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3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  <p:sldId id="263" r:id="rId10"/>
    <p:sldId id="265" r:id="rId11"/>
    <p:sldId id="360" r:id="rId12"/>
    <p:sldId id="356" r:id="rId13"/>
    <p:sldId id="357" r:id="rId14"/>
    <p:sldId id="358" r:id="rId15"/>
    <p:sldId id="359" r:id="rId16"/>
    <p:sldId id="266" r:id="rId17"/>
    <p:sldId id="362" r:id="rId18"/>
  </p:sldIdLst>
  <p:sldSz cx="9144000" cy="6858000" type="screen4x3"/>
  <p:notesSz cx="7315200" cy="96012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F5F2019A-819B-4B42-865F-AE5EAFE41095}">
          <p14:sldIdLst>
            <p14:sldId id="256"/>
            <p14:sldId id="257"/>
            <p14:sldId id="258"/>
            <p14:sldId id="264"/>
            <p14:sldId id="259"/>
            <p14:sldId id="260"/>
            <p14:sldId id="261"/>
            <p14:sldId id="262"/>
            <p14:sldId id="263"/>
            <p14:sldId id="265"/>
            <p14:sldId id="360"/>
            <p14:sldId id="356"/>
            <p14:sldId id="357"/>
            <p14:sldId id="358"/>
          </p14:sldIdLst>
        </p14:section>
        <p14:section name="Untitled Section" id="{DFE3B271-FB34-344F-B17C-E9801DD90367}">
          <p14:sldIdLst>
            <p14:sldId id="359"/>
            <p14:sldId id="266"/>
            <p14:sldId id="36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ine, Emily" initials="LE" lastIdx="13" clrIdx="0">
    <p:extLst>
      <p:ext uri="{19B8F6BF-5375-455C-9EA6-DF929625EA0E}">
        <p15:presenceInfo xmlns:p15="http://schemas.microsoft.com/office/powerpoint/2012/main" userId="S-1-5-21-1715567821-1275210071-682003330-46644" providerId="AD"/>
      </p:ext>
    </p:extLst>
  </p:cmAuthor>
  <p:cmAuthor id="2" name="Sedlacek, Carissa" initials="SC" lastIdx="7" clrIdx="1">
    <p:extLst>
      <p:ext uri="{19B8F6BF-5375-455C-9EA6-DF929625EA0E}">
        <p15:presenceInfo xmlns:p15="http://schemas.microsoft.com/office/powerpoint/2012/main" userId="S-1-5-21-1715567821-1275210071-682003330-207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5972"/>
    <a:srgbClr val="1C1C1C"/>
    <a:srgbClr val="004873"/>
    <a:srgbClr val="0097E1"/>
    <a:srgbClr val="0066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902" autoAdjust="0"/>
    <p:restoredTop sz="94660"/>
  </p:normalViewPr>
  <p:slideViewPr>
    <p:cSldViewPr snapToObjects="1">
      <p:cViewPr varScale="1">
        <p:scale>
          <a:sx n="76" d="100"/>
          <a:sy n="76" d="100"/>
        </p:scale>
        <p:origin x="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96EFA8A-6AA8-41BC-BD63-F815EFC3C47A}" type="datetimeFigureOut">
              <a:rPr lang="en-US"/>
              <a:pPr>
                <a:defRPr/>
              </a:pPr>
              <a:t>3/25/2021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FUTURE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DAB2DDE9-6ED8-4226-BC57-EFCBDDAF80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4FD0BE-F425-DF48-AD5F-AC7155750B23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FUTURE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8CEEA7-6F47-9B40-AE66-8477710F7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47402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33400" y="1143000"/>
            <a:ext cx="7772400" cy="1066800"/>
          </a:xfrm>
        </p:spPr>
        <p:txBody>
          <a:bodyPr/>
          <a:lstStyle>
            <a:lvl1pPr>
              <a:defRPr sz="4400" b="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28927030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381750"/>
            <a:ext cx="5562600" cy="2762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 dirty="0">
                <a:solidFill>
                  <a:srgbClr val="0066A1"/>
                </a:solidFill>
              </a:rPr>
              <a:t>Page </a:t>
            </a:r>
            <a:fld id="{A0B5D006-411C-4295-8ED6-7AEB7CCE8EAB}" type="slidenum">
              <a:rPr lang="en-US" altLang="en-US" sz="1200" smtClean="0">
                <a:solidFill>
                  <a:srgbClr val="0066A1"/>
                </a:solidFill>
              </a:rPr>
              <a:pPr eaLnBrk="1" hangingPunct="1">
                <a:defRPr/>
              </a:pPr>
              <a:t>‹#›</a:t>
            </a:fld>
            <a:r>
              <a:rPr lang="en-US" altLang="en-US" sz="1200" dirty="0">
                <a:solidFill>
                  <a:srgbClr val="0066A1"/>
                </a:solidFill>
              </a:rPr>
              <a:t>  |  </a:t>
            </a:r>
            <a:fld id="{3BCA87E0-DA09-4175-8032-B33CA25A18EA}" type="datetime1">
              <a:rPr lang="en-US" altLang="en-US" sz="1200" smtClean="0">
                <a:solidFill>
                  <a:srgbClr val="0066A1"/>
                </a:solidFill>
              </a:rPr>
              <a:pPr eaLnBrk="1" hangingPunct="1">
                <a:defRPr/>
              </a:pPr>
              <a:t>3/25/2021</a:t>
            </a:fld>
            <a:r>
              <a:rPr lang="en-US" altLang="en-US" sz="1200" dirty="0">
                <a:solidFill>
                  <a:srgbClr val="0066A1"/>
                </a:solidFill>
              </a:rPr>
              <a:t> 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57200" y="1417320"/>
            <a:ext cx="8229600" cy="47091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57200" y="566928"/>
            <a:ext cx="8229600" cy="850392"/>
          </a:xfrm>
        </p:spPr>
        <p:txBody>
          <a:bodyPr anchor="ctr"/>
          <a:lstStyle>
            <a:lvl1pPr marL="0" indent="0">
              <a:buNone/>
              <a:defRPr sz="3200" b="1">
                <a:solidFill>
                  <a:srgbClr val="2A5972"/>
                </a:solidFill>
                <a:latin typeface="+mj-lt"/>
              </a:defRPr>
            </a:lvl1pPr>
            <a:lvl2pPr marL="457200" indent="0">
              <a:buNone/>
              <a:defRPr/>
            </a:lvl2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3403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63563"/>
            <a:ext cx="82296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17638"/>
            <a:ext cx="8229600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rgbClr val="2A5972"/>
          </a:solidFill>
          <a:latin typeface="+mj-lt"/>
          <a:ea typeface="+mj-ea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A5972"/>
          </a:solidFill>
          <a:latin typeface="Aria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A5972"/>
          </a:solidFill>
          <a:latin typeface="Aria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A5972"/>
          </a:solidFill>
          <a:latin typeface="Aria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A5972"/>
          </a:solidFill>
          <a:latin typeface="Arial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A5972"/>
          </a:solidFill>
          <a:latin typeface="Arial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A5972"/>
          </a:solidFill>
          <a:latin typeface="Arial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A5972"/>
          </a:solidFill>
          <a:latin typeface="Arial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A597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4873"/>
        </a:buClr>
        <a:buFont typeface="Wingdings" panose="05000000000000000000" pitchFamily="2" charset="2"/>
        <a:buChar char="§"/>
        <a:defRPr sz="2800" kern="1200">
          <a:solidFill>
            <a:srgbClr val="1C1C1C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4873"/>
        </a:buClr>
        <a:buFont typeface="Wingdings" panose="05000000000000000000" pitchFamily="2" charset="2"/>
        <a:buChar char="§"/>
        <a:defRPr sz="2400" kern="1200">
          <a:solidFill>
            <a:srgbClr val="1C1C1C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4873"/>
        </a:buClr>
        <a:buFont typeface="Wingdings" panose="05000000000000000000" pitchFamily="2" charset="2"/>
        <a:buChar char="§"/>
        <a:defRPr sz="2000" kern="1200">
          <a:solidFill>
            <a:srgbClr val="1C1C1C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4873"/>
        </a:buClr>
        <a:buFont typeface="Wingdings" panose="05000000000000000000" pitchFamily="2" charset="2"/>
        <a:buChar char="§"/>
        <a:defRPr sz="1600" kern="1200">
          <a:solidFill>
            <a:srgbClr val="1C1C1C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4873"/>
        </a:buClr>
        <a:buFont typeface="Wingdings" panose="05000000000000000000" pitchFamily="2" charset="2"/>
        <a:buChar char="§"/>
        <a:defRPr sz="1400" kern="1200">
          <a:solidFill>
            <a:srgbClr val="1C1C1C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PACmatters@iso-ne.com" TargetMode="External"/><Relationship Id="rId2" Type="http://schemas.openxmlformats.org/officeDocument/2006/relationships/hyperlink" Target="mailto:Elaine@iso-ne.com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o-ne.com/static-assets/documents/2021/03/nepool_memo_for_2021_economic_study_request_3_12_21.DOCX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 bwMode="gray"/>
        <p:txBody>
          <a:bodyPr/>
          <a:lstStyle/>
          <a:p>
            <a:pPr algn="ctr" eaLnBrk="1" hangingPunct="1"/>
            <a:r>
              <a:rPr lang="en-US" altLang="en-US" dirty="0">
                <a:solidFill>
                  <a:schemeClr val="tx1"/>
                </a:solidFill>
              </a:rPr>
              <a:t>FUTURE GRID RELIABILITY STUDY UPDATE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163AEF-0EE4-AD44-BAD4-711B9D203B66}"/>
              </a:ext>
            </a:extLst>
          </p:cNvPr>
          <p:cNvSpPr txBox="1"/>
          <p:nvPr/>
        </p:nvSpPr>
        <p:spPr>
          <a:xfrm>
            <a:off x="779929" y="5567082"/>
            <a:ext cx="1851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Peter Flynn</a:t>
            </a:r>
          </a:p>
          <a:p>
            <a:r>
              <a:rPr lang="en-US" dirty="0"/>
              <a:t>March 31, 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C47E5E-B0B0-AB4E-A6D2-2433D8834C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Clarified objective</a:t>
            </a:r>
          </a:p>
          <a:p>
            <a:pPr lvl="1"/>
            <a:r>
              <a:rPr lang="en-US" dirty="0"/>
              <a:t>Analyze system reliability taking into consideration:</a:t>
            </a:r>
          </a:p>
          <a:p>
            <a:pPr lvl="2"/>
            <a:r>
              <a:rPr lang="en-US" dirty="0"/>
              <a:t>Uncertainties associated with the output of renewable resources due to weather risks</a:t>
            </a:r>
          </a:p>
          <a:p>
            <a:pPr lvl="2"/>
            <a:r>
              <a:rPr lang="en-US" dirty="0"/>
              <a:t>Interactions between different types of VERs</a:t>
            </a:r>
          </a:p>
          <a:p>
            <a:pPr lvl="2"/>
            <a:r>
              <a:rPr lang="en-US" dirty="0"/>
              <a:t>Correlation with loads during and outside of the summer and winter peak periods</a:t>
            </a:r>
          </a:p>
          <a:p>
            <a:pPr lvl="2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796C67-0171-3043-B13B-7C70CDEAE9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Probabilistic Resource Availability Analysis</a:t>
            </a:r>
          </a:p>
        </p:txBody>
      </p:sp>
    </p:spTree>
    <p:extLst>
      <p:ext uri="{BB962C8B-B14F-4D97-AF65-F5344CB8AC3E}">
        <p14:creationId xmlns:p14="http://schemas.microsoft.com/office/powerpoint/2010/main" val="4108056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796C67-0171-3043-B13B-7C70CDEAE9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Matrix Describes 34 Scenarios </a:t>
            </a:r>
            <a:br>
              <a:rPr lang="en-US" dirty="0"/>
            </a:br>
            <a:r>
              <a:rPr lang="en-US" dirty="0"/>
              <a:t>Reading “Down and Across”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4337091"/>
              </p:ext>
            </p:extLst>
          </p:nvPr>
        </p:nvGraphicFramePr>
        <p:xfrm>
          <a:off x="457200" y="1885950"/>
          <a:ext cx="8382000" cy="44013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9833">
                  <a:extLst>
                    <a:ext uri="{9D8B030D-6E8A-4147-A177-3AD203B41FA5}">
                      <a16:colId xmlns:a16="http://schemas.microsoft.com/office/drawing/2014/main" val="152251567"/>
                    </a:ext>
                  </a:extLst>
                </a:gridCol>
                <a:gridCol w="2250722">
                  <a:extLst>
                    <a:ext uri="{9D8B030D-6E8A-4147-A177-3AD203B41FA5}">
                      <a16:colId xmlns:a16="http://schemas.microsoft.com/office/drawing/2014/main" val="1192528880"/>
                    </a:ext>
                  </a:extLst>
                </a:gridCol>
                <a:gridCol w="2328333">
                  <a:extLst>
                    <a:ext uri="{9D8B030D-6E8A-4147-A177-3AD203B41FA5}">
                      <a16:colId xmlns:a16="http://schemas.microsoft.com/office/drawing/2014/main" val="2847464169"/>
                    </a:ext>
                  </a:extLst>
                </a:gridCol>
                <a:gridCol w="2173112">
                  <a:extLst>
                    <a:ext uri="{9D8B030D-6E8A-4147-A177-3AD203B41FA5}">
                      <a16:colId xmlns:a16="http://schemas.microsoft.com/office/drawing/2014/main" val="4070705121"/>
                    </a:ext>
                  </a:extLst>
                </a:gridCol>
              </a:tblGrid>
              <a:tr h="57014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47251" marR="47251" marT="47251" marB="47251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(Resource 1)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OSW 8,000 MW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DER 18,000 MW</a:t>
                      </a:r>
                      <a:endParaRPr lang="en-US" sz="11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/>
                        <a:cs typeface="Arial Unicode MS"/>
                      </a:endParaRPr>
                    </a:p>
                  </a:txBody>
                  <a:tcPr marL="47251" marR="47251" marT="47251" marB="47251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(Resource 2)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OSW 8,000 MW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DER 25,000 MW</a:t>
                      </a:r>
                      <a:endParaRPr lang="en-US" sz="11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/>
                        <a:cs typeface="Arial Unicode MS"/>
                      </a:endParaRPr>
                    </a:p>
                  </a:txBody>
                  <a:tcPr marL="47251" marR="47251" marT="47251" marB="47251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(Resource 3)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OSW 17,000 MW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DER 31,000 MW</a:t>
                      </a:r>
                      <a:endParaRPr lang="en-US" sz="11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/>
                        <a:cs typeface="Arial Unicode MS"/>
                      </a:endParaRPr>
                    </a:p>
                  </a:txBody>
                  <a:tcPr marL="47251" marR="47251" marT="47251" marB="47251" anchor="ctr"/>
                </a:tc>
                <a:extLst>
                  <a:ext uri="{0D108BD9-81ED-4DB2-BD59-A6C34878D82A}">
                    <a16:rowId xmlns:a16="http://schemas.microsoft.com/office/drawing/2014/main" val="680564733"/>
                  </a:ext>
                </a:extLst>
              </a:tr>
              <a:tr h="106421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(Load 1)</a:t>
                      </a:r>
                      <a:br>
                        <a:rPr lang="en-US" sz="11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</a:br>
                      <a:r>
                        <a:rPr lang="en-US" sz="11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Buildings 9,600 GWh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Transport 7,300 GWh</a:t>
                      </a:r>
                      <a:endParaRPr lang="en-US" sz="11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/>
                        <a:cs typeface="Arial Unicode MS"/>
                      </a:endParaRPr>
                    </a:p>
                  </a:txBody>
                  <a:tcPr marL="47251" marR="47251" marT="47251" marB="47251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(5 Scenarios)</a:t>
                      </a:r>
                      <a:br>
                        <a:rPr lang="en-US" sz="1100" b="1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</a:br>
                      <a:r>
                        <a:rPr lang="en-US" sz="1100" b="1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Matrix Scenario 1 plus</a:t>
                      </a:r>
                      <a:br>
                        <a:rPr lang="en-US" sz="1100" b="1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</a:br>
                      <a:r>
                        <a:rPr lang="en-US" sz="1100" b="1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Alternatives A, C, D</a:t>
                      </a:r>
                      <a:r>
                        <a:rPr lang="en-US" sz="1100" b="1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and E</a:t>
                      </a:r>
                      <a:endParaRPr lang="en-US" sz="1100" b="1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</a:txBody>
                  <a:tcPr marL="47251" marR="47251" marT="47251" marB="47251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(3 Sensitivity</a:t>
                      </a:r>
                      <a:r>
                        <a:rPr lang="en-US" sz="1100" baseline="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</a:t>
                      </a:r>
                      <a:r>
                        <a:rPr lang="en-US" sz="11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Scenarios)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Scenario 1 (Resource 2 and Load</a:t>
                      </a:r>
                      <a:r>
                        <a:rPr lang="en-US" sz="1100" baseline="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1)</a:t>
                      </a:r>
                      <a:endParaRPr lang="en-US" sz="1100" dirty="0">
                        <a:ln>
                          <a:noFill/>
                        </a:ln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Scenario 2 (Resource 2 and Load</a:t>
                      </a:r>
                      <a:r>
                        <a:rPr lang="en-US" sz="1100" baseline="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1)</a:t>
                      </a:r>
                      <a:endParaRPr lang="en-US" sz="1100" strike="sng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Scenario 3 (Resource 2 and Load</a:t>
                      </a:r>
                      <a:r>
                        <a:rPr lang="en-US" sz="1100" baseline="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1)</a:t>
                      </a:r>
                      <a:endParaRPr lang="en-US" sz="1100" strike="sng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251" marR="47251" marT="47251" marB="47251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(3 Sensitivity</a:t>
                      </a:r>
                      <a:r>
                        <a:rPr lang="en-US" sz="1100" baseline="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</a:t>
                      </a:r>
                      <a:r>
                        <a:rPr lang="en-US" sz="11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Scenarios)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Scenario 1 (Resource 3 and Load</a:t>
                      </a:r>
                      <a:r>
                        <a:rPr lang="en-US" sz="1100" baseline="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1)</a:t>
                      </a:r>
                      <a:endParaRPr lang="en-US" sz="1100" dirty="0">
                        <a:ln>
                          <a:noFill/>
                        </a:ln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Scenario 2 (Resource 3 and Load</a:t>
                      </a:r>
                      <a:r>
                        <a:rPr lang="en-US" sz="1100" baseline="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1)</a:t>
                      </a:r>
                      <a:endParaRPr lang="en-US" sz="1100" strike="sng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Scenario 3 (Resource 3 and Load</a:t>
                      </a:r>
                      <a:r>
                        <a:rPr lang="en-US" sz="1100" baseline="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1)</a:t>
                      </a:r>
                      <a:endParaRPr lang="en-US" sz="1100" strike="sng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251" marR="47251" marT="47251" marB="47251" anchor="ctr"/>
                </a:tc>
                <a:extLst>
                  <a:ext uri="{0D108BD9-81ED-4DB2-BD59-A6C34878D82A}">
                    <a16:rowId xmlns:a16="http://schemas.microsoft.com/office/drawing/2014/main" val="183093661"/>
                  </a:ext>
                </a:extLst>
              </a:tr>
              <a:tr h="106421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(Load 2)</a:t>
                      </a:r>
                      <a:br>
                        <a:rPr lang="en-US" sz="11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</a:br>
                      <a:r>
                        <a:rPr lang="en-US" sz="11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Buildings 6,600 GWh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Transport 18,500 GWh</a:t>
                      </a:r>
                      <a:endParaRPr lang="en-US" sz="11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/>
                        <a:cs typeface="Arial Unicode MS"/>
                      </a:endParaRPr>
                    </a:p>
                  </a:txBody>
                  <a:tcPr marL="47251" marR="47251" marT="47251" marB="47251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(3 Sensitivity</a:t>
                      </a:r>
                      <a:r>
                        <a:rPr lang="en-US" sz="1100" baseline="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</a:t>
                      </a:r>
                      <a:r>
                        <a:rPr lang="en-US" sz="11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Scenarios)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Scenario 1 (Resource 1 and Load</a:t>
                      </a:r>
                      <a:r>
                        <a:rPr lang="en-US" sz="1100" baseline="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2)</a:t>
                      </a:r>
                      <a:endParaRPr lang="en-US" sz="1100" dirty="0">
                        <a:ln>
                          <a:noFill/>
                        </a:ln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Scenario 2 (Resource 1 and Load</a:t>
                      </a:r>
                      <a:r>
                        <a:rPr lang="en-US" sz="1100" baseline="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2)</a:t>
                      </a:r>
                      <a:endParaRPr lang="en-US" sz="1100" strike="sng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Scenario 3 (Resource 1 and Load</a:t>
                      </a:r>
                      <a:r>
                        <a:rPr lang="en-US" sz="1100" baseline="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2</a:t>
                      </a:r>
                      <a:endParaRPr lang="en-US" sz="1100" strike="sng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251" marR="47251" marT="47251" marB="47251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(5 Scenarios)</a:t>
                      </a:r>
                      <a:br>
                        <a:rPr lang="en-US" sz="1100" b="1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</a:br>
                      <a:r>
                        <a:rPr lang="en-US" sz="1100" b="1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Matrix Scenario 2 plus</a:t>
                      </a:r>
                      <a:br>
                        <a:rPr lang="en-US" sz="1100" b="1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</a:br>
                      <a:r>
                        <a:rPr lang="en-US" sz="1100" b="1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Alternatives A, C, D</a:t>
                      </a:r>
                      <a:r>
                        <a:rPr lang="en-US" sz="1100" b="1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and E</a:t>
                      </a:r>
                      <a:endParaRPr lang="en-US" sz="1100" b="1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</a:txBody>
                  <a:tcPr marL="47251" marR="47251" marT="47251" marB="47251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(3 Sensitivity</a:t>
                      </a:r>
                      <a:r>
                        <a:rPr lang="en-US" sz="1100" baseline="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</a:t>
                      </a:r>
                      <a:r>
                        <a:rPr lang="en-US" sz="11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Scenarios)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Scenario 1 (Resource 3 and Load</a:t>
                      </a:r>
                      <a:r>
                        <a:rPr lang="en-US" sz="1100" baseline="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2)</a:t>
                      </a:r>
                      <a:endParaRPr lang="en-US" sz="1100" dirty="0">
                        <a:ln>
                          <a:noFill/>
                        </a:ln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Scenario 2 (Resource 3 and Load</a:t>
                      </a:r>
                      <a:r>
                        <a:rPr lang="en-US" sz="1100" baseline="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2)</a:t>
                      </a:r>
                      <a:endParaRPr lang="en-US" sz="1100" strike="sng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Scenario 3 (Resource 3 and Load</a:t>
                      </a:r>
                      <a:r>
                        <a:rPr lang="en-US" sz="1100" baseline="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2)</a:t>
                      </a:r>
                      <a:endParaRPr lang="en-US" sz="1100" strike="sng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251" marR="47251" marT="47251" marB="47251" anchor="ctr"/>
                </a:tc>
                <a:extLst>
                  <a:ext uri="{0D108BD9-81ED-4DB2-BD59-A6C34878D82A}">
                    <a16:rowId xmlns:a16="http://schemas.microsoft.com/office/drawing/2014/main" val="3374113117"/>
                  </a:ext>
                </a:extLst>
              </a:tr>
              <a:tr h="9018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(Load 3)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Buildings 38,900 GWh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Transport 37,500 GWh</a:t>
                      </a:r>
                      <a:endParaRPr lang="en-US" sz="11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/>
                        <a:cs typeface="Arial Unicode MS"/>
                      </a:endParaRPr>
                    </a:p>
                  </a:txBody>
                  <a:tcPr marL="47251" marR="47251" marT="47251" marB="47251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(3 Sensitivity</a:t>
                      </a:r>
                      <a:r>
                        <a:rPr lang="en-US" sz="1100" baseline="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</a:t>
                      </a:r>
                      <a:r>
                        <a:rPr lang="en-US" sz="11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Scenarios)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Scenario 1 (Resource 1 and Load</a:t>
                      </a:r>
                      <a:r>
                        <a:rPr lang="en-US" sz="1100" baseline="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3)</a:t>
                      </a:r>
                      <a:endParaRPr lang="en-US" sz="1100" dirty="0">
                        <a:ln>
                          <a:noFill/>
                        </a:ln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Scenario 2 (Resource 1 and Load</a:t>
                      </a:r>
                      <a:r>
                        <a:rPr lang="en-US" sz="1100" baseline="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3)</a:t>
                      </a:r>
                      <a:endParaRPr lang="en-US" sz="1100" strike="sng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Scenario 3 (Resource 1 and Load</a:t>
                      </a:r>
                      <a:r>
                        <a:rPr lang="en-US" sz="1100" baseline="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3</a:t>
                      </a:r>
                      <a:endParaRPr lang="en-US" sz="1100" strike="sng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251" marR="47251" marT="47251" marB="47251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(3 Sensitivity</a:t>
                      </a:r>
                      <a:r>
                        <a:rPr lang="en-US" sz="1100" baseline="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</a:t>
                      </a:r>
                      <a:r>
                        <a:rPr lang="en-US" sz="11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Scenarios)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Scenario 1 (Resource 2 and Load</a:t>
                      </a:r>
                      <a:r>
                        <a:rPr lang="en-US" sz="1100" baseline="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3)</a:t>
                      </a:r>
                      <a:endParaRPr lang="en-US" sz="1100" dirty="0">
                        <a:ln>
                          <a:noFill/>
                        </a:ln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Scenario 2 (Resource 2 and Load</a:t>
                      </a:r>
                      <a:r>
                        <a:rPr lang="en-US" sz="1100" baseline="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3)</a:t>
                      </a:r>
                      <a:endParaRPr lang="en-US" sz="1100" strike="sng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Scenario 3 (Resource 2 and Load</a:t>
                      </a:r>
                      <a:r>
                        <a:rPr lang="en-US" sz="1100" baseline="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3)</a:t>
                      </a:r>
                      <a:endParaRPr lang="en-US" sz="1100" strike="sng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251" marR="47251" marT="47251" marB="47251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(6 Scenarios)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Scenario 3 plus</a:t>
                      </a:r>
                      <a:br>
                        <a:rPr lang="en-US" sz="1100" b="1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</a:br>
                      <a:r>
                        <a:rPr lang="en-US" sz="1100" b="1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Alternatives A, B, C, D</a:t>
                      </a:r>
                      <a:r>
                        <a:rPr lang="en-US" sz="1100" b="1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and E</a:t>
                      </a:r>
                      <a:endParaRPr lang="en-US" sz="1100" b="1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/>
                        <a:cs typeface="Arial Unicode MS"/>
                      </a:endParaRPr>
                    </a:p>
                  </a:txBody>
                  <a:tcPr marL="47251" marR="47251" marT="47251" marB="47251" anchor="ctr"/>
                </a:tc>
                <a:extLst>
                  <a:ext uri="{0D108BD9-81ED-4DB2-BD59-A6C34878D82A}">
                    <a16:rowId xmlns:a16="http://schemas.microsoft.com/office/drawing/2014/main" val="23423724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4433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3538AC5-C558-C84A-A740-32A64CF43F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Study Framework will continue to be refined based on:</a:t>
            </a:r>
          </a:p>
          <a:p>
            <a:pPr lvl="1"/>
            <a:r>
              <a:rPr lang="en-US" dirty="0"/>
              <a:t>Continued consultation among the ISO, NEPOOL representatives and scenario proponents</a:t>
            </a:r>
          </a:p>
          <a:p>
            <a:pPr lvl="1"/>
            <a:r>
              <a:rPr lang="en-US" dirty="0"/>
              <a:t>Preliminary study results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ISO </a:t>
            </a:r>
            <a:r>
              <a:rPr lang="en-US" dirty="0">
                <a:solidFill>
                  <a:schemeClr val="tx1"/>
                </a:solidFill>
              </a:rPr>
              <a:t>intends to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present at </a:t>
            </a:r>
            <a:r>
              <a:rPr lang="en-US" dirty="0"/>
              <a:t>PAC on a </a:t>
            </a:r>
            <a:r>
              <a:rPr lang="en-US" dirty="0">
                <a:solidFill>
                  <a:schemeClr val="tx1"/>
                </a:solidFill>
              </a:rPr>
              <a:t>monthly</a:t>
            </a:r>
            <a:r>
              <a:rPr lang="en-US" strike="sngStrike" dirty="0">
                <a:solidFill>
                  <a:srgbClr val="FF0000"/>
                </a:solidFill>
              </a:rPr>
              <a:t> </a:t>
            </a:r>
            <a:r>
              <a:rPr lang="en-US" dirty="0"/>
              <a:t>basis to discuss </a:t>
            </a:r>
            <a:r>
              <a:rPr lang="en-US" dirty="0">
                <a:solidFill>
                  <a:schemeClr val="tx1"/>
                </a:solidFill>
              </a:rPr>
              <a:t>modeling progress </a:t>
            </a:r>
            <a:r>
              <a:rPr lang="en-US" dirty="0"/>
              <a:t>and results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123DF4-2C9A-6347-8939-3DC10A57AC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Stakeholder Process</a:t>
            </a:r>
          </a:p>
        </p:txBody>
      </p:sp>
    </p:spTree>
    <p:extLst>
      <p:ext uri="{BB962C8B-B14F-4D97-AF65-F5344CB8AC3E}">
        <p14:creationId xmlns:p14="http://schemas.microsoft.com/office/powerpoint/2010/main" val="2114420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B6CA827-81B8-4A4F-B44B-3C9AB3D46D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NEPOOL intends that the ISO will engage with the MC/RC to:</a:t>
            </a:r>
          </a:p>
          <a:p>
            <a:pPr lvl="1"/>
            <a:r>
              <a:rPr lang="en-US" sz="2000" dirty="0"/>
              <a:t>Provide periodic high-level reports on the </a:t>
            </a:r>
            <a:r>
              <a:rPr lang="en-US" sz="2000" dirty="0">
                <a:solidFill>
                  <a:schemeClr val="tx1"/>
                </a:solidFill>
              </a:rPr>
              <a:t>study progress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en-US" sz="2000" dirty="0"/>
              <a:t>Seek MC/RC determinations if there are </a:t>
            </a:r>
            <a:r>
              <a:rPr lang="en-US" sz="2000" i="1" dirty="0"/>
              <a:t>major</a:t>
            </a:r>
            <a:r>
              <a:rPr lang="en-US" sz="2000" dirty="0"/>
              <a:t> decision points about the direction and focus of the studies</a:t>
            </a:r>
          </a:p>
          <a:p>
            <a:pPr lvl="1"/>
            <a:r>
              <a:rPr lang="en-US" sz="2000" dirty="0"/>
              <a:t>Receive guidance from the MC/RC on the studies as they progress </a:t>
            </a:r>
          </a:p>
          <a:p>
            <a:r>
              <a:rPr lang="en-US" dirty="0">
                <a:solidFill>
                  <a:schemeClr val="tx1"/>
                </a:solidFill>
              </a:rPr>
              <a:t>The ISO may receive feedback both from MC/RC and PAC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Material decisions on the study will remain NEPOOL’s prerogative as the study proponent</a:t>
            </a:r>
          </a:p>
          <a:p>
            <a:pPr lvl="1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5A19A-7DBC-C148-BD81-48ED1D5CCF9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Stakeholder Process </a:t>
            </a:r>
          </a:p>
        </p:txBody>
      </p:sp>
    </p:spTree>
    <p:extLst>
      <p:ext uri="{BB962C8B-B14F-4D97-AF65-F5344CB8AC3E}">
        <p14:creationId xmlns:p14="http://schemas.microsoft.com/office/powerpoint/2010/main" val="5277881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We are now entering the phase of interacting with the ISO and awaiting study results</a:t>
            </a:r>
          </a:p>
          <a:p>
            <a:r>
              <a:rPr lang="en-US" sz="2400" dirty="0">
                <a:solidFill>
                  <a:schemeClr val="tx1"/>
                </a:solidFill>
              </a:rPr>
              <a:t>For stakeholder feedback, comments, and suggestions on RC/MC direction and oversight of the 2021 Economic study as we proceed, please contact: 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Reliability Committee Chair, Emily Laine </a:t>
            </a:r>
            <a:r>
              <a:rPr lang="en-US" sz="1800" dirty="0">
                <a:solidFill>
                  <a:srgbClr val="FF0000"/>
                </a:solidFill>
                <a:hlinkClick r:id="rId2"/>
              </a:rPr>
              <a:t>Elaine@iso-ne.com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</a:p>
          <a:p>
            <a:r>
              <a:rPr lang="en-US" sz="2400" dirty="0">
                <a:solidFill>
                  <a:schemeClr val="tx1"/>
                </a:solidFill>
              </a:rPr>
              <a:t>For stakeholder feedback pertaining to clarifications on the study modeling, results, and PAC presentations and materials, please send inquires to: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the attention of Carissa Sedlacek, Director, Planning Services, and Patrick Boughan, 2021 Economic Study Project Manager, at </a:t>
            </a:r>
            <a:r>
              <a:rPr lang="en-US" sz="2000" dirty="0">
                <a:solidFill>
                  <a:srgbClr val="FF0000"/>
                </a:solidFill>
                <a:hlinkClick r:id="rId3"/>
              </a:rPr>
              <a:t>PACmatters@iso-ne.com</a:t>
            </a:r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Feedback Contacts Going Forward</a:t>
            </a:r>
          </a:p>
        </p:txBody>
      </p:sp>
    </p:spTree>
    <p:extLst>
      <p:ext uri="{BB962C8B-B14F-4D97-AF65-F5344CB8AC3E}">
        <p14:creationId xmlns:p14="http://schemas.microsoft.com/office/powerpoint/2010/main" val="33960608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9747" y="1645289"/>
            <a:ext cx="2904506" cy="4146344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Questions on Phase 1</a:t>
            </a:r>
          </a:p>
        </p:txBody>
      </p:sp>
    </p:spTree>
    <p:extLst>
      <p:ext uri="{BB962C8B-B14F-4D97-AF65-F5344CB8AC3E}">
        <p14:creationId xmlns:p14="http://schemas.microsoft.com/office/powerpoint/2010/main" val="1004056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8AD9E78-F671-3A45-8E96-9C3EB86CD0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Consensus achieved at the 2/26 MC/RC meeting to pause on Phase 2</a:t>
            </a:r>
          </a:p>
          <a:p>
            <a:r>
              <a:rPr lang="en-US" dirty="0"/>
              <a:t>A paper has been submitted to MC/RC leadership and it will be posted shortly:</a:t>
            </a:r>
          </a:p>
          <a:p>
            <a:pPr lvl="1"/>
            <a:r>
              <a:rPr lang="en-US" dirty="0"/>
              <a:t>Documenting the work that has been done to develop a partial draft framework for Phase 2</a:t>
            </a:r>
          </a:p>
          <a:p>
            <a:pPr lvl="1"/>
            <a:r>
              <a:rPr lang="en-US" dirty="0"/>
              <a:t>Noting that the MC/RC believes that the timing and details of Phase 2 require further consideration</a:t>
            </a:r>
          </a:p>
          <a:p>
            <a:pPr lvl="1"/>
            <a:r>
              <a:rPr lang="en-US" dirty="0"/>
              <a:t>Intent is that the paper can serve as a refresher and starting point when the MC/RC recommences work on Phase 2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560569-D33B-AA40-9C54-B3A6A0FCB96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Phase 2 </a:t>
            </a:r>
          </a:p>
        </p:txBody>
      </p:sp>
    </p:spTree>
    <p:extLst>
      <p:ext uri="{BB962C8B-B14F-4D97-AF65-F5344CB8AC3E}">
        <p14:creationId xmlns:p14="http://schemas.microsoft.com/office/powerpoint/2010/main" val="31023137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D027A3-0D22-AF45-B7DD-D002051307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Thanks to everyone for your engagement, input, commitment and collegiality</a:t>
            </a:r>
          </a:p>
          <a:p>
            <a:r>
              <a:rPr lang="en-US" dirty="0"/>
              <a:t>Let the study begin!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5FF213-65FD-F34D-A17D-756C67AD1B3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pic>
        <p:nvPicPr>
          <p:cNvPr id="5" name="Picture 4" descr="Blue fireworks explosion in the sky">
            <a:extLst>
              <a:ext uri="{FF2B5EF4-FFF2-40B4-BE49-F238E27FC236}">
                <a16:creationId xmlns:a16="http://schemas.microsoft.com/office/drawing/2014/main" id="{F6453837-50CF-E34B-B879-3990F7FA6B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3001220"/>
            <a:ext cx="4685741" cy="312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933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eck Mark and Box by babylonica on DeviantAr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771" y="3200400"/>
            <a:ext cx="2971800" cy="1857375"/>
          </a:xfrm>
          <a:prstGeom prst="rect">
            <a:avLst/>
          </a:prstGeom>
        </p:spPr>
      </p:pic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Overview and Background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3048000"/>
            <a:ext cx="5562600" cy="3098801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MC/RC reached consensus on 2/26 that NEPOOL should submit the FGRS Phase 1 Framework, with amendments to be made following the meeting, to ISO-NE as a 2021 Economic Study request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493839"/>
            <a:ext cx="8229600" cy="5059361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solidFill>
                  <a:schemeClr val="tx1"/>
                </a:solidFill>
              </a:rPr>
              <a:t>Over the last 7 months, the MC/RC scoped a study, determined its metrics, and considered assumptions for what the grid might look like in 2040 under a number of scenarios</a:t>
            </a:r>
          </a:p>
          <a:p>
            <a:pPr eaLnBrk="1" hangingPunct="1"/>
            <a:endParaRPr lang="en-US" altLang="en-US" dirty="0">
              <a:solidFill>
                <a:srgbClr val="FF0000"/>
              </a:solidFill>
            </a:endParaRPr>
          </a:p>
          <a:p>
            <a:pPr eaLnBrk="1" hangingPunct="1"/>
            <a:endParaRPr lang="en-US" altLang="en-US" sz="2400" dirty="0">
              <a:solidFill>
                <a:srgbClr val="FF0000"/>
              </a:solidFill>
            </a:endParaRPr>
          </a:p>
          <a:p>
            <a:pPr eaLnBrk="1" hangingPunct="1"/>
            <a:endParaRPr lang="en-US" altLang="en-US" sz="2400" dirty="0">
              <a:solidFill>
                <a:srgbClr val="FF0000"/>
              </a:solidFill>
            </a:endParaRPr>
          </a:p>
          <a:p>
            <a:pPr eaLnBrk="1" hangingPunct="1"/>
            <a:endParaRPr lang="en-US" altLang="en-US" sz="2400" dirty="0">
              <a:solidFill>
                <a:srgbClr val="FF0000"/>
              </a:solidFill>
            </a:endParaRPr>
          </a:p>
          <a:p>
            <a:pPr eaLnBrk="1" hangingPunct="1"/>
            <a:endParaRPr lang="en-US" altLang="en-US" sz="2400" dirty="0">
              <a:solidFill>
                <a:srgbClr val="FF0000"/>
              </a:solidFill>
            </a:endParaRPr>
          </a:p>
          <a:p>
            <a:r>
              <a:rPr lang="en-US" altLang="en-US" sz="2400" dirty="0"/>
              <a:t>NEPOOL submitted the </a:t>
            </a:r>
            <a:r>
              <a:rPr lang="en-US" altLang="en-US" sz="2400" dirty="0">
                <a:hlinkClick r:id="rId3"/>
              </a:rPr>
              <a:t>study request </a:t>
            </a:r>
            <a:r>
              <a:rPr lang="en-US" altLang="en-US" sz="2400" dirty="0"/>
              <a:t>on 3/12 </a:t>
            </a:r>
            <a:r>
              <a:rPr lang="en-US" altLang="en-US" sz="2400" dirty="0">
                <a:solidFill>
                  <a:schemeClr val="tx1"/>
                </a:solidFill>
              </a:rPr>
              <a:t>to ISO-NE as a 2021 Economic Study</a:t>
            </a:r>
          </a:p>
          <a:p>
            <a:pPr marL="0" indent="0" eaLnBrk="1" hangingPunct="1">
              <a:buNone/>
            </a:pPr>
            <a:endParaRPr lang="en-US" altLang="en-US" dirty="0">
              <a:solidFill>
                <a:srgbClr val="FF0000"/>
              </a:solidFill>
            </a:endParaRPr>
          </a:p>
          <a:p>
            <a:pPr lvl="1"/>
            <a:endParaRPr lang="en-US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Agenda for Today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This morning</a:t>
            </a:r>
          </a:p>
          <a:p>
            <a:pPr lvl="1"/>
            <a:r>
              <a:rPr lang="en-US" altLang="en-US" dirty="0"/>
              <a:t>Review the amendments that were made to the Phase 1 Framework following the 2/26 MC/RC meeting</a:t>
            </a:r>
          </a:p>
          <a:p>
            <a:pPr lvl="1"/>
            <a:r>
              <a:rPr lang="en-US" altLang="en-US" dirty="0"/>
              <a:t>Review the stakeholder process going forward</a:t>
            </a:r>
          </a:p>
          <a:p>
            <a:pPr lvl="1"/>
            <a:r>
              <a:rPr lang="en-US" altLang="en-US" dirty="0"/>
              <a:t>Report on Phase 2 documentation </a:t>
            </a:r>
          </a:p>
          <a:p>
            <a:pPr eaLnBrk="1" hangingPunct="1"/>
            <a:r>
              <a:rPr lang="en-US" altLang="en-US" dirty="0"/>
              <a:t>This afternoon</a:t>
            </a:r>
          </a:p>
          <a:p>
            <a:pPr lvl="1"/>
            <a:r>
              <a:rPr lang="en-US" altLang="en-US" dirty="0"/>
              <a:t>ISO will provide additional feedback on the Phase 1 Framework and address next steps</a:t>
            </a:r>
          </a:p>
        </p:txBody>
      </p:sp>
    </p:spTree>
    <p:extLst>
      <p:ext uri="{BB962C8B-B14F-4D97-AF65-F5344CB8AC3E}">
        <p14:creationId xmlns:p14="http://schemas.microsoft.com/office/powerpoint/2010/main" val="2344132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C5ECEE1-210D-DE44-9CE9-142F6139F2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Study Framework consists of 2 documents:</a:t>
            </a:r>
          </a:p>
          <a:p>
            <a:pPr lvl="1"/>
            <a:r>
              <a:rPr lang="en-US" dirty="0"/>
              <a:t>Framework Document (the Word document)</a:t>
            </a:r>
          </a:p>
          <a:p>
            <a:pPr lvl="1"/>
            <a:r>
              <a:rPr lang="en-US" dirty="0"/>
              <a:t>Assumptions Spreadsheet</a:t>
            </a:r>
          </a:p>
          <a:p>
            <a:r>
              <a:rPr lang="en-US" dirty="0"/>
              <a:t>Documents reviewed at the 2/26 MC/RC meeting were revised following the meeting to:</a:t>
            </a:r>
          </a:p>
          <a:p>
            <a:pPr lvl="1"/>
            <a:r>
              <a:rPr lang="en-US" dirty="0"/>
              <a:t>Reflect feedback from the MC/RC at the 2/26 meeting</a:t>
            </a:r>
          </a:p>
          <a:p>
            <a:pPr lvl="1"/>
            <a:r>
              <a:rPr lang="en-US" dirty="0"/>
              <a:t>Clarify certain points as suggested by the MC/RC leadership, the ISO</a:t>
            </a:r>
            <a:r>
              <a:rPr lang="en-US" dirty="0">
                <a:solidFill>
                  <a:srgbClr val="2A5972"/>
                </a:solidFill>
              </a:rPr>
              <a:t>,</a:t>
            </a:r>
            <a:r>
              <a:rPr lang="en-US" dirty="0"/>
              <a:t> or NESCOE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A67A6C-AA27-6C4B-9BC8-D44529B8EE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Study Framework for Phase 1</a:t>
            </a:r>
          </a:p>
        </p:txBody>
      </p:sp>
    </p:spTree>
    <p:extLst>
      <p:ext uri="{BB962C8B-B14F-4D97-AF65-F5344CB8AC3E}">
        <p14:creationId xmlns:p14="http://schemas.microsoft.com/office/powerpoint/2010/main" val="1174441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Production Cost Simulation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Clarif</a:t>
            </a:r>
            <a:r>
              <a:rPr lang="en-US" altLang="en-US" dirty="0">
                <a:solidFill>
                  <a:schemeClr val="tx1"/>
                </a:solidFill>
              </a:rPr>
              <a:t>ied</a:t>
            </a:r>
            <a:r>
              <a:rPr lang="en-US" altLang="en-US" dirty="0"/>
              <a:t> how transmission will be modeled</a:t>
            </a:r>
            <a:r>
              <a:rPr lang="en-US" altLang="en-US" dirty="0">
                <a:solidFill>
                  <a:schemeClr val="tx1"/>
                </a:solidFill>
              </a:rPr>
              <a:t>:</a:t>
            </a:r>
          </a:p>
          <a:p>
            <a:pPr lvl="1"/>
            <a:r>
              <a:rPr lang="en-US" altLang="en-US" dirty="0"/>
              <a:t>Simulations without constraints</a:t>
            </a:r>
          </a:p>
          <a:p>
            <a:pPr lvl="1"/>
            <a:r>
              <a:rPr lang="en-US" altLang="en-US" dirty="0"/>
              <a:t>Unconstrained flows will be monitored against current interface limits to inform where conceptual transmission could be added</a:t>
            </a:r>
          </a:p>
          <a:p>
            <a:pPr lvl="1"/>
            <a:r>
              <a:rPr lang="en-US" altLang="en-US" dirty="0"/>
              <a:t>For certain assessments, constrained conditions will also be modeled</a:t>
            </a:r>
          </a:p>
          <a:p>
            <a:pPr lvl="2"/>
            <a:r>
              <a:rPr lang="en-US" altLang="en-US" dirty="0"/>
              <a:t>Interface limits will be enforced causing the system to change the generation dispatch</a:t>
            </a:r>
          </a:p>
          <a:p>
            <a:pPr lvl="2"/>
            <a:r>
              <a:rPr lang="en-US" altLang="en-US" dirty="0"/>
              <a:t>Will show the benefit of increased transfers vs. the existing system</a:t>
            </a:r>
          </a:p>
        </p:txBody>
      </p:sp>
    </p:spTree>
    <p:extLst>
      <p:ext uri="{BB962C8B-B14F-4D97-AF65-F5344CB8AC3E}">
        <p14:creationId xmlns:p14="http://schemas.microsoft.com/office/powerpoint/2010/main" val="2592839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GE MARS Analyses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Added a footnote</a:t>
            </a:r>
          </a:p>
          <a:p>
            <a:pPr lvl="1"/>
            <a:r>
              <a:rPr lang="en-US" altLang="en-US" dirty="0"/>
              <a:t>If certain resource types are not committed in </a:t>
            </a:r>
            <a:r>
              <a:rPr lang="en-US" altLang="en-US" dirty="0" err="1"/>
              <a:t>GridView</a:t>
            </a:r>
            <a:r>
              <a:rPr lang="en-US" altLang="en-US" dirty="0"/>
              <a:t>/EPECS, ISO may run sensitivities that examine the impact of removing those resources in the MARS simulations</a:t>
            </a:r>
          </a:p>
        </p:txBody>
      </p:sp>
    </p:spTree>
    <p:extLst>
      <p:ext uri="{BB962C8B-B14F-4D97-AF65-F5344CB8AC3E}">
        <p14:creationId xmlns:p14="http://schemas.microsoft.com/office/powerpoint/2010/main" val="2757292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GE MARS Analyses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Clarified certain capacity assumptions</a:t>
            </a:r>
          </a:p>
          <a:p>
            <a:pPr lvl="1"/>
            <a:r>
              <a:rPr lang="en-US" altLang="en-US" dirty="0"/>
              <a:t>All new resources’ capacity contributions will be modeled</a:t>
            </a:r>
          </a:p>
          <a:p>
            <a:pPr lvl="1"/>
            <a:r>
              <a:rPr lang="en-US" altLang="en-US" dirty="0"/>
              <a:t>Resource Adequacy Screen will model resources at their qualified capacity value based on current market rules</a:t>
            </a:r>
          </a:p>
          <a:p>
            <a:pPr lvl="1"/>
            <a:r>
              <a:rPr lang="en-US" altLang="en-US" dirty="0"/>
              <a:t>Probabilistic Resource Availability Analysis will model solar/wind resources under the DMV GL stochastic model set</a:t>
            </a:r>
          </a:p>
        </p:txBody>
      </p:sp>
    </p:spTree>
    <p:extLst>
      <p:ext uri="{BB962C8B-B14F-4D97-AF65-F5344CB8AC3E}">
        <p14:creationId xmlns:p14="http://schemas.microsoft.com/office/powerpoint/2010/main" val="24515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GE MARS Analyses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Clarified metrics </a:t>
            </a:r>
          </a:p>
          <a:p>
            <a:pPr lvl="1"/>
            <a:r>
              <a:rPr lang="en-US" altLang="en-US" dirty="0"/>
              <a:t>For Resource Adequacy Screen</a:t>
            </a:r>
          </a:p>
          <a:p>
            <a:pPr lvl="2"/>
            <a:r>
              <a:rPr lang="en-US" altLang="en-US" dirty="0"/>
              <a:t>Loss of load expectation (LOLE), expected unserved energy (EUE) and loss of load hours (LOLH)</a:t>
            </a:r>
          </a:p>
          <a:p>
            <a:pPr lvl="1"/>
            <a:r>
              <a:rPr lang="en-US" altLang="en-US" dirty="0"/>
              <a:t>For Probabilistic Resource Availability Analysis</a:t>
            </a:r>
          </a:p>
          <a:p>
            <a:pPr lvl="2"/>
            <a:r>
              <a:rPr lang="en-US" altLang="en-US" dirty="0"/>
              <a:t>LOLE, EUE, LOLH, loss of load events (</a:t>
            </a:r>
            <a:r>
              <a:rPr lang="en-US" altLang="en-US" dirty="0" err="1"/>
              <a:t>LOLEv</a:t>
            </a:r>
            <a:r>
              <a:rPr lang="en-US" altLang="en-US" dirty="0"/>
              <a:t>), EUE/</a:t>
            </a:r>
            <a:r>
              <a:rPr lang="en-US" altLang="en-US" dirty="0" err="1"/>
              <a:t>LOLEv</a:t>
            </a:r>
            <a:r>
              <a:rPr lang="en-US" altLang="en-US" dirty="0"/>
              <a:t> and LOLH/</a:t>
            </a:r>
            <a:r>
              <a:rPr lang="en-US" altLang="en-US" dirty="0" err="1"/>
              <a:t>LOLEv</a:t>
            </a:r>
            <a:endParaRPr lang="en-US" altLang="en-US" dirty="0"/>
          </a:p>
          <a:p>
            <a:pPr lvl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87585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Resource Adequacy Screen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Clarified proxy resources</a:t>
            </a:r>
          </a:p>
          <a:p>
            <a:pPr lvl="1"/>
            <a:r>
              <a:rPr lang="en-US" altLang="en-US" dirty="0"/>
              <a:t>Modest amount of batteries and, if additional resources are needed, new thermal units will be added</a:t>
            </a:r>
          </a:p>
          <a:p>
            <a:pPr lvl="1"/>
            <a:r>
              <a:rPr lang="en-US" altLang="en-US" dirty="0"/>
              <a:t>Exception: For Alternate Scenarios D and E, proxy units will consist entirely of batteries</a:t>
            </a:r>
          </a:p>
        </p:txBody>
      </p:sp>
    </p:spTree>
    <p:extLst>
      <p:ext uri="{BB962C8B-B14F-4D97-AF65-F5344CB8AC3E}">
        <p14:creationId xmlns:p14="http://schemas.microsoft.com/office/powerpoint/2010/main" val="195210421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Office Theme">
      <a:majorFont>
        <a:latin typeface="Arial"/>
        <a:ea typeface=""/>
        <a:cs typeface="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lank.pot [Compatibility Mode]" id="{B6E06FA3-01F6-46F6-930E-1D49E1CB24E3}" vid="{6BA0EEEA-3239-4C44-9DE4-B9B2C645AE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
  </Template>
  <TotalTime>2111</TotalTime>
  <Words>1114</Words>
  <Application>Microsoft Office PowerPoint</Application>
  <PresentationFormat>On-screen Show (4:3)</PresentationFormat>
  <Paragraphs>133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Arial Unicode MS</vt:lpstr>
      <vt:lpstr>Calibri</vt:lpstr>
      <vt:lpstr>Times New Roman</vt:lpstr>
      <vt:lpstr>Wingdings</vt:lpstr>
      <vt:lpstr>1_Office Theme</vt:lpstr>
      <vt:lpstr>FUTURE GRID RELIABILITY STUDY UPDATE</vt:lpstr>
      <vt:lpstr>Overview and Background</vt:lpstr>
      <vt:lpstr>Agenda for Today</vt:lpstr>
      <vt:lpstr>PowerPoint Presentation</vt:lpstr>
      <vt:lpstr>Production Cost Simulation</vt:lpstr>
      <vt:lpstr>GE MARS Analyses</vt:lpstr>
      <vt:lpstr>GE MARS Analyses</vt:lpstr>
      <vt:lpstr>GE MARS Analyses</vt:lpstr>
      <vt:lpstr>Resource Adequacy Screen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Laine, Emily</dc:creator>
  <cp:lastModifiedBy>Laine, Emily</cp:lastModifiedBy>
  <cp:revision>52</cp:revision>
  <cp:lastPrinted>1900-01-01T05:00:00Z</cp:lastPrinted>
  <dcterms:created xsi:type="dcterms:W3CDTF">1900-01-01T05:00:00Z</dcterms:created>
  <dcterms:modified xsi:type="dcterms:W3CDTF">2021-03-25T21:03:29Z</dcterms:modified>
</cp:coreProperties>
</file>