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  <p:sldMasterId id="2147483708" r:id="rId2"/>
  </p:sldMasterIdLst>
  <p:notesMasterIdLst>
    <p:notesMasterId r:id="rId12"/>
  </p:notesMasterIdLst>
  <p:handoutMasterIdLst>
    <p:handoutMasterId r:id="rId13"/>
  </p:handoutMasterIdLst>
  <p:sldIdLst>
    <p:sldId id="257" r:id="rId3"/>
    <p:sldId id="328" r:id="rId4"/>
    <p:sldId id="348" r:id="rId5"/>
    <p:sldId id="349" r:id="rId6"/>
    <p:sldId id="350" r:id="rId7"/>
    <p:sldId id="351" r:id="rId8"/>
    <p:sldId id="268" r:id="rId9"/>
    <p:sldId id="333" r:id="rId10"/>
    <p:sldId id="270" r:id="rId11"/>
  </p:sldIdLst>
  <p:sldSz cx="9144000" cy="6858000" type="screen4x3"/>
  <p:notesSz cx="6950075" cy="9236075"/>
  <p:custDataLst>
    <p:tags r:id="rId1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 userDrawn="1">
          <p15:clr>
            <a:srgbClr val="A4A3A4"/>
          </p15:clr>
        </p15:guide>
        <p15:guide id="2" pos="2189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55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9D9D9"/>
    <a:srgbClr val="EC1F25"/>
    <a:srgbClr val="CCDDEE"/>
    <a:srgbClr val="FBB92F"/>
    <a:srgbClr val="77BD2A"/>
    <a:srgbClr val="62777F"/>
    <a:srgbClr val="6FA943"/>
    <a:srgbClr val="B9D257"/>
    <a:srgbClr val="F689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41" autoAdjust="0"/>
    <p:restoredTop sz="94662" autoAdjust="0"/>
  </p:normalViewPr>
  <p:slideViewPr>
    <p:cSldViewPr>
      <p:cViewPr varScale="1">
        <p:scale>
          <a:sx n="114" d="100"/>
          <a:sy n="114" d="100"/>
        </p:scale>
        <p:origin x="1308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-3130" y="-86"/>
      </p:cViewPr>
      <p:guideLst>
        <p:guide orient="horz" pos="2909"/>
        <p:guide pos="218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1964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7000" y="0"/>
            <a:ext cx="3011488" cy="461964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r">
              <a:defRPr sz="1300"/>
            </a:lvl1pPr>
          </a:lstStyle>
          <a:p>
            <a:fld id="{F87AAE7F-D37E-4830-9F5E-F36A5F180179}" type="datetimeFigureOut">
              <a:rPr lang="en-US" smtClean="0"/>
              <a:t>3/10/2021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525"/>
            <a:ext cx="3011488" cy="461964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7000" y="8772525"/>
            <a:ext cx="3011488" cy="461964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r">
              <a:defRPr sz="1300"/>
            </a:lvl1pPr>
          </a:lstStyle>
          <a:p>
            <a:fld id="{8FE02180-CD27-4473-AA37-00085480B5F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1113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79" tIns="46239" rIns="92479" bIns="46239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9" y="0"/>
            <a:ext cx="3011699" cy="461804"/>
          </a:xfrm>
          <a:prstGeom prst="rect">
            <a:avLst/>
          </a:prstGeom>
        </p:spPr>
        <p:txBody>
          <a:bodyPr vert="horz" lIns="92479" tIns="46239" rIns="92479" bIns="46239" rtlCol="0"/>
          <a:lstStyle>
            <a:lvl1pPr algn="r">
              <a:defRPr sz="1300"/>
            </a:lvl1pPr>
          </a:lstStyle>
          <a:p>
            <a:fld id="{9EDDEDB6-CD57-44C2-AB19-AC7D3BB8FF8E}" type="datetimeFigureOut">
              <a:rPr lang="en-US" smtClean="0"/>
              <a:pPr/>
              <a:t>3/10/2021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692150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79" tIns="46239" rIns="92479" bIns="4623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79" tIns="46239" rIns="92479" bIns="4623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79" tIns="46239" rIns="92479" bIns="46239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9" y="8772668"/>
            <a:ext cx="3011699" cy="461804"/>
          </a:xfrm>
          <a:prstGeom prst="rect">
            <a:avLst/>
          </a:prstGeom>
        </p:spPr>
        <p:txBody>
          <a:bodyPr vert="horz" lIns="92479" tIns="46239" rIns="92479" bIns="46239" rtlCol="0" anchor="b"/>
          <a:lstStyle>
            <a:lvl1pPr algn="r">
              <a:defRPr sz="1300"/>
            </a:lvl1pPr>
          </a:lstStyle>
          <a:p>
            <a:fld id="{530677A1-BB48-42A6-9D40-5F3F87EA9D2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805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3261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6684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53733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2531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5634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8176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677A1-BB48-42A6-9D40-5F3F87EA9D2F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764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hyperlink" Target="http://www.iso-ne.com/about/news-media/newswire" TargetMode="External"/><Relationship Id="rId3" Type="http://schemas.openxmlformats.org/officeDocument/2006/relationships/image" Target="../media/image7.png"/><Relationship Id="rId7" Type="http://schemas.openxmlformats.org/officeDocument/2006/relationships/image" Target="../media/image9.jpeg"/><Relationship Id="rId12" Type="http://schemas.openxmlformats.org/officeDocument/2006/relationships/image" Target="../media/image12.png"/><Relationship Id="rId2" Type="http://schemas.openxmlformats.org/officeDocument/2006/relationships/hyperlink" Target="http://www.iso-ne.com/about/news-media/tweets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iso-ne.com/about/news-media/iso-to-go" TargetMode="External"/><Relationship Id="rId11" Type="http://schemas.openxmlformats.org/officeDocument/2006/relationships/hyperlink" Target="https://itunes.apple.com/us/app/iso-to-go/id555114876" TargetMode="External"/><Relationship Id="rId5" Type="http://schemas.openxmlformats.org/officeDocument/2006/relationships/image" Target="../media/image8.jpeg"/><Relationship Id="rId15" Type="http://schemas.openxmlformats.org/officeDocument/2006/relationships/hyperlink" Target="https://twitter.com/isonewengland" TargetMode="External"/><Relationship Id="rId10" Type="http://schemas.openxmlformats.org/officeDocument/2006/relationships/image" Target="../media/image11.png"/><Relationship Id="rId4" Type="http://schemas.openxmlformats.org/officeDocument/2006/relationships/hyperlink" Target="http://www.isonewswire.com/" TargetMode="External"/><Relationship Id="rId9" Type="http://schemas.openxmlformats.org/officeDocument/2006/relationships/hyperlink" Target="https://play.google.com/store/apps/details?id=com.isone.iso.to.go&amp;feature=search_result" TargetMode="External"/><Relationship Id="rId14" Type="http://schemas.openxmlformats.org/officeDocument/2006/relationships/hyperlink" Target="http://www.iso-ne.com/isoexpress/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and location"/>
          <p:cNvSpPr>
            <a:spLocks noGrp="1"/>
          </p:cNvSpPr>
          <p:nvPr>
            <p:ph type="body" sz="quarter" idx="13" hasCustomPrompt="1"/>
          </p:nvPr>
        </p:nvSpPr>
        <p:spPr>
          <a:xfrm>
            <a:off x="3289002" y="262268"/>
            <a:ext cx="5559552" cy="304800"/>
          </a:xfrm>
        </p:spPr>
        <p:txBody>
          <a:bodyPr anchor="ctr">
            <a:noAutofit/>
          </a:bodyPr>
          <a:lstStyle>
            <a:lvl1pPr algn="r">
              <a:buNone/>
              <a:defRPr sz="1100" kern="0" cap="all" spc="300" baseline="0">
                <a:solidFill>
                  <a:srgbClr val="000000"/>
                </a:solidFill>
              </a:defRPr>
            </a:lvl1pPr>
            <a:lvl2pPr>
              <a:buNone/>
              <a:defRPr sz="1800">
                <a:solidFill>
                  <a:schemeClr val="bg1"/>
                </a:solidFill>
              </a:defRPr>
            </a:lvl2pPr>
            <a:lvl3pPr>
              <a:buNone/>
              <a:defRPr sz="1800">
                <a:solidFill>
                  <a:schemeClr val="bg1"/>
                </a:solidFill>
              </a:defRPr>
            </a:lvl3pPr>
            <a:lvl4pPr>
              <a:buNone/>
              <a:defRPr sz="1800">
                <a:solidFill>
                  <a:schemeClr val="bg1"/>
                </a:solidFill>
              </a:defRPr>
            </a:lvl4pPr>
            <a:lvl5pPr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DATE ALL CAPS  |   LOCATION ALL CAPS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3303533" y="3247660"/>
            <a:ext cx="5559552" cy="0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27"/>
          <p:cNvSpPr>
            <a:spLocks noGrp="1"/>
          </p:cNvSpPr>
          <p:nvPr>
            <p:ph type="body" sz="quarter" idx="17" hasCustomPrompt="1"/>
          </p:nvPr>
        </p:nvSpPr>
        <p:spPr>
          <a:xfrm>
            <a:off x="3289002" y="5114264"/>
            <a:ext cx="5559552" cy="381000"/>
          </a:xfrm>
        </p:spPr>
        <p:txBody>
          <a:bodyPr wrap="none" lIns="0" tIns="0" rIns="0" bIns="0">
            <a:normAutofit/>
          </a:bodyPr>
          <a:lstStyle>
            <a:lvl1pPr algn="r">
              <a:buNone/>
              <a:defRPr sz="2400" i="0" baseline="0">
                <a:solidFill>
                  <a:schemeClr val="accent1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20" name="Text Placeholder 27"/>
          <p:cNvSpPr>
            <a:spLocks noGrp="1"/>
          </p:cNvSpPr>
          <p:nvPr>
            <p:ph type="body" sz="quarter" idx="18" hasCustomPrompt="1"/>
          </p:nvPr>
        </p:nvSpPr>
        <p:spPr>
          <a:xfrm>
            <a:off x="3289002" y="5582097"/>
            <a:ext cx="5559552" cy="381000"/>
          </a:xfrm>
        </p:spPr>
        <p:txBody>
          <a:bodyPr wrap="none" lIns="0" tIns="0" rIns="0" bIns="0">
            <a:normAutofit/>
          </a:bodyPr>
          <a:lstStyle>
            <a:lvl1pPr algn="r">
              <a:buNone/>
              <a:defRPr sz="1050" i="0" kern="0" cap="all" spc="300" baseline="0">
                <a:solidFill>
                  <a:srgbClr val="000000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PRESENTER TITLE ALL CAPS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8979" y="2523277"/>
            <a:ext cx="2586158" cy="1220048"/>
          </a:xfrm>
          <a:prstGeom prst="rect">
            <a:avLst/>
          </a:prstGeom>
        </p:spPr>
      </p:pic>
      <p:sp>
        <p:nvSpPr>
          <p:cNvPr id="17" name="Text Placeholder 27"/>
          <p:cNvSpPr>
            <a:spLocks noGrp="1"/>
          </p:cNvSpPr>
          <p:nvPr>
            <p:ph type="body" sz="quarter" idx="16" hasCustomPrompt="1"/>
          </p:nvPr>
        </p:nvSpPr>
        <p:spPr>
          <a:xfrm>
            <a:off x="3289002" y="3475680"/>
            <a:ext cx="5559552" cy="867720"/>
          </a:xfrm>
        </p:spPr>
        <p:txBody>
          <a:bodyPr wrap="square" lIns="0" tIns="0" rIns="0" bIns="0">
            <a:normAutofit/>
          </a:bodyPr>
          <a:lstStyle>
            <a:lvl1pPr marL="0" indent="0" algn="l">
              <a:buNone/>
              <a:defRPr sz="2400" i="1" baseline="0">
                <a:solidFill>
                  <a:srgbClr val="000000"/>
                </a:solidFill>
                <a:latin typeface="+mj-lt"/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Subtitle of Presentation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9" hasCustomPrompt="1"/>
          </p:nvPr>
        </p:nvSpPr>
        <p:spPr>
          <a:xfrm>
            <a:off x="3276600" y="1419439"/>
            <a:ext cx="5562600" cy="1600200"/>
          </a:xfrm>
        </p:spPr>
        <p:txBody>
          <a:bodyPr lIns="0" tIns="0" rIns="0" bIns="0" anchor="b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400" baseline="0">
                <a:solidFill>
                  <a:schemeClr val="accent1"/>
                </a:solidFill>
                <a:latin typeface="+mj-lt"/>
              </a:defRPr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</a:lstStyle>
          <a:p>
            <a:pPr lvl="0"/>
            <a:r>
              <a:rPr lang="en-US" dirty="0" smtClean="0"/>
              <a:t>Title of Presentation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ques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775855"/>
            <a:ext cx="5334000" cy="5334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299" y="3200400"/>
            <a:ext cx="3880514" cy="847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5128"/>
            <a:ext cx="4038600" cy="4767072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05128"/>
            <a:ext cx="4038600" cy="4767072"/>
          </a:xfrm>
        </p:spPr>
        <p:txBody>
          <a:bodyPr>
            <a:normAutofit/>
          </a:bodyPr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iso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08176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3274"/>
            <a:ext cx="4040188" cy="4098925"/>
          </a:xfrm>
        </p:spPr>
        <p:txBody>
          <a:bodyPr/>
          <a:lstStyle>
            <a:lvl1pPr>
              <a:defRPr sz="2000">
                <a:solidFill>
                  <a:srgbClr val="000000"/>
                </a:solidFill>
              </a:defRPr>
            </a:lvl1pPr>
            <a:lvl2pPr>
              <a:defRPr sz="1800">
                <a:solidFill>
                  <a:srgbClr val="000000"/>
                </a:solidFill>
              </a:defRPr>
            </a:lvl2pPr>
            <a:lvl3pPr>
              <a:defRPr sz="1600">
                <a:solidFill>
                  <a:srgbClr val="000000"/>
                </a:solidFill>
              </a:defRPr>
            </a:lvl3pPr>
            <a:lvl4pPr>
              <a:defRPr sz="1400">
                <a:solidFill>
                  <a:srgbClr val="000000"/>
                </a:solidFill>
              </a:defRPr>
            </a:lvl4pPr>
            <a:lvl5pPr>
              <a:defRPr sz="1400">
                <a:solidFill>
                  <a:srgbClr val="0000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08176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73274"/>
            <a:ext cx="4041775" cy="4098925"/>
          </a:xfrm>
        </p:spPr>
        <p:txBody>
          <a:bodyPr>
            <a:normAutofit/>
          </a:bodyPr>
          <a:lstStyle>
            <a:lvl1pPr>
              <a:defRPr sz="2000">
                <a:solidFill>
                  <a:srgbClr val="000000"/>
                </a:solidFill>
              </a:defRPr>
            </a:lvl1pPr>
            <a:lvl2pPr>
              <a:defRPr sz="1800">
                <a:solidFill>
                  <a:srgbClr val="000000"/>
                </a:solidFill>
              </a:defRPr>
            </a:lvl2pPr>
            <a:lvl3pPr>
              <a:defRPr sz="1600">
                <a:solidFill>
                  <a:srgbClr val="000000"/>
                </a:solidFill>
              </a:defRPr>
            </a:lvl3pPr>
            <a:lvl4pPr>
              <a:defRPr sz="1400">
                <a:solidFill>
                  <a:srgbClr val="000000"/>
                </a:solidFill>
              </a:defRPr>
            </a:lvl4pPr>
            <a:lvl5pPr>
              <a:defRPr sz="1400">
                <a:solidFill>
                  <a:srgbClr val="0000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hart Placeholder 6"/>
          <p:cNvSpPr>
            <a:spLocks noGrp="1"/>
          </p:cNvSpPr>
          <p:nvPr>
            <p:ph type="chart" sz="quarter" idx="11"/>
          </p:nvPr>
        </p:nvSpPr>
        <p:spPr>
          <a:xfrm>
            <a:off x="457200" y="1408176"/>
            <a:ext cx="8229600" cy="47625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chart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and smart art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martArt Placeholder 7"/>
          <p:cNvSpPr>
            <a:spLocks noGrp="1"/>
          </p:cNvSpPr>
          <p:nvPr>
            <p:ph type="dgm" sz="quarter" idx="11"/>
          </p:nvPr>
        </p:nvSpPr>
        <p:spPr>
          <a:xfrm>
            <a:off x="457200" y="1405128"/>
            <a:ext cx="8229600" cy="476707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SmartArt graphic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able Placeholder 5"/>
          <p:cNvSpPr>
            <a:spLocks noGrp="1"/>
          </p:cNvSpPr>
          <p:nvPr>
            <p:ph type="tbl" sz="quarter" idx="10"/>
          </p:nvPr>
        </p:nvSpPr>
        <p:spPr>
          <a:xfrm>
            <a:off x="457200" y="1405128"/>
            <a:ext cx="8229600" cy="476707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table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picture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6738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4645152" y="1408176"/>
            <a:ext cx="4041648" cy="476707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picture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5128"/>
            <a:ext cx="4038600" cy="4767072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457200" y="1405128"/>
            <a:ext cx="4041648" cy="4767406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char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5696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hart Placeholder 8"/>
          <p:cNvSpPr>
            <a:spLocks noGrp="1"/>
          </p:cNvSpPr>
          <p:nvPr>
            <p:ph type="chart" sz="quarter" idx="13"/>
          </p:nvPr>
        </p:nvSpPr>
        <p:spPr>
          <a:xfrm>
            <a:off x="4645152" y="1408176"/>
            <a:ext cx="4041648" cy="4764024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chart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hart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35608"/>
            <a:ext cx="4038600" cy="4767072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hart Placeholder 8"/>
          <p:cNvSpPr>
            <a:spLocks noGrp="1"/>
          </p:cNvSpPr>
          <p:nvPr>
            <p:ph type="chart" sz="quarter" idx="13"/>
          </p:nvPr>
        </p:nvSpPr>
        <p:spPr>
          <a:xfrm>
            <a:off x="457200" y="1435608"/>
            <a:ext cx="4041648" cy="4765399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chart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ransitional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3900856" y="6467127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rgbClr val="637E8E"/>
                </a:solidFill>
              </a:rPr>
              <a:t>ISO-NE INTERNAL USE</a:t>
            </a:r>
            <a:endParaRPr lang="en-US" sz="800" b="1" dirty="0">
              <a:solidFill>
                <a:srgbClr val="637E8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" y="6300216"/>
            <a:ext cx="9143992" cy="56735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3900856" y="6327648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chemeClr val="tx1"/>
                </a:solidFill>
              </a:rPr>
              <a:t>ISO-NE PUBLIC</a:t>
            </a:r>
            <a:endParaRPr lang="en-US" sz="700" b="1" dirty="0">
              <a:solidFill>
                <a:schemeClr val="tx1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057400"/>
            <a:ext cx="7772400" cy="1362075"/>
          </a:xfrm>
        </p:spPr>
        <p:txBody>
          <a:bodyPr anchor="b"/>
          <a:lstStyle>
            <a:lvl1pPr algn="l">
              <a:defRPr sz="32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 smtClean="0"/>
              <a:t>transitional slide Title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9600" y="3429000"/>
            <a:ext cx="7772400" cy="1500187"/>
          </a:xfrm>
        </p:spPr>
        <p:txBody>
          <a:bodyPr anchor="t"/>
          <a:lstStyle>
            <a:lvl1pPr marL="0" indent="0">
              <a:buNone/>
              <a:defRPr sz="2400" i="1" baseline="0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Transitional Slide Subtitle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table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6738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4645152" y="1408176"/>
            <a:ext cx="4041648" cy="476707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able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8176"/>
            <a:ext cx="4038600" cy="4767072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457200" y="1408176"/>
            <a:ext cx="4041648" cy="4767406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smart art graphic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3690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martArt Placeholder 8"/>
          <p:cNvSpPr>
            <a:spLocks noGrp="1"/>
          </p:cNvSpPr>
          <p:nvPr>
            <p:ph type="dgm" sz="quarter" idx="13"/>
          </p:nvPr>
        </p:nvSpPr>
        <p:spPr>
          <a:xfrm>
            <a:off x="4645152" y="1408176"/>
            <a:ext cx="4041648" cy="4764024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SmartArt graphic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smart art graphic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8176"/>
            <a:ext cx="4038600" cy="4764024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martArt Placeholder 8"/>
          <p:cNvSpPr>
            <a:spLocks noGrp="1"/>
          </p:cNvSpPr>
          <p:nvPr>
            <p:ph type="dgm" sz="quarter" idx="13"/>
          </p:nvPr>
        </p:nvSpPr>
        <p:spPr>
          <a:xfrm>
            <a:off x="457200" y="1408176"/>
            <a:ext cx="4041648" cy="4764358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SmartArt graphic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media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3690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4645152" y="1408176"/>
            <a:ext cx="4041648" cy="4764024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media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media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8176"/>
            <a:ext cx="4038600" cy="4764024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457200" y="1408176"/>
            <a:ext cx="4041648" cy="4764358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media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ontent (L) &amp; clip ar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08176"/>
            <a:ext cx="4038600" cy="4765696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lipArt Placeholder 8"/>
          <p:cNvSpPr>
            <a:spLocks noGrp="1"/>
          </p:cNvSpPr>
          <p:nvPr>
            <p:ph type="clipArt" sz="quarter" idx="13"/>
          </p:nvPr>
        </p:nvSpPr>
        <p:spPr>
          <a:xfrm>
            <a:off x="4645152" y="1408176"/>
            <a:ext cx="4041648" cy="4764024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clip 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clip art (L) &amp; conten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408176"/>
            <a:ext cx="4038600" cy="4764024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lipArt Placeholder 8"/>
          <p:cNvSpPr>
            <a:spLocks noGrp="1"/>
          </p:cNvSpPr>
          <p:nvPr>
            <p:ph type="clipArt" sz="quarter" idx="13"/>
          </p:nvPr>
        </p:nvSpPr>
        <p:spPr>
          <a:xfrm>
            <a:off x="457200" y="1408176"/>
            <a:ext cx="4041648" cy="476235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icon to add clip 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mplate Instru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2"/>
          <p:cNvSpPr txBox="1">
            <a:spLocks/>
          </p:cNvSpPr>
          <p:nvPr userDrawn="1"/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rgbClr val="637E8E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0D2C783-583D-47C4-9F33-9EB4B47B6128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068" y="1037170"/>
            <a:ext cx="3063875" cy="96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8"/>
          <p:cNvSpPr/>
          <p:nvPr userDrawn="1"/>
        </p:nvSpPr>
        <p:spPr>
          <a:xfrm>
            <a:off x="2988734" y="931337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1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0" name="Oval 9"/>
          <p:cNvSpPr/>
          <p:nvPr userDrawn="1"/>
        </p:nvSpPr>
        <p:spPr>
          <a:xfrm>
            <a:off x="464610" y="1257832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2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1" name="Text Placeholder 8"/>
          <p:cNvSpPr txBox="1">
            <a:spLocks/>
          </p:cNvSpPr>
          <p:nvPr userDrawn="1"/>
        </p:nvSpPr>
        <p:spPr>
          <a:xfrm>
            <a:off x="787401" y="2032000"/>
            <a:ext cx="2759075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Click the </a:t>
            </a:r>
            <a:r>
              <a:rPr lang="en-US" sz="1400" b="1" i="1" dirty="0" smtClean="0">
                <a:solidFill>
                  <a:srgbClr val="000000"/>
                </a:solidFill>
              </a:rPr>
              <a:t>View</a:t>
            </a:r>
            <a:r>
              <a:rPr lang="en-US" sz="1400" dirty="0" smtClean="0">
                <a:solidFill>
                  <a:srgbClr val="000000"/>
                </a:solidFill>
              </a:rPr>
              <a:t> tab</a:t>
            </a:r>
          </a:p>
          <a:p>
            <a:pPr marL="0" indent="0">
              <a:buFont typeface="Arial" pitchFamily="34" charset="0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Click the </a:t>
            </a:r>
            <a:r>
              <a:rPr lang="en-US" sz="1400" b="1" i="1" dirty="0" smtClean="0">
                <a:solidFill>
                  <a:srgbClr val="000000"/>
                </a:solidFill>
              </a:rPr>
              <a:t>Slide Master </a:t>
            </a:r>
            <a:r>
              <a:rPr lang="en-US" sz="1400" dirty="0" smtClean="0">
                <a:solidFill>
                  <a:srgbClr val="000000"/>
                </a:solidFill>
              </a:rPr>
              <a:t>button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2" name="Oval 11"/>
          <p:cNvSpPr/>
          <p:nvPr userDrawn="1"/>
        </p:nvSpPr>
        <p:spPr>
          <a:xfrm>
            <a:off x="584204" y="2065875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1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3" name="Oval 12"/>
          <p:cNvSpPr/>
          <p:nvPr userDrawn="1"/>
        </p:nvSpPr>
        <p:spPr>
          <a:xfrm>
            <a:off x="584204" y="2434171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2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4610" y="2827870"/>
            <a:ext cx="1676399" cy="1267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8"/>
          <p:cNvSpPr txBox="1">
            <a:spLocks/>
          </p:cNvSpPr>
          <p:nvPr userDrawn="1"/>
        </p:nvSpPr>
        <p:spPr>
          <a:xfrm>
            <a:off x="2426230" y="2836596"/>
            <a:ext cx="1951038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In the left-hand pane scroll up to the first and largest of the slides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7" name="Oval 16"/>
          <p:cNvSpPr/>
          <p:nvPr userDrawn="1"/>
        </p:nvSpPr>
        <p:spPr>
          <a:xfrm>
            <a:off x="2223033" y="2866234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3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279932" y="125581"/>
            <a:ext cx="4097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This template is intended for content considered </a:t>
            </a:r>
            <a:r>
              <a:rPr lang="en-US" sz="1600" b="1" dirty="0" smtClean="0">
                <a:solidFill>
                  <a:srgbClr val="000000"/>
                </a:solidFill>
              </a:rPr>
              <a:t>ISO-NE PUBLIC</a:t>
            </a:r>
            <a:r>
              <a:rPr lang="en-US" sz="1600" dirty="0" smtClean="0">
                <a:solidFill>
                  <a:srgbClr val="000000"/>
                </a:solidFill>
              </a:rPr>
              <a:t>. If at any point you need to change the label within the footer: 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1" name="Text Placeholder 8"/>
          <p:cNvSpPr txBox="1">
            <a:spLocks/>
          </p:cNvSpPr>
          <p:nvPr userDrawn="1"/>
        </p:nvSpPr>
        <p:spPr>
          <a:xfrm>
            <a:off x="2421467" y="4233335"/>
            <a:ext cx="1955801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Edit the footer to reflect the appropriate label</a:t>
            </a:r>
            <a:r>
              <a:rPr lang="en-US" sz="1400" baseline="0" dirty="0" smtClean="0">
                <a:solidFill>
                  <a:srgbClr val="000000"/>
                </a:solidFill>
              </a:rPr>
              <a:t> </a:t>
            </a:r>
          </a:p>
          <a:p>
            <a:pPr marL="0" indent="0">
              <a:buFont typeface="Arial" pitchFamily="34" charset="0"/>
              <a:buNone/>
            </a:pP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22" name="Oval 21"/>
          <p:cNvSpPr/>
          <p:nvPr userDrawn="1"/>
        </p:nvSpPr>
        <p:spPr>
          <a:xfrm>
            <a:off x="2218270" y="4262973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4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968" y="5071535"/>
            <a:ext cx="5715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 Placeholder 8"/>
          <p:cNvSpPr txBox="1">
            <a:spLocks/>
          </p:cNvSpPr>
          <p:nvPr userDrawn="1"/>
        </p:nvSpPr>
        <p:spPr>
          <a:xfrm>
            <a:off x="2422525" y="5071535"/>
            <a:ext cx="2030943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On the </a:t>
            </a:r>
            <a:r>
              <a:rPr lang="en-US" sz="1400" i="1" dirty="0" smtClean="0">
                <a:solidFill>
                  <a:srgbClr val="000000"/>
                </a:solidFill>
              </a:rPr>
              <a:t>Slide Maste</a:t>
            </a:r>
            <a:r>
              <a:rPr lang="en-US" sz="1400" dirty="0" smtClean="0">
                <a:solidFill>
                  <a:srgbClr val="000000"/>
                </a:solidFill>
              </a:rPr>
              <a:t>r ribbon, click</a:t>
            </a:r>
            <a:r>
              <a:rPr lang="en-US" sz="1400" baseline="0" dirty="0" smtClean="0">
                <a:solidFill>
                  <a:srgbClr val="000000"/>
                </a:solidFill>
              </a:rPr>
              <a:t> the </a:t>
            </a:r>
            <a:r>
              <a:rPr lang="en-US" sz="1400" b="1" i="1" baseline="0" dirty="0" smtClean="0">
                <a:solidFill>
                  <a:srgbClr val="000000"/>
                </a:solidFill>
              </a:rPr>
              <a:t>Close Master View</a:t>
            </a:r>
            <a:r>
              <a:rPr lang="en-US" sz="1400" baseline="0" dirty="0" smtClean="0">
                <a:solidFill>
                  <a:srgbClr val="000000"/>
                </a:solidFill>
              </a:rPr>
              <a:t> button</a:t>
            </a:r>
          </a:p>
          <a:p>
            <a:pPr marL="0" indent="0">
              <a:buFont typeface="Arial" pitchFamily="34" charset="0"/>
              <a:buNone/>
            </a:pP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25" name="Oval 24"/>
          <p:cNvSpPr/>
          <p:nvPr userDrawn="1"/>
        </p:nvSpPr>
        <p:spPr>
          <a:xfrm>
            <a:off x="2219328" y="5101173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5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10068" y="125581"/>
            <a:ext cx="4419600" cy="61990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7" name="Rectangle 26"/>
          <p:cNvSpPr/>
          <p:nvPr userDrawn="1"/>
        </p:nvSpPr>
        <p:spPr>
          <a:xfrm>
            <a:off x="4758268" y="125580"/>
            <a:ext cx="4267200" cy="619902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186268" y="5862935"/>
            <a:ext cx="436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solidFill>
                  <a:srgbClr val="000000"/>
                </a:solidFill>
              </a:rPr>
              <a:t>Note: If using transitional slides,</a:t>
            </a:r>
            <a:r>
              <a:rPr lang="en-US" sz="1200" i="1" baseline="0" dirty="0" smtClean="0">
                <a:solidFill>
                  <a:srgbClr val="000000"/>
                </a:solidFill>
              </a:rPr>
              <a:t> you must also locate these within the Slide Master and edit the footer label accordingly</a:t>
            </a:r>
            <a:endParaRPr lang="en-US" sz="1200" i="1" dirty="0">
              <a:solidFill>
                <a:srgbClr val="000000"/>
              </a:solidFill>
            </a:endParaRPr>
          </a:p>
        </p:txBody>
      </p:sp>
      <p:sp>
        <p:nvSpPr>
          <p:cNvPr id="30" name="TextBox 29"/>
          <p:cNvSpPr txBox="1"/>
          <p:nvPr userDrawn="1"/>
        </p:nvSpPr>
        <p:spPr>
          <a:xfrm>
            <a:off x="5029200" y="135466"/>
            <a:ext cx="3886200" cy="2487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This template</a:t>
            </a:r>
            <a:r>
              <a:rPr lang="en-US" sz="1600" baseline="0" dirty="0" smtClean="0">
                <a:solidFill>
                  <a:srgbClr val="000000"/>
                </a:solidFill>
              </a:rPr>
              <a:t> contains a variety of slide options to support your presentation needs.  </a:t>
            </a:r>
          </a:p>
          <a:p>
            <a:endParaRPr lang="en-US" sz="1400" baseline="0" dirty="0" smtClean="0">
              <a:solidFill>
                <a:srgbClr val="000000"/>
              </a:solidFill>
            </a:endParaRPr>
          </a:p>
          <a:p>
            <a:r>
              <a:rPr lang="en-US" sz="1400" baseline="0" dirty="0" smtClean="0">
                <a:solidFill>
                  <a:srgbClr val="000000"/>
                </a:solidFill>
              </a:rPr>
              <a:t>To change a slide layout:</a:t>
            </a:r>
          </a:p>
          <a:p>
            <a:pPr marL="457200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US" sz="1400" baseline="0" dirty="0" smtClean="0">
                <a:solidFill>
                  <a:srgbClr val="000000"/>
                </a:solidFill>
              </a:rPr>
              <a:t>Select the </a:t>
            </a:r>
            <a:r>
              <a:rPr lang="en-US" sz="1400" b="1" i="1" baseline="0" dirty="0" smtClean="0">
                <a:solidFill>
                  <a:srgbClr val="000000"/>
                </a:solidFill>
              </a:rPr>
              <a:t>slide</a:t>
            </a:r>
            <a:r>
              <a:rPr lang="en-US" sz="1400" baseline="0" dirty="0" smtClean="0">
                <a:solidFill>
                  <a:srgbClr val="000000"/>
                </a:solidFill>
              </a:rPr>
              <a:t> you wish to change.</a:t>
            </a:r>
          </a:p>
          <a:p>
            <a:pPr marL="457200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US" sz="1400" baseline="0" dirty="0" smtClean="0">
                <a:solidFill>
                  <a:srgbClr val="000000"/>
                </a:solidFill>
              </a:rPr>
              <a:t>In the PowerPoint ribbon, click to view the </a:t>
            </a:r>
            <a:r>
              <a:rPr lang="en-US" sz="1400" b="1" i="1" baseline="0" dirty="0" smtClean="0">
                <a:solidFill>
                  <a:srgbClr val="000000"/>
                </a:solidFill>
              </a:rPr>
              <a:t>Home</a:t>
            </a:r>
            <a:r>
              <a:rPr lang="en-US" sz="1400" baseline="0" dirty="0" smtClean="0">
                <a:solidFill>
                  <a:srgbClr val="000000"/>
                </a:solidFill>
              </a:rPr>
              <a:t> tab.</a:t>
            </a:r>
          </a:p>
          <a:p>
            <a:pPr marL="457200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Click the </a:t>
            </a:r>
            <a:r>
              <a:rPr lang="en-US" sz="1400" b="1" i="1" dirty="0" smtClean="0">
                <a:solidFill>
                  <a:srgbClr val="000000"/>
                </a:solidFill>
              </a:rPr>
              <a:t>Layout</a:t>
            </a:r>
            <a:r>
              <a:rPr lang="en-US" sz="1400" dirty="0" smtClean="0">
                <a:solidFill>
                  <a:srgbClr val="000000"/>
                </a:solidFill>
              </a:rPr>
              <a:t> button.</a:t>
            </a:r>
          </a:p>
          <a:p>
            <a:pPr marL="457200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From</a:t>
            </a:r>
            <a:r>
              <a:rPr lang="en-US" sz="1400" baseline="0" dirty="0" smtClean="0">
                <a:solidFill>
                  <a:srgbClr val="000000"/>
                </a:solidFill>
              </a:rPr>
              <a:t> the window of layout options that appears, choose the </a:t>
            </a:r>
            <a:r>
              <a:rPr lang="en-US" sz="1400" b="1" i="1" baseline="0" dirty="0" smtClean="0">
                <a:solidFill>
                  <a:srgbClr val="000000"/>
                </a:solidFill>
              </a:rPr>
              <a:t>desired layout</a:t>
            </a:r>
            <a:r>
              <a:rPr lang="en-US" sz="1400" baseline="0" dirty="0" smtClean="0">
                <a:solidFill>
                  <a:srgbClr val="000000"/>
                </a:solidFill>
              </a:rPr>
              <a:t>.</a:t>
            </a:r>
            <a:endParaRPr lang="en-US" sz="1400" dirty="0" smtClean="0">
              <a:solidFill>
                <a:srgbClr val="00000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9341" y="2891357"/>
            <a:ext cx="3632192" cy="1748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Oval 44"/>
          <p:cNvSpPr/>
          <p:nvPr userDrawn="1"/>
        </p:nvSpPr>
        <p:spPr>
          <a:xfrm>
            <a:off x="5249342" y="14060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2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7" name="Oval 46"/>
          <p:cNvSpPr/>
          <p:nvPr userDrawn="1"/>
        </p:nvSpPr>
        <p:spPr>
          <a:xfrm>
            <a:off x="5249341" y="1866896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3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8" name="Oval 47"/>
          <p:cNvSpPr/>
          <p:nvPr userDrawn="1"/>
        </p:nvSpPr>
        <p:spPr>
          <a:xfrm>
            <a:off x="5249342" y="21336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4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9" name="Oval 48"/>
          <p:cNvSpPr/>
          <p:nvPr userDrawn="1"/>
        </p:nvSpPr>
        <p:spPr>
          <a:xfrm>
            <a:off x="5249341" y="1110197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1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50" name="Oval 49"/>
          <p:cNvSpPr/>
          <p:nvPr userDrawn="1"/>
        </p:nvSpPr>
        <p:spPr>
          <a:xfrm>
            <a:off x="5477942" y="27432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2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51" name="Oval 50"/>
          <p:cNvSpPr/>
          <p:nvPr userDrawn="1"/>
        </p:nvSpPr>
        <p:spPr>
          <a:xfrm>
            <a:off x="6400800" y="2941900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3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52" name="Oval 51"/>
          <p:cNvSpPr/>
          <p:nvPr userDrawn="1"/>
        </p:nvSpPr>
        <p:spPr>
          <a:xfrm>
            <a:off x="7772400" y="3949703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tx2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4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 userDrawn="1"/>
        </p:nvSpPr>
        <p:spPr>
          <a:xfrm>
            <a:off x="5029200" y="4812695"/>
            <a:ext cx="388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Note:</a:t>
            </a:r>
            <a:r>
              <a:rPr lang="en-US" sz="1600" baseline="0" dirty="0" smtClean="0">
                <a:solidFill>
                  <a:srgbClr val="000000"/>
                </a:solidFill>
              </a:rPr>
              <a:t> these same layout options are available to you when inserting a new slide.</a:t>
            </a:r>
            <a:endParaRPr lang="en-US" sz="1600" dirty="0" smtClean="0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066" y="4179125"/>
            <a:ext cx="1736725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74260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mplate Instru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2"/>
          <p:cNvSpPr txBox="1">
            <a:spLocks/>
          </p:cNvSpPr>
          <p:nvPr userDrawn="1"/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rgbClr val="637E8E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0D2C783-583D-47C4-9F33-9EB4B47B6128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10068" y="125581"/>
            <a:ext cx="4419600" cy="61990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0" name="TextBox 29"/>
          <p:cNvSpPr txBox="1"/>
          <p:nvPr userDrawn="1"/>
        </p:nvSpPr>
        <p:spPr>
          <a:xfrm>
            <a:off x="152400" y="135466"/>
            <a:ext cx="26289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This template contains approved ISO-NE colors,</a:t>
            </a:r>
            <a:r>
              <a:rPr lang="en-US" sz="1400" baseline="0" dirty="0" smtClean="0">
                <a:solidFill>
                  <a:srgbClr val="000000"/>
                </a:solidFill>
              </a:rPr>
              <a:t> which can be accessed from any color palette (e.g., font color, shape fill):</a:t>
            </a:r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8600" y="330200"/>
            <a:ext cx="15621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09699927"/>
              </p:ext>
            </p:extLst>
          </p:nvPr>
        </p:nvGraphicFramePr>
        <p:xfrm>
          <a:off x="228600" y="1092200"/>
          <a:ext cx="4165068" cy="521208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8122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67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60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Color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RGB Value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Description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23.149.210</a:t>
                      </a:r>
                    </a:p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Blue: Use as primary color for headers and accents</a:t>
                      </a:r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251.185.47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Yellow: Use as an accent color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246.137.32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Orange: Use as an accent color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236.51.37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Red: Use as an accent color</a:t>
                      </a:r>
                    </a:p>
                    <a:p>
                      <a:pPr algn="l"/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133.85.161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Purple: Use as an accent color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119.189.42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Green: Use as an accent color</a:t>
                      </a:r>
                    </a:p>
                    <a:p>
                      <a:pPr algn="l"/>
                      <a:endParaRPr lang="en-US" sz="1200" b="0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109.207.246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Light Blue: Use as an accent color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30.106.154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</a:t>
                      </a:r>
                      <a:r>
                        <a:rPr lang="en-US" sz="1200" b="0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 Dark Blue: </a:t>
                      </a:r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Use as an accent color</a:t>
                      </a:r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rgbClr val="000000"/>
                          </a:solidFill>
                        </a:rPr>
                        <a:t>98.119.127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ISO Gray: Use as a secondary font color</a:t>
                      </a:r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0.0.0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Black: Use as a primary font color</a:t>
                      </a:r>
                    </a:p>
                    <a:p>
                      <a:pPr algn="l"/>
                      <a:endParaRPr lang="en-US" sz="1200" b="0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255.255.255</a:t>
                      </a:r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b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White: Use as needed</a:t>
                      </a:r>
                      <a:endParaRPr lang="en-US" sz="1200" b="0" kern="12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13" name="Rectangle 12"/>
          <p:cNvSpPr/>
          <p:nvPr userDrawn="1"/>
        </p:nvSpPr>
        <p:spPr>
          <a:xfrm>
            <a:off x="4758268" y="125581"/>
            <a:ext cx="4267200" cy="406541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4851402" y="152400"/>
            <a:ext cx="4097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This template contains approved font</a:t>
            </a:r>
            <a:r>
              <a:rPr lang="en-US" sz="1600" baseline="0" dirty="0" smtClean="0">
                <a:solidFill>
                  <a:srgbClr val="000000"/>
                </a:solidFill>
              </a:rPr>
              <a:t> size and style which will be automatically applied. 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4969937" y="685800"/>
            <a:ext cx="4038070" cy="2438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r">
              <a:spcBef>
                <a:spcPts val="600"/>
              </a:spcBef>
            </a:pPr>
            <a:r>
              <a:rPr lang="en-US" sz="2800" b="1" baseline="0" dirty="0" smtClean="0">
                <a:solidFill>
                  <a:srgbClr val="000000"/>
                </a:solidFill>
              </a:rPr>
              <a:t>Slide Title – Calibri 28</a:t>
            </a:r>
          </a:p>
          <a:p>
            <a:pPr algn="r">
              <a:spcBef>
                <a:spcPts val="600"/>
              </a:spcBef>
            </a:pPr>
            <a:r>
              <a:rPr lang="en-US" sz="2400" baseline="0" dirty="0" smtClean="0">
                <a:solidFill>
                  <a:srgbClr val="000000"/>
                </a:solidFill>
              </a:rPr>
              <a:t>Content Title/Bullet 1 – Calibri 24</a:t>
            </a:r>
            <a:endParaRPr lang="en-US" baseline="0" dirty="0" smtClean="0">
              <a:solidFill>
                <a:srgbClr val="000000"/>
              </a:solidFill>
            </a:endParaRPr>
          </a:p>
          <a:p>
            <a:pPr algn="r">
              <a:spcBef>
                <a:spcPts val="600"/>
              </a:spcBef>
            </a:pPr>
            <a:r>
              <a:rPr lang="en-US" sz="2000" baseline="0" dirty="0" smtClean="0">
                <a:solidFill>
                  <a:srgbClr val="000000"/>
                </a:solidFill>
              </a:rPr>
              <a:t>Content Text/Bullet 2 – Calibri 20</a:t>
            </a:r>
            <a:endParaRPr lang="en-US" baseline="0" dirty="0" smtClean="0">
              <a:solidFill>
                <a:srgbClr val="000000"/>
              </a:solidFill>
            </a:endParaRPr>
          </a:p>
          <a:p>
            <a:pPr algn="r">
              <a:spcBef>
                <a:spcPts val="600"/>
              </a:spcBef>
            </a:pPr>
            <a:r>
              <a:rPr lang="en-US" baseline="0" dirty="0" smtClean="0">
                <a:solidFill>
                  <a:srgbClr val="000000"/>
                </a:solidFill>
              </a:rPr>
              <a:t>Chart Content/Bullet 3 – Calibri18</a:t>
            </a:r>
          </a:p>
          <a:p>
            <a:pPr algn="r">
              <a:spcBef>
                <a:spcPts val="600"/>
              </a:spcBef>
            </a:pPr>
            <a:r>
              <a:rPr lang="en-US" sz="1600" baseline="0" dirty="0" smtClean="0">
                <a:solidFill>
                  <a:srgbClr val="000000"/>
                </a:solidFill>
              </a:rPr>
              <a:t>Bullet 4 &amp; Bullet 5 – Calibri 16</a:t>
            </a:r>
            <a:endParaRPr lang="en-US" baseline="0" dirty="0" smtClean="0">
              <a:solidFill>
                <a:srgbClr val="000000"/>
              </a:solidFill>
            </a:endParaRPr>
          </a:p>
          <a:p>
            <a:pPr algn="r">
              <a:spcBef>
                <a:spcPts val="600"/>
              </a:spcBef>
            </a:pPr>
            <a:r>
              <a:rPr lang="en-US" sz="1600" b="0" baseline="0" dirty="0" smtClean="0">
                <a:solidFill>
                  <a:srgbClr val="000000"/>
                </a:solidFill>
              </a:rPr>
              <a:t>Slide Number – Calibri 14</a:t>
            </a:r>
          </a:p>
          <a:p>
            <a:pPr algn="r">
              <a:spcBef>
                <a:spcPts val="600"/>
              </a:spcBef>
            </a:pPr>
            <a:endParaRPr lang="en-US" sz="1600" b="0" baseline="0" dirty="0" smtClean="0">
              <a:solidFill>
                <a:srgbClr val="000000"/>
              </a:solidFill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4876800" y="3200400"/>
            <a:ext cx="4191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US" sz="1600" b="0" baseline="0" dirty="0" smtClean="0">
                <a:solidFill>
                  <a:srgbClr val="000000"/>
                </a:solidFill>
              </a:rPr>
              <a:t>Font within the presentation will appear black by default, but may be changed to ISO gray if desired.</a:t>
            </a:r>
            <a:endParaRPr lang="en-US" sz="1600" b="0" dirty="0">
              <a:solidFill>
                <a:srgbClr val="000000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4757058" y="4267200"/>
            <a:ext cx="4267200" cy="20574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4800600" y="4293275"/>
            <a:ext cx="4114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TIP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: If you experience issues with page numbering: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Click to view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Insert</a:t>
            </a:r>
            <a:r>
              <a:rPr lang="en-US" sz="1400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tab.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Click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Header &amp; Footer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button.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In the dialog box that opens, uncheck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Slide number</a:t>
            </a:r>
            <a:r>
              <a:rPr lang="en-US" sz="1400" b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checkbox. 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Click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Apply to All</a:t>
            </a:r>
            <a:r>
              <a:rPr lang="en-US" sz="1400" b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button.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Return to the Header and Footer dialog</a:t>
            </a:r>
            <a:r>
              <a:rPr lang="en-US" sz="1400" kern="1200" baseline="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box and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recheck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Slide number</a:t>
            </a:r>
            <a:r>
              <a:rPr lang="en-US" sz="1400" b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checkbox.</a:t>
            </a:r>
          </a:p>
          <a:p>
            <a:pPr marL="571500" lvl="0" indent="-342900">
              <a:buFont typeface="+mj-lt"/>
              <a:buAutoNum type="arabicPeriod"/>
            </a:pP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Click the </a:t>
            </a:r>
            <a:r>
              <a:rPr lang="en-US" sz="1400" b="1" i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Apply to All</a:t>
            </a:r>
            <a:r>
              <a:rPr lang="en-US" sz="1400" b="1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400" kern="1200" dirty="0" smtClean="0">
                <a:solidFill>
                  <a:srgbClr val="000000"/>
                </a:solidFill>
                <a:effectLst/>
                <a:latin typeface="+mn-lt"/>
                <a:ea typeface="+mn-ea"/>
                <a:cs typeface="+mn-cs"/>
              </a:rPr>
              <a:t>button.</a:t>
            </a:r>
            <a:endParaRPr lang="en-US" sz="1400" kern="1200" dirty="0">
              <a:solidFill>
                <a:srgbClr val="000000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5283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ransitional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057400"/>
            <a:ext cx="7772400" cy="1362075"/>
          </a:xfrm>
        </p:spPr>
        <p:txBody>
          <a:bodyPr anchor="b"/>
          <a:lstStyle>
            <a:lvl1pPr algn="l">
              <a:defRPr sz="32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 smtClean="0"/>
              <a:t>transitional slide Title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9600" y="3429000"/>
            <a:ext cx="7772400" cy="1500187"/>
          </a:xfrm>
        </p:spPr>
        <p:txBody>
          <a:bodyPr anchor="t"/>
          <a:lstStyle>
            <a:lvl1pPr marL="0" indent="0">
              <a:buNone/>
              <a:defRPr sz="2400" i="1" baseline="0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Transitional Slide Subtitle</a:t>
            </a:r>
          </a:p>
        </p:txBody>
      </p:sp>
      <p:pic>
        <p:nvPicPr>
          <p:cNvPr id="6" name="Picture 5" descr="ISO049-PowerPoint-d1-revised-03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00216"/>
            <a:ext cx="9144000" cy="56735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3900856" y="6327648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chemeClr val="tx1"/>
                </a:solidFill>
              </a:rPr>
              <a:t>ISO-NE PUBLIC</a:t>
            </a:r>
            <a:endParaRPr lang="en-US" sz="700" b="1" dirty="0">
              <a:solidFill>
                <a:schemeClr val="tx1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965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iso ques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question_text cop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54100" y="3057175"/>
            <a:ext cx="3718253" cy="743651"/>
          </a:xfrm>
          <a:prstGeom prst="rect">
            <a:avLst/>
          </a:prstGeom>
        </p:spPr>
      </p:pic>
      <p:pic>
        <p:nvPicPr>
          <p:cNvPr id="13" name="Picture 12" descr="blue_quest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10200" y="1200429"/>
            <a:ext cx="2895238" cy="4457143"/>
          </a:xfrm>
          <a:prstGeom prst="rect">
            <a:avLst/>
          </a:prstGeom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70289" y="6448508"/>
            <a:ext cx="313326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900">
                <a:solidFill>
                  <a:srgbClr val="595959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27"/>
          <p:cNvSpPr>
            <a:spLocks noGrp="1"/>
          </p:cNvSpPr>
          <p:nvPr>
            <p:ph type="body" sz="quarter" idx="17" hasCustomPrompt="1"/>
          </p:nvPr>
        </p:nvSpPr>
        <p:spPr>
          <a:xfrm>
            <a:off x="1066800" y="4343400"/>
            <a:ext cx="5105400" cy="381000"/>
          </a:xfrm>
        </p:spPr>
        <p:txBody>
          <a:bodyPr wrap="none" lIns="0" tIns="0" rIns="0" bIns="0">
            <a:normAutofit/>
          </a:bodyPr>
          <a:lstStyle>
            <a:lvl1pPr algn="l">
              <a:buNone/>
              <a:defRPr sz="2400" i="0" baseline="0">
                <a:solidFill>
                  <a:schemeClr val="accent1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Presenter Name</a:t>
            </a:r>
          </a:p>
        </p:txBody>
      </p:sp>
      <p:sp>
        <p:nvSpPr>
          <p:cNvPr id="9" name="Text Placeholder 27"/>
          <p:cNvSpPr>
            <a:spLocks noGrp="1"/>
          </p:cNvSpPr>
          <p:nvPr>
            <p:ph type="body" sz="quarter" idx="18" hasCustomPrompt="1"/>
          </p:nvPr>
        </p:nvSpPr>
        <p:spPr>
          <a:xfrm>
            <a:off x="1066800" y="4800600"/>
            <a:ext cx="5105400" cy="381000"/>
          </a:xfrm>
        </p:spPr>
        <p:txBody>
          <a:bodyPr wrap="none" lIns="0" tIns="0" rIns="0" bIns="0">
            <a:normAutofit/>
          </a:bodyPr>
          <a:lstStyle>
            <a:lvl1pPr algn="l">
              <a:buNone/>
              <a:defRPr sz="1050" i="0" u="none" kern="0" cap="all" spc="300" baseline="0">
                <a:solidFill>
                  <a:srgbClr val="595959"/>
                </a:solidFill>
              </a:defRPr>
            </a:lvl1pPr>
            <a:lvl2pPr algn="l">
              <a:buNone/>
              <a:defRPr/>
            </a:lvl2pPr>
            <a:lvl3pPr algn="l">
              <a:buNone/>
              <a:defRPr/>
            </a:lvl3pPr>
            <a:lvl4pPr algn="l">
              <a:buNone/>
              <a:defRPr/>
            </a:lvl4pPr>
            <a:lvl5pPr algn="l">
              <a:buNone/>
              <a:defRPr/>
            </a:lvl5pPr>
          </a:lstStyle>
          <a:p>
            <a:pPr lvl="0"/>
            <a:r>
              <a:rPr lang="en-US" dirty="0" smtClean="0"/>
              <a:t>(413) 540-XXXX | Apresenter@iso-ne.com</a:t>
            </a:r>
          </a:p>
        </p:txBody>
      </p:sp>
    </p:spTree>
    <p:extLst>
      <p:ext uri="{BB962C8B-B14F-4D97-AF65-F5344CB8AC3E}">
        <p14:creationId xmlns:p14="http://schemas.microsoft.com/office/powerpoint/2010/main" val="100828928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944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rgbClr val="637E8E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94898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944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rgbClr val="637E8E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028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ransitional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" y="6300216"/>
            <a:ext cx="9143992" cy="56735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3900856" y="6327648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chemeClr val="tx1"/>
                </a:solidFill>
              </a:rPr>
              <a:t>ISO-NE PUBLIC</a:t>
            </a:r>
            <a:endParaRPr lang="en-US" sz="700" b="1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057400"/>
            <a:ext cx="7772400" cy="1362075"/>
          </a:xfrm>
        </p:spPr>
        <p:txBody>
          <a:bodyPr anchor="b"/>
          <a:lstStyle>
            <a:lvl1pPr algn="l">
              <a:defRPr sz="32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 smtClean="0"/>
              <a:t>transitional slide Title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9600" y="3429000"/>
            <a:ext cx="7772400" cy="1500187"/>
          </a:xfrm>
        </p:spPr>
        <p:txBody>
          <a:bodyPr anchor="t"/>
          <a:lstStyle>
            <a:lvl1pPr marL="0" indent="0">
              <a:buNone/>
              <a:defRPr sz="2400" i="1" baseline="0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Transitional Slide Subtitle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4884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ransitional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" y="6300216"/>
            <a:ext cx="9143992" cy="567349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3900856" y="6327648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chemeClr val="tx1"/>
                </a:solidFill>
              </a:rPr>
              <a:t>ISO-NE PUBLIC</a:t>
            </a:r>
            <a:endParaRPr lang="en-US" sz="700" b="1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057400"/>
            <a:ext cx="7772400" cy="1362075"/>
          </a:xfrm>
        </p:spPr>
        <p:txBody>
          <a:bodyPr anchor="b"/>
          <a:lstStyle>
            <a:lvl1pPr algn="l">
              <a:defRPr sz="3200" b="1" cap="all" baseline="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 smtClean="0"/>
              <a:t>transitional slide Title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9600" y="3429000"/>
            <a:ext cx="7772400" cy="1500187"/>
          </a:xfrm>
        </p:spPr>
        <p:txBody>
          <a:bodyPr anchor="t"/>
          <a:lstStyle>
            <a:lvl1pPr marL="0" indent="0">
              <a:buNone/>
              <a:defRPr sz="2400" i="1" baseline="0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Transitional Slide Subtitle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5225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1401762"/>
            <a:ext cx="8229600" cy="48126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 for more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twitter-icon.png">
            <a:hlinkClick r:id="rId2"/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934200" y="381000"/>
            <a:ext cx="1752600" cy="1752600"/>
          </a:xfrm>
          <a:prstGeom prst="rect">
            <a:avLst/>
          </a:prstGeom>
        </p:spPr>
      </p:pic>
      <p:pic>
        <p:nvPicPr>
          <p:cNvPr id="6" name="Picture 4" descr="ISO Newswire">
            <a:hlinkClick r:id="rId4"/>
          </p:cNvPr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381000"/>
            <a:ext cx="1752599" cy="1752600"/>
          </a:xfrm>
          <a:prstGeom prst="rect">
            <a:avLst/>
          </a:prstGeom>
          <a:noFill/>
        </p:spPr>
      </p:pic>
      <p:pic>
        <p:nvPicPr>
          <p:cNvPr id="7" name="Picture 6" descr="iso-to-go-screenshot-1.jpg">
            <a:hlinkClick r:id="rId6"/>
          </p:cNvPr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5105400" y="2362200"/>
            <a:ext cx="2228850" cy="3205205"/>
          </a:xfrm>
          <a:prstGeom prst="rect">
            <a:avLst/>
          </a:prstGeom>
        </p:spPr>
      </p:pic>
      <p:pic>
        <p:nvPicPr>
          <p:cNvPr id="8" name="Picture 7" descr="iso-to-go-screenshot-6.jpg">
            <a:hlinkClick r:id="rId6"/>
          </p:cNvPr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6324600" y="2971800"/>
            <a:ext cx="2228850" cy="3205205"/>
          </a:xfrm>
          <a:prstGeom prst="rect">
            <a:avLst/>
          </a:prstGeom>
        </p:spPr>
      </p:pic>
      <p:pic>
        <p:nvPicPr>
          <p:cNvPr id="9" name="Picture 8" descr="google-play-badge.png">
            <a:hlinkClick r:id="rId9"/>
          </p:cNvPr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1066800" y="5619750"/>
            <a:ext cx="1238250" cy="409575"/>
          </a:xfrm>
          <a:prstGeom prst="rect">
            <a:avLst/>
          </a:prstGeom>
        </p:spPr>
      </p:pic>
      <p:pic>
        <p:nvPicPr>
          <p:cNvPr id="10" name="Picture 9" descr="app-store-badge.png">
            <a:hlinkClick r:id="rId11"/>
          </p:cNvPr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2667000" y="5619750"/>
            <a:ext cx="1276350" cy="409575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57200" y="1457325"/>
            <a:ext cx="4495800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Subscribe to the </a:t>
            </a:r>
            <a:r>
              <a:rPr lang="en-US" sz="2000" b="1" i="1" dirty="0" smtClean="0">
                <a:solidFill>
                  <a:srgbClr val="000000"/>
                </a:solidFill>
              </a:rPr>
              <a:t>ISO Newswire</a:t>
            </a:r>
            <a:endParaRPr lang="en-US" sz="1400" b="1" i="0" dirty="0" smtClean="0">
              <a:solidFill>
                <a:srgbClr val="000000"/>
              </a:solidFill>
            </a:endParaRPr>
          </a:p>
          <a:p>
            <a:pPr marL="742950" lvl="1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</a:pP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  <a:hlinkClick r:id="rId13"/>
              </a:rPr>
              <a:t>ISO Newswire</a:t>
            </a: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400" i="0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is your source for regular news about ISO New England and the wholesale electricity industry within the six-state region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Log on to </a:t>
            </a:r>
            <a:r>
              <a:rPr lang="en-US" sz="2000" b="1" dirty="0" smtClean="0">
                <a:solidFill>
                  <a:srgbClr val="000000"/>
                </a:solidFill>
              </a:rPr>
              <a:t>ISO Express </a:t>
            </a:r>
          </a:p>
          <a:p>
            <a:pPr marL="742950" lvl="1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</a:pP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  <a:hlinkClick r:id="rId14"/>
              </a:rPr>
              <a:t>ISO Express</a:t>
            </a: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400" i="0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provides real-time data on New England’s wholesale electricity markets and power system operations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Follow the ISO on </a:t>
            </a:r>
            <a:r>
              <a:rPr lang="en-US" sz="2000" b="1" dirty="0" smtClean="0">
                <a:solidFill>
                  <a:srgbClr val="000000"/>
                </a:solidFill>
              </a:rPr>
              <a:t>Twitter</a:t>
            </a:r>
          </a:p>
          <a:p>
            <a:pPr marL="742950" lvl="1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</a:pP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  <a:hlinkClick r:id="rId15"/>
              </a:rPr>
              <a:t>@isonewengland</a:t>
            </a:r>
            <a:endParaRPr lang="en-US" sz="1400" i="1" kern="1200" baseline="0" dirty="0" smtClean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Download the </a:t>
            </a:r>
            <a:r>
              <a:rPr lang="en-US" sz="2000" b="1" dirty="0" smtClean="0">
                <a:solidFill>
                  <a:srgbClr val="000000"/>
                </a:solidFill>
              </a:rPr>
              <a:t>ISO to Go App</a:t>
            </a:r>
          </a:p>
          <a:p>
            <a:pPr marL="742950" lvl="1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</a:pP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  <a:hlinkClick r:id="rId6"/>
              </a:rPr>
              <a:t>ISO to Go</a:t>
            </a:r>
            <a:r>
              <a:rPr lang="en-US" sz="1400" i="1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400" i="0" kern="1200" baseline="0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is a free mobile application that puts real-time wholesale electricity pricing and power grid information in the palm of your hand </a:t>
            </a:r>
          </a:p>
          <a:p>
            <a:pPr lvl="1"/>
            <a:endParaRPr lang="en-US" dirty="0" smtClean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457200" y="358200"/>
            <a:ext cx="822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0000"/>
                </a:solidFill>
                <a:latin typeface="+mj-lt"/>
              </a:rPr>
              <a:t>For More Information…</a:t>
            </a:r>
            <a:endParaRPr lang="en-US" sz="3200" b="1" dirty="0">
              <a:solidFill>
                <a:srgbClr val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98613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" y="6290650"/>
            <a:ext cx="9143992" cy="5673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8126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00856" y="6329046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chemeClr val="tx1"/>
                </a:solidFill>
              </a:rPr>
              <a:t>ISO-NE PUBLIC</a:t>
            </a:r>
            <a:endParaRPr lang="en-US" sz="700" b="1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83" r:id="rId2"/>
    <p:sldLayoutId id="2147483714" r:id="rId3"/>
    <p:sldLayoutId id="2147483715" r:id="rId4"/>
    <p:sldLayoutId id="2147483716" r:id="rId5"/>
    <p:sldLayoutId id="2147483675" r:id="rId6"/>
    <p:sldLayoutId id="2147483650" r:id="rId7"/>
    <p:sldLayoutId id="2147483664" r:id="rId8"/>
    <p:sldLayoutId id="2147483720" r:id="rId9"/>
    <p:sldLayoutId id="2147483684" r:id="rId10"/>
    <p:sldLayoutId id="2147483687" r:id="rId11"/>
    <p:sldLayoutId id="2147483688" r:id="rId12"/>
    <p:sldLayoutId id="2147483689" r:id="rId13"/>
    <p:sldLayoutId id="2147483690" r:id="rId14"/>
    <p:sldLayoutId id="2147483691" r:id="rId15"/>
    <p:sldLayoutId id="2147483692" r:id="rId16"/>
    <p:sldLayoutId id="2147483693" r:id="rId17"/>
    <p:sldLayoutId id="2147483694" r:id="rId18"/>
    <p:sldLayoutId id="2147483695" r:id="rId19"/>
    <p:sldLayoutId id="2147483696" r:id="rId20"/>
    <p:sldLayoutId id="2147483697" r:id="rId21"/>
    <p:sldLayoutId id="2147483698" r:id="rId22"/>
    <p:sldLayoutId id="2147483699" r:id="rId23"/>
    <p:sldLayoutId id="2147483700" r:id="rId24"/>
    <p:sldLayoutId id="2147483701" r:id="rId25"/>
    <p:sldLayoutId id="2147483702" r:id="rId26"/>
    <p:sldLayoutId id="2147483703" r:id="rId27"/>
    <p:sldLayoutId id="2147483718" r:id="rId28"/>
    <p:sldLayoutId id="2147483719" r:id="rId29"/>
    <p:sldLayoutId id="2147483721" r:id="rId3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 baseline="0">
          <a:solidFill>
            <a:srgbClr val="00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1200"/>
        </a:spcBef>
        <a:buFont typeface="Arial" pitchFamily="34" charset="0"/>
        <a:buChar char="•"/>
        <a:defRPr sz="2400" kern="1200" baseline="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0"/>
        </a:spcBef>
        <a:buFont typeface="Arial" pitchFamily="34" charset="0"/>
        <a:buChar char="–"/>
        <a:defRPr sz="2000" kern="1200" baseline="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0"/>
        </a:spcBef>
        <a:buFont typeface="Arial" pitchFamily="34" charset="0"/>
        <a:buChar char="•"/>
        <a:defRPr sz="1800" kern="1200" baseline="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0"/>
        </a:spcBef>
        <a:buFont typeface="Arial" pitchFamily="34" charset="0"/>
        <a:buChar char="–"/>
        <a:defRPr sz="1600" kern="1200" baseline="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0"/>
        </a:spcBef>
        <a:buFont typeface="Arial" pitchFamily="34" charset="0"/>
        <a:buChar char="»"/>
        <a:defRPr sz="1600" kern="1200" baseline="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08176"/>
            <a:ext cx="8229600" cy="4694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94482"/>
            <a:ext cx="381000" cy="263518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rgbClr val="637E8E"/>
                </a:solidFill>
              </a:defRPr>
            </a:lvl1pPr>
          </a:lstStyle>
          <a:p>
            <a:fld id="{10C7F894-2A36-495D-AB7C-1055F7AC0F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900856" y="6705600"/>
            <a:ext cx="1342288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chemeClr val="tx1"/>
                </a:solidFill>
              </a:rPr>
              <a:t>ISO-NE PUBLIC</a:t>
            </a:r>
            <a:endParaRPr lang="en-US" sz="7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846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 baseline="0">
          <a:solidFill>
            <a:srgbClr val="00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1200"/>
        </a:spcBef>
        <a:buFont typeface="Arial" pitchFamily="34" charset="0"/>
        <a:buChar char="•"/>
        <a:defRPr sz="2400" kern="1200" baseline="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0"/>
        </a:spcBef>
        <a:buFont typeface="Arial" pitchFamily="34" charset="0"/>
        <a:buChar char="–"/>
        <a:defRPr sz="2000" kern="1200" baseline="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0"/>
        </a:spcBef>
        <a:buFont typeface="Arial" pitchFamily="34" charset="0"/>
        <a:buChar char="•"/>
        <a:defRPr sz="1800" kern="1200" baseline="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0"/>
        </a:spcBef>
        <a:buFont typeface="Arial" pitchFamily="34" charset="0"/>
        <a:buChar char="–"/>
        <a:defRPr sz="1600" kern="1200" baseline="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0"/>
        </a:spcBef>
        <a:buFont typeface="Arial" pitchFamily="34" charset="0"/>
        <a:buChar char="»"/>
        <a:defRPr sz="1600" kern="1200" baseline="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March 16, 2021|NEPOOL Reliability Committee WebEx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Jaren Lutenegger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(860)683-3302 | jlutenegger@iso-ne.com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Edits for incorporation of Appendix A into OP </a:t>
            </a:r>
            <a:r>
              <a:rPr lang="en-US" dirty="0" err="1" smtClean="0"/>
              <a:t>mainbody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3276600" y="1419439"/>
            <a:ext cx="5562600" cy="1600200"/>
          </a:xfrm>
        </p:spPr>
        <p:txBody>
          <a:bodyPr/>
          <a:lstStyle/>
          <a:p>
            <a:r>
              <a:rPr lang="en-US" sz="3200" dirty="0" smtClean="0"/>
              <a:t>OP-21 Operational Surveys, </a:t>
            </a:r>
          </a:p>
          <a:p>
            <a:r>
              <a:rPr lang="en-US" sz="3200" dirty="0" smtClean="0"/>
              <a:t>Energy Forecasting &amp; Reporting, and Actions During an Energy Emergency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7133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077200" cy="4343400"/>
          </a:xfrm>
          <a:prstGeom prst="rect">
            <a:avLst/>
          </a:prstGeo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9835034"/>
              </p:ext>
            </p:extLst>
          </p:nvPr>
        </p:nvGraphicFramePr>
        <p:xfrm>
          <a:off x="493776" y="533400"/>
          <a:ext cx="8040624" cy="9022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406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01115"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OP-21 Overview of Current Procedure &amp; Proposed Changes</a:t>
                      </a:r>
                      <a:endParaRPr lang="en-US" sz="24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1093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Proposed Effective Date:  May 7</a:t>
                      </a:r>
                      <a:r>
                        <a:rPr lang="en-US" sz="1600" b="1" baseline="0" dirty="0" smtClean="0">
                          <a:solidFill>
                            <a:srgbClr val="000000"/>
                          </a:solidFill>
                        </a:rPr>
                        <a:t>, 2021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Text Placeholder 4"/>
          <p:cNvSpPr txBox="1">
            <a:spLocks/>
          </p:cNvSpPr>
          <p:nvPr/>
        </p:nvSpPr>
        <p:spPr>
          <a:xfrm>
            <a:off x="457200" y="1524000"/>
            <a:ext cx="8229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0000"/>
                </a:solidFill>
              </a:rPr>
              <a:t>The current </a:t>
            </a:r>
            <a:r>
              <a:rPr lang="en-US" dirty="0" smtClean="0">
                <a:solidFill>
                  <a:srgbClr val="000000"/>
                </a:solidFill>
              </a:rPr>
              <a:t>OP-21 documents the processes, and establishes requirements for ISO to: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Collect fuel availability and environmental limitation information for applicable resources;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Forecast and report on expected energy availability over a 21-day look ahead period;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Declare Energy Alerts and Energy Emergencies;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Take appropriate action in anticipation of, or during, an Energy Alert or Energy Emergency;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Communicate with applicable parties with respect to resource fuel availability and environmental limitations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Collect information related to winter readiness for each Generator Asset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Collect information related to natural gas pipeline system critical infrastructure</a:t>
            </a:r>
            <a:endParaRPr lang="en-US" dirty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02074" y="6365882"/>
            <a:ext cx="313326" cy="263518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mtClean="0">
                <a:solidFill>
                  <a:srgbClr val="000000"/>
                </a:solidFill>
              </a:rPr>
              <a:pPr/>
              <a:t>2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8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Changes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Retire OP-21 Appendix A and transition questions into the OP </a:t>
            </a:r>
            <a:r>
              <a:rPr lang="en-US" dirty="0" err="1" smtClean="0"/>
              <a:t>mainbody</a:t>
            </a:r>
            <a:r>
              <a:rPr lang="en-US" dirty="0" smtClean="0"/>
              <a:t>, similar to other recently added surveys</a:t>
            </a:r>
          </a:p>
          <a:p>
            <a:r>
              <a:rPr lang="en-US" dirty="0" smtClean="0"/>
              <a:t>Proposed </a:t>
            </a:r>
            <a:r>
              <a:rPr lang="en-US" dirty="0"/>
              <a:t>changes to OP-21 relate to the use of a new web platform for collection of surveys data beginning in 2021</a:t>
            </a:r>
          </a:p>
          <a:p>
            <a:pPr lvl="1"/>
            <a:r>
              <a:rPr lang="en-US" dirty="0"/>
              <a:t>The web platform will be hosted within the “Ask ISO” application</a:t>
            </a:r>
          </a:p>
          <a:p>
            <a:pPr lvl="1"/>
            <a:r>
              <a:rPr lang="en-US" dirty="0"/>
              <a:t>Procedure changes allow for the transition to occur once all participants have access and are comfortable with the new platform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912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OP-21, All Sections</a:t>
            </a:r>
            <a:endParaRPr lang="en-US" dirty="0"/>
          </a:p>
        </p:txBody>
      </p:sp>
      <p:graphicFrame>
        <p:nvGraphicFramePr>
          <p:cNvPr id="6" name="Table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2960151"/>
              </p:ext>
            </p:extLst>
          </p:nvPr>
        </p:nvGraphicFramePr>
        <p:xfrm>
          <a:off x="457200" y="1143000"/>
          <a:ext cx="7924800" cy="23872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77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939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Section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 of Change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2151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OP-21,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All Sections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References to OP-21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Appendix A have been replaced with Generator Fuel and Emission Survey, or periodic surveys if applicable to multiple survey types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5232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OP-21, II. Energy Emergency Forecasting and Reporting Overview</a:t>
            </a:r>
            <a:endParaRPr lang="en-US" dirty="0"/>
          </a:p>
        </p:txBody>
      </p:sp>
      <p:graphicFrame>
        <p:nvGraphicFramePr>
          <p:cNvPr id="6" name="Table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7948375"/>
              </p:ext>
            </p:extLst>
          </p:nvPr>
        </p:nvGraphicFramePr>
        <p:xfrm>
          <a:off x="457200" y="1143000"/>
          <a:ext cx="7924800" cy="23872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77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939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Section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 of Change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2151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OP-21,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Section II.A and II.E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Section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A, Data Collection Process Description, and Section E, Data Retention Requirements, have been removed and relocated to a new section IV as they were specific to the OP-21A survey form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3519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7F894-2A36-495D-AB7C-1055F7AC0F9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OP-21, IV. Generator Fuel and Emissions Survey</a:t>
            </a:r>
            <a:endParaRPr lang="en-US" dirty="0"/>
          </a:p>
        </p:txBody>
      </p:sp>
      <p:graphicFrame>
        <p:nvGraphicFramePr>
          <p:cNvPr id="6" name="Table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2038459"/>
              </p:ext>
            </p:extLst>
          </p:nvPr>
        </p:nvGraphicFramePr>
        <p:xfrm>
          <a:off x="457200" y="1143001"/>
          <a:ext cx="7924800" cy="50193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77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827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Section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 of Change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073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OP-21,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Section IV.A</a:t>
                      </a:r>
                    </a:p>
                    <a:p>
                      <a:pPr algn="ctr"/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Data Collection Process Description</a:t>
                      </a:r>
                      <a:endParaRPr lang="en-US" sz="12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Relocation of Section II.A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language. No change to purpose, periodicity, or usage of the data. Method of data collection is not specified.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846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OP-21,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Section IV.B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>
                          <a:solidFill>
                            <a:srgbClr val="000000"/>
                          </a:solidFill>
                        </a:rPr>
                        <a:t>Survey Questions</a:t>
                      </a:r>
                      <a:endParaRPr lang="en-US" sz="1200" dirty="0" smtClean="0">
                        <a:solidFill>
                          <a:srgbClr val="000000"/>
                        </a:solidFill>
                      </a:endParaRPr>
                    </a:p>
                    <a:p>
                      <a:pPr algn="ctr"/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Relocation of OP-21A questions. Questions are organized into 7 sections: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Generator Information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Oil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Information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Coal Information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Additional Information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Dual Fuel Information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Fuel Burn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Environmental/Emissions Information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8558044"/>
                  </a:ext>
                </a:extLst>
              </a:tr>
              <a:tr h="135310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OP-21,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Section IV.C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>
                          <a:solidFill>
                            <a:srgbClr val="000000"/>
                          </a:solidFill>
                        </a:rPr>
                        <a:t>Data Retention Requirements and Reporting</a:t>
                      </a:r>
                      <a:endParaRPr lang="en-US" sz="1200" dirty="0" smtClean="0">
                        <a:solidFill>
                          <a:srgbClr val="000000"/>
                        </a:solidFill>
                      </a:endParaRPr>
                    </a:p>
                    <a:p>
                      <a:pPr algn="ctr"/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Relocation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of Section II.E language. No change to the retention or reporting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0900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010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sz="1400" b="0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077200" cy="4343400"/>
          </a:xfrm>
          <a:prstGeom prst="rect">
            <a:avLst/>
          </a:prstGeo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457200" y="1295400"/>
            <a:ext cx="8229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1200"/>
              </a:spcBef>
              <a:buFont typeface="Arial" pitchFamily="34" charset="0"/>
              <a:buChar char="•"/>
              <a:defRPr sz="24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20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8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–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ts val="0"/>
              </a:spcBef>
              <a:buFont typeface="Arial" pitchFamily="34" charset="0"/>
              <a:buChar char="»"/>
              <a:defRPr sz="1600" kern="1200" baseline="0">
                <a:solidFill>
                  <a:srgbClr val="5959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900" dirty="0" smtClean="0">
                <a:solidFill>
                  <a:srgbClr val="000000"/>
                </a:solidFill>
              </a:rPr>
              <a:t>ISO intends to change the medium through which OP-21 surveys are </a:t>
            </a:r>
            <a:r>
              <a:rPr lang="en-US" sz="1900" dirty="0" smtClean="0">
                <a:solidFill>
                  <a:srgbClr val="000000"/>
                </a:solidFill>
              </a:rPr>
              <a:t>conducted </a:t>
            </a:r>
            <a:r>
              <a:rPr lang="en-US" sz="1900" dirty="0" smtClean="0">
                <a:solidFill>
                  <a:srgbClr val="000000"/>
                </a:solidFill>
              </a:rPr>
              <a:t>from Excel and email to a web based platform</a:t>
            </a:r>
          </a:p>
          <a:p>
            <a:pPr lvl="1"/>
            <a:r>
              <a:rPr lang="en-US" sz="1700" dirty="0">
                <a:solidFill>
                  <a:srgbClr val="000000"/>
                </a:solidFill>
              </a:rPr>
              <a:t>OP-21 language </a:t>
            </a:r>
            <a:r>
              <a:rPr lang="en-US" sz="1700" dirty="0" smtClean="0">
                <a:solidFill>
                  <a:srgbClr val="000000"/>
                </a:solidFill>
              </a:rPr>
              <a:t>does </a:t>
            </a:r>
            <a:r>
              <a:rPr lang="en-US" sz="1700" dirty="0">
                <a:solidFill>
                  <a:srgbClr val="000000"/>
                </a:solidFill>
              </a:rPr>
              <a:t>not specify the </a:t>
            </a:r>
            <a:r>
              <a:rPr lang="en-US" sz="1700" dirty="0" smtClean="0">
                <a:solidFill>
                  <a:srgbClr val="000000"/>
                </a:solidFill>
              </a:rPr>
              <a:t>medium, which will </a:t>
            </a:r>
            <a:r>
              <a:rPr lang="en-US" sz="1700" dirty="0">
                <a:solidFill>
                  <a:srgbClr val="000000"/>
                </a:solidFill>
              </a:rPr>
              <a:t>allow the transition to occur at an appropriate </a:t>
            </a:r>
            <a:r>
              <a:rPr lang="en-US" sz="1700" dirty="0" smtClean="0">
                <a:solidFill>
                  <a:srgbClr val="000000"/>
                </a:solidFill>
              </a:rPr>
              <a:t>time</a:t>
            </a:r>
          </a:p>
          <a:p>
            <a:pPr lvl="1"/>
            <a:r>
              <a:rPr lang="en-US" sz="1700" dirty="0" smtClean="0">
                <a:solidFill>
                  <a:srgbClr val="000000"/>
                </a:solidFill>
              </a:rPr>
              <a:t>Further details on training dates and material availability to be provided at April Reliability Committee</a:t>
            </a:r>
            <a:endParaRPr lang="en-US" sz="1700" strike="sngStrike" dirty="0">
              <a:solidFill>
                <a:srgbClr val="000000"/>
              </a:solidFill>
            </a:endParaRPr>
          </a:p>
          <a:p>
            <a:pPr marL="342900" lvl="1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1900" dirty="0" smtClean="0">
                <a:solidFill>
                  <a:srgbClr val="000000"/>
                </a:solidFill>
              </a:rPr>
              <a:t>OP-21 Appendix A will be retired and questions will be transitioned into the OP </a:t>
            </a:r>
            <a:r>
              <a:rPr lang="en-US" sz="1900" dirty="0" err="1" smtClean="0">
                <a:solidFill>
                  <a:srgbClr val="000000"/>
                </a:solidFill>
              </a:rPr>
              <a:t>mainbody</a:t>
            </a:r>
            <a:r>
              <a:rPr lang="en-US" sz="1900" dirty="0" smtClean="0">
                <a:solidFill>
                  <a:srgbClr val="000000"/>
                </a:solidFill>
              </a:rPr>
              <a:t>, similar to other recently added surveys</a:t>
            </a:r>
          </a:p>
          <a:p>
            <a:pPr lvl="1"/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z="1400" smtClean="0">
                <a:solidFill>
                  <a:srgbClr val="000000"/>
                </a:solidFill>
              </a:rPr>
              <a:pPr/>
              <a:t>7</a:t>
            </a:fld>
            <a:endParaRPr lang="en-US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87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Stakeholder Schedule</a:t>
            </a:r>
            <a:endParaRPr lang="en-US" b="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z="1400" smtClean="0">
                <a:solidFill>
                  <a:srgbClr val="000000"/>
                </a:solidFill>
              </a:rPr>
              <a:pPr/>
              <a:t>8</a:t>
            </a:fld>
            <a:endParaRPr lang="en-US" sz="1400" dirty="0">
              <a:solidFill>
                <a:srgbClr val="000000"/>
              </a:solidFill>
            </a:endParaRPr>
          </a:p>
        </p:txBody>
      </p:sp>
      <p:graphicFrame>
        <p:nvGraphicFramePr>
          <p:cNvPr id="6" name="Table Placeholder 6"/>
          <p:cNvGraphicFramePr>
            <a:graphicFrameLocks noGrp="1"/>
          </p:cNvGraphicFramePr>
          <p:nvPr>
            <p:ph type="tbl" sz="quarter" idx="10"/>
            <p:extLst>
              <p:ext uri="{D42A27DB-BD31-4B8C-83A1-F6EECF244321}">
                <p14:modId xmlns:p14="http://schemas.microsoft.com/office/powerpoint/2010/main" val="3418937205"/>
              </p:ext>
            </p:extLst>
          </p:nvPr>
        </p:nvGraphicFramePr>
        <p:xfrm>
          <a:off x="457200" y="1404938"/>
          <a:ext cx="8229600" cy="302704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00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Stakeholder Committee and</a:t>
                      </a: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Date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82C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Scheduled</a:t>
                      </a: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Project Milestone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82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Reliability</a:t>
                      </a:r>
                      <a:r>
                        <a:rPr lang="en-US" sz="1600" b="1" baseline="0" dirty="0" smtClean="0">
                          <a:solidFill>
                            <a:srgbClr val="000000"/>
                          </a:solidFill>
                        </a:rPr>
                        <a:t> Committee</a:t>
                      </a:r>
                      <a:br>
                        <a:rPr lang="en-US" sz="1600" b="1" baseline="0" dirty="0" smtClean="0">
                          <a:solidFill>
                            <a:srgbClr val="000000"/>
                          </a:solidFill>
                        </a:rPr>
                      </a:br>
                      <a:r>
                        <a:rPr lang="en-US" sz="1600" b="1" baseline="0" dirty="0" smtClean="0">
                          <a:solidFill>
                            <a:srgbClr val="000000"/>
                          </a:solidFill>
                        </a:rPr>
                        <a:t>February 16, 2021</a:t>
                      </a:r>
                      <a:endParaRPr lang="en-US" sz="16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Introduction</a:t>
                      </a: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</a:rPr>
                        <a:t> and d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escription of changes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674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Reliability</a:t>
                      </a:r>
                      <a:r>
                        <a:rPr lang="en-US" sz="1600" b="1" baseline="0" dirty="0" smtClean="0">
                          <a:solidFill>
                            <a:srgbClr val="000000"/>
                          </a:solidFill>
                        </a:rPr>
                        <a:t> Committee</a:t>
                      </a:r>
                      <a:br>
                        <a:rPr lang="en-US" sz="1600" b="1" baseline="0" dirty="0" smtClean="0">
                          <a:solidFill>
                            <a:srgbClr val="000000"/>
                          </a:solidFill>
                        </a:rPr>
                      </a:br>
                      <a:r>
                        <a:rPr lang="en-US" sz="1600" b="1" baseline="0" dirty="0" smtClean="0">
                          <a:solidFill>
                            <a:srgbClr val="000000"/>
                          </a:solidFill>
                        </a:rPr>
                        <a:t>March 16, 2021</a:t>
                      </a:r>
                      <a:endParaRPr lang="en-US" sz="16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Review of redline OP changes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5745893"/>
                  </a:ext>
                </a:extLst>
              </a:tr>
              <a:tr h="652462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Reliability Committee</a:t>
                      </a:r>
                    </a:p>
                    <a:p>
                      <a:r>
                        <a:rPr lang="en-US" sz="1600" b="1" dirty="0" smtClean="0">
                          <a:solidFill>
                            <a:srgbClr val="000000"/>
                          </a:solidFill>
                        </a:rPr>
                        <a:t>April 13, 202</a:t>
                      </a:r>
                      <a:endParaRPr lang="en-US" sz="16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Vote on changes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r>
                        <a:rPr lang="en-US" sz="1600" b="1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Participants Committee</a:t>
                      </a:r>
                    </a:p>
                    <a:p>
                      <a:r>
                        <a:rPr lang="en-US" sz="1600" b="1" kern="1200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May 6, 2021</a:t>
                      </a:r>
                      <a:endParaRPr lang="en-US" sz="1600" b="1" kern="1200" baseline="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cap="none" baseline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Vote on changes</a:t>
                      </a:r>
                      <a:endParaRPr lang="en-US" sz="1600" dirty="0" smtClean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125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34400" y="6365882"/>
            <a:ext cx="381000" cy="263518"/>
          </a:xfrm>
          <a:prstGeom prst="rect">
            <a:avLst/>
          </a:prstGeom>
        </p:spPr>
        <p:txBody>
          <a:bodyPr/>
          <a:lstStyle/>
          <a:p>
            <a:fld id="{10C7F894-2A36-495D-AB7C-1055F7AC0F9D}" type="slidenum">
              <a:rPr lang="en-US" sz="1400" smtClean="0">
                <a:solidFill>
                  <a:srgbClr val="000000"/>
                </a:solidFill>
              </a:rPr>
              <a:pPr/>
              <a:t>9</a:t>
            </a:fld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Jaren Lutenegger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 smtClean="0"/>
              <a:t>(860)683-3302| jlutenegger@iso-ne.com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790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Presentation - NEPOOL Technical Committees">
  <a:themeElements>
    <a:clrScheme name="ISO-NE">
      <a:dk1>
        <a:srgbClr val="62777F"/>
      </a:dk1>
      <a:lt1>
        <a:srgbClr val="FFFFFF"/>
      </a:lt1>
      <a:dk2>
        <a:srgbClr val="1E6A9A"/>
      </a:dk2>
      <a:lt2>
        <a:srgbClr val="6DCFF6"/>
      </a:lt2>
      <a:accent1>
        <a:srgbClr val="1795D2"/>
      </a:accent1>
      <a:accent2>
        <a:srgbClr val="8555A1"/>
      </a:accent2>
      <a:accent3>
        <a:srgbClr val="77BD2A"/>
      </a:accent3>
      <a:accent4>
        <a:srgbClr val="FBB92F"/>
      </a:accent4>
      <a:accent5>
        <a:srgbClr val="F68920"/>
      </a:accent5>
      <a:accent6>
        <a:srgbClr val="EC1F25"/>
      </a:accent6>
      <a:hlink>
        <a:srgbClr val="1795D2"/>
      </a:hlink>
      <a:folHlink>
        <a:srgbClr val="8555A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lank">
  <a:themeElements>
    <a:clrScheme name="ISO-NE">
      <a:dk1>
        <a:srgbClr val="62777F"/>
      </a:dk1>
      <a:lt1>
        <a:srgbClr val="FFFFFF"/>
      </a:lt1>
      <a:dk2>
        <a:srgbClr val="1E6A9A"/>
      </a:dk2>
      <a:lt2>
        <a:srgbClr val="6DCFF6"/>
      </a:lt2>
      <a:accent1>
        <a:srgbClr val="1795D2"/>
      </a:accent1>
      <a:accent2>
        <a:srgbClr val="8555A1"/>
      </a:accent2>
      <a:accent3>
        <a:srgbClr val="77BD2A"/>
      </a:accent3>
      <a:accent4>
        <a:srgbClr val="FBB92F"/>
      </a:accent4>
      <a:accent5>
        <a:srgbClr val="F68920"/>
      </a:accent5>
      <a:accent6>
        <a:srgbClr val="EC1F25"/>
      </a:accent6>
      <a:hlink>
        <a:srgbClr val="1795D2"/>
      </a:hlink>
      <a:folHlink>
        <a:srgbClr val="8555A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 - NEPOOL Technical Committees</Template>
  <TotalTime>0</TotalTime>
  <Words>568</Words>
  <Application>Microsoft Office PowerPoint</Application>
  <PresentationFormat>On-screen Show (4:3)</PresentationFormat>
  <Paragraphs>88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Presentation - NEPOOL Technical Committees</vt:lpstr>
      <vt:lpstr>blank</vt:lpstr>
      <vt:lpstr>PowerPoint Presentation</vt:lpstr>
      <vt:lpstr>PowerPoint Presentation</vt:lpstr>
      <vt:lpstr>Proposed Changes</vt:lpstr>
      <vt:lpstr>OP-21, All Sections</vt:lpstr>
      <vt:lpstr>OP-21, II. Energy Emergency Forecasting and Reporting Overview</vt:lpstr>
      <vt:lpstr>OP-21, IV. Generator Fuel and Emissions Survey</vt:lpstr>
      <vt:lpstr>Conclusion</vt:lpstr>
      <vt:lpstr>Stakeholder Schedule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2018-02-07T15:51:18Z</dcterms:created>
  <dcterms:modified xsi:type="dcterms:W3CDTF">2021-03-10T16:43:20Z</dcterms:modified>
</cp:coreProperties>
</file>