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9"/>
  </p:notesMasterIdLst>
  <p:handoutMasterIdLst>
    <p:handoutMasterId r:id="rId20"/>
  </p:handoutMasterIdLst>
  <p:sldIdLst>
    <p:sldId id="263" r:id="rId3"/>
    <p:sldId id="284" r:id="rId4"/>
    <p:sldId id="269" r:id="rId5"/>
    <p:sldId id="268" r:id="rId6"/>
    <p:sldId id="270" r:id="rId7"/>
    <p:sldId id="271" r:id="rId8"/>
    <p:sldId id="280" r:id="rId9"/>
    <p:sldId id="274" r:id="rId10"/>
    <p:sldId id="281" r:id="rId11"/>
    <p:sldId id="272" r:id="rId12"/>
    <p:sldId id="273" r:id="rId13"/>
    <p:sldId id="275" r:id="rId14"/>
    <p:sldId id="278" r:id="rId15"/>
    <p:sldId id="276" r:id="rId16"/>
    <p:sldId id="283" r:id="rId17"/>
    <p:sldId id="282" r:id="rId18"/>
  </p:sldIdLst>
  <p:sldSz cx="9144000" cy="6858000" type="screen4x3"/>
  <p:notesSz cx="7315200" cy="96012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6A9A"/>
    <a:srgbClr val="EC1F25"/>
    <a:srgbClr val="FBB92F"/>
    <a:srgbClr val="77BD2A"/>
    <a:srgbClr val="62777F"/>
    <a:srgbClr val="6FA943"/>
    <a:srgbClr val="B9D257"/>
    <a:srgbClr val="F68920"/>
    <a:srgbClr val="855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89965" autoAdjust="0"/>
  </p:normalViewPr>
  <p:slideViewPr>
    <p:cSldViewPr>
      <p:cViewPr varScale="1">
        <p:scale>
          <a:sx n="128" d="100"/>
          <a:sy n="128" d="100"/>
        </p:scale>
        <p:origin x="148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062" y="-10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77A1-BB48-42A6-9D40-5F3F87EA9D2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270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77A1-BB48-42A6-9D40-5F3F87EA9D2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276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77A1-BB48-42A6-9D40-5F3F87EA9D2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795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77A1-BB48-42A6-9D40-5F3F87EA9D2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20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77A1-BB48-42A6-9D40-5F3F87EA9D2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0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6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77A1-BB48-42A6-9D40-5F3F87EA9D2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37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77A1-BB48-42A6-9D40-5F3F87EA9D2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17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43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77A1-BB48-42A6-9D40-5F3F87EA9D2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22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77A1-BB48-42A6-9D40-5F3F87EA9D2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84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77A1-BB48-42A6-9D40-5F3F87EA9D2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64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support/user_guides/cams_comp_affiliat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o_reply@iso-ne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MARCH 2021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Operations Analysis &amp; Integration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ISO New England, INC.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March 2021 NEXTT Updates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NEXTT </a:t>
            </a:r>
            <a:r>
              <a:rPr lang="en-US" dirty="0"/>
              <a:t>XML </a:t>
            </a:r>
            <a:r>
              <a:rPr lang="en-US" dirty="0" smtClean="0"/>
              <a:t>output showing </a:t>
            </a:r>
            <a:r>
              <a:rPr lang="en-US" dirty="0"/>
              <a:t>3 </a:t>
            </a:r>
            <a:r>
              <a:rPr lang="en-US" dirty="0" smtClean="0"/>
              <a:t>decimal places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3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0"/>
          </a:xfrm>
        </p:spPr>
        <p:txBody>
          <a:bodyPr/>
          <a:lstStyle/>
          <a:p>
            <a:r>
              <a:rPr lang="en-US" dirty="0" smtClean="0"/>
              <a:t>NEXTT XML output showing 3 decimal places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0668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XML response to transaction </a:t>
            </a:r>
            <a:r>
              <a:rPr lang="en-US" dirty="0"/>
              <a:t>request </a:t>
            </a:r>
            <a:r>
              <a:rPr lang="en-US" dirty="0" smtClean="0"/>
              <a:t>was rounding </a:t>
            </a:r>
            <a:r>
              <a:rPr lang="en-US" dirty="0"/>
              <a:t>the hourly RT </a:t>
            </a:r>
            <a:r>
              <a:rPr lang="en-US" dirty="0" smtClean="0"/>
              <a:t>scheduled MW to </a:t>
            </a:r>
            <a:r>
              <a:rPr lang="en-US" dirty="0"/>
              <a:t>a whole </a:t>
            </a:r>
            <a:r>
              <a:rPr lang="en-US" dirty="0" smtClean="0"/>
              <a:t>number</a:t>
            </a:r>
            <a:endParaRPr lang="en-US" dirty="0"/>
          </a:p>
          <a:p>
            <a:r>
              <a:rPr lang="en-US" dirty="0" smtClean="0"/>
              <a:t>This update will provide RT schedule MW data out </a:t>
            </a:r>
            <a:r>
              <a:rPr lang="en-US" dirty="0"/>
              <a:t>to 3 </a:t>
            </a:r>
            <a:r>
              <a:rPr lang="en-US" dirty="0" smtClean="0"/>
              <a:t>decimals, matching the value in the GUI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13082"/>
            <a:ext cx="6250643" cy="293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on the </a:t>
            </a:r>
            <a:r>
              <a:rPr lang="en-US" dirty="0" err="1" smtClean="0"/>
              <a:t>nextT</a:t>
            </a:r>
            <a:r>
              <a:rPr lang="en-US" dirty="0" smtClean="0"/>
              <a:t> hourly details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4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0"/>
          </a:xfrm>
        </p:spPr>
        <p:txBody>
          <a:bodyPr/>
          <a:lstStyle/>
          <a:p>
            <a:r>
              <a:rPr lang="en-US" dirty="0" smtClean="0"/>
              <a:t>Filtering Date on Transaction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11727" y="949318"/>
            <a:ext cx="4267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Initial NEXTT release prevented editing when date filter was applied </a:t>
            </a:r>
          </a:p>
          <a:p>
            <a:r>
              <a:rPr lang="en-US" dirty="0" smtClean="0"/>
              <a:t>This release removes that restriction</a:t>
            </a:r>
          </a:p>
          <a:p>
            <a:r>
              <a:rPr lang="en-US" dirty="0" smtClean="0"/>
              <a:t>All MW and Price fields can now be edited, even when a date filter is applied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529" y="928536"/>
            <a:ext cx="3341580" cy="4447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5486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edit boxes in filtered mode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6891319" y="4572000"/>
            <a:ext cx="42881" cy="914400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4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0"/>
          </a:xfrm>
        </p:spPr>
        <p:txBody>
          <a:bodyPr/>
          <a:lstStyle/>
          <a:p>
            <a:r>
              <a:rPr lang="en-US" dirty="0"/>
              <a:t>Filtering Date on Transaction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6102" y="2410691"/>
            <a:ext cx="865498" cy="9698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066800"/>
            <a:ext cx="82296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The Compare displays can also now be filtered by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228600" y="1676400"/>
            <a:ext cx="3016659" cy="2093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676400"/>
            <a:ext cx="4696279" cy="36000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05739" y="1981200"/>
            <a:ext cx="852261" cy="2895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16102" y="2410690"/>
            <a:ext cx="865498" cy="1039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16102" y="2230582"/>
            <a:ext cx="228600" cy="7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28800" y="2286000"/>
            <a:ext cx="4176939" cy="436959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25296" y="3461630"/>
            <a:ext cx="856304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0668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These changes are in effect at the time of this presentation</a:t>
            </a:r>
          </a:p>
          <a:p>
            <a:r>
              <a:rPr lang="en-US" dirty="0" smtClean="0"/>
              <a:t>The NEXTT User Guide has been updated to reflect these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2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4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made to NEXTT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notification of </a:t>
            </a:r>
            <a:r>
              <a:rPr lang="en-US" dirty="0" smtClean="0"/>
              <a:t>MW </a:t>
            </a:r>
            <a:r>
              <a:rPr lang="en-US" dirty="0"/>
              <a:t>changes during day after </a:t>
            </a:r>
            <a:r>
              <a:rPr lang="en-US" dirty="0" smtClean="0"/>
              <a:t>checkout</a:t>
            </a:r>
          </a:p>
          <a:p>
            <a:r>
              <a:rPr lang="en-US" dirty="0"/>
              <a:t>Viewing transaction changes in </a:t>
            </a:r>
            <a:r>
              <a:rPr lang="en-US" dirty="0" smtClean="0"/>
              <a:t>next</a:t>
            </a:r>
          </a:p>
          <a:p>
            <a:r>
              <a:rPr lang="en-US" dirty="0"/>
              <a:t>NEXTT XML output showing 3 decimal </a:t>
            </a:r>
            <a:r>
              <a:rPr lang="en-US" dirty="0" smtClean="0"/>
              <a:t>places</a:t>
            </a:r>
          </a:p>
          <a:p>
            <a:r>
              <a:rPr lang="en-US" dirty="0"/>
              <a:t>Filtering on </a:t>
            </a:r>
            <a:r>
              <a:rPr lang="en-US"/>
              <a:t>the </a:t>
            </a:r>
            <a:r>
              <a:rPr lang="en-US" smtClean="0"/>
              <a:t>NEXTT </a:t>
            </a:r>
            <a:r>
              <a:rPr lang="en-US" dirty="0"/>
              <a:t>hourly details display</a:t>
            </a:r>
          </a:p>
        </p:txBody>
      </p:sp>
    </p:spTree>
    <p:extLst>
      <p:ext uri="{BB962C8B-B14F-4D97-AF65-F5344CB8AC3E}">
        <p14:creationId xmlns:p14="http://schemas.microsoft.com/office/powerpoint/2010/main" val="128939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notification of mw changes during day after checkout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Customer notification of MW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3345" y="1447800"/>
            <a:ext cx="8229600" cy="4419600"/>
          </a:xfrm>
        </p:spPr>
        <p:txBody>
          <a:bodyPr/>
          <a:lstStyle/>
          <a:p>
            <a:r>
              <a:rPr lang="en-US" sz="2600" dirty="0"/>
              <a:t>There are instances when ISO-NE must modify the scheduled MW on a transaction during the </a:t>
            </a:r>
            <a:r>
              <a:rPr lang="en-US" sz="2600" dirty="0" smtClean="0"/>
              <a:t>day-after </a:t>
            </a:r>
            <a:r>
              <a:rPr lang="en-US" sz="2600" dirty="0"/>
              <a:t>checkout </a:t>
            </a:r>
            <a:r>
              <a:rPr lang="en-US" sz="2600" dirty="0" smtClean="0"/>
              <a:t>process </a:t>
            </a:r>
          </a:p>
          <a:p>
            <a:pPr lvl="1"/>
            <a:r>
              <a:rPr lang="en-US" sz="2400" dirty="0"/>
              <a:t>Since this occurs after-the-fact there is no e-Tag </a:t>
            </a:r>
            <a:r>
              <a:rPr lang="en-US" sz="2400" dirty="0" smtClean="0"/>
              <a:t>adjustment by the ISO</a:t>
            </a:r>
            <a:endParaRPr lang="en-US" sz="2400" dirty="0"/>
          </a:p>
          <a:p>
            <a:pPr lvl="1"/>
            <a:r>
              <a:rPr lang="en-US" sz="2200" dirty="0" smtClean="0"/>
              <a:t>Currently, customers may not be aware of this change until settlement occurs</a:t>
            </a:r>
          </a:p>
          <a:p>
            <a:pPr lvl="1"/>
            <a:r>
              <a:rPr lang="en-US" sz="2200" dirty="0" smtClean="0"/>
              <a:t>ISO has created the capability for customers to request notification when these changes occur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639762"/>
          </a:xfrm>
        </p:spPr>
        <p:txBody>
          <a:bodyPr/>
          <a:lstStyle/>
          <a:p>
            <a:r>
              <a:rPr lang="en-US" dirty="0" smtClean="0"/>
              <a:t>Setting up notification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921326"/>
            <a:ext cx="8458200" cy="2660073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/>
              <a:t>Customers can add the Contact Type “External Transaction MW Change Notification” to users with NEXTT </a:t>
            </a:r>
            <a:r>
              <a:rPr lang="en-US" sz="2200" dirty="0" smtClean="0"/>
              <a:t>access in CAMS. </a:t>
            </a:r>
          </a:p>
          <a:p>
            <a:r>
              <a:rPr lang="en-US" sz="2200" dirty="0" smtClean="0"/>
              <a:t>Any </a:t>
            </a:r>
            <a:r>
              <a:rPr lang="en-US" sz="2200" dirty="0"/>
              <a:t>user with this Contact Type will receive the email when the scheduled MW is changed on transaction after the operating hour has ended. </a:t>
            </a:r>
            <a:endParaRPr lang="en-US" sz="2200" dirty="0" smtClean="0"/>
          </a:p>
          <a:p>
            <a:r>
              <a:rPr lang="en-US" sz="2200" dirty="0" smtClean="0"/>
              <a:t>To </a:t>
            </a:r>
            <a:r>
              <a:rPr lang="en-US" sz="2200" dirty="0"/>
              <a:t>add a new Contact Type in CAMS please refer to the </a:t>
            </a:r>
            <a:r>
              <a:rPr lang="en-US" sz="2200" dirty="0" smtClean="0">
                <a:hlinkClick r:id="rId3"/>
              </a:rPr>
              <a:t>CAMS User Guide</a:t>
            </a:r>
            <a:r>
              <a:rPr lang="en-US" sz="2200" dirty="0" smtClean="0"/>
              <a:t> on </a:t>
            </a:r>
            <a:r>
              <a:rPr lang="en-US" sz="2200" dirty="0"/>
              <a:t>the ISO-NE public website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Any contact can be added to any user with NEXTT access.</a:t>
            </a:r>
          </a:p>
          <a:p>
            <a:r>
              <a:rPr lang="en-US" sz="2200" dirty="0" smtClean="0"/>
              <a:t>The “email override” can be used to send to an internal distribution list rather than specific people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75" y="3810000"/>
            <a:ext cx="7805649" cy="19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80"/>
          </a:xfrm>
        </p:spPr>
        <p:txBody>
          <a:bodyPr/>
          <a:lstStyle/>
          <a:p>
            <a:r>
              <a:rPr lang="en-US" dirty="0" smtClean="0"/>
              <a:t>What will the notification look like?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3345" y="949318"/>
            <a:ext cx="8472055" cy="369888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Notification</a:t>
            </a:r>
            <a:r>
              <a:rPr lang="en-US" sz="1700" dirty="0" smtClean="0"/>
              <a:t> email comes from </a:t>
            </a:r>
            <a:r>
              <a:rPr lang="en-US" sz="1700" u="sng" dirty="0" smtClean="0">
                <a:hlinkClick r:id="rId3"/>
              </a:rPr>
              <a:t>no_reply@iso-ne.com</a:t>
            </a:r>
            <a:r>
              <a:rPr lang="en-US" sz="1700" u="sng" dirty="0" smtClean="0"/>
              <a:t> </a:t>
            </a:r>
            <a:r>
              <a:rPr lang="en-US" sz="1700" dirty="0" smtClean="0"/>
              <a:t>and includes</a:t>
            </a:r>
          </a:p>
          <a:p>
            <a:pPr lvl="1"/>
            <a:r>
              <a:rPr lang="en-US" sz="1400" dirty="0" smtClean="0"/>
              <a:t>ISO-NE </a:t>
            </a:r>
            <a:r>
              <a:rPr lang="en-US" sz="1400" dirty="0"/>
              <a:t>ID of </a:t>
            </a:r>
            <a:r>
              <a:rPr lang="en-US" sz="1400" dirty="0" smtClean="0"/>
              <a:t>transaction(s)</a:t>
            </a:r>
          </a:p>
          <a:p>
            <a:pPr lvl="1"/>
            <a:r>
              <a:rPr lang="en-US" sz="1400" dirty="0" smtClean="0"/>
              <a:t>Date </a:t>
            </a:r>
            <a:r>
              <a:rPr lang="en-US" sz="1400" dirty="0"/>
              <a:t>and time of the </a:t>
            </a:r>
            <a:r>
              <a:rPr lang="en-US" sz="1400" dirty="0" smtClean="0"/>
              <a:t>modification(s) </a:t>
            </a:r>
          </a:p>
          <a:p>
            <a:pPr lvl="2"/>
            <a:r>
              <a:rPr lang="en-US" sz="1100" dirty="0" smtClean="0"/>
              <a:t>MW </a:t>
            </a:r>
            <a:r>
              <a:rPr lang="en-US" sz="1100" dirty="0"/>
              <a:t>information will not be </a:t>
            </a:r>
            <a:r>
              <a:rPr lang="en-US" sz="1100" dirty="0" smtClean="0"/>
              <a:t>included</a:t>
            </a:r>
          </a:p>
          <a:p>
            <a:r>
              <a:rPr lang="en-US" sz="1800" dirty="0" smtClean="0"/>
              <a:t>Notification</a:t>
            </a:r>
            <a:r>
              <a:rPr lang="en-US" sz="1700" dirty="0" smtClean="0"/>
              <a:t> is the same for:</a:t>
            </a:r>
          </a:p>
          <a:p>
            <a:pPr lvl="1"/>
            <a:r>
              <a:rPr lang="en-US" sz="1400" dirty="0" smtClean="0"/>
              <a:t>Transactions </a:t>
            </a:r>
            <a:r>
              <a:rPr lang="en-US" sz="1400" dirty="0"/>
              <a:t>submitted to NEXTT </a:t>
            </a:r>
            <a:endParaRPr lang="en-US" sz="1400" dirty="0" smtClean="0"/>
          </a:p>
          <a:p>
            <a:pPr lvl="1"/>
            <a:r>
              <a:rPr lang="en-US" sz="1400" dirty="0" smtClean="0"/>
              <a:t>Transactions submitted </a:t>
            </a:r>
            <a:r>
              <a:rPr lang="en-US" sz="1400" dirty="0"/>
              <a:t>on the CTS interface in the NYISO </a:t>
            </a:r>
            <a:r>
              <a:rPr lang="en-US" sz="1400" dirty="0" smtClean="0"/>
              <a:t>JESS</a:t>
            </a:r>
          </a:p>
          <a:p>
            <a:r>
              <a:rPr lang="en-US" sz="1700" dirty="0" smtClean="0"/>
              <a:t>User must open NEXTT to </a:t>
            </a:r>
            <a:r>
              <a:rPr lang="en-US" sz="1700" dirty="0"/>
              <a:t>see the </a:t>
            </a:r>
            <a:r>
              <a:rPr lang="en-US" sz="1700" dirty="0" smtClean="0"/>
              <a:t>details of the change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447576"/>
            <a:ext cx="4953000" cy="240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transaction changes in </a:t>
            </a:r>
            <a:r>
              <a:rPr lang="en-US" dirty="0" err="1" smtClean="0"/>
              <a:t>nextt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Transaction Hourly Detail Display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3345" y="949318"/>
            <a:ext cx="8472055" cy="15271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Changes made after the transaction has start flowing can be viewed in NEXTT</a:t>
            </a:r>
          </a:p>
          <a:p>
            <a:r>
              <a:rPr lang="en-US" dirty="0" smtClean="0"/>
              <a:t>The MW value is a link that opens MW change history for that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22" y="5029200"/>
            <a:ext cx="6909955" cy="1110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29" y="2476501"/>
            <a:ext cx="7796153" cy="233976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5562600" y="4572000"/>
            <a:ext cx="1066800" cy="60960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CTS Organizer Display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3345" y="949318"/>
            <a:ext cx="8319655" cy="1527182"/>
          </a:xfrm>
        </p:spPr>
        <p:txBody>
          <a:bodyPr>
            <a:normAutofit/>
          </a:bodyPr>
          <a:lstStyle/>
          <a:p>
            <a:r>
              <a:rPr lang="en-US" dirty="0" smtClean="0"/>
              <a:t>On the CTS Organizer the user may select the transaction ID to view the history of MW changes for transactions changed during the Day After checkout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6000"/>
            <a:ext cx="6843348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579"/>
          <a:stretch/>
        </p:blipFill>
        <p:spPr>
          <a:xfrm>
            <a:off x="589889" y="4267200"/>
            <a:ext cx="7339970" cy="189115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841172" y="3810000"/>
            <a:ext cx="1524000" cy="762000"/>
          </a:xfrm>
          <a:prstGeom prst="straightConnector1">
            <a:avLst/>
          </a:prstGeom>
          <a:ln w="412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6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00412B19-6AFF-4176-BA1A-E834734CA4A8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" id="{8DBCAB41-FB7A-4911-80A0-590D746DBD6A}" vid="{24A483BD-60D6-4245-8F7E-538FDF5E01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</Template>
  <TotalTime>0</TotalTime>
  <Words>513</Words>
  <Application>Microsoft Office PowerPoint</Application>
  <PresentationFormat>On-screen Show (4:3)</PresentationFormat>
  <Paragraphs>80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iso_white_cover</vt:lpstr>
      <vt:lpstr>blank</vt:lpstr>
      <vt:lpstr>PowerPoint Presentation</vt:lpstr>
      <vt:lpstr>Updates made to NEXTT</vt:lpstr>
      <vt:lpstr>Customer notification of mw changes during day after checkout</vt:lpstr>
      <vt:lpstr>Customer notification of MW changes</vt:lpstr>
      <vt:lpstr>Setting up notification</vt:lpstr>
      <vt:lpstr>What will the notification look like?</vt:lpstr>
      <vt:lpstr>Viewing transaction changes in nextt</vt:lpstr>
      <vt:lpstr>Transaction Hourly Detail Display</vt:lpstr>
      <vt:lpstr>CTS Organizer Display</vt:lpstr>
      <vt:lpstr>NEXTT XML output showing 3 decimal places</vt:lpstr>
      <vt:lpstr>NEXTT XML output showing 3 decimal places</vt:lpstr>
      <vt:lpstr>Filtering on the nextT hourly details display</vt:lpstr>
      <vt:lpstr>Filtering Date on Transaction</vt:lpstr>
      <vt:lpstr>Filtering Date on Transaction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2021-03-26T18:14:35Z</dcterms:created>
  <dcterms:modified xsi:type="dcterms:W3CDTF">2021-03-26T18:15:22Z</dcterms:modified>
</cp:coreProperties>
</file>