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708" r:id="rId2"/>
  </p:sldMasterIdLst>
  <p:notesMasterIdLst>
    <p:notesMasterId r:id="rId17"/>
  </p:notesMasterIdLst>
  <p:handoutMasterIdLst>
    <p:handoutMasterId r:id="rId18"/>
  </p:handoutMasterIdLst>
  <p:sldIdLst>
    <p:sldId id="386" r:id="rId3"/>
    <p:sldId id="394" r:id="rId4"/>
    <p:sldId id="395" r:id="rId5"/>
    <p:sldId id="409" r:id="rId6"/>
    <p:sldId id="408" r:id="rId7"/>
    <p:sldId id="410" r:id="rId8"/>
    <p:sldId id="411" r:id="rId9"/>
    <p:sldId id="412" r:id="rId10"/>
    <p:sldId id="413" r:id="rId11"/>
    <p:sldId id="414" r:id="rId12"/>
    <p:sldId id="415" r:id="rId13"/>
    <p:sldId id="416" r:id="rId14"/>
    <p:sldId id="417" r:id="rId15"/>
    <p:sldId id="377" r:id="rId16"/>
  </p:sldIdLst>
  <p:sldSz cx="9144000" cy="6858000" type="screen4x3"/>
  <p:notesSz cx="6950075" cy="9236075"/>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24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68920"/>
    <a:srgbClr val="62777F"/>
    <a:srgbClr val="EC1F25"/>
    <a:srgbClr val="1E6A9A"/>
    <a:srgbClr val="FBB92F"/>
    <a:srgbClr val="77BD2A"/>
    <a:srgbClr val="6FA943"/>
    <a:srgbClr val="B9D257"/>
    <a:srgbClr val="855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56" autoAdjust="0"/>
    <p:restoredTop sz="89965" autoAdjust="0"/>
  </p:normalViewPr>
  <p:slideViewPr>
    <p:cSldViewPr>
      <p:cViewPr varScale="1">
        <p:scale>
          <a:sx n="97" d="100"/>
          <a:sy n="97" d="100"/>
        </p:scale>
        <p:origin x="557"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3062" y="-10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B61CBD-D28C-4CCD-8ECB-38034882528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EC02956-1BE6-4D59-A5F8-B839802C08E3}">
      <dgm:prSet phldrT="[Text]"/>
      <dgm:spPr/>
      <dgm:t>
        <a:bodyPr/>
        <a:lstStyle/>
        <a:p>
          <a:r>
            <a:rPr lang="en-US" b="1" dirty="0" smtClean="0"/>
            <a:t>MC</a:t>
          </a:r>
          <a:endParaRPr lang="en-US" b="1" dirty="0"/>
        </a:p>
      </dgm:t>
    </dgm:pt>
    <dgm:pt modelId="{B8624435-7967-4A46-92BD-261D41E35652}" type="parTrans" cxnId="{4D438BE4-516E-4B4D-8620-CDEEBEDC0B9F}">
      <dgm:prSet/>
      <dgm:spPr/>
      <dgm:t>
        <a:bodyPr/>
        <a:lstStyle/>
        <a:p>
          <a:endParaRPr lang="en-US"/>
        </a:p>
      </dgm:t>
    </dgm:pt>
    <dgm:pt modelId="{6628591E-BC16-46AA-A05D-51CFF1A64729}" type="sibTrans" cxnId="{4D438BE4-516E-4B4D-8620-CDEEBEDC0B9F}">
      <dgm:prSet/>
      <dgm:spPr/>
      <dgm:t>
        <a:bodyPr/>
        <a:lstStyle/>
        <a:p>
          <a:endParaRPr lang="en-US"/>
        </a:p>
      </dgm:t>
    </dgm:pt>
    <dgm:pt modelId="{CEC7320A-A61D-4D7E-9DE1-1B329F6A0422}">
      <dgm:prSet phldrT="[Text]"/>
      <dgm:spPr/>
      <dgm:t>
        <a:bodyPr/>
        <a:lstStyle/>
        <a:p>
          <a:r>
            <a:rPr lang="en-US" dirty="0" smtClean="0">
              <a:solidFill>
                <a:srgbClr val="000000"/>
              </a:solidFill>
            </a:rPr>
            <a:t>Defined Terms</a:t>
          </a:r>
          <a:endParaRPr lang="en-US" dirty="0">
            <a:solidFill>
              <a:srgbClr val="000000"/>
            </a:solidFill>
          </a:endParaRPr>
        </a:p>
      </dgm:t>
    </dgm:pt>
    <dgm:pt modelId="{8BCAD6FC-71BB-40FC-9012-FF5FBCF7F05D}" type="parTrans" cxnId="{19032528-DD74-4827-B853-7EEE6A2A8DDE}">
      <dgm:prSet/>
      <dgm:spPr/>
      <dgm:t>
        <a:bodyPr/>
        <a:lstStyle/>
        <a:p>
          <a:endParaRPr lang="en-US"/>
        </a:p>
      </dgm:t>
    </dgm:pt>
    <dgm:pt modelId="{94C8FFC3-FC3A-4E1A-B83F-94E993706CB8}" type="sibTrans" cxnId="{19032528-DD74-4827-B853-7EEE6A2A8DDE}">
      <dgm:prSet/>
      <dgm:spPr/>
      <dgm:t>
        <a:bodyPr/>
        <a:lstStyle/>
        <a:p>
          <a:endParaRPr lang="en-US"/>
        </a:p>
      </dgm:t>
    </dgm:pt>
    <dgm:pt modelId="{F7F5A00C-BBA3-4C8B-89CE-DAB073A24336}">
      <dgm:prSet phldrT="[Text]"/>
      <dgm:spPr/>
      <dgm:t>
        <a:bodyPr/>
        <a:lstStyle/>
        <a:p>
          <a:r>
            <a:rPr lang="en-US" dirty="0" smtClean="0">
              <a:solidFill>
                <a:srgbClr val="000000"/>
              </a:solidFill>
            </a:rPr>
            <a:t>DERA Participation Models</a:t>
          </a:r>
          <a:endParaRPr lang="en-US" dirty="0">
            <a:solidFill>
              <a:srgbClr val="000000"/>
            </a:solidFill>
          </a:endParaRPr>
        </a:p>
      </dgm:t>
    </dgm:pt>
    <dgm:pt modelId="{1F64B99E-7261-4EB0-943C-C39B20442A4B}" type="parTrans" cxnId="{67E17752-C35A-4809-BDBA-03DEDA1DE3FD}">
      <dgm:prSet/>
      <dgm:spPr/>
      <dgm:t>
        <a:bodyPr/>
        <a:lstStyle/>
        <a:p>
          <a:endParaRPr lang="en-US"/>
        </a:p>
      </dgm:t>
    </dgm:pt>
    <dgm:pt modelId="{B1068336-EFD0-459D-A3EF-67AB41D16DDA}" type="sibTrans" cxnId="{67E17752-C35A-4809-BDBA-03DEDA1DE3FD}">
      <dgm:prSet/>
      <dgm:spPr/>
      <dgm:t>
        <a:bodyPr/>
        <a:lstStyle/>
        <a:p>
          <a:endParaRPr lang="en-US"/>
        </a:p>
      </dgm:t>
    </dgm:pt>
    <dgm:pt modelId="{B2C94104-F242-4F48-88AF-E53FF8BE515C}">
      <dgm:prSet phldrT="[Text]"/>
      <dgm:spPr/>
      <dgm:t>
        <a:bodyPr/>
        <a:lstStyle/>
        <a:p>
          <a:r>
            <a:rPr lang="en-US" b="1" dirty="0" smtClean="0"/>
            <a:t>TC</a:t>
          </a:r>
          <a:endParaRPr lang="en-US" b="1" dirty="0"/>
        </a:p>
      </dgm:t>
    </dgm:pt>
    <dgm:pt modelId="{221D69D9-9DA3-494E-8634-C83030AEEDD7}" type="parTrans" cxnId="{8F05745C-BC8A-457B-A92E-DCA3182D7B71}">
      <dgm:prSet/>
      <dgm:spPr/>
      <dgm:t>
        <a:bodyPr/>
        <a:lstStyle/>
        <a:p>
          <a:endParaRPr lang="en-US"/>
        </a:p>
      </dgm:t>
    </dgm:pt>
    <dgm:pt modelId="{8880F4D4-0965-45D6-8D0E-3F1753902400}" type="sibTrans" cxnId="{8F05745C-BC8A-457B-A92E-DCA3182D7B71}">
      <dgm:prSet/>
      <dgm:spPr/>
      <dgm:t>
        <a:bodyPr/>
        <a:lstStyle/>
        <a:p>
          <a:endParaRPr lang="en-US"/>
        </a:p>
      </dgm:t>
    </dgm:pt>
    <dgm:pt modelId="{FC3A7D82-4086-46B9-80FD-F52424EC816A}">
      <dgm:prSet phldrT="[Text]"/>
      <dgm:spPr/>
      <dgm:t>
        <a:bodyPr/>
        <a:lstStyle/>
        <a:p>
          <a:r>
            <a:rPr lang="en-US" dirty="0" smtClean="0">
              <a:solidFill>
                <a:srgbClr val="000000"/>
              </a:solidFill>
            </a:rPr>
            <a:t>Operational Coordination</a:t>
          </a:r>
          <a:endParaRPr lang="en-US" dirty="0">
            <a:solidFill>
              <a:srgbClr val="000000"/>
            </a:solidFill>
          </a:endParaRPr>
        </a:p>
      </dgm:t>
    </dgm:pt>
    <dgm:pt modelId="{D9655457-1CA3-49B8-A185-1FDDC2FA55AE}" type="parTrans" cxnId="{5599B1B8-A81A-46DF-BDC9-35069F62C4CA}">
      <dgm:prSet/>
      <dgm:spPr/>
      <dgm:t>
        <a:bodyPr/>
        <a:lstStyle/>
        <a:p>
          <a:endParaRPr lang="en-US"/>
        </a:p>
      </dgm:t>
    </dgm:pt>
    <dgm:pt modelId="{A3BD1195-B0E7-41FD-92FA-7958EF374CCA}" type="sibTrans" cxnId="{5599B1B8-A81A-46DF-BDC9-35069F62C4CA}">
      <dgm:prSet/>
      <dgm:spPr/>
      <dgm:t>
        <a:bodyPr/>
        <a:lstStyle/>
        <a:p>
          <a:endParaRPr lang="en-US"/>
        </a:p>
      </dgm:t>
    </dgm:pt>
    <dgm:pt modelId="{3F7A4482-48B5-4421-997C-1D1CDA439ACC}">
      <dgm:prSet phldrT="[Text]"/>
      <dgm:spPr/>
      <dgm:t>
        <a:bodyPr/>
        <a:lstStyle/>
        <a:p>
          <a:r>
            <a:rPr lang="en-US" dirty="0" smtClean="0">
              <a:solidFill>
                <a:srgbClr val="000000"/>
              </a:solidFill>
            </a:rPr>
            <a:t>Interconnection</a:t>
          </a:r>
          <a:endParaRPr lang="en-US" dirty="0">
            <a:solidFill>
              <a:srgbClr val="000000"/>
            </a:solidFill>
          </a:endParaRPr>
        </a:p>
      </dgm:t>
    </dgm:pt>
    <dgm:pt modelId="{FA00DD95-3D76-452D-8123-3760EDDBD8B6}" type="parTrans" cxnId="{4A791F80-3C1D-4713-9360-2F06C6DCFD6A}">
      <dgm:prSet/>
      <dgm:spPr/>
      <dgm:t>
        <a:bodyPr/>
        <a:lstStyle/>
        <a:p>
          <a:endParaRPr lang="en-US"/>
        </a:p>
      </dgm:t>
    </dgm:pt>
    <dgm:pt modelId="{C147E74A-F800-4816-97A0-F4CCC86EC744}" type="sibTrans" cxnId="{4A791F80-3C1D-4713-9360-2F06C6DCFD6A}">
      <dgm:prSet/>
      <dgm:spPr/>
      <dgm:t>
        <a:bodyPr/>
        <a:lstStyle/>
        <a:p>
          <a:endParaRPr lang="en-US"/>
        </a:p>
      </dgm:t>
    </dgm:pt>
    <dgm:pt modelId="{E13F6DB9-7273-401D-9832-79088EDDF81E}">
      <dgm:prSet phldrT="[Text]"/>
      <dgm:spPr/>
      <dgm:t>
        <a:bodyPr/>
        <a:lstStyle/>
        <a:p>
          <a:r>
            <a:rPr lang="en-US" b="1" dirty="0" smtClean="0"/>
            <a:t>RC*</a:t>
          </a:r>
          <a:endParaRPr lang="en-US" b="1" dirty="0"/>
        </a:p>
      </dgm:t>
    </dgm:pt>
    <dgm:pt modelId="{A558B199-0CCE-44C5-82A7-7CC37E8FBE10}" type="parTrans" cxnId="{AB5356EC-68AE-49A7-BE16-23EBB0C51397}">
      <dgm:prSet/>
      <dgm:spPr/>
      <dgm:t>
        <a:bodyPr/>
        <a:lstStyle/>
        <a:p>
          <a:endParaRPr lang="en-US"/>
        </a:p>
      </dgm:t>
    </dgm:pt>
    <dgm:pt modelId="{E264AC8B-AC9F-417A-B706-F05A9AA67DA5}" type="sibTrans" cxnId="{AB5356EC-68AE-49A7-BE16-23EBB0C51397}">
      <dgm:prSet/>
      <dgm:spPr/>
      <dgm:t>
        <a:bodyPr/>
        <a:lstStyle/>
        <a:p>
          <a:endParaRPr lang="en-US"/>
        </a:p>
      </dgm:t>
    </dgm:pt>
    <dgm:pt modelId="{32837076-0FBD-43F1-B752-16A4DF6564B3}">
      <dgm:prSet phldrT="[Text]"/>
      <dgm:spPr/>
      <dgm:t>
        <a:bodyPr/>
        <a:lstStyle/>
        <a:p>
          <a:r>
            <a:rPr lang="en-US" dirty="0" smtClean="0">
              <a:solidFill>
                <a:srgbClr val="000000"/>
              </a:solidFill>
            </a:rPr>
            <a:t>Installed Capacity Requirement</a:t>
          </a:r>
          <a:endParaRPr lang="en-US" dirty="0">
            <a:solidFill>
              <a:srgbClr val="000000"/>
            </a:solidFill>
          </a:endParaRPr>
        </a:p>
      </dgm:t>
    </dgm:pt>
    <dgm:pt modelId="{7A2633B3-DF0E-49FD-8E1B-CA97FC6A1E87}" type="parTrans" cxnId="{86698014-CB27-453E-B4FD-572BF9241313}">
      <dgm:prSet/>
      <dgm:spPr/>
      <dgm:t>
        <a:bodyPr/>
        <a:lstStyle/>
        <a:p>
          <a:endParaRPr lang="en-US"/>
        </a:p>
      </dgm:t>
    </dgm:pt>
    <dgm:pt modelId="{5A82457A-CBE7-460E-8DCE-E313368055AE}" type="sibTrans" cxnId="{86698014-CB27-453E-B4FD-572BF9241313}">
      <dgm:prSet/>
      <dgm:spPr/>
      <dgm:t>
        <a:bodyPr/>
        <a:lstStyle/>
        <a:p>
          <a:endParaRPr lang="en-US"/>
        </a:p>
      </dgm:t>
    </dgm:pt>
    <dgm:pt modelId="{40BFB880-0E26-43CE-A70F-06F4558A8746}">
      <dgm:prSet phldrT="[Text]"/>
      <dgm:spPr/>
      <dgm:t>
        <a:bodyPr/>
        <a:lstStyle/>
        <a:p>
          <a:r>
            <a:rPr lang="en-US" dirty="0" smtClean="0">
              <a:solidFill>
                <a:srgbClr val="000000"/>
              </a:solidFill>
            </a:rPr>
            <a:t>Resource Capacity Audits</a:t>
          </a:r>
          <a:endParaRPr lang="en-US" dirty="0">
            <a:solidFill>
              <a:srgbClr val="000000"/>
            </a:solidFill>
          </a:endParaRPr>
        </a:p>
      </dgm:t>
    </dgm:pt>
    <dgm:pt modelId="{C31ECAB6-76F8-4315-95E8-A07DF7F4CCBC}" type="parTrans" cxnId="{43C54568-1A5A-4E40-BEEF-09023AAB202F}">
      <dgm:prSet/>
      <dgm:spPr/>
      <dgm:t>
        <a:bodyPr/>
        <a:lstStyle/>
        <a:p>
          <a:endParaRPr lang="en-US"/>
        </a:p>
      </dgm:t>
    </dgm:pt>
    <dgm:pt modelId="{C9EFF36E-8B6C-4065-9970-18D49E373683}" type="sibTrans" cxnId="{43C54568-1A5A-4E40-BEEF-09023AAB202F}">
      <dgm:prSet/>
      <dgm:spPr/>
      <dgm:t>
        <a:bodyPr/>
        <a:lstStyle/>
        <a:p>
          <a:endParaRPr lang="en-US"/>
        </a:p>
      </dgm:t>
    </dgm:pt>
    <dgm:pt modelId="{872D99B5-2796-4B48-AED4-C70D4E2B7AEE}">
      <dgm:prSet phldrT="[Text]"/>
      <dgm:spPr/>
      <dgm:t>
        <a:bodyPr/>
        <a:lstStyle/>
        <a:p>
          <a:r>
            <a:rPr lang="en-US" dirty="0" smtClean="0">
              <a:solidFill>
                <a:srgbClr val="000000"/>
              </a:solidFill>
            </a:rPr>
            <a:t>Metering and Telemetry Requirements</a:t>
          </a:r>
          <a:endParaRPr lang="en-US" dirty="0">
            <a:solidFill>
              <a:srgbClr val="000000"/>
            </a:solidFill>
          </a:endParaRPr>
        </a:p>
      </dgm:t>
    </dgm:pt>
    <dgm:pt modelId="{1DEFD4A4-6DEB-454C-AA92-7879CC13469E}" type="parTrans" cxnId="{ACA67E3D-0750-49C6-B33E-2059AD8FD830}">
      <dgm:prSet/>
      <dgm:spPr/>
      <dgm:t>
        <a:bodyPr/>
        <a:lstStyle/>
        <a:p>
          <a:endParaRPr lang="en-US"/>
        </a:p>
      </dgm:t>
    </dgm:pt>
    <dgm:pt modelId="{4916B79B-7313-406C-9DE4-B2EF6EB01909}" type="sibTrans" cxnId="{ACA67E3D-0750-49C6-B33E-2059AD8FD830}">
      <dgm:prSet/>
      <dgm:spPr/>
      <dgm:t>
        <a:bodyPr/>
        <a:lstStyle/>
        <a:p>
          <a:endParaRPr lang="en-US"/>
        </a:p>
      </dgm:t>
    </dgm:pt>
    <dgm:pt modelId="{A1F08D3D-C1AB-4C33-9DBC-B2BBE9C5E577}">
      <dgm:prSet phldrT="[Text]"/>
      <dgm:spPr/>
      <dgm:t>
        <a:bodyPr/>
        <a:lstStyle/>
        <a:p>
          <a:r>
            <a:rPr lang="en-US" dirty="0" smtClean="0">
              <a:solidFill>
                <a:srgbClr val="000000"/>
              </a:solidFill>
            </a:rPr>
            <a:t>DERA Registration Coordination</a:t>
          </a:r>
          <a:endParaRPr lang="en-US" dirty="0">
            <a:solidFill>
              <a:srgbClr val="000000"/>
            </a:solidFill>
          </a:endParaRPr>
        </a:p>
      </dgm:t>
    </dgm:pt>
    <dgm:pt modelId="{C71660A5-ED71-41E5-A33C-15E1283F986D}" type="parTrans" cxnId="{ED0C93C8-5894-47E9-80D9-31D7EF2F9D63}">
      <dgm:prSet/>
      <dgm:spPr/>
      <dgm:t>
        <a:bodyPr/>
        <a:lstStyle/>
        <a:p>
          <a:endParaRPr lang="en-US"/>
        </a:p>
      </dgm:t>
    </dgm:pt>
    <dgm:pt modelId="{229BA192-047E-4F83-8C9A-6EAF3492E179}" type="sibTrans" cxnId="{ED0C93C8-5894-47E9-80D9-31D7EF2F9D63}">
      <dgm:prSet/>
      <dgm:spPr/>
      <dgm:t>
        <a:bodyPr/>
        <a:lstStyle/>
        <a:p>
          <a:endParaRPr lang="en-US"/>
        </a:p>
      </dgm:t>
    </dgm:pt>
    <dgm:pt modelId="{DD1D7158-4CC9-448D-AE56-241E52449045}">
      <dgm:prSet phldrT="[Text]"/>
      <dgm:spPr/>
      <dgm:t>
        <a:bodyPr/>
        <a:lstStyle/>
        <a:p>
          <a:r>
            <a:rPr lang="en-US" dirty="0" smtClean="0">
              <a:solidFill>
                <a:srgbClr val="000000"/>
              </a:solidFill>
            </a:rPr>
            <a:t>Incorporation into the FCM</a:t>
          </a:r>
          <a:endParaRPr lang="en-US" dirty="0">
            <a:solidFill>
              <a:srgbClr val="000000"/>
            </a:solidFill>
          </a:endParaRPr>
        </a:p>
      </dgm:t>
    </dgm:pt>
    <dgm:pt modelId="{D3A8E97E-1A7C-493D-AABF-763D7BA896E6}" type="parTrans" cxnId="{740DB8EE-11A6-49C4-956E-E315E6BC6EE8}">
      <dgm:prSet/>
      <dgm:spPr/>
      <dgm:t>
        <a:bodyPr/>
        <a:lstStyle/>
        <a:p>
          <a:endParaRPr lang="en-US"/>
        </a:p>
      </dgm:t>
    </dgm:pt>
    <dgm:pt modelId="{49D1C86B-1997-4786-B0ED-301B901D19ED}" type="sibTrans" cxnId="{740DB8EE-11A6-49C4-956E-E315E6BC6EE8}">
      <dgm:prSet/>
      <dgm:spPr/>
      <dgm:t>
        <a:bodyPr/>
        <a:lstStyle/>
        <a:p>
          <a:endParaRPr lang="en-US"/>
        </a:p>
      </dgm:t>
    </dgm:pt>
    <dgm:pt modelId="{9C0BFC18-9EE4-44BF-B248-B1EF49531E4E}">
      <dgm:prSet phldrT="[Text]"/>
      <dgm:spPr/>
      <dgm:t>
        <a:bodyPr/>
        <a:lstStyle/>
        <a:p>
          <a:r>
            <a:rPr lang="en-US" dirty="0" smtClean="0">
              <a:solidFill>
                <a:srgbClr val="000000"/>
              </a:solidFill>
            </a:rPr>
            <a:t>Updates to the Market Participant Service Agreement</a:t>
          </a:r>
          <a:endParaRPr lang="en-US" dirty="0">
            <a:solidFill>
              <a:srgbClr val="000000"/>
            </a:solidFill>
          </a:endParaRPr>
        </a:p>
      </dgm:t>
    </dgm:pt>
    <dgm:pt modelId="{D57BF62C-149B-48D8-B633-0652FAA5432F}" type="parTrans" cxnId="{1E4C7045-5CFB-4917-A021-1C2B13E166ED}">
      <dgm:prSet/>
      <dgm:spPr/>
      <dgm:t>
        <a:bodyPr/>
        <a:lstStyle/>
        <a:p>
          <a:endParaRPr lang="en-US"/>
        </a:p>
      </dgm:t>
    </dgm:pt>
    <dgm:pt modelId="{C1BCE5FE-D0D1-45B7-B40F-F78BB38D794C}" type="sibTrans" cxnId="{1E4C7045-5CFB-4917-A021-1C2B13E166ED}">
      <dgm:prSet/>
      <dgm:spPr/>
      <dgm:t>
        <a:bodyPr/>
        <a:lstStyle/>
        <a:p>
          <a:endParaRPr lang="en-US"/>
        </a:p>
      </dgm:t>
    </dgm:pt>
    <dgm:pt modelId="{42786E35-A795-4A66-A15E-89C8CB26187D}">
      <dgm:prSet phldrT="[Text]"/>
      <dgm:spPr/>
      <dgm:t>
        <a:bodyPr/>
        <a:lstStyle/>
        <a:p>
          <a:r>
            <a:rPr lang="en-US" dirty="0" smtClean="0">
              <a:solidFill>
                <a:srgbClr val="000000"/>
              </a:solidFill>
            </a:rPr>
            <a:t>Updates to the Market Participant Service Agreement</a:t>
          </a:r>
          <a:endParaRPr lang="en-US" dirty="0">
            <a:solidFill>
              <a:srgbClr val="000000"/>
            </a:solidFill>
          </a:endParaRPr>
        </a:p>
      </dgm:t>
    </dgm:pt>
    <dgm:pt modelId="{959F7843-888E-4932-AF94-A498DDB0BF81}" type="parTrans" cxnId="{85C129F1-5518-4F0E-A8E7-5A7301EA792D}">
      <dgm:prSet/>
      <dgm:spPr/>
      <dgm:t>
        <a:bodyPr/>
        <a:lstStyle/>
        <a:p>
          <a:endParaRPr lang="en-US"/>
        </a:p>
      </dgm:t>
    </dgm:pt>
    <dgm:pt modelId="{9B407BE8-8BB1-41C1-B653-A9B445DC454D}" type="sibTrans" cxnId="{85C129F1-5518-4F0E-A8E7-5A7301EA792D}">
      <dgm:prSet/>
      <dgm:spPr/>
      <dgm:t>
        <a:bodyPr/>
        <a:lstStyle/>
        <a:p>
          <a:endParaRPr lang="en-US"/>
        </a:p>
      </dgm:t>
    </dgm:pt>
    <dgm:pt modelId="{239FB5A3-971F-4994-9AB4-910F61CC8141}" type="pres">
      <dgm:prSet presAssocID="{02B61CBD-D28C-4CCD-8ECB-380348825288}" presName="Name0" presStyleCnt="0">
        <dgm:presLayoutVars>
          <dgm:dir/>
          <dgm:animLvl val="lvl"/>
          <dgm:resizeHandles val="exact"/>
        </dgm:presLayoutVars>
      </dgm:prSet>
      <dgm:spPr/>
      <dgm:t>
        <a:bodyPr/>
        <a:lstStyle/>
        <a:p>
          <a:endParaRPr lang="en-US"/>
        </a:p>
      </dgm:t>
    </dgm:pt>
    <dgm:pt modelId="{907A8C53-A21A-4FEE-B835-DEDC4CFF53F3}" type="pres">
      <dgm:prSet presAssocID="{8EC02956-1BE6-4D59-A5F8-B839802C08E3}" presName="composite" presStyleCnt="0"/>
      <dgm:spPr/>
    </dgm:pt>
    <dgm:pt modelId="{6716BE7B-1416-454D-AA72-0B29086A09E2}" type="pres">
      <dgm:prSet presAssocID="{8EC02956-1BE6-4D59-A5F8-B839802C08E3}" presName="parTx" presStyleLbl="alignNode1" presStyleIdx="0" presStyleCnt="3">
        <dgm:presLayoutVars>
          <dgm:chMax val="0"/>
          <dgm:chPref val="0"/>
          <dgm:bulletEnabled val="1"/>
        </dgm:presLayoutVars>
      </dgm:prSet>
      <dgm:spPr/>
      <dgm:t>
        <a:bodyPr/>
        <a:lstStyle/>
        <a:p>
          <a:endParaRPr lang="en-US"/>
        </a:p>
      </dgm:t>
    </dgm:pt>
    <dgm:pt modelId="{090C5DD4-B0CA-42DD-ACF3-8135D8E810C2}" type="pres">
      <dgm:prSet presAssocID="{8EC02956-1BE6-4D59-A5F8-B839802C08E3}" presName="desTx" presStyleLbl="alignAccFollowNode1" presStyleIdx="0" presStyleCnt="3">
        <dgm:presLayoutVars>
          <dgm:bulletEnabled val="1"/>
        </dgm:presLayoutVars>
      </dgm:prSet>
      <dgm:spPr/>
      <dgm:t>
        <a:bodyPr/>
        <a:lstStyle/>
        <a:p>
          <a:endParaRPr lang="en-US"/>
        </a:p>
      </dgm:t>
    </dgm:pt>
    <dgm:pt modelId="{DC85C84B-0579-416B-BBD7-E98B2280DC9F}" type="pres">
      <dgm:prSet presAssocID="{6628591E-BC16-46AA-A05D-51CFF1A64729}" presName="space" presStyleCnt="0"/>
      <dgm:spPr/>
    </dgm:pt>
    <dgm:pt modelId="{2E3FD05B-CC10-47CE-9566-085100CFA7E9}" type="pres">
      <dgm:prSet presAssocID="{B2C94104-F242-4F48-88AF-E53FF8BE515C}" presName="composite" presStyleCnt="0"/>
      <dgm:spPr/>
    </dgm:pt>
    <dgm:pt modelId="{0C001BAA-0E3A-4378-B778-BA640F1A8E39}" type="pres">
      <dgm:prSet presAssocID="{B2C94104-F242-4F48-88AF-E53FF8BE515C}" presName="parTx" presStyleLbl="alignNode1" presStyleIdx="1" presStyleCnt="3">
        <dgm:presLayoutVars>
          <dgm:chMax val="0"/>
          <dgm:chPref val="0"/>
          <dgm:bulletEnabled val="1"/>
        </dgm:presLayoutVars>
      </dgm:prSet>
      <dgm:spPr/>
      <dgm:t>
        <a:bodyPr/>
        <a:lstStyle/>
        <a:p>
          <a:endParaRPr lang="en-US"/>
        </a:p>
      </dgm:t>
    </dgm:pt>
    <dgm:pt modelId="{878A02B2-20C2-45DD-BDE6-6CA156AA0506}" type="pres">
      <dgm:prSet presAssocID="{B2C94104-F242-4F48-88AF-E53FF8BE515C}" presName="desTx" presStyleLbl="alignAccFollowNode1" presStyleIdx="1" presStyleCnt="3">
        <dgm:presLayoutVars>
          <dgm:bulletEnabled val="1"/>
        </dgm:presLayoutVars>
      </dgm:prSet>
      <dgm:spPr/>
      <dgm:t>
        <a:bodyPr/>
        <a:lstStyle/>
        <a:p>
          <a:endParaRPr lang="en-US"/>
        </a:p>
      </dgm:t>
    </dgm:pt>
    <dgm:pt modelId="{027A7768-4C2C-4801-B158-4EEC2E00AC8B}" type="pres">
      <dgm:prSet presAssocID="{8880F4D4-0965-45D6-8D0E-3F1753902400}" presName="space" presStyleCnt="0"/>
      <dgm:spPr/>
    </dgm:pt>
    <dgm:pt modelId="{563E3395-04CB-4F29-9E07-ECD343569862}" type="pres">
      <dgm:prSet presAssocID="{E13F6DB9-7273-401D-9832-79088EDDF81E}" presName="composite" presStyleCnt="0"/>
      <dgm:spPr/>
    </dgm:pt>
    <dgm:pt modelId="{6E49E5E6-CBDA-4F23-B2CA-080E541ABFB4}" type="pres">
      <dgm:prSet presAssocID="{E13F6DB9-7273-401D-9832-79088EDDF81E}" presName="parTx" presStyleLbl="alignNode1" presStyleIdx="2" presStyleCnt="3">
        <dgm:presLayoutVars>
          <dgm:chMax val="0"/>
          <dgm:chPref val="0"/>
          <dgm:bulletEnabled val="1"/>
        </dgm:presLayoutVars>
      </dgm:prSet>
      <dgm:spPr/>
      <dgm:t>
        <a:bodyPr/>
        <a:lstStyle/>
        <a:p>
          <a:endParaRPr lang="en-US"/>
        </a:p>
      </dgm:t>
    </dgm:pt>
    <dgm:pt modelId="{97FAA385-D7EE-471B-9820-5F645826338A}" type="pres">
      <dgm:prSet presAssocID="{E13F6DB9-7273-401D-9832-79088EDDF81E}" presName="desTx" presStyleLbl="alignAccFollowNode1" presStyleIdx="2" presStyleCnt="3">
        <dgm:presLayoutVars>
          <dgm:bulletEnabled val="1"/>
        </dgm:presLayoutVars>
      </dgm:prSet>
      <dgm:spPr/>
      <dgm:t>
        <a:bodyPr/>
        <a:lstStyle/>
        <a:p>
          <a:endParaRPr lang="en-US"/>
        </a:p>
      </dgm:t>
    </dgm:pt>
  </dgm:ptLst>
  <dgm:cxnLst>
    <dgm:cxn modelId="{ACA67E3D-0750-49C6-B33E-2059AD8FD830}" srcId="{8EC02956-1BE6-4D59-A5F8-B839802C08E3}" destId="{872D99B5-2796-4B48-AED4-C70D4E2B7AEE}" srcOrd="2" destOrd="0" parTransId="{1DEFD4A4-6DEB-454C-AA92-7879CC13469E}" sibTransId="{4916B79B-7313-406C-9DE4-B2EF6EB01909}"/>
    <dgm:cxn modelId="{0E713442-5EAA-413F-952C-C9B20D9D7806}" type="presOf" srcId="{CEC7320A-A61D-4D7E-9DE1-1B329F6A0422}" destId="{090C5DD4-B0CA-42DD-ACF3-8135D8E810C2}" srcOrd="0" destOrd="0" presId="urn:microsoft.com/office/officeart/2005/8/layout/hList1"/>
    <dgm:cxn modelId="{4A791F80-3C1D-4713-9360-2F06C6DCFD6A}" srcId="{B2C94104-F242-4F48-88AF-E53FF8BE515C}" destId="{3F7A4482-48B5-4421-997C-1D1CDA439ACC}" srcOrd="1" destOrd="0" parTransId="{FA00DD95-3D76-452D-8123-3760EDDBD8B6}" sibTransId="{C147E74A-F800-4816-97A0-F4CCC86EC744}"/>
    <dgm:cxn modelId="{43C54568-1A5A-4E40-BEEF-09023AAB202F}" srcId="{E13F6DB9-7273-401D-9832-79088EDDF81E}" destId="{40BFB880-0E26-43CE-A70F-06F4558A8746}" srcOrd="1" destOrd="0" parTransId="{C31ECAB6-76F8-4315-95E8-A07DF7F4CCBC}" sibTransId="{C9EFF36E-8B6C-4065-9970-18D49E373683}"/>
    <dgm:cxn modelId="{67E17752-C35A-4809-BDBA-03DEDA1DE3FD}" srcId="{8EC02956-1BE6-4D59-A5F8-B839802C08E3}" destId="{F7F5A00C-BBA3-4C8B-89CE-DAB073A24336}" srcOrd="1" destOrd="0" parTransId="{1F64B99E-7261-4EB0-943C-C39B20442A4B}" sibTransId="{B1068336-EFD0-459D-A3EF-67AB41D16DDA}"/>
    <dgm:cxn modelId="{7B713FC0-03CB-4180-B1BD-B36B87B999DA}" type="presOf" srcId="{8EC02956-1BE6-4D59-A5F8-B839802C08E3}" destId="{6716BE7B-1416-454D-AA72-0B29086A09E2}" srcOrd="0" destOrd="0" presId="urn:microsoft.com/office/officeart/2005/8/layout/hList1"/>
    <dgm:cxn modelId="{5F0658E7-27EF-478B-8946-E7C4BD18EE53}" type="presOf" srcId="{DD1D7158-4CC9-448D-AE56-241E52449045}" destId="{090C5DD4-B0CA-42DD-ACF3-8135D8E810C2}" srcOrd="0" destOrd="4" presId="urn:microsoft.com/office/officeart/2005/8/layout/hList1"/>
    <dgm:cxn modelId="{A7B72705-4E66-4D98-89B2-0B1AEC734560}" type="presOf" srcId="{32837076-0FBD-43F1-B752-16A4DF6564B3}" destId="{97FAA385-D7EE-471B-9820-5F645826338A}" srcOrd="0" destOrd="0" presId="urn:microsoft.com/office/officeart/2005/8/layout/hList1"/>
    <dgm:cxn modelId="{13743CA4-B58F-4EE4-A494-7AA6411B90F8}" type="presOf" srcId="{3F7A4482-48B5-4421-997C-1D1CDA439ACC}" destId="{878A02B2-20C2-45DD-BDE6-6CA156AA0506}" srcOrd="0" destOrd="1" presId="urn:microsoft.com/office/officeart/2005/8/layout/hList1"/>
    <dgm:cxn modelId="{4F9B1570-4141-48C6-B6CC-E93220812800}" type="presOf" srcId="{9C0BFC18-9EE4-44BF-B248-B1EF49531E4E}" destId="{090C5DD4-B0CA-42DD-ACF3-8135D8E810C2}" srcOrd="0" destOrd="5" presId="urn:microsoft.com/office/officeart/2005/8/layout/hList1"/>
    <dgm:cxn modelId="{86698014-CB27-453E-B4FD-572BF9241313}" srcId="{E13F6DB9-7273-401D-9832-79088EDDF81E}" destId="{32837076-0FBD-43F1-B752-16A4DF6564B3}" srcOrd="0" destOrd="0" parTransId="{7A2633B3-DF0E-49FD-8E1B-CA97FC6A1E87}" sibTransId="{5A82457A-CBE7-460E-8DCE-E313368055AE}"/>
    <dgm:cxn modelId="{1DDDC465-34A6-4159-A64A-0882D4321C01}" type="presOf" srcId="{42786E35-A795-4A66-A15E-89C8CB26187D}" destId="{878A02B2-20C2-45DD-BDE6-6CA156AA0506}" srcOrd="0" destOrd="2" presId="urn:microsoft.com/office/officeart/2005/8/layout/hList1"/>
    <dgm:cxn modelId="{AB5356EC-68AE-49A7-BE16-23EBB0C51397}" srcId="{02B61CBD-D28C-4CCD-8ECB-380348825288}" destId="{E13F6DB9-7273-401D-9832-79088EDDF81E}" srcOrd="2" destOrd="0" parTransId="{A558B199-0CCE-44C5-82A7-7CC37E8FBE10}" sibTransId="{E264AC8B-AC9F-417A-B706-F05A9AA67DA5}"/>
    <dgm:cxn modelId="{1D9350D1-6C34-435B-822C-AD3D5FA8A810}" type="presOf" srcId="{02B61CBD-D28C-4CCD-8ECB-380348825288}" destId="{239FB5A3-971F-4994-9AB4-910F61CC8141}" srcOrd="0" destOrd="0" presId="urn:microsoft.com/office/officeart/2005/8/layout/hList1"/>
    <dgm:cxn modelId="{CA488311-4529-4EAB-9BF1-8FE683704CB5}" type="presOf" srcId="{872D99B5-2796-4B48-AED4-C70D4E2B7AEE}" destId="{090C5DD4-B0CA-42DD-ACF3-8135D8E810C2}" srcOrd="0" destOrd="2" presId="urn:microsoft.com/office/officeart/2005/8/layout/hList1"/>
    <dgm:cxn modelId="{5599B1B8-A81A-46DF-BDC9-35069F62C4CA}" srcId="{B2C94104-F242-4F48-88AF-E53FF8BE515C}" destId="{FC3A7D82-4086-46B9-80FD-F52424EC816A}" srcOrd="0" destOrd="0" parTransId="{D9655457-1CA3-49B8-A185-1FDDC2FA55AE}" sibTransId="{A3BD1195-B0E7-41FD-92FA-7958EF374CCA}"/>
    <dgm:cxn modelId="{8F05745C-BC8A-457B-A92E-DCA3182D7B71}" srcId="{02B61CBD-D28C-4CCD-8ECB-380348825288}" destId="{B2C94104-F242-4F48-88AF-E53FF8BE515C}" srcOrd="1" destOrd="0" parTransId="{221D69D9-9DA3-494E-8634-C83030AEEDD7}" sibTransId="{8880F4D4-0965-45D6-8D0E-3F1753902400}"/>
    <dgm:cxn modelId="{740DB8EE-11A6-49C4-956E-E315E6BC6EE8}" srcId="{8EC02956-1BE6-4D59-A5F8-B839802C08E3}" destId="{DD1D7158-4CC9-448D-AE56-241E52449045}" srcOrd="4" destOrd="0" parTransId="{D3A8E97E-1A7C-493D-AABF-763D7BA896E6}" sibTransId="{49D1C86B-1997-4786-B0ED-301B901D19ED}"/>
    <dgm:cxn modelId="{28260D06-8725-4299-97A6-BC0AA6B7578A}" type="presOf" srcId="{FC3A7D82-4086-46B9-80FD-F52424EC816A}" destId="{878A02B2-20C2-45DD-BDE6-6CA156AA0506}" srcOrd="0" destOrd="0" presId="urn:microsoft.com/office/officeart/2005/8/layout/hList1"/>
    <dgm:cxn modelId="{B8236CC8-281B-4B4D-AE1B-43B63CCD6E58}" type="presOf" srcId="{A1F08D3D-C1AB-4C33-9DBC-B2BBE9C5E577}" destId="{090C5DD4-B0CA-42DD-ACF3-8135D8E810C2}" srcOrd="0" destOrd="3" presId="urn:microsoft.com/office/officeart/2005/8/layout/hList1"/>
    <dgm:cxn modelId="{35562437-570B-4E4F-93C4-D44CB62CFDB0}" type="presOf" srcId="{F7F5A00C-BBA3-4C8B-89CE-DAB073A24336}" destId="{090C5DD4-B0CA-42DD-ACF3-8135D8E810C2}" srcOrd="0" destOrd="1" presId="urn:microsoft.com/office/officeart/2005/8/layout/hList1"/>
    <dgm:cxn modelId="{4D438BE4-516E-4B4D-8620-CDEEBEDC0B9F}" srcId="{02B61CBD-D28C-4CCD-8ECB-380348825288}" destId="{8EC02956-1BE6-4D59-A5F8-B839802C08E3}" srcOrd="0" destOrd="0" parTransId="{B8624435-7967-4A46-92BD-261D41E35652}" sibTransId="{6628591E-BC16-46AA-A05D-51CFF1A64729}"/>
    <dgm:cxn modelId="{4B86D508-3907-4ACF-8792-ED1F94E89A17}" type="presOf" srcId="{E13F6DB9-7273-401D-9832-79088EDDF81E}" destId="{6E49E5E6-CBDA-4F23-B2CA-080E541ABFB4}" srcOrd="0" destOrd="0" presId="urn:microsoft.com/office/officeart/2005/8/layout/hList1"/>
    <dgm:cxn modelId="{143948C6-734B-4273-83E3-91F108A18816}" type="presOf" srcId="{B2C94104-F242-4F48-88AF-E53FF8BE515C}" destId="{0C001BAA-0E3A-4378-B778-BA640F1A8E39}" srcOrd="0" destOrd="0" presId="urn:microsoft.com/office/officeart/2005/8/layout/hList1"/>
    <dgm:cxn modelId="{19032528-DD74-4827-B853-7EEE6A2A8DDE}" srcId="{8EC02956-1BE6-4D59-A5F8-B839802C08E3}" destId="{CEC7320A-A61D-4D7E-9DE1-1B329F6A0422}" srcOrd="0" destOrd="0" parTransId="{8BCAD6FC-71BB-40FC-9012-FF5FBCF7F05D}" sibTransId="{94C8FFC3-FC3A-4E1A-B83F-94E993706CB8}"/>
    <dgm:cxn modelId="{ED0C93C8-5894-47E9-80D9-31D7EF2F9D63}" srcId="{8EC02956-1BE6-4D59-A5F8-B839802C08E3}" destId="{A1F08D3D-C1AB-4C33-9DBC-B2BBE9C5E577}" srcOrd="3" destOrd="0" parTransId="{C71660A5-ED71-41E5-A33C-15E1283F986D}" sibTransId="{229BA192-047E-4F83-8C9A-6EAF3492E179}"/>
    <dgm:cxn modelId="{1E4C7045-5CFB-4917-A021-1C2B13E166ED}" srcId="{8EC02956-1BE6-4D59-A5F8-B839802C08E3}" destId="{9C0BFC18-9EE4-44BF-B248-B1EF49531E4E}" srcOrd="5" destOrd="0" parTransId="{D57BF62C-149B-48D8-B633-0652FAA5432F}" sibTransId="{C1BCE5FE-D0D1-45B7-B40F-F78BB38D794C}"/>
    <dgm:cxn modelId="{85C129F1-5518-4F0E-A8E7-5A7301EA792D}" srcId="{B2C94104-F242-4F48-88AF-E53FF8BE515C}" destId="{42786E35-A795-4A66-A15E-89C8CB26187D}" srcOrd="2" destOrd="0" parTransId="{959F7843-888E-4932-AF94-A498DDB0BF81}" sibTransId="{9B407BE8-8BB1-41C1-B653-A9B445DC454D}"/>
    <dgm:cxn modelId="{467187F6-9192-4F0C-824B-39BFA52A18DE}" type="presOf" srcId="{40BFB880-0E26-43CE-A70F-06F4558A8746}" destId="{97FAA385-D7EE-471B-9820-5F645826338A}" srcOrd="0" destOrd="1" presId="urn:microsoft.com/office/officeart/2005/8/layout/hList1"/>
    <dgm:cxn modelId="{9869813D-E1E1-4912-B545-8ED903CBDC45}" type="presParOf" srcId="{239FB5A3-971F-4994-9AB4-910F61CC8141}" destId="{907A8C53-A21A-4FEE-B835-DEDC4CFF53F3}" srcOrd="0" destOrd="0" presId="urn:microsoft.com/office/officeart/2005/8/layout/hList1"/>
    <dgm:cxn modelId="{EDD7E14B-5F27-446C-AF50-17C9CCCAC665}" type="presParOf" srcId="{907A8C53-A21A-4FEE-B835-DEDC4CFF53F3}" destId="{6716BE7B-1416-454D-AA72-0B29086A09E2}" srcOrd="0" destOrd="0" presId="urn:microsoft.com/office/officeart/2005/8/layout/hList1"/>
    <dgm:cxn modelId="{D88BF4D2-DFD7-46DA-825A-DF5DF664F5B6}" type="presParOf" srcId="{907A8C53-A21A-4FEE-B835-DEDC4CFF53F3}" destId="{090C5DD4-B0CA-42DD-ACF3-8135D8E810C2}" srcOrd="1" destOrd="0" presId="urn:microsoft.com/office/officeart/2005/8/layout/hList1"/>
    <dgm:cxn modelId="{C17A5E0B-9753-48E2-8206-26DA54EB90AA}" type="presParOf" srcId="{239FB5A3-971F-4994-9AB4-910F61CC8141}" destId="{DC85C84B-0579-416B-BBD7-E98B2280DC9F}" srcOrd="1" destOrd="0" presId="urn:microsoft.com/office/officeart/2005/8/layout/hList1"/>
    <dgm:cxn modelId="{46174169-AA39-45BE-827D-822F4E9E5508}" type="presParOf" srcId="{239FB5A3-971F-4994-9AB4-910F61CC8141}" destId="{2E3FD05B-CC10-47CE-9566-085100CFA7E9}" srcOrd="2" destOrd="0" presId="urn:microsoft.com/office/officeart/2005/8/layout/hList1"/>
    <dgm:cxn modelId="{3F48EB58-BD86-4148-BF5B-EF97CB9E2328}" type="presParOf" srcId="{2E3FD05B-CC10-47CE-9566-085100CFA7E9}" destId="{0C001BAA-0E3A-4378-B778-BA640F1A8E39}" srcOrd="0" destOrd="0" presId="urn:microsoft.com/office/officeart/2005/8/layout/hList1"/>
    <dgm:cxn modelId="{42F0F921-4DE0-4F63-A9D6-77EF74BA26BD}" type="presParOf" srcId="{2E3FD05B-CC10-47CE-9566-085100CFA7E9}" destId="{878A02B2-20C2-45DD-BDE6-6CA156AA0506}" srcOrd="1" destOrd="0" presId="urn:microsoft.com/office/officeart/2005/8/layout/hList1"/>
    <dgm:cxn modelId="{F666A9A3-DAD9-4B05-AB03-81A0CD10E0D7}" type="presParOf" srcId="{239FB5A3-971F-4994-9AB4-910F61CC8141}" destId="{027A7768-4C2C-4801-B158-4EEC2E00AC8B}" srcOrd="3" destOrd="0" presId="urn:microsoft.com/office/officeart/2005/8/layout/hList1"/>
    <dgm:cxn modelId="{22F4B238-5E02-415C-89BE-2018B75C1EFE}" type="presParOf" srcId="{239FB5A3-971F-4994-9AB4-910F61CC8141}" destId="{563E3395-04CB-4F29-9E07-ECD343569862}" srcOrd="4" destOrd="0" presId="urn:microsoft.com/office/officeart/2005/8/layout/hList1"/>
    <dgm:cxn modelId="{8BBC1D85-60B8-4D77-870E-2079E1562A8E}" type="presParOf" srcId="{563E3395-04CB-4F29-9E07-ECD343569862}" destId="{6E49E5E6-CBDA-4F23-B2CA-080E541ABFB4}" srcOrd="0" destOrd="0" presId="urn:microsoft.com/office/officeart/2005/8/layout/hList1"/>
    <dgm:cxn modelId="{D238EF3E-3F8B-491E-A76D-57330143B8CA}" type="presParOf" srcId="{563E3395-04CB-4F29-9E07-ECD343569862}" destId="{97FAA385-D7EE-471B-9820-5F645826338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6BE7B-1416-454D-AA72-0B29086A09E2}">
      <dsp:nvSpPr>
        <dsp:cNvPr id="0" name=""/>
        <dsp:cNvSpPr/>
      </dsp:nvSpPr>
      <dsp:spPr>
        <a:xfrm>
          <a:off x="2571" y="32144"/>
          <a:ext cx="2507456"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t>MC</a:t>
          </a:r>
          <a:endParaRPr lang="en-US" sz="2000" b="1" kern="1200" dirty="0"/>
        </a:p>
      </dsp:txBody>
      <dsp:txXfrm>
        <a:off x="2571" y="32144"/>
        <a:ext cx="2507456" cy="576000"/>
      </dsp:txXfrm>
    </dsp:sp>
    <dsp:sp modelId="{090C5DD4-B0CA-42DD-ACF3-8135D8E810C2}">
      <dsp:nvSpPr>
        <dsp:cNvPr id="0" name=""/>
        <dsp:cNvSpPr/>
      </dsp:nvSpPr>
      <dsp:spPr>
        <a:xfrm>
          <a:off x="2571" y="608144"/>
          <a:ext cx="2507456" cy="41723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rgbClr val="000000"/>
              </a:solidFill>
            </a:rPr>
            <a:t>Defined Terms</a:t>
          </a:r>
          <a:endParaRPr lang="en-US" sz="2000" kern="1200" dirty="0">
            <a:solidFill>
              <a:srgbClr val="000000"/>
            </a:solidFill>
          </a:endParaRPr>
        </a:p>
        <a:p>
          <a:pPr marL="228600" lvl="1" indent="-228600" algn="l" defTabSz="889000">
            <a:lnSpc>
              <a:spcPct val="90000"/>
            </a:lnSpc>
            <a:spcBef>
              <a:spcPct val="0"/>
            </a:spcBef>
            <a:spcAft>
              <a:spcPct val="15000"/>
            </a:spcAft>
            <a:buChar char="••"/>
          </a:pPr>
          <a:r>
            <a:rPr lang="en-US" sz="2000" kern="1200" dirty="0" smtClean="0">
              <a:solidFill>
                <a:srgbClr val="000000"/>
              </a:solidFill>
            </a:rPr>
            <a:t>DERA Participation Models</a:t>
          </a:r>
          <a:endParaRPr lang="en-US" sz="2000" kern="1200" dirty="0">
            <a:solidFill>
              <a:srgbClr val="000000"/>
            </a:solidFill>
          </a:endParaRPr>
        </a:p>
        <a:p>
          <a:pPr marL="228600" lvl="1" indent="-228600" algn="l" defTabSz="889000">
            <a:lnSpc>
              <a:spcPct val="90000"/>
            </a:lnSpc>
            <a:spcBef>
              <a:spcPct val="0"/>
            </a:spcBef>
            <a:spcAft>
              <a:spcPct val="15000"/>
            </a:spcAft>
            <a:buChar char="••"/>
          </a:pPr>
          <a:r>
            <a:rPr lang="en-US" sz="2000" kern="1200" dirty="0" smtClean="0">
              <a:solidFill>
                <a:srgbClr val="000000"/>
              </a:solidFill>
            </a:rPr>
            <a:t>Metering and Telemetry Requirements</a:t>
          </a:r>
          <a:endParaRPr lang="en-US" sz="2000" kern="1200" dirty="0">
            <a:solidFill>
              <a:srgbClr val="000000"/>
            </a:solidFill>
          </a:endParaRPr>
        </a:p>
        <a:p>
          <a:pPr marL="228600" lvl="1" indent="-228600" algn="l" defTabSz="889000">
            <a:lnSpc>
              <a:spcPct val="90000"/>
            </a:lnSpc>
            <a:spcBef>
              <a:spcPct val="0"/>
            </a:spcBef>
            <a:spcAft>
              <a:spcPct val="15000"/>
            </a:spcAft>
            <a:buChar char="••"/>
          </a:pPr>
          <a:r>
            <a:rPr lang="en-US" sz="2000" kern="1200" dirty="0" smtClean="0">
              <a:solidFill>
                <a:srgbClr val="000000"/>
              </a:solidFill>
            </a:rPr>
            <a:t>DERA Registration Coordination</a:t>
          </a:r>
          <a:endParaRPr lang="en-US" sz="2000" kern="1200" dirty="0">
            <a:solidFill>
              <a:srgbClr val="000000"/>
            </a:solidFill>
          </a:endParaRPr>
        </a:p>
        <a:p>
          <a:pPr marL="228600" lvl="1" indent="-228600" algn="l" defTabSz="889000">
            <a:lnSpc>
              <a:spcPct val="90000"/>
            </a:lnSpc>
            <a:spcBef>
              <a:spcPct val="0"/>
            </a:spcBef>
            <a:spcAft>
              <a:spcPct val="15000"/>
            </a:spcAft>
            <a:buChar char="••"/>
          </a:pPr>
          <a:r>
            <a:rPr lang="en-US" sz="2000" kern="1200" dirty="0" smtClean="0">
              <a:solidFill>
                <a:srgbClr val="000000"/>
              </a:solidFill>
            </a:rPr>
            <a:t>Incorporation into the FCM</a:t>
          </a:r>
          <a:endParaRPr lang="en-US" sz="2000" kern="1200" dirty="0">
            <a:solidFill>
              <a:srgbClr val="000000"/>
            </a:solidFill>
          </a:endParaRPr>
        </a:p>
        <a:p>
          <a:pPr marL="228600" lvl="1" indent="-228600" algn="l" defTabSz="889000">
            <a:lnSpc>
              <a:spcPct val="90000"/>
            </a:lnSpc>
            <a:spcBef>
              <a:spcPct val="0"/>
            </a:spcBef>
            <a:spcAft>
              <a:spcPct val="15000"/>
            </a:spcAft>
            <a:buChar char="••"/>
          </a:pPr>
          <a:r>
            <a:rPr lang="en-US" sz="2000" kern="1200" dirty="0" smtClean="0">
              <a:solidFill>
                <a:srgbClr val="000000"/>
              </a:solidFill>
            </a:rPr>
            <a:t>Updates to the Market Participant Service Agreement</a:t>
          </a:r>
          <a:endParaRPr lang="en-US" sz="2000" kern="1200" dirty="0">
            <a:solidFill>
              <a:srgbClr val="000000"/>
            </a:solidFill>
          </a:endParaRPr>
        </a:p>
      </dsp:txBody>
      <dsp:txXfrm>
        <a:off x="2571" y="608144"/>
        <a:ext cx="2507456" cy="4172399"/>
      </dsp:txXfrm>
    </dsp:sp>
    <dsp:sp modelId="{0C001BAA-0E3A-4378-B778-BA640F1A8E39}">
      <dsp:nvSpPr>
        <dsp:cNvPr id="0" name=""/>
        <dsp:cNvSpPr/>
      </dsp:nvSpPr>
      <dsp:spPr>
        <a:xfrm>
          <a:off x="2861071" y="32144"/>
          <a:ext cx="2507456"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t>TC</a:t>
          </a:r>
          <a:endParaRPr lang="en-US" sz="2000" b="1" kern="1200" dirty="0"/>
        </a:p>
      </dsp:txBody>
      <dsp:txXfrm>
        <a:off x="2861071" y="32144"/>
        <a:ext cx="2507456" cy="576000"/>
      </dsp:txXfrm>
    </dsp:sp>
    <dsp:sp modelId="{878A02B2-20C2-45DD-BDE6-6CA156AA0506}">
      <dsp:nvSpPr>
        <dsp:cNvPr id="0" name=""/>
        <dsp:cNvSpPr/>
      </dsp:nvSpPr>
      <dsp:spPr>
        <a:xfrm>
          <a:off x="2861071" y="608144"/>
          <a:ext cx="2507456" cy="41723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rgbClr val="000000"/>
              </a:solidFill>
            </a:rPr>
            <a:t>Operational Coordination</a:t>
          </a:r>
          <a:endParaRPr lang="en-US" sz="2000" kern="1200" dirty="0">
            <a:solidFill>
              <a:srgbClr val="000000"/>
            </a:solidFill>
          </a:endParaRPr>
        </a:p>
        <a:p>
          <a:pPr marL="228600" lvl="1" indent="-228600" algn="l" defTabSz="889000">
            <a:lnSpc>
              <a:spcPct val="90000"/>
            </a:lnSpc>
            <a:spcBef>
              <a:spcPct val="0"/>
            </a:spcBef>
            <a:spcAft>
              <a:spcPct val="15000"/>
            </a:spcAft>
            <a:buChar char="••"/>
          </a:pPr>
          <a:r>
            <a:rPr lang="en-US" sz="2000" kern="1200" dirty="0" smtClean="0">
              <a:solidFill>
                <a:srgbClr val="000000"/>
              </a:solidFill>
            </a:rPr>
            <a:t>Interconnection</a:t>
          </a:r>
          <a:endParaRPr lang="en-US" sz="2000" kern="1200" dirty="0">
            <a:solidFill>
              <a:srgbClr val="000000"/>
            </a:solidFill>
          </a:endParaRPr>
        </a:p>
        <a:p>
          <a:pPr marL="228600" lvl="1" indent="-228600" algn="l" defTabSz="889000">
            <a:lnSpc>
              <a:spcPct val="90000"/>
            </a:lnSpc>
            <a:spcBef>
              <a:spcPct val="0"/>
            </a:spcBef>
            <a:spcAft>
              <a:spcPct val="15000"/>
            </a:spcAft>
            <a:buChar char="••"/>
          </a:pPr>
          <a:r>
            <a:rPr lang="en-US" sz="2000" kern="1200" dirty="0" smtClean="0">
              <a:solidFill>
                <a:srgbClr val="000000"/>
              </a:solidFill>
            </a:rPr>
            <a:t>Updates to the Market Participant Service Agreement</a:t>
          </a:r>
          <a:endParaRPr lang="en-US" sz="2000" kern="1200" dirty="0">
            <a:solidFill>
              <a:srgbClr val="000000"/>
            </a:solidFill>
          </a:endParaRPr>
        </a:p>
      </dsp:txBody>
      <dsp:txXfrm>
        <a:off x="2861071" y="608144"/>
        <a:ext cx="2507456" cy="4172399"/>
      </dsp:txXfrm>
    </dsp:sp>
    <dsp:sp modelId="{6E49E5E6-CBDA-4F23-B2CA-080E541ABFB4}">
      <dsp:nvSpPr>
        <dsp:cNvPr id="0" name=""/>
        <dsp:cNvSpPr/>
      </dsp:nvSpPr>
      <dsp:spPr>
        <a:xfrm>
          <a:off x="5719571" y="32144"/>
          <a:ext cx="2507456"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t>RC*</a:t>
          </a:r>
          <a:endParaRPr lang="en-US" sz="2000" b="1" kern="1200" dirty="0"/>
        </a:p>
      </dsp:txBody>
      <dsp:txXfrm>
        <a:off x="5719571" y="32144"/>
        <a:ext cx="2507456" cy="576000"/>
      </dsp:txXfrm>
    </dsp:sp>
    <dsp:sp modelId="{97FAA385-D7EE-471B-9820-5F645826338A}">
      <dsp:nvSpPr>
        <dsp:cNvPr id="0" name=""/>
        <dsp:cNvSpPr/>
      </dsp:nvSpPr>
      <dsp:spPr>
        <a:xfrm>
          <a:off x="5719571" y="608144"/>
          <a:ext cx="2507456" cy="41723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rgbClr val="000000"/>
              </a:solidFill>
            </a:rPr>
            <a:t>Installed Capacity Requirement</a:t>
          </a:r>
          <a:endParaRPr lang="en-US" sz="2000" kern="1200" dirty="0">
            <a:solidFill>
              <a:srgbClr val="000000"/>
            </a:solidFill>
          </a:endParaRPr>
        </a:p>
        <a:p>
          <a:pPr marL="228600" lvl="1" indent="-228600" algn="l" defTabSz="889000">
            <a:lnSpc>
              <a:spcPct val="90000"/>
            </a:lnSpc>
            <a:spcBef>
              <a:spcPct val="0"/>
            </a:spcBef>
            <a:spcAft>
              <a:spcPct val="15000"/>
            </a:spcAft>
            <a:buChar char="••"/>
          </a:pPr>
          <a:r>
            <a:rPr lang="en-US" sz="2000" kern="1200" dirty="0" smtClean="0">
              <a:solidFill>
                <a:srgbClr val="000000"/>
              </a:solidFill>
            </a:rPr>
            <a:t>Resource Capacity Audits</a:t>
          </a:r>
          <a:endParaRPr lang="en-US" sz="2000" kern="1200" dirty="0">
            <a:solidFill>
              <a:srgbClr val="000000"/>
            </a:solidFill>
          </a:endParaRPr>
        </a:p>
      </dsp:txBody>
      <dsp:txXfrm>
        <a:off x="5719571" y="608144"/>
        <a:ext cx="2507456" cy="41723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36" tIns="45718" rIns="91436" bIns="45718" rtlCol="0"/>
          <a:lstStyle>
            <a:lvl1pPr algn="l">
              <a:defRPr sz="1200"/>
            </a:lvl1pPr>
          </a:lstStyle>
          <a:p>
            <a:endParaRPr lang="en-US" dirty="0"/>
          </a:p>
        </p:txBody>
      </p:sp>
      <p:sp>
        <p:nvSpPr>
          <p:cNvPr id="3" name="Date Placeholder 2"/>
          <p:cNvSpPr>
            <a:spLocks noGrp="1"/>
          </p:cNvSpPr>
          <p:nvPr>
            <p:ph type="dt" sz="quarter" idx="1"/>
          </p:nvPr>
        </p:nvSpPr>
        <p:spPr>
          <a:xfrm>
            <a:off x="3937000" y="0"/>
            <a:ext cx="3011488" cy="461963"/>
          </a:xfrm>
          <a:prstGeom prst="rect">
            <a:avLst/>
          </a:prstGeom>
        </p:spPr>
        <p:txBody>
          <a:bodyPr vert="horz" lIns="91436" tIns="45718" rIns="91436" bIns="45718" rtlCol="0"/>
          <a:lstStyle>
            <a:lvl1pPr algn="r">
              <a:defRPr sz="1200"/>
            </a:lvl1pPr>
          </a:lstStyle>
          <a:p>
            <a:fld id="{F87AAE7F-D37E-4830-9F5E-F36A5F180179}" type="datetimeFigureOut">
              <a:rPr lang="en-US" smtClean="0"/>
              <a:t>5/5/2021</a:t>
            </a:fld>
            <a:endParaRPr lang="en-US" dirty="0"/>
          </a:p>
        </p:txBody>
      </p:sp>
      <p:sp>
        <p:nvSpPr>
          <p:cNvPr id="4" name="Footer Placeholder 3"/>
          <p:cNvSpPr>
            <a:spLocks noGrp="1"/>
          </p:cNvSpPr>
          <p:nvPr>
            <p:ph type="ftr" sz="quarter" idx="2"/>
          </p:nvPr>
        </p:nvSpPr>
        <p:spPr>
          <a:xfrm>
            <a:off x="0" y="8772525"/>
            <a:ext cx="3011488" cy="461963"/>
          </a:xfrm>
          <a:prstGeom prst="rect">
            <a:avLst/>
          </a:prstGeom>
        </p:spPr>
        <p:txBody>
          <a:bodyPr vert="horz" lIns="91436" tIns="45718" rIns="91436" bIns="457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36" tIns="45718" rIns="91436" bIns="45718" rtlCol="0" anchor="b"/>
          <a:lstStyle>
            <a:lvl1pPr algn="r">
              <a:defRPr sz="1200"/>
            </a:lvl1pPr>
          </a:lstStyle>
          <a:p>
            <a:fld id="{8FE02180-CD27-4473-AA37-00085480B5FA}" type="slidenum">
              <a:rPr lang="en-US" smtClean="0"/>
              <a:t>‹#›</a:t>
            </a:fld>
            <a:endParaRPr lang="en-US" dirty="0"/>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9EDDEDB6-CD57-44C2-AB19-AC7D3BB8FF8E}" type="datetimeFigureOut">
              <a:rPr lang="en-US" smtClean="0"/>
              <a:pPr/>
              <a:t>5/5/2021</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87" tIns="46244" rIns="92487" bIns="462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87" tIns="46244" rIns="92487" bIns="46244" rtlCol="0" anchor="b"/>
          <a:lstStyle>
            <a:lvl1pPr algn="r">
              <a:defRPr sz="12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dirty="0"/>
          </a:p>
        </p:txBody>
      </p:sp>
    </p:spTree>
    <p:extLst>
      <p:ext uri="{BB962C8B-B14F-4D97-AF65-F5344CB8AC3E}">
        <p14:creationId xmlns:p14="http://schemas.microsoft.com/office/powerpoint/2010/main" val="3258600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iso-ne.com/about/news-media/newswire" TargetMode="External"/><Relationship Id="rId3" Type="http://schemas.openxmlformats.org/officeDocument/2006/relationships/image" Target="../media/image7.pn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8.jpeg"/><Relationship Id="rId15" Type="http://schemas.openxmlformats.org/officeDocument/2006/relationships/hyperlink" Target="https://twitter.com/isonewengland" TargetMode="External"/><Relationship Id="rId10" Type="http://schemas.openxmlformats.org/officeDocument/2006/relationships/image" Target="../media/image11.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dirty="0" smtClean="0"/>
              <a:t>Click icon to add chart</a:t>
            </a:r>
            <a:endParaRPr lang="en-US" dirty="0"/>
          </a:p>
        </p:txBody>
      </p:sp>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dirty="0" smtClean="0"/>
              <a:t>Click icon to add SmartArt graphic</a:t>
            </a:r>
            <a:endParaRPr lang="en-US" dirty="0"/>
          </a:p>
        </p:txBody>
      </p:sp>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dirty="0" smtClean="0"/>
              <a:t>Click icon to add table</a:t>
            </a:r>
            <a:endParaRPr lang="en-US" dirty="0"/>
          </a:p>
        </p:txBody>
      </p:sp>
      <p:sp>
        <p:nvSpPr>
          <p:cNvPr id="2" name="Slide Number Placeholder 1"/>
          <p:cNvSpPr>
            <a:spLocks noGrp="1"/>
          </p:cNvSpPr>
          <p:nvPr>
            <p:ph type="sldNum" sz="quarter" idx="11"/>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so transitional slide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7" name="Rectangle 1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dirty="0" smtClean="0"/>
              <a:t>Click icon to add online image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dirty="0" smtClean="0"/>
              <a:t>Click icon to add online image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2209801"/>
            <a:ext cx="7772400" cy="1362075"/>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3581401"/>
            <a:ext cx="7772400" cy="1500187"/>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5943600"/>
            <a:ext cx="7360920" cy="387191"/>
          </a:xfrm>
          <a:prstGeom prst="roundRect">
            <a:avLst>
              <a:gd name="adj" fmla="val 8861"/>
            </a:avLst>
          </a:prstGeom>
        </p:spPr>
        <p:txBody>
          <a:bodyPr/>
          <a:lstStyle>
            <a:lvl1pPr algn="r">
              <a:defRPr i="1">
                <a:solidFill>
                  <a:srgbClr val="000000"/>
                </a:solidFill>
              </a:defRPr>
            </a:lvl1pPr>
          </a:lstStyle>
          <a:p>
            <a:r>
              <a:rPr lang="en-US" dirty="0" smtClean="0"/>
              <a:t>Optional: use this for references or other footnotes (18pt )</a:t>
            </a:r>
            <a:endParaRPr lang="en-US" dirty="0"/>
          </a:p>
        </p:txBody>
      </p:sp>
      <p:sp>
        <p:nvSpPr>
          <p:cNvPr id="6"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81000"/>
            <a:ext cx="8229600" cy="533400"/>
          </a:xfrm>
        </p:spPr>
        <p:txBody>
          <a:bodyPr/>
          <a:lstStyle>
            <a:lvl1pPr>
              <a:defRPr i="0" baseline="0"/>
            </a:lvl1pPr>
          </a:lstStyle>
          <a:p>
            <a:r>
              <a:rPr lang="en-US" dirty="0" smtClean="0"/>
              <a:t>Click to edit title</a:t>
            </a:r>
            <a:endParaRPr lang="en-US" dirty="0"/>
          </a:p>
        </p:txBody>
      </p:sp>
      <p:sp>
        <p:nvSpPr>
          <p:cNvPr id="6" name="Slide Number Placeholder 5"/>
          <p:cNvSpPr>
            <a:spLocks noGrp="1"/>
          </p:cNvSpPr>
          <p:nvPr>
            <p:ph type="sldNum" sz="quarter" idx="12"/>
          </p:nvPr>
        </p:nvSpPr>
        <p:spPr/>
        <p:txBody>
          <a:bodyPr/>
          <a:lstStyle/>
          <a:p>
            <a:fld id="{F9D18D59-7AC8-45AE-9F52-DBA89AEC6EE0}" type="slidenum">
              <a:rPr lang="en-US" smtClean="0"/>
              <a:t>‹#›</a:t>
            </a:fld>
            <a:endParaRPr lang="en-US" dirty="0"/>
          </a:p>
        </p:txBody>
      </p:sp>
      <p:sp>
        <p:nvSpPr>
          <p:cNvPr id="8" name="Text Placeholder 7"/>
          <p:cNvSpPr>
            <a:spLocks noGrp="1"/>
          </p:cNvSpPr>
          <p:nvPr>
            <p:ph type="body" sz="quarter" idx="13" hasCustomPrompt="1"/>
          </p:nvPr>
        </p:nvSpPr>
        <p:spPr>
          <a:xfrm>
            <a:off x="457200" y="914400"/>
            <a:ext cx="8229600" cy="457200"/>
          </a:xfrm>
        </p:spPr>
        <p:txBody>
          <a:bodyPr/>
          <a:lstStyle>
            <a:lvl1pPr marL="0" indent="0">
              <a:buNone/>
              <a:defRPr sz="2400" b="1" i="1"/>
            </a:lvl1pPr>
          </a:lstStyle>
          <a:p>
            <a:pPr lvl="0"/>
            <a:r>
              <a:rPr lang="en-US" dirty="0" smtClean="0"/>
              <a:t>Click to add sub-title </a:t>
            </a:r>
          </a:p>
        </p:txBody>
      </p:sp>
      <p:sp>
        <p:nvSpPr>
          <p:cNvPr id="10" name="Content Placeholder 9"/>
          <p:cNvSpPr>
            <a:spLocks noGrp="1"/>
          </p:cNvSpPr>
          <p:nvPr>
            <p:ph sz="quarter" idx="14"/>
          </p:nvPr>
        </p:nvSpPr>
        <p:spPr>
          <a:xfrm>
            <a:off x="457200" y="1600200"/>
            <a:ext cx="8229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15986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descr="ISO049-PowerPoint-d1-revised-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12" name="Rectangle 11"/>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
        <p:nvSpPr>
          <p:cNvPr id="13"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99496596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Project Title WMPP I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sp>
        <p:nvSpPr>
          <p:cNvPr id="4" name="Text Placeholder 4"/>
          <p:cNvSpPr txBox="1">
            <a:spLocks/>
          </p:cNvSpPr>
          <p:nvPr userDrawn="1"/>
        </p:nvSpPr>
        <p:spPr>
          <a:xfrm>
            <a:off x="485899" y="1828800"/>
            <a:ext cx="8229600" cy="44196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graphicFrame>
        <p:nvGraphicFramePr>
          <p:cNvPr id="5" name="Table 4"/>
          <p:cNvGraphicFramePr>
            <a:graphicFrameLocks noGrp="1"/>
          </p:cNvGraphicFramePr>
          <p:nvPr userDrawn="1">
            <p:extLst/>
          </p:nvPr>
        </p:nvGraphicFramePr>
        <p:xfrm>
          <a:off x="457200" y="533400"/>
          <a:ext cx="8077200" cy="771852"/>
        </p:xfrm>
        <a:graphic>
          <a:graphicData uri="http://schemas.openxmlformats.org/drawingml/2006/table">
            <a:tbl>
              <a:tblPr firstRow="1" bandRow="1">
                <a:tableStyleId>{5C22544A-7EE6-4342-B048-85BDC9FD1C3A}</a:tableStyleId>
              </a:tblPr>
              <a:tblGrid>
                <a:gridCol w="6477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771852">
                <a:tc>
                  <a:txBody>
                    <a:bodyPr/>
                    <a:lstStyle/>
                    <a:p>
                      <a:endParaRPr lang="en-US" sz="2400" baseline="30000" dirty="0"/>
                    </a:p>
                  </a:txBody>
                  <a:tcPr/>
                </a:tc>
                <a:tc>
                  <a:txBody>
                    <a:bodyPr/>
                    <a:lstStyle/>
                    <a:p>
                      <a:pPr algn="ctr"/>
                      <a:endParaRPr lang="en-US" sz="2400" dirty="0"/>
                    </a:p>
                  </a:txBody>
                  <a:tcPr/>
                </a:tc>
                <a:extLst>
                  <a:ext uri="{0D108BD9-81ED-4DB2-BD59-A6C34878D82A}">
                    <a16:rowId xmlns:a16="http://schemas.microsoft.com/office/drawing/2014/main" val="10000"/>
                  </a:ext>
                </a:extLst>
              </a:tr>
            </a:tbl>
          </a:graphicData>
        </a:graphic>
      </p:graphicFrame>
      <p:sp>
        <p:nvSpPr>
          <p:cNvPr id="12" name="Text Placeholder 11"/>
          <p:cNvSpPr>
            <a:spLocks noGrp="1"/>
          </p:cNvSpPr>
          <p:nvPr>
            <p:ph type="body" sz="quarter" idx="11" hasCustomPrompt="1"/>
          </p:nvPr>
        </p:nvSpPr>
        <p:spPr>
          <a:xfrm>
            <a:off x="513608" y="609600"/>
            <a:ext cx="6096000" cy="381000"/>
          </a:xfrm>
        </p:spPr>
        <p:txBody>
          <a:bodyPr>
            <a:noAutofit/>
          </a:bodyPr>
          <a:lstStyle>
            <a:lvl1pPr marL="0" indent="0">
              <a:buNone/>
              <a:defRPr sz="2800" b="1" baseline="0">
                <a:solidFill>
                  <a:schemeClr val="bg1"/>
                </a:solidFill>
              </a:defRPr>
            </a:lvl1pPr>
          </a:lstStyle>
          <a:p>
            <a:pPr lvl="0"/>
            <a:r>
              <a:rPr lang="en-US" dirty="0" smtClean="0"/>
              <a:t>Project Title: Summary</a:t>
            </a:r>
          </a:p>
        </p:txBody>
      </p:sp>
      <p:sp>
        <p:nvSpPr>
          <p:cNvPr id="14" name="Text Placeholder 13"/>
          <p:cNvSpPr>
            <a:spLocks noGrp="1"/>
          </p:cNvSpPr>
          <p:nvPr>
            <p:ph type="body" sz="quarter" idx="12" hasCustomPrompt="1"/>
          </p:nvPr>
        </p:nvSpPr>
        <p:spPr>
          <a:xfrm>
            <a:off x="7010400" y="533400"/>
            <a:ext cx="1524000" cy="685800"/>
          </a:xfrm>
        </p:spPr>
        <p:txBody>
          <a:bodyPr/>
          <a:lstStyle>
            <a:lvl1pPr marL="0" indent="0">
              <a:buNone/>
              <a:defRPr b="1" baseline="0">
                <a:solidFill>
                  <a:schemeClr val="bg1"/>
                </a:solidFill>
              </a:defRPr>
            </a:lvl1pPr>
          </a:lstStyle>
          <a:p>
            <a:pPr lvl="0"/>
            <a:r>
              <a:rPr lang="en-US" dirty="0" smtClean="0"/>
              <a:t>WMPP ID: XX</a:t>
            </a:r>
            <a:endParaRPr lang="en-US" dirty="0"/>
          </a:p>
        </p:txBody>
      </p:sp>
      <p:sp>
        <p:nvSpPr>
          <p:cNvPr id="20" name="Text Placeholder 19"/>
          <p:cNvSpPr>
            <a:spLocks noGrp="1"/>
          </p:cNvSpPr>
          <p:nvPr>
            <p:ph type="body" sz="quarter" idx="14"/>
          </p:nvPr>
        </p:nvSpPr>
        <p:spPr>
          <a:xfrm>
            <a:off x="485775" y="1981200"/>
            <a:ext cx="8229600" cy="4267200"/>
          </a:xfrm>
        </p:spPr>
        <p:txBody>
          <a:bodyPr/>
          <a:lstStyle>
            <a:lvl1pPr>
              <a:defRPr baseline="0"/>
            </a:lvl1pPr>
            <a:lvl2pPr>
              <a:defRPr baseline="0"/>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88666624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transitional slide 3">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2" name="Rectangle 11"/>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
        <p:nvSpPr>
          <p:cNvPr id="13"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42604884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transitional slide 4">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12" name="Rectangle 11"/>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
        <p:nvSpPr>
          <p:cNvPr id="13"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306522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9"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userDrawn="1"/>
        </p:nvSpPr>
        <p:spPr>
          <a:xfrm>
            <a:off x="3900856" y="6176646"/>
            <a:ext cx="1342288" cy="452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baseline="0" dirty="0" smtClean="0">
              <a:solidFill>
                <a:schemeClr val="tx1"/>
              </a:solidFill>
            </a:endParaRPr>
          </a:p>
        </p:txBody>
      </p:sp>
    </p:spTree>
  </p:cSld>
  <p:clrMap bg1="lt1" tx1="dk1" bg2="lt2" tx2="dk2" accent1="accent1" accent2="accent2" accent3="accent3" accent4="accent4" accent5="accent5" accent6="accent6" hlink="hlink" folHlink="folHlink"/>
  <p:sldLayoutIdLst>
    <p:sldLayoutId id="2147483707" r:id="rId1"/>
    <p:sldLayoutId id="2147483683" r:id="rId2"/>
    <p:sldLayoutId id="2147483714" r:id="rId3"/>
    <p:sldLayoutId id="2147483715" r:id="rId4"/>
    <p:sldLayoutId id="2147483716" r:id="rId5"/>
    <p:sldLayoutId id="2147483675" r:id="rId6"/>
    <p:sldLayoutId id="2147483650" r:id="rId7"/>
    <p:sldLayoutId id="2147483664" r:id="rId8"/>
    <p:sldLayoutId id="2147483720" r:id="rId9"/>
    <p:sldLayoutId id="2147483684"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17" r:id="rId28"/>
    <p:sldLayoutId id="2147483722" r:id="rId29"/>
    <p:sldLayoutId id="2147483723" r:id="rId30"/>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userDrawn="1"/>
        </p:nvSpPr>
        <p:spPr>
          <a:xfrm>
            <a:off x="3900856" y="6324600"/>
            <a:ext cx="1342288"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Internal Use</a:t>
            </a:r>
            <a:r>
              <a:rPr lang="en-US" sz="700" b="1" baseline="0" dirty="0" smtClean="0">
                <a:solidFill>
                  <a:schemeClr val="tx1"/>
                </a:solidFill>
              </a:rPr>
              <a:t> </a:t>
            </a:r>
          </a:p>
          <a:p>
            <a:pPr algn="ctr"/>
            <a:r>
              <a:rPr lang="en-US" sz="700" b="1" baseline="0" dirty="0" smtClean="0">
                <a:solidFill>
                  <a:schemeClr val="accent6"/>
                </a:solidFill>
              </a:rPr>
              <a:t>Draft Review</a:t>
            </a:r>
            <a:endParaRPr lang="en-US" sz="700" b="1" dirty="0">
              <a:solidFill>
                <a:schemeClr val="accent6"/>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3712" r:id="rId1"/>
    <p:sldLayoutId id="2147483713"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jesmer@iso-n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so-ne.com/event-details?eventId=143978&amp;key-topic=Order%20No.%202222" TargetMode="External"/><Relationship Id="rId2" Type="http://schemas.openxmlformats.org/officeDocument/2006/relationships/hyperlink" Target="https://www.iso-ne.com/event-details?eventId=140271&amp;key-topic=Order%20No.%202222" TargetMode="External"/><Relationship Id="rId1" Type="http://schemas.openxmlformats.org/officeDocument/2006/relationships/slideLayout" Target="../slideLayouts/slideLayout29.xml"/><Relationship Id="rId5" Type="http://schemas.openxmlformats.org/officeDocument/2006/relationships/hyperlink" Target="https://www.iso-ne.com/event-details?eventId=144078&amp;key-topic=Order%20No.%202222" TargetMode="External"/><Relationship Id="rId4" Type="http://schemas.openxmlformats.org/officeDocument/2006/relationships/hyperlink" Target="https://www.iso-ne.com/event-details?eventId=143983&amp;key-topic=Order%20No.%202222"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iso-ne.com/event-details?eventId=144080&amp;key-topic=Order%20No.%202222" TargetMode="External"/><Relationship Id="rId2" Type="http://schemas.openxmlformats.org/officeDocument/2006/relationships/hyperlink" Target="https://www.iso-ne.com/event-details?eventId=143982&amp;key-topic=Order%20No.%202222" TargetMode="External"/><Relationship Id="rId1" Type="http://schemas.openxmlformats.org/officeDocument/2006/relationships/slideLayout" Target="../slideLayouts/slideLayout29.xml"/><Relationship Id="rId4" Type="http://schemas.openxmlformats.org/officeDocument/2006/relationships/hyperlink" Target="https://www.iso-ne.com/event-details?eventId=143984&amp;key-topic=Order%20No.%202222"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iso-ne.com/static-assets/documents/2021/04/motion_for_ext_of_time_order_no_2222.pdf" TargetMode="Externa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hyperlink" Target="https://www.iso-ne.com/static-assets/documents/2021/03/a04_mc_2021_03_09_dera_part_fcm.pptx" TargetMode="External"/><Relationship Id="rId2" Type="http://schemas.openxmlformats.org/officeDocument/2006/relationships/hyperlink" Target="https://www.iso-ne.com/static-assets/documents/2021/02/a07_mc_2021_02_09_10_high_level_mkt_design_order_2222.pptx"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www.iso-ne.com/static-assets/documents/2021/02/a07_mc_2021_02_09_10_high_level_mkt_design_order_2222.pptx"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iso-ne.com/static-assets/documents/2021/05/answer_to_aee-aema_request_for_clarification.pdf" TargetMode="External"/><Relationship Id="rId2" Type="http://schemas.openxmlformats.org/officeDocument/2006/relationships/hyperlink" Target="https://www.iso-ne.com/static-assets/documents/2021/02/a07_mc_2021_02_09_10_high_level_mkt_design_order_2222.pptx"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www.iso-ne.com/static-assets/documents/2021/03/a04_mc_2021_03_09_dera_part_fcm.pptx"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www.iso-ne.com/static-assets/documents/2021/04/motion_for_ext_of_time_order_no_2222.pdf"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7"/>
          </p:nvPr>
        </p:nvSpPr>
        <p:spPr>
          <a:xfrm>
            <a:off x="3289002" y="5114264"/>
            <a:ext cx="5559552" cy="372136"/>
          </a:xfrm>
        </p:spPr>
        <p:txBody>
          <a:bodyPr>
            <a:normAutofit/>
          </a:bodyPr>
          <a:lstStyle/>
          <a:p>
            <a:r>
              <a:rPr lang="en-US" dirty="0" smtClean="0"/>
              <a:t>Henry Yoshimura</a:t>
            </a:r>
            <a:endParaRPr lang="en-US" dirty="0"/>
          </a:p>
        </p:txBody>
      </p:sp>
      <p:sp>
        <p:nvSpPr>
          <p:cNvPr id="5" name="Text Placeholder 4"/>
          <p:cNvSpPr>
            <a:spLocks noGrp="1"/>
          </p:cNvSpPr>
          <p:nvPr>
            <p:ph type="body" sz="quarter" idx="16"/>
          </p:nvPr>
        </p:nvSpPr>
        <p:spPr>
          <a:xfrm>
            <a:off x="3289002" y="3505200"/>
            <a:ext cx="5559552" cy="867720"/>
          </a:xfrm>
        </p:spPr>
        <p:txBody>
          <a:bodyPr>
            <a:normAutofit fontScale="92500"/>
          </a:bodyPr>
          <a:lstStyle/>
          <a:p>
            <a:r>
              <a:rPr lang="en-US" dirty="0" smtClean="0"/>
              <a:t>Design elements where no changes are planned, and those where changes are anticipated</a:t>
            </a:r>
            <a:endParaRPr lang="en-US" dirty="0"/>
          </a:p>
        </p:txBody>
      </p:sp>
      <p:sp>
        <p:nvSpPr>
          <p:cNvPr id="8" name="Text Placeholder 7"/>
          <p:cNvSpPr>
            <a:spLocks noGrp="1"/>
          </p:cNvSpPr>
          <p:nvPr>
            <p:ph type="body" sz="quarter" idx="19"/>
          </p:nvPr>
        </p:nvSpPr>
        <p:spPr/>
        <p:txBody>
          <a:bodyPr/>
          <a:lstStyle/>
          <a:p>
            <a:r>
              <a:rPr lang="en-US" sz="3600" dirty="0"/>
              <a:t>Order No. </a:t>
            </a:r>
            <a:r>
              <a:rPr lang="en-US" sz="3600" dirty="0" smtClean="0"/>
              <a:t>2222: Participation </a:t>
            </a:r>
            <a:r>
              <a:rPr lang="en-US" sz="3600" dirty="0"/>
              <a:t>of Distributed Energy Resource Aggregations in </a:t>
            </a:r>
            <a:r>
              <a:rPr lang="en-US" sz="3600" dirty="0" smtClean="0"/>
              <a:t>Wholesale Markets</a:t>
            </a:r>
            <a:endParaRPr lang="en-US" sz="3600" dirty="0"/>
          </a:p>
        </p:txBody>
      </p:sp>
      <p:sp>
        <p:nvSpPr>
          <p:cNvPr id="2" name="Text Placeholder 1"/>
          <p:cNvSpPr>
            <a:spLocks noGrp="1"/>
          </p:cNvSpPr>
          <p:nvPr>
            <p:ph type="body" sz="quarter" idx="13"/>
          </p:nvPr>
        </p:nvSpPr>
        <p:spPr/>
        <p:txBody>
          <a:bodyPr/>
          <a:lstStyle/>
          <a:p>
            <a:r>
              <a:rPr lang="en-US" dirty="0" smtClean="0"/>
              <a:t>May 11, 2021 | </a:t>
            </a:r>
            <a:r>
              <a:rPr lang="en-US" dirty="0" smtClean="0">
                <a:solidFill>
                  <a:schemeClr val="tx1">
                    <a:lumMod val="50000"/>
                  </a:schemeClr>
                </a:solidFill>
              </a:rPr>
              <a:t>NEPOOL markets Committee </a:t>
            </a:r>
            <a:r>
              <a:rPr lang="en-US" dirty="0" smtClean="0"/>
              <a:t>WEBex</a:t>
            </a:r>
            <a:endParaRPr lang="en-US" dirty="0"/>
          </a:p>
        </p:txBody>
      </p:sp>
      <p:sp>
        <p:nvSpPr>
          <p:cNvPr id="7" name="Text Placeholder 10"/>
          <p:cNvSpPr>
            <a:spLocks noGrp="1"/>
          </p:cNvSpPr>
          <p:nvPr>
            <p:ph type="body" sz="quarter" idx="18"/>
          </p:nvPr>
        </p:nvSpPr>
        <p:spPr>
          <a:xfrm>
            <a:off x="3289002" y="5582097"/>
            <a:ext cx="5559552" cy="381000"/>
          </a:xfrm>
        </p:spPr>
        <p:txBody>
          <a:bodyPr>
            <a:normAutofit/>
          </a:bodyPr>
          <a:lstStyle/>
          <a:p>
            <a:r>
              <a:rPr lang="en-US" dirty="0" smtClean="0"/>
              <a:t>  </a:t>
            </a:r>
            <a:r>
              <a:rPr lang="en-US" sz="900" dirty="0" smtClean="0">
                <a:hlinkClick r:id="rId3"/>
              </a:rPr>
              <a:t>hyoshimura@iso-ne.com</a:t>
            </a:r>
            <a:r>
              <a:rPr lang="en-US" sz="900" dirty="0" smtClean="0"/>
              <a:t> </a:t>
            </a:r>
            <a:endParaRPr lang="en-US" sz="900" cap="none" dirty="0" smtClean="0"/>
          </a:p>
        </p:txBody>
      </p:sp>
    </p:spTree>
    <p:extLst>
      <p:ext uri="{BB962C8B-B14F-4D97-AF65-F5344CB8AC3E}">
        <p14:creationId xmlns:p14="http://schemas.microsoft.com/office/powerpoint/2010/main" val="3788501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Stakeholder Schedule</a:t>
            </a:r>
            <a:endParaRPr lang="en-US" dirty="0"/>
          </a:p>
        </p:txBody>
      </p:sp>
      <p:sp>
        <p:nvSpPr>
          <p:cNvPr id="4" name="Slide Number Placeholder 3"/>
          <p:cNvSpPr>
            <a:spLocks noGrp="1"/>
          </p:cNvSpPr>
          <p:nvPr>
            <p:ph type="sldNum" sz="quarter" idx="12"/>
          </p:nvPr>
        </p:nvSpPr>
        <p:spPr/>
        <p:txBody>
          <a:bodyPr/>
          <a:lstStyle/>
          <a:p>
            <a:fld id="{F9D18D59-7AC8-45AE-9F52-DBA89AEC6EE0}" type="slidenum">
              <a:rPr lang="en-US" smtClean="0"/>
              <a:pPr/>
              <a:t>10</a:t>
            </a:fld>
            <a:endParaRPr lang="en-US"/>
          </a:p>
        </p:txBody>
      </p:sp>
      <p:graphicFrame>
        <p:nvGraphicFramePr>
          <p:cNvPr id="6" name="Content Placeholder 5"/>
          <p:cNvGraphicFramePr>
            <a:graphicFrameLocks noGrp="1"/>
          </p:cNvGraphicFramePr>
          <p:nvPr>
            <p:ph idx="14"/>
            <p:extLst/>
          </p:nvPr>
        </p:nvGraphicFramePr>
        <p:xfrm>
          <a:off x="457200" y="1163575"/>
          <a:ext cx="8458200" cy="4247140"/>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tblGrid>
              <a:tr h="511962">
                <a:tc>
                  <a:txBody>
                    <a:bodyPr/>
                    <a:lstStyle/>
                    <a:p>
                      <a:r>
                        <a:rPr lang="en-US" sz="1800" dirty="0" smtClean="0"/>
                        <a:t>Stakeholder</a:t>
                      </a:r>
                      <a:r>
                        <a:rPr lang="en-US" sz="1800" baseline="0" dirty="0" smtClean="0"/>
                        <a:t> Committee and Date</a:t>
                      </a:r>
                      <a:endParaRPr lang="en-US" sz="1800" dirty="0"/>
                    </a:p>
                  </a:txBody>
                  <a:tcPr marL="89777" marR="89777" anchor="ctr"/>
                </a:tc>
                <a:tc>
                  <a:txBody>
                    <a:bodyPr/>
                    <a:lstStyle/>
                    <a:p>
                      <a:r>
                        <a:rPr lang="en-US" sz="1800" dirty="0" smtClean="0"/>
                        <a:t>Scheduled Project Milestone</a:t>
                      </a:r>
                      <a:endParaRPr lang="en-US" sz="1800" dirty="0"/>
                    </a:p>
                  </a:txBody>
                  <a:tcPr marL="89777" marR="89777" anchor="ctr"/>
                </a:tc>
                <a:extLst>
                  <a:ext uri="{0D108BD9-81ED-4DB2-BD59-A6C34878D82A}">
                    <a16:rowId xmlns:a16="http://schemas.microsoft.com/office/drawing/2014/main" val="10000"/>
                  </a:ext>
                </a:extLst>
              </a:tr>
              <a:tr h="680980">
                <a:tc>
                  <a:txBody>
                    <a:bodyPr/>
                    <a:lstStyle/>
                    <a:p>
                      <a:r>
                        <a:rPr lang="en-US" sz="1800" b="1" dirty="0" smtClean="0">
                          <a:solidFill>
                            <a:srgbClr val="000000"/>
                          </a:solidFill>
                        </a:rPr>
                        <a:t>MC:</a:t>
                      </a:r>
                      <a:r>
                        <a:rPr lang="en-US" sz="1800" b="1" baseline="0" dirty="0" smtClean="0">
                          <a:solidFill>
                            <a:srgbClr val="000000"/>
                          </a:solidFill>
                        </a:rPr>
                        <a:t> </a:t>
                      </a:r>
                      <a:r>
                        <a:rPr lang="en-US" sz="1800" b="1" baseline="0" dirty="0" smtClean="0">
                          <a:solidFill>
                            <a:srgbClr val="000000"/>
                          </a:solidFill>
                          <a:hlinkClick r:id="rId2"/>
                        </a:rPr>
                        <a:t>December 8, 2020</a:t>
                      </a:r>
                      <a:endParaRPr lang="en-US" sz="1800" b="1" dirty="0" smtClean="0">
                        <a:solidFill>
                          <a:srgbClr val="000000"/>
                        </a:solidFill>
                      </a:endParaRPr>
                    </a:p>
                  </a:txBody>
                  <a:tcPr marL="89777" marR="89777" anchor="ctr">
                    <a:solidFill>
                      <a:schemeClr val="bg1">
                        <a:lumMod val="85000"/>
                      </a:schemeClr>
                    </a:solidFill>
                  </a:tcPr>
                </a:tc>
                <a:tc>
                  <a:txBody>
                    <a:bodyPr/>
                    <a:lstStyle/>
                    <a:p>
                      <a:pPr>
                        <a:buClr>
                          <a:srgbClr val="000000"/>
                        </a:buClr>
                      </a:pPr>
                      <a:r>
                        <a:rPr lang="en-US" sz="1800" dirty="0" smtClean="0">
                          <a:solidFill>
                            <a:srgbClr val="000000"/>
                          </a:solidFill>
                        </a:rPr>
                        <a:t>Kick-off discussion on Order No. 2222 compliance</a:t>
                      </a:r>
                      <a:endParaRPr lang="en-US" sz="1800" dirty="0">
                        <a:solidFill>
                          <a:srgbClr val="000000"/>
                        </a:solidFill>
                      </a:endParaRPr>
                    </a:p>
                  </a:txBody>
                  <a:tcPr marL="89777" marR="89777" anchor="ctr">
                    <a:solidFill>
                      <a:schemeClr val="bg1">
                        <a:lumMod val="85000"/>
                      </a:schemeClr>
                    </a:solidFill>
                  </a:tcPr>
                </a:tc>
                <a:extLst>
                  <a:ext uri="{0D108BD9-81ED-4DB2-BD59-A6C34878D82A}">
                    <a16:rowId xmlns:a16="http://schemas.microsoft.com/office/drawing/2014/main" val="10001"/>
                  </a:ext>
                </a:extLst>
              </a:tr>
              <a:tr h="559658">
                <a:tc>
                  <a:txBody>
                    <a:bodyPr/>
                    <a:lstStyle/>
                    <a:p>
                      <a:r>
                        <a:rPr lang="en-US" sz="1800" b="1" dirty="0" smtClean="0">
                          <a:solidFill>
                            <a:srgbClr val="000000"/>
                          </a:solidFill>
                        </a:rPr>
                        <a:t>MC:</a:t>
                      </a:r>
                      <a:r>
                        <a:rPr lang="en-US" sz="1800" b="1" baseline="0" dirty="0">
                          <a:solidFill>
                            <a:srgbClr val="000000"/>
                          </a:solidFill>
                        </a:rPr>
                        <a:t> </a:t>
                      </a:r>
                      <a:r>
                        <a:rPr lang="en-US" sz="1800" b="1" baseline="0" dirty="0" smtClean="0">
                          <a:solidFill>
                            <a:srgbClr val="000000"/>
                          </a:solidFill>
                          <a:hlinkClick r:id="rId3"/>
                        </a:rPr>
                        <a:t>January 12, 2021</a:t>
                      </a:r>
                      <a:endParaRPr lang="en-US" sz="1800" b="1" dirty="0" smtClean="0">
                        <a:solidFill>
                          <a:srgbClr val="000000"/>
                        </a:solidFill>
                      </a:endParaRPr>
                    </a:p>
                  </a:txBody>
                  <a:tcPr marL="89777" marR="89777"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Continue discussions on Order No. 2222 focusing on preliminary stakeholder questions</a:t>
                      </a:r>
                    </a:p>
                  </a:txBody>
                  <a:tcPr marL="89777" marR="89777" anchor="ctr">
                    <a:solidFill>
                      <a:schemeClr val="bg1">
                        <a:lumMod val="85000"/>
                      </a:schemeClr>
                    </a:solidFill>
                  </a:tcPr>
                </a:tc>
                <a:extLst>
                  <a:ext uri="{0D108BD9-81ED-4DB2-BD59-A6C34878D82A}">
                    <a16:rowId xmlns:a16="http://schemas.microsoft.com/office/drawing/2014/main" val="10002"/>
                  </a:ext>
                </a:extLst>
              </a:tr>
              <a:tr h="715765">
                <a:tc>
                  <a:txBody>
                    <a:bodyPr/>
                    <a:lstStyle/>
                    <a:p>
                      <a:r>
                        <a:rPr lang="en-US" sz="1800" b="1" dirty="0" smtClean="0">
                          <a:solidFill>
                            <a:srgbClr val="000000"/>
                          </a:solidFill>
                        </a:rPr>
                        <a:t>MC: </a:t>
                      </a:r>
                      <a:r>
                        <a:rPr lang="en-US" sz="1800" b="1" dirty="0" smtClean="0">
                          <a:solidFill>
                            <a:srgbClr val="000000"/>
                          </a:solidFill>
                          <a:hlinkClick r:id="rId4"/>
                        </a:rPr>
                        <a:t>February 9-10, 2021</a:t>
                      </a:r>
                      <a:endParaRPr lang="en-US" sz="1800" b="1" dirty="0" smtClean="0">
                        <a:solidFill>
                          <a:srgbClr val="000000"/>
                        </a:solidFill>
                      </a:endParaRPr>
                    </a:p>
                    <a:p>
                      <a:endParaRPr lang="en-US" sz="1800" b="1" dirty="0" smtClean="0">
                        <a:solidFill>
                          <a:srgbClr val="000000"/>
                        </a:solidFill>
                      </a:endParaRPr>
                    </a:p>
                    <a:p>
                      <a:r>
                        <a:rPr lang="en-US" sz="1800" b="1" dirty="0" smtClean="0">
                          <a:solidFill>
                            <a:srgbClr val="000000"/>
                          </a:solidFill>
                        </a:rPr>
                        <a:t>TC: </a:t>
                      </a:r>
                      <a:r>
                        <a:rPr lang="en-US" sz="1800" b="1" dirty="0" smtClean="0">
                          <a:solidFill>
                            <a:srgbClr val="000000"/>
                          </a:solidFill>
                          <a:hlinkClick r:id="rId5"/>
                        </a:rPr>
                        <a:t>February 23, 2021</a:t>
                      </a:r>
                      <a:endParaRPr lang="en-US" sz="1800" b="1" dirty="0">
                        <a:solidFill>
                          <a:srgbClr val="000000"/>
                        </a:solidFill>
                      </a:endParaRPr>
                    </a:p>
                  </a:txBody>
                  <a:tcPr marL="89777" marR="89777"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rPr>
                        <a:t>MC: </a:t>
                      </a:r>
                      <a:r>
                        <a:rPr lang="en-US" sz="1800" b="0" dirty="0" smtClean="0">
                          <a:solidFill>
                            <a:srgbClr val="000000"/>
                          </a:solidFill>
                        </a:rPr>
                        <a:t>Review</a:t>
                      </a:r>
                      <a:r>
                        <a:rPr lang="en-US" sz="1800" b="1" dirty="0" smtClean="0">
                          <a:solidFill>
                            <a:srgbClr val="000000"/>
                          </a:solidFill>
                        </a:rPr>
                        <a:t> </a:t>
                      </a:r>
                      <a:r>
                        <a:rPr lang="en-US" sz="1800" b="0" dirty="0" smtClean="0">
                          <a:solidFill>
                            <a:srgbClr val="000000"/>
                          </a:solidFill>
                        </a:rPr>
                        <a:t>h</a:t>
                      </a:r>
                      <a:r>
                        <a:rPr lang="en-US" sz="1800" dirty="0" smtClean="0">
                          <a:solidFill>
                            <a:srgbClr val="000000"/>
                          </a:solidFill>
                        </a:rPr>
                        <a:t>igh-level design for</a:t>
                      </a:r>
                      <a:r>
                        <a:rPr lang="en-US" sz="1800" baseline="0" dirty="0" smtClean="0">
                          <a:solidFill>
                            <a:srgbClr val="000000"/>
                          </a:solidFill>
                        </a:rPr>
                        <a:t> defined terms, participation models, metering and telemetry requirements, registration coordination, and proposed changes to the Market Participant Services Agreement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smtClean="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rPr>
                        <a:t>TC: </a:t>
                      </a:r>
                      <a:r>
                        <a:rPr lang="en-US" sz="1800" b="0" dirty="0" smtClean="0">
                          <a:solidFill>
                            <a:srgbClr val="000000"/>
                          </a:solidFill>
                        </a:rPr>
                        <a:t>Review high-level design for operational coordination, interconnection, and proposed changes to the Market Participant Service Agreement</a:t>
                      </a:r>
                    </a:p>
                  </a:txBody>
                  <a:tcPr marL="89777" marR="89777" anchor="ctr">
                    <a:solidFill>
                      <a:schemeClr val="bg1">
                        <a:lumMod val="85000"/>
                      </a:schemeClr>
                    </a:solidFill>
                  </a:tcPr>
                </a:tc>
                <a:extLst>
                  <a:ext uri="{0D108BD9-81ED-4DB2-BD59-A6C34878D82A}">
                    <a16:rowId xmlns:a16="http://schemas.microsoft.com/office/drawing/2014/main" val="726770787"/>
                  </a:ext>
                </a:extLst>
              </a:tr>
            </a:tbl>
          </a:graphicData>
        </a:graphic>
      </p:graphicFrame>
    </p:spTree>
    <p:extLst>
      <p:ext uri="{BB962C8B-B14F-4D97-AF65-F5344CB8AC3E}">
        <p14:creationId xmlns:p14="http://schemas.microsoft.com/office/powerpoint/2010/main" val="3715178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Stakeholder Schedule (cont.)</a:t>
            </a:r>
            <a:endParaRPr lang="en-US" dirty="0"/>
          </a:p>
        </p:txBody>
      </p:sp>
      <p:sp>
        <p:nvSpPr>
          <p:cNvPr id="4" name="Slide Number Placeholder 3"/>
          <p:cNvSpPr>
            <a:spLocks noGrp="1"/>
          </p:cNvSpPr>
          <p:nvPr>
            <p:ph type="sldNum" sz="quarter" idx="12"/>
          </p:nvPr>
        </p:nvSpPr>
        <p:spPr/>
        <p:txBody>
          <a:bodyPr/>
          <a:lstStyle/>
          <a:p>
            <a:fld id="{F9D18D59-7AC8-45AE-9F52-DBA89AEC6EE0}" type="slidenum">
              <a:rPr lang="en-US" smtClean="0"/>
              <a:pPr/>
              <a:t>11</a:t>
            </a:fld>
            <a:endParaRPr lang="en-US"/>
          </a:p>
        </p:txBody>
      </p:sp>
      <p:graphicFrame>
        <p:nvGraphicFramePr>
          <p:cNvPr id="6" name="Content Placeholder 5"/>
          <p:cNvGraphicFramePr>
            <a:graphicFrameLocks noGrp="1"/>
          </p:cNvGraphicFramePr>
          <p:nvPr>
            <p:ph idx="14"/>
            <p:extLst/>
          </p:nvPr>
        </p:nvGraphicFramePr>
        <p:xfrm>
          <a:off x="457200" y="685800"/>
          <a:ext cx="8458200" cy="5653525"/>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6019800">
                  <a:extLst>
                    <a:ext uri="{9D8B030D-6E8A-4147-A177-3AD203B41FA5}">
                      <a16:colId xmlns:a16="http://schemas.microsoft.com/office/drawing/2014/main" val="20001"/>
                    </a:ext>
                  </a:extLst>
                </a:gridCol>
              </a:tblGrid>
              <a:tr h="511962">
                <a:tc>
                  <a:txBody>
                    <a:bodyPr/>
                    <a:lstStyle/>
                    <a:p>
                      <a:r>
                        <a:rPr lang="en-US" sz="1800" dirty="0" smtClean="0"/>
                        <a:t>Stakeholder</a:t>
                      </a:r>
                      <a:r>
                        <a:rPr lang="en-US" sz="1800" baseline="0" dirty="0" smtClean="0"/>
                        <a:t> Committee and Date</a:t>
                      </a:r>
                      <a:endParaRPr lang="en-US" sz="1800" dirty="0"/>
                    </a:p>
                  </a:txBody>
                  <a:tcPr marL="89777" marR="89777" anchor="ctr"/>
                </a:tc>
                <a:tc>
                  <a:txBody>
                    <a:bodyPr/>
                    <a:lstStyle/>
                    <a:p>
                      <a:r>
                        <a:rPr lang="en-US" sz="1800" dirty="0" smtClean="0"/>
                        <a:t>Scheduled Project Milestone</a:t>
                      </a:r>
                      <a:endParaRPr lang="en-US" sz="1800" dirty="0"/>
                    </a:p>
                  </a:txBody>
                  <a:tcPr marL="89777" marR="89777" anchor="ctr"/>
                </a:tc>
                <a:extLst>
                  <a:ext uri="{0D108BD9-81ED-4DB2-BD59-A6C34878D82A}">
                    <a16:rowId xmlns:a16="http://schemas.microsoft.com/office/drawing/2014/main" val="10000"/>
                  </a:ext>
                </a:extLst>
              </a:tr>
              <a:tr h="715765">
                <a:tc>
                  <a:txBody>
                    <a:bodyPr/>
                    <a:lstStyle/>
                    <a:p>
                      <a:r>
                        <a:rPr lang="en-US" sz="1800" b="1" dirty="0" smtClean="0">
                          <a:solidFill>
                            <a:srgbClr val="000000"/>
                          </a:solidFill>
                        </a:rPr>
                        <a:t>MC: </a:t>
                      </a:r>
                      <a:r>
                        <a:rPr lang="en-US" sz="1800" b="1" dirty="0" smtClean="0">
                          <a:solidFill>
                            <a:srgbClr val="000000"/>
                          </a:solidFill>
                          <a:hlinkClick r:id="rId2"/>
                        </a:rPr>
                        <a:t>March</a:t>
                      </a:r>
                      <a:r>
                        <a:rPr lang="en-US" sz="1800" b="1" baseline="0" dirty="0" smtClean="0">
                          <a:solidFill>
                            <a:srgbClr val="000000"/>
                          </a:solidFill>
                          <a:hlinkClick r:id="rId2"/>
                        </a:rPr>
                        <a:t> 9, 2021</a:t>
                      </a:r>
                      <a:endParaRPr lang="en-US" sz="1800" b="1" baseline="0" dirty="0" smtClean="0">
                        <a:solidFill>
                          <a:srgbClr val="000000"/>
                        </a:solidFill>
                      </a:endParaRPr>
                    </a:p>
                    <a:p>
                      <a:endParaRPr lang="en-US" sz="1800" b="1" baseline="0" dirty="0" smtClean="0">
                        <a:solidFill>
                          <a:srgbClr val="000000"/>
                        </a:solidFill>
                      </a:endParaRPr>
                    </a:p>
                    <a:p>
                      <a:r>
                        <a:rPr lang="en-US" sz="1800" b="1" baseline="0" dirty="0" smtClean="0">
                          <a:solidFill>
                            <a:srgbClr val="000000"/>
                          </a:solidFill>
                        </a:rPr>
                        <a:t>TC: </a:t>
                      </a:r>
                      <a:r>
                        <a:rPr lang="en-US" sz="1800" b="1" baseline="0" dirty="0" smtClean="0">
                          <a:solidFill>
                            <a:srgbClr val="000000"/>
                          </a:solidFill>
                          <a:hlinkClick r:id="rId3"/>
                        </a:rPr>
                        <a:t>March 23, 2021</a:t>
                      </a:r>
                      <a:endParaRPr lang="en-US" sz="1800" b="1" dirty="0">
                        <a:solidFill>
                          <a:srgbClr val="000000"/>
                        </a:solidFill>
                      </a:endParaRPr>
                    </a:p>
                  </a:txBody>
                  <a:tcPr marL="89777" marR="89777"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rPr>
                        <a:t>MC:</a:t>
                      </a:r>
                      <a:r>
                        <a:rPr lang="en-US" sz="1800" b="1" baseline="0" dirty="0" smtClean="0">
                          <a:solidFill>
                            <a:srgbClr val="000000"/>
                          </a:solidFill>
                        </a:rPr>
                        <a:t> </a:t>
                      </a:r>
                      <a:r>
                        <a:rPr lang="en-US" sz="1800" b="0" baseline="0" dirty="0" smtClean="0">
                          <a:solidFill>
                            <a:srgbClr val="000000"/>
                          </a:solidFill>
                        </a:rPr>
                        <a:t>Discuss</a:t>
                      </a:r>
                      <a:r>
                        <a:rPr lang="en-US" sz="1800" b="1" dirty="0" smtClean="0">
                          <a:solidFill>
                            <a:srgbClr val="000000"/>
                          </a:solidFill>
                        </a:rPr>
                        <a:t> </a:t>
                      </a:r>
                      <a:r>
                        <a:rPr lang="en-US" sz="1800" b="0" dirty="0" smtClean="0">
                          <a:solidFill>
                            <a:srgbClr val="000000"/>
                          </a:solidFill>
                        </a:rPr>
                        <a:t>h</a:t>
                      </a:r>
                      <a:r>
                        <a:rPr lang="en-US" sz="1800" dirty="0" smtClean="0">
                          <a:solidFill>
                            <a:srgbClr val="000000"/>
                          </a:solidFill>
                        </a:rPr>
                        <a:t>igh-level design for</a:t>
                      </a:r>
                      <a:r>
                        <a:rPr lang="en-US" sz="1800" baseline="0" dirty="0" smtClean="0">
                          <a:solidFill>
                            <a:srgbClr val="000000"/>
                          </a:solidFill>
                        </a:rPr>
                        <a:t> incorporating DER participation in the FCM; Review refinements to the compliance proposal</a:t>
                      </a:r>
                      <a:r>
                        <a:rPr lang="en-US" sz="1800" dirty="0" smtClean="0">
                          <a:solidFill>
                            <a:srgbClr val="000000"/>
                          </a:solidFill>
                        </a:rPr>
                        <a:t>; Discuss referral to the Meter Reader Working Group (MRWG) on meter reading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smtClean="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rPr>
                        <a:t>TC: </a:t>
                      </a:r>
                      <a:r>
                        <a:rPr lang="en-US" sz="1800" b="0" dirty="0" smtClean="0">
                          <a:solidFill>
                            <a:srgbClr val="000000"/>
                          </a:solidFill>
                        </a:rPr>
                        <a:t>Continue</a:t>
                      </a:r>
                      <a:r>
                        <a:rPr lang="en-US" sz="1800" b="0" baseline="0" dirty="0" smtClean="0">
                          <a:solidFill>
                            <a:srgbClr val="000000"/>
                          </a:solidFill>
                        </a:rPr>
                        <a:t> discussion of</a:t>
                      </a:r>
                      <a:r>
                        <a:rPr lang="en-US" sz="1800" b="0" dirty="0" smtClean="0">
                          <a:solidFill>
                            <a:srgbClr val="000000"/>
                          </a:solidFill>
                        </a:rPr>
                        <a:t> high-level design for operational coordination, interconnection, and proposed changes to the Market Participant Service Agreement</a:t>
                      </a:r>
                      <a:r>
                        <a:rPr lang="en-US" sz="1800" b="1" dirty="0" smtClean="0">
                          <a:solidFill>
                            <a:srgbClr val="000000"/>
                          </a:solidFill>
                        </a:rPr>
                        <a:t> </a:t>
                      </a:r>
                    </a:p>
                  </a:txBody>
                  <a:tcPr marL="89777" marR="89777" anchor="ctr">
                    <a:solidFill>
                      <a:schemeClr val="bg1">
                        <a:lumMod val="85000"/>
                      </a:schemeClr>
                    </a:solidFill>
                  </a:tcPr>
                </a:tc>
                <a:extLst>
                  <a:ext uri="{0D108BD9-81ED-4DB2-BD59-A6C34878D82A}">
                    <a16:rowId xmlns:a16="http://schemas.microsoft.com/office/drawing/2014/main" val="10003"/>
                  </a:ext>
                </a:extLst>
              </a:tr>
              <a:tr h="715765">
                <a:tc>
                  <a:txBody>
                    <a:bodyPr/>
                    <a:lstStyle/>
                    <a:p>
                      <a:r>
                        <a:rPr lang="en-US" sz="1800" b="1" dirty="0" smtClean="0">
                          <a:solidFill>
                            <a:srgbClr val="000000"/>
                          </a:solidFill>
                        </a:rPr>
                        <a:t>MC: </a:t>
                      </a:r>
                      <a:r>
                        <a:rPr lang="en-US" sz="1800" b="1" dirty="0" smtClean="0">
                          <a:solidFill>
                            <a:srgbClr val="000000"/>
                          </a:solidFill>
                          <a:hlinkClick r:id="rId4"/>
                        </a:rPr>
                        <a:t>April 6, 2021</a:t>
                      </a:r>
                      <a:endParaRPr lang="en-US" sz="1800" b="1" dirty="0">
                        <a:solidFill>
                          <a:srgbClr val="000000"/>
                        </a:solidFill>
                      </a:endParaRPr>
                    </a:p>
                  </a:txBody>
                  <a:tcPr marL="89777" marR="89777"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Discuss MRWG report on the March referral; additional referral to the MRWG on meter reading issues</a:t>
                      </a:r>
                    </a:p>
                  </a:txBody>
                  <a:tcPr marL="89777" marR="89777" anchor="ctr">
                    <a:solidFill>
                      <a:schemeClr val="bg1">
                        <a:lumMod val="85000"/>
                      </a:schemeClr>
                    </a:solidFill>
                  </a:tcPr>
                </a:tc>
                <a:extLst>
                  <a:ext uri="{0D108BD9-81ED-4DB2-BD59-A6C34878D82A}">
                    <a16:rowId xmlns:a16="http://schemas.microsoft.com/office/drawing/2014/main" val="10004"/>
                  </a:ext>
                </a:extLst>
              </a:tr>
              <a:tr h="715765">
                <a:tc>
                  <a:txBody>
                    <a:bodyPr/>
                    <a:lstStyle/>
                    <a:p>
                      <a:r>
                        <a:rPr lang="en-US" sz="1800" b="1" dirty="0" smtClean="0">
                          <a:solidFill>
                            <a:srgbClr val="000000"/>
                          </a:solidFill>
                        </a:rPr>
                        <a:t>MC: May 11,</a:t>
                      </a:r>
                      <a:r>
                        <a:rPr lang="en-US" sz="1800" b="1" baseline="0" dirty="0" smtClean="0">
                          <a:solidFill>
                            <a:srgbClr val="000000"/>
                          </a:solidFill>
                        </a:rPr>
                        <a:t> 2021</a:t>
                      </a:r>
                    </a:p>
                    <a:p>
                      <a:endParaRPr lang="en-US" sz="1800" b="1" dirty="0" smtClean="0">
                        <a:solidFill>
                          <a:srgbClr val="000000"/>
                        </a:solidFill>
                      </a:endParaRPr>
                    </a:p>
                    <a:p>
                      <a:r>
                        <a:rPr lang="en-US" sz="1800" b="1" dirty="0" smtClean="0">
                          <a:solidFill>
                            <a:srgbClr val="000000"/>
                          </a:solidFill>
                        </a:rPr>
                        <a:t>TC: May 27, 2021</a:t>
                      </a:r>
                      <a:endParaRPr lang="en-US" sz="1800" b="1" dirty="0">
                        <a:solidFill>
                          <a:srgbClr val="000000"/>
                        </a:solidFill>
                      </a:endParaRPr>
                    </a:p>
                  </a:txBody>
                  <a:tcPr marL="89777" marR="89777" anchor="c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rPr>
                        <a:t>MC: </a:t>
                      </a:r>
                      <a:r>
                        <a:rPr lang="en-US" sz="1800" dirty="0" smtClean="0">
                          <a:solidFill>
                            <a:srgbClr val="000000"/>
                          </a:solidFill>
                        </a:rPr>
                        <a:t>Review unchanged design elements of the ISO’s proposal and high-level review of the areas where the ISO is considering design changes; Discuss MRWG report on the April MC referral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smtClean="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rPr>
                        <a:t>TC: </a:t>
                      </a:r>
                      <a:r>
                        <a:rPr lang="en-US" sz="1800" dirty="0" smtClean="0">
                          <a:solidFill>
                            <a:srgbClr val="000000"/>
                          </a:solidFill>
                        </a:rPr>
                        <a:t>Review unchanged design elements of the ISO’s proposal and high-level review of the areas where the ISO is considering design changes</a:t>
                      </a:r>
                      <a:endParaRPr lang="en-US" sz="1800" b="1" dirty="0" smtClean="0">
                        <a:solidFill>
                          <a:srgbClr val="000000"/>
                        </a:solidFill>
                      </a:endParaRPr>
                    </a:p>
                  </a:txBody>
                  <a:tcPr marL="89777" marR="89777" anchor="ctr">
                    <a:solidFill>
                      <a:schemeClr val="bg2">
                        <a:lumMod val="40000"/>
                        <a:lumOff val="60000"/>
                      </a:schemeClr>
                    </a:solidFill>
                  </a:tcPr>
                </a:tc>
                <a:extLst>
                  <a:ext uri="{0D108BD9-81ED-4DB2-BD59-A6C34878D82A}">
                    <a16:rowId xmlns:a16="http://schemas.microsoft.com/office/drawing/2014/main" val="553923022"/>
                  </a:ext>
                </a:extLst>
              </a:tr>
            </a:tbl>
          </a:graphicData>
        </a:graphic>
      </p:graphicFrame>
    </p:spTree>
    <p:extLst>
      <p:ext uri="{BB962C8B-B14F-4D97-AF65-F5344CB8AC3E}">
        <p14:creationId xmlns:p14="http://schemas.microsoft.com/office/powerpoint/2010/main" val="1583660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Stakeholder Schedule (cont.)</a:t>
            </a:r>
            <a:endParaRPr lang="en-US" dirty="0"/>
          </a:p>
        </p:txBody>
      </p:sp>
      <p:sp>
        <p:nvSpPr>
          <p:cNvPr id="4" name="Slide Number Placeholder 3"/>
          <p:cNvSpPr>
            <a:spLocks noGrp="1"/>
          </p:cNvSpPr>
          <p:nvPr>
            <p:ph type="sldNum" sz="quarter" idx="12"/>
          </p:nvPr>
        </p:nvSpPr>
        <p:spPr/>
        <p:txBody>
          <a:bodyPr/>
          <a:lstStyle/>
          <a:p>
            <a:fld id="{F9D18D59-7AC8-45AE-9F52-DBA89AEC6EE0}" type="slidenum">
              <a:rPr lang="en-US" smtClean="0"/>
              <a:pPr/>
              <a:t>12</a:t>
            </a:fld>
            <a:endParaRPr lang="en-US"/>
          </a:p>
        </p:txBody>
      </p:sp>
      <p:graphicFrame>
        <p:nvGraphicFramePr>
          <p:cNvPr id="6" name="Content Placeholder 5"/>
          <p:cNvGraphicFramePr>
            <a:graphicFrameLocks noGrp="1"/>
          </p:cNvGraphicFramePr>
          <p:nvPr>
            <p:ph idx="14"/>
            <p:extLst/>
          </p:nvPr>
        </p:nvGraphicFramePr>
        <p:xfrm>
          <a:off x="457200" y="868680"/>
          <a:ext cx="8458200" cy="484632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631120">
                <a:tc>
                  <a:txBody>
                    <a:bodyPr/>
                    <a:lstStyle/>
                    <a:p>
                      <a:r>
                        <a:rPr lang="en-US" sz="1800" dirty="0" smtClean="0"/>
                        <a:t>Stakeholder</a:t>
                      </a:r>
                      <a:r>
                        <a:rPr lang="en-US" sz="1800" baseline="0" dirty="0" smtClean="0"/>
                        <a:t> Committee </a:t>
                      </a:r>
                    </a:p>
                    <a:p>
                      <a:r>
                        <a:rPr lang="en-US" sz="1800" baseline="0" dirty="0" smtClean="0"/>
                        <a:t>and Date</a:t>
                      </a:r>
                      <a:endParaRPr lang="en-US" sz="1800" dirty="0"/>
                    </a:p>
                  </a:txBody>
                  <a:tcPr marL="89777" marR="89777" anchor="ctr"/>
                </a:tc>
                <a:tc>
                  <a:txBody>
                    <a:bodyPr/>
                    <a:lstStyle/>
                    <a:p>
                      <a:r>
                        <a:rPr lang="en-US" sz="1800" dirty="0" smtClean="0"/>
                        <a:t>Scheduled Project Milestone</a:t>
                      </a:r>
                      <a:endParaRPr lang="en-US" sz="1800" dirty="0"/>
                    </a:p>
                  </a:txBody>
                  <a:tcPr marL="89777" marR="89777" anchor="ctr"/>
                </a:tc>
                <a:extLst>
                  <a:ext uri="{0D108BD9-81ED-4DB2-BD59-A6C34878D82A}">
                    <a16:rowId xmlns:a16="http://schemas.microsoft.com/office/drawing/2014/main" val="10000"/>
                  </a:ext>
                </a:extLst>
              </a:tr>
              <a:tr h="1172080">
                <a:tc>
                  <a:txBody>
                    <a:bodyPr/>
                    <a:lstStyle/>
                    <a:p>
                      <a:r>
                        <a:rPr lang="en-US" sz="1800" b="1" dirty="0" smtClean="0">
                          <a:solidFill>
                            <a:srgbClr val="000000"/>
                          </a:solidFill>
                        </a:rPr>
                        <a:t>MC: June 8-9, 2021</a:t>
                      </a:r>
                    </a:p>
                    <a:p>
                      <a:r>
                        <a:rPr lang="en-US" sz="1800" b="1" dirty="0" smtClean="0">
                          <a:solidFill>
                            <a:srgbClr val="000000"/>
                          </a:solidFill>
                        </a:rPr>
                        <a:t>TC: June 10, 2021</a:t>
                      </a:r>
                      <a:endParaRPr lang="en-US" sz="1800" b="1" dirty="0">
                        <a:solidFill>
                          <a:srgbClr val="000000"/>
                        </a:solidFill>
                      </a:endParaRPr>
                    </a:p>
                  </a:txBody>
                  <a:tcPr marL="89777" marR="89777" anchor="c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Stakeholders to present any suggested changes to the ISO’s proposal and propose</a:t>
                      </a:r>
                      <a:r>
                        <a:rPr lang="en-US" baseline="0" dirty="0" smtClean="0">
                          <a:solidFill>
                            <a:srgbClr val="000000"/>
                          </a:solidFill>
                        </a:rPr>
                        <a:t> suggestions</a:t>
                      </a:r>
                      <a:r>
                        <a:rPr lang="en-US" dirty="0" smtClean="0">
                          <a:solidFill>
                            <a:srgbClr val="000000"/>
                          </a:solidFill>
                        </a:rPr>
                        <a:t> for areas where design is under consideration– please notify the relevant committee Secretary by </a:t>
                      </a:r>
                      <a:r>
                        <a:rPr lang="en-US" b="1" dirty="0" smtClean="0">
                          <a:solidFill>
                            <a:srgbClr val="000000"/>
                          </a:solidFill>
                        </a:rPr>
                        <a:t>May 28</a:t>
                      </a:r>
                      <a:r>
                        <a:rPr lang="en-US" dirty="0" smtClean="0">
                          <a:solidFill>
                            <a:srgbClr val="000000"/>
                          </a:solidFill>
                        </a:rPr>
                        <a:t> if you want agenda time</a:t>
                      </a:r>
                    </a:p>
                  </a:txBody>
                  <a:tcPr marL="89777" marR="89777" anchor="ctr">
                    <a:solidFill>
                      <a:schemeClr val="bg2">
                        <a:lumMod val="40000"/>
                        <a:lumOff val="60000"/>
                      </a:schemeClr>
                    </a:solidFill>
                  </a:tcPr>
                </a:tc>
                <a:extLst>
                  <a:ext uri="{0D108BD9-81ED-4DB2-BD59-A6C34878D82A}">
                    <a16:rowId xmlns:a16="http://schemas.microsoft.com/office/drawing/2014/main" val="10003"/>
                  </a:ext>
                </a:extLst>
              </a:tr>
              <a:tr h="901600">
                <a:tc>
                  <a:txBody>
                    <a:bodyPr/>
                    <a:lstStyle/>
                    <a:p>
                      <a:r>
                        <a:rPr lang="en-US" sz="1800" b="1" dirty="0" smtClean="0">
                          <a:solidFill>
                            <a:srgbClr val="000000"/>
                          </a:solidFill>
                        </a:rPr>
                        <a:t>MC: July 7-8, 2021</a:t>
                      </a:r>
                    </a:p>
                    <a:p>
                      <a:r>
                        <a:rPr lang="en-US" sz="1800" b="1" dirty="0" smtClean="0">
                          <a:solidFill>
                            <a:srgbClr val="000000"/>
                          </a:solidFill>
                        </a:rPr>
                        <a:t>RC: July 13, 2021</a:t>
                      </a:r>
                    </a:p>
                    <a:p>
                      <a:r>
                        <a:rPr lang="en-US" sz="1800" b="1" dirty="0" smtClean="0">
                          <a:solidFill>
                            <a:srgbClr val="000000"/>
                          </a:solidFill>
                        </a:rPr>
                        <a:t>TC: July 14, 2021</a:t>
                      </a:r>
                      <a:endParaRPr lang="en-US" sz="1800" b="1" dirty="0">
                        <a:solidFill>
                          <a:srgbClr val="000000"/>
                        </a:solidFill>
                      </a:endParaRPr>
                    </a:p>
                  </a:txBody>
                  <a:tcPr marL="89777" marR="89777" anchor="c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Respond to suggestions made at the June Technical Committee meetings and to present any changes to its proposal</a:t>
                      </a:r>
                    </a:p>
                  </a:txBody>
                  <a:tcPr marL="89777" marR="89777" anchor="ctr">
                    <a:solidFill>
                      <a:schemeClr val="bg2">
                        <a:lumMod val="40000"/>
                        <a:lumOff val="60000"/>
                      </a:schemeClr>
                    </a:solidFill>
                  </a:tcPr>
                </a:tc>
                <a:extLst>
                  <a:ext uri="{0D108BD9-81ED-4DB2-BD59-A6C34878D82A}">
                    <a16:rowId xmlns:a16="http://schemas.microsoft.com/office/drawing/2014/main" val="10004"/>
                  </a:ext>
                </a:extLst>
              </a:tr>
              <a:tr h="901600">
                <a:tc>
                  <a:txBody>
                    <a:bodyPr/>
                    <a:lstStyle/>
                    <a:p>
                      <a:r>
                        <a:rPr lang="en-US" sz="1800" b="1" dirty="0" smtClean="0">
                          <a:solidFill>
                            <a:srgbClr val="000000"/>
                          </a:solidFill>
                        </a:rPr>
                        <a:t>MC: August 10-11, 2021</a:t>
                      </a:r>
                    </a:p>
                    <a:p>
                      <a:r>
                        <a:rPr lang="en-US" sz="1800" b="1" dirty="0" smtClean="0">
                          <a:solidFill>
                            <a:srgbClr val="000000"/>
                          </a:solidFill>
                        </a:rPr>
                        <a:t>RC: August 17, 2021</a:t>
                      </a:r>
                    </a:p>
                    <a:p>
                      <a:r>
                        <a:rPr lang="en-US" sz="1800" b="1" dirty="0" smtClean="0">
                          <a:solidFill>
                            <a:srgbClr val="000000"/>
                          </a:solidFill>
                        </a:rPr>
                        <a:t>TC: August 24, 2021</a:t>
                      </a:r>
                      <a:endParaRPr lang="en-US" sz="1800" b="1" dirty="0">
                        <a:solidFill>
                          <a:srgbClr val="000000"/>
                        </a:solidFill>
                      </a:endParaRPr>
                    </a:p>
                  </a:txBody>
                  <a:tcPr marL="89777" marR="89777" anchor="c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Continued discussion of the ISO’s proposal focusing on what is new from the prior meetings </a:t>
                      </a:r>
                    </a:p>
                  </a:txBody>
                  <a:tcPr marL="89777" marR="89777" anchor="ctr">
                    <a:solidFill>
                      <a:schemeClr val="bg2">
                        <a:lumMod val="40000"/>
                        <a:lumOff val="60000"/>
                      </a:schemeClr>
                    </a:solidFill>
                  </a:tcPr>
                </a:tc>
                <a:extLst>
                  <a:ext uri="{0D108BD9-81ED-4DB2-BD59-A6C34878D82A}">
                    <a16:rowId xmlns:a16="http://schemas.microsoft.com/office/drawing/2014/main" val="553923022"/>
                  </a:ext>
                </a:extLst>
              </a:tr>
              <a:tr h="1172080">
                <a:tc>
                  <a:txBody>
                    <a:bodyPr/>
                    <a:lstStyle/>
                    <a:p>
                      <a:r>
                        <a:rPr lang="en-US" sz="1800" b="1" dirty="0" smtClean="0">
                          <a:solidFill>
                            <a:srgbClr val="000000"/>
                          </a:solidFill>
                        </a:rPr>
                        <a:t>MC: September 13-14,</a:t>
                      </a:r>
                      <a:r>
                        <a:rPr lang="en-US" sz="1800" b="1" baseline="0" dirty="0" smtClean="0">
                          <a:solidFill>
                            <a:srgbClr val="000000"/>
                          </a:solidFill>
                        </a:rPr>
                        <a:t> 2021</a:t>
                      </a:r>
                    </a:p>
                    <a:p>
                      <a:r>
                        <a:rPr lang="en-US" sz="1800" b="1" baseline="0" dirty="0" smtClean="0">
                          <a:solidFill>
                            <a:srgbClr val="000000"/>
                          </a:solidFill>
                        </a:rPr>
                        <a:t>RC: September 21, 2021</a:t>
                      </a:r>
                    </a:p>
                    <a:p>
                      <a:r>
                        <a:rPr lang="en-US" sz="1800" b="1" baseline="0" dirty="0" smtClean="0">
                          <a:solidFill>
                            <a:srgbClr val="000000"/>
                          </a:solidFill>
                        </a:rPr>
                        <a:t>TC: September 28, 2021</a:t>
                      </a:r>
                      <a:endParaRPr lang="en-US" sz="1800" b="1" dirty="0">
                        <a:solidFill>
                          <a:srgbClr val="000000"/>
                        </a:solidFill>
                      </a:endParaRPr>
                    </a:p>
                  </a:txBody>
                  <a:tcPr marL="89777" marR="89777" anchor="c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Present the final draft of the</a:t>
                      </a:r>
                      <a:r>
                        <a:rPr lang="en-US" baseline="0" dirty="0" smtClean="0">
                          <a:solidFill>
                            <a:srgbClr val="000000"/>
                          </a:solidFill>
                        </a:rPr>
                        <a:t> ISO’s</a:t>
                      </a:r>
                      <a:r>
                        <a:rPr lang="en-US" dirty="0" smtClean="0">
                          <a:solidFill>
                            <a:srgbClr val="000000"/>
                          </a:solidFill>
                        </a:rPr>
                        <a:t> proposal and initial Tariff redlines; Members wishing to pursue alternative approaches should indicate their intentions to present at</a:t>
                      </a:r>
                      <a:r>
                        <a:rPr lang="en-US" baseline="0" dirty="0" smtClean="0">
                          <a:solidFill>
                            <a:srgbClr val="000000"/>
                          </a:solidFill>
                        </a:rPr>
                        <a:t> the October Technical Committee meetings</a:t>
                      </a:r>
                      <a:endParaRPr lang="en-US" dirty="0" smtClean="0">
                        <a:solidFill>
                          <a:srgbClr val="000000"/>
                        </a:solidFill>
                      </a:endParaRPr>
                    </a:p>
                  </a:txBody>
                  <a:tcPr marL="89777" marR="89777" anchor="ctr">
                    <a:solidFill>
                      <a:schemeClr val="bg2">
                        <a:lumMod val="40000"/>
                        <a:lumOff val="60000"/>
                      </a:schemeClr>
                    </a:solidFill>
                  </a:tcPr>
                </a:tc>
                <a:extLst>
                  <a:ext uri="{0D108BD9-81ED-4DB2-BD59-A6C34878D82A}">
                    <a16:rowId xmlns:a16="http://schemas.microsoft.com/office/drawing/2014/main" val="1203307682"/>
                  </a:ext>
                </a:extLst>
              </a:tr>
            </a:tbl>
          </a:graphicData>
        </a:graphic>
      </p:graphicFrame>
    </p:spTree>
    <p:extLst>
      <p:ext uri="{BB962C8B-B14F-4D97-AF65-F5344CB8AC3E}">
        <p14:creationId xmlns:p14="http://schemas.microsoft.com/office/powerpoint/2010/main" val="1587745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Stakeholder Schedule (cont.)</a:t>
            </a:r>
            <a:endParaRPr lang="en-US" dirty="0"/>
          </a:p>
        </p:txBody>
      </p:sp>
      <p:sp>
        <p:nvSpPr>
          <p:cNvPr id="4" name="Slide Number Placeholder 3"/>
          <p:cNvSpPr>
            <a:spLocks noGrp="1"/>
          </p:cNvSpPr>
          <p:nvPr>
            <p:ph type="sldNum" sz="quarter" idx="12"/>
          </p:nvPr>
        </p:nvSpPr>
        <p:spPr/>
        <p:txBody>
          <a:bodyPr/>
          <a:lstStyle/>
          <a:p>
            <a:fld id="{F9D18D59-7AC8-45AE-9F52-DBA89AEC6EE0}" type="slidenum">
              <a:rPr lang="en-US" smtClean="0"/>
              <a:pPr/>
              <a:t>13</a:t>
            </a:fld>
            <a:endParaRPr lang="en-US"/>
          </a:p>
        </p:txBody>
      </p:sp>
      <p:graphicFrame>
        <p:nvGraphicFramePr>
          <p:cNvPr id="6" name="Content Placeholder 5"/>
          <p:cNvGraphicFramePr>
            <a:graphicFrameLocks noGrp="1"/>
          </p:cNvGraphicFramePr>
          <p:nvPr>
            <p:ph idx="14"/>
            <p:extLst/>
          </p:nvPr>
        </p:nvGraphicFramePr>
        <p:xfrm>
          <a:off x="457200" y="685800"/>
          <a:ext cx="8458200" cy="4647685"/>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511962">
                <a:tc>
                  <a:txBody>
                    <a:bodyPr/>
                    <a:lstStyle/>
                    <a:p>
                      <a:r>
                        <a:rPr lang="en-US" sz="1800" dirty="0" smtClean="0"/>
                        <a:t>Stakeholder</a:t>
                      </a:r>
                      <a:r>
                        <a:rPr lang="en-US" sz="1800" baseline="0" dirty="0" smtClean="0"/>
                        <a:t> Committee </a:t>
                      </a:r>
                    </a:p>
                    <a:p>
                      <a:r>
                        <a:rPr lang="en-US" sz="1800" baseline="0" dirty="0" smtClean="0"/>
                        <a:t>and Date</a:t>
                      </a:r>
                      <a:endParaRPr lang="en-US" sz="1800" dirty="0"/>
                    </a:p>
                  </a:txBody>
                  <a:tcPr marL="89777" marR="89777" anchor="ctr"/>
                </a:tc>
                <a:tc>
                  <a:txBody>
                    <a:bodyPr/>
                    <a:lstStyle/>
                    <a:p>
                      <a:r>
                        <a:rPr lang="en-US" sz="1800" dirty="0" smtClean="0"/>
                        <a:t>Scheduled Project Milestone</a:t>
                      </a:r>
                      <a:endParaRPr lang="en-US" sz="1800" dirty="0"/>
                    </a:p>
                  </a:txBody>
                  <a:tcPr marL="89777" marR="89777" anchor="ctr"/>
                </a:tc>
                <a:extLst>
                  <a:ext uri="{0D108BD9-81ED-4DB2-BD59-A6C34878D82A}">
                    <a16:rowId xmlns:a16="http://schemas.microsoft.com/office/drawing/2014/main" val="10000"/>
                  </a:ext>
                </a:extLst>
              </a:tr>
              <a:tr h="715765">
                <a:tc>
                  <a:txBody>
                    <a:bodyPr/>
                    <a:lstStyle/>
                    <a:p>
                      <a:r>
                        <a:rPr lang="en-US" sz="1800" b="1" dirty="0" smtClean="0">
                          <a:solidFill>
                            <a:srgbClr val="000000"/>
                          </a:solidFill>
                        </a:rPr>
                        <a:t>MC: October 13-14, 2021</a:t>
                      </a:r>
                    </a:p>
                    <a:p>
                      <a:r>
                        <a:rPr lang="en-US" sz="1800" b="1" dirty="0" smtClean="0">
                          <a:solidFill>
                            <a:srgbClr val="000000"/>
                          </a:solidFill>
                        </a:rPr>
                        <a:t>RC:</a:t>
                      </a:r>
                      <a:r>
                        <a:rPr lang="en-US" sz="1800" b="1" baseline="0" dirty="0" smtClean="0">
                          <a:solidFill>
                            <a:srgbClr val="000000"/>
                          </a:solidFill>
                        </a:rPr>
                        <a:t> October 19, 2021</a:t>
                      </a:r>
                    </a:p>
                    <a:p>
                      <a:r>
                        <a:rPr lang="en-US" sz="1800" b="1" baseline="0" dirty="0" smtClean="0">
                          <a:solidFill>
                            <a:srgbClr val="000000"/>
                          </a:solidFill>
                        </a:rPr>
                        <a:t>TC: October 26, 2021</a:t>
                      </a:r>
                      <a:endParaRPr lang="en-US" sz="1800" b="1" dirty="0">
                        <a:solidFill>
                          <a:srgbClr val="000000"/>
                        </a:solidFill>
                      </a:endParaRPr>
                    </a:p>
                  </a:txBody>
                  <a:tcPr marL="89777" marR="89777" anchor="c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Present any design refinements to the ISO’s proposal and</a:t>
                      </a:r>
                      <a:r>
                        <a:rPr lang="en-US" baseline="0" dirty="0" smtClean="0">
                          <a:solidFill>
                            <a:srgbClr val="000000"/>
                          </a:solidFill>
                        </a:rPr>
                        <a:t> </a:t>
                      </a:r>
                      <a:r>
                        <a:rPr lang="en-US" dirty="0" smtClean="0">
                          <a:solidFill>
                            <a:srgbClr val="000000"/>
                          </a:solidFill>
                        </a:rPr>
                        <a:t>review Tariff redlines focusing on revisions since the prior meeting; Discussion of any potential amendments to the ISO proposal*</a:t>
                      </a:r>
                    </a:p>
                  </a:txBody>
                  <a:tcPr marL="89777" marR="89777" anchor="ctr">
                    <a:solidFill>
                      <a:schemeClr val="bg2">
                        <a:lumMod val="40000"/>
                        <a:lumOff val="60000"/>
                      </a:schemeClr>
                    </a:solidFill>
                  </a:tcPr>
                </a:tc>
                <a:extLst>
                  <a:ext uri="{0D108BD9-81ED-4DB2-BD59-A6C34878D82A}">
                    <a16:rowId xmlns:a16="http://schemas.microsoft.com/office/drawing/2014/main" val="1247485667"/>
                  </a:ext>
                </a:extLst>
              </a:tr>
              <a:tr h="715765">
                <a:tc>
                  <a:txBody>
                    <a:bodyPr/>
                    <a:lstStyle/>
                    <a:p>
                      <a:r>
                        <a:rPr lang="en-US" sz="1800" b="1" dirty="0" smtClean="0">
                          <a:solidFill>
                            <a:srgbClr val="000000"/>
                          </a:solidFill>
                        </a:rPr>
                        <a:t>MC:</a:t>
                      </a:r>
                      <a:r>
                        <a:rPr lang="en-US" sz="1800" b="1" baseline="0" dirty="0" smtClean="0">
                          <a:solidFill>
                            <a:srgbClr val="000000"/>
                          </a:solidFill>
                        </a:rPr>
                        <a:t> November 9-10, 2021</a:t>
                      </a:r>
                    </a:p>
                    <a:p>
                      <a:r>
                        <a:rPr lang="en-US" sz="1800" b="1" baseline="0" dirty="0" smtClean="0">
                          <a:solidFill>
                            <a:srgbClr val="000000"/>
                          </a:solidFill>
                        </a:rPr>
                        <a:t>RC: November 16, 2021</a:t>
                      </a:r>
                    </a:p>
                    <a:p>
                      <a:r>
                        <a:rPr lang="en-US" sz="1800" b="1" baseline="0" dirty="0" smtClean="0">
                          <a:solidFill>
                            <a:srgbClr val="000000"/>
                          </a:solidFill>
                        </a:rPr>
                        <a:t>TC: November 19, 2021</a:t>
                      </a:r>
                      <a:endParaRPr lang="en-US" sz="1800" b="1" dirty="0">
                        <a:solidFill>
                          <a:srgbClr val="000000"/>
                        </a:solidFill>
                      </a:endParaRPr>
                    </a:p>
                  </a:txBody>
                  <a:tcPr marL="89777" marR="89777" anchor="c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Discuss any remaining design refinements to the </a:t>
                      </a:r>
                      <a:r>
                        <a:rPr lang="en-US" baseline="0" dirty="0" smtClean="0">
                          <a:solidFill>
                            <a:srgbClr val="000000"/>
                          </a:solidFill>
                        </a:rPr>
                        <a:t>ISO’s </a:t>
                      </a:r>
                      <a:r>
                        <a:rPr lang="en-US" dirty="0" smtClean="0">
                          <a:solidFill>
                            <a:srgbClr val="000000"/>
                          </a:solidFill>
                        </a:rPr>
                        <a:t>proposal and continue review of Tariff redlines focusing on what is new; Continued discussion of any potential amendments*</a:t>
                      </a:r>
                    </a:p>
                  </a:txBody>
                  <a:tcPr marL="89777" marR="89777" anchor="ctr">
                    <a:solidFill>
                      <a:schemeClr val="bg2">
                        <a:lumMod val="40000"/>
                        <a:lumOff val="60000"/>
                      </a:schemeClr>
                    </a:solidFill>
                  </a:tcPr>
                </a:tc>
                <a:extLst>
                  <a:ext uri="{0D108BD9-81ED-4DB2-BD59-A6C34878D82A}">
                    <a16:rowId xmlns:a16="http://schemas.microsoft.com/office/drawing/2014/main" val="10003"/>
                  </a:ext>
                </a:extLst>
              </a:tr>
              <a:tr h="715765">
                <a:tc>
                  <a:txBody>
                    <a:bodyPr/>
                    <a:lstStyle/>
                    <a:p>
                      <a:r>
                        <a:rPr lang="en-US" sz="1800" b="1" dirty="0" smtClean="0">
                          <a:solidFill>
                            <a:srgbClr val="000000"/>
                          </a:solidFill>
                        </a:rPr>
                        <a:t>MC:</a:t>
                      </a:r>
                      <a:r>
                        <a:rPr lang="en-US" sz="1800" b="1" baseline="0" dirty="0" smtClean="0">
                          <a:solidFill>
                            <a:srgbClr val="000000"/>
                          </a:solidFill>
                        </a:rPr>
                        <a:t> December 7-8, 2021</a:t>
                      </a:r>
                    </a:p>
                    <a:p>
                      <a:r>
                        <a:rPr lang="en-US" sz="1800" b="1" baseline="0" dirty="0" smtClean="0">
                          <a:solidFill>
                            <a:srgbClr val="000000"/>
                          </a:solidFill>
                        </a:rPr>
                        <a:t>RC: December 14, 2021</a:t>
                      </a:r>
                    </a:p>
                    <a:p>
                      <a:r>
                        <a:rPr lang="en-US" sz="1800" b="1" baseline="0" dirty="0" smtClean="0">
                          <a:solidFill>
                            <a:srgbClr val="000000"/>
                          </a:solidFill>
                        </a:rPr>
                        <a:t>TC: December 13, 2021</a:t>
                      </a:r>
                      <a:endParaRPr lang="en-US" sz="1800" b="1" dirty="0">
                        <a:solidFill>
                          <a:srgbClr val="000000"/>
                        </a:solidFill>
                      </a:endParaRPr>
                    </a:p>
                  </a:txBody>
                  <a:tcPr marL="89777" marR="89777" anchor="c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Vote on Order No. 2222 compliance proposal including</a:t>
                      </a:r>
                      <a:r>
                        <a:rPr lang="en-US" sz="1800" baseline="0" dirty="0" smtClean="0">
                          <a:solidFill>
                            <a:srgbClr val="000000"/>
                          </a:solidFill>
                        </a:rPr>
                        <a:t> any proposed amendments</a:t>
                      </a:r>
                      <a:endParaRPr lang="en-US" sz="1800" dirty="0" smtClean="0">
                        <a:solidFill>
                          <a:srgbClr val="000000"/>
                        </a:solidFill>
                      </a:endParaRPr>
                    </a:p>
                  </a:txBody>
                  <a:tcPr marL="89777" marR="89777" anchor="ctr">
                    <a:solidFill>
                      <a:schemeClr val="bg2">
                        <a:lumMod val="40000"/>
                        <a:lumOff val="60000"/>
                      </a:schemeClr>
                    </a:solidFill>
                  </a:tcPr>
                </a:tc>
                <a:extLst>
                  <a:ext uri="{0D108BD9-81ED-4DB2-BD59-A6C34878D82A}">
                    <a16:rowId xmlns:a16="http://schemas.microsoft.com/office/drawing/2014/main" val="10004"/>
                  </a:ext>
                </a:extLst>
              </a:tr>
              <a:tr h="715765">
                <a:tc>
                  <a:txBody>
                    <a:bodyPr/>
                    <a:lstStyle/>
                    <a:p>
                      <a:r>
                        <a:rPr lang="en-US" sz="1800" b="1" dirty="0" smtClean="0">
                          <a:solidFill>
                            <a:srgbClr val="000000"/>
                          </a:solidFill>
                        </a:rPr>
                        <a:t>PC: January,</a:t>
                      </a:r>
                      <a:r>
                        <a:rPr lang="en-US" sz="1800" b="1" baseline="0" dirty="0" smtClean="0">
                          <a:solidFill>
                            <a:srgbClr val="000000"/>
                          </a:solidFill>
                        </a:rPr>
                        <a:t> 2022</a:t>
                      </a:r>
                      <a:endParaRPr lang="en-US" sz="1800" b="1" dirty="0">
                        <a:solidFill>
                          <a:srgbClr val="000000"/>
                        </a:solidFill>
                      </a:endParaRPr>
                    </a:p>
                  </a:txBody>
                  <a:tcPr marL="89777" marR="89777" anchor="c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000000"/>
                          </a:solidFill>
                        </a:rPr>
                        <a:t>Vote on Order No. 2222 compliance</a:t>
                      </a:r>
                      <a:r>
                        <a:rPr lang="en-US" sz="1800" b="0" baseline="0" dirty="0" smtClean="0">
                          <a:solidFill>
                            <a:srgbClr val="000000"/>
                          </a:solidFill>
                        </a:rPr>
                        <a:t> proposal including any proposed amendments</a:t>
                      </a:r>
                      <a:endParaRPr lang="en-US" sz="1800" b="0" dirty="0" smtClean="0">
                        <a:solidFill>
                          <a:srgbClr val="000000"/>
                        </a:solidFill>
                      </a:endParaRPr>
                    </a:p>
                  </a:txBody>
                  <a:tcPr marL="89777" marR="89777" anchor="ctr">
                    <a:solidFill>
                      <a:schemeClr val="bg2">
                        <a:lumMod val="40000"/>
                        <a:lumOff val="60000"/>
                      </a:schemeClr>
                    </a:solidFill>
                  </a:tcPr>
                </a:tc>
                <a:extLst>
                  <a:ext uri="{0D108BD9-81ED-4DB2-BD59-A6C34878D82A}">
                    <a16:rowId xmlns:a16="http://schemas.microsoft.com/office/drawing/2014/main" val="553923022"/>
                  </a:ext>
                </a:extLst>
              </a:tr>
            </a:tbl>
          </a:graphicData>
        </a:graphic>
      </p:graphicFrame>
      <p:sp>
        <p:nvSpPr>
          <p:cNvPr id="5" name="TextBox 4"/>
          <p:cNvSpPr txBox="1"/>
          <p:nvPr/>
        </p:nvSpPr>
        <p:spPr>
          <a:xfrm>
            <a:off x="421105" y="5493603"/>
            <a:ext cx="8458200" cy="830997"/>
          </a:xfrm>
          <a:prstGeom prst="rect">
            <a:avLst/>
          </a:prstGeom>
          <a:noFill/>
        </p:spPr>
        <p:txBody>
          <a:bodyPr wrap="square" rtlCol="0">
            <a:spAutoFit/>
          </a:bodyPr>
          <a:lstStyle/>
          <a:p>
            <a:pPr>
              <a:buClr>
                <a:srgbClr val="000000"/>
              </a:buClr>
            </a:pPr>
            <a:r>
              <a:rPr lang="en-US" sz="1600" dirty="0">
                <a:solidFill>
                  <a:srgbClr val="000000"/>
                </a:solidFill>
              </a:rPr>
              <a:t>* Members should provide their materials in advance so that they can be distributed by the posting date of the relevant Technical Committee meeting and should work with NEPOOL Counsel in the drafting of any desired Tariff changes or amendments to the ISO proposal</a:t>
            </a:r>
          </a:p>
        </p:txBody>
      </p:sp>
    </p:spTree>
    <p:extLst>
      <p:ext uri="{BB962C8B-B14F-4D97-AF65-F5344CB8AC3E}">
        <p14:creationId xmlns:p14="http://schemas.microsoft.com/office/powerpoint/2010/main" val="1387173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4325"/>
            <a:ext cx="7772400" cy="676275"/>
          </a:xfrm>
        </p:spPr>
        <p:txBody>
          <a:bodyPr>
            <a:normAutofit/>
          </a:bodyPr>
          <a:lstStyle/>
          <a:p>
            <a:pPr algn="ctr"/>
            <a:r>
              <a:rPr lang="en-US" dirty="0" smtClean="0"/>
              <a:t>Q&amp;A and Discussion</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solidFill>
                  <a:srgbClr val="62777F"/>
                </a:solidFill>
              </a:rPr>
              <a:pPr/>
              <a:t>14</a:t>
            </a:fld>
            <a:endParaRPr lang="en-US" dirty="0">
              <a:solidFill>
                <a:srgbClr val="62777F"/>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64009"/>
            <a:ext cx="6629400" cy="4855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419600" y="3886200"/>
            <a:ext cx="895350" cy="400110"/>
          </a:xfrm>
          <a:prstGeom prst="rect">
            <a:avLst/>
          </a:prstGeom>
          <a:noFill/>
        </p:spPr>
        <p:txBody>
          <a:bodyPr wrap="square" rtlCol="0">
            <a:spAutoFit/>
          </a:bodyPr>
          <a:lstStyle/>
          <a:p>
            <a:r>
              <a:rPr lang="en-US" sz="2000" dirty="0" smtClean="0"/>
              <a:t>DERAs</a:t>
            </a:r>
            <a:endParaRPr lang="en-US" sz="2000"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352800"/>
            <a:ext cx="571500" cy="456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2744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2</a:t>
            </a:fld>
            <a:endParaRPr lang="en-US" dirty="0"/>
          </a:p>
        </p:txBody>
      </p:sp>
      <p:sp>
        <p:nvSpPr>
          <p:cNvPr id="29" name="Text Placeholder 28"/>
          <p:cNvSpPr>
            <a:spLocks noGrp="1"/>
          </p:cNvSpPr>
          <p:nvPr>
            <p:ph type="body" sz="quarter" idx="11"/>
          </p:nvPr>
        </p:nvSpPr>
        <p:spPr>
          <a:xfrm>
            <a:off x="513608" y="457200"/>
            <a:ext cx="6096000" cy="381000"/>
          </a:xfrm>
        </p:spPr>
        <p:txBody>
          <a:bodyPr/>
          <a:lstStyle/>
          <a:p>
            <a:r>
              <a:rPr lang="en-US" sz="2400" dirty="0" smtClean="0"/>
              <a:t>Participation of Distributed Energy Resource Aggregations in Wholesale Markets</a:t>
            </a:r>
            <a:endParaRPr lang="en-US" sz="2400" dirty="0"/>
          </a:p>
        </p:txBody>
      </p:sp>
      <p:sp>
        <p:nvSpPr>
          <p:cNvPr id="30" name="Text Placeholder 29"/>
          <p:cNvSpPr>
            <a:spLocks noGrp="1"/>
          </p:cNvSpPr>
          <p:nvPr>
            <p:ph type="body" sz="quarter" idx="12"/>
          </p:nvPr>
        </p:nvSpPr>
        <p:spPr>
          <a:xfrm>
            <a:off x="7010400" y="457200"/>
            <a:ext cx="1524000" cy="685800"/>
          </a:xfrm>
        </p:spPr>
        <p:txBody>
          <a:bodyPr>
            <a:noAutofit/>
          </a:bodyPr>
          <a:lstStyle/>
          <a:p>
            <a:pPr>
              <a:spcBef>
                <a:spcPts val="0"/>
              </a:spcBef>
            </a:pPr>
            <a:r>
              <a:rPr lang="en-US" dirty="0" smtClean="0"/>
              <a:t>WMPP ID:</a:t>
            </a:r>
          </a:p>
          <a:p>
            <a:pPr>
              <a:spcBef>
                <a:spcPts val="0"/>
              </a:spcBef>
            </a:pPr>
            <a:r>
              <a:rPr lang="en-US" dirty="0" smtClean="0"/>
              <a:t>155</a:t>
            </a:r>
            <a:endParaRPr lang="en-US" dirty="0"/>
          </a:p>
        </p:txBody>
      </p:sp>
      <p:sp>
        <p:nvSpPr>
          <p:cNvPr id="16" name="Text Placeholder 15"/>
          <p:cNvSpPr>
            <a:spLocks noGrp="1"/>
          </p:cNvSpPr>
          <p:nvPr>
            <p:ph type="body" sz="quarter" idx="14"/>
          </p:nvPr>
        </p:nvSpPr>
        <p:spPr>
          <a:xfrm>
            <a:off x="485774" y="1524000"/>
            <a:ext cx="8429625" cy="4724400"/>
          </a:xfrm>
        </p:spPr>
        <p:txBody>
          <a:bodyPr>
            <a:normAutofit fontScale="92500" lnSpcReduction="20000"/>
          </a:bodyPr>
          <a:lstStyle/>
          <a:p>
            <a:r>
              <a:rPr lang="en-US" dirty="0" smtClean="0"/>
              <a:t>Order No. 2222, issued on September 17, 2020, requires that ISOs/RTOs </a:t>
            </a:r>
            <a:r>
              <a:rPr lang="en-US" dirty="0" smtClean="0">
                <a:effectLst>
                  <a:glow>
                    <a:srgbClr val="000000"/>
                  </a:glow>
                  <a:outerShdw sx="0" sy="0">
                    <a:srgbClr val="000000"/>
                  </a:outerShdw>
                  <a:reflection stA="0" endPos="0" fadeDir="0" sx="0" sy="0"/>
                </a:effectLst>
              </a:rPr>
              <a:t>allow distributed energy resources (DERs) to provide all wholesale services that they are technically capable of providing through an aggregation of resources</a:t>
            </a:r>
          </a:p>
          <a:p>
            <a:pPr>
              <a:spcBef>
                <a:spcPts val="600"/>
              </a:spcBef>
            </a:pPr>
            <a:r>
              <a:rPr lang="en-US" dirty="0" smtClean="0"/>
              <a:t>To comply, ISO/RTOs either need to:</a:t>
            </a:r>
          </a:p>
          <a:p>
            <a:pPr lvl="1">
              <a:spcBef>
                <a:spcPts val="600"/>
              </a:spcBef>
            </a:pPr>
            <a:r>
              <a:rPr lang="en-US" dirty="0" smtClean="0"/>
              <a:t>Revise their tariffs consistent with specific requirements from the Order, or</a:t>
            </a:r>
          </a:p>
          <a:p>
            <a:pPr lvl="1">
              <a:spcBef>
                <a:spcPts val="600"/>
              </a:spcBef>
            </a:pPr>
            <a:r>
              <a:rPr lang="en-US" sz="2000" dirty="0" smtClean="0"/>
              <a:t>Demonstrate how current tariff provisions satisfy the intent and objectives of the Order</a:t>
            </a:r>
            <a:endParaRPr lang="en-US" sz="2000" dirty="0" smtClean="0">
              <a:effectLst>
                <a:glow>
                  <a:srgbClr val="000000"/>
                </a:glow>
                <a:outerShdw sx="0" sy="0">
                  <a:srgbClr val="000000"/>
                </a:outerShdw>
                <a:reflection stA="0" endPos="0" fadeDir="0" sx="0" sy="0"/>
              </a:effectLst>
            </a:endParaRPr>
          </a:p>
          <a:p>
            <a:pPr>
              <a:spcBef>
                <a:spcPts val="600"/>
              </a:spcBef>
            </a:pPr>
            <a:r>
              <a:rPr lang="en-US" dirty="0" smtClean="0"/>
              <a:t>The ISO filed a </a:t>
            </a:r>
            <a:r>
              <a:rPr lang="en-US" dirty="0" smtClean="0">
                <a:hlinkClick r:id="rId2"/>
              </a:rPr>
              <a:t>motion to extend the compliance filing deadline to </a:t>
            </a:r>
            <a:r>
              <a:rPr lang="en-US" b="1" dirty="0" smtClean="0">
                <a:hlinkClick r:id="rId2"/>
              </a:rPr>
              <a:t>February 2, 2022</a:t>
            </a:r>
            <a:endParaRPr lang="en-US" b="1" dirty="0" smtClean="0"/>
          </a:p>
          <a:p>
            <a:pPr>
              <a:spcBef>
                <a:spcPts val="600"/>
              </a:spcBef>
            </a:pPr>
            <a:r>
              <a:rPr lang="en-US" dirty="0"/>
              <a:t>The focus of today’s presentation is on:</a:t>
            </a:r>
          </a:p>
          <a:p>
            <a:pPr lvl="1">
              <a:spcBef>
                <a:spcPts val="600"/>
              </a:spcBef>
            </a:pPr>
            <a:r>
              <a:rPr lang="en-US" dirty="0"/>
              <a:t>Reviewing design elements for which the ISO is not presently considering design changes</a:t>
            </a:r>
          </a:p>
          <a:p>
            <a:pPr lvl="1">
              <a:spcBef>
                <a:spcPts val="600"/>
              </a:spcBef>
            </a:pPr>
            <a:r>
              <a:rPr lang="en-US" dirty="0"/>
              <a:t>Highlighting design elements for which the ISO is presently anticipating or considering design </a:t>
            </a:r>
            <a:r>
              <a:rPr lang="en-US" dirty="0" smtClean="0"/>
              <a:t>changes</a:t>
            </a:r>
            <a:endParaRPr lang="en-US" dirty="0"/>
          </a:p>
        </p:txBody>
      </p:sp>
    </p:spTree>
    <p:extLst>
      <p:ext uri="{BB962C8B-B14F-4D97-AF65-F5344CB8AC3E}">
        <p14:creationId xmlns:p14="http://schemas.microsoft.com/office/powerpoint/2010/main" val="1381097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a:t>
            </a:fld>
            <a:endParaRPr lang="en-US" dirty="0"/>
          </a:p>
        </p:txBody>
      </p:sp>
      <p:sp>
        <p:nvSpPr>
          <p:cNvPr id="3" name="Title 2"/>
          <p:cNvSpPr>
            <a:spLocks noGrp="1"/>
          </p:cNvSpPr>
          <p:nvPr>
            <p:ph type="title"/>
          </p:nvPr>
        </p:nvSpPr>
        <p:spPr>
          <a:xfrm>
            <a:off x="457200" y="207959"/>
            <a:ext cx="8305800" cy="1143000"/>
          </a:xfrm>
        </p:spPr>
        <p:txBody>
          <a:bodyPr>
            <a:noAutofit/>
          </a:bodyPr>
          <a:lstStyle/>
          <a:p>
            <a:pPr>
              <a:spcBef>
                <a:spcPts val="0"/>
              </a:spcBef>
            </a:pPr>
            <a:r>
              <a:rPr lang="en-US" dirty="0"/>
              <a:t>Design Elements Where No Changes </a:t>
            </a:r>
            <a:r>
              <a:rPr lang="en-US" dirty="0" smtClean="0"/>
              <a:t>Are </a:t>
            </a:r>
            <a:r>
              <a:rPr lang="en-US" dirty="0"/>
              <a:t>Planned</a:t>
            </a:r>
            <a:endParaRPr lang="en-US" i="1" dirty="0"/>
          </a:p>
        </p:txBody>
      </p:sp>
      <p:sp>
        <p:nvSpPr>
          <p:cNvPr id="4" name="Content Placeholder 3"/>
          <p:cNvSpPr>
            <a:spLocks noGrp="1"/>
          </p:cNvSpPr>
          <p:nvPr>
            <p:ph idx="1"/>
          </p:nvPr>
        </p:nvSpPr>
        <p:spPr>
          <a:xfrm>
            <a:off x="457200" y="1447800"/>
            <a:ext cx="8458200" cy="4980780"/>
          </a:xfrm>
        </p:spPr>
        <p:txBody>
          <a:bodyPr>
            <a:normAutofit fontScale="85000" lnSpcReduction="10000"/>
          </a:bodyPr>
          <a:lstStyle/>
          <a:p>
            <a:pPr>
              <a:spcBef>
                <a:spcPts val="600"/>
              </a:spcBef>
            </a:pPr>
            <a:r>
              <a:rPr lang="en-US" dirty="0" smtClean="0"/>
              <a:t>Based on stakeholder discussions thus far, the ISO has determined that no design changes are presently needed to several major elements of the ISO’s current compliance proposal</a:t>
            </a:r>
          </a:p>
          <a:p>
            <a:pPr>
              <a:spcBef>
                <a:spcPts val="600"/>
              </a:spcBef>
            </a:pPr>
            <a:r>
              <a:rPr lang="en-US" dirty="0" smtClean="0"/>
              <a:t>Specifically, the ISO currently plans to make no changes to the design elements of the Order No. 2222 compliance proposal previously described to the committee</a:t>
            </a:r>
            <a:r>
              <a:rPr lang="en-US" dirty="0"/>
              <a:t> on the following </a:t>
            </a:r>
            <a:r>
              <a:rPr lang="en-US" dirty="0" smtClean="0"/>
              <a:t>slides:</a:t>
            </a:r>
          </a:p>
          <a:p>
            <a:pPr lvl="1">
              <a:spcBef>
                <a:spcPts val="600"/>
              </a:spcBef>
            </a:pPr>
            <a:r>
              <a:rPr lang="en-US" b="1" dirty="0" smtClean="0"/>
              <a:t>Terminology and Delivery Point of Services </a:t>
            </a:r>
            <a:r>
              <a:rPr lang="en-US" dirty="0" smtClean="0"/>
              <a:t>as described on </a:t>
            </a:r>
            <a:r>
              <a:rPr lang="en-US" dirty="0">
                <a:hlinkClick r:id="rId2"/>
              </a:rPr>
              <a:t>February 9, </a:t>
            </a:r>
            <a:r>
              <a:rPr lang="en-US" dirty="0" smtClean="0">
                <a:hlinkClick r:id="rId2"/>
              </a:rPr>
              <a:t>2021</a:t>
            </a:r>
            <a:r>
              <a:rPr lang="en-US" dirty="0" smtClean="0"/>
              <a:t>, slides 8-10</a:t>
            </a:r>
            <a:endParaRPr lang="en-US" dirty="0"/>
          </a:p>
          <a:p>
            <a:pPr lvl="1">
              <a:spcBef>
                <a:spcPts val="600"/>
              </a:spcBef>
            </a:pPr>
            <a:r>
              <a:rPr lang="en-US" b="1" dirty="0"/>
              <a:t>DERA Participation </a:t>
            </a:r>
            <a:r>
              <a:rPr lang="en-US" b="1" dirty="0" smtClean="0"/>
              <a:t>Models </a:t>
            </a:r>
            <a:r>
              <a:rPr lang="en-US" dirty="0" smtClean="0"/>
              <a:t>as described on </a:t>
            </a:r>
            <a:r>
              <a:rPr lang="en-US" dirty="0">
                <a:hlinkClick r:id="rId2"/>
              </a:rPr>
              <a:t>February 9, </a:t>
            </a:r>
            <a:r>
              <a:rPr lang="en-US" dirty="0" smtClean="0">
                <a:hlinkClick r:id="rId2"/>
              </a:rPr>
              <a:t>2021</a:t>
            </a:r>
            <a:r>
              <a:rPr lang="en-US" dirty="0" smtClean="0"/>
              <a:t>, slides 19-22, as amended and clarified on </a:t>
            </a:r>
            <a:r>
              <a:rPr lang="en-US" dirty="0">
                <a:hlinkClick r:id="rId3"/>
              </a:rPr>
              <a:t>March 9, </a:t>
            </a:r>
            <a:r>
              <a:rPr lang="en-US" dirty="0" smtClean="0">
                <a:hlinkClick r:id="rId3"/>
              </a:rPr>
              <a:t>2021</a:t>
            </a:r>
            <a:r>
              <a:rPr lang="en-US" dirty="0" smtClean="0"/>
              <a:t>, slides 24-25</a:t>
            </a:r>
            <a:endParaRPr lang="en-US" dirty="0"/>
          </a:p>
          <a:p>
            <a:pPr lvl="1">
              <a:spcBef>
                <a:spcPts val="600"/>
              </a:spcBef>
            </a:pPr>
            <a:r>
              <a:rPr lang="en-US" b="1" dirty="0" smtClean="0"/>
              <a:t>DERA Registration Coordination </a:t>
            </a:r>
            <a:r>
              <a:rPr lang="en-US" dirty="0" smtClean="0"/>
              <a:t>as described on </a:t>
            </a:r>
            <a:r>
              <a:rPr lang="en-US" dirty="0">
                <a:hlinkClick r:id="rId2"/>
              </a:rPr>
              <a:t>February 9, 2021</a:t>
            </a:r>
            <a:r>
              <a:rPr lang="en-US" dirty="0" smtClean="0"/>
              <a:t>,</a:t>
            </a:r>
            <a:r>
              <a:rPr lang="en-US" dirty="0"/>
              <a:t> slides 30-37</a:t>
            </a:r>
            <a:r>
              <a:rPr lang="en-US" dirty="0" smtClean="0"/>
              <a:t>, as amended on </a:t>
            </a:r>
            <a:r>
              <a:rPr lang="en-US" dirty="0">
                <a:hlinkClick r:id="rId3"/>
              </a:rPr>
              <a:t>March 9, 2021</a:t>
            </a:r>
            <a:r>
              <a:rPr lang="en-US" dirty="0"/>
              <a:t>, </a:t>
            </a:r>
            <a:r>
              <a:rPr lang="en-US" dirty="0" smtClean="0"/>
              <a:t>slide 26</a:t>
            </a:r>
            <a:endParaRPr lang="en-US" dirty="0"/>
          </a:p>
          <a:p>
            <a:pPr lvl="1">
              <a:spcBef>
                <a:spcPts val="600"/>
              </a:spcBef>
            </a:pPr>
            <a:r>
              <a:rPr lang="en-US" b="1" dirty="0" smtClean="0"/>
              <a:t>Market </a:t>
            </a:r>
            <a:r>
              <a:rPr lang="en-US" b="1" dirty="0"/>
              <a:t>Participant Service </a:t>
            </a:r>
            <a:r>
              <a:rPr lang="en-US" b="1" dirty="0" smtClean="0"/>
              <a:t>Agreement </a:t>
            </a:r>
            <a:r>
              <a:rPr lang="en-US" dirty="0" smtClean="0"/>
              <a:t>as described on </a:t>
            </a:r>
            <a:r>
              <a:rPr lang="en-US" dirty="0">
                <a:hlinkClick r:id="rId2"/>
              </a:rPr>
              <a:t>February 9, </a:t>
            </a:r>
            <a:r>
              <a:rPr lang="en-US" dirty="0" smtClean="0">
                <a:hlinkClick r:id="rId2"/>
              </a:rPr>
              <a:t>2021</a:t>
            </a:r>
            <a:r>
              <a:rPr lang="en-US" dirty="0" smtClean="0"/>
              <a:t>, slide 39</a:t>
            </a:r>
          </a:p>
          <a:p>
            <a:pPr lvl="1">
              <a:spcBef>
                <a:spcPts val="600"/>
              </a:spcBef>
            </a:pPr>
            <a:r>
              <a:rPr lang="en-US" b="1" dirty="0" smtClean="0"/>
              <a:t>Forward Capacity Market </a:t>
            </a:r>
            <a:r>
              <a:rPr lang="en-US" dirty="0" smtClean="0"/>
              <a:t>changes as described on </a:t>
            </a:r>
            <a:r>
              <a:rPr lang="en-US" dirty="0">
                <a:hlinkClick r:id="rId3"/>
              </a:rPr>
              <a:t>March 9, 2021</a:t>
            </a:r>
            <a:r>
              <a:rPr lang="en-US" dirty="0"/>
              <a:t>, slides </a:t>
            </a:r>
            <a:r>
              <a:rPr lang="en-US" dirty="0" smtClean="0"/>
              <a:t>3-7, 10, and 15-17</a:t>
            </a:r>
          </a:p>
          <a:p>
            <a:pPr>
              <a:spcBef>
                <a:spcPts val="600"/>
              </a:spcBef>
            </a:pPr>
            <a:r>
              <a:rPr lang="en-US" dirty="0"/>
              <a:t>While no changes are currently planned for the above-mentioned </a:t>
            </a:r>
            <a:r>
              <a:rPr lang="en-US" dirty="0" smtClean="0"/>
              <a:t>elements, </a:t>
            </a:r>
            <a:r>
              <a:rPr lang="en-US" dirty="0"/>
              <a:t>comments for further improvements are </a:t>
            </a:r>
            <a:r>
              <a:rPr lang="en-US" dirty="0" smtClean="0"/>
              <a:t>welcome</a:t>
            </a:r>
            <a:r>
              <a:rPr lang="en-US" dirty="0"/>
              <a:t> </a:t>
            </a:r>
          </a:p>
        </p:txBody>
      </p:sp>
    </p:spTree>
    <p:extLst>
      <p:ext uri="{BB962C8B-B14F-4D97-AF65-F5344CB8AC3E}">
        <p14:creationId xmlns:p14="http://schemas.microsoft.com/office/powerpoint/2010/main" val="3697793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a:t>
            </a:fld>
            <a:endParaRPr lang="en-US" dirty="0"/>
          </a:p>
        </p:txBody>
      </p:sp>
      <p:sp>
        <p:nvSpPr>
          <p:cNvPr id="3" name="Title 2"/>
          <p:cNvSpPr>
            <a:spLocks noGrp="1"/>
          </p:cNvSpPr>
          <p:nvPr>
            <p:ph type="title"/>
          </p:nvPr>
        </p:nvSpPr>
        <p:spPr/>
        <p:txBody>
          <a:bodyPr/>
          <a:lstStyle/>
          <a:p>
            <a:r>
              <a:rPr lang="en-US" dirty="0"/>
              <a:t>Design Elements Where </a:t>
            </a:r>
            <a:r>
              <a:rPr lang="en-US" dirty="0" smtClean="0"/>
              <a:t>Changes </a:t>
            </a:r>
            <a:r>
              <a:rPr lang="en-US" dirty="0"/>
              <a:t>are </a:t>
            </a:r>
            <a:r>
              <a:rPr lang="en-US" dirty="0" smtClean="0"/>
              <a:t>Anticipated or are Planned</a:t>
            </a:r>
            <a:endParaRPr lang="en-US" dirty="0"/>
          </a:p>
        </p:txBody>
      </p:sp>
      <p:sp>
        <p:nvSpPr>
          <p:cNvPr id="4" name="Content Placeholder 3"/>
          <p:cNvSpPr>
            <a:spLocks noGrp="1"/>
          </p:cNvSpPr>
          <p:nvPr>
            <p:ph idx="1"/>
          </p:nvPr>
        </p:nvSpPr>
        <p:spPr/>
        <p:txBody>
          <a:bodyPr>
            <a:normAutofit/>
          </a:bodyPr>
          <a:lstStyle/>
          <a:p>
            <a:pPr>
              <a:lnSpc>
                <a:spcPct val="90000"/>
              </a:lnSpc>
              <a:spcBef>
                <a:spcPts val="600"/>
              </a:spcBef>
            </a:pPr>
            <a:r>
              <a:rPr lang="en-US" b="1" dirty="0" smtClean="0"/>
              <a:t>DERA Participation </a:t>
            </a:r>
            <a:r>
              <a:rPr lang="en-US" b="1" dirty="0"/>
              <a:t>M</a:t>
            </a:r>
            <a:r>
              <a:rPr lang="en-US" b="1" dirty="0" smtClean="0"/>
              <a:t>odels </a:t>
            </a:r>
            <a:r>
              <a:rPr lang="en-US" dirty="0" smtClean="0"/>
              <a:t>as described on </a:t>
            </a:r>
            <a:r>
              <a:rPr lang="en-US" dirty="0" smtClean="0">
                <a:hlinkClick r:id="rId2"/>
              </a:rPr>
              <a:t>February </a:t>
            </a:r>
            <a:r>
              <a:rPr lang="en-US" dirty="0">
                <a:hlinkClick r:id="rId2"/>
              </a:rPr>
              <a:t>9, 2021</a:t>
            </a:r>
            <a:r>
              <a:rPr lang="en-US" dirty="0"/>
              <a:t>, </a:t>
            </a:r>
            <a:br>
              <a:rPr lang="en-US" dirty="0"/>
            </a:br>
            <a:r>
              <a:rPr lang="en-US" dirty="0"/>
              <a:t>slides </a:t>
            </a:r>
            <a:r>
              <a:rPr lang="en-US" dirty="0" smtClean="0"/>
              <a:t>14-18, may be modified to include</a:t>
            </a:r>
            <a:r>
              <a:rPr lang="en-US" dirty="0"/>
              <a:t> Order No. 745 compliant demand response resources</a:t>
            </a:r>
            <a:endParaRPr lang="en-US" dirty="0" smtClean="0"/>
          </a:p>
          <a:p>
            <a:pPr lvl="1">
              <a:lnSpc>
                <a:spcPct val="90000"/>
              </a:lnSpc>
              <a:spcBef>
                <a:spcPts val="600"/>
              </a:spcBef>
            </a:pPr>
            <a:r>
              <a:rPr lang="en-US" dirty="0" smtClean="0"/>
              <a:t>Our current proposal compensates demand response by pricing the amount of energy withdrawn or injected into the grid by the DERA at the LMP, which is facilitated by demand response in the DERA</a:t>
            </a:r>
          </a:p>
          <a:p>
            <a:pPr lvl="1">
              <a:lnSpc>
                <a:spcPct val="90000"/>
              </a:lnSpc>
              <a:spcBef>
                <a:spcPts val="600"/>
              </a:spcBef>
            </a:pPr>
            <a:r>
              <a:rPr lang="en-US" dirty="0" smtClean="0"/>
              <a:t>By contrast, Order No. 745 requires pricing the change in load (reduction-only) produced by demand response – the difference between baseline load and actual load during dispatch – at the LMP </a:t>
            </a:r>
          </a:p>
          <a:p>
            <a:pPr lvl="1">
              <a:lnSpc>
                <a:spcPct val="90000"/>
              </a:lnSpc>
              <a:spcBef>
                <a:spcPts val="600"/>
              </a:spcBef>
            </a:pPr>
            <a:r>
              <a:rPr lang="en-US" dirty="0" smtClean="0"/>
              <a:t>Order No. 2222-A issued on March 18, 2021, strongly suggests that Order No. 745 compliant demand response must be allowed to be part of a DERA – </a:t>
            </a:r>
            <a:r>
              <a:rPr lang="en-US" i="1" dirty="0" smtClean="0"/>
              <a:t>see</a:t>
            </a:r>
            <a:r>
              <a:rPr lang="en-US" dirty="0" smtClean="0"/>
              <a:t> </a:t>
            </a:r>
            <a:r>
              <a:rPr lang="en-US" dirty="0"/>
              <a:t>Order No. </a:t>
            </a:r>
            <a:r>
              <a:rPr lang="en-US" dirty="0" smtClean="0"/>
              <a:t>2222-A at PP 23, 25, 26, 28, and 54</a:t>
            </a:r>
          </a:p>
          <a:p>
            <a:pPr lvl="1">
              <a:lnSpc>
                <a:spcPct val="90000"/>
              </a:lnSpc>
              <a:spcBef>
                <a:spcPts val="600"/>
              </a:spcBef>
            </a:pPr>
            <a:r>
              <a:rPr lang="en-US" dirty="0" smtClean="0"/>
              <a:t>Accordingly, the ISO is considering the inclusion of Order No. 745 compliant demand response resources into a DERA </a:t>
            </a:r>
          </a:p>
          <a:p>
            <a:pPr marL="457200" lvl="1" indent="0">
              <a:spcBef>
                <a:spcPts val="600"/>
              </a:spcBef>
              <a:buNone/>
            </a:pPr>
            <a:endParaRPr lang="en-US" dirty="0"/>
          </a:p>
        </p:txBody>
      </p:sp>
    </p:spTree>
    <p:extLst>
      <p:ext uri="{BB962C8B-B14F-4D97-AF65-F5344CB8AC3E}">
        <p14:creationId xmlns:p14="http://schemas.microsoft.com/office/powerpoint/2010/main" val="1268364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a:t>
            </a:fld>
            <a:endParaRPr lang="en-US" dirty="0"/>
          </a:p>
        </p:txBody>
      </p:sp>
      <p:sp>
        <p:nvSpPr>
          <p:cNvPr id="3" name="Title 2"/>
          <p:cNvSpPr>
            <a:spLocks noGrp="1"/>
          </p:cNvSpPr>
          <p:nvPr>
            <p:ph type="title"/>
          </p:nvPr>
        </p:nvSpPr>
        <p:spPr/>
        <p:txBody>
          <a:bodyPr/>
          <a:lstStyle/>
          <a:p>
            <a:r>
              <a:rPr lang="en-US" dirty="0"/>
              <a:t>Design Elements Where </a:t>
            </a:r>
            <a:r>
              <a:rPr lang="en-US" dirty="0" smtClean="0"/>
              <a:t>Changes </a:t>
            </a:r>
            <a:r>
              <a:rPr lang="en-US" dirty="0"/>
              <a:t>A</a:t>
            </a:r>
            <a:r>
              <a:rPr lang="en-US" dirty="0" smtClean="0"/>
              <a:t>re Anticipated or Are Planned (cont.)</a:t>
            </a:r>
            <a:endParaRPr lang="en-US" dirty="0"/>
          </a:p>
        </p:txBody>
      </p:sp>
      <p:sp>
        <p:nvSpPr>
          <p:cNvPr id="4" name="Content Placeholder 3"/>
          <p:cNvSpPr>
            <a:spLocks noGrp="1"/>
          </p:cNvSpPr>
          <p:nvPr>
            <p:ph idx="1"/>
          </p:nvPr>
        </p:nvSpPr>
        <p:spPr>
          <a:xfrm>
            <a:off x="457200" y="1401762"/>
            <a:ext cx="8229600" cy="4964120"/>
          </a:xfrm>
        </p:spPr>
        <p:txBody>
          <a:bodyPr>
            <a:normAutofit fontScale="85000" lnSpcReduction="20000"/>
          </a:bodyPr>
          <a:lstStyle/>
          <a:p>
            <a:pPr>
              <a:lnSpc>
                <a:spcPct val="110000"/>
              </a:lnSpc>
              <a:spcBef>
                <a:spcPts val="600"/>
              </a:spcBef>
            </a:pPr>
            <a:r>
              <a:rPr lang="en-US" b="1" dirty="0"/>
              <a:t>Metering and Telemetry </a:t>
            </a:r>
            <a:r>
              <a:rPr lang="en-US" b="1" dirty="0" smtClean="0"/>
              <a:t>Requirements</a:t>
            </a:r>
            <a:r>
              <a:rPr lang="en-US" dirty="0" smtClean="0"/>
              <a:t> – see slides 11-12 and 24-28 of the </a:t>
            </a:r>
            <a:r>
              <a:rPr lang="en-US" dirty="0">
                <a:hlinkClick r:id="rId2"/>
              </a:rPr>
              <a:t>February 9, </a:t>
            </a:r>
            <a:r>
              <a:rPr lang="en-US" dirty="0" smtClean="0">
                <a:hlinkClick r:id="rId2"/>
              </a:rPr>
              <a:t>2021</a:t>
            </a:r>
            <a:r>
              <a:rPr lang="en-US" dirty="0" smtClean="0"/>
              <a:t> presentation</a:t>
            </a:r>
          </a:p>
          <a:p>
            <a:pPr lvl="1">
              <a:lnSpc>
                <a:spcPct val="110000"/>
              </a:lnSpc>
              <a:spcBef>
                <a:spcPts val="600"/>
              </a:spcBef>
            </a:pPr>
            <a:r>
              <a:rPr lang="en-US" dirty="0" smtClean="0"/>
              <a:t>The current design permits DERs </a:t>
            </a:r>
            <a:r>
              <a:rPr lang="en-US" dirty="0"/>
              <a:t>to be directly-metered at the </a:t>
            </a:r>
            <a:r>
              <a:rPr lang="en-US" dirty="0" smtClean="0"/>
              <a:t>device provided that the consumption </a:t>
            </a:r>
            <a:r>
              <a:rPr lang="en-US" dirty="0"/>
              <a:t>or production of directly-metered DERs </a:t>
            </a:r>
            <a:r>
              <a:rPr lang="en-US" dirty="0" smtClean="0"/>
              <a:t>is separately </a:t>
            </a:r>
            <a:r>
              <a:rPr lang="en-US" dirty="0"/>
              <a:t>reported and </a:t>
            </a:r>
            <a:r>
              <a:rPr lang="en-US" dirty="0" smtClean="0"/>
              <a:t>does not </a:t>
            </a:r>
            <a:r>
              <a:rPr lang="en-US" dirty="0"/>
              <a:t>also increase or decrease </a:t>
            </a:r>
            <a:r>
              <a:rPr lang="en-US" dirty="0" smtClean="0"/>
              <a:t>the facility’s </a:t>
            </a:r>
            <a:r>
              <a:rPr lang="en-US" dirty="0"/>
              <a:t>load reported at the </a:t>
            </a:r>
            <a:r>
              <a:rPr lang="en-US" dirty="0" smtClean="0"/>
              <a:t>point of interconnection/retail delivery point</a:t>
            </a:r>
            <a:endParaRPr lang="en-US" dirty="0"/>
          </a:p>
          <a:p>
            <a:pPr>
              <a:lnSpc>
                <a:spcPct val="110000"/>
              </a:lnSpc>
              <a:spcBef>
                <a:spcPts val="600"/>
              </a:spcBef>
            </a:pPr>
            <a:r>
              <a:rPr lang="en-US" dirty="0" smtClean="0"/>
              <a:t>This portion of the design may need to be modified based on the Meter </a:t>
            </a:r>
            <a:r>
              <a:rPr lang="en-US" dirty="0"/>
              <a:t>Reader Working Group report </a:t>
            </a:r>
            <a:r>
              <a:rPr lang="en-US" dirty="0" smtClean="0"/>
              <a:t>and subsequent discussion at the Markets Committee </a:t>
            </a:r>
          </a:p>
          <a:p>
            <a:pPr>
              <a:lnSpc>
                <a:spcPct val="110000"/>
              </a:lnSpc>
              <a:spcBef>
                <a:spcPts val="600"/>
              </a:spcBef>
            </a:pPr>
            <a:r>
              <a:rPr lang="en-US" dirty="0"/>
              <a:t>On April 19, </a:t>
            </a:r>
            <a:r>
              <a:rPr lang="en-US" dirty="0" smtClean="0"/>
              <a:t>a petition was </a:t>
            </a:r>
            <a:r>
              <a:rPr lang="en-US" dirty="0"/>
              <a:t>filed requesting that the Commission clarify that Order No. 2222-A prohibits the </a:t>
            </a:r>
            <a:r>
              <a:rPr lang="en-US" dirty="0" smtClean="0"/>
              <a:t>portion of the ISO’s currently </a:t>
            </a:r>
            <a:r>
              <a:rPr lang="en-US" dirty="0"/>
              <a:t>proposed metering </a:t>
            </a:r>
            <a:r>
              <a:rPr lang="en-US" dirty="0" smtClean="0"/>
              <a:t>design </a:t>
            </a:r>
            <a:r>
              <a:rPr lang="en-US" dirty="0"/>
              <a:t>intended to address double counting; </a:t>
            </a:r>
            <a:r>
              <a:rPr lang="en-US" dirty="0" smtClean="0">
                <a:hlinkClick r:id="rId3"/>
              </a:rPr>
              <a:t>on May 4, the </a:t>
            </a:r>
            <a:r>
              <a:rPr lang="en-US" dirty="0">
                <a:hlinkClick r:id="rId3"/>
              </a:rPr>
              <a:t>ISO </a:t>
            </a:r>
            <a:r>
              <a:rPr lang="en-US" dirty="0" smtClean="0">
                <a:hlinkClick r:id="rId3"/>
              </a:rPr>
              <a:t>filed an </a:t>
            </a:r>
            <a:r>
              <a:rPr lang="en-US" dirty="0">
                <a:hlinkClick r:id="rId3"/>
              </a:rPr>
              <a:t>opposition to </a:t>
            </a:r>
            <a:r>
              <a:rPr lang="en-US" dirty="0" smtClean="0">
                <a:hlinkClick r:id="rId3"/>
              </a:rPr>
              <a:t>this petition</a:t>
            </a:r>
            <a:endParaRPr lang="en-US" dirty="0"/>
          </a:p>
          <a:p>
            <a:pPr>
              <a:lnSpc>
                <a:spcPct val="110000"/>
              </a:lnSpc>
              <a:spcBef>
                <a:spcPts val="600"/>
              </a:spcBef>
            </a:pPr>
            <a:r>
              <a:rPr lang="en-US" dirty="0" smtClean="0"/>
              <a:t>And as previously discussed, the ISO is considering the integration of </a:t>
            </a:r>
            <a:r>
              <a:rPr lang="en-US" dirty="0"/>
              <a:t>Order No. 745 compliant demand response </a:t>
            </a:r>
            <a:r>
              <a:rPr lang="en-US" dirty="0" smtClean="0"/>
              <a:t>into a DERA</a:t>
            </a:r>
          </a:p>
          <a:p>
            <a:pPr lvl="1">
              <a:lnSpc>
                <a:spcPct val="110000"/>
              </a:lnSpc>
              <a:spcBef>
                <a:spcPts val="600"/>
              </a:spcBef>
            </a:pPr>
            <a:r>
              <a:rPr lang="en-US" dirty="0" smtClean="0"/>
              <a:t>The metering and telemetry requirements for DERAs consisting of </a:t>
            </a:r>
            <a:r>
              <a:rPr lang="en-US" dirty="0"/>
              <a:t>Order No. 745 compliant demand </a:t>
            </a:r>
            <a:r>
              <a:rPr lang="en-US" dirty="0" smtClean="0"/>
              <a:t>response resources and other DERs needs further consideration</a:t>
            </a:r>
          </a:p>
        </p:txBody>
      </p:sp>
    </p:spTree>
    <p:extLst>
      <p:ext uri="{BB962C8B-B14F-4D97-AF65-F5344CB8AC3E}">
        <p14:creationId xmlns:p14="http://schemas.microsoft.com/office/powerpoint/2010/main" val="29609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6</a:t>
            </a:fld>
            <a:endParaRPr lang="en-US" dirty="0"/>
          </a:p>
        </p:txBody>
      </p:sp>
      <p:sp>
        <p:nvSpPr>
          <p:cNvPr id="3" name="Title 2"/>
          <p:cNvSpPr>
            <a:spLocks noGrp="1"/>
          </p:cNvSpPr>
          <p:nvPr>
            <p:ph type="title"/>
          </p:nvPr>
        </p:nvSpPr>
        <p:spPr/>
        <p:txBody>
          <a:bodyPr/>
          <a:lstStyle/>
          <a:p>
            <a:r>
              <a:rPr lang="en-US" dirty="0"/>
              <a:t>Design Elements Where </a:t>
            </a:r>
            <a:r>
              <a:rPr lang="en-US" dirty="0" smtClean="0"/>
              <a:t>Changes </a:t>
            </a:r>
            <a:r>
              <a:rPr lang="en-US" dirty="0"/>
              <a:t>are </a:t>
            </a:r>
            <a:r>
              <a:rPr lang="en-US" dirty="0" smtClean="0"/>
              <a:t>Anticipated or are Planned (cont.)</a:t>
            </a:r>
            <a:endParaRPr lang="en-US" dirty="0"/>
          </a:p>
        </p:txBody>
      </p:sp>
      <p:sp>
        <p:nvSpPr>
          <p:cNvPr id="4" name="Content Placeholder 3"/>
          <p:cNvSpPr>
            <a:spLocks noGrp="1"/>
          </p:cNvSpPr>
          <p:nvPr>
            <p:ph idx="1"/>
          </p:nvPr>
        </p:nvSpPr>
        <p:spPr>
          <a:xfrm>
            <a:off x="457200" y="1295400"/>
            <a:ext cx="8229600" cy="5227638"/>
          </a:xfrm>
        </p:spPr>
        <p:txBody>
          <a:bodyPr>
            <a:normAutofit fontScale="85000" lnSpcReduction="20000"/>
          </a:bodyPr>
          <a:lstStyle/>
          <a:p>
            <a:pPr>
              <a:spcBef>
                <a:spcPts val="600"/>
              </a:spcBef>
            </a:pPr>
            <a:r>
              <a:rPr lang="en-US" b="1" dirty="0" smtClean="0"/>
              <a:t>Forward Capacity Market (FCM) changes</a:t>
            </a:r>
            <a:endParaRPr lang="en-US" dirty="0" smtClean="0"/>
          </a:p>
          <a:p>
            <a:pPr lvl="1">
              <a:lnSpc>
                <a:spcPct val="110000"/>
              </a:lnSpc>
              <a:spcBef>
                <a:spcPts val="600"/>
              </a:spcBef>
            </a:pPr>
            <a:r>
              <a:rPr lang="en-US" dirty="0" smtClean="0"/>
              <a:t>The design described on </a:t>
            </a:r>
            <a:r>
              <a:rPr lang="en-US" dirty="0">
                <a:solidFill>
                  <a:srgbClr val="FF0000"/>
                </a:solidFill>
                <a:hlinkClick r:id="rId2"/>
              </a:rPr>
              <a:t>March 9, </a:t>
            </a:r>
            <a:r>
              <a:rPr lang="en-US" dirty="0" smtClean="0">
                <a:solidFill>
                  <a:srgbClr val="FF0000"/>
                </a:solidFill>
                <a:hlinkClick r:id="rId2"/>
              </a:rPr>
              <a:t>2021</a:t>
            </a:r>
            <a:r>
              <a:rPr lang="en-US" dirty="0" smtClean="0"/>
              <a:t>, slides 9 and 11-14 will need modification if Order No. 745 compliant demand response resources are allowed to be part of a DERA – e.g., we will need to specify the rules for determining the Qualified Capacity of a DERA that includes both generation and demand response</a:t>
            </a:r>
          </a:p>
          <a:p>
            <a:pPr lvl="1">
              <a:lnSpc>
                <a:spcPct val="110000"/>
              </a:lnSpc>
              <a:spcBef>
                <a:spcPts val="600"/>
              </a:spcBef>
            </a:pPr>
            <a:r>
              <a:rPr lang="en-US" dirty="0" smtClean="0"/>
              <a:t>The design described on</a:t>
            </a:r>
            <a:r>
              <a:rPr lang="en-US" dirty="0">
                <a:solidFill>
                  <a:srgbClr val="FF0000"/>
                </a:solidFill>
                <a:hlinkClick r:id="rId2"/>
              </a:rPr>
              <a:t> March 9, 2021</a:t>
            </a:r>
            <a:r>
              <a:rPr lang="en-US" dirty="0"/>
              <a:t>,</a:t>
            </a:r>
            <a:r>
              <a:rPr lang="en-US" dirty="0" smtClean="0"/>
              <a:t> slide 8 that applies the </a:t>
            </a:r>
            <a:r>
              <a:rPr lang="en-US" dirty="0"/>
              <a:t>existing rules for overlapping interconnection impacts </a:t>
            </a:r>
            <a:r>
              <a:rPr lang="en-US" dirty="0" smtClean="0"/>
              <a:t>to DECRs, is being reviewed and may be revised</a:t>
            </a:r>
          </a:p>
          <a:p>
            <a:pPr lvl="1">
              <a:lnSpc>
                <a:spcPct val="110000"/>
              </a:lnSpc>
              <a:spcBef>
                <a:spcPts val="600"/>
              </a:spcBef>
            </a:pPr>
            <a:r>
              <a:rPr lang="en-US" dirty="0" smtClean="0"/>
              <a:t>Slides 19-22 of the ISO’s </a:t>
            </a:r>
            <a:r>
              <a:rPr lang="en-US" dirty="0" smtClean="0">
                <a:hlinkClick r:id="rId2"/>
              </a:rPr>
              <a:t>March </a:t>
            </a:r>
            <a:r>
              <a:rPr lang="en-US" dirty="0">
                <a:hlinkClick r:id="rId2"/>
              </a:rPr>
              <a:t>9, </a:t>
            </a:r>
            <a:r>
              <a:rPr lang="en-US" dirty="0" smtClean="0">
                <a:hlinkClick r:id="rId2"/>
              </a:rPr>
              <a:t>2021</a:t>
            </a:r>
            <a:r>
              <a:rPr lang="en-US" dirty="0" smtClean="0"/>
              <a:t> presentation listed areas of the FCM rules that are still being evaluated (see list below); we plan to address these areas along with the other design changes</a:t>
            </a:r>
          </a:p>
          <a:p>
            <a:pPr lvl="2">
              <a:lnSpc>
                <a:spcPct val="110000"/>
              </a:lnSpc>
              <a:spcBef>
                <a:spcPts val="600"/>
              </a:spcBef>
            </a:pPr>
            <a:r>
              <a:rPr lang="en-US" dirty="0"/>
              <a:t>Critical path schedule monitoring (III.13.3)</a:t>
            </a:r>
          </a:p>
          <a:p>
            <a:pPr lvl="2">
              <a:lnSpc>
                <a:spcPct val="110000"/>
              </a:lnSpc>
              <a:spcBef>
                <a:spcPts val="600"/>
              </a:spcBef>
            </a:pPr>
            <a:r>
              <a:rPr lang="en-US" dirty="0"/>
              <a:t>Delisting and Retirement  (III.13.1.2.3)</a:t>
            </a:r>
          </a:p>
          <a:p>
            <a:pPr lvl="2">
              <a:lnSpc>
                <a:spcPct val="110000"/>
              </a:lnSpc>
              <a:spcBef>
                <a:spcPts val="600"/>
              </a:spcBef>
            </a:pPr>
            <a:r>
              <a:rPr lang="en-US" dirty="0"/>
              <a:t>Significant Increase (III.13.1.1 &amp; III.13.1.2.2.5)</a:t>
            </a:r>
          </a:p>
          <a:p>
            <a:pPr lvl="2">
              <a:lnSpc>
                <a:spcPct val="110000"/>
              </a:lnSpc>
              <a:spcBef>
                <a:spcPts val="600"/>
              </a:spcBef>
            </a:pPr>
            <a:r>
              <a:rPr lang="en-US" dirty="0"/>
              <a:t>Significant Decrease (III.13.1.2.2.4, III.13.4.2.1.3 &amp; </a:t>
            </a:r>
            <a:r>
              <a:rPr lang="en-US" dirty="0" smtClean="0"/>
              <a:t>III.13.5.1.1.1) </a:t>
            </a:r>
            <a:r>
              <a:rPr lang="en-US" dirty="0"/>
              <a:t>&amp; Failure to Cover (III.13.3.4 &amp; III.13.7.5.1</a:t>
            </a:r>
            <a:r>
              <a:rPr lang="en-US" dirty="0" smtClean="0"/>
              <a:t>)</a:t>
            </a:r>
          </a:p>
          <a:p>
            <a:pPr lvl="2">
              <a:lnSpc>
                <a:spcPct val="110000"/>
              </a:lnSpc>
              <a:spcBef>
                <a:spcPts val="600"/>
              </a:spcBef>
            </a:pPr>
            <a:r>
              <a:rPr lang="en-US" dirty="0"/>
              <a:t>Treatment of New </a:t>
            </a:r>
            <a:r>
              <a:rPr lang="en-US" dirty="0" smtClean="0"/>
              <a:t>and Existing Capacity (III.13.1.1, III.13.1.2 &amp;</a:t>
            </a:r>
            <a:r>
              <a:rPr lang="en-US" dirty="0"/>
              <a:t> </a:t>
            </a:r>
            <a:r>
              <a:rPr lang="en-US" dirty="0" smtClean="0"/>
              <a:t>III.13.1.4)</a:t>
            </a:r>
            <a:endParaRPr lang="en-US" dirty="0"/>
          </a:p>
          <a:p>
            <a:pPr lvl="2">
              <a:lnSpc>
                <a:spcPct val="110000"/>
              </a:lnSpc>
              <a:spcBef>
                <a:spcPts val="600"/>
              </a:spcBef>
            </a:pPr>
            <a:r>
              <a:rPr lang="en-US" dirty="0" smtClean="0"/>
              <a:t>Installed </a:t>
            </a:r>
            <a:r>
              <a:rPr lang="en-US" dirty="0"/>
              <a:t>Capacity Requirement (ICR) development (III.12</a:t>
            </a:r>
            <a:r>
              <a:rPr lang="en-US" dirty="0" smtClean="0"/>
              <a:t>) – any ICR revisions </a:t>
            </a:r>
            <a:r>
              <a:rPr lang="en-US" dirty="0"/>
              <a:t>will be addressed at the Reliability </a:t>
            </a:r>
            <a:r>
              <a:rPr lang="en-US" dirty="0" smtClean="0"/>
              <a:t>Committee</a:t>
            </a:r>
            <a:endParaRPr lang="en-US" dirty="0"/>
          </a:p>
        </p:txBody>
      </p:sp>
    </p:spTree>
    <p:extLst>
      <p:ext uri="{BB962C8B-B14F-4D97-AF65-F5344CB8AC3E}">
        <p14:creationId xmlns:p14="http://schemas.microsoft.com/office/powerpoint/2010/main" val="268493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7</a:t>
            </a:fld>
            <a:endParaRPr lang="en-US" dirty="0"/>
          </a:p>
        </p:txBody>
      </p:sp>
      <p:sp>
        <p:nvSpPr>
          <p:cNvPr id="3" name="Title 2"/>
          <p:cNvSpPr>
            <a:spLocks noGrp="1"/>
          </p:cNvSpPr>
          <p:nvPr>
            <p:ph type="title"/>
          </p:nvPr>
        </p:nvSpPr>
        <p:spPr/>
        <p:txBody>
          <a:bodyPr/>
          <a:lstStyle/>
          <a:p>
            <a:r>
              <a:rPr lang="en-US" dirty="0" smtClean="0"/>
              <a:t>Conclusion</a:t>
            </a:r>
            <a:endParaRPr lang="en-US" dirty="0"/>
          </a:p>
        </p:txBody>
      </p:sp>
      <p:sp>
        <p:nvSpPr>
          <p:cNvPr id="4" name="Content Placeholder 3"/>
          <p:cNvSpPr>
            <a:spLocks noGrp="1"/>
          </p:cNvSpPr>
          <p:nvPr>
            <p:ph idx="1"/>
          </p:nvPr>
        </p:nvSpPr>
        <p:spPr/>
        <p:txBody>
          <a:bodyPr>
            <a:normAutofit/>
          </a:bodyPr>
          <a:lstStyle/>
          <a:p>
            <a:pPr>
              <a:spcBef>
                <a:spcPts val="600"/>
              </a:spcBef>
            </a:pPr>
            <a:r>
              <a:rPr lang="en-US" dirty="0"/>
              <a:t>T</a:t>
            </a:r>
            <a:r>
              <a:rPr lang="en-US" dirty="0" smtClean="0"/>
              <a:t>he </a:t>
            </a:r>
            <a:r>
              <a:rPr lang="en-US" dirty="0"/>
              <a:t>ISO has determined that </a:t>
            </a:r>
            <a:r>
              <a:rPr lang="en-US" dirty="0" smtClean="0"/>
              <a:t>several major elements of its current compliance proposal do not require further </a:t>
            </a:r>
            <a:r>
              <a:rPr lang="en-US" dirty="0"/>
              <a:t>design </a:t>
            </a:r>
            <a:r>
              <a:rPr lang="en-US" dirty="0" smtClean="0"/>
              <a:t>refinements at this time</a:t>
            </a:r>
          </a:p>
          <a:p>
            <a:pPr>
              <a:spcBef>
                <a:spcPts val="600"/>
              </a:spcBef>
            </a:pPr>
            <a:r>
              <a:rPr lang="en-US" dirty="0" smtClean="0"/>
              <a:t>Several design elements are being reviewed with likely refinements and design changes coming forward</a:t>
            </a:r>
          </a:p>
          <a:p>
            <a:pPr lvl="1">
              <a:spcBef>
                <a:spcPts val="600"/>
              </a:spcBef>
            </a:pPr>
            <a:r>
              <a:rPr lang="en-US" dirty="0" smtClean="0"/>
              <a:t>Changes to the ISO’s proposal will be reviewed and discussed starting at the July Technical Committee meetings</a:t>
            </a:r>
          </a:p>
          <a:p>
            <a:pPr>
              <a:spcBef>
                <a:spcPts val="600"/>
              </a:spcBef>
            </a:pPr>
            <a:r>
              <a:rPr lang="en-US" dirty="0" smtClean="0"/>
              <a:t>The </a:t>
            </a:r>
            <a:r>
              <a:rPr lang="en-US" dirty="0"/>
              <a:t>ISO is continuing to receive feedback from stakeholders, which may result in </a:t>
            </a:r>
            <a:r>
              <a:rPr lang="en-US" dirty="0" smtClean="0"/>
              <a:t>further design </a:t>
            </a:r>
            <a:r>
              <a:rPr lang="en-US" dirty="0"/>
              <a:t>modifications and updates that will be shared with stakeholders</a:t>
            </a:r>
            <a:endParaRPr lang="en-US" dirty="0">
              <a:hlinkClick r:id="rId2"/>
            </a:endParaRPr>
          </a:p>
          <a:p>
            <a:endParaRPr lang="en-US" dirty="0"/>
          </a:p>
        </p:txBody>
      </p:sp>
    </p:spTree>
    <p:extLst>
      <p:ext uri="{BB962C8B-B14F-4D97-AF65-F5344CB8AC3E}">
        <p14:creationId xmlns:p14="http://schemas.microsoft.com/office/powerpoint/2010/main" val="1992648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 No. </a:t>
            </a:r>
            <a:r>
              <a:rPr lang="en-US" dirty="0" smtClean="0"/>
              <a:t>2222</a:t>
            </a:r>
            <a:endParaRPr lang="en-US" dirty="0"/>
          </a:p>
        </p:txBody>
      </p:sp>
      <p:sp>
        <p:nvSpPr>
          <p:cNvPr id="3" name="Text Placeholder 2"/>
          <p:cNvSpPr>
            <a:spLocks noGrp="1"/>
          </p:cNvSpPr>
          <p:nvPr>
            <p:ph type="body" idx="1"/>
          </p:nvPr>
        </p:nvSpPr>
        <p:spPr/>
        <p:txBody>
          <a:bodyPr/>
          <a:lstStyle/>
          <a:p>
            <a:r>
              <a:rPr lang="en-US" dirty="0" smtClean="0"/>
              <a:t>Stakeholder Process</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8</a:t>
            </a:fld>
            <a:endParaRPr lang="en-US" dirty="0"/>
          </a:p>
        </p:txBody>
      </p:sp>
    </p:spTree>
    <p:extLst>
      <p:ext uri="{BB962C8B-B14F-4D97-AF65-F5344CB8AC3E}">
        <p14:creationId xmlns:p14="http://schemas.microsoft.com/office/powerpoint/2010/main" val="3197985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sz="2800" dirty="0" smtClean="0"/>
              <a:t>Technical Committee Focus on Order No. 2222 Topics</a:t>
            </a:r>
            <a:endParaRPr lang="en-US" sz="2800" dirty="0"/>
          </a:p>
        </p:txBody>
      </p:sp>
      <p:graphicFrame>
        <p:nvGraphicFramePr>
          <p:cNvPr id="7" name="Content Placeholder 6"/>
          <p:cNvGraphicFramePr>
            <a:graphicFrameLocks noGrp="1"/>
          </p:cNvGraphicFramePr>
          <p:nvPr>
            <p:ph idx="1"/>
            <p:extLst/>
          </p:nvPr>
        </p:nvGraphicFramePr>
        <p:xfrm>
          <a:off x="457200" y="914400"/>
          <a:ext cx="8229600" cy="481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a:xfrm>
            <a:off x="8534400" y="6365875"/>
            <a:ext cx="381000" cy="263525"/>
          </a:xfrm>
        </p:spPr>
        <p:txBody>
          <a:bodyPr/>
          <a:lstStyle/>
          <a:p>
            <a:fld id="{10C7F894-2A36-495D-AB7C-1055F7AC0F9D}" type="slidenum">
              <a:rPr lang="en-US" smtClean="0"/>
              <a:pPr/>
              <a:t>9</a:t>
            </a:fld>
            <a:endParaRPr lang="en-US" dirty="0"/>
          </a:p>
        </p:txBody>
      </p:sp>
      <p:sp>
        <p:nvSpPr>
          <p:cNvPr id="8" name="TextBox 7"/>
          <p:cNvSpPr txBox="1"/>
          <p:nvPr/>
        </p:nvSpPr>
        <p:spPr>
          <a:xfrm>
            <a:off x="457200" y="5715000"/>
            <a:ext cx="8229600" cy="646331"/>
          </a:xfrm>
          <a:prstGeom prst="rect">
            <a:avLst/>
          </a:prstGeom>
          <a:noFill/>
        </p:spPr>
        <p:txBody>
          <a:bodyPr wrap="square" rtlCol="0">
            <a:spAutoFit/>
          </a:bodyPr>
          <a:lstStyle/>
          <a:p>
            <a:r>
              <a:rPr lang="en-US" dirty="0" smtClean="0">
                <a:solidFill>
                  <a:srgbClr val="000000"/>
                </a:solidFill>
              </a:rPr>
              <a:t>*The RC has not yet discussed proposed revisions associated with Order No. 2222. Listed are the potential issues that may require time at that committee going forward.</a:t>
            </a:r>
            <a:endParaRPr lang="en-US" dirty="0">
              <a:solidFill>
                <a:srgbClr val="000000"/>
              </a:solidFill>
            </a:endParaRPr>
          </a:p>
        </p:txBody>
      </p:sp>
    </p:spTree>
    <p:extLst>
      <p:ext uri="{BB962C8B-B14F-4D97-AF65-F5344CB8AC3E}">
        <p14:creationId xmlns:p14="http://schemas.microsoft.com/office/powerpoint/2010/main" val="41755817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so_white_cover">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O-PPT-Template-Public" id="{8DBCAB41-FB7A-4911-80A0-590D746DBD6A}" vid="{00412B19-6AFF-4176-BA1A-E834734CA4A8}"/>
    </a:ext>
  </a:extLst>
</a:theme>
</file>

<file path=ppt/theme/theme2.xml><?xml version="1.0" encoding="utf-8"?>
<a:theme xmlns:a="http://schemas.openxmlformats.org/drawingml/2006/main" name="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O-PPT-Template-Public" id="{8DBCAB41-FB7A-4911-80A0-590D746DBD6A}" vid="{24A483BD-60D6-4245-8F7E-538FDF5E014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ISO-PPT-Template-Public</Template>
  <TotalTime>0</TotalTime>
  <Words>1770</Words>
  <Application>Microsoft Office PowerPoint</Application>
  <PresentationFormat>On-screen Show (4:3)</PresentationFormat>
  <Paragraphs>156</Paragraphs>
  <Slides>14</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14</vt:i4>
      </vt:variant>
    </vt:vector>
  </HeadingPairs>
  <TitlesOfParts>
    <vt:vector size="18" baseType="lpstr">
      <vt:lpstr>Arial</vt:lpstr>
      <vt:lpstr>Calibri</vt:lpstr>
      <vt:lpstr>iso_white_cover</vt:lpstr>
      <vt:lpstr>blank</vt:lpstr>
      <vt:lpstr>PowerPoint Presentation</vt:lpstr>
      <vt:lpstr>PowerPoint Presentation</vt:lpstr>
      <vt:lpstr>Design Elements Where No Changes Are Planned</vt:lpstr>
      <vt:lpstr>Design Elements Where Changes are Anticipated or are Planned</vt:lpstr>
      <vt:lpstr>Design Elements Where Changes Are Anticipated or Are Planned (cont.)</vt:lpstr>
      <vt:lpstr>Design Elements Where Changes are Anticipated or are Planned (cont.)</vt:lpstr>
      <vt:lpstr>Conclusion</vt:lpstr>
      <vt:lpstr>Order No. 2222</vt:lpstr>
      <vt:lpstr>Technical Committee Focus on Order No. 2222 Topics</vt:lpstr>
      <vt:lpstr>Stakeholder Schedule</vt:lpstr>
      <vt:lpstr>Stakeholder Schedule (cont.)</vt:lpstr>
      <vt:lpstr>Stakeholder Schedule (cont.)</vt:lpstr>
      <vt:lpstr>Stakeholder Schedule (cont.)</vt:lpstr>
      <vt:lpstr>Q&amp;A and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2020-10-01T19:17:09Z</dcterms:created>
  <dcterms:modified xsi:type="dcterms:W3CDTF">2021-05-05T16:35:40Z</dcterms:modified>
</cp:coreProperties>
</file>