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16"/>
  </p:notesMasterIdLst>
  <p:handoutMasterIdLst>
    <p:handoutMasterId r:id="rId17"/>
  </p:handoutMasterIdLst>
  <p:sldIdLst>
    <p:sldId id="263" r:id="rId3"/>
    <p:sldId id="290" r:id="rId4"/>
    <p:sldId id="289" r:id="rId5"/>
    <p:sldId id="282" r:id="rId6"/>
    <p:sldId id="283" r:id="rId7"/>
    <p:sldId id="284" r:id="rId8"/>
    <p:sldId id="285" r:id="rId9"/>
    <p:sldId id="278" r:id="rId10"/>
    <p:sldId id="279" r:id="rId11"/>
    <p:sldId id="280" r:id="rId12"/>
    <p:sldId id="281" r:id="rId13"/>
    <p:sldId id="291" r:id="rId14"/>
    <p:sldId id="286" r:id="rId15"/>
  </p:sldIdLst>
  <p:sldSz cx="9144000" cy="5143500" type="screen16x9"/>
  <p:notesSz cx="7315200" cy="9601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77F"/>
    <a:srgbClr val="000000"/>
    <a:srgbClr val="EC1F25"/>
    <a:srgbClr val="FBB92F"/>
    <a:srgbClr val="77BD2A"/>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4" autoAdjust="0"/>
    <p:restoredTop sz="89965" autoAdjust="0"/>
  </p:normalViewPr>
  <p:slideViewPr>
    <p:cSldViewPr>
      <p:cViewPr varScale="1">
        <p:scale>
          <a:sx n="125" d="100"/>
          <a:sy n="125" d="100"/>
        </p:scale>
        <p:origin x="77" y="13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3" d="100"/>
          <a:sy n="83" d="100"/>
        </p:scale>
        <p:origin x="-37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6/2/2021</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6/2/2021</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a:p>
        </p:txBody>
      </p:sp>
    </p:spTree>
    <p:extLst>
      <p:ext uri="{BB962C8B-B14F-4D97-AF65-F5344CB8AC3E}">
        <p14:creationId xmlns:p14="http://schemas.microsoft.com/office/powerpoint/2010/main" val="93016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isoexpress/"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s://twitter.com/isonewengla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196701"/>
            <a:ext cx="5559552" cy="2286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2435745"/>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3835698"/>
            <a:ext cx="5559552" cy="28575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4186573"/>
            <a:ext cx="5559552" cy="28575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2606760"/>
            <a:ext cx="5559552" cy="65079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064579"/>
            <a:ext cx="5562600" cy="120015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pic>
        <p:nvPicPr>
          <p:cNvPr id="9" name="Picture 8"/>
          <p:cNvPicPr>
            <a:picLocks noChangeAspect="1"/>
          </p:cNvPicPr>
          <p:nvPr userDrawn="1"/>
        </p:nvPicPr>
        <p:blipFill>
          <a:blip r:embed="rId2" cstate="print"/>
          <a:stretch>
            <a:fillRect/>
          </a:stretch>
        </p:blipFill>
        <p:spPr>
          <a:xfrm>
            <a:off x="378980" y="1892458"/>
            <a:ext cx="2287543" cy="108617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581891"/>
            <a:ext cx="5334000" cy="4000500"/>
          </a:xfrm>
          <a:prstGeom prst="rect">
            <a:avLst/>
          </a:prstGeom>
        </p:spPr>
      </p:pic>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2400300"/>
            <a:ext cx="3880514" cy="6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3846"/>
            <a:ext cx="4038600" cy="3575304"/>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56132"/>
            <a:ext cx="404018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554956"/>
            <a:ext cx="4040188" cy="3074194"/>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056132"/>
            <a:ext cx="4041775"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554956"/>
            <a:ext cx="4041775" cy="3074194"/>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056132"/>
            <a:ext cx="8229600" cy="3571875"/>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053846"/>
            <a:ext cx="8229600" cy="3575304"/>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053846"/>
            <a:ext cx="8229600" cy="3575304"/>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056132"/>
            <a:ext cx="4041648" cy="3575304"/>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053846"/>
            <a:ext cx="4041648" cy="3575555"/>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056132"/>
            <a:ext cx="4041648" cy="3573018"/>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7670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076707"/>
            <a:ext cx="4041648" cy="357404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7" name="Rectangle 16"/>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056132"/>
            <a:ext cx="4041648" cy="3575304"/>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056132"/>
            <a:ext cx="4041648" cy="3575555"/>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056132"/>
            <a:ext cx="4041648" cy="357301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056132"/>
            <a:ext cx="4041648" cy="3573269"/>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056132"/>
            <a:ext cx="4041648" cy="357301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056132"/>
            <a:ext cx="4041648" cy="3573269"/>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056132"/>
            <a:ext cx="4041648" cy="3573018"/>
          </a:xfrm>
        </p:spPr>
        <p:txBody>
          <a:bodyPr/>
          <a:lstStyle>
            <a:lvl1pPr>
              <a:defRPr>
                <a:solidFill>
                  <a:srgbClr val="000000"/>
                </a:solidFill>
              </a:defRPr>
            </a:lvl1pPr>
          </a:lstStyle>
          <a:p>
            <a:r>
              <a:rPr lang="en-US"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056132"/>
            <a:ext cx="4041648" cy="3571764"/>
          </a:xfrm>
        </p:spPr>
        <p:txBody>
          <a:bodyPr/>
          <a:lstStyle>
            <a:lvl1pPr>
              <a:defRPr>
                <a:solidFill>
                  <a:srgbClr val="000000"/>
                </a:solidFill>
              </a:defRPr>
            </a:lvl1pPr>
          </a:lstStyle>
          <a:p>
            <a:r>
              <a:rPr lang="en-US"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1657351"/>
            <a:ext cx="7772400" cy="1021556"/>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2686051"/>
            <a:ext cx="7772400" cy="1125140"/>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4457701"/>
            <a:ext cx="7360920" cy="290393"/>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25162"/>
            <a:ext cx="9144000"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2"/>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5560607" y="229008"/>
            <a:ext cx="1600200" cy="1600200"/>
          </a:xfrm>
          <a:prstGeom prst="rect">
            <a:avLst/>
          </a:prstGeom>
        </p:spPr>
      </p:pic>
      <p:pic>
        <p:nvPicPr>
          <p:cNvPr id="6" name="Picture 4" descr="ISO Newswire">
            <a:hlinkClick r:id="rId4"/>
          </p:cNvPr>
          <p:cNvPicPr>
            <a:picLocks noChangeAspect="1" noChangeArrowheads="1"/>
          </p:cNvPicPr>
          <p:nvPr userDrawn="1"/>
        </p:nvPicPr>
        <p:blipFill>
          <a:blip r:embed="rId5" cstate="print"/>
          <a:stretch>
            <a:fillRect/>
          </a:stretch>
        </p:blipFill>
        <p:spPr bwMode="auto">
          <a:xfrm>
            <a:off x="7235014" y="438150"/>
            <a:ext cx="1600200" cy="16002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486400" y="1829208"/>
            <a:ext cx="1748614" cy="2514600"/>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931621" y="2109788"/>
            <a:ext cx="1748614" cy="2514600"/>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619250" y="4214813"/>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3219450" y="4214813"/>
            <a:ext cx="1276350" cy="409575"/>
          </a:xfrm>
          <a:prstGeom prst="rect">
            <a:avLst/>
          </a:prstGeom>
        </p:spPr>
      </p:pic>
      <p:sp>
        <p:nvSpPr>
          <p:cNvPr id="11" name="TextBox 10"/>
          <p:cNvSpPr txBox="1"/>
          <p:nvPr userDrawn="1"/>
        </p:nvSpPr>
        <p:spPr>
          <a:xfrm>
            <a:off x="457200" y="1092994"/>
            <a:ext cx="4848101" cy="335476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hlinkClick r:id="rId4"/>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Regular news about the ISO and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hlinkClick r:id="rId13"/>
              </a:rPr>
              <a:t>ISO Express </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Real-time data on New England’s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us on </a:t>
            </a:r>
            <a:r>
              <a:rPr lang="en-US" sz="2000" b="0" dirty="0" smtClean="0">
                <a:solidFill>
                  <a:srgbClr val="000000"/>
                </a:solidFill>
              </a:rPr>
              <a:t>Twitter: </a:t>
            </a:r>
            <a:r>
              <a:rPr lang="en-US" sz="2000" b="1" i="1" kern="1200" baseline="0" dirty="0" smtClean="0">
                <a:solidFill>
                  <a:srgbClr val="000000"/>
                </a:solidFill>
                <a:latin typeface="+mn-lt"/>
                <a:ea typeface="+mn-ea"/>
                <a:cs typeface="+mn-cs"/>
                <a:hlinkClick r:id="rId14"/>
              </a:rPr>
              <a:t>@isonewengland</a:t>
            </a:r>
            <a:endParaRPr lang="en-US" sz="2000" b="1"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hlinkClick r:id="rId6"/>
              </a:rPr>
              <a:t>ISO to Go App</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Free mobile app puts real-time wholesale electricity pricing and power grid info in the palm of your hand </a:t>
            </a:r>
          </a:p>
          <a:p>
            <a:pPr lvl="1"/>
            <a:endParaRPr lang="en-US" dirty="0" smtClean="0"/>
          </a:p>
        </p:txBody>
      </p:sp>
      <p:sp>
        <p:nvSpPr>
          <p:cNvPr id="12" name="TextBox 11"/>
          <p:cNvSpPr txBox="1"/>
          <p:nvPr userDrawn="1"/>
        </p:nvSpPr>
        <p:spPr>
          <a:xfrm>
            <a:off x="457200" y="268651"/>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 y="4717987"/>
            <a:ext cx="9143992" cy="425513"/>
          </a:xfrm>
          <a:prstGeom prst="rect">
            <a:avLst/>
          </a:prstGeom>
        </p:spPr>
      </p:pic>
      <p:sp>
        <p:nvSpPr>
          <p:cNvPr id="9"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4746785"/>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56132"/>
            <a:ext cx="8229600" cy="35206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5029200"/>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illespie@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so-ne.com/static-assets/documents/2021/05/a0_memo_on_elimination_of_mopr.pdf" TargetMode="External"/><Relationship Id="rId2" Type="http://schemas.openxmlformats.org/officeDocument/2006/relationships/hyperlink" Target="https://www.iso-ne.com/static-assets/documents/2021/04/2021_awp_update_05_06_21_pc.pdf" TargetMode="External"/><Relationship Id="rId1" Type="http://schemas.openxmlformats.org/officeDocument/2006/relationships/slideLayout" Target="../slideLayouts/slideLayout6.xml"/><Relationship Id="rId5" Type="http://schemas.openxmlformats.org/officeDocument/2006/relationships/hyperlink" Target="https://www.iso-ne.com/static-assets/documents/2021/05/written_comments_ferc_resource_adequacy_iso_tech_conf.pdf" TargetMode="External"/><Relationship Id="rId4" Type="http://schemas.openxmlformats.org/officeDocument/2006/relationships/hyperlink" Target="https://www.iso-ne.com/static-assets/documents/2021/03/ferc_resource_adequacy_technical_conf_commen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agillespie@iso-ne.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June 8-9, 2022 | </a:t>
            </a:r>
            <a:r>
              <a:rPr lang="en-US" dirty="0">
                <a:solidFill>
                  <a:schemeClr val="tx1">
                    <a:lumMod val="50000"/>
                  </a:schemeClr>
                </a:solidFill>
              </a:rPr>
              <a:t>NEPOOL markets Committee </a:t>
            </a:r>
            <a:r>
              <a:rPr lang="en-US" dirty="0" err="1" smtClean="0"/>
              <a:t>WEBex</a:t>
            </a:r>
            <a:endParaRPr lang="en-US" dirty="0"/>
          </a:p>
        </p:txBody>
      </p:sp>
      <p:sp>
        <p:nvSpPr>
          <p:cNvPr id="6" name="Text Placeholder 5"/>
          <p:cNvSpPr>
            <a:spLocks noGrp="1"/>
          </p:cNvSpPr>
          <p:nvPr>
            <p:ph type="body" sz="quarter" idx="17"/>
          </p:nvPr>
        </p:nvSpPr>
        <p:spPr/>
        <p:txBody>
          <a:bodyPr>
            <a:normAutofit fontScale="92500" lnSpcReduction="20000"/>
          </a:bodyPr>
          <a:lstStyle/>
          <a:p>
            <a:r>
              <a:rPr lang="en-US" dirty="0" smtClean="0"/>
              <a:t>Andrew Gillespie</a:t>
            </a:r>
            <a:endParaRPr lang="en-US" dirty="0"/>
          </a:p>
        </p:txBody>
      </p:sp>
      <p:sp>
        <p:nvSpPr>
          <p:cNvPr id="7" name="Text Placeholder 6"/>
          <p:cNvSpPr>
            <a:spLocks noGrp="1"/>
          </p:cNvSpPr>
          <p:nvPr>
            <p:ph type="body" sz="quarter" idx="18"/>
          </p:nvPr>
        </p:nvSpPr>
        <p:spPr/>
        <p:txBody>
          <a:bodyPr>
            <a:normAutofit fontScale="55000" lnSpcReduction="20000"/>
          </a:bodyPr>
          <a:lstStyle/>
          <a:p>
            <a:pPr>
              <a:lnSpc>
                <a:spcPct val="120000"/>
              </a:lnSpc>
              <a:spcBef>
                <a:spcPts val="0"/>
              </a:spcBef>
            </a:pPr>
            <a:r>
              <a:rPr lang="en-US" dirty="0" smtClean="0"/>
              <a:t>Technical manager</a:t>
            </a:r>
          </a:p>
          <a:p>
            <a:pPr>
              <a:lnSpc>
                <a:spcPct val="120000"/>
              </a:lnSpc>
              <a:spcBef>
                <a:spcPts val="0"/>
              </a:spcBef>
            </a:pPr>
            <a:r>
              <a:rPr lang="en-US" dirty="0" smtClean="0">
                <a:hlinkClick r:id="rId3"/>
              </a:rPr>
              <a:t>agillespie@iso-ne.com</a:t>
            </a:r>
            <a:endParaRPr lang="en-US" dirty="0" smtClean="0"/>
          </a:p>
          <a:p>
            <a:pPr>
              <a:lnSpc>
                <a:spcPct val="120000"/>
              </a:lnSpc>
              <a:spcBef>
                <a:spcPts val="0"/>
              </a:spcBef>
            </a:pPr>
            <a:r>
              <a:rPr lang="en-US" dirty="0" smtClean="0"/>
              <a:t>(413) 535-4088</a:t>
            </a:r>
            <a:endParaRPr lang="en-US" dirty="0"/>
          </a:p>
        </p:txBody>
      </p:sp>
      <p:sp>
        <p:nvSpPr>
          <p:cNvPr id="5" name="Text Placeholder 4"/>
          <p:cNvSpPr>
            <a:spLocks noGrp="1"/>
          </p:cNvSpPr>
          <p:nvPr>
            <p:ph type="body" sz="quarter" idx="16"/>
          </p:nvPr>
        </p:nvSpPr>
        <p:spPr/>
        <p:txBody>
          <a:bodyPr/>
          <a:lstStyle/>
          <a:p>
            <a:r>
              <a:rPr lang="en-US" dirty="0" smtClean="0">
                <a:latin typeface="+mj-lt"/>
              </a:rPr>
              <a:t>  </a:t>
            </a:r>
            <a:endParaRPr lang="en-US" dirty="0">
              <a:latin typeface="+mj-lt"/>
            </a:endParaRPr>
          </a:p>
        </p:txBody>
      </p:sp>
      <p:sp>
        <p:nvSpPr>
          <p:cNvPr id="8" name="Text Placeholder 7"/>
          <p:cNvSpPr>
            <a:spLocks noGrp="1"/>
          </p:cNvSpPr>
          <p:nvPr>
            <p:ph type="body" sz="quarter" idx="19"/>
          </p:nvPr>
        </p:nvSpPr>
        <p:spPr/>
        <p:txBody>
          <a:bodyPr/>
          <a:lstStyle/>
          <a:p>
            <a:r>
              <a:rPr lang="en-US" sz="2800" dirty="0"/>
              <a:t>Competitive Capacity Markets without a Minimum Offer Price Rule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800" dirty="0"/>
              <a:t>Stakeholder </a:t>
            </a:r>
            <a:r>
              <a:rPr lang="en-US" sz="2800" dirty="0" smtClean="0"/>
              <a:t>Schedule, cont.</a:t>
            </a:r>
            <a:endParaRPr lang="en-US" sz="28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graphicFrame>
        <p:nvGraphicFramePr>
          <p:cNvPr id="3" name="Table 2"/>
          <p:cNvGraphicFramePr>
            <a:graphicFrameLocks noGrp="1"/>
          </p:cNvGraphicFramePr>
          <p:nvPr>
            <p:extLst/>
          </p:nvPr>
        </p:nvGraphicFramePr>
        <p:xfrm>
          <a:off x="457200" y="1028700"/>
          <a:ext cx="8022151" cy="3150054"/>
        </p:xfrm>
        <a:graphic>
          <a:graphicData uri="http://schemas.openxmlformats.org/drawingml/2006/table">
            <a:tbl>
              <a:tblPr/>
              <a:tblGrid>
                <a:gridCol w="194335">
                  <a:extLst>
                    <a:ext uri="{9D8B030D-6E8A-4147-A177-3AD203B41FA5}">
                      <a16:colId xmlns:a16="http://schemas.microsoft.com/office/drawing/2014/main" val="1257956656"/>
                    </a:ext>
                  </a:extLst>
                </a:gridCol>
                <a:gridCol w="171015">
                  <a:extLst>
                    <a:ext uri="{9D8B030D-6E8A-4147-A177-3AD203B41FA5}">
                      <a16:colId xmlns:a16="http://schemas.microsoft.com/office/drawing/2014/main" val="574776033"/>
                    </a:ext>
                  </a:extLst>
                </a:gridCol>
                <a:gridCol w="194335">
                  <a:extLst>
                    <a:ext uri="{9D8B030D-6E8A-4147-A177-3AD203B41FA5}">
                      <a16:colId xmlns:a16="http://schemas.microsoft.com/office/drawing/2014/main" val="3823403168"/>
                    </a:ext>
                  </a:extLst>
                </a:gridCol>
                <a:gridCol w="194335">
                  <a:extLst>
                    <a:ext uri="{9D8B030D-6E8A-4147-A177-3AD203B41FA5}">
                      <a16:colId xmlns:a16="http://schemas.microsoft.com/office/drawing/2014/main" val="496513928"/>
                    </a:ext>
                  </a:extLst>
                </a:gridCol>
                <a:gridCol w="194335">
                  <a:extLst>
                    <a:ext uri="{9D8B030D-6E8A-4147-A177-3AD203B41FA5}">
                      <a16:colId xmlns:a16="http://schemas.microsoft.com/office/drawing/2014/main" val="2346832084"/>
                    </a:ext>
                  </a:extLst>
                </a:gridCol>
                <a:gridCol w="194335">
                  <a:extLst>
                    <a:ext uri="{9D8B030D-6E8A-4147-A177-3AD203B41FA5}">
                      <a16:colId xmlns:a16="http://schemas.microsoft.com/office/drawing/2014/main" val="2784019584"/>
                    </a:ext>
                  </a:extLst>
                </a:gridCol>
                <a:gridCol w="194335">
                  <a:extLst>
                    <a:ext uri="{9D8B030D-6E8A-4147-A177-3AD203B41FA5}">
                      <a16:colId xmlns:a16="http://schemas.microsoft.com/office/drawing/2014/main" val="1654694273"/>
                    </a:ext>
                  </a:extLst>
                </a:gridCol>
                <a:gridCol w="155469">
                  <a:extLst>
                    <a:ext uri="{9D8B030D-6E8A-4147-A177-3AD203B41FA5}">
                      <a16:colId xmlns:a16="http://schemas.microsoft.com/office/drawing/2014/main" val="3771655194"/>
                    </a:ext>
                  </a:extLst>
                </a:gridCol>
                <a:gridCol w="194335">
                  <a:extLst>
                    <a:ext uri="{9D8B030D-6E8A-4147-A177-3AD203B41FA5}">
                      <a16:colId xmlns:a16="http://schemas.microsoft.com/office/drawing/2014/main" val="631484396"/>
                    </a:ext>
                  </a:extLst>
                </a:gridCol>
                <a:gridCol w="194335">
                  <a:extLst>
                    <a:ext uri="{9D8B030D-6E8A-4147-A177-3AD203B41FA5}">
                      <a16:colId xmlns:a16="http://schemas.microsoft.com/office/drawing/2014/main" val="1369721565"/>
                    </a:ext>
                  </a:extLst>
                </a:gridCol>
                <a:gridCol w="194335">
                  <a:extLst>
                    <a:ext uri="{9D8B030D-6E8A-4147-A177-3AD203B41FA5}">
                      <a16:colId xmlns:a16="http://schemas.microsoft.com/office/drawing/2014/main" val="3554179651"/>
                    </a:ext>
                  </a:extLst>
                </a:gridCol>
                <a:gridCol w="194335">
                  <a:extLst>
                    <a:ext uri="{9D8B030D-6E8A-4147-A177-3AD203B41FA5}">
                      <a16:colId xmlns:a16="http://schemas.microsoft.com/office/drawing/2014/main" val="3515883204"/>
                    </a:ext>
                  </a:extLst>
                </a:gridCol>
                <a:gridCol w="194335">
                  <a:extLst>
                    <a:ext uri="{9D8B030D-6E8A-4147-A177-3AD203B41FA5}">
                      <a16:colId xmlns:a16="http://schemas.microsoft.com/office/drawing/2014/main" val="2605688422"/>
                    </a:ext>
                  </a:extLst>
                </a:gridCol>
                <a:gridCol w="194335">
                  <a:extLst>
                    <a:ext uri="{9D8B030D-6E8A-4147-A177-3AD203B41FA5}">
                      <a16:colId xmlns:a16="http://schemas.microsoft.com/office/drawing/2014/main" val="3896240565"/>
                    </a:ext>
                  </a:extLst>
                </a:gridCol>
                <a:gridCol w="194335">
                  <a:extLst>
                    <a:ext uri="{9D8B030D-6E8A-4147-A177-3AD203B41FA5}">
                      <a16:colId xmlns:a16="http://schemas.microsoft.com/office/drawing/2014/main" val="1666406307"/>
                    </a:ext>
                  </a:extLst>
                </a:gridCol>
                <a:gridCol w="116602">
                  <a:extLst>
                    <a:ext uri="{9D8B030D-6E8A-4147-A177-3AD203B41FA5}">
                      <a16:colId xmlns:a16="http://schemas.microsoft.com/office/drawing/2014/main" val="3798130019"/>
                    </a:ext>
                  </a:extLst>
                </a:gridCol>
                <a:gridCol w="194335">
                  <a:extLst>
                    <a:ext uri="{9D8B030D-6E8A-4147-A177-3AD203B41FA5}">
                      <a16:colId xmlns:a16="http://schemas.microsoft.com/office/drawing/2014/main" val="3686037343"/>
                    </a:ext>
                  </a:extLst>
                </a:gridCol>
                <a:gridCol w="194335">
                  <a:extLst>
                    <a:ext uri="{9D8B030D-6E8A-4147-A177-3AD203B41FA5}">
                      <a16:colId xmlns:a16="http://schemas.microsoft.com/office/drawing/2014/main" val="2603896857"/>
                    </a:ext>
                  </a:extLst>
                </a:gridCol>
                <a:gridCol w="194335">
                  <a:extLst>
                    <a:ext uri="{9D8B030D-6E8A-4147-A177-3AD203B41FA5}">
                      <a16:colId xmlns:a16="http://schemas.microsoft.com/office/drawing/2014/main" val="2924023954"/>
                    </a:ext>
                  </a:extLst>
                </a:gridCol>
                <a:gridCol w="194335">
                  <a:extLst>
                    <a:ext uri="{9D8B030D-6E8A-4147-A177-3AD203B41FA5}">
                      <a16:colId xmlns:a16="http://schemas.microsoft.com/office/drawing/2014/main" val="2194142323"/>
                    </a:ext>
                  </a:extLst>
                </a:gridCol>
                <a:gridCol w="194335">
                  <a:extLst>
                    <a:ext uri="{9D8B030D-6E8A-4147-A177-3AD203B41FA5}">
                      <a16:colId xmlns:a16="http://schemas.microsoft.com/office/drawing/2014/main" val="3712155126"/>
                    </a:ext>
                  </a:extLst>
                </a:gridCol>
                <a:gridCol w="194335">
                  <a:extLst>
                    <a:ext uri="{9D8B030D-6E8A-4147-A177-3AD203B41FA5}">
                      <a16:colId xmlns:a16="http://schemas.microsoft.com/office/drawing/2014/main" val="1973541064"/>
                    </a:ext>
                  </a:extLst>
                </a:gridCol>
                <a:gridCol w="194335">
                  <a:extLst>
                    <a:ext uri="{9D8B030D-6E8A-4147-A177-3AD203B41FA5}">
                      <a16:colId xmlns:a16="http://schemas.microsoft.com/office/drawing/2014/main" val="1256378439"/>
                    </a:ext>
                  </a:extLst>
                </a:gridCol>
                <a:gridCol w="194335">
                  <a:extLst>
                    <a:ext uri="{9D8B030D-6E8A-4147-A177-3AD203B41FA5}">
                      <a16:colId xmlns:a16="http://schemas.microsoft.com/office/drawing/2014/main" val="1305992570"/>
                    </a:ext>
                  </a:extLst>
                </a:gridCol>
                <a:gridCol w="194335">
                  <a:extLst>
                    <a:ext uri="{9D8B030D-6E8A-4147-A177-3AD203B41FA5}">
                      <a16:colId xmlns:a16="http://schemas.microsoft.com/office/drawing/2014/main" val="50981644"/>
                    </a:ext>
                  </a:extLst>
                </a:gridCol>
                <a:gridCol w="194335">
                  <a:extLst>
                    <a:ext uri="{9D8B030D-6E8A-4147-A177-3AD203B41FA5}">
                      <a16:colId xmlns:a16="http://schemas.microsoft.com/office/drawing/2014/main" val="902769836"/>
                    </a:ext>
                  </a:extLst>
                </a:gridCol>
                <a:gridCol w="194335">
                  <a:extLst>
                    <a:ext uri="{9D8B030D-6E8A-4147-A177-3AD203B41FA5}">
                      <a16:colId xmlns:a16="http://schemas.microsoft.com/office/drawing/2014/main" val="3224361233"/>
                    </a:ext>
                  </a:extLst>
                </a:gridCol>
                <a:gridCol w="194335">
                  <a:extLst>
                    <a:ext uri="{9D8B030D-6E8A-4147-A177-3AD203B41FA5}">
                      <a16:colId xmlns:a16="http://schemas.microsoft.com/office/drawing/2014/main" val="3622214890"/>
                    </a:ext>
                  </a:extLst>
                </a:gridCol>
                <a:gridCol w="194335">
                  <a:extLst>
                    <a:ext uri="{9D8B030D-6E8A-4147-A177-3AD203B41FA5}">
                      <a16:colId xmlns:a16="http://schemas.microsoft.com/office/drawing/2014/main" val="2415890995"/>
                    </a:ext>
                  </a:extLst>
                </a:gridCol>
                <a:gridCol w="194335">
                  <a:extLst>
                    <a:ext uri="{9D8B030D-6E8A-4147-A177-3AD203B41FA5}">
                      <a16:colId xmlns:a16="http://schemas.microsoft.com/office/drawing/2014/main" val="2363667476"/>
                    </a:ext>
                  </a:extLst>
                </a:gridCol>
                <a:gridCol w="194335">
                  <a:extLst>
                    <a:ext uri="{9D8B030D-6E8A-4147-A177-3AD203B41FA5}">
                      <a16:colId xmlns:a16="http://schemas.microsoft.com/office/drawing/2014/main" val="2450119951"/>
                    </a:ext>
                  </a:extLst>
                </a:gridCol>
                <a:gridCol w="194335">
                  <a:extLst>
                    <a:ext uri="{9D8B030D-6E8A-4147-A177-3AD203B41FA5}">
                      <a16:colId xmlns:a16="http://schemas.microsoft.com/office/drawing/2014/main" val="1198750808"/>
                    </a:ext>
                  </a:extLst>
                </a:gridCol>
                <a:gridCol w="194335">
                  <a:extLst>
                    <a:ext uri="{9D8B030D-6E8A-4147-A177-3AD203B41FA5}">
                      <a16:colId xmlns:a16="http://schemas.microsoft.com/office/drawing/2014/main" val="1022796888"/>
                    </a:ext>
                  </a:extLst>
                </a:gridCol>
                <a:gridCol w="194335">
                  <a:extLst>
                    <a:ext uri="{9D8B030D-6E8A-4147-A177-3AD203B41FA5}">
                      <a16:colId xmlns:a16="http://schemas.microsoft.com/office/drawing/2014/main" val="1802685895"/>
                    </a:ext>
                  </a:extLst>
                </a:gridCol>
                <a:gridCol w="194335">
                  <a:extLst>
                    <a:ext uri="{9D8B030D-6E8A-4147-A177-3AD203B41FA5}">
                      <a16:colId xmlns:a16="http://schemas.microsoft.com/office/drawing/2014/main" val="3767927355"/>
                    </a:ext>
                  </a:extLst>
                </a:gridCol>
                <a:gridCol w="194335">
                  <a:extLst>
                    <a:ext uri="{9D8B030D-6E8A-4147-A177-3AD203B41FA5}">
                      <a16:colId xmlns:a16="http://schemas.microsoft.com/office/drawing/2014/main" val="2612769174"/>
                    </a:ext>
                  </a:extLst>
                </a:gridCol>
                <a:gridCol w="194335">
                  <a:extLst>
                    <a:ext uri="{9D8B030D-6E8A-4147-A177-3AD203B41FA5}">
                      <a16:colId xmlns:a16="http://schemas.microsoft.com/office/drawing/2014/main" val="3585699518"/>
                    </a:ext>
                  </a:extLst>
                </a:gridCol>
                <a:gridCol w="194335">
                  <a:extLst>
                    <a:ext uri="{9D8B030D-6E8A-4147-A177-3AD203B41FA5}">
                      <a16:colId xmlns:a16="http://schemas.microsoft.com/office/drawing/2014/main" val="3950501502"/>
                    </a:ext>
                  </a:extLst>
                </a:gridCol>
                <a:gridCol w="194335">
                  <a:extLst>
                    <a:ext uri="{9D8B030D-6E8A-4147-A177-3AD203B41FA5}">
                      <a16:colId xmlns:a16="http://schemas.microsoft.com/office/drawing/2014/main" val="380920823"/>
                    </a:ext>
                  </a:extLst>
                </a:gridCol>
                <a:gridCol w="194335">
                  <a:extLst>
                    <a:ext uri="{9D8B030D-6E8A-4147-A177-3AD203B41FA5}">
                      <a16:colId xmlns:a16="http://schemas.microsoft.com/office/drawing/2014/main" val="1262619809"/>
                    </a:ext>
                  </a:extLst>
                </a:gridCol>
                <a:gridCol w="194335">
                  <a:extLst>
                    <a:ext uri="{9D8B030D-6E8A-4147-A177-3AD203B41FA5}">
                      <a16:colId xmlns:a16="http://schemas.microsoft.com/office/drawing/2014/main" val="1762771283"/>
                    </a:ext>
                  </a:extLst>
                </a:gridCol>
                <a:gridCol w="194335">
                  <a:extLst>
                    <a:ext uri="{9D8B030D-6E8A-4147-A177-3AD203B41FA5}">
                      <a16:colId xmlns:a16="http://schemas.microsoft.com/office/drawing/2014/main" val="3443150662"/>
                    </a:ext>
                  </a:extLst>
                </a:gridCol>
              </a:tblGrid>
              <a:tr h="185127">
                <a:tc gridSpan="7">
                  <a:txBody>
                    <a:bodyPr/>
                    <a:lstStyle/>
                    <a:p>
                      <a:pPr algn="ctr" fontAlgn="b"/>
                      <a:r>
                        <a:rPr lang="en-US" sz="1000" b="1" i="0" u="none" strike="noStrike" dirty="0">
                          <a:solidFill>
                            <a:srgbClr val="000000"/>
                          </a:solidFill>
                          <a:effectLst/>
                          <a:latin typeface="Calibri" panose="020F0502020204030204" pitchFamily="34" charset="0"/>
                        </a:rPr>
                        <a:t>OCTOBER 2021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gridSpan="34">
                  <a:txBody>
                    <a:bodyPr/>
                    <a:lstStyle/>
                    <a:p>
                      <a:pPr algn="l" fontAlgn="ctr"/>
                      <a:r>
                        <a:rPr lang="en-US" sz="1200" b="1" i="0" u="sng" strike="noStrike" dirty="0">
                          <a:solidFill>
                            <a:srgbClr val="000000"/>
                          </a:solidFill>
                          <a:effectLst/>
                          <a:latin typeface="Calibri" panose="020F0502020204030204" pitchFamily="34" charset="0"/>
                        </a:rPr>
                        <a:t>Markets Committee</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October 13-14, 2021</a:t>
                      </a:r>
                      <a:r>
                        <a:rPr lang="en-US" sz="1200" b="1"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a:t>
                      </a:r>
                      <a:r>
                        <a:rPr lang="en-US" sz="1200" b="0" i="0" u="none" strike="noStrike" dirty="0">
                          <a:solidFill>
                            <a:srgbClr val="00B050"/>
                          </a:solidFill>
                          <a:effectLst/>
                          <a:latin typeface="Calibri" panose="020F0502020204030204" pitchFamily="34" charset="0"/>
                        </a:rPr>
                        <a:t> October 6, 2021</a:t>
                      </a:r>
                      <a:br>
                        <a:rPr lang="en-US" sz="1200" b="0" i="0" u="none" strike="noStrike" dirty="0">
                          <a:solidFill>
                            <a:srgbClr val="00B05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Topics:</a:t>
                      </a:r>
                      <a:r>
                        <a:rPr lang="en-US" sz="1200" b="0" i="0" u="none" strike="noStrike" dirty="0">
                          <a:solidFill>
                            <a:srgbClr val="000000"/>
                          </a:solidFill>
                          <a:effectLst/>
                          <a:latin typeface="Calibri" panose="020F0502020204030204" pitchFamily="34" charset="0"/>
                        </a:rPr>
                        <a:t> Discussion of design refinements to the ISO's draft proposal and initial Tariff redlines. Discussion of stakeholder amendments. By </a:t>
                      </a:r>
                      <a:r>
                        <a:rPr lang="en-US" sz="1200" b="1" i="0" u="none" strike="noStrike" dirty="0">
                          <a:solidFill>
                            <a:srgbClr val="D60093"/>
                          </a:solidFill>
                          <a:effectLst/>
                          <a:latin typeface="Calibri" panose="020F0502020204030204" pitchFamily="34" charset="0"/>
                        </a:rPr>
                        <a:t>September 29</a:t>
                      </a:r>
                      <a:r>
                        <a:rPr lang="en-US" sz="1200" b="0" i="0" u="none" strike="noStrike" dirty="0">
                          <a:solidFill>
                            <a:srgbClr val="000000"/>
                          </a:solidFill>
                          <a:effectLst/>
                          <a:latin typeface="Calibri" panose="020F0502020204030204" pitchFamily="34" charset="0"/>
                        </a:rPr>
                        <a:t>, stakeholders interested in proposing amendments should contact the MC secretary for time on the agenda</a:t>
                      </a:r>
                      <a:endParaRPr lang="en-US" sz="12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4137017200"/>
                  </a:ext>
                </a:extLst>
              </a:tr>
              <a:tr h="185127">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11445118"/>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83442563"/>
                  </a:ext>
                </a:extLst>
              </a:tr>
              <a:tr h="185127">
                <a:tc>
                  <a:txBody>
                    <a:bodyPr/>
                    <a:lstStyle/>
                    <a:p>
                      <a:pPr algn="ctr" fontAlgn="b"/>
                      <a:r>
                        <a:rPr lang="en-US" sz="1000" b="0" i="0" u="none" strike="noStrike">
                          <a:solidFill>
                            <a:srgbClr val="000000"/>
                          </a:solidFill>
                          <a:effectLst/>
                          <a:latin typeface="Calibri" panose="020F0502020204030204" pitchFamily="34" charset="0"/>
                        </a:rPr>
                        <a:t>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48112324"/>
                  </a:ext>
                </a:extLst>
              </a:tr>
              <a:tr h="185127">
                <a:tc>
                  <a:txBody>
                    <a:bodyPr/>
                    <a:lstStyle/>
                    <a:p>
                      <a:pPr algn="ctr" fontAlgn="b"/>
                      <a:r>
                        <a:rPr lang="en-US" sz="1000" b="0" i="0" u="none" strike="noStrike">
                          <a:solidFill>
                            <a:srgbClr val="000000"/>
                          </a:solidFill>
                          <a:effectLst/>
                          <a:latin typeface="Calibri" panose="020F0502020204030204" pitchFamily="34" charset="0"/>
                        </a:rPr>
                        <a:t>10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13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a:solidFill>
                            <a:srgbClr val="FFFFFF"/>
                          </a:solidFill>
                          <a:effectLst/>
                          <a:latin typeface="Calibri" panose="020F0502020204030204" pitchFamily="34" charset="0"/>
                        </a:rPr>
                        <a:t>14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05577070"/>
                  </a:ext>
                </a:extLst>
              </a:tr>
              <a:tr h="185127">
                <a:tc>
                  <a:txBody>
                    <a:bodyPr/>
                    <a:lstStyle/>
                    <a:p>
                      <a:pPr algn="ctr" fontAlgn="b"/>
                      <a:r>
                        <a:rPr lang="en-US" sz="1000" b="0" i="0" u="none" strike="noStrike">
                          <a:solidFill>
                            <a:srgbClr val="000000"/>
                          </a:solidFill>
                          <a:effectLst/>
                          <a:latin typeface="Calibri" panose="020F0502020204030204" pitchFamily="34" charset="0"/>
                        </a:rPr>
                        <a:t>17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39596091"/>
                  </a:ext>
                </a:extLst>
              </a:tr>
              <a:tr h="185127">
                <a:tc>
                  <a:txBody>
                    <a:bodyPr/>
                    <a:lstStyle/>
                    <a:p>
                      <a:pPr algn="ctr" fontAlgn="b"/>
                      <a:r>
                        <a:rPr lang="en-US" sz="1000" b="0" i="0" u="none" strike="noStrike">
                          <a:solidFill>
                            <a:srgbClr val="000000"/>
                          </a:solidFill>
                          <a:effectLst/>
                          <a:latin typeface="Calibri" panose="020F0502020204030204" pitchFamily="34" charset="0"/>
                        </a:rPr>
                        <a:t>24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27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b"/>
                      <a:r>
                        <a:rPr lang="en-US" sz="1000" b="0" i="0" u="none" strike="noStrike" dirty="0">
                          <a:solidFill>
                            <a:srgbClr val="000000"/>
                          </a:solidFill>
                          <a:effectLst/>
                          <a:latin typeface="Calibri" panose="020F0502020204030204" pitchFamily="34" charset="0"/>
                        </a:rPr>
                        <a:t>28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58367535"/>
                  </a:ext>
                </a:extLst>
              </a:tr>
              <a:tr h="185127">
                <a:tc>
                  <a:txBody>
                    <a:bodyPr/>
                    <a:lstStyle/>
                    <a:p>
                      <a:pPr algn="ctr" fontAlgn="b"/>
                      <a:r>
                        <a:rPr lang="en-US" sz="1000" b="0" i="0" u="none" strike="noStrike">
                          <a:solidFill>
                            <a:srgbClr val="000000"/>
                          </a:solidFill>
                          <a:effectLst/>
                          <a:latin typeface="Calibri" panose="020F0502020204030204" pitchFamily="34" charset="0"/>
                        </a:rPr>
                        <a:t>31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87855888"/>
                  </a:ext>
                </a:extLst>
              </a:tr>
              <a:tr h="185127">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051638"/>
                  </a:ext>
                </a:extLst>
              </a:tr>
              <a:tr h="185127">
                <a:tc gridSpan="7">
                  <a:txBody>
                    <a:bodyPr/>
                    <a:lstStyle/>
                    <a:p>
                      <a:pPr algn="ctr" fontAlgn="b"/>
                      <a:r>
                        <a:rPr lang="en-US" sz="1000" b="1" i="0" u="none" strike="noStrike">
                          <a:solidFill>
                            <a:srgbClr val="000000"/>
                          </a:solidFill>
                          <a:effectLst/>
                          <a:latin typeface="Calibri" panose="020F0502020204030204" pitchFamily="34" charset="0"/>
                        </a:rPr>
                        <a:t>NOVEMBER 2021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gridSpan="34">
                  <a:txBody>
                    <a:bodyPr/>
                    <a:lstStyle/>
                    <a:p>
                      <a:pPr algn="l" fontAlgn="ctr"/>
                      <a:r>
                        <a:rPr lang="en-US" sz="1200" b="1" i="0" u="sng" strike="noStrike" dirty="0">
                          <a:solidFill>
                            <a:srgbClr val="000000"/>
                          </a:solidFill>
                          <a:effectLst/>
                          <a:latin typeface="Calibri" panose="020F0502020204030204" pitchFamily="34" charset="0"/>
                        </a:rPr>
                        <a:t>Markets Committee</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November 9-10, 2021</a:t>
                      </a:r>
                      <a:r>
                        <a:rPr lang="en-US" sz="1200" b="1"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 </a:t>
                      </a:r>
                      <a:r>
                        <a:rPr lang="en-US" sz="1200" b="0" i="0" u="none" strike="noStrike" dirty="0">
                          <a:solidFill>
                            <a:srgbClr val="00B050"/>
                          </a:solidFill>
                          <a:effectLst/>
                          <a:latin typeface="Calibri" panose="020F0502020204030204" pitchFamily="34" charset="0"/>
                        </a:rPr>
                        <a:t>November 3, 2021</a:t>
                      </a:r>
                      <a:br>
                        <a:rPr lang="en-US" sz="1200" b="0" i="0" u="none" strike="noStrike" dirty="0">
                          <a:solidFill>
                            <a:srgbClr val="00B05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 </a:t>
                      </a:r>
                      <a:r>
                        <a:rPr lang="en-US" sz="1200" b="0" i="0" u="none" strike="noStrike" dirty="0">
                          <a:solidFill>
                            <a:srgbClr val="000000"/>
                          </a:solidFill>
                          <a:effectLst/>
                          <a:latin typeface="Calibri" panose="020F0502020204030204" pitchFamily="34" charset="0"/>
                        </a:rPr>
                        <a:t>Discuss any remaining design refinements to the ISO's proposal and continue review of Tariff redlines focusing on what is new. Continued discussion of stakeholder amendments including Tariff redlines. By </a:t>
                      </a:r>
                      <a:r>
                        <a:rPr lang="en-US" sz="1200" b="1" i="0" u="none" strike="noStrike" dirty="0">
                          <a:solidFill>
                            <a:srgbClr val="D60093"/>
                          </a:solidFill>
                          <a:effectLst/>
                          <a:latin typeface="Calibri" panose="020F0502020204030204" pitchFamily="34" charset="0"/>
                        </a:rPr>
                        <a:t>October 27</a:t>
                      </a:r>
                      <a:r>
                        <a:rPr lang="en-US" sz="1200" b="0" i="0" u="none" strike="noStrike" dirty="0">
                          <a:solidFill>
                            <a:srgbClr val="000000"/>
                          </a:solidFill>
                          <a:effectLst/>
                          <a:latin typeface="Calibri" panose="020F0502020204030204" pitchFamily="34" charset="0"/>
                        </a:rPr>
                        <a:t>, stakeholders interested in proposing amendments should contact the MC secretary for time on the agenda</a:t>
                      </a:r>
                      <a:endParaRPr lang="en-US" sz="12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1400702290"/>
                  </a:ext>
                </a:extLst>
              </a:tr>
              <a:tr h="185127">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12015260"/>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66135670"/>
                  </a:ext>
                </a:extLst>
              </a:tr>
              <a:tr h="185127">
                <a:tc>
                  <a:txBody>
                    <a:bodyPr/>
                    <a:lstStyle/>
                    <a:p>
                      <a:pPr algn="ctr" fontAlgn="b"/>
                      <a:r>
                        <a:rPr lang="en-US" sz="1000" b="0" i="0" u="none" strike="noStrike">
                          <a:solidFill>
                            <a:srgbClr val="000000"/>
                          </a:solidFill>
                          <a:effectLst/>
                          <a:latin typeface="Calibri" panose="020F0502020204030204" pitchFamily="34" charset="0"/>
                        </a:rPr>
                        <a:t>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a:solidFill>
                            <a:srgbClr val="FFFFFF"/>
                          </a:solidFill>
                          <a:effectLst/>
                          <a:latin typeface="Calibri" panose="020F0502020204030204" pitchFamily="34" charset="0"/>
                        </a:rPr>
                        <a:t>10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90912870"/>
                  </a:ext>
                </a:extLst>
              </a:tr>
              <a:tr h="185127">
                <a:tc>
                  <a:txBody>
                    <a:bodyPr/>
                    <a:lstStyle/>
                    <a:p>
                      <a:pPr algn="ctr" fontAlgn="b"/>
                      <a:r>
                        <a:rPr lang="en-US" sz="1000" b="0" i="0" u="none" strike="noStrike">
                          <a:solidFill>
                            <a:srgbClr val="000000"/>
                          </a:solidFill>
                          <a:effectLst/>
                          <a:latin typeface="Calibri" panose="020F0502020204030204" pitchFamily="34" charset="0"/>
                        </a:rPr>
                        <a:t>14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45879692"/>
                  </a:ext>
                </a:extLst>
              </a:tr>
              <a:tr h="185127">
                <a:tc>
                  <a:txBody>
                    <a:bodyPr/>
                    <a:lstStyle/>
                    <a:p>
                      <a:pPr algn="ctr" fontAlgn="b"/>
                      <a:r>
                        <a:rPr lang="en-US" sz="1000" b="0" i="0" u="none" strike="noStrike">
                          <a:solidFill>
                            <a:srgbClr val="000000"/>
                          </a:solidFill>
                          <a:effectLst/>
                          <a:latin typeface="Calibri" panose="020F0502020204030204" pitchFamily="34" charset="0"/>
                        </a:rPr>
                        <a:t>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0482466"/>
                  </a:ext>
                </a:extLst>
              </a:tr>
              <a:tr h="185127">
                <a:tc>
                  <a:txBody>
                    <a:bodyPr/>
                    <a:lstStyle/>
                    <a:p>
                      <a:pPr algn="ctr" fontAlgn="b"/>
                      <a:r>
                        <a:rPr lang="en-US" sz="1000" b="0" i="0" u="none" strike="noStrike">
                          <a:solidFill>
                            <a:srgbClr val="000000"/>
                          </a:solidFill>
                          <a:effectLst/>
                          <a:latin typeface="Calibri" panose="020F0502020204030204" pitchFamily="34" charset="0"/>
                        </a:rPr>
                        <a:t>28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29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62774335"/>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37051453"/>
                  </a:ext>
                </a:extLst>
              </a:tr>
            </a:tbl>
          </a:graphicData>
        </a:graphic>
      </p:graphicFrame>
    </p:spTree>
    <p:extLst>
      <p:ext uri="{BB962C8B-B14F-4D97-AF65-F5344CB8AC3E}">
        <p14:creationId xmlns:p14="http://schemas.microsoft.com/office/powerpoint/2010/main" val="16134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800" dirty="0"/>
              <a:t>Stakeholder </a:t>
            </a:r>
            <a:r>
              <a:rPr lang="en-US" sz="2800" dirty="0" smtClean="0"/>
              <a:t>Schedule, cont.</a:t>
            </a:r>
            <a:endParaRPr lang="en-US" sz="28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11</a:t>
            </a:fld>
            <a:endParaRPr lang="en-US" dirty="0"/>
          </a:p>
        </p:txBody>
      </p:sp>
      <p:graphicFrame>
        <p:nvGraphicFramePr>
          <p:cNvPr id="5" name="Table 4"/>
          <p:cNvGraphicFramePr>
            <a:graphicFrameLocks noGrp="1"/>
          </p:cNvGraphicFramePr>
          <p:nvPr>
            <p:extLst/>
          </p:nvPr>
        </p:nvGraphicFramePr>
        <p:xfrm>
          <a:off x="457208" y="1219200"/>
          <a:ext cx="8229583" cy="3228538"/>
        </p:xfrm>
        <a:graphic>
          <a:graphicData uri="http://schemas.openxmlformats.org/drawingml/2006/table">
            <a:tbl>
              <a:tblPr/>
              <a:tblGrid>
                <a:gridCol w="199360">
                  <a:extLst>
                    <a:ext uri="{9D8B030D-6E8A-4147-A177-3AD203B41FA5}">
                      <a16:colId xmlns:a16="http://schemas.microsoft.com/office/drawing/2014/main" val="4131809929"/>
                    </a:ext>
                  </a:extLst>
                </a:gridCol>
                <a:gridCol w="175437">
                  <a:extLst>
                    <a:ext uri="{9D8B030D-6E8A-4147-A177-3AD203B41FA5}">
                      <a16:colId xmlns:a16="http://schemas.microsoft.com/office/drawing/2014/main" val="1959077854"/>
                    </a:ext>
                  </a:extLst>
                </a:gridCol>
                <a:gridCol w="199360">
                  <a:extLst>
                    <a:ext uri="{9D8B030D-6E8A-4147-A177-3AD203B41FA5}">
                      <a16:colId xmlns:a16="http://schemas.microsoft.com/office/drawing/2014/main" val="3445023878"/>
                    </a:ext>
                  </a:extLst>
                </a:gridCol>
                <a:gridCol w="199360">
                  <a:extLst>
                    <a:ext uri="{9D8B030D-6E8A-4147-A177-3AD203B41FA5}">
                      <a16:colId xmlns:a16="http://schemas.microsoft.com/office/drawing/2014/main" val="3850865319"/>
                    </a:ext>
                  </a:extLst>
                </a:gridCol>
                <a:gridCol w="199360">
                  <a:extLst>
                    <a:ext uri="{9D8B030D-6E8A-4147-A177-3AD203B41FA5}">
                      <a16:colId xmlns:a16="http://schemas.microsoft.com/office/drawing/2014/main" val="3879674377"/>
                    </a:ext>
                  </a:extLst>
                </a:gridCol>
                <a:gridCol w="199360">
                  <a:extLst>
                    <a:ext uri="{9D8B030D-6E8A-4147-A177-3AD203B41FA5}">
                      <a16:colId xmlns:a16="http://schemas.microsoft.com/office/drawing/2014/main" val="3964573120"/>
                    </a:ext>
                  </a:extLst>
                </a:gridCol>
                <a:gridCol w="199360">
                  <a:extLst>
                    <a:ext uri="{9D8B030D-6E8A-4147-A177-3AD203B41FA5}">
                      <a16:colId xmlns:a16="http://schemas.microsoft.com/office/drawing/2014/main" val="2298862483"/>
                    </a:ext>
                  </a:extLst>
                </a:gridCol>
                <a:gridCol w="159489">
                  <a:extLst>
                    <a:ext uri="{9D8B030D-6E8A-4147-A177-3AD203B41FA5}">
                      <a16:colId xmlns:a16="http://schemas.microsoft.com/office/drawing/2014/main" val="642699266"/>
                    </a:ext>
                  </a:extLst>
                </a:gridCol>
                <a:gridCol w="199360">
                  <a:extLst>
                    <a:ext uri="{9D8B030D-6E8A-4147-A177-3AD203B41FA5}">
                      <a16:colId xmlns:a16="http://schemas.microsoft.com/office/drawing/2014/main" val="20967428"/>
                    </a:ext>
                  </a:extLst>
                </a:gridCol>
                <a:gridCol w="199360">
                  <a:extLst>
                    <a:ext uri="{9D8B030D-6E8A-4147-A177-3AD203B41FA5}">
                      <a16:colId xmlns:a16="http://schemas.microsoft.com/office/drawing/2014/main" val="2670130416"/>
                    </a:ext>
                  </a:extLst>
                </a:gridCol>
                <a:gridCol w="199360">
                  <a:extLst>
                    <a:ext uri="{9D8B030D-6E8A-4147-A177-3AD203B41FA5}">
                      <a16:colId xmlns:a16="http://schemas.microsoft.com/office/drawing/2014/main" val="1545375000"/>
                    </a:ext>
                  </a:extLst>
                </a:gridCol>
                <a:gridCol w="199360">
                  <a:extLst>
                    <a:ext uri="{9D8B030D-6E8A-4147-A177-3AD203B41FA5}">
                      <a16:colId xmlns:a16="http://schemas.microsoft.com/office/drawing/2014/main" val="3660492643"/>
                    </a:ext>
                  </a:extLst>
                </a:gridCol>
                <a:gridCol w="199360">
                  <a:extLst>
                    <a:ext uri="{9D8B030D-6E8A-4147-A177-3AD203B41FA5}">
                      <a16:colId xmlns:a16="http://schemas.microsoft.com/office/drawing/2014/main" val="3506413605"/>
                    </a:ext>
                  </a:extLst>
                </a:gridCol>
                <a:gridCol w="199360">
                  <a:extLst>
                    <a:ext uri="{9D8B030D-6E8A-4147-A177-3AD203B41FA5}">
                      <a16:colId xmlns:a16="http://schemas.microsoft.com/office/drawing/2014/main" val="1264834886"/>
                    </a:ext>
                  </a:extLst>
                </a:gridCol>
                <a:gridCol w="199360">
                  <a:extLst>
                    <a:ext uri="{9D8B030D-6E8A-4147-A177-3AD203B41FA5}">
                      <a16:colId xmlns:a16="http://schemas.microsoft.com/office/drawing/2014/main" val="2347592057"/>
                    </a:ext>
                  </a:extLst>
                </a:gridCol>
                <a:gridCol w="119617">
                  <a:extLst>
                    <a:ext uri="{9D8B030D-6E8A-4147-A177-3AD203B41FA5}">
                      <a16:colId xmlns:a16="http://schemas.microsoft.com/office/drawing/2014/main" val="2133529342"/>
                    </a:ext>
                  </a:extLst>
                </a:gridCol>
                <a:gridCol w="199360">
                  <a:extLst>
                    <a:ext uri="{9D8B030D-6E8A-4147-A177-3AD203B41FA5}">
                      <a16:colId xmlns:a16="http://schemas.microsoft.com/office/drawing/2014/main" val="1176678068"/>
                    </a:ext>
                  </a:extLst>
                </a:gridCol>
                <a:gridCol w="199360">
                  <a:extLst>
                    <a:ext uri="{9D8B030D-6E8A-4147-A177-3AD203B41FA5}">
                      <a16:colId xmlns:a16="http://schemas.microsoft.com/office/drawing/2014/main" val="4258790000"/>
                    </a:ext>
                  </a:extLst>
                </a:gridCol>
                <a:gridCol w="199360">
                  <a:extLst>
                    <a:ext uri="{9D8B030D-6E8A-4147-A177-3AD203B41FA5}">
                      <a16:colId xmlns:a16="http://schemas.microsoft.com/office/drawing/2014/main" val="1879457049"/>
                    </a:ext>
                  </a:extLst>
                </a:gridCol>
                <a:gridCol w="199360">
                  <a:extLst>
                    <a:ext uri="{9D8B030D-6E8A-4147-A177-3AD203B41FA5}">
                      <a16:colId xmlns:a16="http://schemas.microsoft.com/office/drawing/2014/main" val="88034496"/>
                    </a:ext>
                  </a:extLst>
                </a:gridCol>
                <a:gridCol w="199360">
                  <a:extLst>
                    <a:ext uri="{9D8B030D-6E8A-4147-A177-3AD203B41FA5}">
                      <a16:colId xmlns:a16="http://schemas.microsoft.com/office/drawing/2014/main" val="2030795312"/>
                    </a:ext>
                  </a:extLst>
                </a:gridCol>
                <a:gridCol w="199360">
                  <a:extLst>
                    <a:ext uri="{9D8B030D-6E8A-4147-A177-3AD203B41FA5}">
                      <a16:colId xmlns:a16="http://schemas.microsoft.com/office/drawing/2014/main" val="4062807332"/>
                    </a:ext>
                  </a:extLst>
                </a:gridCol>
                <a:gridCol w="199360">
                  <a:extLst>
                    <a:ext uri="{9D8B030D-6E8A-4147-A177-3AD203B41FA5}">
                      <a16:colId xmlns:a16="http://schemas.microsoft.com/office/drawing/2014/main" val="3997015395"/>
                    </a:ext>
                  </a:extLst>
                </a:gridCol>
                <a:gridCol w="199360">
                  <a:extLst>
                    <a:ext uri="{9D8B030D-6E8A-4147-A177-3AD203B41FA5}">
                      <a16:colId xmlns:a16="http://schemas.microsoft.com/office/drawing/2014/main" val="3408819473"/>
                    </a:ext>
                  </a:extLst>
                </a:gridCol>
                <a:gridCol w="199360">
                  <a:extLst>
                    <a:ext uri="{9D8B030D-6E8A-4147-A177-3AD203B41FA5}">
                      <a16:colId xmlns:a16="http://schemas.microsoft.com/office/drawing/2014/main" val="5213279"/>
                    </a:ext>
                  </a:extLst>
                </a:gridCol>
                <a:gridCol w="199360">
                  <a:extLst>
                    <a:ext uri="{9D8B030D-6E8A-4147-A177-3AD203B41FA5}">
                      <a16:colId xmlns:a16="http://schemas.microsoft.com/office/drawing/2014/main" val="3511556361"/>
                    </a:ext>
                  </a:extLst>
                </a:gridCol>
                <a:gridCol w="199360">
                  <a:extLst>
                    <a:ext uri="{9D8B030D-6E8A-4147-A177-3AD203B41FA5}">
                      <a16:colId xmlns:a16="http://schemas.microsoft.com/office/drawing/2014/main" val="71771352"/>
                    </a:ext>
                  </a:extLst>
                </a:gridCol>
                <a:gridCol w="199360">
                  <a:extLst>
                    <a:ext uri="{9D8B030D-6E8A-4147-A177-3AD203B41FA5}">
                      <a16:colId xmlns:a16="http://schemas.microsoft.com/office/drawing/2014/main" val="3066601115"/>
                    </a:ext>
                  </a:extLst>
                </a:gridCol>
                <a:gridCol w="199360">
                  <a:extLst>
                    <a:ext uri="{9D8B030D-6E8A-4147-A177-3AD203B41FA5}">
                      <a16:colId xmlns:a16="http://schemas.microsoft.com/office/drawing/2014/main" val="4121754501"/>
                    </a:ext>
                  </a:extLst>
                </a:gridCol>
                <a:gridCol w="199360">
                  <a:extLst>
                    <a:ext uri="{9D8B030D-6E8A-4147-A177-3AD203B41FA5}">
                      <a16:colId xmlns:a16="http://schemas.microsoft.com/office/drawing/2014/main" val="1008920799"/>
                    </a:ext>
                  </a:extLst>
                </a:gridCol>
                <a:gridCol w="199360">
                  <a:extLst>
                    <a:ext uri="{9D8B030D-6E8A-4147-A177-3AD203B41FA5}">
                      <a16:colId xmlns:a16="http://schemas.microsoft.com/office/drawing/2014/main" val="493197474"/>
                    </a:ext>
                  </a:extLst>
                </a:gridCol>
                <a:gridCol w="199360">
                  <a:extLst>
                    <a:ext uri="{9D8B030D-6E8A-4147-A177-3AD203B41FA5}">
                      <a16:colId xmlns:a16="http://schemas.microsoft.com/office/drawing/2014/main" val="1173569427"/>
                    </a:ext>
                  </a:extLst>
                </a:gridCol>
                <a:gridCol w="199360">
                  <a:extLst>
                    <a:ext uri="{9D8B030D-6E8A-4147-A177-3AD203B41FA5}">
                      <a16:colId xmlns:a16="http://schemas.microsoft.com/office/drawing/2014/main" val="3333756752"/>
                    </a:ext>
                  </a:extLst>
                </a:gridCol>
                <a:gridCol w="199360">
                  <a:extLst>
                    <a:ext uri="{9D8B030D-6E8A-4147-A177-3AD203B41FA5}">
                      <a16:colId xmlns:a16="http://schemas.microsoft.com/office/drawing/2014/main" val="3786759815"/>
                    </a:ext>
                  </a:extLst>
                </a:gridCol>
                <a:gridCol w="199360">
                  <a:extLst>
                    <a:ext uri="{9D8B030D-6E8A-4147-A177-3AD203B41FA5}">
                      <a16:colId xmlns:a16="http://schemas.microsoft.com/office/drawing/2014/main" val="2687378392"/>
                    </a:ext>
                  </a:extLst>
                </a:gridCol>
                <a:gridCol w="199360">
                  <a:extLst>
                    <a:ext uri="{9D8B030D-6E8A-4147-A177-3AD203B41FA5}">
                      <a16:colId xmlns:a16="http://schemas.microsoft.com/office/drawing/2014/main" val="59342487"/>
                    </a:ext>
                  </a:extLst>
                </a:gridCol>
                <a:gridCol w="199360">
                  <a:extLst>
                    <a:ext uri="{9D8B030D-6E8A-4147-A177-3AD203B41FA5}">
                      <a16:colId xmlns:a16="http://schemas.microsoft.com/office/drawing/2014/main" val="493246841"/>
                    </a:ext>
                  </a:extLst>
                </a:gridCol>
                <a:gridCol w="199360">
                  <a:extLst>
                    <a:ext uri="{9D8B030D-6E8A-4147-A177-3AD203B41FA5}">
                      <a16:colId xmlns:a16="http://schemas.microsoft.com/office/drawing/2014/main" val="466319814"/>
                    </a:ext>
                  </a:extLst>
                </a:gridCol>
                <a:gridCol w="199360">
                  <a:extLst>
                    <a:ext uri="{9D8B030D-6E8A-4147-A177-3AD203B41FA5}">
                      <a16:colId xmlns:a16="http://schemas.microsoft.com/office/drawing/2014/main" val="2254755054"/>
                    </a:ext>
                  </a:extLst>
                </a:gridCol>
                <a:gridCol w="199360">
                  <a:extLst>
                    <a:ext uri="{9D8B030D-6E8A-4147-A177-3AD203B41FA5}">
                      <a16:colId xmlns:a16="http://schemas.microsoft.com/office/drawing/2014/main" val="1026006169"/>
                    </a:ext>
                  </a:extLst>
                </a:gridCol>
                <a:gridCol w="199360">
                  <a:extLst>
                    <a:ext uri="{9D8B030D-6E8A-4147-A177-3AD203B41FA5}">
                      <a16:colId xmlns:a16="http://schemas.microsoft.com/office/drawing/2014/main" val="2210409483"/>
                    </a:ext>
                  </a:extLst>
                </a:gridCol>
                <a:gridCol w="199360">
                  <a:extLst>
                    <a:ext uri="{9D8B030D-6E8A-4147-A177-3AD203B41FA5}">
                      <a16:colId xmlns:a16="http://schemas.microsoft.com/office/drawing/2014/main" val="1626074259"/>
                    </a:ext>
                  </a:extLst>
                </a:gridCol>
              </a:tblGrid>
              <a:tr h="189914">
                <a:tc gridSpan="7">
                  <a:txBody>
                    <a:bodyPr/>
                    <a:lstStyle/>
                    <a:p>
                      <a:pPr algn="ctr" fontAlgn="b"/>
                      <a:r>
                        <a:rPr lang="en-US" sz="1000" b="1" i="0" u="none" strike="noStrike">
                          <a:solidFill>
                            <a:srgbClr val="000000"/>
                          </a:solidFill>
                          <a:effectLst/>
                          <a:latin typeface="Calibri" panose="020F0502020204030204" pitchFamily="34" charset="0"/>
                        </a:rPr>
                        <a:t>DECEMBER 2021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gridSpan="34">
                  <a:txBody>
                    <a:bodyPr/>
                    <a:lstStyle/>
                    <a:p>
                      <a:pPr algn="l" fontAlgn="ctr"/>
                      <a:r>
                        <a:rPr lang="en-US" sz="1200" b="1" i="0" u="sng" strike="noStrike" dirty="0">
                          <a:solidFill>
                            <a:srgbClr val="000000"/>
                          </a:solidFill>
                          <a:effectLst/>
                          <a:latin typeface="Calibri" panose="020F0502020204030204" pitchFamily="34" charset="0"/>
                        </a:rPr>
                        <a:t>Markets Committee</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December 7-8, 2021</a:t>
                      </a:r>
                      <a:r>
                        <a:rPr lang="en-US" sz="1200" b="1"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a:t>
                      </a:r>
                      <a:r>
                        <a:rPr lang="en-US" sz="1200" b="0" i="0" u="none" strike="noStrike" dirty="0">
                          <a:solidFill>
                            <a:srgbClr val="00B050"/>
                          </a:solidFill>
                          <a:effectLst/>
                          <a:latin typeface="Calibri" panose="020F0502020204030204" pitchFamily="34" charset="0"/>
                        </a:rPr>
                        <a:t> December 1, 2021</a:t>
                      </a:r>
                      <a:br>
                        <a:rPr lang="en-US" sz="1200" b="0" i="0" u="none" strike="noStrike" dirty="0">
                          <a:solidFill>
                            <a:srgbClr val="00B05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 </a:t>
                      </a:r>
                      <a:r>
                        <a:rPr lang="en-US" sz="1200" b="0" i="0" u="none" strike="noStrike" dirty="0">
                          <a:solidFill>
                            <a:srgbClr val="000000"/>
                          </a:solidFill>
                          <a:effectLst/>
                          <a:latin typeface="Calibri" panose="020F0502020204030204" pitchFamily="34" charset="0"/>
                        </a:rPr>
                        <a:t>Vote on proposal including any proposed amendments. By </a:t>
                      </a:r>
                      <a:r>
                        <a:rPr lang="en-US" sz="1200" b="1" i="0" u="none" strike="noStrike" dirty="0">
                          <a:solidFill>
                            <a:srgbClr val="D60093"/>
                          </a:solidFill>
                          <a:effectLst/>
                          <a:latin typeface="Calibri" panose="020F0502020204030204" pitchFamily="34" charset="0"/>
                        </a:rPr>
                        <a:t>November 29</a:t>
                      </a:r>
                      <a:r>
                        <a:rPr lang="en-US" sz="1200" b="0" i="0" u="none" strike="noStrike" dirty="0">
                          <a:solidFill>
                            <a:srgbClr val="000000"/>
                          </a:solidFill>
                          <a:effectLst/>
                          <a:latin typeface="Calibri" panose="020F0502020204030204" pitchFamily="34" charset="0"/>
                        </a:rPr>
                        <a:t>, stakeholders interested in proposing amendments should contact the MC secretary for time on the agenda</a:t>
                      </a:r>
                      <a:endParaRPr lang="en-US" sz="1200" b="1" i="0" u="none" strike="noStrike" dirty="0">
                        <a:solidFill>
                          <a:srgbClr val="000000"/>
                        </a:solidFill>
                        <a:effectLst/>
                        <a:latin typeface="Calibri" panose="020F0502020204030204" pitchFamily="34" charset="0"/>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1396707538"/>
                  </a:ext>
                </a:extLst>
              </a:tr>
              <a:tr h="189914">
                <a:tc>
                  <a:txBody>
                    <a:bodyPr/>
                    <a:lstStyle/>
                    <a:p>
                      <a:pPr algn="ctr" fontAlgn="b"/>
                      <a:r>
                        <a:rPr lang="en-US" sz="1000" b="1" i="0" u="none" strike="noStrike">
                          <a:solidFill>
                            <a:srgbClr val="FFFFFF"/>
                          </a:solidFill>
                          <a:effectLst/>
                          <a:latin typeface="Calibri" panose="020F0502020204030204" pitchFamily="34" charset="0"/>
                        </a:rPr>
                        <a:t>S</a:t>
                      </a:r>
                    </a:p>
                  </a:txBody>
                  <a:tcPr marL="5275" marR="5275" marT="52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275" marR="5275" marT="52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539241532"/>
                  </a:ext>
                </a:extLst>
              </a:tr>
              <a:tr h="189914">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08569071"/>
                  </a:ext>
                </a:extLst>
              </a:tr>
              <a:tr h="189914">
                <a:tc>
                  <a:txBody>
                    <a:bodyPr/>
                    <a:lstStyle/>
                    <a:p>
                      <a:pPr algn="ctr" fontAlgn="b"/>
                      <a:r>
                        <a:rPr lang="en-US" sz="1000" b="0" i="0" u="none" strike="noStrike">
                          <a:solidFill>
                            <a:srgbClr val="000000"/>
                          </a:solidFill>
                          <a:effectLst/>
                          <a:latin typeface="Calibri" panose="020F0502020204030204" pitchFamily="34" charset="0"/>
                        </a:rPr>
                        <a:t>5</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7</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dirty="0">
                          <a:solidFill>
                            <a:srgbClr val="FFFFFF"/>
                          </a:solidFill>
                          <a:effectLst/>
                          <a:latin typeface="Calibri" panose="020F0502020204030204" pitchFamily="34" charset="0"/>
                        </a:rPr>
                        <a:t>8</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90080026"/>
                  </a:ext>
                </a:extLst>
              </a:tr>
              <a:tr h="189914">
                <a:tc>
                  <a:txBody>
                    <a:bodyPr/>
                    <a:lstStyle/>
                    <a:p>
                      <a:pPr algn="ctr" fontAlgn="b"/>
                      <a:r>
                        <a:rPr lang="en-US" sz="1000" b="0" i="0" u="none" strike="noStrike">
                          <a:solidFill>
                            <a:srgbClr val="000000"/>
                          </a:solidFill>
                          <a:effectLst/>
                          <a:latin typeface="Calibri" panose="020F0502020204030204" pitchFamily="34" charset="0"/>
                        </a:rPr>
                        <a:t>12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39375240"/>
                  </a:ext>
                </a:extLst>
              </a:tr>
              <a:tr h="189914">
                <a:tc>
                  <a:txBody>
                    <a:bodyPr/>
                    <a:lstStyle/>
                    <a:p>
                      <a:pPr algn="ctr" fontAlgn="b"/>
                      <a:r>
                        <a:rPr lang="en-US" sz="1000" b="0" i="0" u="none" strike="noStrike">
                          <a:solidFill>
                            <a:srgbClr val="000000"/>
                          </a:solidFill>
                          <a:effectLst/>
                          <a:latin typeface="Calibri" panose="020F0502020204030204" pitchFamily="34" charset="0"/>
                        </a:rPr>
                        <a:t>19</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56865867"/>
                  </a:ext>
                </a:extLst>
              </a:tr>
              <a:tr h="189914">
                <a:tc>
                  <a:txBody>
                    <a:bodyPr/>
                    <a:lstStyle/>
                    <a:p>
                      <a:pPr algn="ctr" fontAlgn="b"/>
                      <a:r>
                        <a:rPr lang="en-US" sz="1000" b="0" i="0" u="none" strike="noStrike">
                          <a:solidFill>
                            <a:srgbClr val="000000"/>
                          </a:solidFill>
                          <a:effectLst/>
                          <a:latin typeface="Calibri" panose="020F0502020204030204" pitchFamily="34" charset="0"/>
                        </a:rPr>
                        <a:t>26</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908819220"/>
                  </a:ext>
                </a:extLst>
              </a:tr>
              <a:tr h="189914">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40063780"/>
                  </a:ext>
                </a:extLst>
              </a:tr>
              <a:tr h="189914">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45985"/>
                  </a:ext>
                </a:extLst>
              </a:tr>
              <a:tr h="189914">
                <a:tc gridSpan="7">
                  <a:txBody>
                    <a:bodyPr/>
                    <a:lstStyle/>
                    <a:p>
                      <a:pPr algn="ctr" fontAlgn="b"/>
                      <a:r>
                        <a:rPr lang="en-US" sz="1000" b="1" i="0" u="none" strike="noStrike">
                          <a:solidFill>
                            <a:srgbClr val="000000"/>
                          </a:solidFill>
                          <a:effectLst/>
                          <a:latin typeface="Calibri" panose="020F0502020204030204" pitchFamily="34" charset="0"/>
                        </a:rPr>
                        <a:t>JANUARY 2022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gridSpan="34">
                  <a:txBody>
                    <a:bodyPr/>
                    <a:lstStyle/>
                    <a:p>
                      <a:pPr algn="l" fontAlgn="ctr"/>
                      <a:r>
                        <a:rPr lang="en-US" sz="1200" b="1" i="0" u="sng" strike="noStrike" dirty="0">
                          <a:solidFill>
                            <a:srgbClr val="000000"/>
                          </a:solidFill>
                          <a:effectLst/>
                          <a:latin typeface="Calibri" panose="020F0502020204030204" pitchFamily="34" charset="0"/>
                        </a:rPr>
                        <a:t>Participants Committee</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January, 2022</a:t>
                      </a:r>
                      <a:r>
                        <a:rPr lang="en-US" sz="1200" b="0" i="0" u="none" strike="noStrike" dirty="0">
                          <a:solidFill>
                            <a:srgbClr val="00B050"/>
                          </a:solidFill>
                          <a:effectLst/>
                          <a:latin typeface="Calibri" panose="020F0502020204030204" pitchFamily="34" charset="0"/>
                        </a:rPr>
                        <a:t/>
                      </a:r>
                      <a:br>
                        <a:rPr lang="en-US" sz="1200" b="0" i="0" u="none" strike="noStrike" dirty="0">
                          <a:solidFill>
                            <a:srgbClr val="00B05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 </a:t>
                      </a:r>
                      <a:r>
                        <a:rPr lang="en-US" sz="1200" b="0" i="0" u="none" strike="noStrike" dirty="0">
                          <a:solidFill>
                            <a:srgbClr val="000000"/>
                          </a:solidFill>
                          <a:effectLst/>
                          <a:latin typeface="Calibri" panose="020F0502020204030204" pitchFamily="34" charset="0"/>
                        </a:rPr>
                        <a:t>Vote on proposal including any proposed amendments</a:t>
                      </a:r>
                      <a:endParaRPr lang="en-US" sz="1200" b="1" i="0" u="none" strike="noStrike" dirty="0">
                        <a:solidFill>
                          <a:srgbClr val="000000"/>
                        </a:solidFill>
                        <a:effectLst/>
                        <a:latin typeface="Calibri" panose="020F0502020204030204" pitchFamily="34" charset="0"/>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3284808165"/>
                  </a:ext>
                </a:extLst>
              </a:tr>
              <a:tr h="189914">
                <a:tc>
                  <a:txBody>
                    <a:bodyPr/>
                    <a:lstStyle/>
                    <a:p>
                      <a:pPr algn="ctr" fontAlgn="b"/>
                      <a:r>
                        <a:rPr lang="en-US" sz="1000" b="1" i="0" u="none" strike="noStrike">
                          <a:solidFill>
                            <a:srgbClr val="FFFFFF"/>
                          </a:solidFill>
                          <a:effectLst/>
                          <a:latin typeface="Calibri" panose="020F0502020204030204" pitchFamily="34" charset="0"/>
                        </a:rPr>
                        <a:t>S</a:t>
                      </a:r>
                    </a:p>
                  </a:txBody>
                  <a:tcPr marL="5275" marR="5275" marT="52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275" marR="5275" marT="52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275" marR="5275" marT="52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03005005"/>
                  </a:ext>
                </a:extLst>
              </a:tr>
              <a:tr h="189914">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5288579"/>
                  </a:ext>
                </a:extLst>
              </a:tr>
              <a:tr h="189914">
                <a:tc>
                  <a:txBody>
                    <a:bodyPr/>
                    <a:lstStyle/>
                    <a:p>
                      <a:pPr algn="ctr" fontAlgn="b"/>
                      <a:r>
                        <a:rPr lang="en-US" sz="1000" b="0" i="0" u="none" strike="noStrike">
                          <a:solidFill>
                            <a:srgbClr val="000000"/>
                          </a:solidFill>
                          <a:effectLst/>
                          <a:latin typeface="Calibri" panose="020F0502020204030204" pitchFamily="34" charset="0"/>
                        </a:rPr>
                        <a:t>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99383319"/>
                  </a:ext>
                </a:extLst>
              </a:tr>
              <a:tr h="189914">
                <a:tc>
                  <a:txBody>
                    <a:bodyPr/>
                    <a:lstStyle/>
                    <a:p>
                      <a:pPr algn="ctr" fontAlgn="b"/>
                      <a:r>
                        <a:rPr lang="en-US" sz="1000" b="0" i="0" u="none" strike="noStrike">
                          <a:solidFill>
                            <a:srgbClr val="000000"/>
                          </a:solidFill>
                          <a:effectLst/>
                          <a:latin typeface="Calibri" panose="020F0502020204030204" pitchFamily="34" charset="0"/>
                        </a:rPr>
                        <a:t>9</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41177574"/>
                  </a:ext>
                </a:extLst>
              </a:tr>
              <a:tr h="189914">
                <a:tc>
                  <a:txBody>
                    <a:bodyPr/>
                    <a:lstStyle/>
                    <a:p>
                      <a:pPr algn="ctr" fontAlgn="b"/>
                      <a:r>
                        <a:rPr lang="en-US" sz="1000" b="0" i="0" u="none" strike="noStrike">
                          <a:solidFill>
                            <a:srgbClr val="000000"/>
                          </a:solidFill>
                          <a:effectLst/>
                          <a:latin typeface="Calibri" panose="020F0502020204030204" pitchFamily="34" charset="0"/>
                        </a:rPr>
                        <a:t>16</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59947388"/>
                  </a:ext>
                </a:extLst>
              </a:tr>
              <a:tr h="189914">
                <a:tc>
                  <a:txBody>
                    <a:bodyPr/>
                    <a:lstStyle/>
                    <a:p>
                      <a:pPr algn="ctr" fontAlgn="b"/>
                      <a:r>
                        <a:rPr lang="en-US" sz="1000" b="0" i="0" u="none" strike="noStrike">
                          <a:solidFill>
                            <a:srgbClr val="000000"/>
                          </a:solidFill>
                          <a:effectLst/>
                          <a:latin typeface="Calibri" panose="020F0502020204030204" pitchFamily="34" charset="0"/>
                        </a:rPr>
                        <a:t>23</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65976628"/>
                  </a:ext>
                </a:extLst>
              </a:tr>
              <a:tr h="189914">
                <a:tc>
                  <a:txBody>
                    <a:bodyPr/>
                    <a:lstStyle/>
                    <a:p>
                      <a:pPr algn="ctr" fontAlgn="b"/>
                      <a:r>
                        <a:rPr lang="en-US" sz="1000" b="0" i="0" u="none" strike="noStrike">
                          <a:solidFill>
                            <a:srgbClr val="000000"/>
                          </a:solidFill>
                          <a:effectLst/>
                          <a:latin typeface="Calibri" panose="020F0502020204030204" pitchFamily="34" charset="0"/>
                        </a:rPr>
                        <a:t>30</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275" marR="5275" marT="52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59940037"/>
                  </a:ext>
                </a:extLst>
              </a:tr>
            </a:tbl>
          </a:graphicData>
        </a:graphic>
      </p:graphicFrame>
    </p:spTree>
    <p:extLst>
      <p:ext uri="{BB962C8B-B14F-4D97-AF65-F5344CB8AC3E}">
        <p14:creationId xmlns:p14="http://schemas.microsoft.com/office/powerpoint/2010/main" val="213053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4775200"/>
            <a:ext cx="381000" cy="196850"/>
          </a:xfrm>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176197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Appendix</a:t>
            </a:r>
            <a:endParaRPr lang="en-US" dirty="0"/>
          </a:p>
        </p:txBody>
      </p:sp>
      <p:sp>
        <p:nvSpPr>
          <p:cNvPr id="4" name="Content Placeholder 3"/>
          <p:cNvSpPr>
            <a:spLocks noGrp="1"/>
          </p:cNvSpPr>
          <p:nvPr>
            <p:ph idx="1"/>
          </p:nvPr>
        </p:nvSpPr>
        <p:spPr/>
        <p:txBody>
          <a:bodyPr/>
          <a:lstStyle/>
          <a:p>
            <a:pPr lvl="0"/>
            <a:r>
              <a:rPr lang="en-US" u="sng" dirty="0">
                <a:hlinkClick r:id="rId2"/>
              </a:rPr>
              <a:t>2021 Annual Work Plan – Updated</a:t>
            </a:r>
            <a:r>
              <a:rPr lang="en-US" dirty="0"/>
              <a:t> (April 2021)</a:t>
            </a:r>
          </a:p>
          <a:p>
            <a:pPr lvl="0"/>
            <a:r>
              <a:rPr lang="en-US" u="sng" dirty="0">
                <a:hlinkClick r:id="rId3"/>
              </a:rPr>
              <a:t>ISO Memo on Elimination of MOPR and Maintaining Competitive Pricing</a:t>
            </a:r>
            <a:r>
              <a:rPr lang="en-US" dirty="0"/>
              <a:t> (May 17, 2021)</a:t>
            </a:r>
          </a:p>
          <a:p>
            <a:pPr lvl="0"/>
            <a:r>
              <a:rPr lang="en-US" u="sng" dirty="0">
                <a:hlinkClick r:id="rId4"/>
              </a:rPr>
              <a:t>Pre-Conference Statement of ISO New England Inc</a:t>
            </a:r>
            <a:r>
              <a:rPr lang="en-US" dirty="0"/>
              <a:t>. (Docket No. AD21-10-000, March 19, 2021)</a:t>
            </a:r>
          </a:p>
          <a:p>
            <a:pPr lvl="0"/>
            <a:r>
              <a:rPr lang="en-US" u="sng" dirty="0">
                <a:hlinkClick r:id="rId5"/>
              </a:rPr>
              <a:t>Pre-Conference Statement of ISO New England Inc.</a:t>
            </a:r>
            <a:r>
              <a:rPr lang="en-US" dirty="0"/>
              <a:t> (Docket No. AD21-10-000, May 21, </a:t>
            </a:r>
            <a:r>
              <a:rPr lang="en-US" dirty="0" smtClean="0"/>
              <a:t>2021)</a:t>
            </a:r>
          </a:p>
          <a:p>
            <a:pPr marL="0" indent="0">
              <a:buNone/>
            </a:pPr>
            <a:endParaRPr lang="en-US" dirty="0"/>
          </a:p>
        </p:txBody>
      </p:sp>
    </p:spTree>
    <p:extLst>
      <p:ext uri="{BB962C8B-B14F-4D97-AF65-F5344CB8AC3E}">
        <p14:creationId xmlns:p14="http://schemas.microsoft.com/office/powerpoint/2010/main" val="292065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6358779"/>
              </p:ext>
            </p:extLst>
          </p:nvPr>
        </p:nvGraphicFramePr>
        <p:xfrm>
          <a:off x="457200" y="457200"/>
          <a:ext cx="8153400" cy="1103138"/>
        </p:xfrm>
        <a:graphic>
          <a:graphicData uri="http://schemas.openxmlformats.org/drawingml/2006/table">
            <a:tbl>
              <a:tblPr firstRow="1" bandRow="1">
                <a:tableStyleId>{5C22544A-7EE6-4342-B048-85BDC9FD1C3A}</a:tableStyleId>
              </a:tblPr>
              <a:tblGrid>
                <a:gridCol w="6934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617220">
                <a:tc>
                  <a:txBody>
                    <a:bodyPr/>
                    <a:lstStyle/>
                    <a:p>
                      <a:r>
                        <a:rPr lang="en-US" sz="2400" b="1" kern="1200" dirty="0" smtClean="0">
                          <a:solidFill>
                            <a:schemeClr val="lt1"/>
                          </a:solidFill>
                          <a:effectLst/>
                          <a:latin typeface="+mn-lt"/>
                          <a:ea typeface="+mn-ea"/>
                          <a:cs typeface="+mn-cs"/>
                        </a:rPr>
                        <a:t>Competitive Capacity Markets without a Minimum Offer Price Rule (MOPR)</a:t>
                      </a:r>
                      <a:endParaRPr lang="en-US" sz="2400" baseline="30000" dirty="0"/>
                    </a:p>
                  </a:txBody>
                  <a:tcPr marL="68580" marR="68580" marT="34290" marB="34290"/>
                </a:tc>
                <a:tc>
                  <a:txBody>
                    <a:bodyPr/>
                    <a:lstStyle/>
                    <a:p>
                      <a:pPr algn="ctr"/>
                      <a:r>
                        <a:rPr lang="en-US" sz="2400" dirty="0" smtClean="0"/>
                        <a:t>WMPP ID: </a:t>
                      </a:r>
                      <a:r>
                        <a:rPr lang="en-US" sz="2400" dirty="0" smtClean="0">
                          <a:solidFill>
                            <a:schemeClr val="bg1"/>
                          </a:solidFill>
                        </a:rPr>
                        <a:t>159</a:t>
                      </a:r>
                      <a:endParaRPr lang="en-US" sz="2400" dirty="0">
                        <a:solidFill>
                          <a:schemeClr val="bg1"/>
                        </a:solidFill>
                      </a:endParaRPr>
                    </a:p>
                  </a:txBody>
                  <a:tcPr marL="68580" marR="68580" marT="34290" marB="34290"/>
                </a:tc>
                <a:extLst>
                  <a:ext uri="{0D108BD9-81ED-4DB2-BD59-A6C34878D82A}">
                    <a16:rowId xmlns:a16="http://schemas.microsoft.com/office/drawing/2014/main" val="10000"/>
                  </a:ext>
                </a:extLst>
              </a:tr>
              <a:tr h="303038">
                <a:tc gridSpan="2">
                  <a:txBody>
                    <a:bodyPr/>
                    <a:lstStyle/>
                    <a:p>
                      <a:r>
                        <a:rPr lang="en-US" sz="1400" b="1" dirty="0" smtClean="0"/>
                        <a:t>Proposed Effective Date: </a:t>
                      </a:r>
                      <a:r>
                        <a:rPr lang="en-US" sz="1400" dirty="0" smtClean="0"/>
                        <a:t>(filing in Q1 2022)</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7" name="Text Placeholder 4"/>
          <p:cNvSpPr txBox="1">
            <a:spLocks/>
          </p:cNvSpPr>
          <p:nvPr/>
        </p:nvSpPr>
        <p:spPr>
          <a:xfrm>
            <a:off x="457200" y="1657349"/>
            <a:ext cx="8077200" cy="3009899"/>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ISO has expressed its intention to work with the New England states and NEPOOL stakeholders to make a filing to eliminate the MOPR in time for Forward Capacity Auction (FCA) 17</a:t>
            </a:r>
          </a:p>
          <a:p>
            <a:r>
              <a:rPr lang="en-US" dirty="0" smtClean="0"/>
              <a:t>Today we start the discussion by reviewing the objectives and a preliminary schedule</a:t>
            </a:r>
          </a:p>
          <a:p>
            <a:endParaRPr lang="en-US" dirty="0"/>
          </a:p>
        </p:txBody>
      </p:sp>
      <p:sp>
        <p:nvSpPr>
          <p:cNvPr id="6" name="Slide Number Placeholder 1"/>
          <p:cNvSpPr>
            <a:spLocks noGrp="1"/>
          </p:cNvSpPr>
          <p:nvPr>
            <p:ph type="sldNum" sz="quarter" idx="12"/>
          </p:nvPr>
        </p:nvSpPr>
        <p:spPr>
          <a:xfrm>
            <a:off x="8534400" y="4774411"/>
            <a:ext cx="381000" cy="197639"/>
          </a:xfrm>
        </p:spPr>
        <p:txBody>
          <a:bodyPr/>
          <a:lstStyle/>
          <a:p>
            <a:fld id="{10C7F894-2A36-495D-AB7C-1055F7AC0F9D}" type="slidenum">
              <a:rPr lang="en-US" smtClean="0"/>
              <a:pPr/>
              <a:t>2</a:t>
            </a:fld>
            <a:endParaRPr lang="en-US" dirty="0"/>
          </a:p>
        </p:txBody>
      </p:sp>
    </p:spTree>
    <p:extLst>
      <p:ext uri="{BB962C8B-B14F-4D97-AF65-F5344CB8AC3E}">
        <p14:creationId xmlns:p14="http://schemas.microsoft.com/office/powerpoint/2010/main" val="4082343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Background: How we got here</a:t>
            </a:r>
            <a:endParaRPr lang="en-US" dirty="0"/>
          </a:p>
        </p:txBody>
      </p:sp>
      <p:sp>
        <p:nvSpPr>
          <p:cNvPr id="4" name="Content Placeholder 3"/>
          <p:cNvSpPr>
            <a:spLocks noGrp="1"/>
          </p:cNvSpPr>
          <p:nvPr>
            <p:ph idx="1"/>
          </p:nvPr>
        </p:nvSpPr>
        <p:spPr/>
        <p:txBody>
          <a:bodyPr>
            <a:normAutofit fontScale="92500" lnSpcReduction="20000"/>
          </a:bodyPr>
          <a:lstStyle/>
          <a:p>
            <a:pPr lvl="0"/>
            <a:r>
              <a:rPr lang="en-US" dirty="0"/>
              <a:t>Significant concerns have been raised at both the regional and federal level that the application of the MOPR precludes some resources sponsored by the states from clearing in the Forward Capacity Market (FCM)</a:t>
            </a:r>
          </a:p>
          <a:p>
            <a:pPr lvl="0"/>
            <a:r>
              <a:rPr lang="en-US" dirty="0"/>
              <a:t>While eliminating the MOPR would remove that barrier to capacity market participation for sponsored policy resources, a direct consequence is that unsponsored merchant resources (both existing and new) will face greater uncertainty with regard to future capacity market prices </a:t>
            </a:r>
          </a:p>
          <a:p>
            <a:pPr lvl="1"/>
            <a:r>
              <a:rPr lang="en-US" dirty="0"/>
              <a:t>This is because of the uncertainty in the volume and timing of entry of sponsored policy resources, and their impact on future capacity clearing </a:t>
            </a:r>
            <a:r>
              <a:rPr lang="en-US" dirty="0" smtClean="0"/>
              <a:t>prices</a:t>
            </a:r>
            <a:endParaRPr lang="en-US" dirty="0"/>
          </a:p>
        </p:txBody>
      </p:sp>
    </p:spTree>
    <p:extLst>
      <p:ext uri="{BB962C8B-B14F-4D97-AF65-F5344CB8AC3E}">
        <p14:creationId xmlns:p14="http://schemas.microsoft.com/office/powerpoint/2010/main" val="11267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smtClean="0"/>
              <a:t>Project Objectives</a:t>
            </a:r>
            <a:endParaRPr lang="en-US" dirty="0"/>
          </a:p>
        </p:txBody>
      </p:sp>
      <p:sp>
        <p:nvSpPr>
          <p:cNvPr id="4" name="Content Placeholder 3"/>
          <p:cNvSpPr>
            <a:spLocks noGrp="1"/>
          </p:cNvSpPr>
          <p:nvPr>
            <p:ph idx="1"/>
          </p:nvPr>
        </p:nvSpPr>
        <p:spPr/>
        <p:txBody>
          <a:bodyPr/>
          <a:lstStyle/>
          <a:p>
            <a:r>
              <a:rPr lang="en-US" dirty="0"/>
              <a:t>Accommodate the entry of sponsored policy resources into the FCM, while</a:t>
            </a:r>
          </a:p>
          <a:p>
            <a:r>
              <a:rPr lang="en-US" dirty="0"/>
              <a:t>Maintaining competitively-based capacity auction prices</a:t>
            </a:r>
          </a:p>
          <a:p>
            <a:pPr marL="0" indent="0">
              <a:buNone/>
            </a:pPr>
            <a:r>
              <a:rPr lang="en-US" dirty="0"/>
              <a:t>These objectives are in tension to some degree, and require a thoughtful balancing to address these dual objectives </a:t>
            </a:r>
          </a:p>
          <a:p>
            <a:r>
              <a:rPr lang="en-US" dirty="0"/>
              <a:t>The ISO, working with the New England states and NEPOOL stakeholders, plans to make a filing with the FERC that balances these objectives in time for FCA17</a:t>
            </a:r>
          </a:p>
          <a:p>
            <a:endParaRPr lang="en-US" dirty="0"/>
          </a:p>
        </p:txBody>
      </p:sp>
    </p:spTree>
    <p:extLst>
      <p:ext uri="{BB962C8B-B14F-4D97-AF65-F5344CB8AC3E}">
        <p14:creationId xmlns:p14="http://schemas.microsoft.com/office/powerpoint/2010/main" val="175195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normAutofit fontScale="90000"/>
          </a:bodyPr>
          <a:lstStyle/>
          <a:p>
            <a:r>
              <a:rPr lang="en-US" dirty="0"/>
              <a:t>Why a balance between these two objectives is </a:t>
            </a:r>
            <a:r>
              <a:rPr lang="en-US" dirty="0" smtClean="0"/>
              <a:t>important</a:t>
            </a:r>
            <a:endParaRPr lang="en-US" dirty="0"/>
          </a:p>
        </p:txBody>
      </p:sp>
      <p:sp>
        <p:nvSpPr>
          <p:cNvPr id="4" name="Content Placeholder 3"/>
          <p:cNvSpPr>
            <a:spLocks noGrp="1"/>
          </p:cNvSpPr>
          <p:nvPr>
            <p:ph idx="1"/>
          </p:nvPr>
        </p:nvSpPr>
        <p:spPr/>
        <p:txBody>
          <a:bodyPr>
            <a:normAutofit fontScale="85000" lnSpcReduction="20000"/>
          </a:bodyPr>
          <a:lstStyle/>
          <a:p>
            <a:r>
              <a:rPr lang="en-US" dirty="0"/>
              <a:t>The uncertainty in the volume and timing of entry of sponsored policy resources, and their subsequent impact on prices translates into greater financial risk for unsponsored (merchant) </a:t>
            </a:r>
            <a:r>
              <a:rPr lang="en-US" dirty="0" smtClean="0"/>
              <a:t>resources </a:t>
            </a:r>
          </a:p>
          <a:p>
            <a:r>
              <a:rPr lang="en-US" dirty="0" smtClean="0"/>
              <a:t>If </a:t>
            </a:r>
            <a:r>
              <a:rPr lang="en-US" dirty="0"/>
              <a:t>left unaddressed, that could have two unintended consequences:</a:t>
            </a:r>
          </a:p>
          <a:p>
            <a:pPr lvl="1">
              <a:buFont typeface="+mj-lt"/>
              <a:buAutoNum type="arabicPeriod"/>
            </a:pPr>
            <a:r>
              <a:rPr lang="en-US" dirty="0" smtClean="0"/>
              <a:t>The </a:t>
            </a:r>
            <a:r>
              <a:rPr lang="en-US" dirty="0"/>
              <a:t>potential failure of the wholesale market to clear new entry when required, because in order to accommodate this greater financial risk, new entry offers will be higher than the cost we have estimated to date for merchant resource </a:t>
            </a:r>
            <a:r>
              <a:rPr lang="en-US" dirty="0" smtClean="0"/>
              <a:t>entry</a:t>
            </a:r>
          </a:p>
          <a:p>
            <a:pPr lvl="1">
              <a:buFont typeface="+mj-lt"/>
              <a:buAutoNum type="arabicPeriod"/>
            </a:pPr>
            <a:r>
              <a:rPr lang="en-US" dirty="0" smtClean="0"/>
              <a:t>The </a:t>
            </a:r>
            <a:r>
              <a:rPr lang="en-US" dirty="0"/>
              <a:t>potential for inefficient retirements if capacity prices from markets that are structured to be competitive, are subject to persistent downward price pressure due to sponsored resource entry</a:t>
            </a:r>
          </a:p>
          <a:p>
            <a:pPr lvl="0"/>
            <a:r>
              <a:rPr lang="en-US" dirty="0"/>
              <a:t>Accordingly, we believe it is important to work towards the dual objective of accommodating the entry of state sponsored resources into the FCM while maintaining competitive capacity market pricing</a:t>
            </a:r>
          </a:p>
          <a:p>
            <a:endParaRPr lang="en-US" dirty="0"/>
          </a:p>
        </p:txBody>
      </p:sp>
    </p:spTree>
    <p:extLst>
      <p:ext uri="{BB962C8B-B14F-4D97-AF65-F5344CB8AC3E}">
        <p14:creationId xmlns:p14="http://schemas.microsoft.com/office/powerpoint/2010/main" val="106980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normAutofit/>
          </a:bodyPr>
          <a:lstStyle/>
          <a:p>
            <a:r>
              <a:rPr lang="en-US" dirty="0"/>
              <a:t>Immediate and Longer-Term </a:t>
            </a:r>
            <a:r>
              <a:rPr lang="en-US" dirty="0" smtClean="0"/>
              <a:t>Goals</a:t>
            </a:r>
            <a:endParaRPr lang="en-US" dirty="0"/>
          </a:p>
        </p:txBody>
      </p:sp>
      <p:sp>
        <p:nvSpPr>
          <p:cNvPr id="4" name="Content Placeholder 3"/>
          <p:cNvSpPr>
            <a:spLocks noGrp="1"/>
          </p:cNvSpPr>
          <p:nvPr>
            <p:ph idx="1"/>
          </p:nvPr>
        </p:nvSpPr>
        <p:spPr/>
        <p:txBody>
          <a:bodyPr>
            <a:normAutofit fontScale="85000" lnSpcReduction="20000"/>
          </a:bodyPr>
          <a:lstStyle/>
          <a:p>
            <a:r>
              <a:rPr lang="en-US" dirty="0"/>
              <a:t>Develop an implementable solution that balances the dual objectives in time for FCA17</a:t>
            </a:r>
          </a:p>
          <a:p>
            <a:pPr lvl="1"/>
            <a:r>
              <a:rPr lang="en-US" dirty="0"/>
              <a:t>The qualification processes for FCA17 begins in March 2022; accordingly, the filing target date is Q1 2022</a:t>
            </a:r>
          </a:p>
          <a:p>
            <a:r>
              <a:rPr lang="en-US" dirty="0"/>
              <a:t>In the longer term, the ISO believes that the capacity market must continue to evolve to reliably operate the future grid</a:t>
            </a:r>
          </a:p>
          <a:p>
            <a:pPr lvl="1"/>
            <a:r>
              <a:rPr lang="en-US" dirty="0"/>
              <a:t>With or without the MOPR, a key step will be the development of a new method to accurately reflect resource capacity accreditation of all resources</a:t>
            </a:r>
          </a:p>
          <a:p>
            <a:pPr lvl="1"/>
            <a:r>
              <a:rPr lang="en-US" dirty="0"/>
              <a:t>That will affect both the supply and the demand sides of the capacity market</a:t>
            </a:r>
          </a:p>
          <a:p>
            <a:pPr lvl="1"/>
            <a:r>
              <a:rPr lang="en-US" dirty="0"/>
              <a:t>The development of new ancillary services, and revisiting Energy Security </a:t>
            </a:r>
            <a:r>
              <a:rPr lang="en-US" dirty="0" smtClean="0"/>
              <a:t>Improvements, </a:t>
            </a:r>
            <a:r>
              <a:rPr lang="en-US" dirty="0"/>
              <a:t>will likely be necessary to meet the demands created by the clean energy transition</a:t>
            </a:r>
          </a:p>
          <a:p>
            <a:pPr lvl="1"/>
            <a:r>
              <a:rPr lang="en-US" dirty="0" smtClean="0"/>
              <a:t>However</a:t>
            </a:r>
            <a:r>
              <a:rPr lang="en-US" dirty="0"/>
              <a:t>, the scope of work necessary for these subsequent efforts means they are on a longer schedule than this immediate </a:t>
            </a:r>
            <a:r>
              <a:rPr lang="en-US" dirty="0" smtClean="0"/>
              <a:t>project</a:t>
            </a:r>
            <a:endParaRPr lang="en-US" dirty="0"/>
          </a:p>
        </p:txBody>
      </p:sp>
    </p:spTree>
    <p:extLst>
      <p:ext uri="{BB962C8B-B14F-4D97-AF65-F5344CB8AC3E}">
        <p14:creationId xmlns:p14="http://schemas.microsoft.com/office/powerpoint/2010/main" val="306318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a:t>The ISO appreciates and welcomes stakeholder engagement and </a:t>
            </a:r>
            <a:r>
              <a:rPr lang="en-US" dirty="0" smtClean="0"/>
              <a:t>feedback</a:t>
            </a:r>
            <a:endParaRPr lang="en-US" dirty="0"/>
          </a:p>
        </p:txBody>
      </p:sp>
      <p:sp>
        <p:nvSpPr>
          <p:cNvPr id="4" name="Content Placeholder 3"/>
          <p:cNvSpPr>
            <a:spLocks noGrp="1"/>
          </p:cNvSpPr>
          <p:nvPr>
            <p:ph idx="1"/>
          </p:nvPr>
        </p:nvSpPr>
        <p:spPr/>
        <p:txBody>
          <a:bodyPr/>
          <a:lstStyle/>
          <a:p>
            <a:pPr lvl="0"/>
            <a:r>
              <a:rPr lang="en-US" dirty="0"/>
              <a:t>Feedback can be shared during stakeholder meetings, or provided by email to Andrew Gillespie (</a:t>
            </a:r>
            <a:r>
              <a:rPr lang="en-US" u="sng" dirty="0">
                <a:hlinkClick r:id="rId2"/>
              </a:rPr>
              <a:t>agillespie@iso-ne.com</a:t>
            </a:r>
            <a:r>
              <a:rPr lang="en-US" dirty="0"/>
              <a:t>) and the Chair of the Markets Committee (or designee)</a:t>
            </a:r>
          </a:p>
          <a:p>
            <a:pPr lvl="0"/>
            <a:r>
              <a:rPr lang="en-US" dirty="0"/>
              <a:t>We will be best equipped to consider feedback that is provided early in the stakeholder process</a:t>
            </a:r>
          </a:p>
          <a:p>
            <a:pPr marL="0" indent="0">
              <a:buNone/>
            </a:pPr>
            <a:endParaRPr lang="en-US" dirty="0"/>
          </a:p>
        </p:txBody>
      </p:sp>
    </p:spTree>
    <p:extLst>
      <p:ext uri="{BB962C8B-B14F-4D97-AF65-F5344CB8AC3E}">
        <p14:creationId xmlns:p14="http://schemas.microsoft.com/office/powerpoint/2010/main" val="41440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800" dirty="0"/>
              <a:t>Stakeholder Schedule</a:t>
            </a:r>
          </a:p>
        </p:txBody>
      </p:sp>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0536242"/>
              </p:ext>
            </p:extLst>
          </p:nvPr>
        </p:nvGraphicFramePr>
        <p:xfrm>
          <a:off x="560924" y="1219200"/>
          <a:ext cx="8022151" cy="3150054"/>
        </p:xfrm>
        <a:graphic>
          <a:graphicData uri="http://schemas.openxmlformats.org/drawingml/2006/table">
            <a:tbl>
              <a:tblPr/>
              <a:tblGrid>
                <a:gridCol w="194335">
                  <a:extLst>
                    <a:ext uri="{9D8B030D-6E8A-4147-A177-3AD203B41FA5}">
                      <a16:colId xmlns:a16="http://schemas.microsoft.com/office/drawing/2014/main" val="48419494"/>
                    </a:ext>
                  </a:extLst>
                </a:gridCol>
                <a:gridCol w="171015">
                  <a:extLst>
                    <a:ext uri="{9D8B030D-6E8A-4147-A177-3AD203B41FA5}">
                      <a16:colId xmlns:a16="http://schemas.microsoft.com/office/drawing/2014/main" val="1631500562"/>
                    </a:ext>
                  </a:extLst>
                </a:gridCol>
                <a:gridCol w="194335">
                  <a:extLst>
                    <a:ext uri="{9D8B030D-6E8A-4147-A177-3AD203B41FA5}">
                      <a16:colId xmlns:a16="http://schemas.microsoft.com/office/drawing/2014/main" val="2972737896"/>
                    </a:ext>
                  </a:extLst>
                </a:gridCol>
                <a:gridCol w="194335">
                  <a:extLst>
                    <a:ext uri="{9D8B030D-6E8A-4147-A177-3AD203B41FA5}">
                      <a16:colId xmlns:a16="http://schemas.microsoft.com/office/drawing/2014/main" val="2234455524"/>
                    </a:ext>
                  </a:extLst>
                </a:gridCol>
                <a:gridCol w="194335">
                  <a:extLst>
                    <a:ext uri="{9D8B030D-6E8A-4147-A177-3AD203B41FA5}">
                      <a16:colId xmlns:a16="http://schemas.microsoft.com/office/drawing/2014/main" val="2991381488"/>
                    </a:ext>
                  </a:extLst>
                </a:gridCol>
                <a:gridCol w="194335">
                  <a:extLst>
                    <a:ext uri="{9D8B030D-6E8A-4147-A177-3AD203B41FA5}">
                      <a16:colId xmlns:a16="http://schemas.microsoft.com/office/drawing/2014/main" val="577757738"/>
                    </a:ext>
                  </a:extLst>
                </a:gridCol>
                <a:gridCol w="194335">
                  <a:extLst>
                    <a:ext uri="{9D8B030D-6E8A-4147-A177-3AD203B41FA5}">
                      <a16:colId xmlns:a16="http://schemas.microsoft.com/office/drawing/2014/main" val="3632933101"/>
                    </a:ext>
                  </a:extLst>
                </a:gridCol>
                <a:gridCol w="155469">
                  <a:extLst>
                    <a:ext uri="{9D8B030D-6E8A-4147-A177-3AD203B41FA5}">
                      <a16:colId xmlns:a16="http://schemas.microsoft.com/office/drawing/2014/main" val="3512420801"/>
                    </a:ext>
                  </a:extLst>
                </a:gridCol>
                <a:gridCol w="194335">
                  <a:extLst>
                    <a:ext uri="{9D8B030D-6E8A-4147-A177-3AD203B41FA5}">
                      <a16:colId xmlns:a16="http://schemas.microsoft.com/office/drawing/2014/main" val="2597191871"/>
                    </a:ext>
                  </a:extLst>
                </a:gridCol>
                <a:gridCol w="194335">
                  <a:extLst>
                    <a:ext uri="{9D8B030D-6E8A-4147-A177-3AD203B41FA5}">
                      <a16:colId xmlns:a16="http://schemas.microsoft.com/office/drawing/2014/main" val="2186464705"/>
                    </a:ext>
                  </a:extLst>
                </a:gridCol>
                <a:gridCol w="194335">
                  <a:extLst>
                    <a:ext uri="{9D8B030D-6E8A-4147-A177-3AD203B41FA5}">
                      <a16:colId xmlns:a16="http://schemas.microsoft.com/office/drawing/2014/main" val="2619079621"/>
                    </a:ext>
                  </a:extLst>
                </a:gridCol>
                <a:gridCol w="194335">
                  <a:extLst>
                    <a:ext uri="{9D8B030D-6E8A-4147-A177-3AD203B41FA5}">
                      <a16:colId xmlns:a16="http://schemas.microsoft.com/office/drawing/2014/main" val="2363580779"/>
                    </a:ext>
                  </a:extLst>
                </a:gridCol>
                <a:gridCol w="194335">
                  <a:extLst>
                    <a:ext uri="{9D8B030D-6E8A-4147-A177-3AD203B41FA5}">
                      <a16:colId xmlns:a16="http://schemas.microsoft.com/office/drawing/2014/main" val="298799546"/>
                    </a:ext>
                  </a:extLst>
                </a:gridCol>
                <a:gridCol w="194335">
                  <a:extLst>
                    <a:ext uri="{9D8B030D-6E8A-4147-A177-3AD203B41FA5}">
                      <a16:colId xmlns:a16="http://schemas.microsoft.com/office/drawing/2014/main" val="3654327765"/>
                    </a:ext>
                  </a:extLst>
                </a:gridCol>
                <a:gridCol w="194335">
                  <a:extLst>
                    <a:ext uri="{9D8B030D-6E8A-4147-A177-3AD203B41FA5}">
                      <a16:colId xmlns:a16="http://schemas.microsoft.com/office/drawing/2014/main" val="2298676075"/>
                    </a:ext>
                  </a:extLst>
                </a:gridCol>
                <a:gridCol w="116602">
                  <a:extLst>
                    <a:ext uri="{9D8B030D-6E8A-4147-A177-3AD203B41FA5}">
                      <a16:colId xmlns:a16="http://schemas.microsoft.com/office/drawing/2014/main" val="3510918667"/>
                    </a:ext>
                  </a:extLst>
                </a:gridCol>
                <a:gridCol w="194335">
                  <a:extLst>
                    <a:ext uri="{9D8B030D-6E8A-4147-A177-3AD203B41FA5}">
                      <a16:colId xmlns:a16="http://schemas.microsoft.com/office/drawing/2014/main" val="2621515843"/>
                    </a:ext>
                  </a:extLst>
                </a:gridCol>
                <a:gridCol w="194335">
                  <a:extLst>
                    <a:ext uri="{9D8B030D-6E8A-4147-A177-3AD203B41FA5}">
                      <a16:colId xmlns:a16="http://schemas.microsoft.com/office/drawing/2014/main" val="3760162327"/>
                    </a:ext>
                  </a:extLst>
                </a:gridCol>
                <a:gridCol w="194335">
                  <a:extLst>
                    <a:ext uri="{9D8B030D-6E8A-4147-A177-3AD203B41FA5}">
                      <a16:colId xmlns:a16="http://schemas.microsoft.com/office/drawing/2014/main" val="2856095979"/>
                    </a:ext>
                  </a:extLst>
                </a:gridCol>
                <a:gridCol w="194335">
                  <a:extLst>
                    <a:ext uri="{9D8B030D-6E8A-4147-A177-3AD203B41FA5}">
                      <a16:colId xmlns:a16="http://schemas.microsoft.com/office/drawing/2014/main" val="2602374305"/>
                    </a:ext>
                  </a:extLst>
                </a:gridCol>
                <a:gridCol w="194335">
                  <a:extLst>
                    <a:ext uri="{9D8B030D-6E8A-4147-A177-3AD203B41FA5}">
                      <a16:colId xmlns:a16="http://schemas.microsoft.com/office/drawing/2014/main" val="368466700"/>
                    </a:ext>
                  </a:extLst>
                </a:gridCol>
                <a:gridCol w="194335">
                  <a:extLst>
                    <a:ext uri="{9D8B030D-6E8A-4147-A177-3AD203B41FA5}">
                      <a16:colId xmlns:a16="http://schemas.microsoft.com/office/drawing/2014/main" val="657236535"/>
                    </a:ext>
                  </a:extLst>
                </a:gridCol>
                <a:gridCol w="194335">
                  <a:extLst>
                    <a:ext uri="{9D8B030D-6E8A-4147-A177-3AD203B41FA5}">
                      <a16:colId xmlns:a16="http://schemas.microsoft.com/office/drawing/2014/main" val="2807827394"/>
                    </a:ext>
                  </a:extLst>
                </a:gridCol>
                <a:gridCol w="194335">
                  <a:extLst>
                    <a:ext uri="{9D8B030D-6E8A-4147-A177-3AD203B41FA5}">
                      <a16:colId xmlns:a16="http://schemas.microsoft.com/office/drawing/2014/main" val="2906396562"/>
                    </a:ext>
                  </a:extLst>
                </a:gridCol>
                <a:gridCol w="194335">
                  <a:extLst>
                    <a:ext uri="{9D8B030D-6E8A-4147-A177-3AD203B41FA5}">
                      <a16:colId xmlns:a16="http://schemas.microsoft.com/office/drawing/2014/main" val="1860180157"/>
                    </a:ext>
                  </a:extLst>
                </a:gridCol>
                <a:gridCol w="194335">
                  <a:extLst>
                    <a:ext uri="{9D8B030D-6E8A-4147-A177-3AD203B41FA5}">
                      <a16:colId xmlns:a16="http://schemas.microsoft.com/office/drawing/2014/main" val="3189376696"/>
                    </a:ext>
                  </a:extLst>
                </a:gridCol>
                <a:gridCol w="194335">
                  <a:extLst>
                    <a:ext uri="{9D8B030D-6E8A-4147-A177-3AD203B41FA5}">
                      <a16:colId xmlns:a16="http://schemas.microsoft.com/office/drawing/2014/main" val="3723484348"/>
                    </a:ext>
                  </a:extLst>
                </a:gridCol>
                <a:gridCol w="194335">
                  <a:extLst>
                    <a:ext uri="{9D8B030D-6E8A-4147-A177-3AD203B41FA5}">
                      <a16:colId xmlns:a16="http://schemas.microsoft.com/office/drawing/2014/main" val="2679292796"/>
                    </a:ext>
                  </a:extLst>
                </a:gridCol>
                <a:gridCol w="194335">
                  <a:extLst>
                    <a:ext uri="{9D8B030D-6E8A-4147-A177-3AD203B41FA5}">
                      <a16:colId xmlns:a16="http://schemas.microsoft.com/office/drawing/2014/main" val="364754293"/>
                    </a:ext>
                  </a:extLst>
                </a:gridCol>
                <a:gridCol w="194335">
                  <a:extLst>
                    <a:ext uri="{9D8B030D-6E8A-4147-A177-3AD203B41FA5}">
                      <a16:colId xmlns:a16="http://schemas.microsoft.com/office/drawing/2014/main" val="1363286875"/>
                    </a:ext>
                  </a:extLst>
                </a:gridCol>
                <a:gridCol w="194335">
                  <a:extLst>
                    <a:ext uri="{9D8B030D-6E8A-4147-A177-3AD203B41FA5}">
                      <a16:colId xmlns:a16="http://schemas.microsoft.com/office/drawing/2014/main" val="2629364158"/>
                    </a:ext>
                  </a:extLst>
                </a:gridCol>
                <a:gridCol w="194335">
                  <a:extLst>
                    <a:ext uri="{9D8B030D-6E8A-4147-A177-3AD203B41FA5}">
                      <a16:colId xmlns:a16="http://schemas.microsoft.com/office/drawing/2014/main" val="2234213607"/>
                    </a:ext>
                  </a:extLst>
                </a:gridCol>
                <a:gridCol w="194335">
                  <a:extLst>
                    <a:ext uri="{9D8B030D-6E8A-4147-A177-3AD203B41FA5}">
                      <a16:colId xmlns:a16="http://schemas.microsoft.com/office/drawing/2014/main" val="2330586506"/>
                    </a:ext>
                  </a:extLst>
                </a:gridCol>
                <a:gridCol w="194335">
                  <a:extLst>
                    <a:ext uri="{9D8B030D-6E8A-4147-A177-3AD203B41FA5}">
                      <a16:colId xmlns:a16="http://schemas.microsoft.com/office/drawing/2014/main" val="1744218608"/>
                    </a:ext>
                  </a:extLst>
                </a:gridCol>
                <a:gridCol w="194335">
                  <a:extLst>
                    <a:ext uri="{9D8B030D-6E8A-4147-A177-3AD203B41FA5}">
                      <a16:colId xmlns:a16="http://schemas.microsoft.com/office/drawing/2014/main" val="2196328982"/>
                    </a:ext>
                  </a:extLst>
                </a:gridCol>
                <a:gridCol w="194335">
                  <a:extLst>
                    <a:ext uri="{9D8B030D-6E8A-4147-A177-3AD203B41FA5}">
                      <a16:colId xmlns:a16="http://schemas.microsoft.com/office/drawing/2014/main" val="3153099563"/>
                    </a:ext>
                  </a:extLst>
                </a:gridCol>
                <a:gridCol w="194335">
                  <a:extLst>
                    <a:ext uri="{9D8B030D-6E8A-4147-A177-3AD203B41FA5}">
                      <a16:colId xmlns:a16="http://schemas.microsoft.com/office/drawing/2014/main" val="3360966242"/>
                    </a:ext>
                  </a:extLst>
                </a:gridCol>
                <a:gridCol w="194335">
                  <a:extLst>
                    <a:ext uri="{9D8B030D-6E8A-4147-A177-3AD203B41FA5}">
                      <a16:colId xmlns:a16="http://schemas.microsoft.com/office/drawing/2014/main" val="3643030147"/>
                    </a:ext>
                  </a:extLst>
                </a:gridCol>
                <a:gridCol w="194335">
                  <a:extLst>
                    <a:ext uri="{9D8B030D-6E8A-4147-A177-3AD203B41FA5}">
                      <a16:colId xmlns:a16="http://schemas.microsoft.com/office/drawing/2014/main" val="1690196061"/>
                    </a:ext>
                  </a:extLst>
                </a:gridCol>
                <a:gridCol w="194335">
                  <a:extLst>
                    <a:ext uri="{9D8B030D-6E8A-4147-A177-3AD203B41FA5}">
                      <a16:colId xmlns:a16="http://schemas.microsoft.com/office/drawing/2014/main" val="3943500271"/>
                    </a:ext>
                  </a:extLst>
                </a:gridCol>
                <a:gridCol w="194335">
                  <a:extLst>
                    <a:ext uri="{9D8B030D-6E8A-4147-A177-3AD203B41FA5}">
                      <a16:colId xmlns:a16="http://schemas.microsoft.com/office/drawing/2014/main" val="1198643332"/>
                    </a:ext>
                  </a:extLst>
                </a:gridCol>
                <a:gridCol w="194335">
                  <a:extLst>
                    <a:ext uri="{9D8B030D-6E8A-4147-A177-3AD203B41FA5}">
                      <a16:colId xmlns:a16="http://schemas.microsoft.com/office/drawing/2014/main" val="229242954"/>
                    </a:ext>
                  </a:extLst>
                </a:gridCol>
              </a:tblGrid>
              <a:tr h="185127">
                <a:tc gridSpan="7">
                  <a:txBody>
                    <a:bodyPr/>
                    <a:lstStyle/>
                    <a:p>
                      <a:pPr algn="ctr" fontAlgn="b"/>
                      <a:r>
                        <a:rPr lang="en-US" sz="1000" b="1" i="0" u="none" strike="noStrike">
                          <a:solidFill>
                            <a:srgbClr val="000000"/>
                          </a:solidFill>
                          <a:effectLst/>
                          <a:latin typeface="Calibri" panose="020F0502020204030204" pitchFamily="34" charset="0"/>
                        </a:rPr>
                        <a:t>JUNE 2021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gridSpan="34">
                  <a:txBody>
                    <a:bodyPr/>
                    <a:lstStyle/>
                    <a:p>
                      <a:pPr algn="l" fontAlgn="ctr"/>
                      <a:r>
                        <a:rPr lang="en-US" sz="1200" b="1" i="0" u="sng" strike="noStrike" dirty="0">
                          <a:solidFill>
                            <a:srgbClr val="000000"/>
                          </a:solidFill>
                          <a:effectLst/>
                          <a:latin typeface="Calibri" panose="020F0502020204030204" pitchFamily="34" charset="0"/>
                        </a:rPr>
                        <a:t>Markets Committee</a:t>
                      </a:r>
                      <a:br>
                        <a:rPr lang="en-US" sz="1200" b="1" i="0" u="sng"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June 8-9, 2021</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 </a:t>
                      </a:r>
                      <a:r>
                        <a:rPr lang="en-US" sz="1200" b="0" i="0" u="none" strike="noStrike" dirty="0">
                          <a:solidFill>
                            <a:srgbClr val="00B050"/>
                          </a:solidFill>
                          <a:effectLst/>
                          <a:latin typeface="Calibri" panose="020F0502020204030204" pitchFamily="34" charset="0"/>
                        </a:rPr>
                        <a:t>June 2, 2021</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Topics: </a:t>
                      </a:r>
                      <a:r>
                        <a:rPr lang="en-US" sz="1200" b="0" i="0" u="none" strike="noStrike" dirty="0">
                          <a:solidFill>
                            <a:srgbClr val="000000"/>
                          </a:solidFill>
                          <a:effectLst/>
                          <a:latin typeface="Calibri" panose="020F0502020204030204" pitchFamily="34" charset="0"/>
                        </a:rPr>
                        <a:t>Kick off discussion </a:t>
                      </a:r>
                      <a:r>
                        <a:rPr lang="en-US" sz="1200" b="0" i="0" u="none" strike="noStrike" dirty="0" smtClean="0">
                          <a:solidFill>
                            <a:srgbClr val="000000"/>
                          </a:solidFill>
                          <a:effectLst/>
                          <a:latin typeface="Calibri" panose="020F0502020204030204" pitchFamily="34" charset="0"/>
                        </a:rPr>
                        <a:t>of</a:t>
                      </a:r>
                      <a:r>
                        <a:rPr lang="en-US" sz="1200" b="0" i="0" u="none" strike="noStrike" baseline="0"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objectives </a:t>
                      </a:r>
                      <a:r>
                        <a:rPr lang="en-US" sz="1200" b="0" i="0" u="none" strike="noStrike" dirty="0">
                          <a:solidFill>
                            <a:srgbClr val="000000"/>
                          </a:solidFill>
                          <a:effectLst/>
                          <a:latin typeface="Calibri" panose="020F0502020204030204" pitchFamily="34" charset="0"/>
                        </a:rPr>
                        <a:t>including review of preliminary stakeholder schedule. Initial discussion of stakeholder conceptual approaches. By </a:t>
                      </a:r>
                      <a:r>
                        <a:rPr lang="en-US" sz="1200" b="1" i="0" u="none" strike="noStrike" dirty="0">
                          <a:solidFill>
                            <a:srgbClr val="D60093"/>
                          </a:solidFill>
                          <a:effectLst/>
                          <a:latin typeface="Calibri" panose="020F0502020204030204" pitchFamily="34" charset="0"/>
                        </a:rPr>
                        <a:t>June </a:t>
                      </a:r>
                      <a:r>
                        <a:rPr lang="en-US" sz="1200" b="1" i="0" u="none" strike="noStrike" dirty="0" smtClean="0">
                          <a:solidFill>
                            <a:srgbClr val="D60093"/>
                          </a:solidFill>
                          <a:effectLst/>
                          <a:latin typeface="Calibri" panose="020F0502020204030204" pitchFamily="34" charset="0"/>
                        </a:rPr>
                        <a:t>2</a:t>
                      </a:r>
                      <a:r>
                        <a:rPr lang="en-US" sz="1200" b="0" i="0" u="none" strike="noStrike" dirty="0" smtClean="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stakeholders interested in sharing conceptual approaches should contact the MC secretary for time on the agenda</a:t>
                      </a:r>
                      <a:endParaRPr lang="en-US" sz="12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1922617476"/>
                  </a:ext>
                </a:extLst>
              </a:tr>
              <a:tr h="185127">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45202496"/>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dirty="0">
                          <a:solidFill>
                            <a:srgbClr val="FFFFFF"/>
                          </a:solidFill>
                          <a:effectLst/>
                          <a:latin typeface="Calibri" panose="020F0502020204030204" pitchFamily="34" charset="0"/>
                        </a:rPr>
                        <a:t>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B050"/>
                        </a:gs>
                        <a:gs pos="50000">
                          <a:srgbClr val="D60093"/>
                        </a:gs>
                      </a:gsLst>
                      <a:lin ang="5400000" scaled="1"/>
                    </a:gra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43618285"/>
                  </a:ext>
                </a:extLst>
              </a:tr>
              <a:tr h="185127">
                <a:tc>
                  <a:txBody>
                    <a:bodyPr/>
                    <a:lstStyle/>
                    <a:p>
                      <a:pPr algn="ctr" fontAlgn="b"/>
                      <a:r>
                        <a:rPr lang="en-US" sz="1000" b="0" i="0" u="none" strike="noStrike">
                          <a:solidFill>
                            <a:srgbClr val="000000"/>
                          </a:solidFill>
                          <a:effectLst/>
                          <a:latin typeface="Calibri" panose="020F0502020204030204" pitchFamily="34" charset="0"/>
                        </a:rPr>
                        <a:t>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a:solidFill>
                            <a:srgbClr val="FFFFFF"/>
                          </a:solidFill>
                          <a:effectLst/>
                          <a:latin typeface="Calibri" panose="020F0502020204030204" pitchFamily="34" charset="0"/>
                        </a:rPr>
                        <a:t>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13863973"/>
                  </a:ext>
                </a:extLst>
              </a:tr>
              <a:tr h="185127">
                <a:tc>
                  <a:txBody>
                    <a:bodyPr/>
                    <a:lstStyle/>
                    <a:p>
                      <a:pPr algn="ctr" fontAlgn="b"/>
                      <a:r>
                        <a:rPr lang="en-US" sz="1000" b="0" i="0" u="none" strike="noStrike">
                          <a:solidFill>
                            <a:srgbClr val="000000"/>
                          </a:solidFill>
                          <a:effectLst/>
                          <a:latin typeface="Calibri" panose="020F0502020204030204" pitchFamily="34" charset="0"/>
                        </a:rPr>
                        <a:t>13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646110892"/>
                  </a:ext>
                </a:extLst>
              </a:tr>
              <a:tr h="185127">
                <a:tc>
                  <a:txBody>
                    <a:bodyPr/>
                    <a:lstStyle/>
                    <a:p>
                      <a:pPr algn="ctr" fontAlgn="b"/>
                      <a:r>
                        <a:rPr lang="en-US" sz="1000" b="0" i="0" u="none" strike="noStrike">
                          <a:solidFill>
                            <a:srgbClr val="000000"/>
                          </a:solidFill>
                          <a:effectLst/>
                          <a:latin typeface="Calibri" panose="020F0502020204030204" pitchFamily="34" charset="0"/>
                        </a:rPr>
                        <a:t>20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23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6239409"/>
                  </a:ext>
                </a:extLst>
              </a:tr>
              <a:tr h="185127">
                <a:tc>
                  <a:txBody>
                    <a:bodyPr/>
                    <a:lstStyle/>
                    <a:p>
                      <a:pPr algn="ctr" fontAlgn="b"/>
                      <a:r>
                        <a:rPr lang="en-US" sz="1000" b="0" i="0" u="none" strike="noStrike">
                          <a:solidFill>
                            <a:srgbClr val="000000"/>
                          </a:solidFill>
                          <a:effectLst/>
                          <a:latin typeface="Calibri" panose="020F0502020204030204" pitchFamily="34" charset="0"/>
                        </a:rPr>
                        <a:t>27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30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606974541"/>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810455599"/>
                  </a:ext>
                </a:extLst>
              </a:tr>
              <a:tr h="185127">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291473"/>
                  </a:ext>
                </a:extLst>
              </a:tr>
              <a:tr h="185127">
                <a:tc gridSpan="7">
                  <a:txBody>
                    <a:bodyPr/>
                    <a:lstStyle/>
                    <a:p>
                      <a:pPr algn="ctr" fontAlgn="b"/>
                      <a:r>
                        <a:rPr lang="en-US" sz="1000" b="1" i="0" u="none" strike="noStrike">
                          <a:solidFill>
                            <a:srgbClr val="000000"/>
                          </a:solidFill>
                          <a:effectLst/>
                          <a:latin typeface="Calibri" panose="020F0502020204030204" pitchFamily="34" charset="0"/>
                        </a:rPr>
                        <a:t>JULY 2021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gridSpan="34">
                  <a:txBody>
                    <a:bodyPr/>
                    <a:lstStyle/>
                    <a:p>
                      <a:pPr algn="l" fontAlgn="ctr"/>
                      <a:r>
                        <a:rPr lang="en-US" sz="1200" b="1" i="0" u="sng" strike="noStrike" dirty="0">
                          <a:solidFill>
                            <a:srgbClr val="000000"/>
                          </a:solidFill>
                          <a:effectLst/>
                          <a:latin typeface="Calibri" panose="020F0502020204030204" pitchFamily="34" charset="0"/>
                        </a:rPr>
                        <a:t>Markets Committee</a:t>
                      </a:r>
                      <a:br>
                        <a:rPr lang="en-US" sz="1200" b="1" i="0" u="sng"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July 7-8, 2021</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a:t>
                      </a:r>
                      <a:r>
                        <a:rPr lang="en-US" sz="1200" b="0" i="0" u="none" strike="noStrike" dirty="0">
                          <a:solidFill>
                            <a:srgbClr val="00B050"/>
                          </a:solidFill>
                          <a:effectLst/>
                          <a:latin typeface="Calibri" panose="020F0502020204030204" pitchFamily="34" charset="0"/>
                        </a:rPr>
                        <a:t> June 30, 2021</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Topics:</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Discussion of problem statement. Continued </a:t>
                      </a:r>
                      <a:r>
                        <a:rPr lang="en-US" sz="1200" b="0" i="0" u="none" strike="noStrike" dirty="0">
                          <a:solidFill>
                            <a:srgbClr val="000000"/>
                          </a:solidFill>
                          <a:effectLst/>
                          <a:latin typeface="Calibri" panose="020F0502020204030204" pitchFamily="34" charset="0"/>
                        </a:rPr>
                        <a:t>discussion of stakeholder conceptual approaches. By </a:t>
                      </a:r>
                      <a:r>
                        <a:rPr lang="en-US" sz="1200" b="1" i="0" u="none" strike="noStrike" dirty="0">
                          <a:solidFill>
                            <a:srgbClr val="D60093"/>
                          </a:solidFill>
                          <a:effectLst/>
                          <a:latin typeface="Calibri" panose="020F0502020204030204" pitchFamily="34" charset="0"/>
                        </a:rPr>
                        <a:t>June 23</a:t>
                      </a:r>
                      <a:r>
                        <a:rPr lang="en-US" sz="1200" b="0" i="0" u="none" strike="noStrike" dirty="0">
                          <a:solidFill>
                            <a:srgbClr val="000000"/>
                          </a:solidFill>
                          <a:effectLst/>
                          <a:latin typeface="Calibri" panose="020F0502020204030204" pitchFamily="34" charset="0"/>
                        </a:rPr>
                        <a:t>, stakeholders interested in sharing conceptual approaches should contact the MC secretary for time on the </a:t>
                      </a:r>
                      <a:r>
                        <a:rPr lang="en-US" sz="1200" b="0" i="0" u="none" strike="noStrike" dirty="0" smtClean="0">
                          <a:solidFill>
                            <a:srgbClr val="000000"/>
                          </a:solidFill>
                          <a:effectLst/>
                          <a:latin typeface="Calibri" panose="020F0502020204030204" pitchFamily="34" charset="0"/>
                        </a:rPr>
                        <a:t>agenda</a:t>
                      </a: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2893548696"/>
                  </a:ext>
                </a:extLst>
              </a:tr>
              <a:tr h="185127">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26643412"/>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95211816"/>
                  </a:ext>
                </a:extLst>
              </a:tr>
              <a:tr h="185127">
                <a:tc>
                  <a:txBody>
                    <a:bodyPr/>
                    <a:lstStyle/>
                    <a:p>
                      <a:pPr algn="ctr" fontAlgn="b"/>
                      <a:r>
                        <a:rPr lang="en-US" sz="1000" b="0" i="0" u="none" strike="noStrike">
                          <a:solidFill>
                            <a:srgbClr val="000000"/>
                          </a:solidFill>
                          <a:effectLst/>
                          <a:latin typeface="Calibri" panose="020F0502020204030204" pitchFamily="34" charset="0"/>
                        </a:rPr>
                        <a:t>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a:solidFill>
                            <a:srgbClr val="FFFFFF"/>
                          </a:solidFill>
                          <a:effectLst/>
                          <a:latin typeface="Calibri" panose="020F0502020204030204" pitchFamily="34" charset="0"/>
                        </a:rPr>
                        <a:t>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296275656"/>
                  </a:ext>
                </a:extLst>
              </a:tr>
              <a:tr h="185127">
                <a:tc>
                  <a:txBody>
                    <a:bodyPr/>
                    <a:lstStyle/>
                    <a:p>
                      <a:pPr algn="ctr" fontAlgn="b"/>
                      <a:r>
                        <a:rPr lang="en-US" sz="1000" b="0" i="0" u="none" strike="noStrike">
                          <a:solidFill>
                            <a:srgbClr val="000000"/>
                          </a:solidFill>
                          <a:effectLst/>
                          <a:latin typeface="Calibri" panose="020F0502020204030204" pitchFamily="34" charset="0"/>
                        </a:rPr>
                        <a:t>11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447971550"/>
                  </a:ext>
                </a:extLst>
              </a:tr>
              <a:tr h="185127">
                <a:tc>
                  <a:txBody>
                    <a:bodyPr/>
                    <a:lstStyle/>
                    <a:p>
                      <a:pPr algn="ctr" fontAlgn="b"/>
                      <a:r>
                        <a:rPr lang="en-US" sz="1000" b="0" i="0" u="none" strike="noStrike">
                          <a:solidFill>
                            <a:srgbClr val="000000"/>
                          </a:solidFill>
                          <a:effectLst/>
                          <a:latin typeface="Calibri" panose="020F0502020204030204" pitchFamily="34" charset="0"/>
                        </a:rPr>
                        <a:t>18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96683312"/>
                  </a:ext>
                </a:extLst>
              </a:tr>
              <a:tr h="185127">
                <a:tc>
                  <a:txBody>
                    <a:bodyPr/>
                    <a:lstStyle/>
                    <a:p>
                      <a:pPr algn="ctr" fontAlgn="b"/>
                      <a:r>
                        <a:rPr lang="en-US" sz="1000" b="0" i="0" u="none" strike="noStrike">
                          <a:solidFill>
                            <a:srgbClr val="000000"/>
                          </a:solidFill>
                          <a:effectLst/>
                          <a:latin typeface="Calibri" panose="020F0502020204030204" pitchFamily="34" charset="0"/>
                        </a:rPr>
                        <a:t>25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28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645346584"/>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310377769"/>
                  </a:ext>
                </a:extLst>
              </a:tr>
            </a:tbl>
          </a:graphicData>
        </a:graphic>
      </p:graphicFrame>
    </p:spTree>
    <p:extLst>
      <p:ext uri="{BB962C8B-B14F-4D97-AF65-F5344CB8AC3E}">
        <p14:creationId xmlns:p14="http://schemas.microsoft.com/office/powerpoint/2010/main" val="143452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800" dirty="0"/>
              <a:t>Stakeholder </a:t>
            </a:r>
            <a:r>
              <a:rPr lang="en-US" sz="2800" dirty="0" smtClean="0"/>
              <a:t>Schedule, cont.</a:t>
            </a:r>
            <a:endParaRPr lang="en-US" sz="28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graphicFrame>
        <p:nvGraphicFramePr>
          <p:cNvPr id="5" name="Table 4"/>
          <p:cNvGraphicFramePr>
            <a:graphicFrameLocks noGrp="1"/>
          </p:cNvGraphicFramePr>
          <p:nvPr>
            <p:extLst/>
          </p:nvPr>
        </p:nvGraphicFramePr>
        <p:xfrm>
          <a:off x="560924" y="1123950"/>
          <a:ext cx="8022151" cy="1481016"/>
        </p:xfrm>
        <a:graphic>
          <a:graphicData uri="http://schemas.openxmlformats.org/drawingml/2006/table">
            <a:tbl>
              <a:tblPr/>
              <a:tblGrid>
                <a:gridCol w="194335">
                  <a:extLst>
                    <a:ext uri="{9D8B030D-6E8A-4147-A177-3AD203B41FA5}">
                      <a16:colId xmlns:a16="http://schemas.microsoft.com/office/drawing/2014/main" val="48419494"/>
                    </a:ext>
                  </a:extLst>
                </a:gridCol>
                <a:gridCol w="171015">
                  <a:extLst>
                    <a:ext uri="{9D8B030D-6E8A-4147-A177-3AD203B41FA5}">
                      <a16:colId xmlns:a16="http://schemas.microsoft.com/office/drawing/2014/main" val="1631500562"/>
                    </a:ext>
                  </a:extLst>
                </a:gridCol>
                <a:gridCol w="194335">
                  <a:extLst>
                    <a:ext uri="{9D8B030D-6E8A-4147-A177-3AD203B41FA5}">
                      <a16:colId xmlns:a16="http://schemas.microsoft.com/office/drawing/2014/main" val="2972737896"/>
                    </a:ext>
                  </a:extLst>
                </a:gridCol>
                <a:gridCol w="194335">
                  <a:extLst>
                    <a:ext uri="{9D8B030D-6E8A-4147-A177-3AD203B41FA5}">
                      <a16:colId xmlns:a16="http://schemas.microsoft.com/office/drawing/2014/main" val="2234455524"/>
                    </a:ext>
                  </a:extLst>
                </a:gridCol>
                <a:gridCol w="194335">
                  <a:extLst>
                    <a:ext uri="{9D8B030D-6E8A-4147-A177-3AD203B41FA5}">
                      <a16:colId xmlns:a16="http://schemas.microsoft.com/office/drawing/2014/main" val="2991381488"/>
                    </a:ext>
                  </a:extLst>
                </a:gridCol>
                <a:gridCol w="194335">
                  <a:extLst>
                    <a:ext uri="{9D8B030D-6E8A-4147-A177-3AD203B41FA5}">
                      <a16:colId xmlns:a16="http://schemas.microsoft.com/office/drawing/2014/main" val="577757738"/>
                    </a:ext>
                  </a:extLst>
                </a:gridCol>
                <a:gridCol w="194335">
                  <a:extLst>
                    <a:ext uri="{9D8B030D-6E8A-4147-A177-3AD203B41FA5}">
                      <a16:colId xmlns:a16="http://schemas.microsoft.com/office/drawing/2014/main" val="3632933101"/>
                    </a:ext>
                  </a:extLst>
                </a:gridCol>
                <a:gridCol w="155469">
                  <a:extLst>
                    <a:ext uri="{9D8B030D-6E8A-4147-A177-3AD203B41FA5}">
                      <a16:colId xmlns:a16="http://schemas.microsoft.com/office/drawing/2014/main" val="3512420801"/>
                    </a:ext>
                  </a:extLst>
                </a:gridCol>
                <a:gridCol w="6529657">
                  <a:extLst>
                    <a:ext uri="{9D8B030D-6E8A-4147-A177-3AD203B41FA5}">
                      <a16:colId xmlns:a16="http://schemas.microsoft.com/office/drawing/2014/main" val="2597191871"/>
                    </a:ext>
                  </a:extLst>
                </a:gridCol>
              </a:tblGrid>
              <a:tr h="185127">
                <a:tc gridSpan="7">
                  <a:txBody>
                    <a:bodyPr/>
                    <a:lstStyle/>
                    <a:p>
                      <a:pPr algn="ctr" fontAlgn="b"/>
                      <a:r>
                        <a:rPr lang="en-US" sz="1000" b="1" i="0" u="none" strike="noStrike" dirty="0">
                          <a:solidFill>
                            <a:srgbClr val="000000"/>
                          </a:solidFill>
                          <a:effectLst/>
                          <a:latin typeface="Calibri" panose="020F0502020204030204" pitchFamily="34" charset="0"/>
                        </a:rPr>
                        <a:t>AUGUST 2021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1200" b="1" i="0" u="sng" strike="noStrike" dirty="0">
                          <a:solidFill>
                            <a:srgbClr val="000000"/>
                          </a:solidFill>
                          <a:effectLst/>
                          <a:latin typeface="Calibri" panose="020F0502020204030204" pitchFamily="34" charset="0"/>
                        </a:rPr>
                        <a:t>Markets Committee</a:t>
                      </a:r>
                      <a:br>
                        <a:rPr lang="en-US" sz="1200" b="1" i="0" u="sng"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 </a:t>
                      </a:r>
                      <a:r>
                        <a:rPr lang="en-US" sz="1200" b="0" i="0" u="none" strike="noStrike" dirty="0">
                          <a:solidFill>
                            <a:srgbClr val="0070C0"/>
                          </a:solidFill>
                          <a:effectLst/>
                          <a:latin typeface="Calibri" panose="020F0502020204030204" pitchFamily="34" charset="0"/>
                        </a:rPr>
                        <a:t>August 10-11, 2021</a:t>
                      </a:r>
                      <a:r>
                        <a:rPr lang="en-US" sz="1200" b="1"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 </a:t>
                      </a:r>
                      <a:r>
                        <a:rPr lang="en-US" sz="1200" b="0" i="0" u="none" strike="noStrike" dirty="0">
                          <a:solidFill>
                            <a:srgbClr val="00B050"/>
                          </a:solidFill>
                          <a:effectLst/>
                          <a:latin typeface="Calibri" panose="020F0502020204030204" pitchFamily="34" charset="0"/>
                        </a:rPr>
                        <a:t>August 4, 2021</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Topics: </a:t>
                      </a:r>
                      <a:r>
                        <a:rPr lang="en-US" sz="1200" b="0" i="0" u="none" strike="noStrike" dirty="0">
                          <a:solidFill>
                            <a:srgbClr val="000000"/>
                          </a:solidFill>
                          <a:effectLst/>
                          <a:latin typeface="Calibri" panose="020F0502020204030204" pitchFamily="34" charset="0"/>
                        </a:rPr>
                        <a:t>Discussion of ISO's </a:t>
                      </a:r>
                      <a:r>
                        <a:rPr lang="en-US" sz="1200" b="0" i="0" u="none" strike="noStrike" dirty="0" smtClean="0">
                          <a:solidFill>
                            <a:srgbClr val="000000"/>
                          </a:solidFill>
                          <a:effectLst/>
                          <a:latin typeface="Calibri" panose="020F0502020204030204" pitchFamily="34" charset="0"/>
                        </a:rPr>
                        <a:t>design objectives </a:t>
                      </a:r>
                      <a:r>
                        <a:rPr lang="en-US" sz="1200" b="0" i="0" u="none" strike="noStrike" dirty="0">
                          <a:solidFill>
                            <a:srgbClr val="000000"/>
                          </a:solidFill>
                          <a:effectLst/>
                          <a:latin typeface="Calibri" panose="020F0502020204030204" pitchFamily="34" charset="0"/>
                        </a:rPr>
                        <a:t>and initial conceptual </a:t>
                      </a:r>
                      <a:r>
                        <a:rPr lang="en-US" sz="1200" b="0" i="0" u="none" strike="noStrike" dirty="0" smtClean="0">
                          <a:solidFill>
                            <a:srgbClr val="000000"/>
                          </a:solidFill>
                          <a:effectLst/>
                          <a:latin typeface="Calibri" panose="020F0502020204030204" pitchFamily="34" charset="0"/>
                        </a:rPr>
                        <a:t>approach. </a:t>
                      </a:r>
                      <a:r>
                        <a:rPr lang="en-US" sz="1200" b="0" i="0" u="none" strike="noStrike" dirty="0">
                          <a:solidFill>
                            <a:srgbClr val="000000"/>
                          </a:solidFill>
                          <a:effectLst/>
                          <a:latin typeface="Calibri" panose="020F0502020204030204" pitchFamily="34" charset="0"/>
                        </a:rPr>
                        <a:t>Continued discussion of stakeholder conceptual approaches. By </a:t>
                      </a:r>
                      <a:r>
                        <a:rPr lang="en-US" sz="1200" b="1" i="0" u="none" strike="noStrike" dirty="0">
                          <a:solidFill>
                            <a:srgbClr val="D60093"/>
                          </a:solidFill>
                          <a:effectLst/>
                          <a:latin typeface="Calibri" panose="020F0502020204030204" pitchFamily="34" charset="0"/>
                        </a:rPr>
                        <a:t>July 28</a:t>
                      </a:r>
                      <a:r>
                        <a:rPr lang="en-US" sz="1200" b="0" i="0" u="none" strike="noStrike" dirty="0">
                          <a:solidFill>
                            <a:srgbClr val="000000"/>
                          </a:solidFill>
                          <a:effectLst/>
                          <a:latin typeface="Calibri" panose="020F0502020204030204" pitchFamily="34" charset="0"/>
                        </a:rPr>
                        <a:t>, stakeholders interested in sharing conceptual approaches should contact the MC secretary for time on the agenda</a:t>
                      </a:r>
                      <a:endParaRPr lang="en-US" sz="12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583702"/>
                  </a:ext>
                </a:extLst>
              </a:tr>
              <a:tr h="185127">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539047973"/>
                  </a:ext>
                </a:extLst>
              </a:tr>
              <a:tr h="185127">
                <a:tc>
                  <a:txBody>
                    <a:bodyPr/>
                    <a:lstStyle/>
                    <a:p>
                      <a:pPr algn="ctr" fontAlgn="b"/>
                      <a:r>
                        <a:rPr lang="en-US" sz="1000" b="0" i="0" u="none" strike="noStrike">
                          <a:solidFill>
                            <a:srgbClr val="000000"/>
                          </a:solidFill>
                          <a:effectLst/>
                          <a:latin typeface="Calibri" panose="020F0502020204030204" pitchFamily="34" charset="0"/>
                        </a:rPr>
                        <a:t>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5790455"/>
                  </a:ext>
                </a:extLst>
              </a:tr>
              <a:tr h="185127">
                <a:tc>
                  <a:txBody>
                    <a:bodyPr/>
                    <a:lstStyle/>
                    <a:p>
                      <a:pPr algn="ctr" fontAlgn="b"/>
                      <a:r>
                        <a:rPr lang="en-US" sz="1000" b="0" i="0" u="none" strike="noStrike">
                          <a:solidFill>
                            <a:srgbClr val="000000"/>
                          </a:solidFill>
                          <a:effectLst/>
                          <a:latin typeface="Calibri" panose="020F0502020204030204" pitchFamily="34" charset="0"/>
                        </a:rPr>
                        <a:t>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10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a:solidFill>
                            <a:srgbClr val="FFFFFF"/>
                          </a:solidFill>
                          <a:effectLst/>
                          <a:latin typeface="Calibri" panose="020F0502020204030204" pitchFamily="34" charset="0"/>
                        </a:rPr>
                        <a:t>11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98661492"/>
                  </a:ext>
                </a:extLst>
              </a:tr>
              <a:tr h="185127">
                <a:tc>
                  <a:txBody>
                    <a:bodyPr/>
                    <a:lstStyle/>
                    <a:p>
                      <a:pPr algn="ctr" fontAlgn="b"/>
                      <a:r>
                        <a:rPr lang="en-US" sz="1000" b="0" i="0" u="none" strike="noStrike">
                          <a:solidFill>
                            <a:srgbClr val="000000"/>
                          </a:solidFill>
                          <a:effectLst/>
                          <a:latin typeface="Calibri" panose="020F0502020204030204" pitchFamily="34" charset="0"/>
                        </a:rPr>
                        <a:t>15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6645554"/>
                  </a:ext>
                </a:extLst>
              </a:tr>
              <a:tr h="185127">
                <a:tc>
                  <a:txBody>
                    <a:bodyPr/>
                    <a:lstStyle/>
                    <a:p>
                      <a:pPr algn="ctr" fontAlgn="b"/>
                      <a:r>
                        <a:rPr lang="en-US" sz="1000" b="0" i="0" u="none" strike="noStrike">
                          <a:solidFill>
                            <a:srgbClr val="000000"/>
                          </a:solidFill>
                          <a:effectLst/>
                          <a:latin typeface="Calibri" panose="020F0502020204030204" pitchFamily="34" charset="0"/>
                        </a:rPr>
                        <a:t>22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636272926"/>
                  </a:ext>
                </a:extLst>
              </a:tr>
              <a:tr h="185127">
                <a:tc>
                  <a:txBody>
                    <a:bodyPr/>
                    <a:lstStyle/>
                    <a:p>
                      <a:pPr algn="ctr" fontAlgn="b"/>
                      <a:r>
                        <a:rPr lang="en-US" sz="1000" b="0" i="0" u="none" strike="noStrike">
                          <a:solidFill>
                            <a:srgbClr val="000000"/>
                          </a:solidFill>
                          <a:effectLst/>
                          <a:latin typeface="Calibri" panose="020F0502020204030204" pitchFamily="34" charset="0"/>
                        </a:rPr>
                        <a:t>29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31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25291363"/>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967428882"/>
                  </a:ext>
                </a:extLst>
              </a:tr>
            </a:tbl>
          </a:graphicData>
        </a:graphic>
      </p:graphicFrame>
      <p:graphicFrame>
        <p:nvGraphicFramePr>
          <p:cNvPr id="6" name="Table 5"/>
          <p:cNvGraphicFramePr>
            <a:graphicFrameLocks noGrp="1"/>
          </p:cNvGraphicFramePr>
          <p:nvPr>
            <p:extLst/>
          </p:nvPr>
        </p:nvGraphicFramePr>
        <p:xfrm>
          <a:off x="560924" y="2800350"/>
          <a:ext cx="8022151" cy="1481016"/>
        </p:xfrm>
        <a:graphic>
          <a:graphicData uri="http://schemas.openxmlformats.org/drawingml/2006/table">
            <a:tbl>
              <a:tblPr/>
              <a:tblGrid>
                <a:gridCol w="194335">
                  <a:extLst>
                    <a:ext uri="{9D8B030D-6E8A-4147-A177-3AD203B41FA5}">
                      <a16:colId xmlns:a16="http://schemas.microsoft.com/office/drawing/2014/main" val="257318331"/>
                    </a:ext>
                  </a:extLst>
                </a:gridCol>
                <a:gridCol w="171015">
                  <a:extLst>
                    <a:ext uri="{9D8B030D-6E8A-4147-A177-3AD203B41FA5}">
                      <a16:colId xmlns:a16="http://schemas.microsoft.com/office/drawing/2014/main" val="3837659640"/>
                    </a:ext>
                  </a:extLst>
                </a:gridCol>
                <a:gridCol w="194335">
                  <a:extLst>
                    <a:ext uri="{9D8B030D-6E8A-4147-A177-3AD203B41FA5}">
                      <a16:colId xmlns:a16="http://schemas.microsoft.com/office/drawing/2014/main" val="225508563"/>
                    </a:ext>
                  </a:extLst>
                </a:gridCol>
                <a:gridCol w="194335">
                  <a:extLst>
                    <a:ext uri="{9D8B030D-6E8A-4147-A177-3AD203B41FA5}">
                      <a16:colId xmlns:a16="http://schemas.microsoft.com/office/drawing/2014/main" val="868180951"/>
                    </a:ext>
                  </a:extLst>
                </a:gridCol>
                <a:gridCol w="194335">
                  <a:extLst>
                    <a:ext uri="{9D8B030D-6E8A-4147-A177-3AD203B41FA5}">
                      <a16:colId xmlns:a16="http://schemas.microsoft.com/office/drawing/2014/main" val="728102836"/>
                    </a:ext>
                  </a:extLst>
                </a:gridCol>
                <a:gridCol w="194335">
                  <a:extLst>
                    <a:ext uri="{9D8B030D-6E8A-4147-A177-3AD203B41FA5}">
                      <a16:colId xmlns:a16="http://schemas.microsoft.com/office/drawing/2014/main" val="3606821614"/>
                    </a:ext>
                  </a:extLst>
                </a:gridCol>
                <a:gridCol w="194335">
                  <a:extLst>
                    <a:ext uri="{9D8B030D-6E8A-4147-A177-3AD203B41FA5}">
                      <a16:colId xmlns:a16="http://schemas.microsoft.com/office/drawing/2014/main" val="3293785017"/>
                    </a:ext>
                  </a:extLst>
                </a:gridCol>
                <a:gridCol w="155469">
                  <a:extLst>
                    <a:ext uri="{9D8B030D-6E8A-4147-A177-3AD203B41FA5}">
                      <a16:colId xmlns:a16="http://schemas.microsoft.com/office/drawing/2014/main" val="2410793904"/>
                    </a:ext>
                  </a:extLst>
                </a:gridCol>
                <a:gridCol w="6529657">
                  <a:extLst>
                    <a:ext uri="{9D8B030D-6E8A-4147-A177-3AD203B41FA5}">
                      <a16:colId xmlns:a16="http://schemas.microsoft.com/office/drawing/2014/main" val="4101829842"/>
                    </a:ext>
                  </a:extLst>
                </a:gridCol>
              </a:tblGrid>
              <a:tr h="185127">
                <a:tc gridSpan="7">
                  <a:txBody>
                    <a:bodyPr/>
                    <a:lstStyle/>
                    <a:p>
                      <a:pPr algn="ctr" fontAlgn="b"/>
                      <a:r>
                        <a:rPr lang="en-US" sz="1000" b="1" i="0" u="none" strike="noStrike">
                          <a:solidFill>
                            <a:srgbClr val="000000"/>
                          </a:solidFill>
                          <a:effectLst/>
                          <a:latin typeface="Calibri" panose="020F0502020204030204" pitchFamily="34" charset="0"/>
                        </a:rPr>
                        <a:t>SEPTEMBER 2021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1200" b="1" i="0" u="sng" strike="noStrike" dirty="0">
                          <a:solidFill>
                            <a:srgbClr val="000000"/>
                          </a:solidFill>
                          <a:effectLst/>
                          <a:latin typeface="Calibri" panose="020F0502020204030204" pitchFamily="34" charset="0"/>
                        </a:rPr>
                        <a:t>Markets Committee</a:t>
                      </a:r>
                      <a:br>
                        <a:rPr lang="en-US" sz="1200" b="1" i="0" u="sng" strike="noStrike" dirty="0">
                          <a:solidFill>
                            <a:srgbClr val="000000"/>
                          </a:solidFill>
                          <a:effectLst/>
                          <a:latin typeface="Calibri" panose="020F0502020204030204" pitchFamily="34" charset="0"/>
                        </a:rPr>
                      </a:br>
                      <a:r>
                        <a:rPr lang="en-US" sz="1200" b="1" i="0" u="none" strike="noStrike" dirty="0">
                          <a:solidFill>
                            <a:srgbClr val="0070C0"/>
                          </a:solidFill>
                          <a:effectLst/>
                          <a:latin typeface="Calibri" panose="020F0502020204030204" pitchFamily="34" charset="0"/>
                        </a:rPr>
                        <a:t>Meeting Date:</a:t>
                      </a:r>
                      <a:r>
                        <a:rPr lang="en-US" sz="1200" b="0" i="0" u="none" strike="noStrike" dirty="0">
                          <a:solidFill>
                            <a:srgbClr val="0070C0"/>
                          </a:solidFill>
                          <a:effectLst/>
                          <a:latin typeface="Calibri" panose="020F0502020204030204" pitchFamily="34" charset="0"/>
                        </a:rPr>
                        <a:t> September 13-14, 2021</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B050"/>
                          </a:solidFill>
                          <a:effectLst/>
                          <a:latin typeface="Calibri" panose="020F0502020204030204" pitchFamily="34" charset="0"/>
                        </a:rPr>
                        <a:t>Posting Materials Beginning:</a:t>
                      </a:r>
                      <a:r>
                        <a:rPr lang="en-US" sz="1200" b="0" i="0" u="none" strike="noStrike" dirty="0">
                          <a:solidFill>
                            <a:srgbClr val="00B050"/>
                          </a:solidFill>
                          <a:effectLst/>
                          <a:latin typeface="Calibri" panose="020F0502020204030204" pitchFamily="34" charset="0"/>
                        </a:rPr>
                        <a:t> September 7, 2021</a:t>
                      </a:r>
                      <a:br>
                        <a:rPr lang="en-US" sz="1200" b="0" i="0" u="none" strike="noStrike" dirty="0">
                          <a:solidFill>
                            <a:srgbClr val="00B05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Topics: </a:t>
                      </a:r>
                      <a:r>
                        <a:rPr lang="en-US" sz="1200" b="0" i="0" u="none" strike="noStrike" dirty="0">
                          <a:solidFill>
                            <a:srgbClr val="000000"/>
                          </a:solidFill>
                          <a:effectLst/>
                          <a:latin typeface="Calibri" panose="020F0502020204030204" pitchFamily="34" charset="0"/>
                        </a:rPr>
                        <a:t>Discussion of ISO's draft proposal. Discussion of stakeholder draft proposals. By </a:t>
                      </a:r>
                      <a:r>
                        <a:rPr lang="en-US" sz="1200" b="1" i="0" u="none" strike="noStrike" dirty="0">
                          <a:solidFill>
                            <a:srgbClr val="D60093"/>
                          </a:solidFill>
                          <a:effectLst/>
                          <a:latin typeface="Calibri" panose="020F0502020204030204" pitchFamily="34" charset="0"/>
                        </a:rPr>
                        <a:t>August 31</a:t>
                      </a:r>
                      <a:r>
                        <a:rPr lang="en-US" sz="1200" b="0" i="0" u="none" strike="noStrike" dirty="0">
                          <a:solidFill>
                            <a:srgbClr val="000000"/>
                          </a:solidFill>
                          <a:effectLst/>
                          <a:latin typeface="Calibri" panose="020F0502020204030204" pitchFamily="34" charset="0"/>
                        </a:rPr>
                        <a:t>, stakeholders interested in sharing draft proposals should contact the MC secretary for time on the agenda</a:t>
                      </a:r>
                      <a:endParaRPr lang="en-US" sz="12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914064"/>
                  </a:ext>
                </a:extLst>
              </a:tr>
              <a:tr h="185127">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M</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W</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T</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5142" marR="5142" marT="51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000" b="1" i="0" u="none" strike="noStrike">
                          <a:solidFill>
                            <a:srgbClr val="FFFFFF"/>
                          </a:solidFill>
                          <a:effectLst/>
                          <a:latin typeface="Calibri" panose="020F0502020204030204" pitchFamily="34" charset="0"/>
                        </a:rPr>
                        <a:t>S</a:t>
                      </a:r>
                    </a:p>
                  </a:txBody>
                  <a:tcPr marL="5142" marR="5142" marT="51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71297334"/>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69333342"/>
                  </a:ext>
                </a:extLst>
              </a:tr>
              <a:tr h="185127">
                <a:tc>
                  <a:txBody>
                    <a:bodyPr/>
                    <a:lstStyle/>
                    <a:p>
                      <a:pPr algn="ctr" fontAlgn="b"/>
                      <a:r>
                        <a:rPr lang="en-US" sz="1000" b="0" i="0" u="none" strike="noStrike">
                          <a:solidFill>
                            <a:srgbClr val="000000"/>
                          </a:solidFill>
                          <a:effectLst/>
                          <a:latin typeface="Calibri" panose="020F0502020204030204" pitchFamily="34" charset="0"/>
                        </a:rPr>
                        <a:t>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300558006"/>
                  </a:ext>
                </a:extLst>
              </a:tr>
              <a:tr h="185127">
                <a:tc>
                  <a:txBody>
                    <a:bodyPr/>
                    <a:lstStyle/>
                    <a:p>
                      <a:pPr algn="ctr" fontAlgn="b"/>
                      <a:r>
                        <a:rPr lang="en-US" sz="1000" b="0" i="0" u="none" strike="noStrike">
                          <a:solidFill>
                            <a:srgbClr val="000000"/>
                          </a:solidFill>
                          <a:effectLst/>
                          <a:latin typeface="Calibri" panose="020F0502020204030204" pitchFamily="34" charset="0"/>
                        </a:rPr>
                        <a:t>12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Calibri" panose="020F0502020204030204" pitchFamily="34" charset="0"/>
                        </a:rPr>
                        <a:t>13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1" i="0" u="none" strike="noStrike">
                          <a:solidFill>
                            <a:srgbClr val="FFFFFF"/>
                          </a:solidFill>
                          <a:effectLst/>
                          <a:latin typeface="Calibri" panose="020F0502020204030204" pitchFamily="34" charset="0"/>
                        </a:rPr>
                        <a:t>14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693870793"/>
                  </a:ext>
                </a:extLst>
              </a:tr>
              <a:tr h="185127">
                <a:tc>
                  <a:txBody>
                    <a:bodyPr/>
                    <a:lstStyle/>
                    <a:p>
                      <a:pPr algn="ctr" fontAlgn="b"/>
                      <a:r>
                        <a:rPr lang="en-US" sz="1000" b="0" i="0" u="none" strike="noStrike">
                          <a:solidFill>
                            <a:srgbClr val="000000"/>
                          </a:solidFill>
                          <a:effectLst/>
                          <a:latin typeface="Calibri" panose="020F0502020204030204" pitchFamily="34" charset="0"/>
                        </a:rPr>
                        <a:t>19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192305295"/>
                  </a:ext>
                </a:extLst>
              </a:tr>
              <a:tr h="185127">
                <a:tc>
                  <a:txBody>
                    <a:bodyPr/>
                    <a:lstStyle/>
                    <a:p>
                      <a:pPr algn="ctr" fontAlgn="b"/>
                      <a:r>
                        <a:rPr lang="en-US" sz="1000" b="0" i="0" u="none" strike="noStrike">
                          <a:solidFill>
                            <a:srgbClr val="000000"/>
                          </a:solidFill>
                          <a:effectLst/>
                          <a:latin typeface="Calibri" panose="020F0502020204030204" pitchFamily="34" charset="0"/>
                        </a:rPr>
                        <a:t>26</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29</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96967551"/>
                  </a:ext>
                </a:extLst>
              </a:tr>
              <a:tr h="185127">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142" marR="5142" marT="51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5142" marR="5142" marT="5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58177785"/>
                  </a:ext>
                </a:extLst>
              </a:tr>
            </a:tbl>
          </a:graphicData>
        </a:graphic>
      </p:graphicFrame>
    </p:spTree>
    <p:extLst>
      <p:ext uri="{BB962C8B-B14F-4D97-AF65-F5344CB8AC3E}">
        <p14:creationId xmlns:p14="http://schemas.microsoft.com/office/powerpoint/2010/main" val="7391975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B9FD61-F7E9-4C5B-8D65-9F8B5A889844}"/>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F36ABE-BF04-49E7-8010-928C0C008C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ISO-PPT-Template-Public-16-9</Template>
  <TotalTime>0</TotalTime>
  <Words>1561</Words>
  <Application>Microsoft Office PowerPoint</Application>
  <PresentationFormat>On-screen Show (16:9)</PresentationFormat>
  <Paragraphs>469</Paragraphs>
  <Slides>13</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iso_white_cover</vt:lpstr>
      <vt:lpstr>blank</vt:lpstr>
      <vt:lpstr>PowerPoint Presentation</vt:lpstr>
      <vt:lpstr>PowerPoint Presentation</vt:lpstr>
      <vt:lpstr>Background: How we got here</vt:lpstr>
      <vt:lpstr>Project Objectives</vt:lpstr>
      <vt:lpstr>Why a balance between these two objectives is important</vt:lpstr>
      <vt:lpstr>Immediate and Longer-Term Goals</vt:lpstr>
      <vt:lpstr>The ISO appreciates and welcomes stakeholder engagement and feedback</vt:lpstr>
      <vt:lpstr>Stakeholder Schedule</vt:lpstr>
      <vt:lpstr>Stakeholder Schedule, cont.</vt:lpstr>
      <vt:lpstr>Stakeholder Schedule, cont.</vt:lpstr>
      <vt:lpstr>Stakeholder Schedule, cont.</vt:lpstr>
      <vt:lpstr>PowerPoint Presentation</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2021-06-02T21:00:34Z</dcterms:created>
  <dcterms:modified xsi:type="dcterms:W3CDTF">2021-06-02T21:00:58Z</dcterms:modified>
</cp:coreProperties>
</file>