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106"/>
  </p:notesMasterIdLst>
  <p:handoutMasterIdLst>
    <p:handoutMasterId r:id="rId107"/>
  </p:handoutMasterIdLst>
  <p:sldIdLst>
    <p:sldId id="533" r:id="rId3"/>
    <p:sldId id="534" r:id="rId4"/>
    <p:sldId id="535" r:id="rId5"/>
    <p:sldId id="536" r:id="rId6"/>
    <p:sldId id="493" r:id="rId7"/>
    <p:sldId id="453" r:id="rId8"/>
    <p:sldId id="494" r:id="rId9"/>
    <p:sldId id="443" r:id="rId10"/>
    <p:sldId id="438" r:id="rId11"/>
    <p:sldId id="470" r:id="rId12"/>
    <p:sldId id="471" r:id="rId13"/>
    <p:sldId id="469" r:id="rId14"/>
    <p:sldId id="525" r:id="rId15"/>
    <p:sldId id="454" r:id="rId16"/>
    <p:sldId id="431" r:id="rId17"/>
    <p:sldId id="498" r:id="rId18"/>
    <p:sldId id="499" r:id="rId19"/>
    <p:sldId id="500" r:id="rId20"/>
    <p:sldId id="501" r:id="rId21"/>
    <p:sldId id="523" r:id="rId22"/>
    <p:sldId id="505" r:id="rId23"/>
    <p:sldId id="530" r:id="rId24"/>
    <p:sldId id="529" r:id="rId25"/>
    <p:sldId id="532" r:id="rId26"/>
    <p:sldId id="531" r:id="rId27"/>
    <p:sldId id="527" r:id="rId28"/>
    <p:sldId id="487" r:id="rId29"/>
    <p:sldId id="474" r:id="rId30"/>
    <p:sldId id="480" r:id="rId31"/>
    <p:sldId id="528" r:id="rId32"/>
    <p:sldId id="476" r:id="rId33"/>
    <p:sldId id="484" r:id="rId34"/>
    <p:sldId id="477" r:id="rId35"/>
    <p:sldId id="482" r:id="rId36"/>
    <p:sldId id="481" r:id="rId37"/>
    <p:sldId id="506" r:id="rId38"/>
    <p:sldId id="537" r:id="rId39"/>
    <p:sldId id="539" r:id="rId40"/>
    <p:sldId id="540" r:id="rId41"/>
    <p:sldId id="541" r:id="rId42"/>
    <p:sldId id="542" r:id="rId43"/>
    <p:sldId id="543" r:id="rId44"/>
    <p:sldId id="544" r:id="rId45"/>
    <p:sldId id="545" r:id="rId46"/>
    <p:sldId id="546" r:id="rId47"/>
    <p:sldId id="547" r:id="rId48"/>
    <p:sldId id="548" r:id="rId49"/>
    <p:sldId id="550" r:id="rId50"/>
    <p:sldId id="551" r:id="rId51"/>
    <p:sldId id="552" r:id="rId52"/>
    <p:sldId id="553" r:id="rId53"/>
    <p:sldId id="554" r:id="rId54"/>
    <p:sldId id="555" r:id="rId55"/>
    <p:sldId id="556" r:id="rId56"/>
    <p:sldId id="557" r:id="rId57"/>
    <p:sldId id="558" r:id="rId58"/>
    <p:sldId id="559" r:id="rId59"/>
    <p:sldId id="560" r:id="rId60"/>
    <p:sldId id="561" r:id="rId61"/>
    <p:sldId id="562" r:id="rId62"/>
    <p:sldId id="564" r:id="rId63"/>
    <p:sldId id="565" r:id="rId64"/>
    <p:sldId id="566" r:id="rId65"/>
    <p:sldId id="567" r:id="rId66"/>
    <p:sldId id="568" r:id="rId67"/>
    <p:sldId id="569" r:id="rId68"/>
    <p:sldId id="570" r:id="rId69"/>
    <p:sldId id="571" r:id="rId70"/>
    <p:sldId id="572" r:id="rId71"/>
    <p:sldId id="573" r:id="rId72"/>
    <p:sldId id="574" r:id="rId73"/>
    <p:sldId id="575" r:id="rId74"/>
    <p:sldId id="576" r:id="rId75"/>
    <p:sldId id="577" r:id="rId76"/>
    <p:sldId id="578" r:id="rId77"/>
    <p:sldId id="579" r:id="rId78"/>
    <p:sldId id="580" r:id="rId79"/>
    <p:sldId id="581" r:id="rId80"/>
    <p:sldId id="582" r:id="rId81"/>
    <p:sldId id="583" r:id="rId82"/>
    <p:sldId id="584" r:id="rId83"/>
    <p:sldId id="585" r:id="rId84"/>
    <p:sldId id="586" r:id="rId85"/>
    <p:sldId id="587" r:id="rId86"/>
    <p:sldId id="588" r:id="rId87"/>
    <p:sldId id="589" r:id="rId88"/>
    <p:sldId id="590" r:id="rId89"/>
    <p:sldId id="591" r:id="rId90"/>
    <p:sldId id="601" r:id="rId91"/>
    <p:sldId id="602" r:id="rId92"/>
    <p:sldId id="603" r:id="rId93"/>
    <p:sldId id="604" r:id="rId94"/>
    <p:sldId id="605" r:id="rId95"/>
    <p:sldId id="606" r:id="rId96"/>
    <p:sldId id="592" r:id="rId97"/>
    <p:sldId id="593" r:id="rId98"/>
    <p:sldId id="594" r:id="rId99"/>
    <p:sldId id="595" r:id="rId100"/>
    <p:sldId id="596" r:id="rId101"/>
    <p:sldId id="597" r:id="rId102"/>
    <p:sldId id="598" r:id="rId103"/>
    <p:sldId id="599" r:id="rId104"/>
    <p:sldId id="600" r:id="rId105"/>
  </p:sldIdLst>
  <p:sldSz cx="9144000" cy="6858000" type="screen4x3"/>
  <p:notesSz cx="6950075" cy="9236075"/>
  <p:custDataLst>
    <p:tags r:id="rId10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49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8920"/>
    <a:srgbClr val="62777F"/>
    <a:srgbClr val="EC1F25"/>
    <a:srgbClr val="1E6A9A"/>
    <a:srgbClr val="FBB92F"/>
    <a:srgbClr val="77BD2A"/>
    <a:srgbClr val="6FA943"/>
    <a:srgbClr val="B9D257"/>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62" autoAdjust="0"/>
    <p:restoredTop sz="89965" autoAdjust="0"/>
  </p:normalViewPr>
  <p:slideViewPr>
    <p:cSldViewPr>
      <p:cViewPr varScale="1">
        <p:scale>
          <a:sx n="100" d="100"/>
          <a:sy n="100" d="100"/>
        </p:scale>
        <p:origin x="39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062" y="-10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ommentAuthors" Target="commentAuthor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6" tIns="45718" rIns="91436" bIns="45718"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36" tIns="45718" rIns="91436" bIns="45718" rtlCol="0"/>
          <a:lstStyle>
            <a:lvl1pPr algn="r">
              <a:defRPr sz="1200"/>
            </a:lvl1pPr>
          </a:lstStyle>
          <a:p>
            <a:fld id="{F87AAE7F-D37E-4830-9F5E-F36A5F180179}" type="datetimeFigureOut">
              <a:rPr lang="en-US" smtClean="0"/>
              <a:t>6/30/2021</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36" tIns="45718" rIns="91436"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6" tIns="45718" rIns="91436" bIns="45718"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9EDDEDB6-CD57-44C2-AB19-AC7D3BB8FF8E}" type="datetimeFigureOut">
              <a:rPr lang="en-US" smtClean="0"/>
              <a:pPr/>
              <a:t>6/30/2021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303297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47</a:t>
            </a:fld>
            <a:endParaRPr lang="en-US" dirty="0"/>
          </a:p>
        </p:txBody>
      </p:sp>
    </p:spTree>
    <p:extLst>
      <p:ext uri="{BB962C8B-B14F-4D97-AF65-F5344CB8AC3E}">
        <p14:creationId xmlns:p14="http://schemas.microsoft.com/office/powerpoint/2010/main" val="60399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60</a:t>
            </a:fld>
            <a:endParaRPr lang="en-US" dirty="0"/>
          </a:p>
        </p:txBody>
      </p:sp>
    </p:spTree>
    <p:extLst>
      <p:ext uri="{BB962C8B-B14F-4D97-AF65-F5344CB8AC3E}">
        <p14:creationId xmlns:p14="http://schemas.microsoft.com/office/powerpoint/2010/main" val="294222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61</a:t>
            </a:fld>
            <a:endParaRPr lang="en-US" dirty="0"/>
          </a:p>
        </p:txBody>
      </p:sp>
    </p:spTree>
    <p:extLst>
      <p:ext uri="{BB962C8B-B14F-4D97-AF65-F5344CB8AC3E}">
        <p14:creationId xmlns:p14="http://schemas.microsoft.com/office/powerpoint/2010/main" val="367034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64</a:t>
            </a:fld>
            <a:endParaRPr lang="en-US" dirty="0"/>
          </a:p>
        </p:txBody>
      </p:sp>
    </p:spTree>
    <p:extLst>
      <p:ext uri="{BB962C8B-B14F-4D97-AF65-F5344CB8AC3E}">
        <p14:creationId xmlns:p14="http://schemas.microsoft.com/office/powerpoint/2010/main" val="30310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77</a:t>
            </a:fld>
            <a:endParaRPr lang="en-US" dirty="0"/>
          </a:p>
        </p:txBody>
      </p:sp>
    </p:spTree>
    <p:extLst>
      <p:ext uri="{BB962C8B-B14F-4D97-AF65-F5344CB8AC3E}">
        <p14:creationId xmlns:p14="http://schemas.microsoft.com/office/powerpoint/2010/main" val="200774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79</a:t>
            </a:fld>
            <a:endParaRPr lang="en-US" dirty="0"/>
          </a:p>
        </p:txBody>
      </p:sp>
    </p:spTree>
    <p:extLst>
      <p:ext uri="{BB962C8B-B14F-4D97-AF65-F5344CB8AC3E}">
        <p14:creationId xmlns:p14="http://schemas.microsoft.com/office/powerpoint/2010/main" val="161509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95</a:t>
            </a:fld>
            <a:endParaRPr lang="en-US" dirty="0"/>
          </a:p>
        </p:txBody>
      </p:sp>
    </p:spTree>
    <p:extLst>
      <p:ext uri="{BB962C8B-B14F-4D97-AF65-F5344CB8AC3E}">
        <p14:creationId xmlns:p14="http://schemas.microsoft.com/office/powerpoint/2010/main" val="345528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98</a:t>
            </a:fld>
            <a:endParaRPr lang="en-US" dirty="0"/>
          </a:p>
        </p:txBody>
      </p:sp>
    </p:spTree>
    <p:extLst>
      <p:ext uri="{BB962C8B-B14F-4D97-AF65-F5344CB8AC3E}">
        <p14:creationId xmlns:p14="http://schemas.microsoft.com/office/powerpoint/2010/main" val="3771601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smtClean="0"/>
              <a:t>ISONE INTERNAL USE</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771852"/>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0764737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50433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176646"/>
            <a:ext cx="1342288" cy="45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baseline="0" dirty="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 id="2147483722" r:id="rId30"/>
  </p:sldLayoutIdLst>
  <p:timing>
    <p:tnLst>
      <p:par>
        <p:cTn id="1" dur="indefinite" restart="never" nodeType="tmRoot"/>
      </p:par>
    </p:tnLst>
  </p:timing>
  <p:hf hd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userDrawn="1"/>
        </p:nvSpPr>
        <p:spPr>
          <a:xfrm>
            <a:off x="3900856" y="6324600"/>
            <a:ext cx="134228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 Use</a:t>
            </a:r>
            <a:r>
              <a:rPr lang="en-US" sz="700" b="1" baseline="0" dirty="0" smtClean="0">
                <a:solidFill>
                  <a:schemeClr val="tx1"/>
                </a:solidFill>
              </a:rPr>
              <a:t> </a:t>
            </a:r>
          </a:p>
          <a:p>
            <a:pPr algn="ctr"/>
            <a:r>
              <a:rPr lang="en-US" sz="700" b="1" baseline="0" dirty="0" smtClean="0">
                <a:solidFill>
                  <a:schemeClr val="accent6"/>
                </a:solidFill>
              </a:rPr>
              <a:t>Draft Review</a:t>
            </a:r>
            <a:endParaRPr lang="en-US" sz="700" b="1" dirty="0">
              <a:solidFill>
                <a:schemeClr val="accent6"/>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yoshimura@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JLOWELL@ISO-NE.COM" TargetMode="External"/><Relationship Id="rId5" Type="http://schemas.openxmlformats.org/officeDocument/2006/relationships/hyperlink" Target="mailto:DLSMITH@ISo-ne.com" TargetMode="External"/><Relationship Id="rId4" Type="http://schemas.openxmlformats.org/officeDocument/2006/relationships/hyperlink" Target="mailto:HHAMMER@ISO-N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hyperlink" Target="https://www.iso-ne.com/event-details?eventId=143978&amp;key-topic=Order%20No.%202222" TargetMode="External"/><Relationship Id="rId2" Type="http://schemas.openxmlformats.org/officeDocument/2006/relationships/hyperlink" Target="https://www.iso-ne.com/event-details?eventId=140271&amp;key-topic=Order%20No.%202222" TargetMode="External"/><Relationship Id="rId1" Type="http://schemas.openxmlformats.org/officeDocument/2006/relationships/slideLayout" Target="../slideLayouts/slideLayout30.xml"/><Relationship Id="rId5" Type="http://schemas.openxmlformats.org/officeDocument/2006/relationships/hyperlink" Target="https://www.iso-ne.com/event-details?eventId=144078&amp;key-topic=Order%20No.%202222" TargetMode="External"/><Relationship Id="rId4" Type="http://schemas.openxmlformats.org/officeDocument/2006/relationships/hyperlink" Target="https://www.iso-ne.com/event-details?eventId=143983&amp;key-topic=Order%20No.%202222"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iso-ne.com/event-details?eventId=144080&amp;key-topic=Order%20No.%202222" TargetMode="External"/><Relationship Id="rId2" Type="http://schemas.openxmlformats.org/officeDocument/2006/relationships/hyperlink" Target="https://www.iso-ne.com/event-details?eventId=143982&amp;key-topic=Order%20No.%202222" TargetMode="External"/><Relationship Id="rId1" Type="http://schemas.openxmlformats.org/officeDocument/2006/relationships/slideLayout" Target="../slideLayouts/slideLayout30.xml"/><Relationship Id="rId6" Type="http://schemas.openxmlformats.org/officeDocument/2006/relationships/hyperlink" Target="https://www.iso-ne.com/static-assets/documents/2021/05/a03_tc_2021_05_27_order2222_iso_presentation.pptx" TargetMode="External"/><Relationship Id="rId5" Type="http://schemas.openxmlformats.org/officeDocument/2006/relationships/hyperlink" Target="https://www.iso-ne.com/static-assets/documents/2021/05/a04_mc_2021_05_11_order_2222_iso_presentation.pptx" TargetMode="External"/><Relationship Id="rId4" Type="http://schemas.openxmlformats.org/officeDocument/2006/relationships/hyperlink" Target="https://www.iso-ne.com/event-details?eventId=143984&amp;key-topic=Order%20No.%202222"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iso-ne.com/static-assets/documents/2021/06/a03a_tc_2021_06_10_ngrid_comments.pdf" TargetMode="External"/><Relationship Id="rId2" Type="http://schemas.openxmlformats.org/officeDocument/2006/relationships/hyperlink" Target="https://www.iso-ne.com/committees/markets/markets-committee/?publish-date=%5b2021-06-01T00:00:00Z%20TO%202021-06-30T23:59:59Z%5d&amp;open_projects_value=Order%20No.%202222%20Compliance%20-%20WMPP%20ID:%20155" TargetMode="External"/><Relationship Id="rId1" Type="http://schemas.openxmlformats.org/officeDocument/2006/relationships/slideLayout" Target="../slideLayouts/slideLayout3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3289002" y="5114264"/>
            <a:ext cx="5559552" cy="372136"/>
          </a:xfrm>
        </p:spPr>
        <p:txBody>
          <a:bodyPr>
            <a:normAutofit/>
          </a:bodyPr>
          <a:lstStyle/>
          <a:p>
            <a:r>
              <a:rPr lang="en-US" sz="2000" dirty="0" smtClean="0"/>
              <a:t>Henry </a:t>
            </a:r>
            <a:r>
              <a:rPr lang="en-US" sz="2000" dirty="0"/>
              <a:t>Yoshimura</a:t>
            </a:r>
            <a:r>
              <a:rPr lang="en-US" sz="2000" dirty="0" smtClean="0"/>
              <a:t>, Hanhan </a:t>
            </a:r>
            <a:r>
              <a:rPr lang="en-US" sz="2000" dirty="0"/>
              <a:t>Hammer</a:t>
            </a:r>
            <a:r>
              <a:rPr lang="en-US" sz="2000" dirty="0" smtClean="0"/>
              <a:t>, Doug </a:t>
            </a:r>
            <a:r>
              <a:rPr lang="en-US" sz="2000" dirty="0"/>
              <a:t>Smith</a:t>
            </a:r>
            <a:r>
              <a:rPr lang="en-US" sz="2000" dirty="0" smtClean="0"/>
              <a:t>, and Matt Gdula</a:t>
            </a:r>
            <a:endParaRPr lang="en-US" sz="2000" dirty="0"/>
          </a:p>
        </p:txBody>
      </p:sp>
      <p:sp>
        <p:nvSpPr>
          <p:cNvPr id="5" name="Text Placeholder 4"/>
          <p:cNvSpPr>
            <a:spLocks noGrp="1"/>
          </p:cNvSpPr>
          <p:nvPr>
            <p:ph type="body" sz="quarter" idx="16"/>
          </p:nvPr>
        </p:nvSpPr>
        <p:spPr>
          <a:xfrm>
            <a:off x="3289002" y="3505200"/>
            <a:ext cx="5559552" cy="867720"/>
          </a:xfrm>
        </p:spPr>
        <p:txBody>
          <a:bodyPr>
            <a:normAutofit/>
          </a:bodyPr>
          <a:lstStyle/>
          <a:p>
            <a:r>
              <a:rPr lang="en-US" dirty="0" smtClean="0"/>
              <a:t>Revised market design approach to comply with Order No. 2222</a:t>
            </a:r>
            <a:endParaRPr lang="en-US" dirty="0"/>
          </a:p>
        </p:txBody>
      </p:sp>
      <p:sp>
        <p:nvSpPr>
          <p:cNvPr id="8" name="Text Placeholder 7"/>
          <p:cNvSpPr>
            <a:spLocks noGrp="1"/>
          </p:cNvSpPr>
          <p:nvPr>
            <p:ph type="body" sz="quarter" idx="19"/>
          </p:nvPr>
        </p:nvSpPr>
        <p:spPr/>
        <p:txBody>
          <a:bodyPr/>
          <a:lstStyle/>
          <a:p>
            <a:r>
              <a:rPr lang="en-US" sz="3600" dirty="0"/>
              <a:t>Order No. </a:t>
            </a:r>
            <a:r>
              <a:rPr lang="en-US" sz="3600" dirty="0" smtClean="0"/>
              <a:t>2222: Participation </a:t>
            </a:r>
            <a:r>
              <a:rPr lang="en-US" sz="3600" dirty="0"/>
              <a:t>of Distributed Energy Resource Aggregations in </a:t>
            </a:r>
            <a:r>
              <a:rPr lang="en-US" sz="3600" dirty="0" smtClean="0"/>
              <a:t>Wholesale Markets</a:t>
            </a:r>
            <a:endParaRPr lang="en-US" sz="3600" dirty="0"/>
          </a:p>
        </p:txBody>
      </p:sp>
      <p:sp>
        <p:nvSpPr>
          <p:cNvPr id="2" name="Text Placeholder 1"/>
          <p:cNvSpPr>
            <a:spLocks noGrp="1"/>
          </p:cNvSpPr>
          <p:nvPr>
            <p:ph type="body" sz="quarter" idx="13"/>
          </p:nvPr>
        </p:nvSpPr>
        <p:spPr/>
        <p:txBody>
          <a:bodyPr/>
          <a:lstStyle/>
          <a:p>
            <a:r>
              <a:rPr lang="en-US" dirty="0"/>
              <a:t>July 8, 2021 | </a:t>
            </a:r>
            <a:r>
              <a:rPr lang="en-US" dirty="0">
                <a:solidFill>
                  <a:schemeClr val="tx1">
                    <a:lumMod val="50000"/>
                  </a:schemeClr>
                </a:solidFill>
              </a:rPr>
              <a:t>NEPOOL markets Committee </a:t>
            </a:r>
            <a:r>
              <a:rPr lang="en-US" dirty="0" err="1">
                <a:solidFill>
                  <a:schemeClr val="tx1">
                    <a:lumMod val="50000"/>
                  </a:schemeClr>
                </a:solidFill>
              </a:rPr>
              <a:t>WEBex</a:t>
            </a:r>
            <a:endParaRPr lang="en-US" dirty="0">
              <a:solidFill>
                <a:schemeClr val="tx1">
                  <a:lumMod val="50000"/>
                </a:schemeClr>
              </a:solidFill>
            </a:endParaRPr>
          </a:p>
        </p:txBody>
      </p:sp>
      <p:sp>
        <p:nvSpPr>
          <p:cNvPr id="7" name="Text Placeholder 10"/>
          <p:cNvSpPr>
            <a:spLocks noGrp="1"/>
          </p:cNvSpPr>
          <p:nvPr>
            <p:ph type="body" sz="quarter" idx="18"/>
          </p:nvPr>
        </p:nvSpPr>
        <p:spPr>
          <a:xfrm>
            <a:off x="3289002" y="5582097"/>
            <a:ext cx="5559552" cy="381000"/>
          </a:xfrm>
        </p:spPr>
        <p:txBody>
          <a:bodyPr>
            <a:normAutofit/>
          </a:bodyPr>
          <a:lstStyle/>
          <a:p>
            <a:r>
              <a:rPr lang="en-US" dirty="0" smtClean="0"/>
              <a:t>  </a:t>
            </a:r>
            <a:r>
              <a:rPr lang="en-US" sz="900" dirty="0" smtClean="0">
                <a:hlinkClick r:id="rId3"/>
              </a:rPr>
              <a:t>hyoshimura@iso-ne.com</a:t>
            </a:r>
            <a:r>
              <a:rPr lang="en-US" sz="900" dirty="0" smtClean="0"/>
              <a:t> | </a:t>
            </a:r>
            <a:r>
              <a:rPr lang="en-US" sz="900" dirty="0" smtClean="0">
                <a:hlinkClick r:id="rId4"/>
              </a:rPr>
              <a:t>HHAMMER@ISO-NE.COM</a:t>
            </a:r>
            <a:r>
              <a:rPr lang="en-US" sz="900" dirty="0" smtClean="0"/>
              <a:t> | </a:t>
            </a:r>
            <a:r>
              <a:rPr lang="en-US" sz="900" dirty="0" smtClean="0">
                <a:hlinkClick r:id="rId5"/>
              </a:rPr>
              <a:t>DLSMITH@ISo-ne.com</a:t>
            </a:r>
            <a:r>
              <a:rPr lang="en-US" sz="900" dirty="0" smtClean="0"/>
              <a:t> | </a:t>
            </a:r>
            <a:r>
              <a:rPr lang="en-US" sz="900" dirty="0" smtClean="0">
                <a:hlinkClick r:id="rId6"/>
              </a:rPr>
              <a:t>mgdula@ISO-NE.COM</a:t>
            </a:r>
            <a:endParaRPr lang="en-US" sz="900" cap="none" dirty="0" smtClean="0"/>
          </a:p>
        </p:txBody>
      </p:sp>
    </p:spTree>
    <p:extLst>
      <p:ext uri="{BB962C8B-B14F-4D97-AF65-F5344CB8AC3E}">
        <p14:creationId xmlns:p14="http://schemas.microsoft.com/office/powerpoint/2010/main" val="762850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10</a:t>
            </a:fld>
            <a:endParaRPr lang="en-US" dirty="0"/>
          </a:p>
        </p:txBody>
      </p:sp>
      <p:sp>
        <p:nvSpPr>
          <p:cNvPr id="5" name="Title 4"/>
          <p:cNvSpPr>
            <a:spLocks noGrp="1"/>
          </p:cNvSpPr>
          <p:nvPr>
            <p:ph type="title"/>
          </p:nvPr>
        </p:nvSpPr>
        <p:spPr/>
        <p:txBody>
          <a:bodyPr/>
          <a:lstStyle/>
          <a:p>
            <a:r>
              <a:rPr lang="en-US" dirty="0" smtClean="0"/>
              <a:t>DERA Examples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17943939"/>
              </p:ext>
            </p:extLst>
          </p:nvPr>
        </p:nvGraphicFramePr>
        <p:xfrm>
          <a:off x="457200" y="1219201"/>
          <a:ext cx="8229600" cy="274986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83336369"/>
                    </a:ext>
                  </a:extLst>
                </a:gridCol>
                <a:gridCol w="3276600">
                  <a:extLst>
                    <a:ext uri="{9D8B030D-6E8A-4147-A177-3AD203B41FA5}">
                      <a16:colId xmlns:a16="http://schemas.microsoft.com/office/drawing/2014/main" val="4244312391"/>
                    </a:ext>
                  </a:extLst>
                </a:gridCol>
                <a:gridCol w="3200400">
                  <a:extLst>
                    <a:ext uri="{9D8B030D-6E8A-4147-A177-3AD203B41FA5}">
                      <a16:colId xmlns:a16="http://schemas.microsoft.com/office/drawing/2014/main" val="2337950948"/>
                    </a:ext>
                  </a:extLst>
                </a:gridCol>
              </a:tblGrid>
              <a:tr h="295275">
                <a:tc>
                  <a:txBody>
                    <a:bodyPr/>
                    <a:lstStyle/>
                    <a:p>
                      <a:r>
                        <a:rPr lang="en-US" dirty="0" smtClean="0"/>
                        <a:t>Capabilities</a:t>
                      </a:r>
                      <a:endParaRPr lang="en-US" dirty="0"/>
                    </a:p>
                  </a:txBody>
                  <a:tcPr/>
                </a:tc>
                <a:tc>
                  <a:txBody>
                    <a:bodyPr/>
                    <a:lstStyle/>
                    <a:p>
                      <a:pPr algn="ctr"/>
                      <a:r>
                        <a:rPr lang="en-US" dirty="0" smtClean="0"/>
                        <a:t>100 Houses</a:t>
                      </a:r>
                      <a:endParaRPr lang="en-US" dirty="0"/>
                    </a:p>
                  </a:txBody>
                  <a:tcPr/>
                </a:tc>
                <a:tc>
                  <a:txBody>
                    <a:bodyPr/>
                    <a:lstStyle/>
                    <a:p>
                      <a:pPr algn="ctr"/>
                      <a:r>
                        <a:rPr lang="en-US" dirty="0" smtClean="0"/>
                        <a:t>A Standalone Battery</a:t>
                      </a:r>
                      <a:endParaRPr lang="en-US" dirty="0"/>
                    </a:p>
                  </a:txBody>
                  <a:tcPr/>
                </a:tc>
                <a:extLst>
                  <a:ext uri="{0D108BD9-81ED-4DB2-BD59-A6C34878D82A}">
                    <a16:rowId xmlns:a16="http://schemas.microsoft.com/office/drawing/2014/main" val="3968062033"/>
                  </a:ext>
                </a:extLst>
              </a:tr>
              <a:tr h="738187">
                <a:tc>
                  <a:txBody>
                    <a:bodyPr/>
                    <a:lstStyle/>
                    <a:p>
                      <a:r>
                        <a:rPr lang="en-US" b="1" dirty="0" smtClean="0">
                          <a:solidFill>
                            <a:srgbClr val="000000"/>
                          </a:solidFill>
                        </a:rPr>
                        <a:t>Demand Reduction</a:t>
                      </a:r>
                      <a:endParaRPr lang="en-US" b="1" dirty="0">
                        <a:solidFill>
                          <a:srgbClr val="000000"/>
                        </a:solidFill>
                      </a:endParaRPr>
                    </a:p>
                  </a:txBody>
                  <a:tcPr/>
                </a:tc>
                <a:tc>
                  <a:txBody>
                    <a:bodyPr/>
                    <a:lstStyle/>
                    <a:p>
                      <a:r>
                        <a:rPr lang="en-US" dirty="0" smtClean="0">
                          <a:solidFill>
                            <a:srgbClr val="000000"/>
                          </a:solidFill>
                        </a:rPr>
                        <a:t>Houses</a:t>
                      </a:r>
                      <a:r>
                        <a:rPr lang="en-US" baseline="0" dirty="0" smtClean="0">
                          <a:solidFill>
                            <a:srgbClr val="000000"/>
                          </a:solidFill>
                        </a:rPr>
                        <a:t> can </a:t>
                      </a:r>
                      <a:r>
                        <a:rPr lang="en-US" dirty="0" smtClean="0">
                          <a:solidFill>
                            <a:srgbClr val="000000"/>
                          </a:solidFill>
                        </a:rPr>
                        <a:t>turn off EV chargers to reduce load against a baseline</a:t>
                      </a:r>
                      <a:endParaRPr lang="en-US" dirty="0">
                        <a:solidFill>
                          <a:srgbClr val="000000"/>
                        </a:solidFill>
                      </a:endParaRPr>
                    </a:p>
                  </a:txBody>
                  <a:tcPr/>
                </a:tc>
                <a:tc>
                  <a:txBody>
                    <a:bodyPr/>
                    <a:lstStyle/>
                    <a:p>
                      <a:r>
                        <a:rPr lang="en-US" dirty="0" smtClean="0">
                          <a:solidFill>
                            <a:srgbClr val="000000"/>
                          </a:solidFill>
                        </a:rPr>
                        <a:t>Battery can stop charging to reduce load</a:t>
                      </a:r>
                      <a:r>
                        <a:rPr lang="en-US" baseline="0" dirty="0" smtClean="0">
                          <a:solidFill>
                            <a:srgbClr val="000000"/>
                          </a:solidFill>
                        </a:rPr>
                        <a:t> </a:t>
                      </a:r>
                      <a:r>
                        <a:rPr lang="en-US" dirty="0" smtClean="0">
                          <a:solidFill>
                            <a:srgbClr val="000000"/>
                          </a:solidFill>
                        </a:rPr>
                        <a:t>against a baseline </a:t>
                      </a:r>
                      <a:endParaRPr lang="en-US" dirty="0">
                        <a:solidFill>
                          <a:srgbClr val="000000"/>
                        </a:solidFill>
                      </a:endParaRPr>
                    </a:p>
                  </a:txBody>
                  <a:tcPr/>
                </a:tc>
                <a:extLst>
                  <a:ext uri="{0D108BD9-81ED-4DB2-BD59-A6C34878D82A}">
                    <a16:rowId xmlns:a16="http://schemas.microsoft.com/office/drawing/2014/main" val="4112261137"/>
                  </a:ext>
                </a:extLst>
              </a:tr>
              <a:tr h="295275">
                <a:tc>
                  <a:txBody>
                    <a:bodyPr/>
                    <a:lstStyle/>
                    <a:p>
                      <a:r>
                        <a:rPr lang="en-US" b="1" dirty="0" smtClean="0">
                          <a:solidFill>
                            <a:srgbClr val="000000"/>
                          </a:solidFill>
                        </a:rPr>
                        <a:t>Energy</a:t>
                      </a:r>
                      <a:r>
                        <a:rPr lang="en-US" b="1" baseline="0" dirty="0" smtClean="0">
                          <a:solidFill>
                            <a:srgbClr val="000000"/>
                          </a:solidFill>
                        </a:rPr>
                        <a:t> Injection</a:t>
                      </a:r>
                      <a:endParaRPr lang="en-US" b="1" dirty="0">
                        <a:solidFill>
                          <a:srgbClr val="000000"/>
                        </a:solidFill>
                      </a:endParaRPr>
                    </a:p>
                  </a:txBody>
                  <a:tcPr/>
                </a:tc>
                <a:tc>
                  <a:txBody>
                    <a:bodyPr/>
                    <a:lstStyle/>
                    <a:p>
                      <a:r>
                        <a:rPr lang="en-US" dirty="0" smtClean="0">
                          <a:solidFill>
                            <a:srgbClr val="000000"/>
                          </a:solidFill>
                        </a:rPr>
                        <a:t>Rooftop solar</a:t>
                      </a:r>
                      <a:r>
                        <a:rPr lang="en-US" baseline="0" dirty="0" smtClean="0">
                          <a:solidFill>
                            <a:srgbClr val="000000"/>
                          </a:solidFill>
                        </a:rPr>
                        <a:t> </a:t>
                      </a:r>
                      <a:r>
                        <a:rPr lang="en-US" dirty="0" smtClean="0">
                          <a:solidFill>
                            <a:srgbClr val="000000"/>
                          </a:solidFill>
                        </a:rPr>
                        <a:t>injects energy</a:t>
                      </a:r>
                      <a:endParaRPr lang="en-US" dirty="0">
                        <a:solidFill>
                          <a:srgbClr val="000000"/>
                        </a:solidFill>
                      </a:endParaRPr>
                    </a:p>
                  </a:txBody>
                  <a:tcPr/>
                </a:tc>
                <a:tc>
                  <a:txBody>
                    <a:bodyPr/>
                    <a:lstStyle/>
                    <a:p>
                      <a:r>
                        <a:rPr lang="en-US" dirty="0" smtClean="0">
                          <a:solidFill>
                            <a:srgbClr val="000000"/>
                          </a:solidFill>
                        </a:rPr>
                        <a:t>Battery </a:t>
                      </a:r>
                      <a:r>
                        <a:rPr lang="en-US" baseline="0" dirty="0" smtClean="0">
                          <a:solidFill>
                            <a:srgbClr val="000000"/>
                          </a:solidFill>
                        </a:rPr>
                        <a:t>injects </a:t>
                      </a:r>
                      <a:r>
                        <a:rPr lang="en-US" dirty="0" smtClean="0">
                          <a:solidFill>
                            <a:srgbClr val="000000"/>
                          </a:solidFill>
                        </a:rPr>
                        <a:t>energy </a:t>
                      </a:r>
                      <a:endParaRPr lang="en-US" dirty="0">
                        <a:solidFill>
                          <a:srgbClr val="000000"/>
                        </a:solidFill>
                      </a:endParaRPr>
                    </a:p>
                  </a:txBody>
                  <a:tcPr/>
                </a:tc>
                <a:extLst>
                  <a:ext uri="{0D108BD9-81ED-4DB2-BD59-A6C34878D82A}">
                    <a16:rowId xmlns:a16="http://schemas.microsoft.com/office/drawing/2014/main" val="3670057116"/>
                  </a:ext>
                </a:extLst>
              </a:tr>
              <a:tr h="516731">
                <a:tc>
                  <a:txBody>
                    <a:bodyPr/>
                    <a:lstStyle/>
                    <a:p>
                      <a:r>
                        <a:rPr lang="en-US" b="1" dirty="0" smtClean="0">
                          <a:solidFill>
                            <a:srgbClr val="000000"/>
                          </a:solidFill>
                        </a:rPr>
                        <a:t>Energy Withdrawal</a:t>
                      </a:r>
                      <a:endParaRPr lang="en-US" b="1" dirty="0">
                        <a:solidFill>
                          <a:srgbClr val="000000"/>
                        </a:solidFill>
                      </a:endParaRPr>
                    </a:p>
                  </a:txBody>
                  <a:tcPr/>
                </a:tc>
                <a:tc>
                  <a:txBody>
                    <a:bodyPr/>
                    <a:lstStyle/>
                    <a:p>
                      <a:r>
                        <a:rPr lang="en-US" dirty="0" smtClean="0">
                          <a:solidFill>
                            <a:srgbClr val="000000"/>
                          </a:solidFill>
                        </a:rPr>
                        <a:t>Houses</a:t>
                      </a:r>
                      <a:r>
                        <a:rPr lang="en-US" baseline="0" dirty="0" smtClean="0">
                          <a:solidFill>
                            <a:srgbClr val="000000"/>
                          </a:solidFill>
                        </a:rPr>
                        <a:t> consume energy</a:t>
                      </a:r>
                      <a:endParaRPr lang="en-US" dirty="0">
                        <a:solidFill>
                          <a:srgbClr val="000000"/>
                        </a:solidFill>
                      </a:endParaRPr>
                    </a:p>
                  </a:txBody>
                  <a:tcPr/>
                </a:tc>
                <a:tc>
                  <a:txBody>
                    <a:bodyPr/>
                    <a:lstStyle/>
                    <a:p>
                      <a:r>
                        <a:rPr lang="en-US" dirty="0" smtClean="0">
                          <a:solidFill>
                            <a:srgbClr val="000000"/>
                          </a:solidFill>
                        </a:rPr>
                        <a:t>Battery consumes energy</a:t>
                      </a:r>
                      <a:endParaRPr lang="en-US" dirty="0">
                        <a:solidFill>
                          <a:srgbClr val="000000"/>
                        </a:solidFill>
                      </a:endParaRPr>
                    </a:p>
                  </a:txBody>
                  <a:tcPr/>
                </a:tc>
                <a:extLst>
                  <a:ext uri="{0D108BD9-81ED-4DB2-BD59-A6C34878D82A}">
                    <a16:rowId xmlns:a16="http://schemas.microsoft.com/office/drawing/2014/main" val="2762032689"/>
                  </a:ext>
                </a:extLst>
              </a:tr>
              <a:tr h="516731">
                <a:tc>
                  <a:txBody>
                    <a:bodyPr/>
                    <a:lstStyle/>
                    <a:p>
                      <a:r>
                        <a:rPr lang="en-US" b="1" dirty="0" smtClean="0">
                          <a:solidFill>
                            <a:srgbClr val="000000"/>
                          </a:solidFill>
                        </a:rPr>
                        <a:t>Regulation</a:t>
                      </a:r>
                      <a:endParaRPr lang="en-US" b="1" dirty="0">
                        <a:solidFill>
                          <a:srgbClr val="000000"/>
                        </a:solidFill>
                      </a:endParaRPr>
                    </a:p>
                  </a:txBody>
                  <a:tcPr/>
                </a:tc>
                <a:tc>
                  <a:txBody>
                    <a:bodyPr/>
                    <a:lstStyle/>
                    <a:p>
                      <a:r>
                        <a:rPr lang="en-US" dirty="0" smtClean="0">
                          <a:solidFill>
                            <a:srgbClr val="000000"/>
                          </a:solidFill>
                        </a:rPr>
                        <a:t>The </a:t>
                      </a:r>
                      <a:r>
                        <a:rPr lang="en-US" baseline="0" dirty="0" smtClean="0">
                          <a:solidFill>
                            <a:srgbClr val="000000"/>
                          </a:solidFill>
                        </a:rPr>
                        <a:t>smart controls at these houses can regulate</a:t>
                      </a:r>
                      <a:endParaRPr lang="en-US" dirty="0">
                        <a:solidFill>
                          <a:srgbClr val="000000"/>
                        </a:solidFill>
                      </a:endParaRPr>
                    </a:p>
                  </a:txBody>
                  <a:tcPr/>
                </a:tc>
                <a:tc>
                  <a:txBody>
                    <a:bodyPr/>
                    <a:lstStyle/>
                    <a:p>
                      <a:r>
                        <a:rPr lang="en-US" dirty="0" smtClean="0">
                          <a:solidFill>
                            <a:srgbClr val="000000"/>
                          </a:solidFill>
                        </a:rPr>
                        <a:t>Battery can</a:t>
                      </a:r>
                      <a:r>
                        <a:rPr lang="en-US" baseline="0" dirty="0" smtClean="0">
                          <a:solidFill>
                            <a:srgbClr val="000000"/>
                          </a:solidFill>
                        </a:rPr>
                        <a:t> </a:t>
                      </a:r>
                      <a:r>
                        <a:rPr lang="en-US" dirty="0" smtClean="0">
                          <a:solidFill>
                            <a:srgbClr val="000000"/>
                          </a:solidFill>
                        </a:rPr>
                        <a:t>regulate</a:t>
                      </a:r>
                      <a:endParaRPr lang="en-US" dirty="0">
                        <a:solidFill>
                          <a:srgbClr val="000000"/>
                        </a:solidFill>
                      </a:endParaRPr>
                    </a:p>
                  </a:txBody>
                  <a:tcPr/>
                </a:tc>
                <a:extLst>
                  <a:ext uri="{0D108BD9-81ED-4DB2-BD59-A6C34878D82A}">
                    <a16:rowId xmlns:a16="http://schemas.microsoft.com/office/drawing/2014/main" val="3945384461"/>
                  </a:ext>
                </a:extLst>
              </a:tr>
            </a:tbl>
          </a:graphicData>
        </a:graphic>
      </p:graphicFrame>
      <p:sp>
        <p:nvSpPr>
          <p:cNvPr id="7" name="Content Placeholder 5"/>
          <p:cNvSpPr>
            <a:spLocks noGrp="1"/>
          </p:cNvSpPr>
          <p:nvPr>
            <p:ph idx="1"/>
          </p:nvPr>
        </p:nvSpPr>
        <p:spPr>
          <a:xfrm>
            <a:off x="483973" y="4163404"/>
            <a:ext cx="8229600" cy="2202477"/>
          </a:xfrm>
        </p:spPr>
        <p:txBody>
          <a:bodyPr>
            <a:normAutofit fontScale="77500" lnSpcReduction="20000"/>
          </a:bodyPr>
          <a:lstStyle/>
          <a:p>
            <a:r>
              <a:rPr lang="en-US" dirty="0" smtClean="0"/>
              <a:t>Aggregator A may sign up houses’ demand reduction and battery’s demand reduction and energy injection </a:t>
            </a:r>
          </a:p>
          <a:p>
            <a:r>
              <a:rPr lang="en-US" dirty="0" smtClean="0"/>
              <a:t>Aggregator B may sign up houses’ energy injection </a:t>
            </a:r>
          </a:p>
          <a:p>
            <a:r>
              <a:rPr lang="en-US" dirty="0" smtClean="0"/>
              <a:t>Aggregator C may sign up houses’ energy withdrawal and battery's energy withdrawal</a:t>
            </a:r>
          </a:p>
          <a:p>
            <a:pPr lvl="1"/>
            <a:r>
              <a:rPr lang="en-US" dirty="0" smtClean="0"/>
              <a:t>Aggregator C is a Load Serving Entity</a:t>
            </a:r>
          </a:p>
          <a:p>
            <a:r>
              <a:rPr lang="en-US" dirty="0" smtClean="0"/>
              <a:t>Aggregator D may sign up houses’ regulation and battery’s regulation</a:t>
            </a:r>
            <a:endParaRPr lang="en-US" dirty="0"/>
          </a:p>
        </p:txBody>
      </p:sp>
    </p:spTree>
    <p:extLst>
      <p:ext uri="{BB962C8B-B14F-4D97-AF65-F5344CB8AC3E}">
        <p14:creationId xmlns:p14="http://schemas.microsoft.com/office/powerpoint/2010/main" val="42338313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100</a:t>
            </a:fld>
            <a:endParaRPr lang="en-US" dirty="0"/>
          </a:p>
        </p:txBody>
      </p:sp>
      <p:sp>
        <p:nvSpPr>
          <p:cNvPr id="3" name="Title 2"/>
          <p:cNvSpPr>
            <a:spLocks noGrp="1"/>
          </p:cNvSpPr>
          <p:nvPr>
            <p:ph type="title"/>
          </p:nvPr>
        </p:nvSpPr>
        <p:spPr/>
        <p:txBody>
          <a:bodyPr/>
          <a:lstStyle/>
          <a:p>
            <a:r>
              <a:rPr lang="en-US" dirty="0" smtClean="0"/>
              <a:t>DECR/DR Overlapping Impact Example</a:t>
            </a:r>
            <a:endParaRPr lang="en-US" dirty="0"/>
          </a:p>
        </p:txBody>
      </p:sp>
      <p:sp>
        <p:nvSpPr>
          <p:cNvPr id="50" name="Oval 52"/>
          <p:cNvSpPr>
            <a:spLocks noChangeArrowheads="1"/>
          </p:cNvSpPr>
          <p:nvPr/>
        </p:nvSpPr>
        <p:spPr bwMode="auto">
          <a:xfrm>
            <a:off x="3352800" y="3170238"/>
            <a:ext cx="1752600" cy="1587500"/>
          </a:xfrm>
          <a:prstGeom prst="ellipse">
            <a:avLst/>
          </a:prstGeom>
          <a:solidFill>
            <a:srgbClr val="808080">
              <a:alpha val="49019"/>
            </a:srgbClr>
          </a:solidFill>
          <a:ln w="9525" algn="ctr">
            <a:solidFill>
              <a:schemeClr val="tx1"/>
            </a:solidFill>
            <a:round/>
            <a:headEnd/>
            <a:tailEnd/>
          </a:ln>
        </p:spPr>
        <p:txBody>
          <a:bodyPr wrap="none" lIns="101882" tIns="50941" rIns="101882" bIns="50941" anchor="ctr"/>
          <a:lstStyle>
            <a:lvl1pPr marL="457200" indent="-457200">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buFontTx/>
              <a:buAutoNum type="arabicPeriod"/>
            </a:pPr>
            <a:endParaRPr lang="en-US" altLang="en-US" dirty="0">
              <a:solidFill>
                <a:schemeClr val="tx1"/>
              </a:solidFill>
              <a:latin typeface="Times New Roman" panose="02020603050405020304" pitchFamily="18" charset="0"/>
            </a:endParaRPr>
          </a:p>
        </p:txBody>
      </p:sp>
      <p:sp>
        <p:nvSpPr>
          <p:cNvPr id="51" name="Rectangle 5"/>
          <p:cNvSpPr txBox="1">
            <a:spLocks noChangeArrowheads="1"/>
          </p:cNvSpPr>
          <p:nvPr/>
        </p:nvSpPr>
        <p:spPr>
          <a:xfrm>
            <a:off x="536575" y="1371600"/>
            <a:ext cx="8302625" cy="449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smtClean="0">
              <a:solidFill>
                <a:schemeClr val="tx2"/>
              </a:solidFill>
            </a:endParaRPr>
          </a:p>
          <a:p>
            <a:pPr>
              <a:buFontTx/>
              <a:buNone/>
            </a:pPr>
            <a:endParaRPr lang="en-US" altLang="en-US" sz="2000" dirty="0" smtClean="0"/>
          </a:p>
        </p:txBody>
      </p:sp>
      <p:sp>
        <p:nvSpPr>
          <p:cNvPr id="52" name="AutoShape 4"/>
          <p:cNvSpPr>
            <a:spLocks noChangeArrowheads="1"/>
          </p:cNvSpPr>
          <p:nvPr/>
        </p:nvSpPr>
        <p:spPr bwMode="auto">
          <a:xfrm>
            <a:off x="381000" y="1371600"/>
            <a:ext cx="5181600" cy="4495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grpSp>
        <p:nvGrpSpPr>
          <p:cNvPr id="53" name="Group 5"/>
          <p:cNvGrpSpPr>
            <a:grpSpLocks/>
          </p:cNvGrpSpPr>
          <p:nvPr/>
        </p:nvGrpSpPr>
        <p:grpSpPr bwMode="auto">
          <a:xfrm>
            <a:off x="1752600" y="4148138"/>
            <a:ext cx="228600" cy="228600"/>
            <a:chOff x="1248" y="2256"/>
            <a:chExt cx="144" cy="144"/>
          </a:xfrm>
        </p:grpSpPr>
        <p:sp>
          <p:nvSpPr>
            <p:cNvPr id="54" name="Oval 6"/>
            <p:cNvSpPr>
              <a:spLocks noChangeArrowheads="1"/>
            </p:cNvSpPr>
            <p:nvPr/>
          </p:nvSpPr>
          <p:spPr bwMode="auto">
            <a:xfrm>
              <a:off x="1248" y="2256"/>
              <a:ext cx="144" cy="144"/>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55" name="Freeform 7"/>
            <p:cNvSpPr>
              <a:spLocks/>
            </p:cNvSpPr>
            <p:nvPr/>
          </p:nvSpPr>
          <p:spPr bwMode="auto">
            <a:xfrm>
              <a:off x="1248" y="2304"/>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28" y="24"/>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1882" tIns="50941" rIns="101882" bIns="50941"/>
            <a:lstStyle/>
            <a:p>
              <a:endParaRPr lang="en-US" dirty="0"/>
            </a:p>
          </p:txBody>
        </p:sp>
      </p:grpSp>
      <p:grpSp>
        <p:nvGrpSpPr>
          <p:cNvPr id="56" name="Group 8"/>
          <p:cNvGrpSpPr>
            <a:grpSpLocks/>
          </p:cNvGrpSpPr>
          <p:nvPr/>
        </p:nvGrpSpPr>
        <p:grpSpPr bwMode="auto">
          <a:xfrm>
            <a:off x="1524000" y="3652838"/>
            <a:ext cx="228600" cy="228600"/>
            <a:chOff x="1248" y="2256"/>
            <a:chExt cx="144" cy="144"/>
          </a:xfrm>
        </p:grpSpPr>
        <p:sp>
          <p:nvSpPr>
            <p:cNvPr id="57" name="Oval 9"/>
            <p:cNvSpPr>
              <a:spLocks noChangeArrowheads="1"/>
            </p:cNvSpPr>
            <p:nvPr/>
          </p:nvSpPr>
          <p:spPr bwMode="auto">
            <a:xfrm>
              <a:off x="1248" y="2256"/>
              <a:ext cx="144" cy="144"/>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58" name="Freeform 10"/>
            <p:cNvSpPr>
              <a:spLocks/>
            </p:cNvSpPr>
            <p:nvPr/>
          </p:nvSpPr>
          <p:spPr bwMode="auto">
            <a:xfrm>
              <a:off x="1248" y="2304"/>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28" y="24"/>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1882" tIns="50941" rIns="101882" bIns="50941"/>
            <a:lstStyle/>
            <a:p>
              <a:endParaRPr lang="en-US" dirty="0"/>
            </a:p>
          </p:txBody>
        </p:sp>
      </p:grpSp>
      <p:grpSp>
        <p:nvGrpSpPr>
          <p:cNvPr id="59" name="Group 11"/>
          <p:cNvGrpSpPr>
            <a:grpSpLocks/>
          </p:cNvGrpSpPr>
          <p:nvPr/>
        </p:nvGrpSpPr>
        <p:grpSpPr bwMode="auto">
          <a:xfrm>
            <a:off x="1143000" y="4605338"/>
            <a:ext cx="228600" cy="228600"/>
            <a:chOff x="1248" y="2256"/>
            <a:chExt cx="144" cy="144"/>
          </a:xfrm>
        </p:grpSpPr>
        <p:sp>
          <p:nvSpPr>
            <p:cNvPr id="60" name="Oval 12"/>
            <p:cNvSpPr>
              <a:spLocks noChangeArrowheads="1"/>
            </p:cNvSpPr>
            <p:nvPr/>
          </p:nvSpPr>
          <p:spPr bwMode="auto">
            <a:xfrm>
              <a:off x="1248" y="2256"/>
              <a:ext cx="144" cy="144"/>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61" name="Freeform 13"/>
            <p:cNvSpPr>
              <a:spLocks/>
            </p:cNvSpPr>
            <p:nvPr/>
          </p:nvSpPr>
          <p:spPr bwMode="auto">
            <a:xfrm>
              <a:off x="1248" y="2304"/>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28" y="24"/>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1882" tIns="50941" rIns="101882" bIns="50941"/>
            <a:lstStyle/>
            <a:p>
              <a:endParaRPr lang="en-US" dirty="0"/>
            </a:p>
          </p:txBody>
        </p:sp>
      </p:grpSp>
      <p:grpSp>
        <p:nvGrpSpPr>
          <p:cNvPr id="62" name="Group 14"/>
          <p:cNvGrpSpPr>
            <a:grpSpLocks/>
          </p:cNvGrpSpPr>
          <p:nvPr/>
        </p:nvGrpSpPr>
        <p:grpSpPr bwMode="auto">
          <a:xfrm>
            <a:off x="3581400" y="3500438"/>
            <a:ext cx="228600" cy="228600"/>
            <a:chOff x="1248" y="2256"/>
            <a:chExt cx="144" cy="144"/>
          </a:xfrm>
        </p:grpSpPr>
        <p:sp>
          <p:nvSpPr>
            <p:cNvPr id="63" name="Oval 15"/>
            <p:cNvSpPr>
              <a:spLocks noChangeArrowheads="1"/>
            </p:cNvSpPr>
            <p:nvPr/>
          </p:nvSpPr>
          <p:spPr bwMode="auto">
            <a:xfrm>
              <a:off x="1248" y="2256"/>
              <a:ext cx="144" cy="144"/>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64" name="Freeform 16"/>
            <p:cNvSpPr>
              <a:spLocks/>
            </p:cNvSpPr>
            <p:nvPr/>
          </p:nvSpPr>
          <p:spPr bwMode="auto">
            <a:xfrm>
              <a:off x="1248" y="2304"/>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28" y="24"/>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1882" tIns="50941" rIns="101882" bIns="50941"/>
            <a:lstStyle/>
            <a:p>
              <a:endParaRPr lang="en-US" dirty="0"/>
            </a:p>
          </p:txBody>
        </p:sp>
      </p:grpSp>
      <p:grpSp>
        <p:nvGrpSpPr>
          <p:cNvPr id="65" name="Group 17"/>
          <p:cNvGrpSpPr>
            <a:grpSpLocks/>
          </p:cNvGrpSpPr>
          <p:nvPr/>
        </p:nvGrpSpPr>
        <p:grpSpPr bwMode="auto">
          <a:xfrm>
            <a:off x="4038600" y="3462338"/>
            <a:ext cx="228600" cy="228600"/>
            <a:chOff x="1248" y="2256"/>
            <a:chExt cx="144" cy="144"/>
          </a:xfrm>
        </p:grpSpPr>
        <p:sp>
          <p:nvSpPr>
            <p:cNvPr id="66" name="Oval 18"/>
            <p:cNvSpPr>
              <a:spLocks noChangeArrowheads="1"/>
            </p:cNvSpPr>
            <p:nvPr/>
          </p:nvSpPr>
          <p:spPr bwMode="auto">
            <a:xfrm>
              <a:off x="1248" y="2256"/>
              <a:ext cx="144" cy="144"/>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67" name="Freeform 19"/>
            <p:cNvSpPr>
              <a:spLocks/>
            </p:cNvSpPr>
            <p:nvPr/>
          </p:nvSpPr>
          <p:spPr bwMode="auto">
            <a:xfrm>
              <a:off x="1248" y="2304"/>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28" y="24"/>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1882" tIns="50941" rIns="101882" bIns="50941"/>
            <a:lstStyle/>
            <a:p>
              <a:endParaRPr lang="en-US" dirty="0"/>
            </a:p>
          </p:txBody>
        </p:sp>
      </p:grpSp>
      <p:grpSp>
        <p:nvGrpSpPr>
          <p:cNvPr id="68" name="Group 20"/>
          <p:cNvGrpSpPr>
            <a:grpSpLocks/>
          </p:cNvGrpSpPr>
          <p:nvPr/>
        </p:nvGrpSpPr>
        <p:grpSpPr bwMode="auto">
          <a:xfrm>
            <a:off x="3924300" y="4376738"/>
            <a:ext cx="228600" cy="228600"/>
            <a:chOff x="1248" y="2256"/>
            <a:chExt cx="144" cy="144"/>
          </a:xfrm>
        </p:grpSpPr>
        <p:sp>
          <p:nvSpPr>
            <p:cNvPr id="69" name="Oval 21"/>
            <p:cNvSpPr>
              <a:spLocks noChangeArrowheads="1"/>
            </p:cNvSpPr>
            <p:nvPr/>
          </p:nvSpPr>
          <p:spPr bwMode="auto">
            <a:xfrm>
              <a:off x="1248" y="2256"/>
              <a:ext cx="144" cy="144"/>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70" name="Freeform 22"/>
            <p:cNvSpPr>
              <a:spLocks/>
            </p:cNvSpPr>
            <p:nvPr/>
          </p:nvSpPr>
          <p:spPr bwMode="auto">
            <a:xfrm>
              <a:off x="1248" y="2304"/>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28" y="24"/>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1882" tIns="50941" rIns="101882" bIns="50941"/>
            <a:lstStyle/>
            <a:p>
              <a:endParaRPr lang="en-US" dirty="0"/>
            </a:p>
          </p:txBody>
        </p:sp>
      </p:grpSp>
      <p:grpSp>
        <p:nvGrpSpPr>
          <p:cNvPr id="71" name="Group 23"/>
          <p:cNvGrpSpPr>
            <a:grpSpLocks/>
          </p:cNvGrpSpPr>
          <p:nvPr/>
        </p:nvGrpSpPr>
        <p:grpSpPr bwMode="auto">
          <a:xfrm>
            <a:off x="4267200" y="3957638"/>
            <a:ext cx="228600" cy="228600"/>
            <a:chOff x="1248" y="2256"/>
            <a:chExt cx="144" cy="144"/>
          </a:xfrm>
        </p:grpSpPr>
        <p:sp>
          <p:nvSpPr>
            <p:cNvPr id="72" name="Oval 24"/>
            <p:cNvSpPr>
              <a:spLocks noChangeArrowheads="1"/>
            </p:cNvSpPr>
            <p:nvPr/>
          </p:nvSpPr>
          <p:spPr bwMode="auto">
            <a:xfrm>
              <a:off x="1248" y="2256"/>
              <a:ext cx="144" cy="144"/>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73" name="Freeform 25"/>
            <p:cNvSpPr>
              <a:spLocks/>
            </p:cNvSpPr>
            <p:nvPr/>
          </p:nvSpPr>
          <p:spPr bwMode="auto">
            <a:xfrm>
              <a:off x="1248" y="2304"/>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28" y="24"/>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1882" tIns="50941" rIns="101882" bIns="50941"/>
            <a:lstStyle/>
            <a:p>
              <a:endParaRPr lang="en-US" dirty="0"/>
            </a:p>
          </p:txBody>
        </p:sp>
      </p:grpSp>
      <p:grpSp>
        <p:nvGrpSpPr>
          <p:cNvPr id="74" name="Group 26"/>
          <p:cNvGrpSpPr>
            <a:grpSpLocks/>
          </p:cNvGrpSpPr>
          <p:nvPr/>
        </p:nvGrpSpPr>
        <p:grpSpPr bwMode="auto">
          <a:xfrm>
            <a:off x="1981200" y="3690938"/>
            <a:ext cx="228600" cy="228600"/>
            <a:chOff x="1248" y="2256"/>
            <a:chExt cx="144" cy="144"/>
          </a:xfrm>
        </p:grpSpPr>
        <p:sp>
          <p:nvSpPr>
            <p:cNvPr id="75" name="Oval 27"/>
            <p:cNvSpPr>
              <a:spLocks noChangeArrowheads="1"/>
            </p:cNvSpPr>
            <p:nvPr/>
          </p:nvSpPr>
          <p:spPr bwMode="auto">
            <a:xfrm>
              <a:off x="1248" y="2256"/>
              <a:ext cx="144" cy="144"/>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76" name="Freeform 28"/>
            <p:cNvSpPr>
              <a:spLocks/>
            </p:cNvSpPr>
            <p:nvPr/>
          </p:nvSpPr>
          <p:spPr bwMode="auto">
            <a:xfrm>
              <a:off x="1248" y="2304"/>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28" y="24"/>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1882" tIns="50941" rIns="101882" bIns="50941"/>
            <a:lstStyle/>
            <a:p>
              <a:endParaRPr lang="en-US" dirty="0"/>
            </a:p>
          </p:txBody>
        </p:sp>
      </p:grpSp>
      <p:sp>
        <p:nvSpPr>
          <p:cNvPr id="77" name="Line 29"/>
          <p:cNvSpPr>
            <a:spLocks noChangeShapeType="1"/>
          </p:cNvSpPr>
          <p:nvPr/>
        </p:nvSpPr>
        <p:spPr bwMode="auto">
          <a:xfrm>
            <a:off x="2438400" y="4148138"/>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dirty="0"/>
          </a:p>
        </p:txBody>
      </p:sp>
      <p:sp>
        <p:nvSpPr>
          <p:cNvPr id="78" name="AutoShape 30"/>
          <p:cNvSpPr>
            <a:spLocks/>
          </p:cNvSpPr>
          <p:nvPr/>
        </p:nvSpPr>
        <p:spPr bwMode="auto">
          <a:xfrm rot="5400000">
            <a:off x="1371600" y="4148138"/>
            <a:ext cx="152400" cy="1676400"/>
          </a:xfrm>
          <a:prstGeom prst="rightBrace">
            <a:avLst>
              <a:gd name="adj1" fmla="val 9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79" name="AutoShape 31"/>
          <p:cNvSpPr>
            <a:spLocks/>
          </p:cNvSpPr>
          <p:nvPr/>
        </p:nvSpPr>
        <p:spPr bwMode="auto">
          <a:xfrm rot="5400000">
            <a:off x="4191000" y="4148138"/>
            <a:ext cx="152400" cy="1676400"/>
          </a:xfrm>
          <a:prstGeom prst="rightBrace">
            <a:avLst>
              <a:gd name="adj1" fmla="val 9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pPr>
            <a:endParaRPr lang="en-US" altLang="en-US" dirty="0">
              <a:solidFill>
                <a:schemeClr val="tx1"/>
              </a:solidFill>
              <a:latin typeface="Times New Roman" panose="02020603050405020304" pitchFamily="18" charset="0"/>
            </a:endParaRPr>
          </a:p>
        </p:txBody>
      </p:sp>
      <p:sp>
        <p:nvSpPr>
          <p:cNvPr id="80" name="Text Box 32"/>
          <p:cNvSpPr txBox="1">
            <a:spLocks noChangeArrowheads="1"/>
          </p:cNvSpPr>
          <p:nvPr/>
        </p:nvSpPr>
        <p:spPr bwMode="auto">
          <a:xfrm>
            <a:off x="987675" y="4986338"/>
            <a:ext cx="1091702" cy="6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1882" tIns="50941" rIns="101882" bIns="50941">
            <a:spAutoFit/>
          </a:bodyPr>
          <a:lstStyle>
            <a:lvl1pPr marL="457200" indent="-457200">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buFontTx/>
              <a:buNone/>
            </a:pPr>
            <a:r>
              <a:rPr lang="en-US" altLang="en-US" sz="1600" b="1" dirty="0">
                <a:solidFill>
                  <a:schemeClr val="tx1"/>
                </a:solidFill>
                <a:latin typeface="Times New Roman" panose="02020603050405020304" pitchFamily="18" charset="0"/>
              </a:rPr>
              <a:t>Helper</a:t>
            </a:r>
          </a:p>
          <a:p>
            <a:pPr algn="ctr" eaLnBrk="1" hangingPunct="1">
              <a:spcBef>
                <a:spcPct val="25000"/>
              </a:spcBef>
              <a:buFontTx/>
              <a:buNone/>
            </a:pPr>
            <a:r>
              <a:rPr lang="en-US" altLang="en-US" sz="1600" b="1" dirty="0" smtClean="0">
                <a:solidFill>
                  <a:schemeClr val="tx1"/>
                </a:solidFill>
                <a:latin typeface="Times New Roman" panose="02020603050405020304" pitchFamily="18" charset="0"/>
              </a:rPr>
              <a:t>Resources</a:t>
            </a:r>
            <a:endParaRPr lang="en-US" altLang="en-US" sz="1600" b="1" dirty="0">
              <a:solidFill>
                <a:schemeClr val="tx1"/>
              </a:solidFill>
              <a:latin typeface="Times New Roman" panose="02020603050405020304" pitchFamily="18" charset="0"/>
            </a:endParaRPr>
          </a:p>
        </p:txBody>
      </p:sp>
      <p:sp>
        <p:nvSpPr>
          <p:cNvPr id="81" name="Text Box 33"/>
          <p:cNvSpPr txBox="1">
            <a:spLocks noChangeArrowheads="1"/>
          </p:cNvSpPr>
          <p:nvPr/>
        </p:nvSpPr>
        <p:spPr bwMode="auto">
          <a:xfrm>
            <a:off x="3746749" y="4986338"/>
            <a:ext cx="1091702" cy="6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1882" tIns="50941" rIns="101882" bIns="50941">
            <a:spAutoFit/>
          </a:bodyPr>
          <a:lstStyle>
            <a:lvl1pPr marL="457200" indent="-457200">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buFontTx/>
              <a:buNone/>
            </a:pPr>
            <a:r>
              <a:rPr lang="en-US" altLang="en-US" sz="1600" b="1" dirty="0">
                <a:solidFill>
                  <a:schemeClr val="tx1"/>
                </a:solidFill>
                <a:latin typeface="Times New Roman" panose="02020603050405020304" pitchFamily="18" charset="0"/>
              </a:rPr>
              <a:t>Harmer</a:t>
            </a:r>
          </a:p>
          <a:p>
            <a:pPr algn="ctr" eaLnBrk="1" hangingPunct="1">
              <a:spcBef>
                <a:spcPct val="25000"/>
              </a:spcBef>
              <a:buFontTx/>
              <a:buNone/>
            </a:pPr>
            <a:r>
              <a:rPr lang="en-US" altLang="en-US" sz="1600" b="1" dirty="0" smtClean="0">
                <a:solidFill>
                  <a:schemeClr val="tx1"/>
                </a:solidFill>
                <a:latin typeface="Times New Roman" panose="02020603050405020304" pitchFamily="18" charset="0"/>
              </a:rPr>
              <a:t>Resources</a:t>
            </a:r>
            <a:endParaRPr lang="en-US" altLang="en-US" sz="1600" b="1" dirty="0">
              <a:solidFill>
                <a:schemeClr val="tx1"/>
              </a:solidFill>
              <a:latin typeface="Times New Roman" panose="02020603050405020304" pitchFamily="18" charset="0"/>
            </a:endParaRPr>
          </a:p>
        </p:txBody>
      </p:sp>
      <p:sp>
        <p:nvSpPr>
          <p:cNvPr id="82" name="Text Box 34"/>
          <p:cNvSpPr txBox="1">
            <a:spLocks noChangeArrowheads="1"/>
          </p:cNvSpPr>
          <p:nvPr/>
        </p:nvSpPr>
        <p:spPr bwMode="auto">
          <a:xfrm>
            <a:off x="609600" y="1438275"/>
            <a:ext cx="9080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1882" tIns="50941" rIns="101882" bIns="50941">
            <a:spAutoFit/>
          </a:bodyPr>
          <a:lstStyle>
            <a:lvl1pPr marL="457200" indent="-457200">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buFontTx/>
              <a:buNone/>
            </a:pPr>
            <a:r>
              <a:rPr lang="en-US" altLang="en-US" dirty="0">
                <a:solidFill>
                  <a:schemeClr val="tx1"/>
                </a:solidFill>
                <a:latin typeface="Times New Roman" panose="02020603050405020304" pitchFamily="18" charset="0"/>
              </a:rPr>
              <a:t>Zone</a:t>
            </a:r>
          </a:p>
        </p:txBody>
      </p:sp>
      <p:sp>
        <p:nvSpPr>
          <p:cNvPr id="83" name="Line 35"/>
          <p:cNvSpPr>
            <a:spLocks noChangeShapeType="1"/>
          </p:cNvSpPr>
          <p:nvPr/>
        </p:nvSpPr>
        <p:spPr bwMode="auto">
          <a:xfrm>
            <a:off x="2438400" y="4033838"/>
            <a:ext cx="0" cy="190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dirty="0"/>
          </a:p>
        </p:txBody>
      </p:sp>
      <p:sp>
        <p:nvSpPr>
          <p:cNvPr id="84" name="Line 36"/>
          <p:cNvSpPr>
            <a:spLocks noChangeShapeType="1"/>
          </p:cNvSpPr>
          <p:nvPr/>
        </p:nvSpPr>
        <p:spPr bwMode="auto">
          <a:xfrm>
            <a:off x="3352800" y="4038600"/>
            <a:ext cx="0" cy="190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dirty="0"/>
          </a:p>
        </p:txBody>
      </p:sp>
      <p:sp>
        <p:nvSpPr>
          <p:cNvPr id="85" name="Text Box 44"/>
          <p:cNvSpPr txBox="1">
            <a:spLocks noChangeArrowheads="1"/>
          </p:cNvSpPr>
          <p:nvPr/>
        </p:nvSpPr>
        <p:spPr bwMode="auto">
          <a:xfrm>
            <a:off x="862013" y="2501900"/>
            <a:ext cx="2413000" cy="466725"/>
          </a:xfrm>
          <a:prstGeom prst="rect">
            <a:avLst/>
          </a:prstGeom>
          <a:noFill/>
          <a:ln w="9525" algn="ctr">
            <a:noFill/>
            <a:miter lim="800000"/>
            <a:headEnd/>
            <a:tailEnd/>
          </a:ln>
        </p:spPr>
        <p:txBody>
          <a:bodyPr wrap="none" lIns="101882" tIns="50941" rIns="101882" bIns="50941">
            <a:spAutoFit/>
          </a:bodyPr>
          <a:lstStyle/>
          <a:p>
            <a:pPr marL="457200" indent="-457200" algn="ctr" eaLnBrk="1" hangingPunct="1">
              <a:spcBef>
                <a:spcPct val="25000"/>
              </a:spcBef>
              <a:defRPr/>
            </a:pPr>
            <a:r>
              <a:rPr lang="en-US" sz="1050" b="1" dirty="0"/>
              <a:t>Constraint (Overlapping Impact)</a:t>
            </a:r>
          </a:p>
          <a:p>
            <a:pPr marL="457200" indent="-457200" algn="ctr" eaLnBrk="1" hangingPunct="1">
              <a:spcBef>
                <a:spcPct val="25000"/>
              </a:spcBef>
              <a:defRPr/>
            </a:pPr>
            <a:r>
              <a:rPr lang="en-US" sz="1050" b="1" dirty="0">
                <a:solidFill>
                  <a:srgbClr val="FF0000"/>
                </a:solidFill>
              </a:rPr>
              <a:t>Transmission Interface or Element</a:t>
            </a:r>
          </a:p>
        </p:txBody>
      </p:sp>
      <p:sp>
        <p:nvSpPr>
          <p:cNvPr id="86" name="Line 45"/>
          <p:cNvSpPr>
            <a:spLocks noChangeShapeType="1"/>
          </p:cNvSpPr>
          <p:nvPr/>
        </p:nvSpPr>
        <p:spPr bwMode="auto">
          <a:xfrm>
            <a:off x="2438400" y="3170238"/>
            <a:ext cx="654050" cy="9779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wrap="none" lIns="101882" tIns="50941" rIns="101882" bIns="50941" anchor="ctr"/>
          <a:lstStyle/>
          <a:p>
            <a:endParaRPr lang="en-US" dirty="0"/>
          </a:p>
        </p:txBody>
      </p:sp>
      <p:sp>
        <p:nvSpPr>
          <p:cNvPr id="87" name="Line 48"/>
          <p:cNvSpPr>
            <a:spLocks noChangeShapeType="1"/>
          </p:cNvSpPr>
          <p:nvPr/>
        </p:nvSpPr>
        <p:spPr bwMode="auto">
          <a:xfrm flipH="1">
            <a:off x="2543175" y="4191000"/>
            <a:ext cx="733425"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01882" tIns="50941" rIns="101882" bIns="50941" anchor="ctr"/>
          <a:lstStyle/>
          <a:p>
            <a:endParaRPr lang="en-US" dirty="0"/>
          </a:p>
        </p:txBody>
      </p:sp>
      <p:sp>
        <p:nvSpPr>
          <p:cNvPr id="88" name="Text Box 49"/>
          <p:cNvSpPr txBox="1">
            <a:spLocks noChangeArrowheads="1"/>
          </p:cNvSpPr>
          <p:nvPr/>
        </p:nvSpPr>
        <p:spPr bwMode="auto">
          <a:xfrm>
            <a:off x="3615550" y="2701262"/>
            <a:ext cx="2029972"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1882" tIns="50941" rIns="101882" bIns="50941">
            <a:spAutoFit/>
          </a:bodyPr>
          <a:lstStyle>
            <a:lvl1pPr marL="457200" indent="-457200">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buFontTx/>
              <a:buNone/>
            </a:pPr>
            <a:r>
              <a:rPr lang="en-US" altLang="en-US" sz="1600" b="1" dirty="0">
                <a:solidFill>
                  <a:schemeClr val="bg2"/>
                </a:solidFill>
                <a:latin typeface="Times New Roman" panose="02020603050405020304" pitchFamily="18" charset="0"/>
              </a:rPr>
              <a:t>New </a:t>
            </a:r>
            <a:r>
              <a:rPr lang="en-US" altLang="en-US" sz="1600" b="1" dirty="0" smtClean="0">
                <a:solidFill>
                  <a:schemeClr val="bg2"/>
                </a:solidFill>
                <a:latin typeface="Times New Roman" panose="02020603050405020304" pitchFamily="18" charset="0"/>
              </a:rPr>
              <a:t>DECRs/ADCRs</a:t>
            </a:r>
            <a:endParaRPr lang="en-US" altLang="en-US" sz="1600" b="1" dirty="0">
              <a:solidFill>
                <a:schemeClr val="bg2"/>
              </a:solidFill>
              <a:latin typeface="Times New Roman" panose="02020603050405020304" pitchFamily="18" charset="0"/>
            </a:endParaRPr>
          </a:p>
        </p:txBody>
      </p:sp>
      <p:sp>
        <p:nvSpPr>
          <p:cNvPr id="89" name="Line 50"/>
          <p:cNvSpPr>
            <a:spLocks noChangeShapeType="1"/>
          </p:cNvSpPr>
          <p:nvPr/>
        </p:nvSpPr>
        <p:spPr bwMode="auto">
          <a:xfrm>
            <a:off x="3535363" y="2011121"/>
            <a:ext cx="160337" cy="1336918"/>
          </a:xfrm>
          <a:prstGeom prst="line">
            <a:avLst/>
          </a:prstGeom>
          <a:noFill/>
          <a:ln w="12700">
            <a:solidFill>
              <a:schemeClr val="bg2"/>
            </a:solidFill>
            <a:round/>
            <a:headEnd/>
            <a:tailEnd type="triangle" w="lg" len="med"/>
          </a:ln>
          <a:extLst>
            <a:ext uri="{909E8E84-426E-40DD-AFC4-6F175D3DCCD1}">
              <a14:hiddenFill xmlns:a14="http://schemas.microsoft.com/office/drawing/2010/main">
                <a:noFill/>
              </a14:hiddenFill>
            </a:ext>
          </a:extLst>
        </p:spPr>
        <p:txBody>
          <a:bodyPr wrap="none" lIns="101882" tIns="50941" rIns="101882" bIns="50941" anchor="ctr"/>
          <a:lstStyle/>
          <a:p>
            <a:endParaRPr lang="en-US" dirty="0"/>
          </a:p>
        </p:txBody>
      </p:sp>
      <p:sp>
        <p:nvSpPr>
          <p:cNvPr id="90" name="Isosceles Triangle 48"/>
          <p:cNvSpPr>
            <a:spLocks noChangeArrowheads="1"/>
          </p:cNvSpPr>
          <p:nvPr/>
        </p:nvSpPr>
        <p:spPr bwMode="auto">
          <a:xfrm>
            <a:off x="3924300" y="3919538"/>
            <a:ext cx="228600" cy="309562"/>
          </a:xfrm>
          <a:prstGeom prst="triangle">
            <a:avLst>
              <a:gd name="adj" fmla="val 50000"/>
            </a:avLst>
          </a:prstGeom>
          <a:solidFill>
            <a:srgbClr val="FF0000">
              <a:alpha val="49019"/>
            </a:srgbClr>
          </a:solidFill>
          <a:ln w="9525" algn="ctr">
            <a:solidFill>
              <a:schemeClr val="bg2"/>
            </a:solidFill>
            <a:round/>
            <a:headEnd/>
            <a:tailEnd/>
          </a:ln>
        </p:spPr>
        <p:txBody>
          <a:bodyPr wrap="none" lIns="101882" tIns="50941" rIns="101882" bIns="50941" anchor="ctr"/>
          <a:lstStyle>
            <a:lvl1pPr marL="457200" indent="-457200">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buFontTx/>
              <a:buAutoNum type="arabicPeriod"/>
            </a:pPr>
            <a:endParaRPr lang="en-US" altLang="en-US" dirty="0">
              <a:solidFill>
                <a:schemeClr val="tx1"/>
              </a:solidFill>
              <a:latin typeface="Times New Roman" panose="02020603050405020304" pitchFamily="18" charset="0"/>
            </a:endParaRPr>
          </a:p>
        </p:txBody>
      </p:sp>
      <p:sp>
        <p:nvSpPr>
          <p:cNvPr id="91" name="Isosceles Triangle 90"/>
          <p:cNvSpPr/>
          <p:nvPr/>
        </p:nvSpPr>
        <p:spPr bwMode="auto">
          <a:xfrm>
            <a:off x="1257300" y="3838575"/>
            <a:ext cx="228600" cy="309563"/>
          </a:xfrm>
          <a:prstGeom prst="triangle">
            <a:avLst/>
          </a:prstGeom>
          <a:solidFill>
            <a:schemeClr val="accent3">
              <a:lumMod val="50000"/>
              <a:alpha val="49001"/>
            </a:schemeClr>
          </a:solidFill>
          <a:ln w="9525" cap="flat" cmpd="sng" algn="ctr">
            <a:solidFill>
              <a:schemeClr val="accent4">
                <a:lumMod val="90000"/>
                <a:lumOff val="10000"/>
              </a:schemeClr>
            </a:solidFill>
            <a:prstDash val="solid"/>
            <a:round/>
            <a:headEnd type="none" w="med" len="med"/>
            <a:tailEnd type="none" w="med" len="med"/>
          </a:ln>
          <a:effectLst/>
        </p:spPr>
        <p:txBody>
          <a:bodyPr wrap="none" lIns="101882" tIns="50941" rIns="101882" bIns="50941" anchor="ctr"/>
          <a:lstStyle/>
          <a:p>
            <a:pPr marL="457200" indent="-457200" algn="ctr" eaLnBrk="1" hangingPunct="1">
              <a:spcBef>
                <a:spcPct val="25000"/>
              </a:spcBef>
              <a:buFontTx/>
              <a:buAutoNum type="arabicPeriod"/>
              <a:defRPr/>
            </a:pPr>
            <a:endParaRPr lang="en-US" dirty="0"/>
          </a:p>
        </p:txBody>
      </p:sp>
      <p:sp>
        <p:nvSpPr>
          <p:cNvPr id="92" name="Isosceles Triangle 91"/>
          <p:cNvSpPr/>
          <p:nvPr/>
        </p:nvSpPr>
        <p:spPr bwMode="auto">
          <a:xfrm>
            <a:off x="1752600" y="4448175"/>
            <a:ext cx="228600" cy="309563"/>
          </a:xfrm>
          <a:prstGeom prst="triangle">
            <a:avLst/>
          </a:prstGeom>
          <a:solidFill>
            <a:schemeClr val="accent3">
              <a:lumMod val="50000"/>
              <a:alpha val="49001"/>
            </a:schemeClr>
          </a:solidFill>
          <a:ln w="9525" cap="flat" cmpd="sng" algn="ctr">
            <a:solidFill>
              <a:schemeClr val="accent4">
                <a:lumMod val="90000"/>
                <a:lumOff val="10000"/>
              </a:schemeClr>
            </a:solidFill>
            <a:prstDash val="solid"/>
            <a:round/>
            <a:headEnd type="none" w="med" len="med"/>
            <a:tailEnd type="none" w="med" len="med"/>
          </a:ln>
          <a:effectLst/>
        </p:spPr>
        <p:txBody>
          <a:bodyPr wrap="none" lIns="101882" tIns="50941" rIns="101882" bIns="50941" anchor="ctr"/>
          <a:lstStyle/>
          <a:p>
            <a:pPr marL="457200" indent="-457200" algn="ctr" eaLnBrk="1" hangingPunct="1">
              <a:spcBef>
                <a:spcPct val="25000"/>
              </a:spcBef>
              <a:buFontTx/>
              <a:buAutoNum type="arabicPeriod"/>
              <a:defRPr/>
            </a:pPr>
            <a:endParaRPr lang="en-US" dirty="0"/>
          </a:p>
        </p:txBody>
      </p:sp>
      <p:sp>
        <p:nvSpPr>
          <p:cNvPr id="93" name="Isosceles Triangle 92"/>
          <p:cNvSpPr/>
          <p:nvPr/>
        </p:nvSpPr>
        <p:spPr bwMode="auto">
          <a:xfrm>
            <a:off x="4381500" y="4294188"/>
            <a:ext cx="228600" cy="309562"/>
          </a:xfrm>
          <a:prstGeom prst="triangle">
            <a:avLst/>
          </a:prstGeom>
          <a:solidFill>
            <a:schemeClr val="accent3">
              <a:lumMod val="50000"/>
              <a:alpha val="49001"/>
            </a:schemeClr>
          </a:solidFill>
          <a:ln w="9525" cap="flat" cmpd="sng" algn="ctr">
            <a:solidFill>
              <a:schemeClr val="accent4">
                <a:lumMod val="90000"/>
                <a:lumOff val="10000"/>
              </a:schemeClr>
            </a:solidFill>
            <a:prstDash val="solid"/>
            <a:round/>
            <a:headEnd type="none" w="med" len="med"/>
            <a:tailEnd type="none" w="med" len="med"/>
          </a:ln>
          <a:effectLst/>
        </p:spPr>
        <p:txBody>
          <a:bodyPr wrap="none" lIns="101882" tIns="50941" rIns="101882" bIns="50941" anchor="ctr"/>
          <a:lstStyle/>
          <a:p>
            <a:pPr marL="457200" indent="-457200" algn="ctr" eaLnBrk="1" hangingPunct="1">
              <a:spcBef>
                <a:spcPct val="25000"/>
              </a:spcBef>
              <a:buFontTx/>
              <a:buAutoNum type="arabicPeriod"/>
              <a:defRPr/>
            </a:pPr>
            <a:endParaRPr lang="en-US" dirty="0"/>
          </a:p>
        </p:txBody>
      </p:sp>
      <p:sp>
        <p:nvSpPr>
          <p:cNvPr id="94" name="Rectangle 3"/>
          <p:cNvSpPr txBox="1">
            <a:spLocks noChangeArrowheads="1"/>
          </p:cNvSpPr>
          <p:nvPr/>
        </p:nvSpPr>
        <p:spPr bwMode="auto">
          <a:xfrm>
            <a:off x="5715000" y="1404938"/>
            <a:ext cx="3276600" cy="4495800"/>
          </a:xfrm>
          <a:prstGeom prst="rect">
            <a:avLst/>
          </a:prstGeom>
          <a:noFill/>
          <a:ln w="9525">
            <a:noFill/>
            <a:miter lim="800000"/>
            <a:headEnd/>
            <a:tailEnd/>
          </a:ln>
        </p:spPr>
        <p:txBody>
          <a:bodyPr lIns="101882" tIns="50941" rIns="101882" bIns="50941"/>
          <a:lstStyle/>
          <a:p>
            <a:pPr marL="231775" indent="-231775" eaLnBrk="1" hangingPunct="1">
              <a:spcBef>
                <a:spcPts val="600"/>
              </a:spcBef>
              <a:spcAft>
                <a:spcPts val="600"/>
              </a:spcAft>
              <a:buFontTx/>
              <a:buChar char="•"/>
              <a:defRPr/>
            </a:pPr>
            <a:r>
              <a:rPr lang="en-US" sz="1600" kern="0" dirty="0">
                <a:solidFill>
                  <a:schemeClr val="tx2"/>
                </a:solidFill>
                <a:latin typeface="+mn-lt"/>
              </a:rPr>
              <a:t>If the transmission element is constrained (i.e., running at its limit), then </a:t>
            </a:r>
            <a:r>
              <a:rPr lang="en-US" sz="1600" kern="0" dirty="0" smtClean="0">
                <a:solidFill>
                  <a:schemeClr val="tx2"/>
                </a:solidFill>
                <a:latin typeface="+mn-lt"/>
              </a:rPr>
              <a:t>the MW of a DECR/ADCR on </a:t>
            </a:r>
            <a:r>
              <a:rPr lang="en-US" sz="1600" kern="0" dirty="0">
                <a:solidFill>
                  <a:schemeClr val="tx2"/>
                </a:solidFill>
                <a:latin typeface="+mn-lt"/>
              </a:rPr>
              <a:t>the Harmer side will cause the need for a reduction in generation on the Harmer side;  otherwise the transmission element would become overloaded</a:t>
            </a:r>
          </a:p>
          <a:p>
            <a:pPr marL="231775" indent="-231775" eaLnBrk="1" hangingPunct="1">
              <a:spcBef>
                <a:spcPts val="600"/>
              </a:spcBef>
              <a:spcAft>
                <a:spcPts val="600"/>
              </a:spcAft>
              <a:buFontTx/>
              <a:buChar char="•"/>
              <a:defRPr/>
            </a:pPr>
            <a:r>
              <a:rPr lang="en-US" sz="1600" kern="0" dirty="0">
                <a:solidFill>
                  <a:schemeClr val="tx2"/>
                </a:solidFill>
                <a:latin typeface="+mn-lt"/>
              </a:rPr>
              <a:t>The amount of capacity that can be delivered to the rest of the zone is limited by the transfer limit of the constraint</a:t>
            </a:r>
            <a:endParaRPr lang="en-US" sz="1600" kern="0" dirty="0">
              <a:solidFill>
                <a:srgbClr val="11479D"/>
              </a:solidFill>
              <a:latin typeface="+mn-lt"/>
            </a:endParaRPr>
          </a:p>
        </p:txBody>
      </p:sp>
      <p:sp>
        <p:nvSpPr>
          <p:cNvPr id="49" name="Text Box 49"/>
          <p:cNvSpPr txBox="1">
            <a:spLocks noChangeArrowheads="1"/>
          </p:cNvSpPr>
          <p:nvPr/>
        </p:nvSpPr>
        <p:spPr bwMode="auto">
          <a:xfrm>
            <a:off x="2386640" y="1662022"/>
            <a:ext cx="2263369"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1882" tIns="50941" rIns="101882" bIns="50941">
            <a:spAutoFit/>
          </a:bodyPr>
          <a:lstStyle>
            <a:lvl1pPr marL="457200" indent="-457200">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buFontTx/>
              <a:buNone/>
            </a:pPr>
            <a:r>
              <a:rPr lang="en-US" altLang="en-US" sz="1600" b="1" dirty="0" smtClean="0">
                <a:solidFill>
                  <a:schemeClr val="bg2"/>
                </a:solidFill>
                <a:latin typeface="Times New Roman" panose="02020603050405020304" pitchFamily="18" charset="0"/>
              </a:rPr>
              <a:t>DRR Aggregation Zone</a:t>
            </a:r>
            <a:endParaRPr lang="en-US" altLang="en-US" sz="1600" b="1" dirty="0">
              <a:solidFill>
                <a:schemeClr val="bg2"/>
              </a:solidFill>
              <a:latin typeface="Times New Roman" panose="02020603050405020304" pitchFamily="18" charset="0"/>
            </a:endParaRPr>
          </a:p>
        </p:txBody>
      </p:sp>
      <p:sp>
        <p:nvSpPr>
          <p:cNvPr id="95" name="Isosceles Triangle 48"/>
          <p:cNvSpPr>
            <a:spLocks noChangeArrowheads="1"/>
          </p:cNvSpPr>
          <p:nvPr/>
        </p:nvSpPr>
        <p:spPr bwMode="auto">
          <a:xfrm>
            <a:off x="4562876" y="3990976"/>
            <a:ext cx="228600" cy="309562"/>
          </a:xfrm>
          <a:prstGeom prst="triangle">
            <a:avLst>
              <a:gd name="adj" fmla="val 50000"/>
            </a:avLst>
          </a:prstGeom>
          <a:solidFill>
            <a:srgbClr val="FF0000">
              <a:alpha val="49019"/>
            </a:srgbClr>
          </a:solidFill>
          <a:ln w="9525" algn="ctr">
            <a:solidFill>
              <a:schemeClr val="bg2"/>
            </a:solidFill>
            <a:round/>
            <a:headEnd/>
            <a:tailEnd/>
          </a:ln>
        </p:spPr>
        <p:txBody>
          <a:bodyPr wrap="none" lIns="101882" tIns="50941" rIns="101882" bIns="50941" anchor="ctr"/>
          <a:lstStyle>
            <a:lvl1pPr marL="457200" indent="-457200">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buFontTx/>
              <a:buAutoNum type="arabicPeriod"/>
            </a:pPr>
            <a:endParaRPr lang="en-US" altLang="en-US" dirty="0">
              <a:solidFill>
                <a:schemeClr val="tx1"/>
              </a:solidFill>
              <a:latin typeface="Times New Roman" panose="02020603050405020304" pitchFamily="18" charset="0"/>
            </a:endParaRPr>
          </a:p>
        </p:txBody>
      </p:sp>
      <p:sp>
        <p:nvSpPr>
          <p:cNvPr id="96" name="Isosceles Triangle 48"/>
          <p:cNvSpPr>
            <a:spLocks noChangeArrowheads="1"/>
          </p:cNvSpPr>
          <p:nvPr/>
        </p:nvSpPr>
        <p:spPr bwMode="auto">
          <a:xfrm>
            <a:off x="4782795" y="3672302"/>
            <a:ext cx="228600" cy="309562"/>
          </a:xfrm>
          <a:prstGeom prst="triangle">
            <a:avLst>
              <a:gd name="adj" fmla="val 50000"/>
            </a:avLst>
          </a:prstGeom>
          <a:solidFill>
            <a:srgbClr val="FF0000">
              <a:alpha val="49019"/>
            </a:srgbClr>
          </a:solidFill>
          <a:ln w="9525" algn="ctr">
            <a:solidFill>
              <a:schemeClr val="bg2"/>
            </a:solidFill>
            <a:round/>
            <a:headEnd/>
            <a:tailEnd/>
          </a:ln>
        </p:spPr>
        <p:txBody>
          <a:bodyPr wrap="none" lIns="101882" tIns="50941" rIns="101882" bIns="50941" anchor="ctr"/>
          <a:lstStyle>
            <a:lvl1pPr marL="457200" indent="-457200">
              <a:spcBef>
                <a:spcPct val="10000"/>
              </a:spcBef>
              <a:buChar char="•"/>
              <a:defRPr sz="2400">
                <a:solidFill>
                  <a:srgbClr val="11479D"/>
                </a:solidFill>
                <a:latin typeface="Arial" panose="020B0604020202020204" pitchFamily="34" charset="0"/>
              </a:defRPr>
            </a:lvl1pPr>
            <a:lvl2pPr marL="742950" indent="-285750">
              <a:spcBef>
                <a:spcPct val="10000"/>
              </a:spcBef>
              <a:spcAft>
                <a:spcPct val="10000"/>
              </a:spcAft>
              <a:buChar char="–"/>
              <a:defRPr sz="2000">
                <a:solidFill>
                  <a:srgbClr val="11479D"/>
                </a:solidFill>
                <a:latin typeface="Arial" panose="020B0604020202020204" pitchFamily="34" charset="0"/>
              </a:defRPr>
            </a:lvl2pPr>
            <a:lvl3pPr marL="1143000" indent="-228600">
              <a:spcBef>
                <a:spcPct val="10000"/>
              </a:spcBef>
              <a:spcAft>
                <a:spcPct val="10000"/>
              </a:spcAft>
              <a:buChar char="•"/>
              <a:defRPr>
                <a:solidFill>
                  <a:srgbClr val="11479D"/>
                </a:solidFill>
                <a:latin typeface="Arial" panose="020B0604020202020204" pitchFamily="34" charset="0"/>
              </a:defRPr>
            </a:lvl3pPr>
            <a:lvl4pPr marL="1600200" indent="-228600">
              <a:spcBef>
                <a:spcPct val="10000"/>
              </a:spcBef>
              <a:spcAft>
                <a:spcPct val="10000"/>
              </a:spcAft>
              <a:buChar char="–"/>
              <a:defRPr sz="1600">
                <a:solidFill>
                  <a:srgbClr val="11479D"/>
                </a:solidFill>
                <a:latin typeface="Arial" panose="020B0604020202020204" pitchFamily="34" charset="0"/>
              </a:defRPr>
            </a:lvl4pPr>
            <a:lvl5pPr marL="2057400" indent="-228600">
              <a:spcBef>
                <a:spcPct val="10000"/>
              </a:spcBef>
              <a:spcAft>
                <a:spcPct val="45000"/>
              </a:spcAft>
              <a:buChar char="•"/>
              <a:defRPr sz="1400">
                <a:solidFill>
                  <a:srgbClr val="11479D"/>
                </a:solidFill>
                <a:latin typeface="Arial" panose="020B0604020202020204" pitchFamily="34" charset="0"/>
              </a:defRPr>
            </a:lvl5pPr>
            <a:lvl6pPr marL="2514600" indent="-228600" eaLnBrk="0" fontAlgn="base" hangingPunct="0">
              <a:spcBef>
                <a:spcPct val="10000"/>
              </a:spcBef>
              <a:spcAft>
                <a:spcPct val="45000"/>
              </a:spcAft>
              <a:buChar char="•"/>
              <a:defRPr sz="1400">
                <a:solidFill>
                  <a:srgbClr val="11479D"/>
                </a:solidFill>
                <a:latin typeface="Arial" panose="020B0604020202020204" pitchFamily="34" charset="0"/>
              </a:defRPr>
            </a:lvl6pPr>
            <a:lvl7pPr marL="2971800" indent="-228600" eaLnBrk="0" fontAlgn="base" hangingPunct="0">
              <a:spcBef>
                <a:spcPct val="10000"/>
              </a:spcBef>
              <a:spcAft>
                <a:spcPct val="45000"/>
              </a:spcAft>
              <a:buChar char="•"/>
              <a:defRPr sz="1400">
                <a:solidFill>
                  <a:srgbClr val="11479D"/>
                </a:solidFill>
                <a:latin typeface="Arial" panose="020B0604020202020204" pitchFamily="34" charset="0"/>
              </a:defRPr>
            </a:lvl7pPr>
            <a:lvl8pPr marL="3429000" indent="-228600" eaLnBrk="0" fontAlgn="base" hangingPunct="0">
              <a:spcBef>
                <a:spcPct val="10000"/>
              </a:spcBef>
              <a:spcAft>
                <a:spcPct val="45000"/>
              </a:spcAft>
              <a:buChar char="•"/>
              <a:defRPr sz="1400">
                <a:solidFill>
                  <a:srgbClr val="11479D"/>
                </a:solidFill>
                <a:latin typeface="Arial" panose="020B0604020202020204" pitchFamily="34" charset="0"/>
              </a:defRPr>
            </a:lvl8pPr>
            <a:lvl9pPr marL="3886200" indent="-228600" eaLnBrk="0" fontAlgn="base" hangingPunct="0">
              <a:spcBef>
                <a:spcPct val="10000"/>
              </a:spcBef>
              <a:spcAft>
                <a:spcPct val="45000"/>
              </a:spcAft>
              <a:buChar char="•"/>
              <a:defRPr sz="1400">
                <a:solidFill>
                  <a:srgbClr val="11479D"/>
                </a:solidFill>
                <a:latin typeface="Arial" panose="020B0604020202020204" pitchFamily="34" charset="0"/>
              </a:defRPr>
            </a:lvl9pPr>
          </a:lstStyle>
          <a:p>
            <a:pPr algn="ctr" eaLnBrk="1" hangingPunct="1">
              <a:spcBef>
                <a:spcPct val="25000"/>
              </a:spcBef>
              <a:buFontTx/>
              <a:buAutoNum type="arabicPeriod"/>
            </a:pPr>
            <a:endParaRPr lang="en-US" altLang="en-US" dirty="0">
              <a:solidFill>
                <a:schemeClr val="tx1"/>
              </a:solidFill>
              <a:latin typeface="Times New Roman" panose="02020603050405020304" pitchFamily="18" charset="0"/>
            </a:endParaRPr>
          </a:p>
        </p:txBody>
      </p:sp>
      <p:sp>
        <p:nvSpPr>
          <p:cNvPr id="97" name="Line 50"/>
          <p:cNvSpPr>
            <a:spLocks noChangeShapeType="1"/>
          </p:cNvSpPr>
          <p:nvPr/>
        </p:nvSpPr>
        <p:spPr bwMode="auto">
          <a:xfrm flipH="1">
            <a:off x="4138612" y="3050360"/>
            <a:ext cx="511395" cy="931504"/>
          </a:xfrm>
          <a:prstGeom prst="line">
            <a:avLst/>
          </a:prstGeom>
          <a:noFill/>
          <a:ln w="12700">
            <a:solidFill>
              <a:schemeClr val="bg2"/>
            </a:solidFill>
            <a:round/>
            <a:headEnd/>
            <a:tailEnd type="triangle" w="lg" len="med"/>
          </a:ln>
          <a:extLst>
            <a:ext uri="{909E8E84-426E-40DD-AFC4-6F175D3DCCD1}">
              <a14:hiddenFill xmlns:a14="http://schemas.microsoft.com/office/drawing/2010/main">
                <a:noFill/>
              </a14:hiddenFill>
            </a:ext>
          </a:extLst>
        </p:spPr>
        <p:txBody>
          <a:bodyPr wrap="none" lIns="101882" tIns="50941" rIns="101882" bIns="50941" anchor="ctr"/>
          <a:lstStyle/>
          <a:p>
            <a:endParaRPr lang="en-US" dirty="0"/>
          </a:p>
        </p:txBody>
      </p:sp>
      <p:sp>
        <p:nvSpPr>
          <p:cNvPr id="98" name="Line 50"/>
          <p:cNvSpPr>
            <a:spLocks noChangeShapeType="1"/>
          </p:cNvSpPr>
          <p:nvPr/>
        </p:nvSpPr>
        <p:spPr bwMode="auto">
          <a:xfrm>
            <a:off x="4650006" y="3059472"/>
            <a:ext cx="188445" cy="593365"/>
          </a:xfrm>
          <a:prstGeom prst="line">
            <a:avLst/>
          </a:prstGeom>
          <a:noFill/>
          <a:ln w="12700">
            <a:solidFill>
              <a:schemeClr val="bg2"/>
            </a:solidFill>
            <a:round/>
            <a:headEnd/>
            <a:tailEnd type="triangle" w="lg" len="med"/>
          </a:ln>
          <a:extLst>
            <a:ext uri="{909E8E84-426E-40DD-AFC4-6F175D3DCCD1}">
              <a14:hiddenFill xmlns:a14="http://schemas.microsoft.com/office/drawing/2010/main">
                <a:noFill/>
              </a14:hiddenFill>
            </a:ext>
          </a:extLst>
        </p:spPr>
        <p:txBody>
          <a:bodyPr wrap="none" lIns="101882" tIns="50941" rIns="101882" bIns="50941" anchor="ctr"/>
          <a:lstStyle/>
          <a:p>
            <a:endParaRPr lang="en-US" dirty="0"/>
          </a:p>
        </p:txBody>
      </p:sp>
      <p:sp>
        <p:nvSpPr>
          <p:cNvPr id="99" name="Line 50"/>
          <p:cNvSpPr>
            <a:spLocks noChangeShapeType="1"/>
          </p:cNvSpPr>
          <p:nvPr/>
        </p:nvSpPr>
        <p:spPr bwMode="auto">
          <a:xfrm>
            <a:off x="4650007" y="3050360"/>
            <a:ext cx="27167" cy="931504"/>
          </a:xfrm>
          <a:prstGeom prst="line">
            <a:avLst/>
          </a:prstGeom>
          <a:noFill/>
          <a:ln w="12700">
            <a:solidFill>
              <a:schemeClr val="bg2"/>
            </a:solidFill>
            <a:round/>
            <a:headEnd/>
            <a:tailEnd type="triangle" w="lg" len="med"/>
          </a:ln>
          <a:extLst>
            <a:ext uri="{909E8E84-426E-40DD-AFC4-6F175D3DCCD1}">
              <a14:hiddenFill xmlns:a14="http://schemas.microsoft.com/office/drawing/2010/main">
                <a:noFill/>
              </a14:hiddenFill>
            </a:ext>
          </a:extLst>
        </p:spPr>
        <p:txBody>
          <a:bodyPr wrap="none" lIns="101882" tIns="50941" rIns="101882" bIns="50941" anchor="ctr"/>
          <a:lstStyle/>
          <a:p>
            <a:endParaRPr lang="en-US" dirty="0"/>
          </a:p>
        </p:txBody>
      </p:sp>
    </p:spTree>
    <p:extLst>
      <p:ext uri="{BB962C8B-B14F-4D97-AF65-F5344CB8AC3E}">
        <p14:creationId xmlns:p14="http://schemas.microsoft.com/office/powerpoint/2010/main" val="26831018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101</a:t>
            </a:fld>
            <a:endParaRPr lang="en-US" dirty="0"/>
          </a:p>
        </p:txBody>
      </p:sp>
      <p:sp>
        <p:nvSpPr>
          <p:cNvPr id="3" name="Title 2"/>
          <p:cNvSpPr>
            <a:spLocks noGrp="1"/>
          </p:cNvSpPr>
          <p:nvPr>
            <p:ph type="title"/>
          </p:nvPr>
        </p:nvSpPr>
        <p:spPr/>
        <p:txBody>
          <a:bodyPr>
            <a:normAutofit fontScale="90000"/>
          </a:bodyPr>
          <a:lstStyle/>
          <a:p>
            <a:r>
              <a:rPr lang="en-US" altLang="en-US" dirty="0" smtClean="0"/>
              <a:t>Applying Overlapping </a:t>
            </a:r>
            <a:r>
              <a:rPr lang="en-US" altLang="en-US" dirty="0"/>
              <a:t>Impact Analysis to New </a:t>
            </a:r>
            <a:r>
              <a:rPr lang="en-US" altLang="en-US" dirty="0" smtClean="0"/>
              <a:t>DECR </a:t>
            </a:r>
            <a:r>
              <a:rPr lang="en-US" altLang="en-US" dirty="0"/>
              <a:t>and Active Demand Capacity Resources (ADCRs)</a:t>
            </a:r>
            <a:endParaRPr lang="en-US" dirty="0"/>
          </a:p>
        </p:txBody>
      </p:sp>
      <p:sp>
        <p:nvSpPr>
          <p:cNvPr id="4" name="Content Placeholder 3"/>
          <p:cNvSpPr>
            <a:spLocks noGrp="1"/>
          </p:cNvSpPr>
          <p:nvPr>
            <p:ph idx="1"/>
          </p:nvPr>
        </p:nvSpPr>
        <p:spPr/>
        <p:txBody>
          <a:bodyPr>
            <a:normAutofit/>
          </a:bodyPr>
          <a:lstStyle/>
          <a:p>
            <a:pPr>
              <a:spcBef>
                <a:spcPts val="600"/>
              </a:spcBef>
              <a:spcAft>
                <a:spcPts val="600"/>
              </a:spcAft>
            </a:pPr>
            <a:r>
              <a:rPr lang="en-US" altLang="en-US" dirty="0"/>
              <a:t>Only New </a:t>
            </a:r>
            <a:r>
              <a:rPr lang="en-US" altLang="en-US" dirty="0" smtClean="0"/>
              <a:t>Resources </a:t>
            </a:r>
            <a:r>
              <a:rPr lang="en-US" altLang="en-US" dirty="0"/>
              <a:t>(Resources that are seeking to participate in the FCA as New – including increments) will be analyzed for overlapping </a:t>
            </a:r>
            <a:r>
              <a:rPr lang="en-US" altLang="en-US" dirty="0" smtClean="0"/>
              <a:t>impacts</a:t>
            </a:r>
          </a:p>
          <a:p>
            <a:pPr lvl="1">
              <a:spcBef>
                <a:spcPts val="600"/>
              </a:spcBef>
              <a:spcAft>
                <a:spcPts val="600"/>
              </a:spcAft>
            </a:pPr>
            <a:r>
              <a:rPr lang="en-US" altLang="en-US" dirty="0" smtClean="0"/>
              <a:t>Existing Resources are </a:t>
            </a:r>
            <a:r>
              <a:rPr lang="en-US" altLang="en-US" dirty="0"/>
              <a:t>not reviewed for overlapping </a:t>
            </a:r>
            <a:r>
              <a:rPr lang="en-US" altLang="en-US" dirty="0" smtClean="0"/>
              <a:t>impacts</a:t>
            </a:r>
          </a:p>
          <a:p>
            <a:pPr lvl="1">
              <a:spcBef>
                <a:spcPts val="600"/>
              </a:spcBef>
              <a:spcAft>
                <a:spcPts val="600"/>
              </a:spcAft>
            </a:pPr>
            <a:r>
              <a:rPr lang="en-US" altLang="en-US" dirty="0" smtClean="0"/>
              <a:t>Existing Resources are </a:t>
            </a:r>
            <a:r>
              <a:rPr lang="en-US" altLang="en-US" dirty="0"/>
              <a:t>included in the base case that is used to analyze new proposed </a:t>
            </a:r>
            <a:r>
              <a:rPr lang="en-US" altLang="en-US" dirty="0" smtClean="0"/>
              <a:t>projects</a:t>
            </a:r>
          </a:p>
          <a:p>
            <a:pPr>
              <a:spcBef>
                <a:spcPts val="600"/>
              </a:spcBef>
              <a:spcAft>
                <a:spcPts val="600"/>
              </a:spcAft>
            </a:pPr>
            <a:r>
              <a:rPr lang="en-US" altLang="en-US" dirty="0"/>
              <a:t>Make use of the </a:t>
            </a:r>
            <a:r>
              <a:rPr lang="en-US" altLang="en-US" dirty="0" smtClean="0"/>
              <a:t>DRR Aggregation Dispatch </a:t>
            </a:r>
            <a:r>
              <a:rPr lang="en-US" altLang="en-US" dirty="0"/>
              <a:t>Zone locational information in the overlapping impact </a:t>
            </a:r>
            <a:r>
              <a:rPr lang="en-US" altLang="en-US" dirty="0" smtClean="0"/>
              <a:t>analysis</a:t>
            </a:r>
            <a:endParaRPr lang="en-US" altLang="en-US" dirty="0"/>
          </a:p>
        </p:txBody>
      </p:sp>
    </p:spTree>
    <p:extLst>
      <p:ext uri="{BB962C8B-B14F-4D97-AF65-F5344CB8AC3E}">
        <p14:creationId xmlns:p14="http://schemas.microsoft.com/office/powerpoint/2010/main" val="27352062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102</a:t>
            </a:fld>
            <a:endParaRPr lang="en-US" dirty="0"/>
          </a:p>
        </p:txBody>
      </p:sp>
      <p:sp>
        <p:nvSpPr>
          <p:cNvPr id="3" name="Title 2"/>
          <p:cNvSpPr>
            <a:spLocks noGrp="1"/>
          </p:cNvSpPr>
          <p:nvPr>
            <p:ph type="title"/>
          </p:nvPr>
        </p:nvSpPr>
        <p:spPr/>
        <p:txBody>
          <a:bodyPr/>
          <a:lstStyle/>
          <a:p>
            <a:r>
              <a:rPr lang="en-US" altLang="en-US" dirty="0"/>
              <a:t>Analysis at the </a:t>
            </a:r>
            <a:r>
              <a:rPr lang="en-US" altLang="en-US" dirty="0" smtClean="0"/>
              <a:t>DRR Aggregation </a:t>
            </a:r>
            <a:r>
              <a:rPr lang="en-US" altLang="en-US" dirty="0"/>
              <a:t>Zone Level</a:t>
            </a:r>
            <a:endParaRPr lang="en-US" dirty="0"/>
          </a:p>
        </p:txBody>
      </p:sp>
      <p:sp>
        <p:nvSpPr>
          <p:cNvPr id="4" name="Content Placeholder 3"/>
          <p:cNvSpPr>
            <a:spLocks noGrp="1"/>
          </p:cNvSpPr>
          <p:nvPr>
            <p:ph idx="1"/>
          </p:nvPr>
        </p:nvSpPr>
        <p:spPr/>
        <p:txBody>
          <a:bodyPr/>
          <a:lstStyle/>
          <a:p>
            <a:r>
              <a:rPr lang="en-US" altLang="en-US" dirty="0"/>
              <a:t>To the extent that the new </a:t>
            </a:r>
            <a:r>
              <a:rPr lang="en-US" altLang="en-US" dirty="0" smtClean="0"/>
              <a:t>DECRs/ADCRs could</a:t>
            </a:r>
            <a:r>
              <a:rPr lang="en-US" altLang="en-US" dirty="0"/>
              <a:t>, without the inclusion of any other new resources submitted for qualification in that DRR Aggregation Zone </a:t>
            </a:r>
            <a:r>
              <a:rPr lang="en-US" altLang="en-US" dirty="0" smtClean="0"/>
              <a:t>, </a:t>
            </a:r>
            <a:r>
              <a:rPr lang="en-US" altLang="en-US" dirty="0"/>
              <a:t>deliver any portion of its capacity from the DRR Aggregation Zone </a:t>
            </a:r>
            <a:r>
              <a:rPr lang="en-US" altLang="en-US" dirty="0" smtClean="0"/>
              <a:t>to </a:t>
            </a:r>
            <a:r>
              <a:rPr lang="en-US" altLang="en-US" dirty="0"/>
              <a:t>which it is interconnecting to the Load Zone to which it is interconnecting, then the full proposed amount of the new </a:t>
            </a:r>
            <a:r>
              <a:rPr lang="en-US" altLang="en-US" dirty="0" smtClean="0"/>
              <a:t>DECRs/ADCRs shall </a:t>
            </a:r>
            <a:r>
              <a:rPr lang="en-US" altLang="en-US" dirty="0"/>
              <a:t>qualify for the </a:t>
            </a:r>
            <a:r>
              <a:rPr lang="en-US" altLang="en-US" dirty="0" smtClean="0"/>
              <a:t>FCA</a:t>
            </a:r>
          </a:p>
          <a:p>
            <a:pPr lvl="1"/>
            <a:r>
              <a:rPr lang="en-US" altLang="en-US" dirty="0"/>
              <a:t>Any DECR component or ADCR greater than 5 MW will be studied individually for their impact</a:t>
            </a:r>
          </a:p>
          <a:p>
            <a:pPr lvl="1"/>
            <a:r>
              <a:rPr lang="en-US" altLang="en-US" dirty="0"/>
              <a:t>The findings of any completed interconnection studies related to a  new DECR component will be </a:t>
            </a:r>
            <a:r>
              <a:rPr lang="en-US" altLang="en-US" dirty="0" smtClean="0"/>
              <a:t>considered</a:t>
            </a:r>
          </a:p>
          <a:p>
            <a:endParaRPr lang="en-US" altLang="en-US" dirty="0"/>
          </a:p>
          <a:p>
            <a:endParaRPr lang="en-US" dirty="0"/>
          </a:p>
        </p:txBody>
      </p:sp>
    </p:spTree>
    <p:extLst>
      <p:ext uri="{BB962C8B-B14F-4D97-AF65-F5344CB8AC3E}">
        <p14:creationId xmlns:p14="http://schemas.microsoft.com/office/powerpoint/2010/main" val="7145261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103</a:t>
            </a:fld>
            <a:endParaRPr lang="en-US" dirty="0"/>
          </a:p>
        </p:txBody>
      </p:sp>
      <p:sp>
        <p:nvSpPr>
          <p:cNvPr id="3" name="Title 2"/>
          <p:cNvSpPr>
            <a:spLocks noGrp="1"/>
          </p:cNvSpPr>
          <p:nvPr>
            <p:ph type="title"/>
          </p:nvPr>
        </p:nvSpPr>
        <p:spPr/>
        <p:txBody>
          <a:bodyPr/>
          <a:lstStyle/>
          <a:p>
            <a:r>
              <a:rPr lang="en-US" dirty="0" smtClean="0"/>
              <a:t>Timing of OIT</a:t>
            </a:r>
            <a:endParaRPr lang="en-US" dirty="0"/>
          </a:p>
        </p:txBody>
      </p:sp>
      <p:sp>
        <p:nvSpPr>
          <p:cNvPr id="4" name="Content Placeholder 3"/>
          <p:cNvSpPr>
            <a:spLocks noGrp="1"/>
          </p:cNvSpPr>
          <p:nvPr>
            <p:ph idx="1"/>
          </p:nvPr>
        </p:nvSpPr>
        <p:spPr/>
        <p:txBody>
          <a:bodyPr/>
          <a:lstStyle/>
          <a:p>
            <a:r>
              <a:rPr lang="en-US" altLang="en-US" dirty="0" smtClean="0"/>
              <a:t>The OIT of new DECRs/ADCRs </a:t>
            </a:r>
            <a:r>
              <a:rPr lang="en-US" altLang="en-US" dirty="0"/>
              <a:t>will begin after the Show of Interest has been closed and after the base case has been prepared for the study FCA</a:t>
            </a:r>
          </a:p>
          <a:p>
            <a:pPr lvl="1"/>
            <a:r>
              <a:rPr lang="en-US" altLang="en-US" dirty="0"/>
              <a:t>Overlapping impact review of New </a:t>
            </a:r>
            <a:r>
              <a:rPr lang="en-US" altLang="en-US" dirty="0" smtClean="0"/>
              <a:t>DECRs/ADCRs </a:t>
            </a:r>
            <a:r>
              <a:rPr lang="en-US" altLang="en-US" dirty="0"/>
              <a:t>will begin some months before deadline for New Capacity Qualification Packages</a:t>
            </a:r>
          </a:p>
          <a:p>
            <a:r>
              <a:rPr lang="en-US" altLang="en-US" dirty="0" smtClean="0"/>
              <a:t>Negative </a:t>
            </a:r>
            <a:r>
              <a:rPr lang="en-US" altLang="en-US" dirty="0"/>
              <a:t>findings are discussed with Project Sponsors under consultation before Qualification Determination Notifications are finalized</a:t>
            </a:r>
          </a:p>
          <a:p>
            <a:endParaRPr lang="en-US" dirty="0"/>
          </a:p>
        </p:txBody>
      </p:sp>
    </p:spTree>
    <p:extLst>
      <p:ext uri="{BB962C8B-B14F-4D97-AF65-F5344CB8AC3E}">
        <p14:creationId xmlns:p14="http://schemas.microsoft.com/office/powerpoint/2010/main" val="90032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11</a:t>
            </a:fld>
            <a:endParaRPr lang="en-US" dirty="0"/>
          </a:p>
        </p:txBody>
      </p:sp>
      <p:sp>
        <p:nvSpPr>
          <p:cNvPr id="5" name="Title 4"/>
          <p:cNvSpPr>
            <a:spLocks noGrp="1"/>
          </p:cNvSpPr>
          <p:nvPr>
            <p:ph type="title"/>
          </p:nvPr>
        </p:nvSpPr>
        <p:spPr/>
        <p:txBody>
          <a:bodyPr>
            <a:normAutofit/>
          </a:bodyPr>
          <a:lstStyle/>
          <a:p>
            <a:r>
              <a:rPr lang="en-US" dirty="0"/>
              <a:t>F</a:t>
            </a:r>
            <a:r>
              <a:rPr lang="en-US" dirty="0" smtClean="0"/>
              <a:t>ive wholesale services are acquired through Energy </a:t>
            </a:r>
            <a:r>
              <a:rPr lang="en-US" dirty="0"/>
              <a:t>and Ancillary Service </a:t>
            </a:r>
            <a:r>
              <a:rPr lang="en-US" dirty="0" smtClean="0"/>
              <a:t>Markets</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849986432"/>
              </p:ext>
            </p:extLst>
          </p:nvPr>
        </p:nvGraphicFramePr>
        <p:xfrm>
          <a:off x="426308" y="1371600"/>
          <a:ext cx="8229600" cy="487201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557138364"/>
                    </a:ext>
                  </a:extLst>
                </a:gridCol>
                <a:gridCol w="1676400">
                  <a:extLst>
                    <a:ext uri="{9D8B030D-6E8A-4147-A177-3AD203B41FA5}">
                      <a16:colId xmlns:a16="http://schemas.microsoft.com/office/drawing/2014/main" val="1885499482"/>
                    </a:ext>
                  </a:extLst>
                </a:gridCol>
                <a:gridCol w="4267200">
                  <a:extLst>
                    <a:ext uri="{9D8B030D-6E8A-4147-A177-3AD203B41FA5}">
                      <a16:colId xmlns:a16="http://schemas.microsoft.com/office/drawing/2014/main" val="1995095453"/>
                    </a:ext>
                  </a:extLst>
                </a:gridCol>
              </a:tblGrid>
              <a:tr h="505932">
                <a:tc>
                  <a:txBody>
                    <a:bodyPr/>
                    <a:lstStyle/>
                    <a:p>
                      <a:r>
                        <a:rPr lang="en-US" dirty="0" smtClean="0"/>
                        <a:t>Wholesale</a:t>
                      </a:r>
                      <a:r>
                        <a:rPr lang="en-US" baseline="0" dirty="0" smtClean="0"/>
                        <a:t> Services</a:t>
                      </a:r>
                      <a:endParaRPr lang="en-US" dirty="0"/>
                    </a:p>
                  </a:txBody>
                  <a:tcPr/>
                </a:tc>
                <a:tc>
                  <a:txBody>
                    <a:bodyPr/>
                    <a:lstStyle/>
                    <a:p>
                      <a:r>
                        <a:rPr lang="en-US" dirty="0" smtClean="0"/>
                        <a:t>Price</a:t>
                      </a:r>
                      <a:endParaRPr lang="en-US" dirty="0"/>
                    </a:p>
                  </a:txBody>
                  <a:tcPr/>
                </a:tc>
                <a:tc>
                  <a:txBody>
                    <a:bodyPr/>
                    <a:lstStyle/>
                    <a:p>
                      <a:r>
                        <a:rPr lang="en-US" dirty="0" smtClean="0"/>
                        <a:t>Quantity</a:t>
                      </a:r>
                      <a:endParaRPr lang="en-US" dirty="0"/>
                    </a:p>
                  </a:txBody>
                  <a:tcPr/>
                </a:tc>
                <a:extLst>
                  <a:ext uri="{0D108BD9-81ED-4DB2-BD59-A6C34878D82A}">
                    <a16:rowId xmlns:a16="http://schemas.microsoft.com/office/drawing/2014/main" val="3961794344"/>
                  </a:ext>
                </a:extLst>
              </a:tr>
              <a:tr h="1315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Demand reduction</a:t>
                      </a:r>
                    </a:p>
                  </a:txBody>
                  <a:tcPr/>
                </a:tc>
                <a:tc>
                  <a:txBody>
                    <a:bodyPr/>
                    <a:lstStyle/>
                    <a:p>
                      <a:r>
                        <a:rPr lang="en-US" dirty="0" smtClean="0">
                          <a:solidFill>
                            <a:srgbClr val="000000"/>
                          </a:solidFill>
                        </a:rPr>
                        <a:t>LMP</a:t>
                      </a:r>
                      <a:endParaRPr lang="en-US"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Calculated by the ISO as the difference between the Revenue Quality</a:t>
                      </a:r>
                      <a:r>
                        <a:rPr lang="en-US" baseline="0" dirty="0" smtClean="0">
                          <a:solidFill>
                            <a:srgbClr val="000000"/>
                          </a:solidFill>
                        </a:rPr>
                        <a:t> Meter (</a:t>
                      </a:r>
                      <a:r>
                        <a:rPr lang="en-US" dirty="0" smtClean="0">
                          <a:solidFill>
                            <a:srgbClr val="000000"/>
                          </a:solidFill>
                        </a:rPr>
                        <a:t>RQM) value measured at RDP</a:t>
                      </a:r>
                      <a:r>
                        <a:rPr lang="en-US" baseline="0" dirty="0" smtClean="0">
                          <a:solidFill>
                            <a:srgbClr val="000000"/>
                          </a:solidFill>
                        </a:rPr>
                        <a:t>/</a:t>
                      </a:r>
                      <a:r>
                        <a:rPr lang="en-US" dirty="0" smtClean="0">
                          <a:solidFill>
                            <a:srgbClr val="000000"/>
                          </a:solidFill>
                        </a:rPr>
                        <a:t>POI and an</a:t>
                      </a:r>
                      <a:r>
                        <a:rPr lang="en-US" baseline="0" dirty="0" smtClean="0">
                          <a:solidFill>
                            <a:srgbClr val="000000"/>
                          </a:solidFill>
                        </a:rPr>
                        <a:t> established </a:t>
                      </a:r>
                      <a:r>
                        <a:rPr lang="en-US" dirty="0" smtClean="0">
                          <a:solidFill>
                            <a:srgbClr val="000000"/>
                          </a:solidFill>
                        </a:rPr>
                        <a:t>baseline during the dispatched intervals</a:t>
                      </a:r>
                      <a:endParaRPr lang="en-US" dirty="0">
                        <a:solidFill>
                          <a:srgbClr val="000000"/>
                        </a:solidFill>
                      </a:endParaRPr>
                    </a:p>
                  </a:txBody>
                  <a:tcPr/>
                </a:tc>
                <a:extLst>
                  <a:ext uri="{0D108BD9-81ED-4DB2-BD59-A6C34878D82A}">
                    <a16:rowId xmlns:a16="http://schemas.microsoft.com/office/drawing/2014/main" val="1031559516"/>
                  </a:ext>
                </a:extLst>
              </a:tr>
              <a:tr h="708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Energy injection</a:t>
                      </a:r>
                    </a:p>
                  </a:txBody>
                  <a:tcPr/>
                </a:tc>
                <a:tc>
                  <a:txBody>
                    <a:bodyPr/>
                    <a:lstStyle/>
                    <a:p>
                      <a:r>
                        <a:rPr lang="en-US" dirty="0" smtClean="0">
                          <a:solidFill>
                            <a:srgbClr val="000000"/>
                          </a:solidFill>
                        </a:rPr>
                        <a:t>LMP</a:t>
                      </a:r>
                      <a:endParaRPr lang="en-US" dirty="0">
                        <a:solidFill>
                          <a:srgbClr val="000000"/>
                        </a:solidFill>
                      </a:endParaRPr>
                    </a:p>
                  </a:txBody>
                  <a:tcPr/>
                </a:tc>
                <a:tc>
                  <a:txBody>
                    <a:bodyPr/>
                    <a:lstStyle/>
                    <a:p>
                      <a:r>
                        <a:rPr lang="en-US" dirty="0" smtClean="0">
                          <a:solidFill>
                            <a:srgbClr val="000000"/>
                          </a:solidFill>
                        </a:rPr>
                        <a:t>Submitted by the meter reader as positive RQM value measured at the RDP/POI</a:t>
                      </a:r>
                      <a:endParaRPr lang="en-US" dirty="0">
                        <a:solidFill>
                          <a:srgbClr val="000000"/>
                        </a:solidFill>
                      </a:endParaRPr>
                    </a:p>
                  </a:txBody>
                  <a:tcPr/>
                </a:tc>
                <a:extLst>
                  <a:ext uri="{0D108BD9-81ED-4DB2-BD59-A6C34878D82A}">
                    <a16:rowId xmlns:a16="http://schemas.microsoft.com/office/drawing/2014/main" val="2893045377"/>
                  </a:ext>
                </a:extLst>
              </a:tr>
              <a:tr h="734463">
                <a:tc>
                  <a:txBody>
                    <a:bodyPr/>
                    <a:lstStyle/>
                    <a:p>
                      <a:r>
                        <a:rPr lang="en-US" dirty="0" smtClean="0">
                          <a:solidFill>
                            <a:srgbClr val="000000"/>
                          </a:solidFill>
                        </a:rPr>
                        <a:t>Energy withdrawal</a:t>
                      </a:r>
                      <a:endParaRPr lang="en-US" dirty="0">
                        <a:solidFill>
                          <a:srgbClr val="000000"/>
                        </a:solidFill>
                      </a:endParaRPr>
                    </a:p>
                  </a:txBody>
                  <a:tcPr/>
                </a:tc>
                <a:tc>
                  <a:txBody>
                    <a:bodyPr/>
                    <a:lstStyle/>
                    <a:p>
                      <a:r>
                        <a:rPr lang="en-US" dirty="0" smtClean="0">
                          <a:solidFill>
                            <a:srgbClr val="000000"/>
                          </a:solidFill>
                        </a:rPr>
                        <a:t>LMP</a:t>
                      </a:r>
                      <a:endParaRPr lang="en-US" dirty="0">
                        <a:solidFill>
                          <a:srgbClr val="000000"/>
                        </a:solidFill>
                      </a:endParaRPr>
                    </a:p>
                  </a:txBody>
                  <a:tcPr/>
                </a:tc>
                <a:tc>
                  <a:txBody>
                    <a:bodyPr/>
                    <a:lstStyle/>
                    <a:p>
                      <a:r>
                        <a:rPr lang="en-US" dirty="0" smtClean="0">
                          <a:solidFill>
                            <a:srgbClr val="000000"/>
                          </a:solidFill>
                        </a:rPr>
                        <a:t>Submitted by the meter reader as negative RQM value measured at the RDP/POI</a:t>
                      </a:r>
                      <a:endParaRPr lang="en-US" dirty="0">
                        <a:solidFill>
                          <a:srgbClr val="000000"/>
                        </a:solidFill>
                      </a:endParaRPr>
                    </a:p>
                  </a:txBody>
                  <a:tcPr/>
                </a:tc>
                <a:extLst>
                  <a:ext uri="{0D108BD9-81ED-4DB2-BD59-A6C34878D82A}">
                    <a16:rowId xmlns:a16="http://schemas.microsoft.com/office/drawing/2014/main" val="1456957804"/>
                  </a:ext>
                </a:extLst>
              </a:tr>
              <a:tr h="708306">
                <a:tc>
                  <a:txBody>
                    <a:bodyPr/>
                    <a:lstStyle/>
                    <a:p>
                      <a:r>
                        <a:rPr lang="en-US" dirty="0" smtClean="0">
                          <a:solidFill>
                            <a:srgbClr val="000000"/>
                          </a:solidFill>
                        </a:rPr>
                        <a:t>Reserves</a:t>
                      </a:r>
                      <a:endParaRPr lang="en-US" dirty="0">
                        <a:solidFill>
                          <a:srgbClr val="000000"/>
                        </a:solidFill>
                      </a:endParaRPr>
                    </a:p>
                  </a:txBody>
                  <a:tcPr/>
                </a:tc>
                <a:tc>
                  <a:txBody>
                    <a:bodyPr/>
                    <a:lstStyle/>
                    <a:p>
                      <a:r>
                        <a:rPr lang="en-US" dirty="0" smtClean="0">
                          <a:solidFill>
                            <a:srgbClr val="000000"/>
                          </a:solidFill>
                        </a:rPr>
                        <a:t>Reserve Clearing</a:t>
                      </a:r>
                      <a:r>
                        <a:rPr lang="en-US" baseline="0" dirty="0" smtClean="0">
                          <a:solidFill>
                            <a:srgbClr val="000000"/>
                          </a:solidFill>
                        </a:rPr>
                        <a:t> Prices</a:t>
                      </a:r>
                      <a:endParaRPr lang="en-US" dirty="0">
                        <a:solidFill>
                          <a:srgbClr val="000000"/>
                        </a:solidFill>
                      </a:endParaRPr>
                    </a:p>
                  </a:txBody>
                  <a:tcPr/>
                </a:tc>
                <a:tc>
                  <a:txBody>
                    <a:bodyPr/>
                    <a:lstStyle/>
                    <a:p>
                      <a:r>
                        <a:rPr lang="en-US" dirty="0" smtClean="0">
                          <a:solidFill>
                            <a:srgbClr val="000000"/>
                          </a:solidFill>
                        </a:rPr>
                        <a:t>Designated by the ISO</a:t>
                      </a:r>
                      <a:endParaRPr lang="en-US" dirty="0">
                        <a:solidFill>
                          <a:srgbClr val="000000"/>
                        </a:solidFill>
                      </a:endParaRPr>
                    </a:p>
                  </a:txBody>
                  <a:tcPr/>
                </a:tc>
                <a:extLst>
                  <a:ext uri="{0D108BD9-81ED-4DB2-BD59-A6C34878D82A}">
                    <a16:rowId xmlns:a16="http://schemas.microsoft.com/office/drawing/2014/main" val="1778672005"/>
                  </a:ext>
                </a:extLst>
              </a:tr>
              <a:tr h="751968">
                <a:tc>
                  <a:txBody>
                    <a:bodyPr/>
                    <a:lstStyle/>
                    <a:p>
                      <a:r>
                        <a:rPr lang="en-US" dirty="0" smtClean="0">
                          <a:solidFill>
                            <a:srgbClr val="000000"/>
                          </a:solidFill>
                        </a:rPr>
                        <a:t>Regulation</a:t>
                      </a:r>
                      <a:endParaRPr lang="en-US" dirty="0">
                        <a:solidFill>
                          <a:srgbClr val="000000"/>
                        </a:solidFill>
                      </a:endParaRPr>
                    </a:p>
                  </a:txBody>
                  <a:tcPr/>
                </a:tc>
                <a:tc>
                  <a:txBody>
                    <a:bodyPr/>
                    <a:lstStyle/>
                    <a:p>
                      <a:r>
                        <a:rPr lang="en-US" dirty="0" smtClean="0">
                          <a:solidFill>
                            <a:srgbClr val="000000"/>
                          </a:solidFill>
                        </a:rPr>
                        <a:t>Regulation Clearing</a:t>
                      </a:r>
                      <a:r>
                        <a:rPr lang="en-US" baseline="0" dirty="0" smtClean="0">
                          <a:solidFill>
                            <a:srgbClr val="000000"/>
                          </a:solidFill>
                        </a:rPr>
                        <a:t> Prices</a:t>
                      </a:r>
                      <a:endParaRPr lang="en-US"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Cleared by the ISO</a:t>
                      </a:r>
                    </a:p>
                    <a:p>
                      <a:endParaRPr lang="en-US" dirty="0">
                        <a:solidFill>
                          <a:srgbClr val="000000"/>
                        </a:solidFill>
                      </a:endParaRPr>
                    </a:p>
                  </a:txBody>
                  <a:tcPr/>
                </a:tc>
                <a:extLst>
                  <a:ext uri="{0D108BD9-81ED-4DB2-BD59-A6C34878D82A}">
                    <a16:rowId xmlns:a16="http://schemas.microsoft.com/office/drawing/2014/main" val="1400345045"/>
                  </a:ext>
                </a:extLst>
              </a:tr>
            </a:tbl>
          </a:graphicData>
        </a:graphic>
      </p:graphicFrame>
    </p:spTree>
    <p:extLst>
      <p:ext uri="{BB962C8B-B14F-4D97-AF65-F5344CB8AC3E}">
        <p14:creationId xmlns:p14="http://schemas.microsoft.com/office/powerpoint/2010/main" val="211436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12</a:t>
            </a:fld>
            <a:endParaRPr lang="en-US" dirty="0"/>
          </a:p>
        </p:txBody>
      </p:sp>
      <p:sp>
        <p:nvSpPr>
          <p:cNvPr id="5" name="Title 4"/>
          <p:cNvSpPr>
            <a:spLocks noGrp="1"/>
          </p:cNvSpPr>
          <p:nvPr>
            <p:ph type="title"/>
          </p:nvPr>
        </p:nvSpPr>
        <p:spPr/>
        <p:txBody>
          <a:bodyPr/>
          <a:lstStyle/>
          <a:p>
            <a:r>
              <a:rPr lang="en-US" dirty="0" smtClean="0"/>
              <a:t>Wholesale services are measured at POI or RDP</a:t>
            </a:r>
            <a:endParaRPr lang="en-US" dirty="0"/>
          </a:p>
        </p:txBody>
      </p:sp>
      <p:sp>
        <p:nvSpPr>
          <p:cNvPr id="6" name="Content Placeholder 5"/>
          <p:cNvSpPr>
            <a:spLocks noGrp="1"/>
          </p:cNvSpPr>
          <p:nvPr>
            <p:ph idx="1"/>
          </p:nvPr>
        </p:nvSpPr>
        <p:spPr/>
        <p:txBody>
          <a:bodyPr>
            <a:normAutofit/>
          </a:bodyPr>
          <a:lstStyle/>
          <a:p>
            <a:r>
              <a:rPr lang="en-US" dirty="0" smtClean="0"/>
              <a:t>Point-of-Interconnection (POI) </a:t>
            </a:r>
            <a:r>
              <a:rPr lang="en-US" dirty="0"/>
              <a:t>is the location to measure wholesale services provided by a DER without retail load</a:t>
            </a:r>
          </a:p>
          <a:p>
            <a:r>
              <a:rPr lang="en-US" dirty="0"/>
              <a:t>Retail Delivery Point (RDP) </a:t>
            </a:r>
            <a:r>
              <a:rPr lang="en-US" dirty="0" smtClean="0"/>
              <a:t>is </a:t>
            </a:r>
            <a:r>
              <a:rPr lang="en-US" dirty="0"/>
              <a:t>the location to measure wholesale services provided by a DER with retail load </a:t>
            </a:r>
          </a:p>
          <a:p>
            <a:r>
              <a:rPr lang="en-US" dirty="0" smtClean="0"/>
              <a:t>Delivery </a:t>
            </a:r>
            <a:r>
              <a:rPr lang="en-US" dirty="0"/>
              <a:t>point of wholesale services is </a:t>
            </a:r>
            <a:r>
              <a:rPr lang="en-US" dirty="0" smtClean="0"/>
              <a:t>POI </a:t>
            </a:r>
            <a:r>
              <a:rPr lang="en-US" dirty="0"/>
              <a:t>or </a:t>
            </a:r>
            <a:r>
              <a:rPr lang="en-US" dirty="0" smtClean="0"/>
              <a:t>RDP</a:t>
            </a:r>
          </a:p>
          <a:p>
            <a:pPr lvl="1"/>
            <a:r>
              <a:rPr lang="en-US" dirty="0" smtClean="0"/>
              <a:t>It </a:t>
            </a:r>
            <a:r>
              <a:rPr lang="en-US" dirty="0"/>
              <a:t>can be </a:t>
            </a:r>
            <a:r>
              <a:rPr lang="en-US" dirty="0" smtClean="0"/>
              <a:t>a </a:t>
            </a:r>
            <a:r>
              <a:rPr lang="en-US" dirty="0"/>
              <a:t>physical POI or </a:t>
            </a:r>
            <a:r>
              <a:rPr lang="en-US" dirty="0" smtClean="0"/>
              <a:t>RDP, </a:t>
            </a:r>
            <a:r>
              <a:rPr lang="en-US" dirty="0"/>
              <a:t>or</a:t>
            </a:r>
          </a:p>
          <a:p>
            <a:pPr lvl="1"/>
            <a:r>
              <a:rPr lang="en-US" dirty="0"/>
              <a:t>It can be </a:t>
            </a:r>
            <a:r>
              <a:rPr lang="en-US" dirty="0" smtClean="0"/>
              <a:t>a </a:t>
            </a:r>
            <a:r>
              <a:rPr lang="en-US" dirty="0"/>
              <a:t>virtual POI or </a:t>
            </a:r>
            <a:r>
              <a:rPr lang="en-US" dirty="0" smtClean="0"/>
              <a:t>RDP, </a:t>
            </a:r>
            <a:r>
              <a:rPr lang="en-US" dirty="0"/>
              <a:t>provided </a:t>
            </a:r>
            <a:r>
              <a:rPr lang="en-US" dirty="0" smtClean="0"/>
              <a:t>a </a:t>
            </a:r>
            <a:r>
              <a:rPr lang="en-US" dirty="0"/>
              <a:t>DER’s energy </a:t>
            </a:r>
            <a:r>
              <a:rPr lang="en-US" dirty="0" smtClean="0"/>
              <a:t>injection </a:t>
            </a:r>
            <a:r>
              <a:rPr lang="en-US" dirty="0"/>
              <a:t>and </a:t>
            </a:r>
            <a:r>
              <a:rPr lang="en-US" dirty="0" smtClean="0"/>
              <a:t>withdrawal services are </a:t>
            </a:r>
            <a:r>
              <a:rPr lang="en-US" dirty="0"/>
              <a:t>not reported </a:t>
            </a:r>
            <a:r>
              <a:rPr lang="en-US" dirty="0" smtClean="0"/>
              <a:t>as part of </a:t>
            </a:r>
            <a:r>
              <a:rPr lang="en-US" dirty="0"/>
              <a:t>any other </a:t>
            </a:r>
            <a:r>
              <a:rPr lang="en-US" dirty="0" smtClean="0"/>
              <a:t>resource or load</a:t>
            </a:r>
            <a:endParaRPr lang="en-US" dirty="0"/>
          </a:p>
          <a:p>
            <a:r>
              <a:rPr lang="en-US" dirty="0" smtClean="0"/>
              <a:t>The ISO offers seven participation models for DERAs with various capabilities to provide wholesale services</a:t>
            </a:r>
          </a:p>
        </p:txBody>
      </p:sp>
    </p:spTree>
    <p:extLst>
      <p:ext uri="{BB962C8B-B14F-4D97-AF65-F5344CB8AC3E}">
        <p14:creationId xmlns:p14="http://schemas.microsoft.com/office/powerpoint/2010/main" val="319580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normAutofit/>
          </a:bodyPr>
          <a:lstStyle/>
          <a:p>
            <a:r>
              <a:rPr lang="en-US" dirty="0"/>
              <a:t>Seven </a:t>
            </a:r>
            <a:r>
              <a:rPr lang="en-US" dirty="0" smtClean="0"/>
              <a:t>Participations Models for DERAs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7137226"/>
              </p:ext>
            </p:extLst>
          </p:nvPr>
        </p:nvGraphicFramePr>
        <p:xfrm>
          <a:off x="466468" y="1202443"/>
          <a:ext cx="8153400" cy="4351468"/>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1669835036"/>
                    </a:ext>
                  </a:extLst>
                </a:gridCol>
                <a:gridCol w="3467100">
                  <a:extLst>
                    <a:ext uri="{9D8B030D-6E8A-4147-A177-3AD203B41FA5}">
                      <a16:colId xmlns:a16="http://schemas.microsoft.com/office/drawing/2014/main" val="2460930609"/>
                    </a:ext>
                  </a:extLst>
                </a:gridCol>
                <a:gridCol w="4114800">
                  <a:extLst>
                    <a:ext uri="{9D8B030D-6E8A-4147-A177-3AD203B41FA5}">
                      <a16:colId xmlns:a16="http://schemas.microsoft.com/office/drawing/2014/main" val="1645790110"/>
                    </a:ext>
                  </a:extLst>
                </a:gridCol>
              </a:tblGrid>
              <a:tr h="457200">
                <a:tc>
                  <a:txBody>
                    <a:bodyPr/>
                    <a:lstStyle/>
                    <a:p>
                      <a:pPr algn="ctr"/>
                      <a:r>
                        <a:rPr lang="en-US" dirty="0" smtClean="0"/>
                        <a:t>No.</a:t>
                      </a:r>
                      <a:endParaRPr lang="en-US" dirty="0"/>
                    </a:p>
                  </a:txBody>
                  <a:tcPr/>
                </a:tc>
                <a:tc>
                  <a:txBody>
                    <a:bodyPr/>
                    <a:lstStyle/>
                    <a:p>
                      <a:pPr algn="ctr"/>
                      <a:r>
                        <a:rPr lang="en-US" dirty="0" smtClean="0"/>
                        <a:t>Participation Model</a:t>
                      </a:r>
                      <a:endParaRPr lang="en-US" dirty="0"/>
                    </a:p>
                  </a:txBody>
                  <a:tcPr/>
                </a:tc>
                <a:tc>
                  <a:txBody>
                    <a:bodyPr/>
                    <a:lstStyle/>
                    <a:p>
                      <a:pPr algn="ctr"/>
                      <a:r>
                        <a:rPr lang="en-US" dirty="0" smtClean="0"/>
                        <a:t>Description</a:t>
                      </a:r>
                      <a:endParaRPr lang="en-US" dirty="0"/>
                    </a:p>
                  </a:txBody>
                  <a:tcPr/>
                </a:tc>
                <a:extLst>
                  <a:ext uri="{0D108BD9-81ED-4DB2-BD59-A6C34878D82A}">
                    <a16:rowId xmlns:a16="http://schemas.microsoft.com/office/drawing/2014/main" val="2505150770"/>
                  </a:ext>
                </a:extLst>
              </a:tr>
              <a:tr h="968188">
                <a:tc>
                  <a:txBody>
                    <a:bodyPr/>
                    <a:lstStyle/>
                    <a:p>
                      <a:pPr algn="ctr"/>
                      <a:r>
                        <a:rPr lang="en-US" dirty="0" smtClean="0">
                          <a:solidFill>
                            <a:srgbClr val="000000"/>
                          </a:solidFill>
                        </a:rPr>
                        <a:t>1</a:t>
                      </a:r>
                      <a:endParaRPr lang="en-US" dirty="0">
                        <a:solidFill>
                          <a:srgbClr val="000000"/>
                        </a:solidFill>
                      </a:endParaRPr>
                    </a:p>
                  </a:txBody>
                  <a:tcPr anchor="ctr"/>
                </a:tc>
                <a:tc>
                  <a:txBody>
                    <a:bodyPr/>
                    <a:lstStyle/>
                    <a:p>
                      <a:pPr marL="0" marR="0" algn="l" defTabSz="914400" rtl="0" eaLnBrk="1" latinLnBrk="0" hangingPunct="1">
                        <a:lnSpc>
                          <a:spcPct val="115000"/>
                        </a:lnSpc>
                        <a:spcBef>
                          <a:spcPts val="0"/>
                        </a:spcBef>
                        <a:spcAft>
                          <a:spcPts val="0"/>
                        </a:spcAft>
                      </a:pPr>
                      <a:r>
                        <a:rPr lang="en-US" sz="1800" kern="1200" dirty="0" smtClean="0">
                          <a:solidFill>
                            <a:srgbClr val="000000"/>
                          </a:solidFill>
                          <a:latin typeface="+mn-lt"/>
                          <a:ea typeface="+mn-ea"/>
                          <a:cs typeface="+mn-cs"/>
                        </a:rPr>
                        <a:t>Demand Response DERA (DRDERA)</a:t>
                      </a:r>
                      <a:endParaRPr lang="en-US" sz="1800" kern="1200" dirty="0">
                        <a:solidFill>
                          <a:srgbClr val="000000"/>
                        </a:solidFill>
                        <a:latin typeface="+mn-lt"/>
                        <a:ea typeface="+mn-ea"/>
                        <a:cs typeface="+mn-cs"/>
                      </a:endParaRPr>
                    </a:p>
                  </a:txBody>
                  <a:tcPr marL="68580" marR="68580" marT="0" marB="0" anchor="ctr"/>
                </a:tc>
                <a:tc>
                  <a:txBody>
                    <a:bodyPr/>
                    <a:lstStyle/>
                    <a:p>
                      <a:pPr algn="l"/>
                      <a:r>
                        <a:rPr lang="en-US" dirty="0" smtClean="0">
                          <a:solidFill>
                            <a:srgbClr val="000000"/>
                          </a:solidFill>
                        </a:rPr>
                        <a:t>A new model that</a:t>
                      </a:r>
                      <a:r>
                        <a:rPr lang="en-US" baseline="0" dirty="0" smtClean="0">
                          <a:solidFill>
                            <a:srgbClr val="000000"/>
                          </a:solidFill>
                        </a:rPr>
                        <a:t> enables demand response DERs to aggregate with other DERs</a:t>
                      </a:r>
                      <a:endParaRPr lang="en-US" dirty="0">
                        <a:solidFill>
                          <a:srgbClr val="000000"/>
                        </a:solidFill>
                      </a:endParaRPr>
                    </a:p>
                  </a:txBody>
                  <a:tcPr/>
                </a:tc>
                <a:extLst>
                  <a:ext uri="{0D108BD9-81ED-4DB2-BD59-A6C34878D82A}">
                    <a16:rowId xmlns:a16="http://schemas.microsoft.com/office/drawing/2014/main" val="3410477891"/>
                  </a:ext>
                </a:extLst>
              </a:tr>
              <a:tr h="392654">
                <a:tc>
                  <a:txBody>
                    <a:bodyPr/>
                    <a:lstStyle/>
                    <a:p>
                      <a:pPr algn="ctr"/>
                      <a:r>
                        <a:rPr lang="en-US" dirty="0" smtClean="0">
                          <a:solidFill>
                            <a:srgbClr val="000000"/>
                          </a:solidFill>
                        </a:rPr>
                        <a:t>2</a:t>
                      </a:r>
                      <a:endParaRPr lang="en-US" dirty="0">
                        <a:solidFill>
                          <a:srgbClr val="000000"/>
                        </a:solidFill>
                      </a:endParaRPr>
                    </a:p>
                  </a:txBody>
                  <a:tcPr anchor="ctr"/>
                </a:tc>
                <a:tc>
                  <a:txBody>
                    <a:bodyPr/>
                    <a:lstStyle/>
                    <a:p>
                      <a:pPr marL="0" marR="0" algn="l" defTabSz="914400" rtl="0" eaLnBrk="1" latinLnBrk="0" hangingPunct="1">
                        <a:lnSpc>
                          <a:spcPct val="115000"/>
                        </a:lnSpc>
                        <a:spcBef>
                          <a:spcPts val="0"/>
                        </a:spcBef>
                        <a:spcAft>
                          <a:spcPts val="0"/>
                        </a:spcAft>
                      </a:pPr>
                      <a:r>
                        <a:rPr lang="en-US" sz="1800" kern="1200" dirty="0" smtClean="0">
                          <a:solidFill>
                            <a:srgbClr val="000000"/>
                          </a:solidFill>
                          <a:latin typeface="+mn-lt"/>
                          <a:ea typeface="+mn-ea"/>
                          <a:cs typeface="+mn-cs"/>
                        </a:rPr>
                        <a:t>Settlement Only DERA (SODERA)</a:t>
                      </a:r>
                      <a:endParaRPr lang="en-US" sz="1800" kern="1200" dirty="0">
                        <a:solidFill>
                          <a:srgbClr val="000000"/>
                        </a:solidFill>
                        <a:latin typeface="+mn-lt"/>
                        <a:ea typeface="+mn-ea"/>
                        <a:cs typeface="+mn-cs"/>
                      </a:endParaRPr>
                    </a:p>
                  </a:txBody>
                  <a:tcPr marL="68580" marR="68580" marT="0" marB="0" anchor="ctr"/>
                </a:tc>
                <a:tc>
                  <a:txBody>
                    <a:bodyPr/>
                    <a:lstStyle/>
                    <a:p>
                      <a:pPr algn="l"/>
                      <a:r>
                        <a:rPr lang="en-US" dirty="0" smtClean="0">
                          <a:solidFill>
                            <a:srgbClr val="000000"/>
                          </a:solidFill>
                        </a:rPr>
                        <a:t>A new model to</a:t>
                      </a:r>
                      <a:r>
                        <a:rPr lang="en-US" baseline="0" dirty="0" smtClean="0">
                          <a:solidFill>
                            <a:srgbClr val="000000"/>
                          </a:solidFill>
                        </a:rPr>
                        <a:t> settle energy at LMP</a:t>
                      </a:r>
                      <a:endParaRPr lang="en-US" dirty="0">
                        <a:solidFill>
                          <a:srgbClr val="000000"/>
                        </a:solidFill>
                      </a:endParaRPr>
                    </a:p>
                  </a:txBody>
                  <a:tcPr/>
                </a:tc>
                <a:extLst>
                  <a:ext uri="{0D108BD9-81ED-4DB2-BD59-A6C34878D82A}">
                    <a16:rowId xmlns:a16="http://schemas.microsoft.com/office/drawing/2014/main" val="3485920187"/>
                  </a:ext>
                </a:extLst>
              </a:tr>
              <a:tr h="677732">
                <a:tc>
                  <a:txBody>
                    <a:bodyPr/>
                    <a:lstStyle/>
                    <a:p>
                      <a:pPr algn="ctr"/>
                      <a:r>
                        <a:rPr lang="en-US" dirty="0" smtClean="0">
                          <a:solidFill>
                            <a:srgbClr val="000000"/>
                          </a:solidFill>
                        </a:rPr>
                        <a:t>3</a:t>
                      </a:r>
                      <a:endParaRPr lang="en-US" dirty="0">
                        <a:solidFill>
                          <a:srgbClr val="000000"/>
                        </a:solidFill>
                      </a:endParaRPr>
                    </a:p>
                  </a:txBody>
                  <a:tcPr anchor="ctr"/>
                </a:tc>
                <a:tc>
                  <a:txBody>
                    <a:bodyPr/>
                    <a:lstStyle/>
                    <a:p>
                      <a:pPr marL="0" marR="0" algn="l" defTabSz="914400" rtl="0" eaLnBrk="1" latinLnBrk="0" hangingPunct="1">
                        <a:lnSpc>
                          <a:spcPct val="115000"/>
                        </a:lnSpc>
                        <a:spcBef>
                          <a:spcPts val="0"/>
                        </a:spcBef>
                        <a:spcAft>
                          <a:spcPts val="0"/>
                        </a:spcAft>
                      </a:pPr>
                      <a:r>
                        <a:rPr lang="en-US" sz="1800" kern="1200" dirty="0" smtClean="0">
                          <a:solidFill>
                            <a:srgbClr val="000000"/>
                          </a:solidFill>
                          <a:latin typeface="+mn-lt"/>
                          <a:ea typeface="+mn-ea"/>
                          <a:cs typeface="+mn-cs"/>
                        </a:rPr>
                        <a:t>Continuous Storage</a:t>
                      </a:r>
                      <a:r>
                        <a:rPr lang="en-US" sz="1800" kern="1200" baseline="0" dirty="0" smtClean="0">
                          <a:solidFill>
                            <a:srgbClr val="000000"/>
                          </a:solidFill>
                          <a:latin typeface="+mn-lt"/>
                          <a:ea typeface="+mn-ea"/>
                          <a:cs typeface="+mn-cs"/>
                        </a:rPr>
                        <a:t> Facility (</a:t>
                      </a:r>
                      <a:r>
                        <a:rPr lang="en-US" sz="1800" kern="1200" dirty="0" smtClean="0">
                          <a:solidFill>
                            <a:srgbClr val="000000"/>
                          </a:solidFill>
                          <a:latin typeface="+mn-lt"/>
                          <a:ea typeface="+mn-ea"/>
                          <a:cs typeface="+mn-cs"/>
                        </a:rPr>
                        <a:t>CSF)</a:t>
                      </a:r>
                      <a:endParaRPr lang="en-US" sz="1800" kern="1200" dirty="0">
                        <a:solidFill>
                          <a:srgbClr val="000000"/>
                        </a:solidFill>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Existing</a:t>
                      </a:r>
                      <a:r>
                        <a:rPr lang="en-US" baseline="0" dirty="0" smtClean="0">
                          <a:solidFill>
                            <a:srgbClr val="000000"/>
                          </a:solidFill>
                        </a:rPr>
                        <a:t> model expanded for aggregation (formerly DDERA model*)</a:t>
                      </a:r>
                      <a:endParaRPr lang="en-US" dirty="0">
                        <a:solidFill>
                          <a:srgbClr val="000000"/>
                        </a:solidFill>
                      </a:endParaRPr>
                    </a:p>
                  </a:txBody>
                  <a:tcPr/>
                </a:tc>
                <a:extLst>
                  <a:ext uri="{0D108BD9-81ED-4DB2-BD59-A6C34878D82A}">
                    <a16:rowId xmlns:a16="http://schemas.microsoft.com/office/drawing/2014/main" val="2235823209"/>
                  </a:ext>
                </a:extLst>
              </a:tr>
              <a:tr h="392654">
                <a:tc>
                  <a:txBody>
                    <a:bodyPr/>
                    <a:lstStyle/>
                    <a:p>
                      <a:pPr algn="ctr"/>
                      <a:r>
                        <a:rPr lang="en-US" dirty="0" smtClean="0">
                          <a:solidFill>
                            <a:srgbClr val="000000"/>
                          </a:solidFill>
                        </a:rPr>
                        <a:t>4</a:t>
                      </a:r>
                      <a:endParaRPr lang="en-US" dirty="0">
                        <a:solidFill>
                          <a:srgbClr val="000000"/>
                        </a:solidFill>
                      </a:endParaRPr>
                    </a:p>
                  </a:txBody>
                  <a:tcPr anchor="ctr"/>
                </a:tc>
                <a:tc>
                  <a:txBody>
                    <a:bodyPr/>
                    <a:lstStyle/>
                    <a:p>
                      <a:pPr marL="0" marR="0" algn="l" defTabSz="914400" rtl="0" eaLnBrk="1" latinLnBrk="0" hangingPunct="1">
                        <a:lnSpc>
                          <a:spcPct val="115000"/>
                        </a:lnSpc>
                        <a:spcBef>
                          <a:spcPts val="0"/>
                        </a:spcBef>
                        <a:spcAft>
                          <a:spcPts val="0"/>
                        </a:spcAft>
                      </a:pPr>
                      <a:r>
                        <a:rPr lang="en-US" sz="1800" kern="1200" dirty="0" smtClean="0">
                          <a:solidFill>
                            <a:srgbClr val="000000"/>
                          </a:solidFill>
                          <a:latin typeface="+mn-lt"/>
                          <a:ea typeface="+mn-ea"/>
                          <a:cs typeface="+mn-cs"/>
                        </a:rPr>
                        <a:t>Generator Asset (Gen</a:t>
                      </a:r>
                      <a:r>
                        <a:rPr lang="en-US" sz="1800" kern="1200" baseline="0" dirty="0" smtClean="0">
                          <a:solidFill>
                            <a:srgbClr val="000000"/>
                          </a:solidFill>
                          <a:latin typeface="+mn-lt"/>
                          <a:ea typeface="+mn-ea"/>
                          <a:cs typeface="+mn-cs"/>
                        </a:rPr>
                        <a:t> Asset)</a:t>
                      </a:r>
                      <a:endParaRPr lang="en-US" sz="1800" kern="1200" dirty="0">
                        <a:solidFill>
                          <a:srgbClr val="000000"/>
                        </a:solidFill>
                        <a:latin typeface="+mn-lt"/>
                        <a:ea typeface="+mn-ea"/>
                        <a:cs typeface="+mn-cs"/>
                      </a:endParaRPr>
                    </a:p>
                  </a:txBody>
                  <a:tcPr marL="68580" marR="68580" marT="0" marB="0" anchor="ctr"/>
                </a:tc>
                <a:tc>
                  <a:txBody>
                    <a:bodyPr/>
                    <a:lstStyle/>
                    <a:p>
                      <a:pPr algn="l"/>
                      <a:r>
                        <a:rPr lang="en-US" dirty="0" smtClean="0">
                          <a:solidFill>
                            <a:srgbClr val="000000"/>
                          </a:solidFill>
                        </a:rPr>
                        <a:t>Existing</a:t>
                      </a:r>
                      <a:r>
                        <a:rPr lang="en-US" baseline="0" dirty="0" smtClean="0">
                          <a:solidFill>
                            <a:srgbClr val="000000"/>
                          </a:solidFill>
                        </a:rPr>
                        <a:t> model expanded for aggregation</a:t>
                      </a:r>
                      <a:endParaRPr lang="en-US" dirty="0">
                        <a:solidFill>
                          <a:srgbClr val="000000"/>
                        </a:solidFill>
                      </a:endParaRPr>
                    </a:p>
                  </a:txBody>
                  <a:tcPr/>
                </a:tc>
                <a:extLst>
                  <a:ext uri="{0D108BD9-81ED-4DB2-BD59-A6C34878D82A}">
                    <a16:rowId xmlns:a16="http://schemas.microsoft.com/office/drawing/2014/main" val="807867467"/>
                  </a:ext>
                </a:extLst>
              </a:tr>
              <a:tr h="392654">
                <a:tc>
                  <a:txBody>
                    <a:bodyPr/>
                    <a:lstStyle/>
                    <a:p>
                      <a:pPr algn="ctr"/>
                      <a:r>
                        <a:rPr lang="en-US" dirty="0" smtClean="0">
                          <a:solidFill>
                            <a:srgbClr val="000000"/>
                          </a:solidFill>
                        </a:rPr>
                        <a:t>5</a:t>
                      </a:r>
                      <a:endParaRPr lang="en-US" dirty="0">
                        <a:solidFill>
                          <a:srgbClr val="000000"/>
                        </a:solidFill>
                      </a:endParaRPr>
                    </a:p>
                  </a:txBody>
                  <a:tcPr anchor="ctr"/>
                </a:tc>
                <a:tc>
                  <a:txBody>
                    <a:bodyPr/>
                    <a:lstStyle/>
                    <a:p>
                      <a:pPr marL="0" marR="0" algn="l" defTabSz="914400" rtl="0" eaLnBrk="1" latinLnBrk="0" hangingPunct="1">
                        <a:lnSpc>
                          <a:spcPct val="115000"/>
                        </a:lnSpc>
                        <a:spcBef>
                          <a:spcPts val="0"/>
                        </a:spcBef>
                        <a:spcAft>
                          <a:spcPts val="0"/>
                        </a:spcAft>
                      </a:pPr>
                      <a:r>
                        <a:rPr lang="en-US" sz="1800" kern="1200" dirty="0" smtClean="0">
                          <a:solidFill>
                            <a:srgbClr val="000000"/>
                          </a:solidFill>
                          <a:latin typeface="+mn-lt"/>
                          <a:ea typeface="+mn-ea"/>
                          <a:cs typeface="+mn-cs"/>
                        </a:rPr>
                        <a:t>Binary Storage Facility (BSF)</a:t>
                      </a:r>
                      <a:endParaRPr lang="en-US" sz="1800" kern="1200" dirty="0">
                        <a:solidFill>
                          <a:srgbClr val="000000"/>
                        </a:solidFill>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Existing</a:t>
                      </a:r>
                      <a:r>
                        <a:rPr lang="en-US" baseline="0" dirty="0" smtClean="0">
                          <a:solidFill>
                            <a:srgbClr val="000000"/>
                          </a:solidFill>
                        </a:rPr>
                        <a:t> model expanded for aggregation</a:t>
                      </a:r>
                      <a:endParaRPr lang="en-US" dirty="0" smtClean="0">
                        <a:solidFill>
                          <a:srgbClr val="000000"/>
                        </a:solidFill>
                      </a:endParaRPr>
                    </a:p>
                  </a:txBody>
                  <a:tcPr/>
                </a:tc>
                <a:extLst>
                  <a:ext uri="{0D108BD9-81ED-4DB2-BD59-A6C34878D82A}">
                    <a16:rowId xmlns:a16="http://schemas.microsoft.com/office/drawing/2014/main" val="1607491245"/>
                  </a:ext>
                </a:extLst>
              </a:tr>
              <a:tr h="392654">
                <a:tc>
                  <a:txBody>
                    <a:bodyPr/>
                    <a:lstStyle/>
                    <a:p>
                      <a:pPr algn="ctr"/>
                      <a:r>
                        <a:rPr lang="en-US" dirty="0" smtClean="0">
                          <a:solidFill>
                            <a:srgbClr val="000000"/>
                          </a:solidFill>
                        </a:rPr>
                        <a:t>6</a:t>
                      </a:r>
                      <a:endParaRPr lang="en-US" dirty="0">
                        <a:solidFill>
                          <a:srgbClr val="000000"/>
                        </a:solidFill>
                      </a:endParaRPr>
                    </a:p>
                  </a:txBody>
                  <a:tcPr anchor="ctr"/>
                </a:tc>
                <a:tc>
                  <a:txBody>
                    <a:bodyPr/>
                    <a:lstStyle/>
                    <a:p>
                      <a:r>
                        <a:rPr lang="en-US" dirty="0" smtClean="0">
                          <a:solidFill>
                            <a:srgbClr val="000000"/>
                          </a:solidFill>
                        </a:rPr>
                        <a:t>Demand Response Resource (DRR)</a:t>
                      </a:r>
                      <a:endParaRPr lang="en-US" dirty="0">
                        <a:solidFill>
                          <a:srgbClr val="000000"/>
                        </a:solidFill>
                      </a:endParaRPr>
                    </a:p>
                  </a:txBody>
                  <a:tcPr marL="68580" marR="68580" marT="0" marB="0" anchor="ctr"/>
                </a:tc>
                <a:tc>
                  <a:txBody>
                    <a:bodyPr/>
                    <a:lstStyle/>
                    <a:p>
                      <a:pPr algn="l"/>
                      <a:r>
                        <a:rPr lang="en-US" dirty="0" smtClean="0">
                          <a:solidFill>
                            <a:srgbClr val="000000"/>
                          </a:solidFill>
                        </a:rPr>
                        <a:t>Existing</a:t>
                      </a:r>
                      <a:r>
                        <a:rPr lang="en-US" baseline="0" dirty="0" smtClean="0">
                          <a:solidFill>
                            <a:srgbClr val="000000"/>
                          </a:solidFill>
                        </a:rPr>
                        <a:t> model with no changes</a:t>
                      </a:r>
                      <a:endParaRPr lang="en-US" dirty="0">
                        <a:solidFill>
                          <a:srgbClr val="000000"/>
                        </a:solidFill>
                      </a:endParaRPr>
                    </a:p>
                  </a:txBody>
                  <a:tcPr/>
                </a:tc>
                <a:extLst>
                  <a:ext uri="{0D108BD9-81ED-4DB2-BD59-A6C34878D82A}">
                    <a16:rowId xmlns:a16="http://schemas.microsoft.com/office/drawing/2014/main" val="1322251438"/>
                  </a:ext>
                </a:extLst>
              </a:tr>
              <a:tr h="677732">
                <a:tc>
                  <a:txBody>
                    <a:bodyPr/>
                    <a:lstStyle/>
                    <a:p>
                      <a:pPr algn="ctr"/>
                      <a:r>
                        <a:rPr lang="en-US" dirty="0" smtClean="0">
                          <a:solidFill>
                            <a:srgbClr val="000000"/>
                          </a:solidFill>
                        </a:rPr>
                        <a:t>7</a:t>
                      </a:r>
                      <a:endParaRPr lang="en-US" dirty="0">
                        <a:solidFill>
                          <a:srgbClr val="000000"/>
                        </a:solidFill>
                      </a:endParaRPr>
                    </a:p>
                  </a:txBody>
                  <a:tcPr anchor="ctr"/>
                </a:tc>
                <a:tc>
                  <a:txBody>
                    <a:bodyPr/>
                    <a:lstStyle/>
                    <a:p>
                      <a:r>
                        <a:rPr lang="en-US" dirty="0" smtClean="0">
                          <a:solidFill>
                            <a:srgbClr val="000000"/>
                          </a:solidFill>
                        </a:rPr>
                        <a:t>Alternative</a:t>
                      </a:r>
                      <a:r>
                        <a:rPr lang="en-US" baseline="0" dirty="0" smtClean="0">
                          <a:solidFill>
                            <a:srgbClr val="000000"/>
                          </a:solidFill>
                        </a:rPr>
                        <a:t> Technology Regulation Resource (ATRR)</a:t>
                      </a:r>
                      <a:endParaRPr lang="en-US" dirty="0">
                        <a:solidFill>
                          <a:srgbClr val="000000"/>
                        </a:solidFill>
                      </a:endParaRPr>
                    </a:p>
                  </a:txBody>
                  <a:tcPr marL="68580" marR="68580" marT="0" marB="0" anchor="ctr"/>
                </a:tc>
                <a:tc>
                  <a:txBody>
                    <a:bodyPr/>
                    <a:lstStyle/>
                    <a:p>
                      <a:r>
                        <a:rPr lang="en-US" dirty="0" smtClean="0">
                          <a:solidFill>
                            <a:srgbClr val="000000"/>
                          </a:solidFill>
                        </a:rPr>
                        <a:t>Existing model with a reduced size and a modified locational requirement</a:t>
                      </a:r>
                      <a:endParaRPr lang="en-US" dirty="0">
                        <a:solidFill>
                          <a:srgbClr val="000000"/>
                        </a:solidFill>
                      </a:endParaRPr>
                    </a:p>
                  </a:txBody>
                  <a:tcPr/>
                </a:tc>
                <a:extLst>
                  <a:ext uri="{0D108BD9-81ED-4DB2-BD59-A6C34878D82A}">
                    <a16:rowId xmlns:a16="http://schemas.microsoft.com/office/drawing/2014/main" val="4156603941"/>
                  </a:ext>
                </a:extLst>
              </a:tr>
            </a:tbl>
          </a:graphicData>
        </a:graphic>
      </p:graphicFrame>
      <p:sp>
        <p:nvSpPr>
          <p:cNvPr id="4" name="TextBox 3"/>
          <p:cNvSpPr txBox="1"/>
          <p:nvPr/>
        </p:nvSpPr>
        <p:spPr>
          <a:xfrm>
            <a:off x="495300" y="5675747"/>
            <a:ext cx="8572500" cy="584775"/>
          </a:xfrm>
          <a:prstGeom prst="rect">
            <a:avLst/>
          </a:prstGeom>
          <a:noFill/>
        </p:spPr>
        <p:txBody>
          <a:bodyPr wrap="square" rtlCol="0">
            <a:spAutoFit/>
          </a:bodyPr>
          <a:lstStyle/>
          <a:p>
            <a:r>
              <a:rPr lang="en-US" sz="1600" dirty="0" smtClean="0">
                <a:solidFill>
                  <a:srgbClr val="000000"/>
                </a:solidFill>
              </a:rPr>
              <a:t>* The revised proposal uses the term “DDERA” to refer to any of the DERA participation models, except for the SODERA model.</a:t>
            </a:r>
            <a:endParaRPr lang="en-US" sz="1600" dirty="0">
              <a:solidFill>
                <a:srgbClr val="000000"/>
              </a:solidFill>
            </a:endParaRPr>
          </a:p>
        </p:txBody>
      </p:sp>
    </p:spTree>
    <p:extLst>
      <p:ext uri="{BB962C8B-B14F-4D97-AF65-F5344CB8AC3E}">
        <p14:creationId xmlns:p14="http://schemas.microsoft.com/office/powerpoint/2010/main" val="9732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Participation Models</a:t>
            </a:r>
            <a:endParaRPr lang="en-US" dirty="0"/>
          </a:p>
        </p:txBody>
      </p:sp>
      <p:sp>
        <p:nvSpPr>
          <p:cNvPr id="6" name="Text Placeholder 5"/>
          <p:cNvSpPr>
            <a:spLocks noGrp="1"/>
          </p:cNvSpPr>
          <p:nvPr>
            <p:ph type="body" idx="1"/>
          </p:nvPr>
        </p:nvSpPr>
        <p:spPr/>
        <p:txBody>
          <a:bodyPr/>
          <a:lstStyle/>
          <a:p>
            <a:r>
              <a:rPr lang="en-US" dirty="0" smtClean="0"/>
              <a:t>DRDERA Model</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173922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lstStyle/>
          <a:p>
            <a:r>
              <a:rPr lang="en-US" dirty="0"/>
              <a:t>Demand Response Distributed Energy Resource </a:t>
            </a:r>
            <a:r>
              <a:rPr lang="en-US" dirty="0" smtClean="0"/>
              <a:t>Aggregation (DRDERA) Model</a:t>
            </a:r>
            <a:endParaRPr lang="en-US" dirty="0"/>
          </a:p>
        </p:txBody>
      </p:sp>
      <p:sp>
        <p:nvSpPr>
          <p:cNvPr id="4" name="Content Placeholder 3"/>
          <p:cNvSpPr>
            <a:spLocks noGrp="1"/>
          </p:cNvSpPr>
          <p:nvPr>
            <p:ph idx="1"/>
          </p:nvPr>
        </p:nvSpPr>
        <p:spPr/>
        <p:txBody>
          <a:bodyPr>
            <a:normAutofit/>
          </a:bodyPr>
          <a:lstStyle/>
          <a:p>
            <a:r>
              <a:rPr lang="en-US" dirty="0"/>
              <a:t>The ISO proposes a </a:t>
            </a:r>
            <a:r>
              <a:rPr lang="en-US" dirty="0" smtClean="0"/>
              <a:t>DRDERA model for an aggregation comprised of demand response DERs and other types of DERs</a:t>
            </a:r>
          </a:p>
          <a:p>
            <a:pPr lvl="1"/>
            <a:r>
              <a:rPr lang="en-US" dirty="0" smtClean="0"/>
              <a:t>Such an aggregation may have demand reduction capability, energy injection capability and energy withdrawal capability</a:t>
            </a:r>
          </a:p>
          <a:p>
            <a:r>
              <a:rPr lang="en-US" dirty="0" smtClean="0"/>
              <a:t>The DRDERA </a:t>
            </a:r>
            <a:r>
              <a:rPr lang="en-US" dirty="0"/>
              <a:t>model </a:t>
            </a:r>
            <a:r>
              <a:rPr lang="en-US" dirty="0" smtClean="0"/>
              <a:t>leverages </a:t>
            </a:r>
            <a:r>
              <a:rPr lang="en-US" dirty="0"/>
              <a:t>a majority of </a:t>
            </a:r>
            <a:r>
              <a:rPr lang="en-US" dirty="0" smtClean="0"/>
              <a:t>the market </a:t>
            </a:r>
            <a:r>
              <a:rPr lang="en-US" dirty="0"/>
              <a:t>features </a:t>
            </a:r>
            <a:r>
              <a:rPr lang="en-US" dirty="0" smtClean="0"/>
              <a:t>from </a:t>
            </a:r>
            <a:r>
              <a:rPr lang="en-US" dirty="0"/>
              <a:t>the existing DRR model </a:t>
            </a:r>
            <a:r>
              <a:rPr lang="en-US" dirty="0" smtClean="0"/>
              <a:t>in order to compensate demand reductions per Order No. 745 requirements</a:t>
            </a:r>
          </a:p>
          <a:p>
            <a:r>
              <a:rPr lang="en-US" dirty="0" smtClean="0"/>
              <a:t>Two </a:t>
            </a:r>
            <a:r>
              <a:rPr lang="en-US" dirty="0"/>
              <a:t>primary </a:t>
            </a:r>
            <a:r>
              <a:rPr lang="en-US" dirty="0" smtClean="0"/>
              <a:t>differences between DRDERA model and DRR model are:</a:t>
            </a:r>
            <a:endParaRPr lang="en-US" dirty="0"/>
          </a:p>
          <a:p>
            <a:pPr lvl="1"/>
            <a:r>
              <a:rPr lang="en-US" dirty="0"/>
              <a:t>DRDERA model allows other facilities in addition to</a:t>
            </a:r>
            <a:r>
              <a:rPr lang="en-US" dirty="0" smtClean="0"/>
              <a:t> </a:t>
            </a:r>
            <a:r>
              <a:rPr lang="en-US" dirty="0"/>
              <a:t>end-use customer facilities to participate </a:t>
            </a:r>
            <a:endParaRPr lang="en-US" dirty="0" smtClean="0"/>
          </a:p>
          <a:p>
            <a:pPr lvl="1"/>
            <a:r>
              <a:rPr lang="en-US" dirty="0" smtClean="0"/>
              <a:t>DRDERA </a:t>
            </a:r>
            <a:r>
              <a:rPr lang="en-US" dirty="0"/>
              <a:t>model allows energy injection </a:t>
            </a:r>
            <a:r>
              <a:rPr lang="en-US" dirty="0" smtClean="0"/>
              <a:t>and/or </a:t>
            </a:r>
            <a:r>
              <a:rPr lang="en-US" dirty="0"/>
              <a:t>withdrawal outside of </a:t>
            </a:r>
            <a:r>
              <a:rPr lang="en-US" dirty="0" smtClean="0"/>
              <a:t>a dispatch to </a:t>
            </a:r>
            <a:r>
              <a:rPr lang="en-US" dirty="0"/>
              <a:t>be </a:t>
            </a:r>
            <a:r>
              <a:rPr lang="en-US" dirty="0" smtClean="0"/>
              <a:t>compensated and/or </a:t>
            </a:r>
            <a:r>
              <a:rPr lang="en-US" dirty="0"/>
              <a:t>billed at </a:t>
            </a:r>
            <a:r>
              <a:rPr lang="en-US" dirty="0" smtClean="0"/>
              <a:t>LMPs</a:t>
            </a:r>
          </a:p>
          <a:p>
            <a:pPr marL="0" indent="0">
              <a:buNone/>
            </a:pPr>
            <a:endParaRPr lang="en-US" dirty="0" smtClean="0"/>
          </a:p>
        </p:txBody>
      </p:sp>
    </p:spTree>
    <p:extLst>
      <p:ext uri="{BB962C8B-B14F-4D97-AF65-F5344CB8AC3E}">
        <p14:creationId xmlns:p14="http://schemas.microsoft.com/office/powerpoint/2010/main" val="200598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smtClean="0"/>
              <a:t>An example of DRDERA providing wholesale services</a:t>
            </a:r>
            <a:endParaRPr lang="en-US" dirty="0"/>
          </a:p>
        </p:txBody>
      </p:sp>
      <p:sp>
        <p:nvSpPr>
          <p:cNvPr id="4" name="Content Placeholder 3"/>
          <p:cNvSpPr>
            <a:spLocks noGrp="1"/>
          </p:cNvSpPr>
          <p:nvPr>
            <p:ph idx="1"/>
          </p:nvPr>
        </p:nvSpPr>
        <p:spPr/>
        <p:txBody>
          <a:bodyPr>
            <a:normAutofit lnSpcReduction="10000"/>
          </a:bodyPr>
          <a:lstStyle/>
          <a:p>
            <a:r>
              <a:rPr lang="en-US" dirty="0"/>
              <a:t>A DRDERA may </a:t>
            </a:r>
            <a:r>
              <a:rPr lang="en-US" dirty="0" smtClean="0"/>
              <a:t>provide demand reduction, energy injection and energy withdrawal services in the energy markets</a:t>
            </a:r>
          </a:p>
          <a:p>
            <a:r>
              <a:rPr lang="en-US" dirty="0" smtClean="0"/>
              <a:t>Take a DRDERA that includes 100 </a:t>
            </a:r>
            <a:r>
              <a:rPr lang="en-US" dirty="0"/>
              <a:t>houses and a </a:t>
            </a:r>
            <a:r>
              <a:rPr lang="en-US" dirty="0" smtClean="0"/>
              <a:t>battery for example:</a:t>
            </a:r>
            <a:endParaRPr lang="en-US" dirty="0"/>
          </a:p>
          <a:p>
            <a:pPr lvl="1"/>
            <a:r>
              <a:rPr lang="en-US" u="sng" dirty="0"/>
              <a:t>Demand </a:t>
            </a:r>
            <a:r>
              <a:rPr lang="en-US" u="sng" dirty="0" smtClean="0"/>
              <a:t>reduction service </a:t>
            </a:r>
            <a:r>
              <a:rPr lang="en-US" dirty="0" smtClean="0"/>
              <a:t>is the difference between metered load and the baseline, measured from the RDPs of the </a:t>
            </a:r>
            <a:r>
              <a:rPr lang="en-US" dirty="0"/>
              <a:t>houses </a:t>
            </a:r>
            <a:r>
              <a:rPr lang="en-US" dirty="0" smtClean="0"/>
              <a:t>and the POI of the battery, during ISO dispatch</a:t>
            </a:r>
          </a:p>
          <a:p>
            <a:pPr lvl="2"/>
            <a:r>
              <a:rPr lang="en-US" dirty="0" smtClean="0"/>
              <a:t>For example, the EV chargers at the houses and the battery stop charging </a:t>
            </a:r>
          </a:p>
          <a:p>
            <a:pPr lvl="1"/>
            <a:r>
              <a:rPr lang="en-US" u="sng" dirty="0" smtClean="0"/>
              <a:t>Energy injection service </a:t>
            </a:r>
            <a:r>
              <a:rPr lang="en-US" dirty="0" smtClean="0"/>
              <a:t>is the energy being </a:t>
            </a:r>
            <a:r>
              <a:rPr lang="en-US" dirty="0"/>
              <a:t>injected into the electric system </a:t>
            </a:r>
            <a:r>
              <a:rPr lang="en-US" dirty="0" smtClean="0"/>
              <a:t>from rooftop PV </a:t>
            </a:r>
            <a:r>
              <a:rPr lang="en-US" dirty="0"/>
              <a:t>measured at the RDPs and </a:t>
            </a:r>
            <a:r>
              <a:rPr lang="en-US" dirty="0" smtClean="0"/>
              <a:t>from the battery measured at </a:t>
            </a:r>
            <a:r>
              <a:rPr lang="en-US" dirty="0"/>
              <a:t>the POI</a:t>
            </a:r>
          </a:p>
          <a:p>
            <a:pPr lvl="1"/>
            <a:r>
              <a:rPr lang="en-US" u="sng" dirty="0" smtClean="0"/>
              <a:t>Energy withdrawal service</a:t>
            </a:r>
            <a:r>
              <a:rPr lang="en-US" dirty="0" smtClean="0"/>
              <a:t> is the actual </a:t>
            </a:r>
            <a:r>
              <a:rPr lang="en-US" dirty="0"/>
              <a:t>load consumed by the houses </a:t>
            </a:r>
            <a:r>
              <a:rPr lang="en-US" dirty="0" smtClean="0"/>
              <a:t>measured at the RDPs </a:t>
            </a:r>
            <a:r>
              <a:rPr lang="en-US" dirty="0"/>
              <a:t>and </a:t>
            </a:r>
            <a:r>
              <a:rPr lang="en-US" dirty="0" smtClean="0"/>
              <a:t>by the battery measured at </a:t>
            </a:r>
            <a:r>
              <a:rPr lang="en-US" dirty="0"/>
              <a:t>the POI</a:t>
            </a:r>
          </a:p>
          <a:p>
            <a:pPr lvl="2"/>
            <a:r>
              <a:rPr lang="en-US" dirty="0"/>
              <a:t>Alternatively, if </a:t>
            </a:r>
            <a:r>
              <a:rPr lang="en-US" dirty="0" smtClean="0"/>
              <a:t>the DER Aggregator </a:t>
            </a:r>
            <a:r>
              <a:rPr lang="en-US" dirty="0"/>
              <a:t>does not </a:t>
            </a:r>
            <a:r>
              <a:rPr lang="en-US" dirty="0" smtClean="0"/>
              <a:t>serve load</a:t>
            </a:r>
            <a:r>
              <a:rPr lang="en-US" dirty="0"/>
              <a:t>, </a:t>
            </a:r>
            <a:r>
              <a:rPr lang="en-US" dirty="0" smtClean="0"/>
              <a:t>the DRDERA will not provide energy withdrawal service, and the house and </a:t>
            </a:r>
            <a:r>
              <a:rPr lang="en-US" dirty="0"/>
              <a:t>battery </a:t>
            </a:r>
            <a:r>
              <a:rPr lang="en-US" dirty="0" smtClean="0"/>
              <a:t>loads </a:t>
            </a:r>
            <a:r>
              <a:rPr lang="en-US" dirty="0"/>
              <a:t>will be </a:t>
            </a:r>
            <a:r>
              <a:rPr lang="en-US" dirty="0" smtClean="0"/>
              <a:t>reported by and billed to a different wholesale market participant </a:t>
            </a:r>
            <a:endParaRPr lang="en-US" dirty="0"/>
          </a:p>
          <a:p>
            <a:endParaRPr lang="en-US" dirty="0"/>
          </a:p>
        </p:txBody>
      </p:sp>
    </p:spTree>
    <p:extLst>
      <p:ext uri="{BB962C8B-B14F-4D97-AF65-F5344CB8AC3E}">
        <p14:creationId xmlns:p14="http://schemas.microsoft.com/office/powerpoint/2010/main" val="383060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smtClean="0"/>
              <a:t>A DRDERA submits Baseline Deviation Offers</a:t>
            </a:r>
            <a:endParaRPr lang="en-US" dirty="0"/>
          </a:p>
        </p:txBody>
      </p:sp>
      <p:sp>
        <p:nvSpPr>
          <p:cNvPr id="4" name="Content Placeholder 3"/>
          <p:cNvSpPr>
            <a:spLocks noGrp="1"/>
          </p:cNvSpPr>
          <p:nvPr>
            <p:ph idx="1"/>
          </p:nvPr>
        </p:nvSpPr>
        <p:spPr>
          <a:xfrm>
            <a:off x="495300" y="1198604"/>
            <a:ext cx="8229600" cy="3203559"/>
          </a:xfrm>
        </p:spPr>
        <p:txBody>
          <a:bodyPr>
            <a:normAutofit fontScale="77500" lnSpcReduction="20000"/>
          </a:bodyPr>
          <a:lstStyle/>
          <a:p>
            <a:r>
              <a:rPr lang="en-US" dirty="0" smtClean="0"/>
              <a:t>A </a:t>
            </a:r>
            <a:r>
              <a:rPr lang="en-US" dirty="0"/>
              <a:t>DRDERA is </a:t>
            </a:r>
            <a:r>
              <a:rPr lang="en-US" dirty="0" smtClean="0"/>
              <a:t>committed and dispatched by </a:t>
            </a:r>
            <a:r>
              <a:rPr lang="en-US" dirty="0"/>
              <a:t>the </a:t>
            </a:r>
            <a:r>
              <a:rPr lang="en-US" dirty="0" smtClean="0"/>
              <a:t>ISO </a:t>
            </a:r>
          </a:p>
          <a:p>
            <a:pPr lvl="1"/>
            <a:r>
              <a:rPr lang="en-US" dirty="0"/>
              <a:t>DRDERA is not allowed to self-schedule demand reductions for the same reasons </a:t>
            </a:r>
            <a:r>
              <a:rPr lang="en-US" dirty="0" smtClean="0"/>
              <a:t>a </a:t>
            </a:r>
            <a:r>
              <a:rPr lang="en-US" dirty="0"/>
              <a:t>DRR is not allowed to self-schedule </a:t>
            </a:r>
          </a:p>
          <a:p>
            <a:r>
              <a:rPr lang="en-US" dirty="0" smtClean="0"/>
              <a:t>A DRDERA submits Baseline Deviation Offers, which include inter-temporal parameters and Price/MW pairs</a:t>
            </a:r>
          </a:p>
          <a:p>
            <a:r>
              <a:rPr lang="en-US" dirty="0" smtClean="0"/>
              <a:t>The parameters </a:t>
            </a:r>
            <a:r>
              <a:rPr lang="en-US" dirty="0"/>
              <a:t>reflect how much a </a:t>
            </a:r>
            <a:r>
              <a:rPr lang="en-US" dirty="0" smtClean="0"/>
              <a:t>DRDERA can reduce </a:t>
            </a:r>
            <a:r>
              <a:rPr lang="en-US" dirty="0"/>
              <a:t>demand and/or produce additional energy </a:t>
            </a:r>
            <a:r>
              <a:rPr lang="en-US" dirty="0" smtClean="0"/>
              <a:t>injection (measured as the deviation </a:t>
            </a:r>
            <a:r>
              <a:rPr lang="en-US" dirty="0"/>
              <a:t>from </a:t>
            </a:r>
            <a:r>
              <a:rPr lang="en-US" dirty="0" smtClean="0"/>
              <a:t>baseline),</a:t>
            </a:r>
            <a:r>
              <a:rPr lang="en-US" i="1" dirty="0" smtClean="0"/>
              <a:t> </a:t>
            </a:r>
            <a:r>
              <a:rPr lang="en-US" dirty="0" smtClean="0"/>
              <a:t>not the amount of energy it can inject into the grid or withdraw from the grid </a:t>
            </a:r>
          </a:p>
          <a:p>
            <a:pPr lvl="1"/>
            <a:r>
              <a:rPr lang="en-US" dirty="0" smtClean="0"/>
              <a:t>When performing to follow a DDP, a DRDERA may inject or withdraw energy, which settles at the LMPs (details are included in a later slide)</a:t>
            </a:r>
          </a:p>
          <a:p>
            <a:r>
              <a:rPr lang="en-US" dirty="0" smtClean="0"/>
              <a:t>Baseline Deviation </a:t>
            </a:r>
            <a:r>
              <a:rPr lang="en-US" dirty="0"/>
              <a:t>Offer is </a:t>
            </a:r>
            <a:r>
              <a:rPr lang="en-US" dirty="0" smtClean="0"/>
              <a:t>comparable </a:t>
            </a:r>
            <a:r>
              <a:rPr lang="en-US" dirty="0"/>
              <a:t>to DRR’s Demand Reduction </a:t>
            </a:r>
            <a:r>
              <a:rPr lang="en-US" dirty="0" smtClean="0"/>
              <a:t>Offer</a:t>
            </a:r>
          </a:p>
          <a:p>
            <a:endParaRPr lang="en-US" dirty="0" smtClean="0"/>
          </a:p>
          <a:p>
            <a:pPr lvl="1"/>
            <a:endParaRPr lang="en-US" dirty="0" smtClean="0"/>
          </a:p>
          <a:p>
            <a:pPr lvl="1"/>
            <a:endParaRPr lang="en-US" dirty="0" smtClean="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77297543"/>
              </p:ext>
            </p:extLst>
          </p:nvPr>
        </p:nvGraphicFramePr>
        <p:xfrm>
          <a:off x="1333500" y="4402163"/>
          <a:ext cx="6553200" cy="18542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279348312"/>
                    </a:ext>
                  </a:extLst>
                </a:gridCol>
                <a:gridCol w="3276600">
                  <a:extLst>
                    <a:ext uri="{9D8B030D-6E8A-4147-A177-3AD203B41FA5}">
                      <a16:colId xmlns:a16="http://schemas.microsoft.com/office/drawing/2014/main" val="849022732"/>
                    </a:ext>
                  </a:extLst>
                </a:gridCol>
              </a:tblGrid>
              <a:tr h="370840">
                <a:tc>
                  <a:txBody>
                    <a:bodyPr/>
                    <a:lstStyle/>
                    <a:p>
                      <a:pPr algn="ctr"/>
                      <a:r>
                        <a:rPr lang="en-US" dirty="0" smtClean="0"/>
                        <a:t>Baseline Deviation Offer</a:t>
                      </a:r>
                      <a:endParaRPr lang="en-US" dirty="0"/>
                    </a:p>
                  </a:txBody>
                  <a:tcPr/>
                </a:tc>
                <a:tc>
                  <a:txBody>
                    <a:bodyPr/>
                    <a:lstStyle/>
                    <a:p>
                      <a:pPr algn="ctr"/>
                      <a:r>
                        <a:rPr lang="en-US" dirty="0" smtClean="0"/>
                        <a:t>Demand Reduction</a:t>
                      </a:r>
                      <a:r>
                        <a:rPr lang="en-US" baseline="0" dirty="0" smtClean="0"/>
                        <a:t> Offer</a:t>
                      </a:r>
                      <a:endParaRPr lang="en-US" dirty="0"/>
                    </a:p>
                  </a:txBody>
                  <a:tcPr/>
                </a:tc>
                <a:extLst>
                  <a:ext uri="{0D108BD9-81ED-4DB2-BD59-A6C34878D82A}">
                    <a16:rowId xmlns:a16="http://schemas.microsoft.com/office/drawing/2014/main" val="2020492158"/>
                  </a:ext>
                </a:extLst>
              </a:tr>
              <a:tr h="370840">
                <a:tc>
                  <a:txBody>
                    <a:bodyPr/>
                    <a:lstStyle/>
                    <a:p>
                      <a:pPr algn="ctr"/>
                      <a:r>
                        <a:rPr lang="en-US" dirty="0" smtClean="0">
                          <a:solidFill>
                            <a:srgbClr val="000000"/>
                          </a:solidFill>
                        </a:rPr>
                        <a:t>Min/Max Deviation Limits</a:t>
                      </a:r>
                      <a:endParaRPr lang="en-US" dirty="0">
                        <a:solidFill>
                          <a:srgbClr val="000000"/>
                        </a:solidFill>
                      </a:endParaRPr>
                    </a:p>
                  </a:txBody>
                  <a:tcPr/>
                </a:tc>
                <a:tc>
                  <a:txBody>
                    <a:bodyPr/>
                    <a:lstStyle/>
                    <a:p>
                      <a:pPr algn="ctr"/>
                      <a:r>
                        <a:rPr lang="en-US" dirty="0" smtClean="0">
                          <a:solidFill>
                            <a:srgbClr val="000000"/>
                          </a:solidFill>
                        </a:rPr>
                        <a:t>Min/Max Reduction Limits</a:t>
                      </a:r>
                      <a:endParaRPr lang="en-US" dirty="0">
                        <a:solidFill>
                          <a:srgbClr val="000000"/>
                        </a:solidFill>
                      </a:endParaRPr>
                    </a:p>
                  </a:txBody>
                  <a:tcPr/>
                </a:tc>
                <a:extLst>
                  <a:ext uri="{0D108BD9-81ED-4DB2-BD59-A6C34878D82A}">
                    <a16:rowId xmlns:a16="http://schemas.microsoft.com/office/drawing/2014/main" val="1176371724"/>
                  </a:ext>
                </a:extLst>
              </a:tr>
              <a:tr h="370840">
                <a:tc>
                  <a:txBody>
                    <a:bodyPr/>
                    <a:lstStyle/>
                    <a:p>
                      <a:pPr algn="ctr"/>
                      <a:r>
                        <a:rPr lang="en-US" dirty="0" smtClean="0">
                          <a:solidFill>
                            <a:srgbClr val="000000"/>
                          </a:solidFill>
                        </a:rPr>
                        <a:t>Deviation Cost</a:t>
                      </a:r>
                      <a:endParaRPr lang="en-US" dirty="0">
                        <a:solidFill>
                          <a:srgbClr val="000000"/>
                        </a:solidFill>
                      </a:endParaRPr>
                    </a:p>
                  </a:txBody>
                  <a:tcPr/>
                </a:tc>
                <a:tc>
                  <a:txBody>
                    <a:bodyPr/>
                    <a:lstStyle/>
                    <a:p>
                      <a:pPr algn="ctr"/>
                      <a:r>
                        <a:rPr lang="en-US" dirty="0" smtClean="0">
                          <a:solidFill>
                            <a:srgbClr val="000000"/>
                          </a:solidFill>
                        </a:rPr>
                        <a:t>Reduction Cost</a:t>
                      </a:r>
                      <a:endParaRPr lang="en-US" dirty="0">
                        <a:solidFill>
                          <a:srgbClr val="000000"/>
                        </a:solidFill>
                      </a:endParaRPr>
                    </a:p>
                  </a:txBody>
                  <a:tcPr/>
                </a:tc>
                <a:extLst>
                  <a:ext uri="{0D108BD9-81ED-4DB2-BD59-A6C34878D82A}">
                    <a16:rowId xmlns:a16="http://schemas.microsoft.com/office/drawing/2014/main" val="3979242718"/>
                  </a:ext>
                </a:extLst>
              </a:tr>
              <a:tr h="370840">
                <a:tc>
                  <a:txBody>
                    <a:bodyPr/>
                    <a:lstStyle/>
                    <a:p>
                      <a:pPr algn="ctr"/>
                      <a:r>
                        <a:rPr lang="en-US" dirty="0" smtClean="0">
                          <a:solidFill>
                            <a:srgbClr val="000000"/>
                          </a:solidFill>
                        </a:rPr>
                        <a:t>Min Deviation Time</a:t>
                      </a:r>
                      <a:endParaRPr lang="en-US" dirty="0">
                        <a:solidFill>
                          <a:srgbClr val="000000"/>
                        </a:solidFill>
                      </a:endParaRPr>
                    </a:p>
                  </a:txBody>
                  <a:tcPr/>
                </a:tc>
                <a:tc>
                  <a:txBody>
                    <a:bodyPr/>
                    <a:lstStyle/>
                    <a:p>
                      <a:pPr algn="ctr"/>
                      <a:r>
                        <a:rPr lang="en-US" dirty="0" smtClean="0">
                          <a:solidFill>
                            <a:srgbClr val="000000"/>
                          </a:solidFill>
                        </a:rPr>
                        <a:t>Min Reduction Time</a:t>
                      </a:r>
                      <a:endParaRPr lang="en-US" dirty="0">
                        <a:solidFill>
                          <a:srgbClr val="000000"/>
                        </a:solidFill>
                      </a:endParaRPr>
                    </a:p>
                  </a:txBody>
                  <a:tcPr/>
                </a:tc>
                <a:extLst>
                  <a:ext uri="{0D108BD9-81ED-4DB2-BD59-A6C34878D82A}">
                    <a16:rowId xmlns:a16="http://schemas.microsoft.com/office/drawing/2014/main" val="394822298"/>
                  </a:ext>
                </a:extLst>
              </a:tr>
              <a:tr h="370840">
                <a:tc>
                  <a:txBody>
                    <a:bodyPr/>
                    <a:lstStyle/>
                    <a:p>
                      <a:pPr algn="ctr"/>
                      <a:r>
                        <a:rPr lang="en-US" dirty="0" smtClean="0">
                          <a:solidFill>
                            <a:srgbClr val="000000"/>
                          </a:solidFill>
                        </a:rPr>
                        <a:t>Min Time Between Deviations</a:t>
                      </a:r>
                      <a:endParaRPr lang="en-US" dirty="0">
                        <a:solidFill>
                          <a:srgbClr val="000000"/>
                        </a:solidFill>
                      </a:endParaRPr>
                    </a:p>
                  </a:txBody>
                  <a:tcPr/>
                </a:tc>
                <a:tc>
                  <a:txBody>
                    <a:bodyPr/>
                    <a:lstStyle/>
                    <a:p>
                      <a:pPr algn="ctr"/>
                      <a:r>
                        <a:rPr lang="en-US" dirty="0" smtClean="0">
                          <a:solidFill>
                            <a:srgbClr val="000000"/>
                          </a:solidFill>
                        </a:rPr>
                        <a:t>Min Time</a:t>
                      </a:r>
                      <a:r>
                        <a:rPr lang="en-US" baseline="0" dirty="0" smtClean="0">
                          <a:solidFill>
                            <a:srgbClr val="000000"/>
                          </a:solidFill>
                        </a:rPr>
                        <a:t> Between Reductions</a:t>
                      </a:r>
                      <a:endParaRPr lang="en-US" dirty="0">
                        <a:solidFill>
                          <a:srgbClr val="000000"/>
                        </a:solidFill>
                      </a:endParaRPr>
                    </a:p>
                  </a:txBody>
                  <a:tcPr/>
                </a:tc>
                <a:extLst>
                  <a:ext uri="{0D108BD9-81ED-4DB2-BD59-A6C34878D82A}">
                    <a16:rowId xmlns:a16="http://schemas.microsoft.com/office/drawing/2014/main" val="3292967518"/>
                  </a:ext>
                </a:extLst>
              </a:tr>
            </a:tbl>
          </a:graphicData>
        </a:graphic>
      </p:graphicFrame>
    </p:spTree>
    <p:extLst>
      <p:ext uri="{BB962C8B-B14F-4D97-AF65-F5344CB8AC3E}">
        <p14:creationId xmlns:p14="http://schemas.microsoft.com/office/powerpoint/2010/main" val="396071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smtClean="0"/>
              <a:t>Baseline Deviation Offer prices are subject to the Net Benefit Test </a:t>
            </a:r>
            <a:endParaRPr lang="en-US" dirty="0"/>
          </a:p>
        </p:txBody>
      </p:sp>
      <p:sp>
        <p:nvSpPr>
          <p:cNvPr id="4" name="Content Placeholder 3"/>
          <p:cNvSpPr>
            <a:spLocks noGrp="1"/>
          </p:cNvSpPr>
          <p:nvPr>
            <p:ph idx="1"/>
          </p:nvPr>
        </p:nvSpPr>
        <p:spPr>
          <a:xfrm>
            <a:off x="457200" y="1401762"/>
            <a:ext cx="8229600" cy="4964120"/>
          </a:xfrm>
        </p:spPr>
        <p:txBody>
          <a:bodyPr>
            <a:normAutofit fontScale="92500" lnSpcReduction="10000"/>
          </a:bodyPr>
          <a:lstStyle/>
          <a:p>
            <a:r>
              <a:rPr lang="en-US" dirty="0" smtClean="0"/>
              <a:t>Price/MW </a:t>
            </a:r>
            <a:r>
              <a:rPr lang="en-US" dirty="0"/>
              <a:t>pairs </a:t>
            </a:r>
            <a:r>
              <a:rPr lang="en-US" dirty="0" smtClean="0"/>
              <a:t>specify </a:t>
            </a:r>
            <a:r>
              <a:rPr lang="en-US" dirty="0"/>
              <a:t>the </a:t>
            </a:r>
            <a:r>
              <a:rPr lang="en-US" dirty="0" smtClean="0"/>
              <a:t>prices at which a DRDERA is willing to deviate from baseline</a:t>
            </a:r>
          </a:p>
          <a:p>
            <a:pPr lvl="1"/>
            <a:r>
              <a:rPr lang="en-US" dirty="0"/>
              <a:t>P</a:t>
            </a:r>
            <a:r>
              <a:rPr lang="en-US" dirty="0" smtClean="0"/>
              <a:t>rices do not reflect a willingness to supply energy to the grid, or to consume energy from the grid</a:t>
            </a:r>
          </a:p>
          <a:p>
            <a:r>
              <a:rPr lang="en-US" dirty="0" smtClean="0"/>
              <a:t>Per </a:t>
            </a:r>
            <a:r>
              <a:rPr lang="en-US" dirty="0"/>
              <a:t>Order No. </a:t>
            </a:r>
            <a:r>
              <a:rPr lang="en-US" dirty="0" smtClean="0"/>
              <a:t>745, </a:t>
            </a:r>
            <a:r>
              <a:rPr lang="en-US" dirty="0"/>
              <a:t>s</a:t>
            </a:r>
            <a:r>
              <a:rPr lang="en-US" dirty="0" smtClean="0"/>
              <a:t>ubjecting </a:t>
            </a:r>
            <a:r>
              <a:rPr lang="en-US" dirty="0"/>
              <a:t>B</a:t>
            </a:r>
            <a:r>
              <a:rPr lang="en-US" dirty="0" smtClean="0"/>
              <a:t>aseline Deviation </a:t>
            </a:r>
            <a:r>
              <a:rPr lang="en-US" dirty="0"/>
              <a:t>O</a:t>
            </a:r>
            <a:r>
              <a:rPr lang="en-US" dirty="0" smtClean="0"/>
              <a:t>ffer </a:t>
            </a:r>
            <a:r>
              <a:rPr lang="en-US" dirty="0"/>
              <a:t>prices </a:t>
            </a:r>
            <a:r>
              <a:rPr lang="en-US" dirty="0" smtClean="0"/>
              <a:t>to the Net </a:t>
            </a:r>
            <a:r>
              <a:rPr lang="en-US" dirty="0"/>
              <a:t>Benefit </a:t>
            </a:r>
            <a:r>
              <a:rPr lang="en-US" dirty="0" smtClean="0"/>
              <a:t>Test prevents the market from paying for demand reduction service when it provides no net benefit to load</a:t>
            </a:r>
          </a:p>
          <a:p>
            <a:pPr lvl="1"/>
            <a:r>
              <a:rPr lang="en-US" dirty="0" smtClean="0"/>
              <a:t>Note: demand reduction service is provided in addition to energy injection and withdrawal services, and the Net Benefits Test ensures that these additional payments, which are charged to load, are justified</a:t>
            </a:r>
          </a:p>
          <a:p>
            <a:r>
              <a:rPr lang="en-US" dirty="0"/>
              <a:t>However, applying the Net Benefit Test in the DRDERA model does not prevent the market from paying for energy injection or billing for energy withdrawal</a:t>
            </a:r>
          </a:p>
          <a:p>
            <a:pPr lvl="1"/>
            <a:r>
              <a:rPr lang="en-US" dirty="0" smtClean="0"/>
              <a:t>A DRDERA </a:t>
            </a:r>
            <a:r>
              <a:rPr lang="en-US" dirty="0"/>
              <a:t>is free to consume and/or inject any amount of energy (similar to a SODERA), which will be </a:t>
            </a:r>
            <a:r>
              <a:rPr lang="en-US" dirty="0" smtClean="0"/>
              <a:t>billed and/or compensated </a:t>
            </a:r>
            <a:r>
              <a:rPr lang="en-US" dirty="0"/>
              <a:t>accordingly</a:t>
            </a:r>
          </a:p>
        </p:txBody>
      </p:sp>
    </p:spTree>
    <p:extLst>
      <p:ext uri="{BB962C8B-B14F-4D97-AF65-F5344CB8AC3E}">
        <p14:creationId xmlns:p14="http://schemas.microsoft.com/office/powerpoint/2010/main" val="363609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lstStyle/>
          <a:p>
            <a:r>
              <a:rPr lang="en-US" dirty="0" smtClean="0"/>
              <a:t>A DRDERA is obligated to follow the DDP</a:t>
            </a:r>
            <a:endParaRPr lang="en-US" dirty="0"/>
          </a:p>
        </p:txBody>
      </p:sp>
      <p:sp>
        <p:nvSpPr>
          <p:cNvPr id="4" name="Content Placeholder 3"/>
          <p:cNvSpPr>
            <a:spLocks noGrp="1"/>
          </p:cNvSpPr>
          <p:nvPr>
            <p:ph idx="1"/>
          </p:nvPr>
        </p:nvSpPr>
        <p:spPr>
          <a:xfrm>
            <a:off x="457200" y="1401762"/>
            <a:ext cx="8229600" cy="5151438"/>
          </a:xfrm>
        </p:spPr>
        <p:txBody>
          <a:bodyPr>
            <a:normAutofit/>
          </a:bodyPr>
          <a:lstStyle/>
          <a:p>
            <a:r>
              <a:rPr lang="en-US" dirty="0"/>
              <a:t>The ISO sends out a DDP requesting a DRDERA to reduce demand and/or produce additional </a:t>
            </a:r>
            <a:r>
              <a:rPr lang="en-US" dirty="0" smtClean="0"/>
              <a:t>energy injection, which the DRDERA is obligated </a:t>
            </a:r>
            <a:r>
              <a:rPr lang="en-US" dirty="0"/>
              <a:t>to </a:t>
            </a:r>
            <a:r>
              <a:rPr lang="en-US" dirty="0" smtClean="0"/>
              <a:t>follow</a:t>
            </a:r>
          </a:p>
          <a:p>
            <a:pPr lvl="1"/>
            <a:r>
              <a:rPr lang="en-US" dirty="0" smtClean="0"/>
              <a:t>Except when the distribution utility overrides the ISO’s dispatch due to safety or reliability issues </a:t>
            </a:r>
          </a:p>
          <a:p>
            <a:pPr lvl="2"/>
            <a:r>
              <a:rPr lang="en-US" dirty="0" smtClean="0"/>
              <a:t>Note: this is being addressed at the Transmission Committee</a:t>
            </a:r>
          </a:p>
          <a:p>
            <a:pPr lvl="1"/>
            <a:r>
              <a:rPr lang="en-US" dirty="0" smtClean="0"/>
              <a:t>Any penalties related to non-performance would be applied to the DERA, including non-performance related to a distribution company override (see Order No. 2222 at P312)</a:t>
            </a:r>
            <a:endParaRPr lang="en-US" dirty="0"/>
          </a:p>
        </p:txBody>
      </p:sp>
    </p:spTree>
    <p:extLst>
      <p:ext uri="{BB962C8B-B14F-4D97-AF65-F5344CB8AC3E}">
        <p14:creationId xmlns:p14="http://schemas.microsoft.com/office/powerpoint/2010/main" val="301111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457200"/>
            <a:ext cx="6096000" cy="381000"/>
          </a:xfrm>
        </p:spPr>
        <p:txBody>
          <a:bodyPr/>
          <a:lstStyle/>
          <a:p>
            <a:r>
              <a:rPr lang="en-US" sz="2400" dirty="0" smtClean="0"/>
              <a:t>Participation of Distributed Energy Resource Aggregations in Wholesale Markets</a:t>
            </a:r>
            <a:endParaRPr lang="en-US" sz="2400" dirty="0"/>
          </a:p>
        </p:txBody>
      </p:sp>
      <p:sp>
        <p:nvSpPr>
          <p:cNvPr id="30" name="Text Placeholder 29"/>
          <p:cNvSpPr>
            <a:spLocks noGrp="1"/>
          </p:cNvSpPr>
          <p:nvPr>
            <p:ph type="body" sz="quarter" idx="12"/>
          </p:nvPr>
        </p:nvSpPr>
        <p:spPr>
          <a:xfrm>
            <a:off x="7010400" y="457200"/>
            <a:ext cx="1524000" cy="685800"/>
          </a:xfrm>
        </p:spPr>
        <p:txBody>
          <a:bodyPr>
            <a:noAutofit/>
          </a:bodyPr>
          <a:lstStyle/>
          <a:p>
            <a:pPr>
              <a:spcBef>
                <a:spcPts val="0"/>
              </a:spcBef>
            </a:pPr>
            <a:r>
              <a:rPr lang="en-US" dirty="0" smtClean="0"/>
              <a:t>WMPP ID:</a:t>
            </a:r>
          </a:p>
          <a:p>
            <a:pPr>
              <a:spcBef>
                <a:spcPts val="0"/>
              </a:spcBef>
            </a:pPr>
            <a:r>
              <a:rPr lang="en-US" dirty="0" smtClean="0"/>
              <a:t>155</a:t>
            </a:r>
            <a:endParaRPr lang="en-US" dirty="0"/>
          </a:p>
        </p:txBody>
      </p:sp>
      <p:sp>
        <p:nvSpPr>
          <p:cNvPr id="16" name="Text Placeholder 15"/>
          <p:cNvSpPr>
            <a:spLocks noGrp="1"/>
          </p:cNvSpPr>
          <p:nvPr>
            <p:ph type="body" sz="quarter" idx="14"/>
          </p:nvPr>
        </p:nvSpPr>
        <p:spPr>
          <a:xfrm>
            <a:off x="485774" y="1524000"/>
            <a:ext cx="8429625" cy="4724400"/>
          </a:xfrm>
        </p:spPr>
        <p:txBody>
          <a:bodyPr>
            <a:normAutofit/>
          </a:bodyPr>
          <a:lstStyle/>
          <a:p>
            <a:r>
              <a:rPr lang="en-US" dirty="0" smtClean="0"/>
              <a:t>Order No. 2222, issued on September 17, 2020, requires that ISOs/RTOs </a:t>
            </a:r>
            <a:r>
              <a:rPr lang="en-US" dirty="0" smtClean="0">
                <a:effectLst>
                  <a:glow>
                    <a:srgbClr val="000000"/>
                  </a:glow>
                  <a:outerShdw sx="0" sy="0">
                    <a:srgbClr val="000000"/>
                  </a:outerShdw>
                  <a:reflection stA="0" endPos="0" fadeDir="0" sx="0" sy="0"/>
                </a:effectLst>
              </a:rPr>
              <a:t>allow distributed energy resources (DERs) to provide all wholesale services that they are technically capable of providing through an aggregation of resources</a:t>
            </a:r>
          </a:p>
          <a:p>
            <a:pPr>
              <a:spcBef>
                <a:spcPts val="600"/>
              </a:spcBef>
            </a:pPr>
            <a:r>
              <a:rPr lang="en-US" dirty="0" smtClean="0"/>
              <a:t>To comply, ISO/RTOs either need to:</a:t>
            </a:r>
          </a:p>
          <a:p>
            <a:pPr lvl="1">
              <a:spcBef>
                <a:spcPts val="600"/>
              </a:spcBef>
            </a:pPr>
            <a:r>
              <a:rPr lang="en-US" dirty="0" smtClean="0"/>
              <a:t>Revise their tariffs consistent with specific requirements from the Order, or</a:t>
            </a:r>
          </a:p>
          <a:p>
            <a:pPr lvl="1">
              <a:spcBef>
                <a:spcPts val="600"/>
              </a:spcBef>
            </a:pPr>
            <a:r>
              <a:rPr lang="en-US" sz="2000" dirty="0" smtClean="0"/>
              <a:t>Demonstrate how current tariff provisions satisfy the intent and objectives of the Order</a:t>
            </a:r>
            <a:endParaRPr lang="en-US" sz="2000" dirty="0" smtClean="0">
              <a:effectLst>
                <a:glow>
                  <a:srgbClr val="000000"/>
                </a:glow>
                <a:outerShdw sx="0" sy="0">
                  <a:srgbClr val="000000"/>
                </a:outerShdw>
                <a:reflection stA="0" endPos="0" fadeDir="0" sx="0" sy="0"/>
              </a:effectLst>
            </a:endParaRPr>
          </a:p>
          <a:p>
            <a:pPr>
              <a:spcBef>
                <a:spcPts val="600"/>
              </a:spcBef>
            </a:pPr>
            <a:r>
              <a:rPr lang="en-US" dirty="0" smtClean="0"/>
              <a:t>FERC has granted the ISO the </a:t>
            </a:r>
            <a:r>
              <a:rPr lang="en-US" b="1" dirty="0" smtClean="0"/>
              <a:t>February </a:t>
            </a:r>
            <a:r>
              <a:rPr lang="en-US" b="1" dirty="0"/>
              <a:t>2, 2022 </a:t>
            </a:r>
            <a:r>
              <a:rPr lang="en-US" dirty="0"/>
              <a:t>compliance filing </a:t>
            </a:r>
            <a:r>
              <a:rPr lang="en-US" dirty="0" smtClean="0"/>
              <a:t>deadline</a:t>
            </a:r>
            <a:endParaRPr lang="en-US" dirty="0"/>
          </a:p>
        </p:txBody>
      </p:sp>
    </p:spTree>
    <p:extLst>
      <p:ext uri="{BB962C8B-B14F-4D97-AF65-F5344CB8AC3E}">
        <p14:creationId xmlns:p14="http://schemas.microsoft.com/office/powerpoint/2010/main" val="368105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lstStyle/>
          <a:p>
            <a:r>
              <a:rPr lang="en-US" dirty="0" smtClean="0"/>
              <a:t>A DRDERA’s performance is the sum of the performance from each DER</a:t>
            </a:r>
            <a:endParaRPr lang="en-US" dirty="0"/>
          </a:p>
        </p:txBody>
      </p:sp>
      <p:sp>
        <p:nvSpPr>
          <p:cNvPr id="4" name="Content Placeholder 3"/>
          <p:cNvSpPr>
            <a:spLocks noGrp="1"/>
          </p:cNvSpPr>
          <p:nvPr>
            <p:ph idx="1"/>
          </p:nvPr>
        </p:nvSpPr>
        <p:spPr>
          <a:xfrm>
            <a:off x="457200" y="1401762"/>
            <a:ext cx="8229600" cy="4846638"/>
          </a:xfrm>
        </p:spPr>
        <p:txBody>
          <a:bodyPr>
            <a:normAutofit/>
          </a:bodyPr>
          <a:lstStyle/>
          <a:p>
            <a:r>
              <a:rPr lang="en-US" dirty="0" smtClean="0"/>
              <a:t>The </a:t>
            </a:r>
            <a:r>
              <a:rPr lang="en-US" dirty="0"/>
              <a:t>ISO calculates </a:t>
            </a:r>
            <a:r>
              <a:rPr lang="en-US" dirty="0" smtClean="0"/>
              <a:t>performance for each DER when the DRDERA is dispatched </a:t>
            </a:r>
          </a:p>
          <a:p>
            <a:pPr lvl="1"/>
            <a:r>
              <a:rPr lang="en-US" dirty="0" smtClean="0"/>
              <a:t>A DER’s performance </a:t>
            </a:r>
            <a:r>
              <a:rPr lang="en-US" dirty="0"/>
              <a:t>= </a:t>
            </a:r>
            <a:r>
              <a:rPr lang="en-US" dirty="0" smtClean="0"/>
              <a:t>5-minute </a:t>
            </a:r>
            <a:r>
              <a:rPr lang="en-US" dirty="0"/>
              <a:t>telemetry – </a:t>
            </a:r>
            <a:r>
              <a:rPr lang="en-US" dirty="0" smtClean="0"/>
              <a:t>adjusted </a:t>
            </a:r>
            <a:r>
              <a:rPr lang="en-US" dirty="0"/>
              <a:t>baseline</a:t>
            </a:r>
          </a:p>
          <a:p>
            <a:pPr lvl="1"/>
            <a:r>
              <a:rPr lang="en-US" dirty="0" smtClean="0"/>
              <a:t>Participant is responsible for submitting 5-minute telemetry for each </a:t>
            </a:r>
            <a:r>
              <a:rPr lang="en-US" dirty="0"/>
              <a:t>DER, which is regarded as Revenue Quality Meter (RQM) </a:t>
            </a:r>
            <a:r>
              <a:rPr lang="en-US" dirty="0" smtClean="0"/>
              <a:t>data</a:t>
            </a:r>
          </a:p>
          <a:p>
            <a:r>
              <a:rPr lang="en-US" dirty="0"/>
              <a:t>The DRDERA’s performance forms the basis for DRDERA settlement, but there are differences from DRR settlement </a:t>
            </a:r>
            <a:endParaRPr lang="en-US" dirty="0" smtClean="0"/>
          </a:p>
          <a:p>
            <a:pPr lvl="1"/>
            <a:r>
              <a:rPr lang="en-US" dirty="0" smtClean="0"/>
              <a:t>These </a:t>
            </a:r>
            <a:r>
              <a:rPr lang="en-US" dirty="0"/>
              <a:t>differences will be explained on later slides</a:t>
            </a:r>
          </a:p>
          <a:p>
            <a:r>
              <a:rPr lang="en-US" dirty="0" smtClean="0"/>
              <a:t>The DRDERA’s </a:t>
            </a:r>
            <a:r>
              <a:rPr lang="en-US" dirty="0"/>
              <a:t>performance is </a:t>
            </a:r>
            <a:r>
              <a:rPr lang="en-US" dirty="0" smtClean="0"/>
              <a:t>also </a:t>
            </a:r>
            <a:r>
              <a:rPr lang="en-US" dirty="0"/>
              <a:t>used:</a:t>
            </a:r>
          </a:p>
          <a:p>
            <a:pPr lvl="1"/>
            <a:r>
              <a:rPr lang="en-US" dirty="0"/>
              <a:t>In the after-the-fact evaluation of </a:t>
            </a:r>
            <a:r>
              <a:rPr lang="en-US" dirty="0" smtClean="0"/>
              <a:t>reserves to </a:t>
            </a:r>
            <a:r>
              <a:rPr lang="en-US" dirty="0"/>
              <a:t>develop a Claim10/30 cap that ensures future reserve designation is based on historical </a:t>
            </a:r>
            <a:r>
              <a:rPr lang="en-US" dirty="0" smtClean="0"/>
              <a:t>performance</a:t>
            </a:r>
          </a:p>
          <a:p>
            <a:pPr lvl="1"/>
            <a:r>
              <a:rPr lang="en-US" dirty="0" smtClean="0"/>
              <a:t>In the NCPC </a:t>
            </a:r>
            <a:r>
              <a:rPr lang="en-US" dirty="0"/>
              <a:t>calculation</a:t>
            </a:r>
          </a:p>
          <a:p>
            <a:pPr lvl="1"/>
            <a:endParaRPr lang="en-US" dirty="0"/>
          </a:p>
        </p:txBody>
      </p:sp>
    </p:spTree>
    <p:extLst>
      <p:ext uri="{BB962C8B-B14F-4D97-AF65-F5344CB8AC3E}">
        <p14:creationId xmlns:p14="http://schemas.microsoft.com/office/powerpoint/2010/main" val="210221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normAutofit/>
          </a:bodyPr>
          <a:lstStyle/>
          <a:p>
            <a:r>
              <a:rPr lang="en-US" dirty="0"/>
              <a:t>Baseline calculation methodology is identical to that in the DRR model </a:t>
            </a:r>
          </a:p>
        </p:txBody>
      </p:sp>
      <p:sp>
        <p:nvSpPr>
          <p:cNvPr id="4" name="Content Placeholder 3"/>
          <p:cNvSpPr>
            <a:spLocks noGrp="1"/>
          </p:cNvSpPr>
          <p:nvPr>
            <p:ph idx="1"/>
          </p:nvPr>
        </p:nvSpPr>
        <p:spPr>
          <a:xfrm>
            <a:off x="457200" y="1401762"/>
            <a:ext cx="8229600" cy="5151438"/>
          </a:xfrm>
        </p:spPr>
        <p:txBody>
          <a:bodyPr>
            <a:normAutofit/>
          </a:bodyPr>
          <a:lstStyle/>
          <a:p>
            <a:r>
              <a:rPr lang="en-US" dirty="0" smtClean="0"/>
              <a:t>The ISO calculates a baseline for each </a:t>
            </a:r>
            <a:r>
              <a:rPr lang="en-US" dirty="0"/>
              <a:t>DER comprising </a:t>
            </a:r>
            <a:r>
              <a:rPr lang="en-US" dirty="0" smtClean="0"/>
              <a:t>the DRDERA using the same methodology as the existing rules in the DRR model </a:t>
            </a:r>
          </a:p>
          <a:p>
            <a:r>
              <a:rPr lang="en-US" dirty="0" smtClean="0"/>
              <a:t>Order No. 2222 at P118 notes that the “final rule does </a:t>
            </a:r>
            <a:r>
              <a:rPr lang="en-US" dirty="0"/>
              <a:t>not affect existing demand response </a:t>
            </a:r>
            <a:r>
              <a:rPr lang="en-US" dirty="0" smtClean="0"/>
              <a:t>rules”</a:t>
            </a:r>
          </a:p>
          <a:p>
            <a:r>
              <a:rPr lang="en-US" dirty="0"/>
              <a:t>Suggestions from AEE and </a:t>
            </a:r>
            <a:r>
              <a:rPr lang="en-US" dirty="0" err="1"/>
              <a:t>Gridworks</a:t>
            </a:r>
            <a:r>
              <a:rPr lang="en-US" dirty="0"/>
              <a:t> to reform the ISO’s baseline methodology or demand response program design are not within the scope of Order No. 2222 compliance</a:t>
            </a:r>
          </a:p>
          <a:p>
            <a:pPr marL="457200" lvl="1" indent="0">
              <a:buNone/>
            </a:pPr>
            <a:endParaRPr lang="en-US" strike="sngStrike" dirty="0" smtClean="0"/>
          </a:p>
        </p:txBody>
      </p:sp>
    </p:spTree>
    <p:extLst>
      <p:ext uri="{BB962C8B-B14F-4D97-AF65-F5344CB8AC3E}">
        <p14:creationId xmlns:p14="http://schemas.microsoft.com/office/powerpoint/2010/main" val="163626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normAutofit/>
          </a:bodyPr>
          <a:lstStyle/>
          <a:p>
            <a:r>
              <a:rPr lang="en-US" dirty="0" smtClean="0"/>
              <a:t>The accounting for net supply is different in the DRR model and DRDERA model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7089223"/>
              </p:ext>
            </p:extLst>
          </p:nvPr>
        </p:nvGraphicFramePr>
        <p:xfrm>
          <a:off x="457200" y="1401760"/>
          <a:ext cx="8077200" cy="457018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401514568"/>
                    </a:ext>
                  </a:extLst>
                </a:gridCol>
                <a:gridCol w="3962400">
                  <a:extLst>
                    <a:ext uri="{9D8B030D-6E8A-4147-A177-3AD203B41FA5}">
                      <a16:colId xmlns:a16="http://schemas.microsoft.com/office/drawing/2014/main" val="1678752227"/>
                    </a:ext>
                  </a:extLst>
                </a:gridCol>
              </a:tblGrid>
              <a:tr h="455384">
                <a:tc>
                  <a:txBody>
                    <a:bodyPr/>
                    <a:lstStyle/>
                    <a:p>
                      <a:pPr marL="0" marR="0" algn="ctr">
                        <a:spcBef>
                          <a:spcPts val="0"/>
                        </a:spcBef>
                        <a:spcAft>
                          <a:spcPts val="0"/>
                        </a:spcAft>
                      </a:pPr>
                      <a:r>
                        <a:rPr lang="en-US" sz="1800" b="1" kern="1200" dirty="0">
                          <a:solidFill>
                            <a:schemeClr val="lt1"/>
                          </a:solidFill>
                          <a:latin typeface="+mn-lt"/>
                          <a:ea typeface="+mn-ea"/>
                          <a:cs typeface="+mn-cs"/>
                        </a:rPr>
                        <a:t>DRR </a:t>
                      </a:r>
                      <a:r>
                        <a:rPr lang="en-US" sz="1800" b="1" kern="1200" dirty="0" smtClean="0">
                          <a:solidFill>
                            <a:schemeClr val="lt1"/>
                          </a:solidFill>
                          <a:latin typeface="+mn-lt"/>
                          <a:ea typeface="+mn-ea"/>
                          <a:cs typeface="+mn-cs"/>
                        </a:rPr>
                        <a:t>Model</a:t>
                      </a:r>
                      <a:endParaRPr lang="en-US" sz="1800" b="1" kern="1200" dirty="0">
                        <a:solidFill>
                          <a:schemeClr val="lt1"/>
                        </a:solidFill>
                        <a:latin typeface="+mn-lt"/>
                        <a:ea typeface="+mn-ea"/>
                        <a:cs typeface="+mn-cs"/>
                      </a:endParaRPr>
                    </a:p>
                  </a:txBody>
                  <a:tcPr marL="68580" marR="68580" marT="0" marB="0"/>
                </a:tc>
                <a:tc>
                  <a:txBody>
                    <a:bodyPr/>
                    <a:lstStyle/>
                    <a:p>
                      <a:pPr marL="0" marR="0" algn="ctr">
                        <a:spcBef>
                          <a:spcPts val="0"/>
                        </a:spcBef>
                        <a:spcAft>
                          <a:spcPts val="0"/>
                        </a:spcAft>
                      </a:pPr>
                      <a:r>
                        <a:rPr lang="en-US" sz="1800" b="1" kern="1200" dirty="0">
                          <a:solidFill>
                            <a:schemeClr val="lt1"/>
                          </a:solidFill>
                          <a:latin typeface="+mn-lt"/>
                          <a:ea typeface="+mn-ea"/>
                          <a:cs typeface="+mn-cs"/>
                        </a:rPr>
                        <a:t>DRDERA </a:t>
                      </a:r>
                      <a:r>
                        <a:rPr lang="en-US" sz="1800" b="1" kern="1200" dirty="0" smtClean="0">
                          <a:solidFill>
                            <a:schemeClr val="lt1"/>
                          </a:solidFill>
                          <a:latin typeface="+mn-lt"/>
                          <a:ea typeface="+mn-ea"/>
                          <a:cs typeface="+mn-cs"/>
                        </a:rPr>
                        <a:t>Model</a:t>
                      </a:r>
                      <a:endParaRPr lang="en-US" sz="1800" b="1" kern="1200" dirty="0">
                        <a:solidFill>
                          <a:schemeClr val="lt1"/>
                        </a:solidFill>
                        <a:latin typeface="+mn-lt"/>
                        <a:ea typeface="+mn-ea"/>
                        <a:cs typeface="+mn-cs"/>
                      </a:endParaRPr>
                    </a:p>
                  </a:txBody>
                  <a:tcPr marL="68580" marR="68580" marT="0" marB="0"/>
                </a:tc>
                <a:extLst>
                  <a:ext uri="{0D108BD9-81ED-4DB2-BD59-A6C34878D82A}">
                    <a16:rowId xmlns:a16="http://schemas.microsoft.com/office/drawing/2014/main" val="2871133397"/>
                  </a:ext>
                </a:extLst>
              </a:tr>
              <a:tr h="1347438">
                <a:tc>
                  <a:txBody>
                    <a:bodyPr/>
                    <a:lstStyle/>
                    <a:p>
                      <a:pPr marL="0" marR="0">
                        <a:spcBef>
                          <a:spcPts val="0"/>
                        </a:spcBef>
                        <a:spcAft>
                          <a:spcPts val="0"/>
                        </a:spcAft>
                      </a:pPr>
                      <a:r>
                        <a:rPr lang="en-US" sz="1800" b="1" kern="1200" dirty="0">
                          <a:solidFill>
                            <a:srgbClr val="000000"/>
                          </a:solidFill>
                          <a:latin typeface="+mn-lt"/>
                          <a:ea typeface="+mn-ea"/>
                          <a:cs typeface="+mn-cs"/>
                        </a:rPr>
                        <a:t>DRA </a:t>
                      </a:r>
                      <a:r>
                        <a:rPr lang="en-US" sz="1800" b="1" kern="1200" dirty="0" smtClean="0">
                          <a:solidFill>
                            <a:srgbClr val="000000"/>
                          </a:solidFill>
                          <a:latin typeface="+mn-lt"/>
                          <a:ea typeface="+mn-ea"/>
                          <a:cs typeface="+mn-cs"/>
                        </a:rPr>
                        <a:t>performance</a:t>
                      </a:r>
                      <a:r>
                        <a:rPr lang="en-US" sz="1800" kern="1200" dirty="0" smtClean="0">
                          <a:solidFill>
                            <a:srgbClr val="000000"/>
                          </a:solidFill>
                          <a:latin typeface="+mn-lt"/>
                          <a:ea typeface="+mn-ea"/>
                          <a:cs typeface="+mn-cs"/>
                        </a:rPr>
                        <a:t>= </a:t>
                      </a:r>
                      <a:r>
                        <a:rPr lang="en-US" sz="1800" kern="1200" dirty="0">
                          <a:solidFill>
                            <a:srgbClr val="000000"/>
                          </a:solidFill>
                          <a:latin typeface="+mn-lt"/>
                          <a:ea typeface="+mn-ea"/>
                          <a:cs typeface="+mn-cs"/>
                        </a:rPr>
                        <a:t>RQM – adj. </a:t>
                      </a:r>
                      <a:r>
                        <a:rPr lang="en-US" sz="1800" kern="1200" dirty="0" smtClean="0">
                          <a:solidFill>
                            <a:srgbClr val="000000"/>
                          </a:solidFill>
                          <a:latin typeface="+mn-lt"/>
                          <a:ea typeface="+mn-ea"/>
                          <a:cs typeface="+mn-cs"/>
                        </a:rPr>
                        <a:t>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00"/>
                          </a:solidFill>
                          <a:latin typeface="+mn-lt"/>
                          <a:ea typeface="+mn-ea"/>
                          <a:cs typeface="+mn-cs"/>
                        </a:rPr>
                        <a:t>DRA performance during dispatch includes </a:t>
                      </a:r>
                      <a:r>
                        <a:rPr lang="en-US" sz="1800" b="0" kern="1200" baseline="0" dirty="0" smtClean="0">
                          <a:solidFill>
                            <a:srgbClr val="000000"/>
                          </a:solidFill>
                          <a:latin typeface="+mn-lt"/>
                          <a:ea typeface="+mn-ea"/>
                          <a:cs typeface="+mn-cs"/>
                        </a:rPr>
                        <a:t>two forms: demand reduction and net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smtClean="0">
                          <a:solidFill>
                            <a:srgbClr val="000000"/>
                          </a:solidFill>
                          <a:latin typeface="+mn-lt"/>
                          <a:ea typeface="+mn-ea"/>
                          <a:cs typeface="+mn-cs"/>
                        </a:rPr>
                        <a:t>DRA demand reduction </a:t>
                      </a:r>
                      <a:r>
                        <a:rPr lang="en-US" sz="1800" b="0" kern="1200" dirty="0" smtClean="0">
                          <a:solidFill>
                            <a:srgbClr val="000000"/>
                          </a:solidFill>
                          <a:latin typeface="+mn-lt"/>
                          <a:ea typeface="+mn-ea"/>
                          <a:cs typeface="+mn-cs"/>
                        </a:rPr>
                        <a:t>is</a:t>
                      </a:r>
                      <a:r>
                        <a:rPr lang="en-US" sz="1800" kern="1200" dirty="0" smtClean="0">
                          <a:solidFill>
                            <a:srgbClr val="000000"/>
                          </a:solidFill>
                          <a:latin typeface="+mn-lt"/>
                          <a:ea typeface="+mn-ea"/>
                          <a:cs typeface="+mn-cs"/>
                        </a:rPr>
                        <a:t> accounted for as DRA performance capped when load reaches 0 MW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smtClean="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smtClean="0">
                          <a:solidFill>
                            <a:srgbClr val="7030A0"/>
                          </a:solidFill>
                          <a:latin typeface="+mn-lt"/>
                          <a:ea typeface="+mn-ea"/>
                          <a:cs typeface="+mn-cs"/>
                        </a:rPr>
                        <a:t>DRA net supply </a:t>
                      </a:r>
                      <a:r>
                        <a:rPr lang="en-US" sz="1800" kern="1200" dirty="0" smtClean="0">
                          <a:solidFill>
                            <a:srgbClr val="7030A0"/>
                          </a:solidFill>
                          <a:latin typeface="+mn-lt"/>
                          <a:ea typeface="+mn-ea"/>
                          <a:cs typeface="+mn-cs"/>
                        </a:rPr>
                        <a:t>is accounted for as the remainder of DRA performance, which only includes incremental net supply</a:t>
                      </a:r>
                      <a:endParaRPr lang="en-US" sz="1800" kern="1200" dirty="0" smtClean="0">
                        <a:solidFill>
                          <a:srgbClr val="000000"/>
                        </a:solidFill>
                        <a:latin typeface="+mn-lt"/>
                        <a:ea typeface="+mn-ea"/>
                        <a:cs typeface="+mn-cs"/>
                      </a:endParaRPr>
                    </a:p>
                  </a:txBody>
                  <a:tcPr marL="68580" marR="68580" marT="0" marB="0"/>
                </a:tc>
                <a:tc>
                  <a:txBody>
                    <a:bodyPr/>
                    <a:lstStyle/>
                    <a:p>
                      <a:pPr marL="0" marR="0">
                        <a:spcBef>
                          <a:spcPts val="0"/>
                        </a:spcBef>
                        <a:spcAft>
                          <a:spcPts val="0"/>
                        </a:spcAft>
                      </a:pPr>
                      <a:r>
                        <a:rPr lang="en-US" sz="1800" b="1" kern="1200" dirty="0">
                          <a:solidFill>
                            <a:srgbClr val="000000"/>
                          </a:solidFill>
                          <a:latin typeface="+mn-lt"/>
                          <a:ea typeface="+mn-ea"/>
                          <a:cs typeface="+mn-cs"/>
                        </a:rPr>
                        <a:t>DER </a:t>
                      </a:r>
                      <a:r>
                        <a:rPr lang="en-US" sz="1800" b="1" kern="1200" dirty="0" smtClean="0">
                          <a:solidFill>
                            <a:srgbClr val="000000"/>
                          </a:solidFill>
                          <a:latin typeface="+mn-lt"/>
                          <a:ea typeface="+mn-ea"/>
                          <a:cs typeface="+mn-cs"/>
                        </a:rPr>
                        <a:t>performance </a:t>
                      </a:r>
                      <a:r>
                        <a:rPr lang="en-US" sz="1800" kern="1200" dirty="0">
                          <a:solidFill>
                            <a:srgbClr val="000000"/>
                          </a:solidFill>
                          <a:latin typeface="+mn-lt"/>
                          <a:ea typeface="+mn-ea"/>
                          <a:cs typeface="+mn-cs"/>
                        </a:rPr>
                        <a:t>= RQM – adj. </a:t>
                      </a:r>
                      <a:r>
                        <a:rPr lang="en-US" sz="1800" kern="1200" dirty="0" smtClean="0">
                          <a:solidFill>
                            <a:srgbClr val="000000"/>
                          </a:solidFill>
                          <a:latin typeface="+mn-lt"/>
                          <a:ea typeface="+mn-ea"/>
                          <a:cs typeface="+mn-cs"/>
                        </a:rPr>
                        <a:t>baseline</a:t>
                      </a:r>
                    </a:p>
                    <a:p>
                      <a:pPr marL="0" marR="0">
                        <a:spcBef>
                          <a:spcPts val="0"/>
                        </a:spcBef>
                        <a:spcAft>
                          <a:spcPts val="0"/>
                        </a:spcAft>
                      </a:pPr>
                      <a:endParaRPr lang="en-US" sz="1800" kern="1200" dirty="0" smtClean="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00"/>
                          </a:solidFill>
                          <a:latin typeface="+mn-lt"/>
                          <a:ea typeface="+mn-ea"/>
                          <a:cs typeface="+mn-cs"/>
                        </a:rPr>
                        <a:t>DER performance during</a:t>
                      </a:r>
                      <a:r>
                        <a:rPr lang="en-US" sz="1800" b="0" kern="1200" baseline="0" dirty="0" smtClean="0">
                          <a:solidFill>
                            <a:srgbClr val="000000"/>
                          </a:solidFill>
                          <a:latin typeface="+mn-lt"/>
                          <a:ea typeface="+mn-ea"/>
                          <a:cs typeface="+mn-cs"/>
                        </a:rPr>
                        <a:t> dispatch </a:t>
                      </a:r>
                      <a:r>
                        <a:rPr lang="en-US" sz="1800" b="0" kern="1200" dirty="0" smtClean="0">
                          <a:solidFill>
                            <a:srgbClr val="000000"/>
                          </a:solidFill>
                          <a:latin typeface="+mn-lt"/>
                          <a:ea typeface="+mn-ea"/>
                          <a:cs typeface="+mn-cs"/>
                        </a:rPr>
                        <a:t>includes </a:t>
                      </a:r>
                      <a:r>
                        <a:rPr lang="en-US" sz="1800" b="0" kern="1200" baseline="0" dirty="0" smtClean="0">
                          <a:solidFill>
                            <a:srgbClr val="000000"/>
                          </a:solidFill>
                          <a:latin typeface="+mn-lt"/>
                          <a:ea typeface="+mn-ea"/>
                          <a:cs typeface="+mn-cs"/>
                        </a:rPr>
                        <a:t>two forms: demand reduction and net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smtClean="0">
                          <a:solidFill>
                            <a:srgbClr val="000000"/>
                          </a:solidFill>
                          <a:latin typeface="+mn-lt"/>
                          <a:ea typeface="+mn-ea"/>
                          <a:cs typeface="+mn-cs"/>
                        </a:rPr>
                        <a:t>DER demand reduction </a:t>
                      </a:r>
                      <a:r>
                        <a:rPr lang="en-US" sz="1800" b="0" kern="1200" dirty="0" smtClean="0">
                          <a:solidFill>
                            <a:srgbClr val="000000"/>
                          </a:solidFill>
                          <a:latin typeface="+mn-lt"/>
                          <a:ea typeface="+mn-ea"/>
                          <a:cs typeface="+mn-cs"/>
                        </a:rPr>
                        <a:t>is</a:t>
                      </a:r>
                      <a:r>
                        <a:rPr lang="en-US" sz="1800" kern="1200" dirty="0" smtClean="0">
                          <a:solidFill>
                            <a:srgbClr val="000000"/>
                          </a:solidFill>
                          <a:latin typeface="+mn-lt"/>
                          <a:ea typeface="+mn-ea"/>
                          <a:cs typeface="+mn-cs"/>
                        </a:rPr>
                        <a:t> accounted for as DER performance capped at when load reaches 0 MW</a:t>
                      </a:r>
                    </a:p>
                    <a:p>
                      <a:pPr marL="0" marR="0">
                        <a:spcBef>
                          <a:spcPts val="0"/>
                        </a:spcBef>
                        <a:spcAft>
                          <a:spcPts val="0"/>
                        </a:spcAft>
                      </a:pPr>
                      <a:endParaRPr lang="en-US" sz="1800" kern="1200" dirty="0" smtClean="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solidFill>
                            <a:srgbClr val="7030A0"/>
                          </a:solidFill>
                        </a:rPr>
                        <a:t>DER net supply </a:t>
                      </a:r>
                      <a:r>
                        <a:rPr lang="en-US" dirty="0" smtClean="0">
                          <a:solidFill>
                            <a:srgbClr val="7030A0"/>
                          </a:solidFill>
                        </a:rPr>
                        <a:t>is accounted for separately from DER performance. It is part of the </a:t>
                      </a:r>
                      <a:r>
                        <a:rPr lang="en-US" sz="1800" b="0" kern="1200" dirty="0" smtClean="0">
                          <a:solidFill>
                            <a:srgbClr val="7030A0"/>
                          </a:solidFill>
                          <a:latin typeface="+mn-lt"/>
                          <a:ea typeface="+mn-ea"/>
                          <a:cs typeface="+mn-cs"/>
                        </a:rPr>
                        <a:t>DRDERA total net supply</a:t>
                      </a:r>
                      <a:r>
                        <a:rPr lang="en-US" sz="1800" kern="1200" dirty="0" smtClean="0">
                          <a:solidFill>
                            <a:srgbClr val="7030A0"/>
                          </a:solidFill>
                          <a:latin typeface="+mn-lt"/>
                          <a:ea typeface="+mn-ea"/>
                          <a:cs typeface="+mn-cs"/>
                        </a:rPr>
                        <a:t> that is reported by the meter reader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smtClean="0">
                        <a:solidFill>
                          <a:srgbClr val="7030A0"/>
                        </a:solidFill>
                        <a:latin typeface="+mn-lt"/>
                        <a:ea typeface="+mn-ea"/>
                        <a:cs typeface="+mn-cs"/>
                      </a:endParaRPr>
                    </a:p>
                  </a:txBody>
                  <a:tcPr marL="68580" marR="68580" marT="0" marB="0"/>
                </a:tc>
                <a:extLst>
                  <a:ext uri="{0D108BD9-81ED-4DB2-BD59-A6C34878D82A}">
                    <a16:rowId xmlns:a16="http://schemas.microsoft.com/office/drawing/2014/main" val="1407295038"/>
                  </a:ext>
                </a:extLst>
              </a:tr>
            </a:tbl>
          </a:graphicData>
        </a:graphic>
      </p:graphicFrame>
    </p:spTree>
    <p:extLst>
      <p:ext uri="{BB962C8B-B14F-4D97-AF65-F5344CB8AC3E}">
        <p14:creationId xmlns:p14="http://schemas.microsoft.com/office/powerpoint/2010/main" val="2782674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lstStyle/>
          <a:p>
            <a:r>
              <a:rPr lang="en-US" dirty="0" smtClean="0"/>
              <a:t>DRR and DRDERA </a:t>
            </a:r>
            <a:r>
              <a:rPr lang="en-US" dirty="0"/>
              <a:t>S</a:t>
            </a:r>
            <a:r>
              <a:rPr lang="en-US" dirty="0" smtClean="0"/>
              <a:t>ettlement </a:t>
            </a:r>
            <a:r>
              <a:rPr lang="en-US" dirty="0"/>
              <a:t>R</a:t>
            </a:r>
            <a:r>
              <a:rPr lang="en-US" dirty="0" smtClean="0"/>
              <a:t>ules </a:t>
            </a:r>
            <a:r>
              <a:rPr lang="en-US" dirty="0"/>
              <a:t>C</a:t>
            </a:r>
            <a:r>
              <a:rPr lang="en-US" dirty="0" smtClean="0"/>
              <a:t>omparison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8496757"/>
              </p:ext>
            </p:extLst>
          </p:nvPr>
        </p:nvGraphicFramePr>
        <p:xfrm>
          <a:off x="609600" y="1397000"/>
          <a:ext cx="7924800" cy="4241799"/>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960705724"/>
                    </a:ext>
                  </a:extLst>
                </a:gridCol>
                <a:gridCol w="3200400">
                  <a:extLst>
                    <a:ext uri="{9D8B030D-6E8A-4147-A177-3AD203B41FA5}">
                      <a16:colId xmlns:a16="http://schemas.microsoft.com/office/drawing/2014/main" val="255659684"/>
                    </a:ext>
                  </a:extLst>
                </a:gridCol>
                <a:gridCol w="3276600">
                  <a:extLst>
                    <a:ext uri="{9D8B030D-6E8A-4147-A177-3AD203B41FA5}">
                      <a16:colId xmlns:a16="http://schemas.microsoft.com/office/drawing/2014/main" val="309498118"/>
                    </a:ext>
                  </a:extLst>
                </a:gridCol>
              </a:tblGrid>
              <a:tr h="499035">
                <a:tc>
                  <a:txBody>
                    <a:bodyPr/>
                    <a:lstStyle/>
                    <a:p>
                      <a:endParaRPr lang="en-US" dirty="0"/>
                    </a:p>
                  </a:txBody>
                  <a:tcPr/>
                </a:tc>
                <a:tc>
                  <a:txBody>
                    <a:bodyPr/>
                    <a:lstStyle/>
                    <a:p>
                      <a:pPr algn="ctr"/>
                      <a:r>
                        <a:rPr lang="en-US" dirty="0" smtClean="0"/>
                        <a:t>DRR Settlement Quantity</a:t>
                      </a:r>
                      <a:endParaRPr lang="en-US" dirty="0"/>
                    </a:p>
                  </a:txBody>
                  <a:tcPr/>
                </a:tc>
                <a:tc>
                  <a:txBody>
                    <a:bodyPr/>
                    <a:lstStyle/>
                    <a:p>
                      <a:pPr algn="ctr"/>
                      <a:r>
                        <a:rPr lang="en-US" dirty="0" smtClean="0"/>
                        <a:t>DRDERA Settlement Quantity</a:t>
                      </a:r>
                      <a:endParaRPr lang="en-US" dirty="0"/>
                    </a:p>
                  </a:txBody>
                  <a:tcPr/>
                </a:tc>
                <a:extLst>
                  <a:ext uri="{0D108BD9-81ED-4DB2-BD59-A6C34878D82A}">
                    <a16:rowId xmlns:a16="http://schemas.microsoft.com/office/drawing/2014/main" val="45215331"/>
                  </a:ext>
                </a:extLst>
              </a:tr>
              <a:tr h="1247588">
                <a:tc rowSpan="2">
                  <a:txBody>
                    <a:bodyPr/>
                    <a:lstStyle/>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r>
                        <a:rPr lang="en-US" b="1" dirty="0" smtClean="0">
                          <a:solidFill>
                            <a:srgbClr val="000000"/>
                          </a:solidFill>
                        </a:rPr>
                        <a:t>During Dispatch </a:t>
                      </a:r>
                      <a:endParaRPr lang="en-US" b="1" dirty="0">
                        <a:solidFill>
                          <a:srgbClr val="00000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0000"/>
                          </a:solidFill>
                        </a:rPr>
                        <a:t>Demand Reduction MWh x (1 + peak distribution loss)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7030A0"/>
                          </a:solidFill>
                        </a:rPr>
                        <a:t>Calculated by the ISO</a:t>
                      </a:r>
                    </a:p>
                  </a:txBody>
                  <a:tcPr/>
                </a:tc>
                <a:tc>
                  <a:txBody>
                    <a:bodyPr/>
                    <a:lstStyle/>
                    <a:p>
                      <a:pPr marL="285750" indent="-285750">
                        <a:buFont typeface="Arial" panose="020B0604020202020204" pitchFamily="34" charset="0"/>
                        <a:buChar char="•"/>
                      </a:pPr>
                      <a:r>
                        <a:rPr lang="en-US" dirty="0" smtClean="0">
                          <a:solidFill>
                            <a:srgbClr val="000000"/>
                          </a:solidFill>
                        </a:rPr>
                        <a:t>Demand Reduction MWh x (1 + peak distribution loss)</a:t>
                      </a:r>
                    </a:p>
                    <a:p>
                      <a:pPr marL="285750" indent="-285750">
                        <a:buFont typeface="Arial" panose="020B0604020202020204" pitchFamily="34" charset="0"/>
                        <a:buChar char="•"/>
                      </a:pPr>
                      <a:r>
                        <a:rPr lang="en-US" dirty="0" smtClean="0">
                          <a:solidFill>
                            <a:srgbClr val="7030A0"/>
                          </a:solidFill>
                        </a:rPr>
                        <a:t>Calculated by the ISO</a:t>
                      </a:r>
                      <a:endParaRPr lang="en-US" dirty="0">
                        <a:solidFill>
                          <a:srgbClr val="7030A0"/>
                        </a:solidFill>
                      </a:endParaRPr>
                    </a:p>
                  </a:txBody>
                  <a:tcPr/>
                </a:tc>
                <a:extLst>
                  <a:ext uri="{0D108BD9-81ED-4DB2-BD59-A6C34878D82A}">
                    <a16:rowId xmlns:a16="http://schemas.microsoft.com/office/drawing/2014/main" val="3771128246"/>
                  </a:ext>
                </a:extLst>
              </a:tr>
              <a:tr h="1247588">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0000"/>
                          </a:solidFill>
                        </a:rPr>
                        <a:t>+ Incremental Net Supply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solidFill>
                          <a:srgbClr val="00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7030A0"/>
                          </a:solidFill>
                        </a:rPr>
                        <a:t>Calculated by the ISO</a:t>
                      </a:r>
                    </a:p>
                  </a:txBody>
                  <a:tcPr/>
                </a:tc>
                <a:tc>
                  <a:txBody>
                    <a:bodyPr/>
                    <a:lstStyle/>
                    <a:p>
                      <a:pPr marL="285750" indent="-285750">
                        <a:buFont typeface="Arial" panose="020B0604020202020204" pitchFamily="34" charset="0"/>
                        <a:buChar char="•"/>
                      </a:pPr>
                      <a:r>
                        <a:rPr lang="en-US" dirty="0" smtClean="0">
                          <a:solidFill>
                            <a:srgbClr val="000000"/>
                          </a:solidFill>
                        </a:rPr>
                        <a:t>+ Energy Injection MWh – Energy Withdrawal MWh</a:t>
                      </a:r>
                    </a:p>
                    <a:p>
                      <a:pPr marL="285750" indent="-285750">
                        <a:buFont typeface="Arial" panose="020B0604020202020204" pitchFamily="34" charset="0"/>
                        <a:buChar char="•"/>
                      </a:pPr>
                      <a:r>
                        <a:rPr lang="en-US" dirty="0" smtClean="0">
                          <a:solidFill>
                            <a:srgbClr val="7030A0"/>
                          </a:solidFill>
                        </a:rPr>
                        <a:t>Reported by meter</a:t>
                      </a:r>
                      <a:r>
                        <a:rPr lang="en-US" baseline="0" dirty="0" smtClean="0">
                          <a:solidFill>
                            <a:srgbClr val="7030A0"/>
                          </a:solidFill>
                        </a:rPr>
                        <a:t> reader</a:t>
                      </a:r>
                      <a:endParaRPr lang="en-US" dirty="0">
                        <a:solidFill>
                          <a:srgbClr val="7030A0"/>
                        </a:solidFill>
                      </a:endParaRPr>
                    </a:p>
                  </a:txBody>
                  <a:tcPr/>
                </a:tc>
                <a:extLst>
                  <a:ext uri="{0D108BD9-81ED-4DB2-BD59-A6C34878D82A}">
                    <a16:rowId xmlns:a16="http://schemas.microsoft.com/office/drawing/2014/main" val="775709023"/>
                  </a:ext>
                </a:extLst>
              </a:tr>
              <a:tr h="1247588">
                <a:tc>
                  <a:txBody>
                    <a:bodyPr/>
                    <a:lstStyle/>
                    <a:p>
                      <a:pPr algn="ctr"/>
                      <a:endParaRPr lang="en-US" b="1" dirty="0" smtClean="0">
                        <a:solidFill>
                          <a:srgbClr val="000000"/>
                        </a:solidFill>
                      </a:endParaRPr>
                    </a:p>
                    <a:p>
                      <a:pPr algn="ctr"/>
                      <a:r>
                        <a:rPr lang="en-US" b="1" dirty="0" smtClean="0">
                          <a:solidFill>
                            <a:srgbClr val="000000"/>
                          </a:solidFill>
                        </a:rPr>
                        <a:t>Outside of Dispatch</a:t>
                      </a:r>
                      <a:endParaRPr lang="en-US" b="1" dirty="0">
                        <a:solidFill>
                          <a:srgbClr val="000000"/>
                        </a:solidFill>
                      </a:endParaRPr>
                    </a:p>
                  </a:txBody>
                  <a:tcPr/>
                </a:tc>
                <a:tc>
                  <a:txBody>
                    <a:bodyPr/>
                    <a:lstStyle/>
                    <a:p>
                      <a:pPr marL="285750" indent="-285750">
                        <a:buFont typeface="Arial" panose="020B0604020202020204" pitchFamily="34" charset="0"/>
                        <a:buChar char="•"/>
                      </a:pPr>
                      <a:r>
                        <a:rPr lang="en-US" dirty="0" smtClean="0">
                          <a:solidFill>
                            <a:srgbClr val="000000"/>
                          </a:solidFill>
                        </a:rPr>
                        <a:t>0 MWh</a:t>
                      </a:r>
                      <a:endParaRPr lang="en-US" dirty="0">
                        <a:solidFill>
                          <a:srgbClr val="00000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0000"/>
                          </a:solidFill>
                        </a:rPr>
                        <a:t>Energy Injection MWh – Energy Withdrawal MWh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7030A0"/>
                          </a:solidFill>
                        </a:rPr>
                        <a:t>Reported by meter reader</a:t>
                      </a:r>
                    </a:p>
                  </a:txBody>
                  <a:tcPr/>
                </a:tc>
                <a:extLst>
                  <a:ext uri="{0D108BD9-81ED-4DB2-BD59-A6C34878D82A}">
                    <a16:rowId xmlns:a16="http://schemas.microsoft.com/office/drawing/2014/main" val="400109783"/>
                  </a:ext>
                </a:extLst>
              </a:tr>
            </a:tbl>
          </a:graphicData>
        </a:graphic>
      </p:graphicFrame>
    </p:spTree>
    <p:extLst>
      <p:ext uri="{BB962C8B-B14F-4D97-AF65-F5344CB8AC3E}">
        <p14:creationId xmlns:p14="http://schemas.microsoft.com/office/powerpoint/2010/main" val="18782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p:txBody>
          <a:bodyPr/>
          <a:lstStyle/>
          <a:p>
            <a:r>
              <a:rPr lang="en-US" dirty="0" smtClean="0"/>
              <a:t>Why account for net </a:t>
            </a:r>
            <a:r>
              <a:rPr lang="en-US" dirty="0"/>
              <a:t>supply </a:t>
            </a:r>
            <a:r>
              <a:rPr lang="en-US" dirty="0" smtClean="0"/>
              <a:t>differently in the DRDERA model?</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Unlike the DRR model where incremental net supply is accounted for as part of each DRA’s performance, net supply in the DRDERA model is accounted for separately from each DER’s performance</a:t>
            </a:r>
          </a:p>
          <a:p>
            <a:pPr marL="457200" indent="-457200">
              <a:buFont typeface="+mj-lt"/>
              <a:buAutoNum type="arabicPeriod"/>
            </a:pPr>
            <a:r>
              <a:rPr lang="en-US" dirty="0" smtClean="0"/>
              <a:t>This separate accounting allows energy-injecting DERs to aggregate with demand response DERs without double counting</a:t>
            </a:r>
          </a:p>
          <a:p>
            <a:pPr marL="857250" lvl="1" indent="-457200">
              <a:buFont typeface="Arial" panose="020B0604020202020204" pitchFamily="34" charset="0"/>
              <a:buChar char="•"/>
            </a:pPr>
            <a:r>
              <a:rPr lang="en-US" dirty="0" smtClean="0"/>
              <a:t>The current </a:t>
            </a:r>
            <a:r>
              <a:rPr lang="en-US" dirty="0"/>
              <a:t>DRR </a:t>
            </a:r>
            <a:r>
              <a:rPr lang="en-US" dirty="0" smtClean="0"/>
              <a:t>model prevents double counting by prohibiting </a:t>
            </a:r>
            <a:r>
              <a:rPr lang="en-US" dirty="0"/>
              <a:t>Gen Asset and DRR from being located at the same facility</a:t>
            </a:r>
          </a:p>
          <a:p>
            <a:pPr marL="857250" lvl="1" indent="-457200">
              <a:buFont typeface="Arial" panose="020B0604020202020204" pitchFamily="34" charset="0"/>
              <a:buChar char="•"/>
            </a:pPr>
            <a:r>
              <a:rPr lang="en-US" dirty="0" smtClean="0"/>
              <a:t>The DRDERA design </a:t>
            </a:r>
            <a:r>
              <a:rPr lang="en-US" dirty="0"/>
              <a:t>eliminates that </a:t>
            </a:r>
            <a:r>
              <a:rPr lang="en-US" dirty="0" smtClean="0"/>
              <a:t>restriction </a:t>
            </a:r>
          </a:p>
          <a:p>
            <a:pPr marL="457200" indent="-457200">
              <a:buFont typeface="+mj-lt"/>
              <a:buAutoNum type="arabicPeriod"/>
            </a:pPr>
            <a:r>
              <a:rPr lang="en-US" dirty="0" smtClean="0"/>
              <a:t>This </a:t>
            </a:r>
            <a:r>
              <a:rPr lang="en-US" dirty="0"/>
              <a:t>separate accounting allows the DRDERA to receive payment for energy injected into the electric system outside of ISO dispatch</a:t>
            </a:r>
          </a:p>
          <a:p>
            <a:pPr marL="457200" indent="-457200">
              <a:buFont typeface="+mj-lt"/>
              <a:buAutoNum type="arabicPeriod"/>
            </a:pPr>
            <a:r>
              <a:rPr lang="en-US" dirty="0"/>
              <a:t>This separate accounting allows </a:t>
            </a:r>
            <a:r>
              <a:rPr lang="en-US" dirty="0" smtClean="0"/>
              <a:t>total net supply produced during dispatch to be compensated, whereas only </a:t>
            </a:r>
            <a:r>
              <a:rPr lang="en-US" dirty="0"/>
              <a:t>incremental net supply is compensated under the DRR </a:t>
            </a:r>
            <a:r>
              <a:rPr lang="en-US" dirty="0" smtClean="0"/>
              <a:t>model</a:t>
            </a:r>
          </a:p>
          <a:p>
            <a:pPr marL="857250" lvl="1" indent="-457200">
              <a:buFont typeface="Arial" panose="020B0604020202020204" pitchFamily="34" charset="0"/>
              <a:buChar char="•"/>
            </a:pPr>
            <a:r>
              <a:rPr lang="en-US" dirty="0" smtClean="0"/>
              <a:t>Total net supply produced by DRDERA will be settled within the Energy Market as part of the energy supply and demand balance within each metering domain</a:t>
            </a:r>
          </a:p>
        </p:txBody>
      </p:sp>
    </p:spTree>
    <p:extLst>
      <p:ext uri="{BB962C8B-B14F-4D97-AF65-F5344CB8AC3E}">
        <p14:creationId xmlns:p14="http://schemas.microsoft.com/office/powerpoint/2010/main" val="198737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normAutofit/>
          </a:bodyPr>
          <a:lstStyle/>
          <a:p>
            <a:r>
              <a:rPr lang="en-US" dirty="0" smtClean="0"/>
              <a:t>An Example of DRDERA Settlement</a:t>
            </a:r>
            <a:endParaRPr lang="en-US" dirty="0"/>
          </a:p>
        </p:txBody>
      </p:sp>
      <p:sp>
        <p:nvSpPr>
          <p:cNvPr id="4" name="Content Placeholder 3"/>
          <p:cNvSpPr>
            <a:spLocks noGrp="1"/>
          </p:cNvSpPr>
          <p:nvPr>
            <p:ph idx="1"/>
          </p:nvPr>
        </p:nvSpPr>
        <p:spPr>
          <a:xfrm>
            <a:off x="457200" y="1401762"/>
            <a:ext cx="8229600" cy="5151438"/>
          </a:xfrm>
        </p:spPr>
        <p:txBody>
          <a:bodyPr>
            <a:normAutofit/>
          </a:bodyPr>
          <a:lstStyle/>
          <a:p>
            <a:r>
              <a:rPr lang="en-US" dirty="0" smtClean="0"/>
              <a:t>A DRDERA has two DERs: an end-use customer and a generator at separate facilities</a:t>
            </a:r>
          </a:p>
          <a:p>
            <a:r>
              <a:rPr lang="en-US" dirty="0" smtClean="0"/>
              <a:t>During a dispatch, it received a DDP of 4 MW</a:t>
            </a:r>
          </a:p>
          <a:p>
            <a:r>
              <a:rPr lang="en-US" dirty="0" smtClean="0"/>
              <a:t>The end-use customer’s adjusted baseline </a:t>
            </a:r>
            <a:r>
              <a:rPr lang="en-US" dirty="0"/>
              <a:t>is -2 MW </a:t>
            </a:r>
            <a:r>
              <a:rPr lang="en-US" dirty="0" smtClean="0"/>
              <a:t>(a negative value shows load); </a:t>
            </a:r>
            <a:r>
              <a:rPr lang="en-US" dirty="0"/>
              <a:t>during </a:t>
            </a:r>
            <a:r>
              <a:rPr lang="en-US" dirty="0" smtClean="0"/>
              <a:t>the </a:t>
            </a:r>
            <a:r>
              <a:rPr lang="en-US" dirty="0"/>
              <a:t>dispatch, </a:t>
            </a:r>
            <a:r>
              <a:rPr lang="en-US" dirty="0" smtClean="0"/>
              <a:t>its RQM is +1 MW (a positive value shows generation)</a:t>
            </a:r>
            <a:endParaRPr lang="en-US" dirty="0"/>
          </a:p>
          <a:p>
            <a:r>
              <a:rPr lang="en-US" dirty="0" smtClean="0"/>
              <a:t>The generator usually </a:t>
            </a:r>
            <a:r>
              <a:rPr lang="en-US" dirty="0"/>
              <a:t>generates +1 MW to serve a local need; its adjusted baseline is +1 MW; during </a:t>
            </a:r>
            <a:r>
              <a:rPr lang="en-US" dirty="0" smtClean="0"/>
              <a:t>the </a:t>
            </a:r>
            <a:r>
              <a:rPr lang="en-US" dirty="0"/>
              <a:t>dispatch, it is generating +2 MW</a:t>
            </a:r>
          </a:p>
          <a:p>
            <a:pPr marL="457200" lvl="1" indent="0">
              <a:buNone/>
            </a:pPr>
            <a:endParaRPr lang="en-US" dirty="0"/>
          </a:p>
          <a:p>
            <a:endParaRPr lang="en-US" dirty="0"/>
          </a:p>
        </p:txBody>
      </p:sp>
    </p:spTree>
    <p:extLst>
      <p:ext uri="{BB962C8B-B14F-4D97-AF65-F5344CB8AC3E}">
        <p14:creationId xmlns:p14="http://schemas.microsoft.com/office/powerpoint/2010/main" val="160455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lstStyle/>
          <a:p>
            <a:r>
              <a:rPr lang="en-US" smtClean="0"/>
              <a:t>An Example of DRDERA Settlement (cont.)</a:t>
            </a:r>
            <a:endParaRPr lang="en-US" dirty="0"/>
          </a:p>
        </p:txBody>
      </p:sp>
      <p:sp>
        <p:nvSpPr>
          <p:cNvPr id="9" name="Content Placeholder 8"/>
          <p:cNvSpPr>
            <a:spLocks noGrp="1"/>
          </p:cNvSpPr>
          <p:nvPr>
            <p:ph idx="1"/>
          </p:nvPr>
        </p:nvSpPr>
        <p:spPr>
          <a:xfrm>
            <a:off x="431800" y="4058356"/>
            <a:ext cx="8229600" cy="2404450"/>
          </a:xfrm>
        </p:spPr>
        <p:txBody>
          <a:bodyPr>
            <a:normAutofit fontScale="92500" lnSpcReduction="10000"/>
          </a:bodyPr>
          <a:lstStyle/>
          <a:p>
            <a:r>
              <a:rPr lang="en-US" dirty="0"/>
              <a:t>This DRDERA’s performance is 4 MW, which shows it followed the DDP of 4 MW</a:t>
            </a:r>
          </a:p>
          <a:p>
            <a:r>
              <a:rPr lang="en-US" dirty="0"/>
              <a:t>This DRDERA’s settlement is 5 </a:t>
            </a:r>
            <a:r>
              <a:rPr lang="en-US" dirty="0" smtClean="0"/>
              <a:t>MW - </a:t>
            </a:r>
            <a:r>
              <a:rPr lang="en-US" dirty="0"/>
              <a:t>it is compensated for 2 MW demand reduction calculated by the ISO and 3 MW energy injection reported by the meter </a:t>
            </a:r>
            <a:r>
              <a:rPr lang="en-US" dirty="0" smtClean="0"/>
              <a:t>reader</a:t>
            </a:r>
          </a:p>
          <a:p>
            <a:pPr lvl="1"/>
            <a:r>
              <a:rPr lang="en-US" dirty="0" smtClean="0"/>
              <a:t>The </a:t>
            </a:r>
            <a:r>
              <a:rPr lang="en-US" dirty="0"/>
              <a:t>additional 1 MW in the settlement reflects compensation for total net supply</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83934992"/>
              </p:ext>
            </p:extLst>
          </p:nvPr>
        </p:nvGraphicFramePr>
        <p:xfrm>
          <a:off x="584200" y="1192832"/>
          <a:ext cx="7924800" cy="2743200"/>
        </p:xfrm>
        <a:graphic>
          <a:graphicData uri="http://schemas.openxmlformats.org/drawingml/2006/table">
            <a:tbl>
              <a:tblPr firstRow="1" bandRow="1">
                <a:tableStyleId>{5C22544A-7EE6-4342-B048-85BDC9FD1C3A}</a:tableStyleId>
              </a:tblPr>
              <a:tblGrid>
                <a:gridCol w="2014780">
                  <a:extLst>
                    <a:ext uri="{9D8B030D-6E8A-4147-A177-3AD203B41FA5}">
                      <a16:colId xmlns:a16="http://schemas.microsoft.com/office/drawing/2014/main" val="1046918236"/>
                    </a:ext>
                  </a:extLst>
                </a:gridCol>
                <a:gridCol w="2955010">
                  <a:extLst>
                    <a:ext uri="{9D8B030D-6E8A-4147-A177-3AD203B41FA5}">
                      <a16:colId xmlns:a16="http://schemas.microsoft.com/office/drawing/2014/main" val="1934399668"/>
                    </a:ext>
                  </a:extLst>
                </a:gridCol>
                <a:gridCol w="2955010">
                  <a:extLst>
                    <a:ext uri="{9D8B030D-6E8A-4147-A177-3AD203B41FA5}">
                      <a16:colId xmlns:a16="http://schemas.microsoft.com/office/drawing/2014/main" val="357975804"/>
                    </a:ext>
                  </a:extLst>
                </a:gridCol>
              </a:tblGrid>
              <a:tr h="320762">
                <a:tc>
                  <a:txBody>
                    <a:bodyPr/>
                    <a:lstStyle/>
                    <a:p>
                      <a:pPr algn="ctr"/>
                      <a:r>
                        <a:rPr lang="en-US" dirty="0" smtClean="0"/>
                        <a:t>During</a:t>
                      </a:r>
                      <a:r>
                        <a:rPr lang="en-US" baseline="0" dirty="0" smtClean="0"/>
                        <a:t> a dispatch</a:t>
                      </a:r>
                      <a:endParaRPr lang="en-US" dirty="0"/>
                    </a:p>
                  </a:txBody>
                  <a:tcPr/>
                </a:tc>
                <a:tc>
                  <a:txBody>
                    <a:bodyPr/>
                    <a:lstStyle/>
                    <a:p>
                      <a:pPr algn="ctr"/>
                      <a:r>
                        <a:rPr lang="en-US" dirty="0" smtClean="0"/>
                        <a:t>End-Use Customer</a:t>
                      </a:r>
                      <a:endParaRPr lang="en-US" dirty="0"/>
                    </a:p>
                  </a:txBody>
                  <a:tcPr/>
                </a:tc>
                <a:tc>
                  <a:txBody>
                    <a:bodyPr/>
                    <a:lstStyle/>
                    <a:p>
                      <a:pPr algn="ctr"/>
                      <a:r>
                        <a:rPr lang="en-US" dirty="0" smtClean="0"/>
                        <a:t>Generator</a:t>
                      </a:r>
                      <a:endParaRPr lang="en-US" dirty="0"/>
                    </a:p>
                  </a:txBody>
                  <a:tcPr/>
                </a:tc>
                <a:extLst>
                  <a:ext uri="{0D108BD9-81ED-4DB2-BD59-A6C34878D82A}">
                    <a16:rowId xmlns:a16="http://schemas.microsoft.com/office/drawing/2014/main" val="3785585282"/>
                  </a:ext>
                </a:extLst>
              </a:tr>
              <a:tr h="320762">
                <a:tc>
                  <a:txBody>
                    <a:bodyPr/>
                    <a:lstStyle/>
                    <a:p>
                      <a:pPr algn="ctr"/>
                      <a:r>
                        <a:rPr lang="en-US" dirty="0" smtClean="0">
                          <a:solidFill>
                            <a:srgbClr val="000000"/>
                          </a:solidFill>
                        </a:rPr>
                        <a:t>Adjusted baseline</a:t>
                      </a:r>
                      <a:endParaRPr lang="en-US" dirty="0">
                        <a:solidFill>
                          <a:srgbClr val="000000"/>
                        </a:solidFill>
                      </a:endParaRPr>
                    </a:p>
                  </a:txBody>
                  <a:tcPr/>
                </a:tc>
                <a:tc>
                  <a:txBody>
                    <a:bodyPr/>
                    <a:lstStyle/>
                    <a:p>
                      <a:pPr algn="ctr"/>
                      <a:r>
                        <a:rPr lang="en-US" dirty="0" smtClean="0">
                          <a:solidFill>
                            <a:srgbClr val="000000"/>
                          </a:solidFill>
                        </a:rPr>
                        <a:t>-2 MW</a:t>
                      </a:r>
                      <a:endParaRPr lang="en-US" dirty="0">
                        <a:solidFill>
                          <a:srgbClr val="000000"/>
                        </a:solidFill>
                      </a:endParaRPr>
                    </a:p>
                  </a:txBody>
                  <a:tcPr/>
                </a:tc>
                <a:tc>
                  <a:txBody>
                    <a:bodyPr/>
                    <a:lstStyle/>
                    <a:p>
                      <a:pPr algn="ctr"/>
                      <a:r>
                        <a:rPr lang="en-US" dirty="0" smtClean="0">
                          <a:solidFill>
                            <a:srgbClr val="000000"/>
                          </a:solidFill>
                        </a:rPr>
                        <a:t>1 MW</a:t>
                      </a:r>
                      <a:endParaRPr lang="en-US" dirty="0">
                        <a:solidFill>
                          <a:srgbClr val="000000"/>
                        </a:solidFill>
                      </a:endParaRPr>
                    </a:p>
                  </a:txBody>
                  <a:tcPr/>
                </a:tc>
                <a:extLst>
                  <a:ext uri="{0D108BD9-81ED-4DB2-BD59-A6C34878D82A}">
                    <a16:rowId xmlns:a16="http://schemas.microsoft.com/office/drawing/2014/main" val="2820169916"/>
                  </a:ext>
                </a:extLst>
              </a:tr>
              <a:tr h="561333">
                <a:tc>
                  <a:txBody>
                    <a:bodyPr/>
                    <a:lstStyle/>
                    <a:p>
                      <a:pPr algn="ctr"/>
                      <a:r>
                        <a:rPr lang="en-US" dirty="0" smtClean="0">
                          <a:solidFill>
                            <a:srgbClr val="000000"/>
                          </a:solidFill>
                        </a:rPr>
                        <a:t>5-minute telemetry/RQM</a:t>
                      </a:r>
                      <a:endParaRPr lang="en-US" dirty="0">
                        <a:solidFill>
                          <a:srgbClr val="000000"/>
                        </a:solidFill>
                      </a:endParaRPr>
                    </a:p>
                  </a:txBody>
                  <a:tcPr/>
                </a:tc>
                <a:tc>
                  <a:txBody>
                    <a:bodyPr/>
                    <a:lstStyle/>
                    <a:p>
                      <a:pPr algn="ctr"/>
                      <a:r>
                        <a:rPr lang="en-US" dirty="0" smtClean="0">
                          <a:solidFill>
                            <a:srgbClr val="000000"/>
                          </a:solidFill>
                        </a:rPr>
                        <a:t>1 MW</a:t>
                      </a:r>
                      <a:endParaRPr lang="en-US" dirty="0">
                        <a:solidFill>
                          <a:srgbClr val="000000"/>
                        </a:solidFill>
                      </a:endParaRPr>
                    </a:p>
                  </a:txBody>
                  <a:tcPr/>
                </a:tc>
                <a:tc>
                  <a:txBody>
                    <a:bodyPr/>
                    <a:lstStyle/>
                    <a:p>
                      <a:pPr algn="ctr"/>
                      <a:r>
                        <a:rPr lang="en-US" dirty="0" smtClean="0">
                          <a:solidFill>
                            <a:srgbClr val="000000"/>
                          </a:solidFill>
                        </a:rPr>
                        <a:t>2 MW</a:t>
                      </a:r>
                      <a:endParaRPr lang="en-US" dirty="0">
                        <a:solidFill>
                          <a:srgbClr val="000000"/>
                        </a:solidFill>
                      </a:endParaRPr>
                    </a:p>
                  </a:txBody>
                  <a:tcPr/>
                </a:tc>
                <a:extLst>
                  <a:ext uri="{0D108BD9-81ED-4DB2-BD59-A6C34878D82A}">
                    <a16:rowId xmlns:a16="http://schemas.microsoft.com/office/drawing/2014/main" val="3587227960"/>
                  </a:ext>
                </a:extLst>
              </a:tr>
              <a:tr h="320762">
                <a:tc>
                  <a:txBody>
                    <a:bodyPr/>
                    <a:lstStyle/>
                    <a:p>
                      <a:pPr algn="ctr"/>
                      <a:r>
                        <a:rPr lang="en-US" dirty="0" smtClean="0">
                          <a:solidFill>
                            <a:srgbClr val="000000"/>
                          </a:solidFill>
                        </a:rPr>
                        <a:t>DER performance</a:t>
                      </a:r>
                      <a:endParaRPr lang="en-US" dirty="0">
                        <a:solidFill>
                          <a:srgbClr val="000000"/>
                        </a:solidFill>
                      </a:endParaRPr>
                    </a:p>
                  </a:txBody>
                  <a:tcPr/>
                </a:tc>
                <a:tc>
                  <a:txBody>
                    <a:bodyPr/>
                    <a:lstStyle/>
                    <a:p>
                      <a:pPr algn="ctr"/>
                      <a:r>
                        <a:rPr lang="en-US" dirty="0" smtClean="0">
                          <a:solidFill>
                            <a:srgbClr val="000000"/>
                          </a:solidFill>
                        </a:rPr>
                        <a:t>3 MW =</a:t>
                      </a:r>
                      <a:r>
                        <a:rPr lang="en-US" baseline="0" dirty="0" smtClean="0">
                          <a:solidFill>
                            <a:srgbClr val="000000"/>
                          </a:solidFill>
                        </a:rPr>
                        <a:t> </a:t>
                      </a:r>
                      <a:r>
                        <a:rPr lang="en-US" dirty="0" smtClean="0">
                          <a:solidFill>
                            <a:srgbClr val="000000"/>
                          </a:solidFill>
                        </a:rPr>
                        <a:t>1 MW – (-2)</a:t>
                      </a:r>
                      <a:r>
                        <a:rPr lang="en-US" baseline="0" dirty="0" smtClean="0">
                          <a:solidFill>
                            <a:srgbClr val="000000"/>
                          </a:solidFill>
                        </a:rPr>
                        <a:t> MW</a:t>
                      </a:r>
                      <a:endParaRPr lang="en-US" dirty="0">
                        <a:solidFill>
                          <a:srgbClr val="000000"/>
                        </a:solidFill>
                      </a:endParaRPr>
                    </a:p>
                  </a:txBody>
                  <a:tcPr/>
                </a:tc>
                <a:tc>
                  <a:txBody>
                    <a:bodyPr/>
                    <a:lstStyle/>
                    <a:p>
                      <a:pPr algn="ctr"/>
                      <a:r>
                        <a:rPr lang="en-US" dirty="0" smtClean="0">
                          <a:solidFill>
                            <a:srgbClr val="000000"/>
                          </a:solidFill>
                        </a:rPr>
                        <a:t>1 MW =</a:t>
                      </a:r>
                      <a:r>
                        <a:rPr lang="en-US" baseline="0" dirty="0" smtClean="0">
                          <a:solidFill>
                            <a:srgbClr val="000000"/>
                          </a:solidFill>
                        </a:rPr>
                        <a:t> 2</a:t>
                      </a:r>
                      <a:r>
                        <a:rPr lang="en-US" dirty="0" smtClean="0">
                          <a:solidFill>
                            <a:srgbClr val="000000"/>
                          </a:solidFill>
                        </a:rPr>
                        <a:t> MW – 1</a:t>
                      </a:r>
                      <a:r>
                        <a:rPr lang="en-US" baseline="0" dirty="0" smtClean="0">
                          <a:solidFill>
                            <a:srgbClr val="000000"/>
                          </a:solidFill>
                        </a:rPr>
                        <a:t> MW</a:t>
                      </a:r>
                      <a:endParaRPr lang="en-US" dirty="0">
                        <a:solidFill>
                          <a:srgbClr val="000000"/>
                        </a:solidFill>
                      </a:endParaRPr>
                    </a:p>
                  </a:txBody>
                  <a:tcPr/>
                </a:tc>
                <a:extLst>
                  <a:ext uri="{0D108BD9-81ED-4DB2-BD59-A6C34878D82A}">
                    <a16:rowId xmlns:a16="http://schemas.microsoft.com/office/drawing/2014/main" val="3284457992"/>
                  </a:ext>
                </a:extLst>
              </a:tr>
              <a:tr h="561333">
                <a:tc>
                  <a:txBody>
                    <a:bodyPr/>
                    <a:lstStyle/>
                    <a:p>
                      <a:pPr algn="ctr"/>
                      <a:r>
                        <a:rPr lang="en-US" dirty="0" smtClean="0">
                          <a:solidFill>
                            <a:srgbClr val="000000"/>
                          </a:solidFill>
                        </a:rPr>
                        <a:t>DER demand reduction</a:t>
                      </a:r>
                      <a:endParaRPr lang="en-US" dirty="0">
                        <a:solidFill>
                          <a:srgbClr val="000000"/>
                        </a:solidFill>
                      </a:endParaRPr>
                    </a:p>
                  </a:txBody>
                  <a:tcPr/>
                </a:tc>
                <a:tc>
                  <a:txBody>
                    <a:bodyPr/>
                    <a:lstStyle/>
                    <a:p>
                      <a:pPr algn="ctr"/>
                      <a:r>
                        <a:rPr lang="en-US" dirty="0" smtClean="0">
                          <a:solidFill>
                            <a:srgbClr val="000000"/>
                          </a:solidFill>
                        </a:rPr>
                        <a:t>2 MW</a:t>
                      </a:r>
                      <a:endParaRPr lang="en-US" dirty="0">
                        <a:solidFill>
                          <a:srgbClr val="000000"/>
                        </a:solidFill>
                      </a:endParaRPr>
                    </a:p>
                  </a:txBody>
                  <a:tcPr/>
                </a:tc>
                <a:tc>
                  <a:txBody>
                    <a:bodyPr/>
                    <a:lstStyle/>
                    <a:p>
                      <a:pPr algn="ctr"/>
                      <a:r>
                        <a:rPr lang="en-US" dirty="0" smtClean="0">
                          <a:solidFill>
                            <a:srgbClr val="000000"/>
                          </a:solidFill>
                        </a:rPr>
                        <a:t>0 MW</a:t>
                      </a:r>
                      <a:endParaRPr lang="en-US" dirty="0">
                        <a:solidFill>
                          <a:srgbClr val="000000"/>
                        </a:solidFill>
                      </a:endParaRPr>
                    </a:p>
                  </a:txBody>
                  <a:tcPr/>
                </a:tc>
                <a:extLst>
                  <a:ext uri="{0D108BD9-81ED-4DB2-BD59-A6C34878D82A}">
                    <a16:rowId xmlns:a16="http://schemas.microsoft.com/office/drawing/2014/main" val="846068814"/>
                  </a:ext>
                </a:extLst>
              </a:tr>
              <a:tr h="0">
                <a:tc>
                  <a:txBody>
                    <a:bodyPr/>
                    <a:lstStyle/>
                    <a:p>
                      <a:pPr algn="ctr"/>
                      <a:r>
                        <a:rPr lang="en-US" dirty="0" smtClean="0">
                          <a:solidFill>
                            <a:srgbClr val="000000"/>
                          </a:solidFill>
                        </a:rPr>
                        <a:t>DER net supply</a:t>
                      </a:r>
                      <a:endParaRPr lang="en-US" dirty="0">
                        <a:solidFill>
                          <a:srgbClr val="000000"/>
                        </a:solidFill>
                      </a:endParaRPr>
                    </a:p>
                  </a:txBody>
                  <a:tcPr/>
                </a:tc>
                <a:tc>
                  <a:txBody>
                    <a:bodyPr/>
                    <a:lstStyle/>
                    <a:p>
                      <a:pPr algn="ctr"/>
                      <a:r>
                        <a:rPr lang="en-US" dirty="0" smtClean="0">
                          <a:solidFill>
                            <a:srgbClr val="000000"/>
                          </a:solidFill>
                        </a:rPr>
                        <a:t>1 MW</a:t>
                      </a:r>
                      <a:endParaRPr lang="en-US" dirty="0">
                        <a:solidFill>
                          <a:srgbClr val="000000"/>
                        </a:solidFill>
                      </a:endParaRPr>
                    </a:p>
                  </a:txBody>
                  <a:tcPr/>
                </a:tc>
                <a:tc>
                  <a:txBody>
                    <a:bodyPr/>
                    <a:lstStyle/>
                    <a:p>
                      <a:pPr algn="ctr"/>
                      <a:r>
                        <a:rPr lang="en-US" dirty="0" smtClean="0">
                          <a:solidFill>
                            <a:srgbClr val="000000"/>
                          </a:solidFill>
                        </a:rPr>
                        <a:t>2 MW</a:t>
                      </a:r>
                      <a:endParaRPr lang="en-US" dirty="0">
                        <a:solidFill>
                          <a:srgbClr val="000000"/>
                        </a:solidFill>
                      </a:endParaRPr>
                    </a:p>
                  </a:txBody>
                  <a:tcPr/>
                </a:tc>
                <a:extLst>
                  <a:ext uri="{0D108BD9-81ED-4DB2-BD59-A6C34878D82A}">
                    <a16:rowId xmlns:a16="http://schemas.microsoft.com/office/drawing/2014/main" val="2736712101"/>
                  </a:ext>
                </a:extLst>
              </a:tr>
            </a:tbl>
          </a:graphicData>
        </a:graphic>
      </p:graphicFrame>
    </p:spTree>
    <p:extLst>
      <p:ext uri="{BB962C8B-B14F-4D97-AF65-F5344CB8AC3E}">
        <p14:creationId xmlns:p14="http://schemas.microsoft.com/office/powerpoint/2010/main" val="631108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normAutofit/>
          </a:bodyPr>
          <a:lstStyle/>
          <a:p>
            <a:r>
              <a:rPr lang="en-US" dirty="0" smtClean="0"/>
              <a:t>Other DRDERA Model </a:t>
            </a:r>
            <a:r>
              <a:rPr lang="en-US" dirty="0"/>
              <a:t>F</a:t>
            </a:r>
            <a:r>
              <a:rPr lang="en-US" dirty="0" smtClean="0"/>
              <a:t>eatures</a:t>
            </a:r>
            <a:endParaRPr lang="en-US" dirty="0"/>
          </a:p>
        </p:txBody>
      </p:sp>
      <p:sp>
        <p:nvSpPr>
          <p:cNvPr id="4" name="Content Placeholder 3"/>
          <p:cNvSpPr>
            <a:spLocks noGrp="1"/>
          </p:cNvSpPr>
          <p:nvPr>
            <p:ph idx="1"/>
          </p:nvPr>
        </p:nvSpPr>
        <p:spPr/>
        <p:txBody>
          <a:bodyPr>
            <a:normAutofit fontScale="92500" lnSpcReduction="10000"/>
          </a:bodyPr>
          <a:lstStyle/>
          <a:p>
            <a:r>
              <a:rPr lang="en-US" dirty="0"/>
              <a:t>A DER that meets the definition of Distributed Generation can participate using </a:t>
            </a:r>
            <a:r>
              <a:rPr lang="en-US" dirty="0" smtClean="0"/>
              <a:t>the DRDERA model</a:t>
            </a:r>
          </a:p>
          <a:p>
            <a:r>
              <a:rPr lang="en-US" dirty="0" smtClean="0"/>
              <a:t>The </a:t>
            </a:r>
            <a:r>
              <a:rPr lang="en-US" dirty="0"/>
              <a:t>cost of DRDERA demand reduction will be allocated to Real-Time Load Obligation on a system-wide basis, with certain exclusions </a:t>
            </a:r>
            <a:endParaRPr lang="en-US" dirty="0" smtClean="0">
              <a:solidFill>
                <a:srgbClr val="FF0000"/>
              </a:solidFill>
            </a:endParaRPr>
          </a:p>
          <a:p>
            <a:pPr lvl="1"/>
            <a:r>
              <a:rPr lang="en-US" dirty="0"/>
              <a:t>T</a:t>
            </a:r>
            <a:r>
              <a:rPr lang="en-US" dirty="0" smtClean="0"/>
              <a:t>his </a:t>
            </a:r>
            <a:r>
              <a:rPr lang="en-US" dirty="0"/>
              <a:t>allocation is identical to the treatment of DRRs </a:t>
            </a:r>
            <a:endParaRPr lang="en-US" dirty="0" smtClean="0"/>
          </a:p>
          <a:p>
            <a:r>
              <a:rPr lang="en-US" dirty="0" smtClean="0"/>
              <a:t>A </a:t>
            </a:r>
            <a:r>
              <a:rPr lang="en-US" dirty="0"/>
              <a:t>DRDERA is eligible to provide </a:t>
            </a:r>
            <a:r>
              <a:rPr lang="en-US" dirty="0" smtClean="0"/>
              <a:t>real-time </a:t>
            </a:r>
            <a:r>
              <a:rPr lang="en-US" dirty="0"/>
              <a:t>reserves and to meet the participant’s Forward Reserve </a:t>
            </a:r>
            <a:r>
              <a:rPr lang="en-US" dirty="0" smtClean="0"/>
              <a:t>Obligation</a:t>
            </a:r>
          </a:p>
          <a:p>
            <a:pPr lvl="1"/>
            <a:r>
              <a:rPr lang="en-US" dirty="0"/>
              <a:t>When a DRDERA is not </a:t>
            </a:r>
            <a:r>
              <a:rPr lang="en-US" dirty="0" smtClean="0"/>
              <a:t>dispatched, </a:t>
            </a:r>
            <a:r>
              <a:rPr lang="en-US" dirty="0"/>
              <a:t>it may be designated for offline reserves based on its Claim 10/30 value, if it is a Qualified Fast </a:t>
            </a:r>
            <a:r>
              <a:rPr lang="en-US" dirty="0" smtClean="0"/>
              <a:t>Start</a:t>
            </a:r>
            <a:endParaRPr lang="en-US" dirty="0"/>
          </a:p>
          <a:p>
            <a:pPr lvl="1"/>
            <a:r>
              <a:rPr lang="en-US" dirty="0" smtClean="0"/>
              <a:t>When </a:t>
            </a:r>
            <a:r>
              <a:rPr lang="en-US" dirty="0"/>
              <a:t>a DRDERA is </a:t>
            </a:r>
            <a:r>
              <a:rPr lang="en-US" dirty="0" smtClean="0"/>
              <a:t>dispatched, </a:t>
            </a:r>
            <a:r>
              <a:rPr lang="en-US" dirty="0"/>
              <a:t>it may be designated for online </a:t>
            </a:r>
            <a:r>
              <a:rPr lang="en-US" dirty="0" smtClean="0"/>
              <a:t>reserves</a:t>
            </a:r>
            <a:endParaRPr lang="en-US" dirty="0"/>
          </a:p>
          <a:p>
            <a:r>
              <a:rPr lang="en-US" dirty="0"/>
              <a:t>A DRDERA’s demand reduction </a:t>
            </a:r>
            <a:r>
              <a:rPr lang="en-US" dirty="0" smtClean="0"/>
              <a:t>capability and energy injection capability are </a:t>
            </a:r>
            <a:r>
              <a:rPr lang="en-US" dirty="0"/>
              <a:t>eligible to qualify </a:t>
            </a:r>
            <a:r>
              <a:rPr lang="en-US" dirty="0" smtClean="0"/>
              <a:t>to supply </a:t>
            </a:r>
            <a:r>
              <a:rPr lang="en-US" dirty="0"/>
              <a:t>capacity in the Forward Capacity Market</a:t>
            </a:r>
          </a:p>
          <a:p>
            <a:endParaRPr lang="en-US" dirty="0" smtClean="0"/>
          </a:p>
        </p:txBody>
      </p:sp>
    </p:spTree>
    <p:extLst>
      <p:ext uri="{BB962C8B-B14F-4D97-AF65-F5344CB8AC3E}">
        <p14:creationId xmlns:p14="http://schemas.microsoft.com/office/powerpoint/2010/main" val="305382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Participation Models</a:t>
            </a:r>
            <a:endParaRPr lang="en-US" dirty="0"/>
          </a:p>
        </p:txBody>
      </p:sp>
      <p:sp>
        <p:nvSpPr>
          <p:cNvPr id="6" name="Text Placeholder 5"/>
          <p:cNvSpPr>
            <a:spLocks noGrp="1"/>
          </p:cNvSpPr>
          <p:nvPr>
            <p:ph type="body" idx="1"/>
          </p:nvPr>
        </p:nvSpPr>
        <p:spPr/>
        <p:txBody>
          <a:bodyPr>
            <a:normAutofit fontScale="77500" lnSpcReduction="20000"/>
          </a:bodyPr>
          <a:lstStyle/>
          <a:p>
            <a:pPr marL="342900" indent="-342900">
              <a:buFont typeface="Arial" panose="020B0604020202020204" pitchFamily="34" charset="0"/>
              <a:buChar char="•"/>
            </a:pPr>
            <a:r>
              <a:rPr lang="en-US" dirty="0" smtClean="0"/>
              <a:t>SODERA model</a:t>
            </a:r>
          </a:p>
          <a:p>
            <a:pPr marL="342900" indent="-342900">
              <a:buFont typeface="Arial" panose="020B0604020202020204" pitchFamily="34" charset="0"/>
              <a:buChar char="•"/>
            </a:pPr>
            <a:r>
              <a:rPr lang="en-US" dirty="0" smtClean="0"/>
              <a:t>Generator Asset models </a:t>
            </a:r>
          </a:p>
          <a:p>
            <a:pPr marL="342900" indent="-342900">
              <a:buFont typeface="Arial" panose="020B0604020202020204" pitchFamily="34" charset="0"/>
              <a:buChar char="•"/>
            </a:pPr>
            <a:r>
              <a:rPr lang="en-US" dirty="0" smtClean="0"/>
              <a:t>BSF model and CSF model </a:t>
            </a:r>
          </a:p>
          <a:p>
            <a:pPr marL="342900" indent="-342900">
              <a:buFont typeface="Arial" panose="020B0604020202020204" pitchFamily="34" charset="0"/>
              <a:buChar char="•"/>
            </a:pPr>
            <a:r>
              <a:rPr lang="en-US" dirty="0" smtClean="0"/>
              <a:t>DRR model and ATRR model</a:t>
            </a:r>
            <a:endParaRPr lang="en-US" dirty="0"/>
          </a:p>
        </p:txBody>
      </p:sp>
      <p:sp>
        <p:nvSpPr>
          <p:cNvPr id="2" name="Slide Number Placeholder 1"/>
          <p:cNvSpPr>
            <a:spLocks noGrp="1"/>
          </p:cNvSpPr>
          <p:nvPr>
            <p:ph type="sldNum" sz="quarter" idx="4294967295"/>
          </p:nvPr>
        </p:nvSpPr>
        <p:spPr>
          <a:xfrm>
            <a:off x="8534400" y="6400800"/>
            <a:ext cx="381000" cy="263525"/>
          </a:xfrm>
        </p:spPr>
        <p:txBody>
          <a:bodyPr/>
          <a:lstStyle/>
          <a:p>
            <a:fld id="{10C7F894-2A36-495D-AB7C-1055F7AC0F9D}" type="slidenum">
              <a:rPr lang="en-US" smtClean="0"/>
              <a:pPr/>
              <a:t>28</a:t>
            </a:fld>
            <a:endParaRPr lang="en-US" dirty="0"/>
          </a:p>
        </p:txBody>
      </p:sp>
    </p:spTree>
    <p:extLst>
      <p:ext uri="{BB962C8B-B14F-4D97-AF65-F5344CB8AC3E}">
        <p14:creationId xmlns:p14="http://schemas.microsoft.com/office/powerpoint/2010/main" val="332226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p:txBody>
          <a:bodyPr/>
          <a:lstStyle/>
          <a:p>
            <a:r>
              <a:rPr lang="en-US" dirty="0" smtClean="0"/>
              <a:t>Settlement Only DERA Participation </a:t>
            </a:r>
            <a:r>
              <a:rPr lang="en-US" dirty="0"/>
              <a:t>M</a:t>
            </a:r>
            <a:r>
              <a:rPr lang="en-US" dirty="0" smtClean="0"/>
              <a:t>odel  </a:t>
            </a:r>
            <a:endParaRPr lang="en-US" dirty="0"/>
          </a:p>
        </p:txBody>
      </p:sp>
      <p:sp>
        <p:nvSpPr>
          <p:cNvPr id="4" name="Content Placeholder 3"/>
          <p:cNvSpPr>
            <a:spLocks noGrp="1"/>
          </p:cNvSpPr>
          <p:nvPr>
            <p:ph idx="1"/>
          </p:nvPr>
        </p:nvSpPr>
        <p:spPr>
          <a:xfrm>
            <a:off x="457200" y="1054712"/>
            <a:ext cx="8229600" cy="4888888"/>
          </a:xfrm>
        </p:spPr>
        <p:txBody>
          <a:bodyPr>
            <a:normAutofit fontScale="92500" lnSpcReduction="10000"/>
          </a:bodyPr>
          <a:lstStyle/>
          <a:p>
            <a:r>
              <a:rPr lang="en-US" dirty="0"/>
              <a:t>Settlement Only DERA (SODERA</a:t>
            </a:r>
            <a:r>
              <a:rPr lang="en-US" dirty="0" smtClean="0"/>
              <a:t>) model is an extension </a:t>
            </a:r>
            <a:r>
              <a:rPr lang="en-US" dirty="0"/>
              <a:t>of Directly Metered Load Asset and Settlement Only </a:t>
            </a:r>
            <a:r>
              <a:rPr lang="en-US" dirty="0" smtClean="0"/>
              <a:t>Generator (SOG) </a:t>
            </a:r>
            <a:r>
              <a:rPr lang="en-US" dirty="0"/>
              <a:t>models with </a:t>
            </a:r>
            <a:r>
              <a:rPr lang="en-US" dirty="0" smtClean="0"/>
              <a:t>aggregation </a:t>
            </a:r>
          </a:p>
          <a:p>
            <a:r>
              <a:rPr lang="en-US" dirty="0" smtClean="0"/>
              <a:t>If a DER Aggregator registers a SODERA, it participates as: </a:t>
            </a:r>
          </a:p>
          <a:p>
            <a:pPr marL="914400" lvl="1" indent="-457200">
              <a:buFont typeface="+mj-lt"/>
              <a:buAutoNum type="arabicPeriod"/>
            </a:pPr>
            <a:r>
              <a:rPr lang="en-US" b="1" dirty="0" smtClean="0"/>
              <a:t>DERA SOG</a:t>
            </a:r>
            <a:r>
              <a:rPr lang="en-US" b="1" dirty="0" smtClean="0">
                <a:solidFill>
                  <a:schemeClr val="accent6"/>
                </a:solidFill>
              </a:rPr>
              <a:t> </a:t>
            </a:r>
            <a:r>
              <a:rPr lang="en-US" dirty="0" smtClean="0"/>
              <a:t>represents the generation portion of the resource</a:t>
            </a:r>
          </a:p>
          <a:p>
            <a:pPr marL="914400" lvl="1" indent="-457200">
              <a:buFont typeface="+mj-lt"/>
              <a:buAutoNum type="arabicPeriod"/>
            </a:pPr>
            <a:r>
              <a:rPr lang="en-US" b="1" dirty="0" smtClean="0"/>
              <a:t>DERA Load Asset</a:t>
            </a:r>
            <a:r>
              <a:rPr lang="en-US" dirty="0" smtClean="0"/>
              <a:t> represents the load portion of the resource</a:t>
            </a:r>
          </a:p>
          <a:p>
            <a:pPr marL="914400" lvl="1" indent="-457200">
              <a:buFont typeface="+mj-lt"/>
              <a:buAutoNum type="arabicPeriod"/>
            </a:pPr>
            <a:r>
              <a:rPr lang="en-US" b="1" dirty="0" smtClean="0"/>
              <a:t>Or both</a:t>
            </a:r>
          </a:p>
          <a:p>
            <a:r>
              <a:rPr lang="en-US" dirty="0" smtClean="0"/>
              <a:t>A SODERA</a:t>
            </a:r>
            <a:endParaRPr lang="en-US" dirty="0"/>
          </a:p>
          <a:p>
            <a:pPr lvl="1"/>
            <a:r>
              <a:rPr lang="en-US" dirty="0"/>
              <a:t>I</a:t>
            </a:r>
            <a:r>
              <a:rPr lang="en-US" dirty="0" smtClean="0"/>
              <a:t>s not dispatchable by the ISO</a:t>
            </a:r>
          </a:p>
          <a:p>
            <a:pPr lvl="1"/>
            <a:r>
              <a:rPr lang="en-US" dirty="0" smtClean="0"/>
              <a:t>Must </a:t>
            </a:r>
            <a:r>
              <a:rPr lang="en-US" dirty="0"/>
              <a:t>meet proposed </a:t>
            </a:r>
            <a:r>
              <a:rPr lang="en-US" dirty="0" smtClean="0"/>
              <a:t>revenue </a:t>
            </a:r>
            <a:r>
              <a:rPr lang="en-US" dirty="0"/>
              <a:t>quality metering </a:t>
            </a:r>
            <a:r>
              <a:rPr lang="en-US" dirty="0" smtClean="0"/>
              <a:t>requirements</a:t>
            </a:r>
          </a:p>
          <a:p>
            <a:pPr lvl="1"/>
            <a:r>
              <a:rPr lang="en-US" dirty="0" smtClean="0"/>
              <a:t>May </a:t>
            </a:r>
            <a:r>
              <a:rPr lang="en-US" dirty="0"/>
              <a:t>inject </a:t>
            </a:r>
            <a:r>
              <a:rPr lang="en-US" dirty="0" smtClean="0"/>
              <a:t>and/or withdraw</a:t>
            </a:r>
          </a:p>
          <a:p>
            <a:pPr lvl="1"/>
            <a:r>
              <a:rPr lang="en-US" dirty="0" smtClean="0"/>
              <a:t>May participate in the Forward Capacity Market </a:t>
            </a:r>
          </a:p>
          <a:p>
            <a:pPr lvl="1"/>
            <a:r>
              <a:rPr lang="en-US" dirty="0" smtClean="0"/>
              <a:t>May buy and sell energy in the </a:t>
            </a:r>
            <a:r>
              <a:rPr lang="en-US" dirty="0" smtClean="0">
                <a:solidFill>
                  <a:srgbClr val="00B050"/>
                </a:solidFill>
              </a:rPr>
              <a:t>Day-</a:t>
            </a:r>
            <a:r>
              <a:rPr lang="en-US" dirty="0">
                <a:solidFill>
                  <a:srgbClr val="00B050"/>
                </a:solidFill>
              </a:rPr>
              <a:t>A</a:t>
            </a:r>
            <a:r>
              <a:rPr lang="en-US" dirty="0" smtClean="0">
                <a:solidFill>
                  <a:srgbClr val="00B050"/>
                </a:solidFill>
              </a:rPr>
              <a:t>head and</a:t>
            </a:r>
            <a:r>
              <a:rPr lang="en-US" dirty="0" smtClean="0"/>
              <a:t> Real-Time Energy Market</a:t>
            </a:r>
          </a:p>
          <a:p>
            <a:pPr lvl="1"/>
            <a:r>
              <a:rPr lang="en-US" dirty="0" smtClean="0"/>
              <a:t>Cannot </a:t>
            </a:r>
            <a:r>
              <a:rPr lang="en-US" dirty="0"/>
              <a:t>provide </a:t>
            </a:r>
            <a:r>
              <a:rPr lang="en-US" dirty="0" smtClean="0"/>
              <a:t>reserves or regulation</a:t>
            </a:r>
          </a:p>
          <a:p>
            <a:pPr lvl="2"/>
            <a:r>
              <a:rPr lang="en-US" dirty="0" smtClean="0"/>
              <a:t>It </a:t>
            </a:r>
            <a:r>
              <a:rPr lang="en-US" dirty="0"/>
              <a:t>is not dispatchable and does not provide telemetry to the </a:t>
            </a:r>
            <a:r>
              <a:rPr lang="en-US" dirty="0" smtClean="0"/>
              <a:t>ISO</a:t>
            </a:r>
          </a:p>
        </p:txBody>
      </p:sp>
      <p:sp>
        <p:nvSpPr>
          <p:cNvPr id="5" name="TextBox 4"/>
          <p:cNvSpPr txBox="1"/>
          <p:nvPr/>
        </p:nvSpPr>
        <p:spPr>
          <a:xfrm>
            <a:off x="1295400" y="5747309"/>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t>From February MC Material. Additions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263161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dirty="0" smtClean="0"/>
              <a:t>Today’s Presentation</a:t>
            </a:r>
            <a:endParaRPr lang="en-US" dirty="0"/>
          </a:p>
        </p:txBody>
      </p:sp>
      <p:sp>
        <p:nvSpPr>
          <p:cNvPr id="4" name="Content Placeholder 3"/>
          <p:cNvSpPr>
            <a:spLocks noGrp="1"/>
          </p:cNvSpPr>
          <p:nvPr>
            <p:ph idx="1"/>
          </p:nvPr>
        </p:nvSpPr>
        <p:spPr/>
        <p:txBody>
          <a:bodyPr>
            <a:normAutofit/>
          </a:bodyPr>
          <a:lstStyle/>
          <a:p>
            <a:r>
              <a:rPr lang="en-US" sz="2800" dirty="0"/>
              <a:t>The focus of today’s presentation is the ISO’s revised </a:t>
            </a:r>
            <a:r>
              <a:rPr lang="en-US" sz="2800" dirty="0" smtClean="0"/>
              <a:t>compliance proposal for Order </a:t>
            </a:r>
            <a:r>
              <a:rPr lang="en-US" sz="2800" dirty="0"/>
              <a:t>No. 2222 </a:t>
            </a:r>
            <a:endParaRPr lang="en-US" sz="2800" dirty="0" smtClean="0"/>
          </a:p>
          <a:p>
            <a:r>
              <a:rPr lang="en-US" sz="2800" dirty="0" smtClean="0"/>
              <a:t>The ISO will discuss the changes in these areas:</a:t>
            </a:r>
            <a:endParaRPr lang="en-US" sz="2800" dirty="0"/>
          </a:p>
          <a:p>
            <a:pPr lvl="1"/>
            <a:r>
              <a:rPr lang="en-US" sz="2400" dirty="0" smtClean="0"/>
              <a:t>Energy and Ancillary Services Markets Participation</a:t>
            </a:r>
          </a:p>
          <a:p>
            <a:pPr lvl="1"/>
            <a:r>
              <a:rPr lang="en-US" sz="2400" dirty="0"/>
              <a:t>Metering and </a:t>
            </a:r>
            <a:r>
              <a:rPr lang="en-US" sz="2400" dirty="0" smtClean="0"/>
              <a:t>Telemetry Requirements</a:t>
            </a:r>
          </a:p>
          <a:p>
            <a:pPr lvl="1"/>
            <a:r>
              <a:rPr lang="en-US" sz="2400" dirty="0" smtClean="0"/>
              <a:t>DERA Registration Coordination</a:t>
            </a:r>
          </a:p>
          <a:p>
            <a:pPr lvl="1"/>
            <a:r>
              <a:rPr lang="en-US" sz="2400" dirty="0" smtClean="0"/>
              <a:t>Forward Capacity Market Participation</a:t>
            </a:r>
            <a:endParaRPr lang="en-US" sz="2400" dirty="0"/>
          </a:p>
          <a:p>
            <a:r>
              <a:rPr lang="en-US" sz="2800" dirty="0" smtClean="0"/>
              <a:t>Throughout </a:t>
            </a:r>
            <a:r>
              <a:rPr lang="en-US" sz="2800" dirty="0"/>
              <a:t>the presentation, the ISO will respond to the recommendations presented by stakeholders at the June Markets Committee meeting</a:t>
            </a:r>
          </a:p>
          <a:p>
            <a:endParaRPr lang="en-US" sz="2800" dirty="0"/>
          </a:p>
        </p:txBody>
      </p:sp>
    </p:spTree>
    <p:extLst>
      <p:ext uri="{BB962C8B-B14F-4D97-AF65-F5344CB8AC3E}">
        <p14:creationId xmlns:p14="http://schemas.microsoft.com/office/powerpoint/2010/main" val="2623968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SODERA Model</a:t>
            </a:r>
            <a:endParaRPr lang="en-US" dirty="0"/>
          </a:p>
        </p:txBody>
      </p:sp>
      <p:sp>
        <p:nvSpPr>
          <p:cNvPr id="6" name="Content Placeholder 5"/>
          <p:cNvSpPr>
            <a:spLocks noGrp="1"/>
          </p:cNvSpPr>
          <p:nvPr>
            <p:ph idx="1"/>
          </p:nvPr>
        </p:nvSpPr>
        <p:spPr>
          <a:xfrm>
            <a:off x="457200" y="1295400"/>
            <a:ext cx="8229600" cy="4694238"/>
          </a:xfrm>
        </p:spPr>
        <p:txBody>
          <a:bodyPr>
            <a:normAutofit fontScale="85000" lnSpcReduction="20000"/>
          </a:bodyPr>
          <a:lstStyle/>
          <a:p>
            <a:r>
              <a:rPr lang="en-US" dirty="0">
                <a:solidFill>
                  <a:srgbClr val="00B050"/>
                </a:solidFill>
              </a:rPr>
              <a:t>The ISO proposes an optional DA market offer feature in the SODERA model to ensure consistent treatment between load-side of a SODERA and a Load Asset</a:t>
            </a:r>
          </a:p>
          <a:p>
            <a:pPr lvl="1"/>
            <a:r>
              <a:rPr lang="en-US" dirty="0">
                <a:solidFill>
                  <a:srgbClr val="00B050"/>
                </a:solidFill>
              </a:rPr>
              <a:t>A Load Asset can buy energy at the DA market prices, so the load-side of a SODERA should have the same DA </a:t>
            </a:r>
            <a:r>
              <a:rPr lang="en-US" dirty="0" smtClean="0">
                <a:solidFill>
                  <a:srgbClr val="00B050"/>
                </a:solidFill>
              </a:rPr>
              <a:t>access</a:t>
            </a:r>
          </a:p>
          <a:p>
            <a:pPr lvl="1"/>
            <a:r>
              <a:rPr lang="en-US" dirty="0" smtClean="0">
                <a:solidFill>
                  <a:srgbClr val="00B050"/>
                </a:solidFill>
              </a:rPr>
              <a:t>Since </a:t>
            </a:r>
            <a:r>
              <a:rPr lang="en-US" dirty="0">
                <a:solidFill>
                  <a:srgbClr val="00B050"/>
                </a:solidFill>
              </a:rPr>
              <a:t>SODERA </a:t>
            </a:r>
            <a:r>
              <a:rPr lang="en-US" dirty="0" smtClean="0">
                <a:solidFill>
                  <a:srgbClr val="00B050"/>
                </a:solidFill>
              </a:rPr>
              <a:t>can have </a:t>
            </a:r>
            <a:r>
              <a:rPr lang="en-US" dirty="0">
                <a:solidFill>
                  <a:srgbClr val="00B050"/>
                </a:solidFill>
              </a:rPr>
              <a:t>both load and supply side, the ISO proposes that feature should be extended to the supply-side of a SODERA</a:t>
            </a:r>
          </a:p>
          <a:p>
            <a:r>
              <a:rPr lang="en-US" dirty="0">
                <a:solidFill>
                  <a:srgbClr val="00B050"/>
                </a:solidFill>
              </a:rPr>
              <a:t>If the supply-side of a SODERA receives a DA award, </a:t>
            </a:r>
            <a:r>
              <a:rPr lang="en-US" dirty="0" smtClean="0">
                <a:solidFill>
                  <a:srgbClr val="00B050"/>
                </a:solidFill>
              </a:rPr>
              <a:t>the cleared position is paid DA LMPs, with the difference between RT and DA quantities settled at RT LMPs</a:t>
            </a:r>
            <a:endParaRPr lang="en-US" dirty="0">
              <a:solidFill>
                <a:srgbClr val="00B050"/>
              </a:solidFill>
            </a:endParaRPr>
          </a:p>
          <a:p>
            <a:pPr lvl="1"/>
            <a:r>
              <a:rPr lang="en-US" dirty="0">
                <a:solidFill>
                  <a:srgbClr val="00B050"/>
                </a:solidFill>
              </a:rPr>
              <a:t>Unlike other supply resources that clear in </a:t>
            </a:r>
            <a:r>
              <a:rPr lang="en-US" dirty="0" smtClean="0">
                <a:solidFill>
                  <a:srgbClr val="00B050"/>
                </a:solidFill>
              </a:rPr>
              <a:t>the DA </a:t>
            </a:r>
            <a:r>
              <a:rPr lang="en-US" dirty="0">
                <a:solidFill>
                  <a:srgbClr val="00B050"/>
                </a:solidFill>
              </a:rPr>
              <a:t>market, there is no commitment to run the supply-side of the SODERA in real-time</a:t>
            </a:r>
            <a:endParaRPr lang="en-US" dirty="0">
              <a:solidFill>
                <a:srgbClr val="FF0000"/>
              </a:solidFill>
            </a:endParaRPr>
          </a:p>
          <a:p>
            <a:r>
              <a:rPr lang="en-US" dirty="0" smtClean="0"/>
              <a:t>SODERA </a:t>
            </a:r>
            <a:r>
              <a:rPr lang="en-US" dirty="0"/>
              <a:t>can be a resource participating in the FCM</a:t>
            </a:r>
          </a:p>
          <a:p>
            <a:pPr lvl="1"/>
            <a:r>
              <a:rPr lang="en-US" dirty="0"/>
              <a:t>Capacity Supply Obligation will be based on the generation capability of the DERs comprising the </a:t>
            </a:r>
            <a:r>
              <a:rPr lang="en-US" dirty="0" smtClean="0"/>
              <a:t>SODERA</a:t>
            </a:r>
          </a:p>
          <a:p>
            <a:pPr lvl="1"/>
            <a:r>
              <a:rPr lang="en-US" dirty="0">
                <a:solidFill>
                  <a:srgbClr val="00B050"/>
                </a:solidFill>
              </a:rPr>
              <a:t>The ISO does not require a SODERA with CSO to offer in the DA market, similar to </a:t>
            </a:r>
            <a:r>
              <a:rPr lang="en-US" dirty="0" smtClean="0">
                <a:solidFill>
                  <a:srgbClr val="00B050"/>
                </a:solidFill>
              </a:rPr>
              <a:t>the Settlement Only Generator </a:t>
            </a:r>
            <a:r>
              <a:rPr lang="en-US" dirty="0">
                <a:solidFill>
                  <a:srgbClr val="00B050"/>
                </a:solidFill>
              </a:rPr>
              <a:t>treatment</a:t>
            </a:r>
          </a:p>
          <a:p>
            <a:pPr lvl="1"/>
            <a:r>
              <a:rPr lang="en-US" dirty="0" smtClean="0"/>
              <a:t>Capacity </a:t>
            </a:r>
            <a:r>
              <a:rPr lang="en-US" dirty="0"/>
              <a:t>Load Obligation will be based on the actual consumption of the DERs comprising the SODERA during the peak hour in the previous </a:t>
            </a:r>
            <a:r>
              <a:rPr lang="en-US" dirty="0" smtClean="0"/>
              <a:t>year</a:t>
            </a:r>
          </a:p>
          <a:p>
            <a:pPr lvl="1"/>
            <a:endParaRPr lang="en-US" dirty="0"/>
          </a:p>
          <a:p>
            <a:endParaRPr lang="en-US" dirty="0"/>
          </a:p>
        </p:txBody>
      </p:sp>
      <p:sp>
        <p:nvSpPr>
          <p:cNvPr id="4" name="Slide Number Placeholder 3"/>
          <p:cNvSpPr>
            <a:spLocks noGrp="1"/>
          </p:cNvSpPr>
          <p:nvPr>
            <p:ph type="sldNum" sz="quarter" idx="4294967295"/>
          </p:nvPr>
        </p:nvSpPr>
        <p:spPr>
          <a:xfrm>
            <a:off x="8763000" y="6365875"/>
            <a:ext cx="381000" cy="263525"/>
          </a:xfrm>
        </p:spPr>
        <p:txBody>
          <a:bodyPr/>
          <a:lstStyle/>
          <a:p>
            <a:fld id="{10C7F894-2A36-495D-AB7C-1055F7AC0F9D}" type="slidenum">
              <a:rPr lang="en-US" smtClean="0"/>
              <a:pPr/>
              <a:t>30</a:t>
            </a:fld>
            <a:endParaRPr lang="en-US" dirty="0"/>
          </a:p>
        </p:txBody>
      </p:sp>
      <p:sp>
        <p:nvSpPr>
          <p:cNvPr id="7" name="TextBox 6"/>
          <p:cNvSpPr txBox="1"/>
          <p:nvPr/>
        </p:nvSpPr>
        <p:spPr>
          <a:xfrm>
            <a:off x="1447800" y="5881172"/>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t>From February MC Material. Additions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2946545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3" name="Title 2"/>
          <p:cNvSpPr>
            <a:spLocks noGrp="1"/>
          </p:cNvSpPr>
          <p:nvPr>
            <p:ph type="title"/>
          </p:nvPr>
        </p:nvSpPr>
        <p:spPr/>
        <p:txBody>
          <a:bodyPr/>
          <a:lstStyle/>
          <a:p>
            <a:r>
              <a:rPr lang="en-US" dirty="0" smtClean="0"/>
              <a:t>Expand Generator Asset models to allow for aggregation</a:t>
            </a:r>
            <a:endParaRPr lang="en-US" dirty="0"/>
          </a:p>
        </p:txBody>
      </p:sp>
      <p:sp>
        <p:nvSpPr>
          <p:cNvPr id="4" name="Content Placeholder 3"/>
          <p:cNvSpPr>
            <a:spLocks noGrp="1"/>
          </p:cNvSpPr>
          <p:nvPr>
            <p:ph idx="1"/>
          </p:nvPr>
        </p:nvSpPr>
        <p:spPr/>
        <p:txBody>
          <a:bodyPr/>
          <a:lstStyle/>
          <a:p>
            <a:r>
              <a:rPr lang="en-US" dirty="0"/>
              <a:t>The existing </a:t>
            </a:r>
            <a:r>
              <a:rPr lang="en-US" dirty="0" smtClean="0"/>
              <a:t>Generator </a:t>
            </a:r>
            <a:r>
              <a:rPr lang="en-US" dirty="0"/>
              <a:t>Asset models allow for aggregation under limited </a:t>
            </a:r>
            <a:r>
              <a:rPr lang="en-US" dirty="0" smtClean="0"/>
              <a:t>circumstances</a:t>
            </a:r>
          </a:p>
          <a:p>
            <a:r>
              <a:rPr lang="en-US" dirty="0" smtClean="0"/>
              <a:t>The </a:t>
            </a:r>
            <a:r>
              <a:rPr lang="en-US" dirty="0"/>
              <a:t>ISO proposes expanding the </a:t>
            </a:r>
            <a:r>
              <a:rPr lang="en-US" dirty="0" smtClean="0"/>
              <a:t>Generator Asset </a:t>
            </a:r>
            <a:r>
              <a:rPr lang="en-US" dirty="0"/>
              <a:t>models to accommodate a DERA with dispatchable energy injection </a:t>
            </a:r>
            <a:r>
              <a:rPr lang="en-US" dirty="0" smtClean="0"/>
              <a:t>capability </a:t>
            </a:r>
          </a:p>
          <a:p>
            <a:r>
              <a:rPr lang="en-US" dirty="0" smtClean="0"/>
              <a:t>A </a:t>
            </a:r>
            <a:r>
              <a:rPr lang="en-US" dirty="0"/>
              <a:t>DERA will participate under either the DDP model or the DNE model. </a:t>
            </a:r>
            <a:endParaRPr lang="en-US" dirty="0" smtClean="0"/>
          </a:p>
          <a:p>
            <a:pPr lvl="1"/>
            <a:r>
              <a:rPr lang="en-US" dirty="0" smtClean="0"/>
              <a:t>It must meet </a:t>
            </a:r>
            <a:r>
              <a:rPr lang="en-US" dirty="0"/>
              <a:t>the </a:t>
            </a:r>
            <a:r>
              <a:rPr lang="en-US" dirty="0" smtClean="0"/>
              <a:t>requirements </a:t>
            </a:r>
            <a:r>
              <a:rPr lang="en-US" dirty="0"/>
              <a:t>of the ISO Tariff and ISO Operating </a:t>
            </a:r>
            <a:r>
              <a:rPr lang="en-US" dirty="0" smtClean="0"/>
              <a:t>Documents that are applicable to </a:t>
            </a:r>
            <a:r>
              <a:rPr lang="en-US" dirty="0"/>
              <a:t>a </a:t>
            </a:r>
            <a:r>
              <a:rPr lang="en-US" dirty="0" smtClean="0"/>
              <a:t>DDP or DNE </a:t>
            </a:r>
            <a:r>
              <a:rPr lang="en-US" dirty="0"/>
              <a:t>Gen </a:t>
            </a:r>
            <a:r>
              <a:rPr lang="en-US" dirty="0" smtClean="0"/>
              <a:t>Asset</a:t>
            </a:r>
          </a:p>
        </p:txBody>
      </p:sp>
    </p:spTree>
    <p:extLst>
      <p:ext uri="{BB962C8B-B14F-4D97-AF65-F5344CB8AC3E}">
        <p14:creationId xmlns:p14="http://schemas.microsoft.com/office/powerpoint/2010/main" val="1334740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32</a:t>
            </a:fld>
            <a:endParaRPr lang="en-US" dirty="0"/>
          </a:p>
        </p:txBody>
      </p:sp>
      <p:sp>
        <p:nvSpPr>
          <p:cNvPr id="3" name="Title 2"/>
          <p:cNvSpPr>
            <a:spLocks noGrp="1"/>
          </p:cNvSpPr>
          <p:nvPr>
            <p:ph type="title"/>
          </p:nvPr>
        </p:nvSpPr>
        <p:spPr/>
        <p:txBody>
          <a:bodyPr/>
          <a:lstStyle/>
          <a:p>
            <a:r>
              <a:rPr lang="en-US" dirty="0" smtClean="0"/>
              <a:t>Expand BSF model and CSF model to allow for aggregation</a:t>
            </a:r>
            <a:endParaRPr lang="en-US" dirty="0"/>
          </a:p>
        </p:txBody>
      </p:sp>
      <p:sp>
        <p:nvSpPr>
          <p:cNvPr id="4" name="Content Placeholder 3"/>
          <p:cNvSpPr>
            <a:spLocks noGrp="1"/>
          </p:cNvSpPr>
          <p:nvPr>
            <p:ph idx="1"/>
          </p:nvPr>
        </p:nvSpPr>
        <p:spPr/>
        <p:txBody>
          <a:bodyPr>
            <a:normAutofit/>
          </a:bodyPr>
          <a:lstStyle/>
          <a:p>
            <a:r>
              <a:rPr lang="en-US" dirty="0"/>
              <a:t>The existing </a:t>
            </a:r>
            <a:r>
              <a:rPr lang="en-US" dirty="0" smtClean="0"/>
              <a:t>Binary Storage Model (BSF) model and Continuous Storage model (CSF) do not </a:t>
            </a:r>
            <a:r>
              <a:rPr lang="en-US" dirty="0"/>
              <a:t>allow for </a:t>
            </a:r>
            <a:r>
              <a:rPr lang="en-US" dirty="0" smtClean="0"/>
              <a:t>aggregation</a:t>
            </a:r>
          </a:p>
          <a:p>
            <a:pPr lvl="1"/>
            <a:r>
              <a:rPr lang="en-US" dirty="0" smtClean="0"/>
              <a:t>Current rules allow for a hybrid facility behind the same POI to use CSF model</a:t>
            </a:r>
          </a:p>
          <a:p>
            <a:r>
              <a:rPr lang="en-US" dirty="0" smtClean="0"/>
              <a:t>The </a:t>
            </a:r>
            <a:r>
              <a:rPr lang="en-US" dirty="0"/>
              <a:t>ISO proposes expanding the </a:t>
            </a:r>
            <a:r>
              <a:rPr lang="en-US" dirty="0" smtClean="0"/>
              <a:t>BSF model and CSF model </a:t>
            </a:r>
            <a:r>
              <a:rPr lang="en-US" dirty="0"/>
              <a:t>to accommodate a DERA with dispatchable energy </a:t>
            </a:r>
            <a:r>
              <a:rPr lang="en-US" dirty="0" smtClean="0"/>
              <a:t>injection and withdrawal capability and /or regulation capability</a:t>
            </a:r>
          </a:p>
          <a:p>
            <a:pPr lvl="1"/>
            <a:r>
              <a:rPr lang="en-US" dirty="0"/>
              <a:t>It must meet the requirements of the ISO Tariff and ISO Operating Documents that are applicable to a </a:t>
            </a:r>
            <a:r>
              <a:rPr lang="en-US" dirty="0" smtClean="0"/>
              <a:t>BSF </a:t>
            </a:r>
            <a:r>
              <a:rPr lang="en-US" dirty="0"/>
              <a:t>or </a:t>
            </a:r>
            <a:r>
              <a:rPr lang="en-US" dirty="0" smtClean="0"/>
              <a:t>a CSF</a:t>
            </a:r>
            <a:endParaRPr lang="en-US" dirty="0"/>
          </a:p>
          <a:p>
            <a:pPr marL="0" indent="0">
              <a:buNone/>
            </a:pPr>
            <a:endParaRPr lang="en-US" dirty="0" smtClean="0"/>
          </a:p>
        </p:txBody>
      </p:sp>
    </p:spTree>
    <p:extLst>
      <p:ext uri="{BB962C8B-B14F-4D97-AF65-F5344CB8AC3E}">
        <p14:creationId xmlns:p14="http://schemas.microsoft.com/office/powerpoint/2010/main" val="3083236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33</a:t>
            </a:fld>
            <a:endParaRPr lang="en-US" dirty="0"/>
          </a:p>
        </p:txBody>
      </p:sp>
      <p:sp>
        <p:nvSpPr>
          <p:cNvPr id="3" name="Title 2"/>
          <p:cNvSpPr>
            <a:spLocks noGrp="1"/>
          </p:cNvSpPr>
          <p:nvPr>
            <p:ph type="title"/>
          </p:nvPr>
        </p:nvSpPr>
        <p:spPr/>
        <p:txBody>
          <a:bodyPr/>
          <a:lstStyle/>
          <a:p>
            <a:r>
              <a:rPr lang="en-US" dirty="0" smtClean="0"/>
              <a:t>No changes are proposed for DRR Model and ATRR Model</a:t>
            </a:r>
            <a:endParaRPr lang="en-US" dirty="0"/>
          </a:p>
        </p:txBody>
      </p:sp>
      <p:sp>
        <p:nvSpPr>
          <p:cNvPr id="4" name="Content Placeholder 3"/>
          <p:cNvSpPr>
            <a:spLocks noGrp="1"/>
          </p:cNvSpPr>
          <p:nvPr>
            <p:ph idx="1"/>
          </p:nvPr>
        </p:nvSpPr>
        <p:spPr/>
        <p:txBody>
          <a:bodyPr/>
          <a:lstStyle/>
          <a:p>
            <a:r>
              <a:rPr lang="en-US" dirty="0" smtClean="0"/>
              <a:t>DRR model is an </a:t>
            </a:r>
            <a:r>
              <a:rPr lang="en-US" dirty="0"/>
              <a:t>existing </a:t>
            </a:r>
            <a:r>
              <a:rPr lang="en-US" dirty="0" smtClean="0"/>
              <a:t>model that </a:t>
            </a:r>
            <a:r>
              <a:rPr lang="en-US" dirty="0"/>
              <a:t>allows </a:t>
            </a:r>
            <a:r>
              <a:rPr lang="en-US" dirty="0" smtClean="0"/>
              <a:t>an aggregation of </a:t>
            </a:r>
            <a:r>
              <a:rPr lang="en-US" dirty="0"/>
              <a:t>demand </a:t>
            </a:r>
            <a:r>
              <a:rPr lang="en-US" dirty="0" smtClean="0"/>
              <a:t>response DERs </a:t>
            </a:r>
            <a:r>
              <a:rPr lang="en-US" dirty="0"/>
              <a:t>to participate </a:t>
            </a:r>
            <a:r>
              <a:rPr lang="en-US" dirty="0" smtClean="0"/>
              <a:t>in the wholesale markets </a:t>
            </a:r>
          </a:p>
          <a:p>
            <a:pPr lvl="1"/>
            <a:r>
              <a:rPr lang="en-US" dirty="0" smtClean="0"/>
              <a:t>No </a:t>
            </a:r>
            <a:r>
              <a:rPr lang="en-US" dirty="0"/>
              <a:t>changes are proposed to the existing DRR </a:t>
            </a:r>
            <a:r>
              <a:rPr lang="en-US" dirty="0" smtClean="0"/>
              <a:t>model</a:t>
            </a:r>
          </a:p>
          <a:p>
            <a:r>
              <a:rPr lang="en-US" dirty="0" smtClean="0"/>
              <a:t>ATRR model is </a:t>
            </a:r>
            <a:r>
              <a:rPr lang="en-US" dirty="0"/>
              <a:t>an existing </a:t>
            </a:r>
            <a:r>
              <a:rPr lang="en-US" dirty="0" smtClean="0"/>
              <a:t>model that </a:t>
            </a:r>
            <a:r>
              <a:rPr lang="en-US" dirty="0"/>
              <a:t>allows </a:t>
            </a:r>
            <a:r>
              <a:rPr lang="en-US" dirty="0" smtClean="0"/>
              <a:t>an aggregation to </a:t>
            </a:r>
            <a:r>
              <a:rPr lang="en-US" dirty="0"/>
              <a:t>provide regulation capacity and regulation </a:t>
            </a:r>
            <a:r>
              <a:rPr lang="en-US" dirty="0" smtClean="0"/>
              <a:t>services</a:t>
            </a:r>
          </a:p>
          <a:p>
            <a:pPr lvl="1"/>
            <a:r>
              <a:rPr lang="en-US" dirty="0"/>
              <a:t>N</a:t>
            </a:r>
            <a:r>
              <a:rPr lang="en-US" dirty="0" smtClean="0"/>
              <a:t>o </a:t>
            </a:r>
            <a:r>
              <a:rPr lang="en-US" dirty="0"/>
              <a:t>changes are proposed to the model </a:t>
            </a:r>
            <a:r>
              <a:rPr lang="en-US" dirty="0" smtClean="0"/>
              <a:t>itself, with </a:t>
            </a:r>
            <a:r>
              <a:rPr lang="en-US" dirty="0"/>
              <a:t>the exception of locational and size requirements described </a:t>
            </a:r>
            <a:r>
              <a:rPr lang="en-US" dirty="0" smtClean="0"/>
              <a:t>in the next section</a:t>
            </a:r>
            <a:endParaRPr lang="en-US" dirty="0"/>
          </a:p>
        </p:txBody>
      </p:sp>
    </p:spTree>
    <p:extLst>
      <p:ext uri="{BB962C8B-B14F-4D97-AF65-F5344CB8AC3E}">
        <p14:creationId xmlns:p14="http://schemas.microsoft.com/office/powerpoint/2010/main" val="4121448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locational and size requirements</a:t>
            </a:r>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4294967295"/>
          </p:nvPr>
        </p:nvSpPr>
        <p:spPr>
          <a:xfrm>
            <a:off x="8763000" y="6365875"/>
            <a:ext cx="381000" cy="263525"/>
          </a:xfrm>
        </p:spPr>
        <p:txBody>
          <a:bodyPr/>
          <a:lstStyle/>
          <a:p>
            <a:fld id="{10C7F894-2A36-495D-AB7C-1055F7AC0F9D}" type="slidenum">
              <a:rPr lang="en-US" smtClean="0"/>
              <a:pPr/>
              <a:t>34</a:t>
            </a:fld>
            <a:endParaRPr lang="en-US" dirty="0"/>
          </a:p>
        </p:txBody>
      </p:sp>
    </p:spTree>
    <p:extLst>
      <p:ext uri="{BB962C8B-B14F-4D97-AF65-F5344CB8AC3E}">
        <p14:creationId xmlns:p14="http://schemas.microsoft.com/office/powerpoint/2010/main" val="319159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35</a:t>
            </a:fld>
            <a:endParaRPr lang="en-US" dirty="0"/>
          </a:p>
        </p:txBody>
      </p:sp>
      <p:sp>
        <p:nvSpPr>
          <p:cNvPr id="3" name="Title 2"/>
          <p:cNvSpPr>
            <a:spLocks noGrp="1"/>
          </p:cNvSpPr>
          <p:nvPr>
            <p:ph type="title"/>
          </p:nvPr>
        </p:nvSpPr>
        <p:spPr/>
        <p:txBody>
          <a:bodyPr>
            <a:normAutofit/>
          </a:bodyPr>
          <a:lstStyle/>
          <a:p>
            <a:r>
              <a:rPr lang="en-US" dirty="0" smtClean="0"/>
              <a:t>Size Requirements</a:t>
            </a:r>
            <a:endParaRPr lang="en-US" dirty="0"/>
          </a:p>
        </p:txBody>
      </p:sp>
      <p:sp>
        <p:nvSpPr>
          <p:cNvPr id="4" name="Content Placeholder 3"/>
          <p:cNvSpPr>
            <a:spLocks noGrp="1"/>
          </p:cNvSpPr>
          <p:nvPr>
            <p:ph idx="1"/>
          </p:nvPr>
        </p:nvSpPr>
        <p:spPr/>
        <p:txBody>
          <a:bodyPr>
            <a:normAutofit/>
          </a:bodyPr>
          <a:lstStyle/>
          <a:p>
            <a:r>
              <a:rPr lang="en-US" dirty="0" smtClean="0"/>
              <a:t>Minimum </a:t>
            </a:r>
            <a:r>
              <a:rPr lang="en-US" dirty="0"/>
              <a:t>size requirement </a:t>
            </a:r>
            <a:r>
              <a:rPr lang="en-US" dirty="0" smtClean="0"/>
              <a:t>is 100 kW for all </a:t>
            </a:r>
            <a:r>
              <a:rPr lang="en-US" dirty="0"/>
              <a:t>participation </a:t>
            </a:r>
            <a:r>
              <a:rPr lang="en-US" dirty="0" smtClean="0"/>
              <a:t>models</a:t>
            </a:r>
          </a:p>
          <a:p>
            <a:pPr lvl="1"/>
            <a:r>
              <a:rPr lang="en-US" dirty="0" smtClean="0"/>
              <a:t>The ISO proposes reducing minimum size requirement of an ATRR from 1 MW to 100 kW</a:t>
            </a:r>
          </a:p>
          <a:p>
            <a:r>
              <a:rPr lang="en-US" dirty="0" smtClean="0"/>
              <a:t>No </a:t>
            </a:r>
            <a:r>
              <a:rPr lang="en-US" dirty="0"/>
              <a:t>maximum size </a:t>
            </a:r>
            <a:r>
              <a:rPr lang="en-US" dirty="0" smtClean="0"/>
              <a:t>limit for any participation model, provided</a:t>
            </a:r>
          </a:p>
          <a:p>
            <a:pPr lvl="1"/>
            <a:r>
              <a:rPr lang="en-US" dirty="0" smtClean="0"/>
              <a:t>If a DER’s maximum capability is </a:t>
            </a:r>
            <a:r>
              <a:rPr lang="en-US" dirty="0"/>
              <a:t>≥ 5 MW, it must be the only </a:t>
            </a:r>
            <a:r>
              <a:rPr lang="en-US" dirty="0" smtClean="0"/>
              <a:t>DER in the aggregation</a:t>
            </a:r>
          </a:p>
          <a:p>
            <a:pPr lvl="1"/>
            <a:r>
              <a:rPr lang="en-US" dirty="0"/>
              <a:t>If a group of DERs can inject &gt;= 5 MW at a single transmission node, this group of DERs cannot aggregate with DERs at other </a:t>
            </a:r>
            <a:r>
              <a:rPr lang="en-US" dirty="0" smtClean="0"/>
              <a:t>nodes</a:t>
            </a:r>
          </a:p>
          <a:p>
            <a:pPr lvl="1"/>
            <a:r>
              <a:rPr lang="en-US" dirty="0" smtClean="0"/>
              <a:t>To use the </a:t>
            </a:r>
            <a:r>
              <a:rPr lang="en-US" dirty="0"/>
              <a:t>SODERA </a:t>
            </a:r>
            <a:r>
              <a:rPr lang="en-US" dirty="0" smtClean="0"/>
              <a:t>model, each </a:t>
            </a:r>
            <a:r>
              <a:rPr lang="en-US" dirty="0"/>
              <a:t>DER’s maximum energy injection capability </a:t>
            </a:r>
            <a:r>
              <a:rPr lang="en-US" dirty="0" smtClean="0"/>
              <a:t>must be </a:t>
            </a:r>
            <a:r>
              <a:rPr lang="en-US" dirty="0"/>
              <a:t>&lt; 5 </a:t>
            </a:r>
            <a:r>
              <a:rPr lang="en-US" dirty="0" smtClean="0"/>
              <a:t>MW and must meet the requirements to be registered as SOGs per OP-14</a:t>
            </a:r>
          </a:p>
        </p:txBody>
      </p:sp>
    </p:spTree>
    <p:extLst>
      <p:ext uri="{BB962C8B-B14F-4D97-AF65-F5344CB8AC3E}">
        <p14:creationId xmlns:p14="http://schemas.microsoft.com/office/powerpoint/2010/main" val="162725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36</a:t>
            </a:fld>
            <a:endParaRPr lang="en-US" dirty="0"/>
          </a:p>
        </p:txBody>
      </p:sp>
      <p:sp>
        <p:nvSpPr>
          <p:cNvPr id="3" name="Title 2"/>
          <p:cNvSpPr>
            <a:spLocks noGrp="1"/>
          </p:cNvSpPr>
          <p:nvPr>
            <p:ph type="title"/>
          </p:nvPr>
        </p:nvSpPr>
        <p:spPr/>
        <p:txBody>
          <a:bodyPr/>
          <a:lstStyle/>
          <a:p>
            <a:r>
              <a:rPr lang="en-US" dirty="0" smtClean="0"/>
              <a:t>Locational Requirements</a:t>
            </a:r>
            <a:endParaRPr lang="en-US" dirty="0"/>
          </a:p>
        </p:txBody>
      </p:sp>
      <p:sp>
        <p:nvSpPr>
          <p:cNvPr id="4" name="Content Placeholder 3"/>
          <p:cNvSpPr>
            <a:spLocks noGrp="1"/>
          </p:cNvSpPr>
          <p:nvPr>
            <p:ph idx="1"/>
          </p:nvPr>
        </p:nvSpPr>
        <p:spPr/>
        <p:txBody>
          <a:bodyPr/>
          <a:lstStyle/>
          <a:p>
            <a:r>
              <a:rPr lang="en-US" dirty="0" smtClean="0"/>
              <a:t>For Gen </a:t>
            </a:r>
            <a:r>
              <a:rPr lang="en-US" dirty="0"/>
              <a:t>Asset, BSF, CSF, SODERA and </a:t>
            </a:r>
            <a:r>
              <a:rPr lang="en-US" dirty="0" smtClean="0"/>
              <a:t>DRDERA, the locational requirement is that all constituent DERs must be within the intersection of metering domain and DRR Aggregation Zone</a:t>
            </a:r>
          </a:p>
          <a:p>
            <a:pPr lvl="1"/>
            <a:r>
              <a:rPr lang="en-US" dirty="0" smtClean="0"/>
              <a:t>A common metering domain is necessary because these models settle energy injection and withdrawal</a:t>
            </a:r>
          </a:p>
          <a:p>
            <a:r>
              <a:rPr lang="en-US" dirty="0" smtClean="0"/>
              <a:t>For DRR and ATRR, the locational requirement is </a:t>
            </a:r>
            <a:r>
              <a:rPr lang="en-US" dirty="0"/>
              <a:t>that all constituent DERs must be within </a:t>
            </a:r>
            <a:r>
              <a:rPr lang="en-US" dirty="0" smtClean="0"/>
              <a:t>the same DRR Aggregation Zone</a:t>
            </a:r>
          </a:p>
          <a:p>
            <a:pPr lvl="1"/>
            <a:r>
              <a:rPr lang="en-US" dirty="0" smtClean="0"/>
              <a:t>A common metering </a:t>
            </a:r>
            <a:r>
              <a:rPr lang="en-US" dirty="0"/>
              <a:t>domain </a:t>
            </a:r>
            <a:r>
              <a:rPr lang="en-US" dirty="0" smtClean="0"/>
              <a:t>is not needed </a:t>
            </a:r>
            <a:r>
              <a:rPr lang="en-US" dirty="0"/>
              <a:t>because these models </a:t>
            </a:r>
            <a:r>
              <a:rPr lang="en-US" dirty="0" smtClean="0"/>
              <a:t>do not settle </a:t>
            </a:r>
            <a:r>
              <a:rPr lang="en-US" dirty="0"/>
              <a:t>energy injection and </a:t>
            </a:r>
            <a:r>
              <a:rPr lang="en-US" dirty="0" smtClean="0"/>
              <a:t>withdrawal</a:t>
            </a:r>
          </a:p>
          <a:p>
            <a:pPr lvl="1"/>
            <a:r>
              <a:rPr lang="en-US" dirty="0" smtClean="0"/>
              <a:t>DRR’s locational requirement is unchanged</a:t>
            </a:r>
          </a:p>
          <a:p>
            <a:pPr lvl="1"/>
            <a:r>
              <a:rPr lang="en-US" dirty="0" smtClean="0"/>
              <a:t>ATRR’s location requirement is </a:t>
            </a:r>
            <a:r>
              <a:rPr lang="en-US" dirty="0"/>
              <a:t>newly proposed </a:t>
            </a:r>
            <a:r>
              <a:rPr lang="en-US" dirty="0" smtClean="0"/>
              <a:t>to minimize </a:t>
            </a:r>
            <a:r>
              <a:rPr lang="en-US" dirty="0"/>
              <a:t>likelihood of congestion management issues  </a:t>
            </a:r>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84807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Metering &amp;  Telemetry</a:t>
            </a:r>
            <a:endParaRPr lang="en-US" dirty="0"/>
          </a:p>
        </p:txBody>
      </p:sp>
      <p:sp>
        <p:nvSpPr>
          <p:cNvPr id="7" name="Text Placeholder 6"/>
          <p:cNvSpPr>
            <a:spLocks noGrp="1"/>
          </p:cNvSpPr>
          <p:nvPr>
            <p:ph type="body" idx="1"/>
          </p:nvPr>
        </p:nvSpPr>
        <p:spPr/>
        <p:txBody>
          <a:bodyPr/>
          <a:lstStyle/>
          <a:p>
            <a:r>
              <a:rPr lang="en-US" dirty="0"/>
              <a:t>Summary of changes from ISO’s initial </a:t>
            </a:r>
            <a:r>
              <a:rPr lang="en-US" dirty="0" smtClean="0"/>
              <a:t>proposal</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37</a:t>
            </a:fld>
            <a:endParaRPr lang="en-US" dirty="0"/>
          </a:p>
        </p:txBody>
      </p:sp>
    </p:spTree>
    <p:extLst>
      <p:ext uri="{BB962C8B-B14F-4D97-AF65-F5344CB8AC3E}">
        <p14:creationId xmlns:p14="http://schemas.microsoft.com/office/powerpoint/2010/main" val="3013965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Metering and Telemetry Design Considerations</a:t>
            </a:r>
            <a:endParaRPr lang="en-US" dirty="0"/>
          </a:p>
        </p:txBody>
      </p:sp>
      <p:sp>
        <p:nvSpPr>
          <p:cNvPr id="6" name="Content Placeholder 5"/>
          <p:cNvSpPr>
            <a:spLocks noGrp="1"/>
          </p:cNvSpPr>
          <p:nvPr>
            <p:ph idx="1"/>
          </p:nvPr>
        </p:nvSpPr>
        <p:spPr/>
        <p:txBody>
          <a:bodyPr>
            <a:normAutofit lnSpcReduction="10000"/>
          </a:bodyPr>
          <a:lstStyle/>
          <a:p>
            <a:r>
              <a:rPr lang="en-US" dirty="0" smtClean="0"/>
              <a:t>Align requirements for each of the newly proposed DERA </a:t>
            </a:r>
            <a:r>
              <a:rPr lang="en-US" dirty="0"/>
              <a:t>participation </a:t>
            </a:r>
            <a:r>
              <a:rPr lang="en-US" dirty="0" smtClean="0"/>
              <a:t>models </a:t>
            </a:r>
            <a:r>
              <a:rPr lang="en-US" dirty="0"/>
              <a:t>with </a:t>
            </a:r>
            <a:r>
              <a:rPr lang="en-US" dirty="0" smtClean="0"/>
              <a:t>existing requirements for associated non-aggregated assets</a:t>
            </a:r>
          </a:p>
          <a:p>
            <a:pPr lvl="1"/>
            <a:r>
              <a:rPr lang="en-US" dirty="0" smtClean="0"/>
              <a:t>This will ensure metering equivalence between aggregated and non-aggregated resources for:</a:t>
            </a:r>
          </a:p>
          <a:p>
            <a:pPr lvl="2"/>
            <a:r>
              <a:rPr lang="en-US" dirty="0" smtClean="0"/>
              <a:t>The market products being bought and sold</a:t>
            </a:r>
          </a:p>
          <a:p>
            <a:pPr lvl="2"/>
            <a:r>
              <a:rPr lang="en-US" dirty="0" smtClean="0"/>
              <a:t>Real-time situational awareness</a:t>
            </a:r>
          </a:p>
          <a:p>
            <a:pPr lvl="2"/>
            <a:r>
              <a:rPr lang="en-US" dirty="0" smtClean="0"/>
              <a:t>Accuracy, precision, latency, etc.</a:t>
            </a:r>
          </a:p>
          <a:p>
            <a:pPr lvl="1"/>
            <a:r>
              <a:rPr lang="en-US" dirty="0" smtClean="0"/>
              <a:t>Utilization of existing meter data collection systems will also facilitate cost-efficient implementation </a:t>
            </a:r>
          </a:p>
          <a:p>
            <a:r>
              <a:rPr lang="en-US" dirty="0" smtClean="0"/>
              <a:t>Maintain current controls and responsibilities for submission of revenue quality interval data and telemetry</a:t>
            </a:r>
            <a:r>
              <a:rPr lang="en-US" dirty="0"/>
              <a:t>, and for real time communications and security of these data</a:t>
            </a:r>
          </a:p>
          <a:p>
            <a:pPr lvl="1"/>
            <a:r>
              <a:rPr lang="en-US" dirty="0" smtClean="0"/>
              <a:t>Host Participant Meter Reader/Assigned </a:t>
            </a:r>
            <a:r>
              <a:rPr lang="en-US" dirty="0"/>
              <a:t>Meter </a:t>
            </a:r>
            <a:r>
              <a:rPr lang="en-US" dirty="0" smtClean="0"/>
              <a:t>Reader</a:t>
            </a:r>
          </a:p>
          <a:p>
            <a:pPr lvl="1"/>
            <a:r>
              <a:rPr lang="en-US" dirty="0" smtClean="0"/>
              <a:t>Designated Entity/Demand Designated Entity</a:t>
            </a:r>
            <a:endParaRPr lang="en-US" dirty="0"/>
          </a:p>
          <a:p>
            <a:pPr lvl="1"/>
            <a:endParaRPr lang="en-US" dirty="0" smtClean="0"/>
          </a:p>
          <a:p>
            <a:endParaRPr lang="en-US" dirty="0" smtClean="0"/>
          </a:p>
          <a:p>
            <a:pPr lvl="2"/>
            <a:endParaRPr lang="en-US" dirty="0"/>
          </a:p>
        </p:txBody>
      </p:sp>
      <p:sp>
        <p:nvSpPr>
          <p:cNvPr id="4" name="Slide Number Placeholder 3"/>
          <p:cNvSpPr>
            <a:spLocks noGrp="1"/>
          </p:cNvSpPr>
          <p:nvPr>
            <p:ph type="sldNum" sz="quarter" idx="4294967295"/>
          </p:nvPr>
        </p:nvSpPr>
        <p:spPr>
          <a:xfrm>
            <a:off x="8534400" y="6365875"/>
            <a:ext cx="381000" cy="263525"/>
          </a:xfrm>
        </p:spPr>
        <p:txBody>
          <a:bodyPr/>
          <a:lstStyle/>
          <a:p>
            <a:fld id="{10C7F894-2A36-495D-AB7C-1055F7AC0F9D}" type="slidenum">
              <a:rPr lang="en-US" smtClean="0"/>
              <a:pPr/>
              <a:t>38</a:t>
            </a:fld>
            <a:endParaRPr lang="en-US" dirty="0"/>
          </a:p>
        </p:txBody>
      </p:sp>
    </p:spTree>
    <p:extLst>
      <p:ext uri="{BB962C8B-B14F-4D97-AF65-F5344CB8AC3E}">
        <p14:creationId xmlns:p14="http://schemas.microsoft.com/office/powerpoint/2010/main" val="320855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39</a:t>
            </a:fld>
            <a:endParaRPr lang="en-US" dirty="0"/>
          </a:p>
        </p:txBody>
      </p:sp>
      <p:sp>
        <p:nvSpPr>
          <p:cNvPr id="3" name="Title 2"/>
          <p:cNvSpPr>
            <a:spLocks noGrp="1"/>
          </p:cNvSpPr>
          <p:nvPr>
            <p:ph type="title"/>
          </p:nvPr>
        </p:nvSpPr>
        <p:spPr/>
        <p:txBody>
          <a:bodyPr/>
          <a:lstStyle/>
          <a:p>
            <a:r>
              <a:rPr lang="en-US" dirty="0" smtClean="0"/>
              <a:t>Revenue Quality Interval Metering</a:t>
            </a:r>
            <a:endParaRPr lang="en-US" dirty="0"/>
          </a:p>
        </p:txBody>
      </p:sp>
      <p:sp>
        <p:nvSpPr>
          <p:cNvPr id="4" name="Content Placeholder 3"/>
          <p:cNvSpPr>
            <a:spLocks noGrp="1"/>
          </p:cNvSpPr>
          <p:nvPr>
            <p:ph idx="1"/>
          </p:nvPr>
        </p:nvSpPr>
        <p:spPr/>
        <p:txBody>
          <a:bodyPr>
            <a:normAutofit fontScale="92500"/>
          </a:bodyPr>
          <a:lstStyle/>
          <a:p>
            <a:r>
              <a:rPr lang="en-US" dirty="0" smtClean="0"/>
              <a:t>All DERA models, with the exception of the aggregated ATRR and DRR models, participate directly in the Energy Market</a:t>
            </a:r>
          </a:p>
          <a:p>
            <a:pPr lvl="1"/>
            <a:r>
              <a:rPr lang="en-US" sz="2100" dirty="0"/>
              <a:t>This includes DERAs participating under the Generator Asset, BSF, CSF, SODERA and DRDERA</a:t>
            </a:r>
          </a:p>
          <a:p>
            <a:r>
              <a:rPr lang="en-US" dirty="0" smtClean="0"/>
              <a:t>As such, </a:t>
            </a:r>
            <a:r>
              <a:rPr lang="en-US" dirty="0"/>
              <a:t>their energy withdrawal and injections must be included in the revenue metering data reporting required of the Participating Transmission Owners under Section 3.06 (a) (x) of the Transmission Operating Agreement and Manual </a:t>
            </a:r>
            <a:r>
              <a:rPr lang="en-US" dirty="0" smtClean="0"/>
              <a:t>M-28 </a:t>
            </a:r>
          </a:p>
          <a:p>
            <a:r>
              <a:rPr lang="en-US" dirty="0" smtClean="0"/>
              <a:t>Revenue quality metering (RQM) must be submitted to the ISO by the Assigned Meter Reader on the same timetable as for other generator and load assets  </a:t>
            </a:r>
          </a:p>
          <a:p>
            <a:pPr lvl="1"/>
            <a:r>
              <a:rPr lang="en-US" dirty="0" smtClean="0"/>
              <a:t>This is a daily requirement detailed in Manual M-28, to accommodate the bi-weekly settlement </a:t>
            </a:r>
          </a:p>
        </p:txBody>
      </p:sp>
    </p:spTree>
    <p:extLst>
      <p:ext uri="{BB962C8B-B14F-4D97-AF65-F5344CB8AC3E}">
        <p14:creationId xmlns:p14="http://schemas.microsoft.com/office/powerpoint/2010/main" val="145651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of Changes in </a:t>
            </a:r>
            <a:r>
              <a:rPr lang="en-US" dirty="0" smtClean="0"/>
              <a:t>the Revised </a:t>
            </a:r>
            <a:r>
              <a:rPr lang="en-US" dirty="0"/>
              <a:t>C</a:t>
            </a:r>
            <a:r>
              <a:rPr lang="en-US" dirty="0" smtClean="0"/>
              <a:t>ompliance </a:t>
            </a:r>
            <a:r>
              <a:rPr lang="en-US" dirty="0"/>
              <a:t>P</a:t>
            </a:r>
            <a:r>
              <a:rPr lang="en-US" dirty="0" smtClean="0"/>
              <a:t>roposal</a:t>
            </a:r>
            <a:endParaRPr lang="en-US" dirty="0"/>
          </a:p>
        </p:txBody>
      </p:sp>
      <p:sp>
        <p:nvSpPr>
          <p:cNvPr id="6" name="Content Placeholder 5"/>
          <p:cNvSpPr>
            <a:spLocks noGrp="1"/>
          </p:cNvSpPr>
          <p:nvPr>
            <p:ph idx="1"/>
          </p:nvPr>
        </p:nvSpPr>
        <p:spPr/>
        <p:txBody>
          <a:bodyPr>
            <a:normAutofit fontScale="92500" lnSpcReduction="10000"/>
          </a:bodyPr>
          <a:lstStyle/>
          <a:p>
            <a:r>
              <a:rPr lang="en-US" sz="2800" dirty="0"/>
              <a:t>Energy and Ancillary Services Markets </a:t>
            </a:r>
            <a:r>
              <a:rPr lang="en-US" sz="2800" dirty="0" smtClean="0"/>
              <a:t>Participation</a:t>
            </a:r>
          </a:p>
          <a:p>
            <a:pPr lvl="1"/>
            <a:r>
              <a:rPr lang="en-US" dirty="0" smtClean="0"/>
              <a:t>Added a Demand Response Distributed Energy Resource Aggregation (DRDERA) </a:t>
            </a:r>
            <a:r>
              <a:rPr lang="en-US" dirty="0"/>
              <a:t>model</a:t>
            </a:r>
          </a:p>
          <a:p>
            <a:pPr lvl="1"/>
            <a:r>
              <a:rPr lang="en-US" dirty="0" smtClean="0"/>
              <a:t>Expanded the existing participation models to allow for aggregations</a:t>
            </a:r>
            <a:endParaRPr lang="en-US" sz="2800" dirty="0"/>
          </a:p>
          <a:p>
            <a:r>
              <a:rPr lang="en-US" sz="2800" dirty="0"/>
              <a:t>Metering and Telemetry </a:t>
            </a:r>
            <a:r>
              <a:rPr lang="en-US" sz="2800" dirty="0" smtClean="0"/>
              <a:t>Requirements</a:t>
            </a:r>
          </a:p>
          <a:p>
            <a:pPr lvl="1"/>
            <a:r>
              <a:rPr lang="en-US" dirty="0" smtClean="0"/>
              <a:t>Added metering </a:t>
            </a:r>
            <a:r>
              <a:rPr lang="en-US" dirty="0"/>
              <a:t>and telemetry requirements </a:t>
            </a:r>
            <a:r>
              <a:rPr lang="en-US" dirty="0" smtClean="0"/>
              <a:t>for DRDERA model</a:t>
            </a:r>
          </a:p>
          <a:p>
            <a:pPr lvl="1"/>
            <a:r>
              <a:rPr lang="en-US" dirty="0" smtClean="0"/>
              <a:t>Aligned the requirements for aggregations with the existing </a:t>
            </a:r>
            <a:r>
              <a:rPr lang="en-US" dirty="0"/>
              <a:t>requirements for </a:t>
            </a:r>
            <a:r>
              <a:rPr lang="en-US" dirty="0" smtClean="0"/>
              <a:t>non-aggregated </a:t>
            </a:r>
            <a:r>
              <a:rPr lang="en-US" dirty="0"/>
              <a:t>assets</a:t>
            </a:r>
          </a:p>
          <a:p>
            <a:r>
              <a:rPr lang="en-US" sz="2800" dirty="0" smtClean="0"/>
              <a:t>DERA </a:t>
            </a:r>
            <a:r>
              <a:rPr lang="en-US" sz="2800" dirty="0"/>
              <a:t>Registration </a:t>
            </a:r>
            <a:r>
              <a:rPr lang="en-US" sz="2800" dirty="0" smtClean="0"/>
              <a:t>Coordination</a:t>
            </a:r>
          </a:p>
          <a:p>
            <a:pPr lvl="1"/>
            <a:r>
              <a:rPr lang="en-US" dirty="0" smtClean="0"/>
              <a:t>Updated </a:t>
            </a:r>
            <a:r>
              <a:rPr lang="en-US" dirty="0"/>
              <a:t>to align registration with updated participation models</a:t>
            </a:r>
          </a:p>
          <a:p>
            <a:pPr lvl="1"/>
            <a:r>
              <a:rPr lang="en-US" dirty="0" smtClean="0"/>
              <a:t>Added additional </a:t>
            </a:r>
            <a:r>
              <a:rPr lang="en-US" dirty="0"/>
              <a:t>details </a:t>
            </a:r>
            <a:r>
              <a:rPr lang="en-US" dirty="0" smtClean="0"/>
              <a:t>in </a:t>
            </a:r>
            <a:r>
              <a:rPr lang="en-US" dirty="0"/>
              <a:t>response to stakeholders comments </a:t>
            </a:r>
            <a:endParaRPr lang="en-US" dirty="0" smtClean="0"/>
          </a:p>
          <a:p>
            <a:r>
              <a:rPr lang="en-US" sz="2800" dirty="0" smtClean="0"/>
              <a:t>Forward Capacity Market Participation </a:t>
            </a:r>
          </a:p>
          <a:p>
            <a:pPr lvl="1"/>
            <a:r>
              <a:rPr lang="en-US" dirty="0" smtClean="0"/>
              <a:t>Modified the overall approach to be closer </a:t>
            </a:r>
            <a:r>
              <a:rPr lang="en-US" dirty="0"/>
              <a:t>to Demand Capacity </a:t>
            </a:r>
            <a:r>
              <a:rPr lang="en-US" dirty="0" smtClean="0"/>
              <a:t>Resources</a:t>
            </a:r>
            <a:endParaRPr lang="en-US" dirty="0"/>
          </a:p>
          <a:p>
            <a:pPr lvl="1"/>
            <a:r>
              <a:rPr lang="en-US" dirty="0"/>
              <a:t>Completed the </a:t>
            </a:r>
            <a:r>
              <a:rPr lang="en-US" dirty="0" smtClean="0"/>
              <a:t>Forward Capacity Market design</a:t>
            </a:r>
            <a:endParaRPr lang="en-US" dirty="0"/>
          </a:p>
        </p:txBody>
      </p:sp>
      <p:sp>
        <p:nvSpPr>
          <p:cNvPr id="4" name="Slide Number Placeholder 3"/>
          <p:cNvSpPr>
            <a:spLocks noGrp="1"/>
          </p:cNvSpPr>
          <p:nvPr>
            <p:ph type="sldNum" sz="quarter" idx="4294967295"/>
          </p:nvPr>
        </p:nvSpPr>
        <p:spPr>
          <a:xfrm>
            <a:off x="8534400" y="6397012"/>
            <a:ext cx="381000" cy="263525"/>
          </a:xfrm>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2096668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40</a:t>
            </a:fld>
            <a:endParaRPr lang="en-US" dirty="0"/>
          </a:p>
        </p:txBody>
      </p:sp>
      <p:sp>
        <p:nvSpPr>
          <p:cNvPr id="3" name="Title 2"/>
          <p:cNvSpPr>
            <a:spLocks noGrp="1"/>
          </p:cNvSpPr>
          <p:nvPr>
            <p:ph type="title"/>
          </p:nvPr>
        </p:nvSpPr>
        <p:spPr/>
        <p:txBody>
          <a:bodyPr/>
          <a:lstStyle/>
          <a:p>
            <a:r>
              <a:rPr lang="en-US" dirty="0"/>
              <a:t>Revenue Quality Interval Metering </a:t>
            </a:r>
            <a:r>
              <a:rPr lang="en-US" dirty="0" smtClean="0"/>
              <a:t>(</a:t>
            </a:r>
            <a:r>
              <a:rPr lang="en-US" dirty="0"/>
              <a:t>c</a:t>
            </a:r>
            <a:r>
              <a:rPr lang="en-US" dirty="0" smtClean="0"/>
              <a:t>ont.)</a:t>
            </a:r>
            <a:endParaRPr lang="en-US" dirty="0"/>
          </a:p>
        </p:txBody>
      </p:sp>
      <p:sp>
        <p:nvSpPr>
          <p:cNvPr id="4" name="Content Placeholder 3"/>
          <p:cNvSpPr>
            <a:spLocks noGrp="1"/>
          </p:cNvSpPr>
          <p:nvPr>
            <p:ph idx="1"/>
          </p:nvPr>
        </p:nvSpPr>
        <p:spPr/>
        <p:txBody>
          <a:bodyPr>
            <a:normAutofit lnSpcReduction="10000"/>
          </a:bodyPr>
          <a:lstStyle/>
          <a:p>
            <a:r>
              <a:rPr lang="en-US" dirty="0" smtClean="0"/>
              <a:t>If the DERA includes an associated </a:t>
            </a:r>
            <a:r>
              <a:rPr lang="en-US" dirty="0"/>
              <a:t>Load Asset (pursuant to the BSF, CSF, SODERA, DRDERA models), that load must be reported as part of the RQM for the Load Asset associated with the DERA for any interval during which the aggregation has load </a:t>
            </a:r>
          </a:p>
          <a:p>
            <a:r>
              <a:rPr lang="en-US" dirty="0"/>
              <a:t>If the DERA includes an associated Generator Asset (pursuant to the Generator Asset, BSF, CSF, SODERA, and DRDERA models), that generation must be reported as the RQM for the Generator Asset associated with the DERA for any interval during which the aggregation has generation</a:t>
            </a:r>
          </a:p>
          <a:p>
            <a:r>
              <a:rPr lang="en-US" dirty="0" smtClean="0"/>
              <a:t>Reported load or generation must not </a:t>
            </a:r>
            <a:r>
              <a:rPr lang="en-US" dirty="0"/>
              <a:t>be included in the reported load or generation of any other Generator Asset or Load Asset </a:t>
            </a:r>
          </a:p>
        </p:txBody>
      </p:sp>
    </p:spTree>
    <p:extLst>
      <p:ext uri="{BB962C8B-B14F-4D97-AF65-F5344CB8AC3E}">
        <p14:creationId xmlns:p14="http://schemas.microsoft.com/office/powerpoint/2010/main" val="456073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41</a:t>
            </a:fld>
            <a:endParaRPr lang="en-US" dirty="0"/>
          </a:p>
        </p:txBody>
      </p:sp>
      <p:sp>
        <p:nvSpPr>
          <p:cNvPr id="3" name="Title 2"/>
          <p:cNvSpPr>
            <a:spLocks noGrp="1"/>
          </p:cNvSpPr>
          <p:nvPr>
            <p:ph type="title"/>
          </p:nvPr>
        </p:nvSpPr>
        <p:spPr/>
        <p:txBody>
          <a:bodyPr/>
          <a:lstStyle/>
          <a:p>
            <a:r>
              <a:rPr lang="en-US" dirty="0"/>
              <a:t>Revenue Quality Interval Metering </a:t>
            </a:r>
            <a:r>
              <a:rPr lang="en-US" dirty="0" smtClean="0"/>
              <a:t>(cont.)</a:t>
            </a:r>
            <a:endParaRPr lang="en-US" dirty="0"/>
          </a:p>
        </p:txBody>
      </p:sp>
      <p:sp>
        <p:nvSpPr>
          <p:cNvPr id="4" name="Content Placeholder 3"/>
          <p:cNvSpPr>
            <a:spLocks noGrp="1"/>
          </p:cNvSpPr>
          <p:nvPr>
            <p:ph idx="1"/>
          </p:nvPr>
        </p:nvSpPr>
        <p:spPr>
          <a:xfrm>
            <a:off x="457200" y="1219200"/>
            <a:ext cx="8229600" cy="5146682"/>
          </a:xfrm>
        </p:spPr>
        <p:txBody>
          <a:bodyPr>
            <a:normAutofit lnSpcReduction="10000"/>
          </a:bodyPr>
          <a:lstStyle/>
          <a:p>
            <a:r>
              <a:rPr lang="en-US" dirty="0"/>
              <a:t>The generation and load RQM of a DERA </a:t>
            </a:r>
            <a:r>
              <a:rPr lang="en-US" dirty="0" smtClean="0"/>
              <a:t>that includes both will </a:t>
            </a:r>
            <a:r>
              <a:rPr lang="en-US" dirty="0"/>
              <a:t>be reported separately (where both may be non-zero for a given </a:t>
            </a:r>
            <a:r>
              <a:rPr lang="en-US" dirty="0" smtClean="0"/>
              <a:t>interval)</a:t>
            </a:r>
            <a:endParaRPr lang="en-US" dirty="0"/>
          </a:p>
          <a:p>
            <a:r>
              <a:rPr lang="en-US" dirty="0" smtClean="0"/>
              <a:t>Maximum interval duration is 1 hour</a:t>
            </a:r>
          </a:p>
          <a:p>
            <a:pPr lvl="1"/>
            <a:r>
              <a:rPr lang="en-US" dirty="0" smtClean="0"/>
              <a:t>If telemetry exists reflecting the entire DERA, it may be used to profile the hourly </a:t>
            </a:r>
            <a:r>
              <a:rPr lang="en-US" dirty="0"/>
              <a:t>data for sub-hourly settlement</a:t>
            </a:r>
          </a:p>
          <a:p>
            <a:pPr lvl="1"/>
            <a:r>
              <a:rPr lang="en-US" dirty="0"/>
              <a:t>5 minute data is optional and, if provided, will be used for sub-hourly settlement</a:t>
            </a:r>
          </a:p>
          <a:p>
            <a:r>
              <a:rPr lang="en-US" dirty="0"/>
              <a:t>The RQM must be located at, or compensated to:</a:t>
            </a:r>
          </a:p>
          <a:p>
            <a:pPr lvl="1"/>
            <a:r>
              <a:rPr lang="en-US" dirty="0"/>
              <a:t>Retail Delivery Point (RDP) if DER includes retail load</a:t>
            </a:r>
          </a:p>
          <a:p>
            <a:pPr lvl="1"/>
            <a:r>
              <a:rPr lang="en-US" dirty="0"/>
              <a:t>Point of Interconnection (POI) if DER does not include retail load</a:t>
            </a:r>
          </a:p>
          <a:p>
            <a:pPr lvl="1"/>
            <a:r>
              <a:rPr lang="en-US" dirty="0" smtClean="0"/>
              <a:t>DER </a:t>
            </a:r>
            <a:r>
              <a:rPr lang="en-US" dirty="0"/>
              <a:t>device, subject to the relevant Host Participant Meter Reader’s ability to report the DER’s performance to the ISO such that the DER’s output or consumption does not reduce or increase the load reported at the RDP or POI</a:t>
            </a:r>
          </a:p>
        </p:txBody>
      </p:sp>
    </p:spTree>
    <p:extLst>
      <p:ext uri="{BB962C8B-B14F-4D97-AF65-F5344CB8AC3E}">
        <p14:creationId xmlns:p14="http://schemas.microsoft.com/office/powerpoint/2010/main" val="1736377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42</a:t>
            </a:fld>
            <a:endParaRPr lang="en-US" dirty="0"/>
          </a:p>
        </p:txBody>
      </p:sp>
      <p:sp>
        <p:nvSpPr>
          <p:cNvPr id="3" name="Title 2"/>
          <p:cNvSpPr>
            <a:spLocks noGrp="1"/>
          </p:cNvSpPr>
          <p:nvPr>
            <p:ph type="title"/>
          </p:nvPr>
        </p:nvSpPr>
        <p:spPr/>
        <p:txBody>
          <a:bodyPr/>
          <a:lstStyle/>
          <a:p>
            <a:r>
              <a:rPr lang="en-US" dirty="0" smtClean="0"/>
              <a:t>Response </a:t>
            </a:r>
            <a:r>
              <a:rPr lang="en-US" dirty="0"/>
              <a:t>to Feedback on Device Level </a:t>
            </a:r>
            <a:r>
              <a:rPr lang="en-US" dirty="0" smtClean="0"/>
              <a:t>Metering</a:t>
            </a:r>
            <a:endParaRPr lang="en-US" dirty="0"/>
          </a:p>
        </p:txBody>
      </p:sp>
      <p:sp>
        <p:nvSpPr>
          <p:cNvPr id="4" name="Content Placeholder 3"/>
          <p:cNvSpPr>
            <a:spLocks noGrp="1"/>
          </p:cNvSpPr>
          <p:nvPr>
            <p:ph idx="1"/>
          </p:nvPr>
        </p:nvSpPr>
        <p:spPr>
          <a:xfrm>
            <a:off x="457200" y="1401762"/>
            <a:ext cx="8305800" cy="5227638"/>
          </a:xfrm>
        </p:spPr>
        <p:txBody>
          <a:bodyPr>
            <a:normAutofit fontScale="77500" lnSpcReduction="20000"/>
          </a:bodyPr>
          <a:lstStyle/>
          <a:p>
            <a:r>
              <a:rPr lang="en-US" dirty="0" smtClean="0"/>
              <a:t>AEE </a:t>
            </a:r>
            <a:r>
              <a:rPr lang="en-US" sz="2500" dirty="0"/>
              <a:t>asserted that device level metering is a necessary component to the Order No. 2222 </a:t>
            </a:r>
            <a:r>
              <a:rPr lang="en-US" dirty="0" smtClean="0"/>
              <a:t>design, and has suggested that third-party meter readers be included in the design</a:t>
            </a:r>
          </a:p>
          <a:p>
            <a:pPr lvl="1"/>
            <a:r>
              <a:rPr lang="en-US" dirty="0" smtClean="0"/>
              <a:t>AEE </a:t>
            </a:r>
            <a:r>
              <a:rPr lang="en-US" sz="2100" dirty="0"/>
              <a:t>notes that sub-meters are allowed for passive demand resources and that third-parties are used to report RQM and telemetry for active demand resources</a:t>
            </a:r>
          </a:p>
          <a:p>
            <a:r>
              <a:rPr lang="en-US" dirty="0" smtClean="0"/>
              <a:t>The data used for settling passive or active demand resources do not impact Energy Market settlement and is not subject to reporting by the Meter Readers</a:t>
            </a:r>
          </a:p>
          <a:p>
            <a:pPr lvl="1"/>
            <a:r>
              <a:rPr lang="en-US" dirty="0" smtClean="0"/>
              <a:t>Passive demand resources – including </a:t>
            </a:r>
            <a:r>
              <a:rPr lang="en-US" dirty="0"/>
              <a:t>E</a:t>
            </a:r>
            <a:r>
              <a:rPr lang="en-US" dirty="0" smtClean="0"/>
              <a:t>nergy </a:t>
            </a:r>
            <a:r>
              <a:rPr lang="en-US" dirty="0"/>
              <a:t>E</a:t>
            </a:r>
            <a:r>
              <a:rPr lang="en-US" dirty="0" smtClean="0"/>
              <a:t>fficiency resources, and some behind-the-meter Distributed Generation – do not participate in the Energy Market</a:t>
            </a:r>
          </a:p>
          <a:p>
            <a:pPr lvl="1"/>
            <a:r>
              <a:rPr lang="en-US" dirty="0" smtClean="0"/>
              <a:t>Active demand resources – Demand Response Resources – are economically dispatched, but any payment for demand reductions are funded through mechanisms outside of the Energy Market</a:t>
            </a:r>
          </a:p>
          <a:p>
            <a:pPr lvl="1"/>
            <a:r>
              <a:rPr lang="en-US" dirty="0"/>
              <a:t>The metered load reported by the Meter Readers for Energy Market settlement includes any demand reductions achieved by demand resources, so the measurement of and payment for demand reductions must occur outside of the Energy Market</a:t>
            </a:r>
          </a:p>
          <a:p>
            <a:r>
              <a:rPr lang="en-US" dirty="0" smtClean="0"/>
              <a:t>In New England, all meter reading responsibility for Energy Market assets is borne by the Participating Transmission Owners (PTOs) based on both the Transmission Owners Agreement and Manual M-28, as mentioned previously </a:t>
            </a:r>
          </a:p>
          <a:p>
            <a:pPr lvl="1"/>
            <a:r>
              <a:rPr lang="en-US" dirty="0" smtClean="0"/>
              <a:t>ISO is not authorized to conduct Energy Market meter reader functions or authorize the use of a third-party meter reader</a:t>
            </a:r>
          </a:p>
          <a:p>
            <a:pPr lvl="1"/>
            <a:r>
              <a:rPr lang="en-US" dirty="0"/>
              <a:t>Any third-party meter reader would have to be authorized </a:t>
            </a:r>
            <a:r>
              <a:rPr lang="en-US" dirty="0" smtClean="0"/>
              <a:t>by </a:t>
            </a:r>
            <a:r>
              <a:rPr lang="en-US" dirty="0"/>
              <a:t>the relevant </a:t>
            </a:r>
            <a:r>
              <a:rPr lang="en-US" dirty="0" smtClean="0"/>
              <a:t>PTO</a:t>
            </a:r>
            <a:endParaRPr lang="en-US" dirty="0" smtClean="0">
              <a:solidFill>
                <a:srgbClr val="FF0000"/>
              </a:solidFill>
            </a:endParaRPr>
          </a:p>
          <a:p>
            <a:endParaRPr lang="en-US" dirty="0" smtClean="0"/>
          </a:p>
          <a:p>
            <a:pPr marL="0" indent="0">
              <a:buNone/>
            </a:pPr>
            <a:endParaRPr lang="en-US" dirty="0" smtClean="0"/>
          </a:p>
          <a:p>
            <a:endParaRPr lang="en-US" dirty="0"/>
          </a:p>
          <a:p>
            <a:pPr marL="457200" lvl="1" indent="0">
              <a:buNone/>
            </a:pPr>
            <a:endParaRPr lang="en-US" dirty="0" smtClean="0"/>
          </a:p>
        </p:txBody>
      </p:sp>
    </p:spTree>
    <p:extLst>
      <p:ext uri="{BB962C8B-B14F-4D97-AF65-F5344CB8AC3E}">
        <p14:creationId xmlns:p14="http://schemas.microsoft.com/office/powerpoint/2010/main" val="2937126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43</a:t>
            </a:fld>
            <a:endParaRPr lang="en-US" dirty="0"/>
          </a:p>
        </p:txBody>
      </p:sp>
      <p:sp>
        <p:nvSpPr>
          <p:cNvPr id="3" name="Title 2"/>
          <p:cNvSpPr>
            <a:spLocks noGrp="1"/>
          </p:cNvSpPr>
          <p:nvPr>
            <p:ph type="title"/>
          </p:nvPr>
        </p:nvSpPr>
        <p:spPr/>
        <p:txBody>
          <a:bodyPr/>
          <a:lstStyle/>
          <a:p>
            <a:r>
              <a:rPr lang="en-US" dirty="0" smtClean="0"/>
              <a:t>Response </a:t>
            </a:r>
            <a:r>
              <a:rPr lang="en-US" dirty="0"/>
              <a:t>to Feedback on Device Level </a:t>
            </a:r>
            <a:r>
              <a:rPr lang="en-US" dirty="0" smtClean="0"/>
              <a:t>Metering (cont.)</a:t>
            </a:r>
            <a:endParaRPr lang="en-US" dirty="0"/>
          </a:p>
        </p:txBody>
      </p:sp>
      <p:sp>
        <p:nvSpPr>
          <p:cNvPr id="4" name="Content Placeholder 3"/>
          <p:cNvSpPr>
            <a:spLocks noGrp="1"/>
          </p:cNvSpPr>
          <p:nvPr>
            <p:ph idx="1"/>
          </p:nvPr>
        </p:nvSpPr>
        <p:spPr>
          <a:xfrm>
            <a:off x="457200" y="1401762"/>
            <a:ext cx="8229600" cy="4964120"/>
          </a:xfrm>
        </p:spPr>
        <p:txBody>
          <a:bodyPr>
            <a:normAutofit fontScale="85000" lnSpcReduction="10000"/>
          </a:bodyPr>
          <a:lstStyle/>
          <a:p>
            <a:r>
              <a:rPr lang="en-US" dirty="0" smtClean="0"/>
              <a:t>The Participating Transmission Owners (PTOs) are responsible for providing RQM for generation, tie lines, and load</a:t>
            </a:r>
          </a:p>
          <a:p>
            <a:pPr lvl="1"/>
            <a:r>
              <a:rPr lang="en-US" dirty="0" smtClean="0"/>
              <a:t>PTOs have indicated that in many jurisdictions, work is proceeding to accommodate RQM that can be read daily at RDPs within the next several years</a:t>
            </a:r>
          </a:p>
          <a:p>
            <a:pPr lvl="1"/>
            <a:r>
              <a:rPr lang="en-US" dirty="0" smtClean="0"/>
              <a:t>They have further stated that they are not able to accommodate load reconstitution at this time</a:t>
            </a:r>
          </a:p>
          <a:p>
            <a:pPr lvl="1"/>
            <a:r>
              <a:rPr lang="en-US" dirty="0" smtClean="0"/>
              <a:t>Each distribution company’s metering infrastructure is at a different state of maturity</a:t>
            </a:r>
          </a:p>
          <a:p>
            <a:pPr lvl="1"/>
            <a:r>
              <a:rPr lang="en-US" dirty="0" smtClean="0"/>
              <a:t>Cost recovery of metering infrastructure is subject to state review and approval</a:t>
            </a:r>
          </a:p>
          <a:p>
            <a:r>
              <a:rPr lang="en-US" dirty="0" smtClean="0"/>
              <a:t>Because of these differences across utility territories and jurisdictional issues, the ISO does not find it appropriate to mandate a specific metering approach that requires reconstitution or parallel metering of behind-the-meter DERs</a:t>
            </a:r>
          </a:p>
          <a:p>
            <a:r>
              <a:rPr lang="en-US" dirty="0" smtClean="0"/>
              <a:t>To the extent that a utility cannot accommodate device level metering, other options remain available:</a:t>
            </a:r>
          </a:p>
          <a:p>
            <a:pPr lvl="1"/>
            <a:r>
              <a:rPr lang="en-US" dirty="0" smtClean="0"/>
              <a:t>Metering at the RDP/POI</a:t>
            </a:r>
          </a:p>
          <a:p>
            <a:pPr lvl="1"/>
            <a:r>
              <a:rPr lang="en-US" dirty="0" smtClean="0"/>
              <a:t>Participation using the Demand Response Resource model</a:t>
            </a:r>
          </a:p>
          <a:p>
            <a:pPr marL="0" indent="0">
              <a:buNone/>
            </a:pPr>
            <a:endParaRPr lang="en-US" dirty="0" smtClean="0"/>
          </a:p>
          <a:p>
            <a:endParaRPr lang="en-US" dirty="0"/>
          </a:p>
          <a:p>
            <a:pPr marL="457200" lvl="1" indent="0">
              <a:buNone/>
            </a:pPr>
            <a:endParaRPr lang="en-US" dirty="0" smtClean="0"/>
          </a:p>
        </p:txBody>
      </p:sp>
    </p:spTree>
    <p:extLst>
      <p:ext uri="{BB962C8B-B14F-4D97-AF65-F5344CB8AC3E}">
        <p14:creationId xmlns:p14="http://schemas.microsoft.com/office/powerpoint/2010/main" val="230849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44</a:t>
            </a:fld>
            <a:endParaRPr lang="en-US" dirty="0"/>
          </a:p>
        </p:txBody>
      </p:sp>
      <p:sp>
        <p:nvSpPr>
          <p:cNvPr id="3" name="Title 2"/>
          <p:cNvSpPr>
            <a:spLocks noGrp="1"/>
          </p:cNvSpPr>
          <p:nvPr>
            <p:ph type="title"/>
          </p:nvPr>
        </p:nvSpPr>
        <p:spPr/>
        <p:txBody>
          <a:bodyPr/>
          <a:lstStyle/>
          <a:p>
            <a:r>
              <a:rPr lang="en-US" dirty="0" smtClean="0"/>
              <a:t>Telemetry Requirements</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Telemetry is meter and other data that is provided to the ISO in real time, or, in the case of the DRR model, in near real-time</a:t>
            </a:r>
          </a:p>
          <a:p>
            <a:r>
              <a:rPr lang="en-US" dirty="0"/>
              <a:t>Telemetry representing the real-time energy injection and withdrawal of each DERA is required for the ATRR, </a:t>
            </a:r>
            <a:r>
              <a:rPr lang="en-US" dirty="0" smtClean="0"/>
              <a:t>Generator Asset, </a:t>
            </a:r>
            <a:r>
              <a:rPr lang="en-US" dirty="0"/>
              <a:t>BSF, and CSF </a:t>
            </a:r>
            <a:r>
              <a:rPr lang="en-US" dirty="0" smtClean="0"/>
              <a:t>models</a:t>
            </a:r>
          </a:p>
          <a:p>
            <a:pPr lvl="1"/>
            <a:r>
              <a:rPr lang="en-US" dirty="0" smtClean="0"/>
              <a:t>All of these models require latency of 10 seconds (4 seconds for ATRRs and other assets providing regulation service)</a:t>
            </a:r>
          </a:p>
          <a:p>
            <a:pPr lvl="0"/>
            <a:r>
              <a:rPr lang="en-US" dirty="0"/>
              <a:t>Telemetry requirements for the DRR model are unchanged from existing </a:t>
            </a:r>
            <a:r>
              <a:rPr lang="en-US" dirty="0" smtClean="0"/>
              <a:t>requirements</a:t>
            </a:r>
          </a:p>
          <a:p>
            <a:pPr lvl="1"/>
            <a:r>
              <a:rPr lang="en-US" dirty="0" smtClean="0"/>
              <a:t>&lt;5 minute latency for 5 minute average MW data is required from all DRAs in all DRRs</a:t>
            </a:r>
          </a:p>
          <a:p>
            <a:pPr lvl="1"/>
            <a:r>
              <a:rPr lang="en-US" dirty="0" smtClean="0"/>
              <a:t>&lt;1 minute latency for &lt;1 minute (instantaneous or average) MW is required from all DRAs associated with DRRs that provide 10 minute reserves </a:t>
            </a:r>
          </a:p>
          <a:p>
            <a:r>
              <a:rPr lang="en-US" dirty="0" smtClean="0"/>
              <a:t>There </a:t>
            </a:r>
            <a:r>
              <a:rPr lang="en-US" dirty="0"/>
              <a:t>are no telemetry requirements for the SODERA </a:t>
            </a:r>
            <a:r>
              <a:rPr lang="en-US" dirty="0" smtClean="0"/>
              <a:t>model, consistent with the ISO’s rules for other settlement only resources and non-dispatchable Load Assets</a:t>
            </a:r>
            <a:endParaRPr lang="en-US" dirty="0"/>
          </a:p>
        </p:txBody>
      </p:sp>
    </p:spTree>
    <p:extLst>
      <p:ext uri="{BB962C8B-B14F-4D97-AF65-F5344CB8AC3E}">
        <p14:creationId xmlns:p14="http://schemas.microsoft.com/office/powerpoint/2010/main" val="1959854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45</a:t>
            </a:fld>
            <a:endParaRPr lang="en-US" dirty="0"/>
          </a:p>
        </p:txBody>
      </p:sp>
      <p:sp>
        <p:nvSpPr>
          <p:cNvPr id="3" name="Title 2"/>
          <p:cNvSpPr>
            <a:spLocks noGrp="1"/>
          </p:cNvSpPr>
          <p:nvPr>
            <p:ph type="title"/>
          </p:nvPr>
        </p:nvSpPr>
        <p:spPr/>
        <p:txBody>
          <a:bodyPr/>
          <a:lstStyle/>
          <a:p>
            <a:r>
              <a:rPr lang="en-US" dirty="0" smtClean="0"/>
              <a:t>Telemetry Requirements for DRDERA Model</a:t>
            </a:r>
            <a:endParaRPr lang="en-US" dirty="0"/>
          </a:p>
        </p:txBody>
      </p:sp>
      <p:sp>
        <p:nvSpPr>
          <p:cNvPr id="4" name="Content Placeholder 3"/>
          <p:cNvSpPr>
            <a:spLocks noGrp="1"/>
          </p:cNvSpPr>
          <p:nvPr>
            <p:ph idx="1"/>
          </p:nvPr>
        </p:nvSpPr>
        <p:spPr/>
        <p:txBody>
          <a:bodyPr>
            <a:normAutofit fontScale="92500" lnSpcReduction="10000"/>
          </a:bodyPr>
          <a:lstStyle/>
          <a:p>
            <a:pPr lvl="0"/>
            <a:r>
              <a:rPr lang="en-US" dirty="0" smtClean="0"/>
              <a:t>Like the DRR model, telemetry </a:t>
            </a:r>
            <a:r>
              <a:rPr lang="en-US" dirty="0"/>
              <a:t>requirements for the DRDERA model apply to each component within the aggregation and depend </a:t>
            </a:r>
            <a:r>
              <a:rPr lang="en-US" dirty="0" smtClean="0"/>
              <a:t>on the </a:t>
            </a:r>
            <a:r>
              <a:rPr lang="en-US" dirty="0"/>
              <a:t>market products </a:t>
            </a:r>
            <a:r>
              <a:rPr lang="en-US" dirty="0" smtClean="0"/>
              <a:t>offered</a:t>
            </a:r>
            <a:endParaRPr lang="en-US" dirty="0"/>
          </a:p>
          <a:p>
            <a:pPr lvl="1"/>
            <a:r>
              <a:rPr lang="en-US" dirty="0"/>
              <a:t>Telemetry for each component </a:t>
            </a:r>
            <a:r>
              <a:rPr lang="en-US" dirty="0" smtClean="0"/>
              <a:t>DRA </a:t>
            </a:r>
            <a:r>
              <a:rPr lang="en-US" dirty="0"/>
              <a:t>must be located at or compensated to the RDP or POI, or at the DER device if the associated revenue quality metering is also at the </a:t>
            </a:r>
            <a:r>
              <a:rPr lang="en-US" dirty="0" smtClean="0"/>
              <a:t>device</a:t>
            </a:r>
            <a:endParaRPr lang="en-US" dirty="0"/>
          </a:p>
          <a:p>
            <a:pPr lvl="1"/>
            <a:r>
              <a:rPr lang="en-US" dirty="0"/>
              <a:t>OP-18 requirements for Demand Response Assets </a:t>
            </a:r>
            <a:r>
              <a:rPr lang="en-US" dirty="0" smtClean="0"/>
              <a:t>will apply</a:t>
            </a:r>
            <a:endParaRPr lang="en-US" dirty="0"/>
          </a:p>
          <a:p>
            <a:pPr lvl="1"/>
            <a:r>
              <a:rPr lang="en-US" dirty="0" smtClean="0"/>
              <a:t>Like the DRR model, telemetry </a:t>
            </a:r>
            <a:r>
              <a:rPr lang="en-US" dirty="0"/>
              <a:t>latency </a:t>
            </a:r>
            <a:r>
              <a:rPr lang="en-US" dirty="0" smtClean="0"/>
              <a:t>requirement depend </a:t>
            </a:r>
            <a:r>
              <a:rPr lang="en-US" dirty="0"/>
              <a:t>on the markets in which the DERA </a:t>
            </a:r>
            <a:r>
              <a:rPr lang="en-US" dirty="0" smtClean="0"/>
              <a:t>participates</a:t>
            </a:r>
            <a:r>
              <a:rPr lang="en-US" dirty="0"/>
              <a:t>:</a:t>
            </a:r>
          </a:p>
          <a:p>
            <a:pPr lvl="2"/>
            <a:r>
              <a:rPr lang="en-US" dirty="0"/>
              <a:t>Telemetry data minimum requirements for DRDERAs participating in Energy, Capacity, and thirty-minute reserve markets: </a:t>
            </a:r>
          </a:p>
          <a:p>
            <a:pPr lvl="3"/>
            <a:r>
              <a:rPr lang="en-US" dirty="0"/>
              <a:t>Telemetered data </a:t>
            </a:r>
            <a:r>
              <a:rPr lang="en-US" dirty="0" smtClean="0"/>
              <a:t>is </a:t>
            </a:r>
            <a:r>
              <a:rPr lang="en-US" dirty="0"/>
              <a:t>the average energy injection and/or withdrawal for each component of the DRDERA in each 5 minute interval</a:t>
            </a:r>
          </a:p>
          <a:p>
            <a:pPr lvl="3"/>
            <a:r>
              <a:rPr lang="en-US" dirty="0"/>
              <a:t>Must be received by the ISO within 5 minutes of the end of each interval</a:t>
            </a:r>
          </a:p>
          <a:p>
            <a:pPr lvl="2"/>
            <a:r>
              <a:rPr lang="en-US" dirty="0"/>
              <a:t>Telemetry data minimum requirements for DRDERAs </a:t>
            </a:r>
            <a:r>
              <a:rPr lang="en-US" dirty="0" smtClean="0"/>
              <a:t>participating </a:t>
            </a:r>
            <a:r>
              <a:rPr lang="en-US" dirty="0"/>
              <a:t>in Energy, Capacity, thirty-minute reserves, and ten-minute reserves markets:</a:t>
            </a:r>
          </a:p>
          <a:p>
            <a:pPr lvl="3"/>
            <a:r>
              <a:rPr lang="en-US" dirty="0"/>
              <a:t>Is the instantaneous or average rate of injection or withdrawal for each component in the DRDERA</a:t>
            </a:r>
          </a:p>
          <a:p>
            <a:pPr lvl="3"/>
            <a:r>
              <a:rPr lang="en-US" dirty="0"/>
              <a:t>Must be updated at least every 1 minute</a:t>
            </a:r>
          </a:p>
          <a:p>
            <a:endParaRPr lang="en-US" dirty="0"/>
          </a:p>
        </p:txBody>
      </p:sp>
    </p:spTree>
    <p:extLst>
      <p:ext uri="{BB962C8B-B14F-4D97-AF65-F5344CB8AC3E}">
        <p14:creationId xmlns:p14="http://schemas.microsoft.com/office/powerpoint/2010/main" val="3216197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46</a:t>
            </a:fld>
            <a:endParaRPr lang="en-US" dirty="0"/>
          </a:p>
        </p:txBody>
      </p:sp>
      <p:sp>
        <p:nvSpPr>
          <p:cNvPr id="3" name="Title 2"/>
          <p:cNvSpPr>
            <a:spLocks noGrp="1"/>
          </p:cNvSpPr>
          <p:nvPr>
            <p:ph type="title"/>
          </p:nvPr>
        </p:nvSpPr>
        <p:spPr/>
        <p:txBody>
          <a:bodyPr/>
          <a:lstStyle/>
          <a:p>
            <a:r>
              <a:rPr lang="en-US" dirty="0"/>
              <a:t>Response to Feedback </a:t>
            </a:r>
            <a:r>
              <a:rPr lang="en-US" dirty="0" smtClean="0"/>
              <a:t>on </a:t>
            </a:r>
            <a:r>
              <a:rPr lang="en-US" dirty="0"/>
              <a:t>Telemetry Requirements</a:t>
            </a:r>
          </a:p>
        </p:txBody>
      </p:sp>
      <p:sp>
        <p:nvSpPr>
          <p:cNvPr id="4" name="Content Placeholder 3"/>
          <p:cNvSpPr>
            <a:spLocks noGrp="1"/>
          </p:cNvSpPr>
          <p:nvPr>
            <p:ph idx="1"/>
          </p:nvPr>
        </p:nvSpPr>
        <p:spPr>
          <a:xfrm>
            <a:off x="457200" y="1295400"/>
            <a:ext cx="8229600" cy="4968006"/>
          </a:xfrm>
        </p:spPr>
        <p:txBody>
          <a:bodyPr>
            <a:normAutofit fontScale="85000" lnSpcReduction="10000"/>
          </a:bodyPr>
          <a:lstStyle/>
          <a:p>
            <a:r>
              <a:rPr lang="en-US" dirty="0" smtClean="0"/>
              <a:t>AEE has suggested that the latency of telemetry for DERAs that do not provide regulation should follow the DRR model as compared with the models of dispatchable generators, BSFs, and CSFs </a:t>
            </a:r>
          </a:p>
          <a:p>
            <a:r>
              <a:rPr lang="en-US" dirty="0" smtClean="0"/>
              <a:t>The ISO proposal accommodates this request for DRDERAs but not for other dispatchable aggregations due to:</a:t>
            </a:r>
          </a:p>
          <a:p>
            <a:pPr lvl="1"/>
            <a:r>
              <a:rPr lang="en-US" dirty="0" smtClean="0"/>
              <a:t>Operator need for real-time situational awareness of the power system</a:t>
            </a:r>
          </a:p>
          <a:p>
            <a:pPr lvl="2"/>
            <a:r>
              <a:rPr lang="en-US" dirty="0" smtClean="0"/>
              <a:t>Real-time </a:t>
            </a:r>
            <a:r>
              <a:rPr lang="en-US" dirty="0"/>
              <a:t>situational awareness </a:t>
            </a:r>
            <a:r>
              <a:rPr lang="en-US" dirty="0" smtClean="0"/>
              <a:t>is achieved by modeling the power system, and updating that model in real time using telemetry data from power system assets</a:t>
            </a:r>
          </a:p>
          <a:p>
            <a:pPr lvl="2"/>
            <a:r>
              <a:rPr lang="en-US" dirty="0" smtClean="0"/>
              <a:t>Currently, Generator Assets, BSFs, CSFs, and ATRRs are included in the power system model, but DRRs are not </a:t>
            </a:r>
          </a:p>
          <a:p>
            <a:pPr lvl="2"/>
            <a:r>
              <a:rPr lang="en-US" dirty="0" smtClean="0"/>
              <a:t>Relaxing </a:t>
            </a:r>
            <a:r>
              <a:rPr lang="en-US" dirty="0"/>
              <a:t>current latency requirements </a:t>
            </a:r>
            <a:r>
              <a:rPr lang="en-US" dirty="0" smtClean="0"/>
              <a:t>decreases situational awareness and is </a:t>
            </a:r>
            <a:r>
              <a:rPr lang="en-US" dirty="0"/>
              <a:t>not </a:t>
            </a:r>
            <a:r>
              <a:rPr lang="en-US" dirty="0" smtClean="0"/>
              <a:t>warranted given the increasing operational constraints of the generation fleet and need for shorter latency data</a:t>
            </a:r>
          </a:p>
          <a:p>
            <a:pPr lvl="1"/>
            <a:r>
              <a:rPr lang="en-US" dirty="0" smtClean="0"/>
              <a:t>The ability to leverage existing systems for data collection, validation, and evaluation of performance to minimize implementation costs </a:t>
            </a:r>
          </a:p>
          <a:p>
            <a:r>
              <a:rPr lang="en-US" dirty="0"/>
              <a:t>Very few DRRs provide telemetry required to be designated for 10 minute reserves</a:t>
            </a:r>
          </a:p>
          <a:p>
            <a:pPr lvl="1"/>
            <a:r>
              <a:rPr lang="en-US" dirty="0" smtClean="0"/>
              <a:t>Among those few that do provide 10 minute reserves, their telemetry is updated every 1-3 seconds, despite requirements that they only need do so every 1 minute</a:t>
            </a:r>
          </a:p>
        </p:txBody>
      </p:sp>
    </p:spTree>
    <p:extLst>
      <p:ext uri="{BB962C8B-B14F-4D97-AF65-F5344CB8AC3E}">
        <p14:creationId xmlns:p14="http://schemas.microsoft.com/office/powerpoint/2010/main" val="1769790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DERA Registration Coordination</a:t>
            </a:r>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47</a:t>
            </a:fld>
            <a:endParaRPr lang="en-US" dirty="0"/>
          </a:p>
        </p:txBody>
      </p:sp>
    </p:spTree>
    <p:extLst>
      <p:ext uri="{BB962C8B-B14F-4D97-AF65-F5344CB8AC3E}">
        <p14:creationId xmlns:p14="http://schemas.microsoft.com/office/powerpoint/2010/main" val="31765425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48</a:t>
            </a:fld>
            <a:endParaRPr lang="en-US" dirty="0"/>
          </a:p>
        </p:txBody>
      </p:sp>
      <p:sp>
        <p:nvSpPr>
          <p:cNvPr id="3" name="Title 2"/>
          <p:cNvSpPr>
            <a:spLocks noGrp="1"/>
          </p:cNvSpPr>
          <p:nvPr>
            <p:ph type="title"/>
          </p:nvPr>
        </p:nvSpPr>
        <p:spPr/>
        <p:txBody>
          <a:bodyPr/>
          <a:lstStyle/>
          <a:p>
            <a:r>
              <a:rPr lang="en-US" dirty="0" smtClean="0"/>
              <a:t>The four stages of registration</a:t>
            </a:r>
            <a:endParaRPr lang="en-US" dirty="0"/>
          </a:p>
        </p:txBody>
      </p:sp>
      <p:sp>
        <p:nvSpPr>
          <p:cNvPr id="4" name="Content Placeholder 3"/>
          <p:cNvSpPr>
            <a:spLocks noGrp="1"/>
          </p:cNvSpPr>
          <p:nvPr>
            <p:ph idx="1"/>
          </p:nvPr>
        </p:nvSpPr>
        <p:spPr>
          <a:xfrm>
            <a:off x="457200" y="1524000"/>
            <a:ext cx="8229600" cy="4690450"/>
          </a:xfrm>
        </p:spPr>
        <p:txBody>
          <a:bodyPr>
            <a:normAutofit/>
          </a:bodyPr>
          <a:lstStyle/>
          <a:p>
            <a:r>
              <a:rPr lang="en-US" dirty="0" smtClean="0"/>
              <a:t>Initial Notification of Intent to Register a DERA</a:t>
            </a:r>
          </a:p>
          <a:p>
            <a:r>
              <a:rPr lang="en-US" dirty="0" smtClean="0"/>
              <a:t>Eligibility Confirmation</a:t>
            </a:r>
          </a:p>
          <a:p>
            <a:r>
              <a:rPr lang="en-US" dirty="0" smtClean="0"/>
              <a:t>Registration and Activation</a:t>
            </a:r>
          </a:p>
          <a:p>
            <a:r>
              <a:rPr lang="en-US" dirty="0" smtClean="0"/>
              <a:t>Updates to an Existing DERA Registration</a:t>
            </a:r>
          </a:p>
          <a:p>
            <a:endParaRPr lang="en-US" dirty="0"/>
          </a:p>
        </p:txBody>
      </p:sp>
      <p:sp>
        <p:nvSpPr>
          <p:cNvPr id="5" name="TextBox 4"/>
          <p:cNvSpPr txBox="1"/>
          <p:nvPr/>
        </p:nvSpPr>
        <p:spPr>
          <a:xfrm>
            <a:off x="1447800" y="5879068"/>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a:t>
            </a:r>
            <a:endParaRPr lang="en-US" dirty="0" smtClean="0"/>
          </a:p>
        </p:txBody>
      </p:sp>
    </p:spTree>
    <p:extLst>
      <p:ext uri="{BB962C8B-B14F-4D97-AF65-F5344CB8AC3E}">
        <p14:creationId xmlns:p14="http://schemas.microsoft.com/office/powerpoint/2010/main" val="768061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49</a:t>
            </a:fld>
            <a:endParaRPr lang="en-US" dirty="0"/>
          </a:p>
        </p:txBody>
      </p:sp>
      <p:sp>
        <p:nvSpPr>
          <p:cNvPr id="3" name="Title 2"/>
          <p:cNvSpPr>
            <a:spLocks noGrp="1"/>
          </p:cNvSpPr>
          <p:nvPr>
            <p:ph type="title"/>
          </p:nvPr>
        </p:nvSpPr>
        <p:spPr/>
        <p:txBody>
          <a:bodyPr/>
          <a:lstStyle/>
          <a:p>
            <a:r>
              <a:rPr lang="en-US" sz="2800" dirty="0" smtClean="0"/>
              <a:t>Registration</a:t>
            </a:r>
            <a:r>
              <a:rPr lang="en-US" dirty="0" smtClean="0"/>
              <a:t/>
            </a:r>
            <a:br>
              <a:rPr lang="en-US" dirty="0" smtClean="0"/>
            </a:br>
            <a:r>
              <a:rPr lang="en-US" sz="2400" i="1" dirty="0" smtClean="0"/>
              <a:t>Stage 1 - Initial notification</a:t>
            </a:r>
            <a:endParaRPr lang="en-US" sz="2800" i="1" dirty="0"/>
          </a:p>
        </p:txBody>
      </p:sp>
      <p:sp>
        <p:nvSpPr>
          <p:cNvPr id="4" name="Content Placeholder 3"/>
          <p:cNvSpPr>
            <a:spLocks noGrp="1"/>
          </p:cNvSpPr>
          <p:nvPr>
            <p:ph idx="1"/>
          </p:nvPr>
        </p:nvSpPr>
        <p:spPr>
          <a:xfrm>
            <a:off x="457200" y="1130912"/>
            <a:ext cx="8229600" cy="4812688"/>
          </a:xfrm>
        </p:spPr>
        <p:txBody>
          <a:bodyPr>
            <a:normAutofit fontScale="92500" lnSpcReduction="10000"/>
          </a:bodyPr>
          <a:lstStyle/>
          <a:p>
            <a:r>
              <a:rPr lang="en-US" dirty="0" smtClean="0"/>
              <a:t>DER Aggregator simultaneously notifies ISO and DU of intent to register a DERA</a:t>
            </a:r>
          </a:p>
          <a:p>
            <a:pPr lvl="1"/>
            <a:r>
              <a:rPr lang="en-US" dirty="0" smtClean="0"/>
              <a:t>Include contact info and general </a:t>
            </a:r>
            <a:r>
              <a:rPr lang="en-US" dirty="0"/>
              <a:t>DERA description – location(s), size(s), technologies, planned </a:t>
            </a:r>
            <a:r>
              <a:rPr lang="en-US" dirty="0" smtClean="0"/>
              <a:t>markets</a:t>
            </a:r>
            <a:r>
              <a:rPr lang="en-US" dirty="0" smtClean="0">
                <a:solidFill>
                  <a:srgbClr val="00B050"/>
                </a:solidFill>
              </a:rPr>
              <a:t>, intended participation model, desired target date</a:t>
            </a:r>
          </a:p>
          <a:p>
            <a:pPr lvl="1"/>
            <a:r>
              <a:rPr lang="en-US" dirty="0" smtClean="0">
                <a:solidFill>
                  <a:srgbClr val="00B050"/>
                </a:solidFill>
              </a:rPr>
              <a:t>Prior </a:t>
            </a:r>
            <a:r>
              <a:rPr lang="en-US" dirty="0">
                <a:solidFill>
                  <a:srgbClr val="00B050"/>
                </a:solidFill>
              </a:rPr>
              <a:t>to submitting the Initial Notification, each DER must have an executed interconnection agreement where state rules require the DER to have an interconnection </a:t>
            </a:r>
            <a:r>
              <a:rPr lang="en-US" dirty="0" smtClean="0">
                <a:solidFill>
                  <a:srgbClr val="00B050"/>
                </a:solidFill>
              </a:rPr>
              <a:t>agreement </a:t>
            </a:r>
            <a:endParaRPr lang="en-US" dirty="0">
              <a:solidFill>
                <a:srgbClr val="00B050"/>
              </a:solidFill>
            </a:endParaRPr>
          </a:p>
          <a:p>
            <a:pPr lvl="1"/>
            <a:r>
              <a:rPr lang="en-US" dirty="0">
                <a:solidFill>
                  <a:srgbClr val="00B050"/>
                </a:solidFill>
              </a:rPr>
              <a:t>If an interconnection agreement is not required, additional </a:t>
            </a:r>
            <a:r>
              <a:rPr lang="en-US" dirty="0" smtClean="0">
                <a:solidFill>
                  <a:srgbClr val="00B050"/>
                </a:solidFill>
              </a:rPr>
              <a:t>DU studies </a:t>
            </a:r>
            <a:r>
              <a:rPr lang="en-US" dirty="0">
                <a:solidFill>
                  <a:srgbClr val="00B050"/>
                </a:solidFill>
              </a:rPr>
              <a:t>may be necessary to identify distribution system </a:t>
            </a:r>
            <a:r>
              <a:rPr lang="en-US" dirty="0" smtClean="0">
                <a:solidFill>
                  <a:srgbClr val="00B050"/>
                </a:solidFill>
              </a:rPr>
              <a:t>impacts </a:t>
            </a:r>
          </a:p>
          <a:p>
            <a:r>
              <a:rPr lang="en-US" strike="sngStrike" dirty="0" smtClean="0">
                <a:solidFill>
                  <a:srgbClr val="00B050"/>
                </a:solidFill>
              </a:rPr>
              <a:t>Desired participation target date must be at least 20 days out</a:t>
            </a:r>
          </a:p>
          <a:p>
            <a:r>
              <a:rPr lang="en-US" dirty="0" smtClean="0"/>
              <a:t>Initial notification establishes the 60-</a:t>
            </a:r>
            <a:r>
              <a:rPr lang="en-US" dirty="0" smtClean="0">
                <a:solidFill>
                  <a:srgbClr val="00B050"/>
                </a:solidFill>
              </a:rPr>
              <a:t>calendar</a:t>
            </a:r>
            <a:r>
              <a:rPr lang="en-US" dirty="0" smtClean="0">
                <a:solidFill>
                  <a:srgbClr val="FF0000"/>
                </a:solidFill>
              </a:rPr>
              <a:t> </a:t>
            </a:r>
            <a:r>
              <a:rPr lang="en-US" dirty="0" smtClean="0"/>
              <a:t>day deadline for the </a:t>
            </a:r>
            <a:r>
              <a:rPr lang="en-US" dirty="0" smtClean="0">
                <a:solidFill>
                  <a:srgbClr val="00B050"/>
                </a:solidFill>
              </a:rPr>
              <a:t>distribution review </a:t>
            </a:r>
            <a:r>
              <a:rPr lang="en-US" strike="sngStrike" dirty="0" smtClean="0">
                <a:solidFill>
                  <a:srgbClr val="00B050"/>
                </a:solidFill>
              </a:rPr>
              <a:t>registration completion</a:t>
            </a:r>
            <a:r>
              <a:rPr lang="en-US" dirty="0" smtClean="0"/>
              <a:t>, which includes:</a:t>
            </a:r>
          </a:p>
          <a:p>
            <a:pPr lvl="1"/>
            <a:r>
              <a:rPr lang="en-US" dirty="0" smtClean="0"/>
              <a:t>DU review for safety, reliability and eligibility, in accordance with ISO-specified criteria</a:t>
            </a:r>
          </a:p>
          <a:p>
            <a:pPr lvl="1"/>
            <a:r>
              <a:rPr lang="en-US" dirty="0" smtClean="0"/>
              <a:t>Plus any additional DU/state established criteria </a:t>
            </a:r>
            <a:r>
              <a:rPr lang="en-US" dirty="0"/>
              <a:t>that may be put in place</a:t>
            </a:r>
          </a:p>
          <a:p>
            <a:pPr lvl="1"/>
            <a:endParaRPr lang="en-US" dirty="0" smtClean="0"/>
          </a:p>
          <a:p>
            <a:pPr lvl="1"/>
            <a:endParaRPr lang="en-US" dirty="0" smtClean="0"/>
          </a:p>
          <a:p>
            <a:endParaRPr lang="en-US" dirty="0"/>
          </a:p>
        </p:txBody>
      </p:sp>
      <p:sp>
        <p:nvSpPr>
          <p:cNvPr id="6" name="TextBox 5"/>
          <p:cNvSpPr txBox="1"/>
          <p:nvPr/>
        </p:nvSpPr>
        <p:spPr>
          <a:xfrm>
            <a:off x="1447800" y="5879068"/>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1784844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Energy and Ancillary services Markets Participation</a:t>
            </a:r>
            <a:endParaRPr lang="en-US" dirty="0"/>
          </a:p>
        </p:txBody>
      </p:sp>
      <p:sp>
        <p:nvSpPr>
          <p:cNvPr id="6" name="Text Placeholder 5"/>
          <p:cNvSpPr>
            <a:spLocks noGrp="1"/>
          </p:cNvSpPr>
          <p:nvPr>
            <p:ph type="body" idx="1"/>
          </p:nvPr>
        </p:nvSpPr>
        <p:spPr/>
        <p:txBody>
          <a:bodyPr/>
          <a:lstStyle/>
          <a:p>
            <a:r>
              <a:rPr lang="en-US" dirty="0" smtClean="0"/>
              <a:t>Summary of changes from ISO’s initial proposal</a:t>
            </a:r>
            <a:endParaRPr lang="en-US" dirty="0"/>
          </a:p>
        </p:txBody>
      </p:sp>
      <p:sp>
        <p:nvSpPr>
          <p:cNvPr id="2" name="Slide Number Placeholder 1"/>
          <p:cNvSpPr>
            <a:spLocks noGrp="1"/>
          </p:cNvSpPr>
          <p:nvPr>
            <p:ph type="sldNum" sz="quarter" idx="4294967295"/>
          </p:nvPr>
        </p:nvSpPr>
        <p:spPr>
          <a:xfrm>
            <a:off x="8534400" y="6400800"/>
            <a:ext cx="381000" cy="263525"/>
          </a:xfrm>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923949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50</a:t>
            </a:fld>
            <a:endParaRPr lang="en-US" dirty="0"/>
          </a:p>
        </p:txBody>
      </p:sp>
      <p:sp>
        <p:nvSpPr>
          <p:cNvPr id="3" name="Title 2"/>
          <p:cNvSpPr>
            <a:spLocks noGrp="1"/>
          </p:cNvSpPr>
          <p:nvPr>
            <p:ph type="title"/>
          </p:nvPr>
        </p:nvSpPr>
        <p:spPr/>
        <p:txBody>
          <a:bodyPr/>
          <a:lstStyle/>
          <a:p>
            <a:r>
              <a:rPr lang="en-US" dirty="0" smtClean="0"/>
              <a:t>Additional information required with initial notification to support ISO &amp; DU review</a:t>
            </a:r>
            <a:endParaRPr lang="en-US" dirty="0"/>
          </a:p>
        </p:txBody>
      </p:sp>
      <p:sp>
        <p:nvSpPr>
          <p:cNvPr id="4" name="Content Placeholder 3"/>
          <p:cNvSpPr>
            <a:spLocks noGrp="1"/>
          </p:cNvSpPr>
          <p:nvPr>
            <p:ph idx="1"/>
          </p:nvPr>
        </p:nvSpPr>
        <p:spPr>
          <a:xfrm>
            <a:off x="457200" y="1253150"/>
            <a:ext cx="8229600" cy="4690450"/>
          </a:xfrm>
        </p:spPr>
        <p:txBody>
          <a:bodyPr>
            <a:normAutofit fontScale="92500" lnSpcReduction="10000"/>
          </a:bodyPr>
          <a:lstStyle/>
          <a:p>
            <a:r>
              <a:rPr lang="en-US" dirty="0" smtClean="0"/>
              <a:t>Electrical interconnection information for each DER that is part of a DERA is required by the ISO</a:t>
            </a:r>
          </a:p>
          <a:p>
            <a:pPr lvl="1"/>
            <a:r>
              <a:rPr lang="en-US" dirty="0"/>
              <a:t>Interconnection bus name</a:t>
            </a:r>
          </a:p>
          <a:p>
            <a:pPr lvl="1"/>
            <a:r>
              <a:rPr lang="en-US" dirty="0"/>
              <a:t>Interconnection voltage level</a:t>
            </a:r>
          </a:p>
          <a:p>
            <a:pPr lvl="1"/>
            <a:r>
              <a:rPr lang="en-US" dirty="0"/>
              <a:t>Name and number of the modeled PSS/E bus electrically closest to the interconnection </a:t>
            </a:r>
            <a:r>
              <a:rPr lang="en-US" dirty="0" smtClean="0"/>
              <a:t>point</a:t>
            </a:r>
          </a:p>
          <a:p>
            <a:pPr lvl="1"/>
            <a:r>
              <a:rPr lang="en-US" dirty="0" smtClean="0">
                <a:solidFill>
                  <a:srgbClr val="00B050"/>
                </a:solidFill>
              </a:rPr>
              <a:t>Nameplate MW / Net Injection</a:t>
            </a:r>
          </a:p>
          <a:p>
            <a:pPr lvl="1"/>
            <a:r>
              <a:rPr lang="en-US" dirty="0" smtClean="0">
                <a:solidFill>
                  <a:srgbClr val="00B050"/>
                </a:solidFill>
              </a:rPr>
              <a:t>Technology Type(s)</a:t>
            </a:r>
          </a:p>
          <a:p>
            <a:pPr lvl="1"/>
            <a:r>
              <a:rPr lang="en-US" dirty="0" smtClean="0">
                <a:solidFill>
                  <a:srgbClr val="00B050"/>
                </a:solidFill>
              </a:rPr>
              <a:t>Inverter Limit</a:t>
            </a:r>
            <a:endParaRPr lang="en-US" dirty="0">
              <a:solidFill>
                <a:srgbClr val="00B050"/>
              </a:solidFill>
            </a:endParaRPr>
          </a:p>
          <a:p>
            <a:r>
              <a:rPr lang="en-US" dirty="0" smtClean="0"/>
              <a:t>This information should be part of a DER’s interconnection agreement (if one is req</a:t>
            </a:r>
            <a:r>
              <a:rPr lang="en-US" dirty="0"/>
              <a:t>uired), but should be provided to the ISO by the DU/DER Aggregator, even if an </a:t>
            </a:r>
            <a:r>
              <a:rPr lang="en-US" dirty="0" smtClean="0"/>
              <a:t>interconnection agreement </a:t>
            </a:r>
            <a:r>
              <a:rPr lang="en-US" dirty="0"/>
              <a:t>is not required </a:t>
            </a:r>
            <a:endParaRPr lang="en-US" dirty="0" smtClean="0"/>
          </a:p>
          <a:p>
            <a:r>
              <a:rPr lang="en-US" dirty="0">
                <a:solidFill>
                  <a:srgbClr val="00B050"/>
                </a:solidFill>
              </a:rPr>
              <a:t>The DU may seek additional information, if based on what the DER Aggregator provides, it is not able to complete its </a:t>
            </a:r>
            <a:r>
              <a:rPr lang="en-US" dirty="0" smtClean="0">
                <a:solidFill>
                  <a:srgbClr val="00B050"/>
                </a:solidFill>
              </a:rPr>
              <a:t>review</a:t>
            </a:r>
            <a:endParaRPr lang="en-US" dirty="0">
              <a:solidFill>
                <a:srgbClr val="00B050"/>
              </a:solidFill>
            </a:endParaRPr>
          </a:p>
          <a:p>
            <a:endParaRPr lang="en-US" dirty="0"/>
          </a:p>
          <a:p>
            <a:endParaRPr lang="en-US" dirty="0"/>
          </a:p>
        </p:txBody>
      </p:sp>
      <p:sp>
        <p:nvSpPr>
          <p:cNvPr id="6" name="TextBox 5"/>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3794540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51</a:t>
            </a:fld>
            <a:endParaRPr lang="en-US" dirty="0"/>
          </a:p>
        </p:txBody>
      </p:sp>
      <p:sp>
        <p:nvSpPr>
          <p:cNvPr id="3" name="Title 2"/>
          <p:cNvSpPr>
            <a:spLocks noGrp="1"/>
          </p:cNvSpPr>
          <p:nvPr>
            <p:ph type="title"/>
          </p:nvPr>
        </p:nvSpPr>
        <p:spPr/>
        <p:txBody>
          <a:bodyPr>
            <a:normAutofit/>
          </a:bodyPr>
          <a:lstStyle/>
          <a:p>
            <a:r>
              <a:rPr lang="en-US" dirty="0" smtClean="0"/>
              <a:t>Response to </a:t>
            </a:r>
            <a:r>
              <a:rPr lang="en-US" dirty="0"/>
              <a:t>Feedback on </a:t>
            </a:r>
            <a:r>
              <a:rPr lang="en-US" dirty="0" smtClean="0"/>
              <a:t>Implementation Requests</a:t>
            </a:r>
            <a:endParaRPr lang="en-US" dirty="0"/>
          </a:p>
        </p:txBody>
      </p:sp>
      <p:sp>
        <p:nvSpPr>
          <p:cNvPr id="4" name="Content Placeholder 3"/>
          <p:cNvSpPr>
            <a:spLocks noGrp="1"/>
          </p:cNvSpPr>
          <p:nvPr>
            <p:ph idx="1"/>
          </p:nvPr>
        </p:nvSpPr>
        <p:spPr/>
        <p:txBody>
          <a:bodyPr/>
          <a:lstStyle/>
          <a:p>
            <a:r>
              <a:rPr lang="en-US" dirty="0"/>
              <a:t>The ISO will not adopt a proposal to conduct a pre-verification process using a third-party administrator to verify data prior to the Initial Notification </a:t>
            </a:r>
          </a:p>
          <a:p>
            <a:pPr lvl="1"/>
            <a:r>
              <a:rPr lang="en-US" dirty="0"/>
              <a:t>The Commission found that DUs are in the best position to determine DER eligibility to participate in a DERA, and whether its participation would pose a risk to the reliable and safe operation of the distribution system (Order No. 2222 at P292)</a:t>
            </a:r>
          </a:p>
          <a:p>
            <a:pPr lvl="1"/>
            <a:r>
              <a:rPr lang="en-US" dirty="0"/>
              <a:t>A DU may engage a third-party to assist it in administering DER and DERA reviews </a:t>
            </a:r>
          </a:p>
          <a:p>
            <a:r>
              <a:rPr lang="en-US" dirty="0"/>
              <a:t>Proposals regarding the use of a central online portal to track and map DERs to DERAs, and on how and where information will be stored and managed among the ISO, DER Aggregators, and DU </a:t>
            </a:r>
            <a:r>
              <a:rPr lang="en-US" dirty="0" smtClean="0"/>
              <a:t>may be </a:t>
            </a:r>
            <a:r>
              <a:rPr lang="en-US" dirty="0"/>
              <a:t>addressed during implementation</a:t>
            </a:r>
          </a:p>
        </p:txBody>
      </p:sp>
    </p:spTree>
    <p:extLst>
      <p:ext uri="{BB962C8B-B14F-4D97-AF65-F5344CB8AC3E}">
        <p14:creationId xmlns:p14="http://schemas.microsoft.com/office/powerpoint/2010/main" val="1948259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52</a:t>
            </a:fld>
            <a:endParaRPr lang="en-US" dirty="0"/>
          </a:p>
        </p:txBody>
      </p:sp>
      <p:sp>
        <p:nvSpPr>
          <p:cNvPr id="3" name="Title 2"/>
          <p:cNvSpPr>
            <a:spLocks noGrp="1"/>
          </p:cNvSpPr>
          <p:nvPr>
            <p:ph type="title"/>
          </p:nvPr>
        </p:nvSpPr>
        <p:spPr/>
        <p:txBody>
          <a:bodyPr/>
          <a:lstStyle/>
          <a:p>
            <a:r>
              <a:rPr lang="en-US" i="1" dirty="0" smtClean="0"/>
              <a:t>Stage 1 – Eligibility Confirmation</a:t>
            </a:r>
            <a:endParaRPr lang="en-US" dirty="0"/>
          </a:p>
        </p:txBody>
      </p:sp>
      <p:sp>
        <p:nvSpPr>
          <p:cNvPr id="4" name="Content Placeholder 3"/>
          <p:cNvSpPr>
            <a:spLocks noGrp="1"/>
          </p:cNvSpPr>
          <p:nvPr>
            <p:ph idx="1"/>
          </p:nvPr>
        </p:nvSpPr>
        <p:spPr>
          <a:xfrm>
            <a:off x="457200" y="838200"/>
            <a:ext cx="8305800" cy="5146682"/>
          </a:xfrm>
        </p:spPr>
        <p:txBody>
          <a:bodyPr>
            <a:normAutofit lnSpcReduction="10000"/>
          </a:bodyPr>
          <a:lstStyle/>
          <a:p>
            <a:r>
              <a:rPr lang="en-US" dirty="0" smtClean="0"/>
              <a:t>DU will have </a:t>
            </a:r>
            <a:r>
              <a:rPr lang="en-US" dirty="0" smtClean="0">
                <a:solidFill>
                  <a:srgbClr val="00B050"/>
                </a:solidFill>
              </a:rPr>
              <a:t>up to </a:t>
            </a:r>
            <a:r>
              <a:rPr lang="en-US" strike="sngStrike" dirty="0" smtClean="0">
                <a:solidFill>
                  <a:srgbClr val="00B050"/>
                </a:solidFill>
              </a:rPr>
              <a:t>at least 20 business days, but not more than </a:t>
            </a:r>
            <a:r>
              <a:rPr lang="en-US" dirty="0" smtClean="0"/>
              <a:t>60 calendar days, to confirm at least the following criteria:</a:t>
            </a:r>
          </a:p>
          <a:p>
            <a:pPr lvl="1"/>
            <a:r>
              <a:rPr lang="en-US" dirty="0" smtClean="0"/>
              <a:t>Each constituent DER is capable of participating in a DERA</a:t>
            </a:r>
          </a:p>
          <a:p>
            <a:pPr lvl="2"/>
            <a:r>
              <a:rPr lang="en-US" dirty="0" smtClean="0"/>
              <a:t>Net energy consumption/injection will not be included in another Load Asset</a:t>
            </a:r>
          </a:p>
          <a:p>
            <a:pPr lvl="2"/>
            <a:r>
              <a:rPr lang="en-US" dirty="0" smtClean="0"/>
              <a:t>Not participating in a retail program that prohibits wholesale market participation</a:t>
            </a:r>
          </a:p>
          <a:p>
            <a:pPr lvl="2"/>
            <a:r>
              <a:rPr lang="en-US" dirty="0" smtClean="0"/>
              <a:t>Safety and reliability</a:t>
            </a:r>
          </a:p>
          <a:p>
            <a:pPr lvl="3"/>
            <a:r>
              <a:rPr lang="en-US" dirty="0" smtClean="0"/>
              <a:t>Overloads</a:t>
            </a:r>
          </a:p>
          <a:p>
            <a:pPr lvl="3"/>
            <a:r>
              <a:rPr lang="en-US" dirty="0" smtClean="0"/>
              <a:t>Voltage</a:t>
            </a:r>
          </a:p>
          <a:p>
            <a:pPr lvl="3"/>
            <a:r>
              <a:rPr lang="en-US" dirty="0" smtClean="0"/>
              <a:t>Stability</a:t>
            </a:r>
          </a:p>
          <a:p>
            <a:pPr lvl="3"/>
            <a:r>
              <a:rPr lang="en-US" dirty="0" smtClean="0">
                <a:solidFill>
                  <a:srgbClr val="00B050"/>
                </a:solidFill>
              </a:rPr>
              <a:t>Short circuit interrupting capability</a:t>
            </a:r>
          </a:p>
          <a:p>
            <a:pPr lvl="1"/>
            <a:r>
              <a:rPr lang="en-US" sz="2100" dirty="0" smtClean="0"/>
              <a:t>Distribution </a:t>
            </a:r>
            <a:r>
              <a:rPr lang="en-US" sz="2100" dirty="0"/>
              <a:t>enhancements, if any, required through an IA or other applicable process, are completed or estimated to be completed by the participation target date</a:t>
            </a:r>
          </a:p>
          <a:p>
            <a:pPr lvl="1"/>
            <a:r>
              <a:rPr lang="en-US" sz="2100" dirty="0"/>
              <a:t>All </a:t>
            </a:r>
            <a:r>
              <a:rPr lang="en-US" sz="2100" dirty="0" smtClean="0"/>
              <a:t>DERs </a:t>
            </a:r>
            <a:r>
              <a:rPr lang="en-US" sz="2100" dirty="0"/>
              <a:t>in the DERA are within the DU’s service territory and metering domain, an</a:t>
            </a:r>
            <a:r>
              <a:rPr lang="en-US" dirty="0" smtClean="0"/>
              <a:t>d electrically located in the appropriate zone</a:t>
            </a:r>
          </a:p>
          <a:p>
            <a:pPr lvl="1"/>
            <a:r>
              <a:rPr lang="en-US" dirty="0" smtClean="0">
                <a:solidFill>
                  <a:srgbClr val="00B050"/>
                </a:solidFill>
              </a:rPr>
              <a:t>Each DER’s net injection and consumption &lt;= capability stated in any relevant interconnection agreement</a:t>
            </a:r>
            <a:endParaRPr lang="en-US" dirty="0">
              <a:solidFill>
                <a:srgbClr val="00B050"/>
              </a:solidFill>
            </a:endParaRPr>
          </a:p>
        </p:txBody>
      </p:sp>
      <p:sp>
        <p:nvSpPr>
          <p:cNvPr id="5" name="TextBox 4"/>
          <p:cNvSpPr txBox="1"/>
          <p:nvPr/>
        </p:nvSpPr>
        <p:spPr>
          <a:xfrm>
            <a:off x="1447800" y="59436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1776108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53</a:t>
            </a:fld>
            <a:endParaRPr lang="en-US" dirty="0"/>
          </a:p>
        </p:txBody>
      </p:sp>
      <p:sp>
        <p:nvSpPr>
          <p:cNvPr id="3" name="Title 2"/>
          <p:cNvSpPr>
            <a:spLocks noGrp="1"/>
          </p:cNvSpPr>
          <p:nvPr>
            <p:ph type="title"/>
          </p:nvPr>
        </p:nvSpPr>
        <p:spPr/>
        <p:txBody>
          <a:bodyPr/>
          <a:lstStyle/>
          <a:p>
            <a:r>
              <a:rPr lang="en-US" dirty="0" smtClean="0"/>
              <a:t>Eligibility confirmation by a “small” retail regulatory authority</a:t>
            </a:r>
            <a:endParaRPr lang="en-US" dirty="0"/>
          </a:p>
        </p:txBody>
      </p:sp>
      <p:sp>
        <p:nvSpPr>
          <p:cNvPr id="4" name="Content Placeholder 3"/>
          <p:cNvSpPr>
            <a:spLocks noGrp="1"/>
          </p:cNvSpPr>
          <p:nvPr>
            <p:ph idx="1"/>
          </p:nvPr>
        </p:nvSpPr>
        <p:spPr>
          <a:xfrm>
            <a:off x="457200" y="1219200"/>
            <a:ext cx="8229600" cy="4995250"/>
          </a:xfrm>
        </p:spPr>
        <p:txBody>
          <a:bodyPr>
            <a:normAutofit fontScale="92500" lnSpcReduction="20000"/>
          </a:bodyPr>
          <a:lstStyle/>
          <a:p>
            <a:r>
              <a:rPr lang="en-US" dirty="0" smtClean="0"/>
              <a:t>By default, Order No. 2222 prohibits the participation in </a:t>
            </a:r>
            <a:r>
              <a:rPr lang="en-US" dirty="0"/>
              <a:t>wholesale markets of DERAs </a:t>
            </a:r>
            <a:r>
              <a:rPr lang="en-US" dirty="0" smtClean="0"/>
              <a:t>that include DERs that are customers of utilities located in small DU territories (&lt;= 4 million MWh/year)</a:t>
            </a:r>
          </a:p>
          <a:p>
            <a:r>
              <a:rPr lang="en-US" dirty="0"/>
              <a:t>However, the relevant electric retail regulatory authority may authorize a small DU to allow DERA participation</a:t>
            </a:r>
          </a:p>
          <a:p>
            <a:r>
              <a:rPr lang="en-US" dirty="0"/>
              <a:t>In addition to the details discussed </a:t>
            </a:r>
            <a:r>
              <a:rPr lang="en-US" dirty="0" smtClean="0"/>
              <a:t>previously, </a:t>
            </a:r>
            <a:r>
              <a:rPr lang="en-US" dirty="0"/>
              <a:t>the eligibility review by a small DU must confirm </a:t>
            </a:r>
            <a:r>
              <a:rPr lang="en-US" dirty="0" smtClean="0"/>
              <a:t>that:</a:t>
            </a:r>
            <a:endParaRPr lang="en-US" dirty="0"/>
          </a:p>
          <a:p>
            <a:pPr lvl="1"/>
            <a:r>
              <a:rPr lang="en-US" dirty="0" smtClean="0"/>
              <a:t>The relevant electric retail regulator authority has </a:t>
            </a:r>
            <a:r>
              <a:rPr lang="en-US" dirty="0"/>
              <a:t>opted to allow DERA participation</a:t>
            </a:r>
          </a:p>
          <a:p>
            <a:pPr lvl="1"/>
            <a:r>
              <a:rPr lang="en-US" dirty="0"/>
              <a:t>Is configured as its own metering domain</a:t>
            </a:r>
          </a:p>
          <a:p>
            <a:r>
              <a:rPr lang="en-US" dirty="0" smtClean="0"/>
              <a:t>Relevant </a:t>
            </a:r>
            <a:r>
              <a:rPr lang="en-US" dirty="0"/>
              <a:t>electric retail regulatory authorities of small DUs that opt in may later choose to opt out</a:t>
            </a:r>
          </a:p>
          <a:p>
            <a:pPr lvl="1"/>
            <a:r>
              <a:rPr lang="en-US" dirty="0" smtClean="0"/>
              <a:t>ISO will rely on the small </a:t>
            </a:r>
            <a:r>
              <a:rPr lang="en-US" dirty="0"/>
              <a:t>DU’s review of a DERA’s </a:t>
            </a:r>
            <a:r>
              <a:rPr lang="en-US" dirty="0" smtClean="0"/>
              <a:t>eligibility before registering the DERA</a:t>
            </a:r>
          </a:p>
          <a:p>
            <a:pPr lvl="1"/>
            <a:r>
              <a:rPr lang="en-US" dirty="0" smtClean="0"/>
              <a:t>The registration of DERAs in small DUs that opt out will be retired from participating in wholesale markets</a:t>
            </a:r>
            <a:endParaRPr lang="en-US" dirty="0"/>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a:t>
            </a:r>
            <a:endParaRPr lang="en-US" dirty="0" smtClean="0"/>
          </a:p>
        </p:txBody>
      </p:sp>
    </p:spTree>
    <p:extLst>
      <p:ext uri="{BB962C8B-B14F-4D97-AF65-F5344CB8AC3E}">
        <p14:creationId xmlns:p14="http://schemas.microsoft.com/office/powerpoint/2010/main" val="2448072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54</a:t>
            </a:fld>
            <a:endParaRPr lang="en-US" dirty="0"/>
          </a:p>
        </p:txBody>
      </p:sp>
      <p:sp>
        <p:nvSpPr>
          <p:cNvPr id="3" name="Title 2"/>
          <p:cNvSpPr>
            <a:spLocks noGrp="1"/>
          </p:cNvSpPr>
          <p:nvPr>
            <p:ph type="title"/>
          </p:nvPr>
        </p:nvSpPr>
        <p:spPr>
          <a:xfrm>
            <a:off x="457200" y="76200"/>
            <a:ext cx="8229600" cy="914400"/>
          </a:xfrm>
        </p:spPr>
        <p:txBody>
          <a:bodyPr/>
          <a:lstStyle/>
          <a:p>
            <a:r>
              <a:rPr lang="en-US" dirty="0" smtClean="0"/>
              <a:t>Outcomes of the Eligibility Review	</a:t>
            </a:r>
            <a:endParaRPr lang="en-US" dirty="0"/>
          </a:p>
        </p:txBody>
      </p:sp>
      <p:sp>
        <p:nvSpPr>
          <p:cNvPr id="4" name="Content Placeholder 3"/>
          <p:cNvSpPr>
            <a:spLocks noGrp="1"/>
          </p:cNvSpPr>
          <p:nvPr>
            <p:ph idx="1"/>
          </p:nvPr>
        </p:nvSpPr>
        <p:spPr>
          <a:xfrm>
            <a:off x="457200" y="838200"/>
            <a:ext cx="8229600" cy="5147650"/>
          </a:xfrm>
        </p:spPr>
        <p:txBody>
          <a:bodyPr>
            <a:normAutofit fontScale="85000" lnSpcReduction="20000"/>
          </a:bodyPr>
          <a:lstStyle/>
          <a:p>
            <a:r>
              <a:rPr lang="en-US" dirty="0" smtClean="0"/>
              <a:t>The DU provides its completed evaluation of the DERA and the constituent DERs against the specified criteria</a:t>
            </a:r>
          </a:p>
          <a:p>
            <a:r>
              <a:rPr lang="en-US" dirty="0" smtClean="0"/>
              <a:t>If determined to be eligible, ISO finalizes the registration:</a:t>
            </a:r>
          </a:p>
          <a:p>
            <a:pPr lvl="1"/>
            <a:r>
              <a:rPr lang="en-US" dirty="0" smtClean="0"/>
              <a:t>DER Aggregator confirms with ISO &amp; DU the finalized list of DERA’s constituent DERs</a:t>
            </a:r>
          </a:p>
          <a:p>
            <a:pPr lvl="2"/>
            <a:r>
              <a:rPr lang="en-US" dirty="0" smtClean="0"/>
              <a:t>This provides some flexibility to continue the process, even if a constituent DER that would not impact eligibility drops out while the DU review is underway </a:t>
            </a:r>
            <a:r>
              <a:rPr lang="en-US" dirty="0" smtClean="0">
                <a:solidFill>
                  <a:srgbClr val="00B050"/>
                </a:solidFill>
              </a:rPr>
              <a:t>or the DU only qualified a subset of DERs</a:t>
            </a:r>
          </a:p>
          <a:p>
            <a:pPr lvl="1"/>
            <a:r>
              <a:rPr lang="en-US" dirty="0" smtClean="0"/>
              <a:t>DER Aggregator provides/confirms additional required details</a:t>
            </a:r>
          </a:p>
          <a:p>
            <a:pPr lvl="1"/>
            <a:r>
              <a:rPr lang="en-US" dirty="0" smtClean="0"/>
              <a:t>DU confirms “location” information to the ISO</a:t>
            </a:r>
          </a:p>
          <a:p>
            <a:pPr lvl="2"/>
            <a:r>
              <a:rPr lang="en-US" dirty="0" smtClean="0"/>
              <a:t>Metering domain</a:t>
            </a:r>
          </a:p>
          <a:p>
            <a:pPr lvl="2"/>
            <a:r>
              <a:rPr lang="en-US" dirty="0" smtClean="0"/>
              <a:t>DRR Aggregation Zone, Load Zone, or substation pnode</a:t>
            </a:r>
          </a:p>
          <a:p>
            <a:r>
              <a:rPr lang="en-US" dirty="0" smtClean="0"/>
              <a:t>If determined to be ineligible by the DU</a:t>
            </a:r>
          </a:p>
          <a:p>
            <a:pPr lvl="1"/>
            <a:r>
              <a:rPr lang="en-US" dirty="0" smtClean="0"/>
              <a:t>DU provides a written notice to the ISO and the DER Aggregator describing the criteria that were not met</a:t>
            </a:r>
          </a:p>
          <a:p>
            <a:pPr lvl="1"/>
            <a:r>
              <a:rPr lang="en-US" dirty="0" smtClean="0"/>
              <a:t>The DER Aggregator may seek to resolve disputed findings through the </a:t>
            </a:r>
            <a:r>
              <a:rPr lang="en-US" dirty="0"/>
              <a:t>relevant electric retail regulatory authority  </a:t>
            </a:r>
          </a:p>
          <a:p>
            <a:r>
              <a:rPr lang="en-US" sz="2500" dirty="0" smtClean="0"/>
              <a:t>If determined eligible by the DU, but subsequent findings/decisions by the ISO determine that the DERA cannot be registered</a:t>
            </a:r>
          </a:p>
          <a:p>
            <a:pPr lvl="1"/>
            <a:r>
              <a:rPr lang="en-US" sz="2100" dirty="0" smtClean="0"/>
              <a:t>These findings/decisions may be disputed by the DER Aggregator in accordance with </a:t>
            </a:r>
            <a:r>
              <a:rPr lang="en-US" dirty="0" smtClean="0"/>
              <a:t>Section I.6 of the ISO tariff</a:t>
            </a:r>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1678770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55</a:t>
            </a:fld>
            <a:endParaRPr lang="en-US" dirty="0"/>
          </a:p>
        </p:txBody>
      </p:sp>
      <p:sp>
        <p:nvSpPr>
          <p:cNvPr id="3" name="Title 2"/>
          <p:cNvSpPr>
            <a:spLocks noGrp="1"/>
          </p:cNvSpPr>
          <p:nvPr>
            <p:ph type="title"/>
          </p:nvPr>
        </p:nvSpPr>
        <p:spPr/>
        <p:txBody>
          <a:bodyPr/>
          <a:lstStyle/>
          <a:p>
            <a:r>
              <a:rPr lang="en-US" i="1" dirty="0"/>
              <a:t>Stage 3 - Registration and Activation</a:t>
            </a:r>
            <a:endParaRPr lang="en-US" dirty="0"/>
          </a:p>
        </p:txBody>
      </p:sp>
      <p:sp>
        <p:nvSpPr>
          <p:cNvPr id="4" name="Content Placeholder 3"/>
          <p:cNvSpPr>
            <a:spLocks noGrp="1"/>
          </p:cNvSpPr>
          <p:nvPr>
            <p:ph idx="1"/>
          </p:nvPr>
        </p:nvSpPr>
        <p:spPr>
          <a:xfrm>
            <a:off x="457200" y="914400"/>
            <a:ext cx="8229600" cy="5029200"/>
          </a:xfrm>
        </p:spPr>
        <p:txBody>
          <a:bodyPr>
            <a:normAutofit fontScale="85000" lnSpcReduction="10000"/>
          </a:bodyPr>
          <a:lstStyle/>
          <a:p>
            <a:r>
              <a:rPr lang="en-US" dirty="0" smtClean="0"/>
              <a:t>Summary of DER Aggregator Responsibilities:</a:t>
            </a:r>
          </a:p>
          <a:p>
            <a:pPr lvl="1"/>
            <a:r>
              <a:rPr lang="en-US" dirty="0" smtClean="0"/>
              <a:t>Ensure all registration information is accurate</a:t>
            </a:r>
          </a:p>
          <a:p>
            <a:pPr lvl="1"/>
            <a:r>
              <a:rPr lang="en-US" dirty="0" smtClean="0"/>
              <a:t>Ensure all constituent elements of the DERA complies with applicable location requirements</a:t>
            </a:r>
          </a:p>
          <a:p>
            <a:pPr lvl="1"/>
            <a:r>
              <a:rPr lang="en-US" dirty="0" smtClean="0"/>
              <a:t>Provides the ISO &amp; DU </a:t>
            </a:r>
            <a:r>
              <a:rPr lang="en-US" strike="sngStrike" dirty="0" smtClean="0">
                <a:solidFill>
                  <a:srgbClr val="00B050"/>
                </a:solidFill>
              </a:rPr>
              <a:t>with at least 20 calendar days notice prior to the current </a:t>
            </a:r>
            <a:r>
              <a:rPr lang="en-US" dirty="0" smtClean="0"/>
              <a:t>a desired implementation/activation date. </a:t>
            </a:r>
            <a:r>
              <a:rPr lang="en-US" dirty="0" smtClean="0">
                <a:solidFill>
                  <a:srgbClr val="00B050"/>
                </a:solidFill>
              </a:rPr>
              <a:t>Asset Activation follows existing schedules</a:t>
            </a:r>
          </a:p>
          <a:p>
            <a:pPr lvl="2"/>
            <a:r>
              <a:rPr lang="en-US" dirty="0" smtClean="0">
                <a:solidFill>
                  <a:srgbClr val="00B050"/>
                </a:solidFill>
              </a:rPr>
              <a:t>Generator Asset, CSF, BSF, and ATRR activation occurs three times a year</a:t>
            </a:r>
          </a:p>
          <a:p>
            <a:pPr lvl="2"/>
            <a:r>
              <a:rPr lang="en-US" dirty="0" smtClean="0">
                <a:solidFill>
                  <a:srgbClr val="00B050"/>
                </a:solidFill>
              </a:rPr>
              <a:t>DRR and DRDERA activation occurs monthly</a:t>
            </a:r>
          </a:p>
          <a:p>
            <a:pPr lvl="2"/>
            <a:r>
              <a:rPr lang="en-US" dirty="0" smtClean="0">
                <a:solidFill>
                  <a:srgbClr val="00B050"/>
                </a:solidFill>
              </a:rPr>
              <a:t>SODERA activation occurs five business days after notification</a:t>
            </a:r>
          </a:p>
          <a:p>
            <a:pPr lvl="1"/>
            <a:r>
              <a:rPr lang="en-US" dirty="0" smtClean="0"/>
              <a:t>Provide a complete list of all DER facilities comprising the DERA,</a:t>
            </a:r>
            <a:r>
              <a:rPr lang="en-US" dirty="0" smtClean="0">
                <a:solidFill>
                  <a:srgbClr val="EC1F25"/>
                </a:solidFill>
              </a:rPr>
              <a:t> </a:t>
            </a:r>
            <a:r>
              <a:rPr lang="en-US" dirty="0" smtClean="0">
                <a:solidFill>
                  <a:srgbClr val="00B050"/>
                </a:solidFill>
              </a:rPr>
              <a:t>including the incorporated technologies, service addresses, and retail account IDs (if applicable)</a:t>
            </a:r>
          </a:p>
          <a:p>
            <a:pPr lvl="1"/>
            <a:r>
              <a:rPr lang="en-US" dirty="0" smtClean="0">
                <a:solidFill>
                  <a:srgbClr val="00B050"/>
                </a:solidFill>
              </a:rPr>
              <a:t>Provide the following aggregation information</a:t>
            </a:r>
            <a:r>
              <a:rPr lang="en-US" dirty="0" smtClean="0"/>
              <a:t> which includes the following:</a:t>
            </a:r>
          </a:p>
          <a:p>
            <a:pPr lvl="2"/>
            <a:r>
              <a:rPr lang="en-US" dirty="0" smtClean="0"/>
              <a:t>Asset Name</a:t>
            </a:r>
          </a:p>
          <a:p>
            <a:pPr lvl="2"/>
            <a:r>
              <a:rPr lang="en-US" dirty="0" smtClean="0">
                <a:solidFill>
                  <a:srgbClr val="00B050"/>
                </a:solidFill>
              </a:rPr>
              <a:t>DERA Participation Model</a:t>
            </a:r>
          </a:p>
          <a:p>
            <a:pPr lvl="2"/>
            <a:r>
              <a:rPr lang="en-US" dirty="0" smtClean="0"/>
              <a:t>Metering domain and applicable location (DRR Aggregation Zone, Load Zone, or substation pnode)</a:t>
            </a:r>
          </a:p>
          <a:p>
            <a:pPr lvl="2"/>
            <a:r>
              <a:rPr lang="en-US" dirty="0" smtClean="0"/>
              <a:t>Host Participant/Distribution Utility</a:t>
            </a:r>
          </a:p>
          <a:p>
            <a:pPr lvl="2"/>
            <a:r>
              <a:rPr lang="en-US" dirty="0" smtClean="0"/>
              <a:t>Asset Ownership</a:t>
            </a:r>
          </a:p>
          <a:p>
            <a:pPr lvl="2"/>
            <a:r>
              <a:rPr lang="en-US" dirty="0" smtClean="0"/>
              <a:t>Meter Reader and metering interval (hourly vs. 5 min)</a:t>
            </a:r>
          </a:p>
          <a:p>
            <a:pPr lvl="2"/>
            <a:r>
              <a:rPr lang="en-US" dirty="0" smtClean="0"/>
              <a:t>Estimated Max Load/Maximum Consumption</a:t>
            </a:r>
          </a:p>
          <a:p>
            <a:pPr lvl="2"/>
            <a:r>
              <a:rPr lang="en-US" dirty="0" smtClean="0"/>
              <a:t>Seasonal Max Net Output</a:t>
            </a:r>
          </a:p>
          <a:p>
            <a:pPr lvl="2"/>
            <a:r>
              <a:rPr lang="en-US" dirty="0" smtClean="0"/>
              <a:t>Corresponding FCM Resource ID, if applicable</a:t>
            </a:r>
          </a:p>
        </p:txBody>
      </p:sp>
      <p:sp>
        <p:nvSpPr>
          <p:cNvPr id="5" name="TextBox 4"/>
          <p:cNvSpPr txBox="1"/>
          <p:nvPr/>
        </p:nvSpPr>
        <p:spPr>
          <a:xfrm>
            <a:off x="1447800" y="59436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3059390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56</a:t>
            </a:fld>
            <a:endParaRPr lang="en-US" dirty="0"/>
          </a:p>
        </p:txBody>
      </p:sp>
      <p:sp>
        <p:nvSpPr>
          <p:cNvPr id="3" name="Title 2"/>
          <p:cNvSpPr>
            <a:spLocks noGrp="1"/>
          </p:cNvSpPr>
          <p:nvPr>
            <p:ph type="title"/>
          </p:nvPr>
        </p:nvSpPr>
        <p:spPr/>
        <p:txBody>
          <a:bodyPr/>
          <a:lstStyle/>
          <a:p>
            <a:r>
              <a:rPr lang="en-US" dirty="0" smtClean="0"/>
              <a:t>Registration and activation, cont.</a:t>
            </a:r>
            <a:endParaRPr lang="en-US" dirty="0"/>
          </a:p>
        </p:txBody>
      </p:sp>
      <p:sp>
        <p:nvSpPr>
          <p:cNvPr id="4" name="Content Placeholder 3"/>
          <p:cNvSpPr>
            <a:spLocks noGrp="1"/>
          </p:cNvSpPr>
          <p:nvPr>
            <p:ph idx="1"/>
          </p:nvPr>
        </p:nvSpPr>
        <p:spPr>
          <a:xfrm>
            <a:off x="457200" y="1435712"/>
            <a:ext cx="8229600" cy="4812688"/>
          </a:xfrm>
        </p:spPr>
        <p:txBody>
          <a:bodyPr>
            <a:normAutofit/>
          </a:bodyPr>
          <a:lstStyle/>
          <a:p>
            <a:r>
              <a:rPr lang="en-US" dirty="0" smtClean="0"/>
              <a:t>The DER Aggregator must provide an </a:t>
            </a:r>
            <a:r>
              <a:rPr lang="en-US" dirty="0"/>
              <a:t>attestation, in a form prescribed by the ISO, stating that all constituent DERs are fully compliant with the tariffs and operating procedures of the distribution utilities and the rules and regulations of any relevant electric retail regulatory authority, including the terms of any state interconnection </a:t>
            </a:r>
            <a:r>
              <a:rPr lang="en-US" dirty="0" smtClean="0"/>
              <a:t>agreements</a:t>
            </a:r>
          </a:p>
          <a:p>
            <a:r>
              <a:rPr lang="en-US" dirty="0" smtClean="0"/>
              <a:t>The relationships </a:t>
            </a:r>
            <a:r>
              <a:rPr lang="en-US" dirty="0"/>
              <a:t>between the DER Aggregator, DU, retail customers, owners of resources, and the ISO are </a:t>
            </a:r>
            <a:r>
              <a:rPr lang="en-US" dirty="0" smtClean="0"/>
              <a:t>addressed </a:t>
            </a:r>
            <a:r>
              <a:rPr lang="en-US" dirty="0"/>
              <a:t>in the ISO </a:t>
            </a:r>
            <a:r>
              <a:rPr lang="en-US" dirty="0" smtClean="0"/>
              <a:t>Tariff. The </a:t>
            </a:r>
            <a:r>
              <a:rPr lang="en-US" dirty="0"/>
              <a:t>DER Aggregator </a:t>
            </a:r>
            <a:r>
              <a:rPr lang="en-US" dirty="0" smtClean="0"/>
              <a:t>will </a:t>
            </a:r>
            <a:r>
              <a:rPr lang="en-US" dirty="0"/>
              <a:t>be bound to all Tariff requirements once they execute the </a:t>
            </a:r>
            <a:r>
              <a:rPr lang="en-US" dirty="0" smtClean="0"/>
              <a:t>Market Participant Service Agreement (MPSA)</a:t>
            </a:r>
          </a:p>
          <a:p>
            <a:pPr lvl="1"/>
            <a:r>
              <a:rPr lang="en-US" dirty="0" smtClean="0"/>
              <a:t>MPSA will be updated to include DER Aggregators</a:t>
            </a:r>
          </a:p>
        </p:txBody>
      </p:sp>
    </p:spTree>
    <p:extLst>
      <p:ext uri="{BB962C8B-B14F-4D97-AF65-F5344CB8AC3E}">
        <p14:creationId xmlns:p14="http://schemas.microsoft.com/office/powerpoint/2010/main" val="2189574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57</a:t>
            </a:fld>
            <a:endParaRPr lang="en-US" dirty="0"/>
          </a:p>
        </p:txBody>
      </p:sp>
      <p:sp>
        <p:nvSpPr>
          <p:cNvPr id="3" name="Title 2"/>
          <p:cNvSpPr>
            <a:spLocks noGrp="1"/>
          </p:cNvSpPr>
          <p:nvPr>
            <p:ph type="title"/>
          </p:nvPr>
        </p:nvSpPr>
        <p:spPr/>
        <p:txBody>
          <a:bodyPr/>
          <a:lstStyle/>
          <a:p>
            <a:r>
              <a:rPr lang="en-US" dirty="0"/>
              <a:t>Registration and activation, cont.</a:t>
            </a:r>
          </a:p>
        </p:txBody>
      </p:sp>
      <p:sp>
        <p:nvSpPr>
          <p:cNvPr id="4" name="Content Placeholder 3"/>
          <p:cNvSpPr>
            <a:spLocks noGrp="1"/>
          </p:cNvSpPr>
          <p:nvPr>
            <p:ph idx="1"/>
          </p:nvPr>
        </p:nvSpPr>
        <p:spPr/>
        <p:txBody>
          <a:bodyPr/>
          <a:lstStyle/>
          <a:p>
            <a:r>
              <a:rPr lang="en-US" dirty="0"/>
              <a:t>Additional information to be provided for Dispatchable DERAs</a:t>
            </a:r>
          </a:p>
          <a:p>
            <a:pPr lvl="1"/>
            <a:r>
              <a:rPr lang="en-US" dirty="0"/>
              <a:t>Designated Entity/Dispatch location</a:t>
            </a:r>
          </a:p>
          <a:p>
            <a:pPr lvl="1"/>
            <a:r>
              <a:rPr lang="en-US" dirty="0"/>
              <a:t>Seasonal Nominated Consumption Limit (if applicable)</a:t>
            </a:r>
          </a:p>
          <a:p>
            <a:pPr lvl="1"/>
            <a:r>
              <a:rPr lang="en-US" dirty="0"/>
              <a:t>Expected market capabilities</a:t>
            </a:r>
          </a:p>
          <a:p>
            <a:r>
              <a:rPr lang="en-US" dirty="0"/>
              <a:t>For DERs </a:t>
            </a:r>
            <a:r>
              <a:rPr lang="en-US" dirty="0">
                <a:solidFill>
                  <a:srgbClr val="00B050"/>
                </a:solidFill>
              </a:rPr>
              <a:t>that serve the load of end-use customers </a:t>
            </a:r>
          </a:p>
          <a:p>
            <a:pPr lvl="1"/>
            <a:r>
              <a:rPr lang="en-US" dirty="0"/>
              <a:t>The DER Aggregator must meet state requirements for serving load in states with retail choice</a:t>
            </a:r>
          </a:p>
          <a:p>
            <a:pPr lvl="1"/>
            <a:r>
              <a:rPr lang="en-US" dirty="0"/>
              <a:t>A DER Aggregator must enroll the end-use customers following applicable state/DU procedures and requirements</a:t>
            </a:r>
          </a:p>
          <a:p>
            <a:endParaRPr lang="en-US" dirty="0"/>
          </a:p>
        </p:txBody>
      </p:sp>
      <p:sp>
        <p:nvSpPr>
          <p:cNvPr id="5" name="TextBox 4"/>
          <p:cNvSpPr txBox="1"/>
          <p:nvPr/>
        </p:nvSpPr>
        <p:spPr>
          <a:xfrm>
            <a:off x="1447800" y="59436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1019071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58</a:t>
            </a:fld>
            <a:endParaRPr lang="en-US" dirty="0"/>
          </a:p>
        </p:txBody>
      </p:sp>
      <p:sp>
        <p:nvSpPr>
          <p:cNvPr id="3" name="Title 2"/>
          <p:cNvSpPr>
            <a:spLocks noGrp="1"/>
          </p:cNvSpPr>
          <p:nvPr>
            <p:ph type="title"/>
          </p:nvPr>
        </p:nvSpPr>
        <p:spPr/>
        <p:txBody>
          <a:bodyPr/>
          <a:lstStyle/>
          <a:p>
            <a:r>
              <a:rPr lang="en-US" dirty="0" smtClean="0"/>
              <a:t>Registration and activation, cont.</a:t>
            </a:r>
            <a:endParaRPr lang="en-US" strike="sngStrike" dirty="0">
              <a:solidFill>
                <a:srgbClr val="00B050"/>
              </a:solidFill>
            </a:endParaRPr>
          </a:p>
        </p:txBody>
      </p:sp>
      <p:sp>
        <p:nvSpPr>
          <p:cNvPr id="4" name="Content Placeholder 3"/>
          <p:cNvSpPr>
            <a:spLocks noGrp="1"/>
          </p:cNvSpPr>
          <p:nvPr>
            <p:ph idx="1"/>
          </p:nvPr>
        </p:nvSpPr>
        <p:spPr/>
        <p:txBody>
          <a:bodyPr>
            <a:normAutofit/>
          </a:bodyPr>
          <a:lstStyle/>
          <a:p>
            <a:r>
              <a:rPr lang="en-US" dirty="0" smtClean="0"/>
              <a:t>DER Aggregator notifies the ISO and DU once all eligibility criteria are met/resolved, and metering &amp; telemetry is in place</a:t>
            </a:r>
          </a:p>
          <a:p>
            <a:r>
              <a:rPr lang="en-US" dirty="0" smtClean="0"/>
              <a:t>DU notifies the ISO to confirm that:</a:t>
            </a:r>
          </a:p>
          <a:p>
            <a:pPr lvl="1"/>
            <a:r>
              <a:rPr lang="en-US" dirty="0" smtClean="0"/>
              <a:t>All metering, including </a:t>
            </a:r>
            <a:r>
              <a:rPr lang="en-US" dirty="0"/>
              <a:t>interval Revenue Quality Metering </a:t>
            </a:r>
            <a:r>
              <a:rPr lang="en-US" dirty="0" smtClean="0"/>
              <a:t>(RQM) required by the DU/meter reader is in place</a:t>
            </a:r>
          </a:p>
          <a:p>
            <a:pPr lvl="1"/>
            <a:r>
              <a:rPr lang="en-US" dirty="0" smtClean="0"/>
              <a:t>Mapping of RQM to the appropriate Load Asset and metering domain(s) has been completed through the state-approved process</a:t>
            </a:r>
          </a:p>
          <a:p>
            <a:r>
              <a:rPr lang="en-US" dirty="0" smtClean="0"/>
              <a:t>ISO registers the DERA and coordinates market participation activation timing with the DU, DER Aggregator and Designated Entity (if applicable)</a:t>
            </a:r>
            <a:endParaRPr lang="en-US" sz="2000" dirty="0" smtClean="0"/>
          </a:p>
        </p:txBody>
      </p:sp>
      <p:sp>
        <p:nvSpPr>
          <p:cNvPr id="5" name="TextBox 4"/>
          <p:cNvSpPr txBox="1"/>
          <p:nvPr/>
        </p:nvSpPr>
        <p:spPr>
          <a:xfrm>
            <a:off x="1447800" y="59436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a:t>
            </a:r>
          </a:p>
        </p:txBody>
      </p:sp>
    </p:spTree>
    <p:extLst>
      <p:ext uri="{BB962C8B-B14F-4D97-AF65-F5344CB8AC3E}">
        <p14:creationId xmlns:p14="http://schemas.microsoft.com/office/powerpoint/2010/main" val="3883256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59</a:t>
            </a:fld>
            <a:endParaRPr lang="en-US" dirty="0"/>
          </a:p>
        </p:txBody>
      </p:sp>
      <p:sp>
        <p:nvSpPr>
          <p:cNvPr id="3" name="Title 2"/>
          <p:cNvSpPr>
            <a:spLocks noGrp="1"/>
          </p:cNvSpPr>
          <p:nvPr>
            <p:ph type="title"/>
          </p:nvPr>
        </p:nvSpPr>
        <p:spPr/>
        <p:txBody>
          <a:bodyPr>
            <a:normAutofit/>
          </a:bodyPr>
          <a:lstStyle/>
          <a:p>
            <a:r>
              <a:rPr lang="en-US" sz="2700" i="1" dirty="0" smtClean="0"/>
              <a:t>Stage 4 - Updates to an existing DER/DERA registration</a:t>
            </a:r>
            <a:endParaRPr lang="en-US" sz="2700" i="1" dirty="0"/>
          </a:p>
        </p:txBody>
      </p:sp>
      <p:sp>
        <p:nvSpPr>
          <p:cNvPr id="4" name="Content Placeholder 3"/>
          <p:cNvSpPr>
            <a:spLocks noGrp="1"/>
          </p:cNvSpPr>
          <p:nvPr>
            <p:ph idx="1"/>
          </p:nvPr>
        </p:nvSpPr>
        <p:spPr>
          <a:xfrm>
            <a:off x="457200" y="1219200"/>
            <a:ext cx="8229600" cy="4812688"/>
          </a:xfrm>
        </p:spPr>
        <p:txBody>
          <a:bodyPr>
            <a:normAutofit lnSpcReduction="10000"/>
          </a:bodyPr>
          <a:lstStyle/>
          <a:p>
            <a:r>
              <a:rPr lang="en-US" dirty="0" smtClean="0"/>
              <a:t>When a DER Aggregator adds or removes a constituent DER from an existing DERA, the DER Aggregator is </a:t>
            </a:r>
            <a:r>
              <a:rPr lang="en-US" u="sng" dirty="0" smtClean="0"/>
              <a:t>not required to re-register</a:t>
            </a:r>
            <a:r>
              <a:rPr lang="en-US" dirty="0" smtClean="0"/>
              <a:t> the aggregation </a:t>
            </a:r>
          </a:p>
          <a:p>
            <a:r>
              <a:rPr lang="en-US" dirty="0" smtClean="0"/>
              <a:t>The DU will have </a:t>
            </a:r>
            <a:r>
              <a:rPr lang="en-US" strike="sngStrike" dirty="0" smtClean="0">
                <a:solidFill>
                  <a:srgbClr val="00B050"/>
                </a:solidFill>
              </a:rPr>
              <a:t>at least 20 business days, but not more than </a:t>
            </a:r>
            <a:r>
              <a:rPr lang="en-US" dirty="0" smtClean="0">
                <a:solidFill>
                  <a:srgbClr val="00B050"/>
                </a:solidFill>
              </a:rPr>
              <a:t>up to </a:t>
            </a:r>
            <a:r>
              <a:rPr lang="en-US" dirty="0" smtClean="0"/>
              <a:t>60 calendar days to review for any potential eligibility, safety or reliability impacts</a:t>
            </a:r>
          </a:p>
          <a:p>
            <a:pPr lvl="1"/>
            <a:r>
              <a:rPr lang="en-US" dirty="0" smtClean="0"/>
              <a:t>This review follows the same process described earlier for the initial review of a new DERA, but focused on the additions/subtractions</a:t>
            </a:r>
          </a:p>
          <a:p>
            <a:r>
              <a:rPr lang="en-US" dirty="0" smtClean="0"/>
              <a:t>The DER Aggregator </a:t>
            </a:r>
            <a:r>
              <a:rPr lang="en-US" u="sng" dirty="0" smtClean="0"/>
              <a:t>is required to update its registration information</a:t>
            </a:r>
            <a:r>
              <a:rPr lang="en-US" dirty="0" smtClean="0"/>
              <a:t>:</a:t>
            </a:r>
          </a:p>
          <a:p>
            <a:pPr lvl="1"/>
            <a:r>
              <a:rPr lang="en-US" dirty="0" smtClean="0"/>
              <a:t>Coordinate changes with the DU/meter reader</a:t>
            </a:r>
          </a:p>
          <a:p>
            <a:pPr lvl="1"/>
            <a:r>
              <a:rPr lang="en-US" dirty="0" smtClean="0"/>
              <a:t>Ensure real-time telemetry accurately reflects the re-configured DERA</a:t>
            </a:r>
          </a:p>
          <a:p>
            <a:pPr lvl="1"/>
            <a:r>
              <a:rPr lang="en-US" dirty="0" smtClean="0"/>
              <a:t>Provide ISO with updated list of included DERA facilities and updated performance capabilities</a:t>
            </a:r>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February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358705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Changes in the Energy and Ancillary Services Markets Proposal</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85629656"/>
              </p:ext>
            </p:extLst>
          </p:nvPr>
        </p:nvGraphicFramePr>
        <p:xfrm>
          <a:off x="457200" y="1401763"/>
          <a:ext cx="8229600" cy="3845560"/>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1502701229"/>
                    </a:ext>
                  </a:extLst>
                </a:gridCol>
                <a:gridCol w="3124200">
                  <a:extLst>
                    <a:ext uri="{9D8B030D-6E8A-4147-A177-3AD203B41FA5}">
                      <a16:colId xmlns:a16="http://schemas.microsoft.com/office/drawing/2014/main" val="2817112672"/>
                    </a:ext>
                  </a:extLst>
                </a:gridCol>
              </a:tblGrid>
              <a:tr h="370840">
                <a:tc>
                  <a:txBody>
                    <a:bodyPr/>
                    <a:lstStyle/>
                    <a:p>
                      <a:pPr algn="ctr"/>
                      <a:r>
                        <a:rPr lang="en-US" dirty="0" smtClean="0"/>
                        <a:t>Revised Proposal</a:t>
                      </a:r>
                      <a:endParaRPr lang="en-US" dirty="0"/>
                    </a:p>
                  </a:txBody>
                  <a:tcPr/>
                </a:tc>
                <a:tc>
                  <a:txBody>
                    <a:bodyPr/>
                    <a:lstStyle/>
                    <a:p>
                      <a:pPr algn="ctr"/>
                      <a:r>
                        <a:rPr lang="en-US" dirty="0" smtClean="0"/>
                        <a:t>Initial Proposal</a:t>
                      </a:r>
                      <a:endParaRPr lang="en-US" dirty="0"/>
                    </a:p>
                  </a:txBody>
                  <a:tcPr/>
                </a:tc>
                <a:extLst>
                  <a:ext uri="{0D108BD9-81ED-4DB2-BD59-A6C34878D82A}">
                    <a16:rowId xmlns:a16="http://schemas.microsoft.com/office/drawing/2014/main" val="309183934"/>
                  </a:ext>
                </a:extLst>
              </a:tr>
              <a:tr h="370840">
                <a:tc>
                  <a:txBody>
                    <a:bodyPr/>
                    <a:lstStyle/>
                    <a:p>
                      <a:r>
                        <a:rPr lang="en-US" baseline="0" dirty="0" smtClean="0">
                          <a:solidFill>
                            <a:srgbClr val="000000"/>
                          </a:solidFill>
                        </a:rPr>
                        <a:t>Allow demand response DERs to aggregate with other types of DERs</a:t>
                      </a:r>
                    </a:p>
                    <a:p>
                      <a:endParaRPr lang="en-US" baseline="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Propose a Demand Response DERA (DRDERA) model to accommodate an aggregation of demand response DERs and other types of DERs</a:t>
                      </a:r>
                      <a:endParaRPr lang="en-US" dirty="0" smtClean="0">
                        <a:solidFill>
                          <a:srgbClr val="000000"/>
                        </a:solidFill>
                      </a:endParaRPr>
                    </a:p>
                  </a:txBody>
                  <a:tcPr/>
                </a:tc>
                <a:tc>
                  <a:txBody>
                    <a:bodyPr/>
                    <a:lstStyle/>
                    <a:p>
                      <a:r>
                        <a:rPr lang="en-US" baseline="0" dirty="0" smtClean="0">
                          <a:solidFill>
                            <a:srgbClr val="000000"/>
                          </a:solidFill>
                        </a:rPr>
                        <a:t>Did not allow demand response DERs to aggregate with other types of DERs</a:t>
                      </a:r>
                      <a:endParaRPr lang="en-US" dirty="0">
                        <a:solidFill>
                          <a:srgbClr val="000000"/>
                        </a:solidFill>
                      </a:endParaRPr>
                    </a:p>
                  </a:txBody>
                  <a:tcPr/>
                </a:tc>
                <a:extLst>
                  <a:ext uri="{0D108BD9-81ED-4DB2-BD59-A6C34878D82A}">
                    <a16:rowId xmlns:a16="http://schemas.microsoft.com/office/drawing/2014/main" val="993068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Propose expanding</a:t>
                      </a:r>
                      <a:r>
                        <a:rPr lang="en-US" baseline="0" dirty="0" smtClean="0">
                          <a:solidFill>
                            <a:srgbClr val="000000"/>
                          </a:solidFill>
                        </a:rPr>
                        <a:t> the existing </a:t>
                      </a:r>
                      <a:r>
                        <a:rPr lang="en-US" dirty="0" smtClean="0">
                          <a:solidFill>
                            <a:srgbClr val="000000"/>
                          </a:solidFill>
                        </a:rPr>
                        <a:t>Generator Asset model (both DDP and DNE), Binary Storage</a:t>
                      </a:r>
                      <a:r>
                        <a:rPr lang="en-US" baseline="0" dirty="0" smtClean="0">
                          <a:solidFill>
                            <a:srgbClr val="000000"/>
                          </a:solidFill>
                        </a:rPr>
                        <a:t> Facility (</a:t>
                      </a:r>
                      <a:r>
                        <a:rPr lang="en-US" dirty="0" smtClean="0">
                          <a:solidFill>
                            <a:srgbClr val="000000"/>
                          </a:solidFill>
                        </a:rPr>
                        <a:t>BSF) model, Continuous Storage Facility (CSF) model,</a:t>
                      </a:r>
                      <a:r>
                        <a:rPr lang="en-US" baseline="0" dirty="0" smtClean="0">
                          <a:solidFill>
                            <a:srgbClr val="000000"/>
                          </a:solidFill>
                        </a:rPr>
                        <a:t> and Alternative Technology Regulation Resource (ATRR) </a:t>
                      </a:r>
                      <a:r>
                        <a:rPr lang="en-US" dirty="0" smtClean="0">
                          <a:solidFill>
                            <a:srgbClr val="000000"/>
                          </a:solidFill>
                        </a:rPr>
                        <a:t>model </a:t>
                      </a:r>
                      <a:r>
                        <a:rPr lang="en-US" baseline="0" dirty="0" smtClean="0">
                          <a:solidFill>
                            <a:srgbClr val="000000"/>
                          </a:solidFill>
                        </a:rPr>
                        <a:t>to accommodate an aggregation of DERs</a:t>
                      </a:r>
                      <a:endParaRPr lang="en-US" dirty="0" smtClean="0">
                        <a:solidFill>
                          <a:srgbClr val="000000"/>
                        </a:solidFill>
                      </a:endParaRPr>
                    </a:p>
                  </a:txBody>
                  <a:tcPr/>
                </a:tc>
                <a:tc>
                  <a:txBody>
                    <a:bodyPr/>
                    <a:lstStyle/>
                    <a:p>
                      <a:r>
                        <a:rPr lang="en-US" dirty="0" smtClean="0">
                          <a:solidFill>
                            <a:srgbClr val="000000"/>
                          </a:solidFill>
                        </a:rPr>
                        <a:t>Except for the CSF model</a:t>
                      </a:r>
                      <a:r>
                        <a:rPr lang="en-US" baseline="0" dirty="0" smtClean="0">
                          <a:solidFill>
                            <a:srgbClr val="000000"/>
                          </a:solidFill>
                        </a:rPr>
                        <a:t> (see next slide), t</a:t>
                      </a:r>
                      <a:r>
                        <a:rPr lang="en-US" dirty="0" smtClean="0">
                          <a:solidFill>
                            <a:srgbClr val="000000"/>
                          </a:solidFill>
                        </a:rPr>
                        <a:t>hese</a:t>
                      </a:r>
                      <a:r>
                        <a:rPr lang="en-US" baseline="0" dirty="0" smtClean="0">
                          <a:solidFill>
                            <a:srgbClr val="000000"/>
                          </a:solidFill>
                        </a:rPr>
                        <a:t> models were not included </a:t>
                      </a:r>
                      <a:endParaRPr lang="en-US" dirty="0" smtClean="0">
                        <a:solidFill>
                          <a:srgbClr val="000000"/>
                        </a:solidFill>
                      </a:endParaRPr>
                    </a:p>
                  </a:txBody>
                  <a:tcPr/>
                </a:tc>
                <a:extLst>
                  <a:ext uri="{0D108BD9-81ED-4DB2-BD59-A6C34878D82A}">
                    <a16:rowId xmlns:a16="http://schemas.microsoft.com/office/drawing/2014/main" val="1599212037"/>
                  </a:ext>
                </a:extLst>
              </a:tr>
            </a:tbl>
          </a:graphicData>
        </a:graphic>
      </p:graphicFrame>
      <p:sp>
        <p:nvSpPr>
          <p:cNvPr id="4" name="Slide Number Placeholder 3"/>
          <p:cNvSpPr>
            <a:spLocks noGrp="1"/>
          </p:cNvSpPr>
          <p:nvPr>
            <p:ph type="sldNum" sz="quarter" idx="4294967295"/>
          </p:nvPr>
        </p:nvSpPr>
        <p:spPr>
          <a:xfrm>
            <a:off x="8534400" y="6400800"/>
            <a:ext cx="381000" cy="263525"/>
          </a:xfrm>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824969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Forward Capacity Market participation</a:t>
            </a:r>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60</a:t>
            </a:fld>
            <a:endParaRPr lang="en-US" dirty="0"/>
          </a:p>
        </p:txBody>
      </p:sp>
    </p:spTree>
    <p:extLst>
      <p:ext uri="{BB962C8B-B14F-4D97-AF65-F5344CB8AC3E}">
        <p14:creationId xmlns:p14="http://schemas.microsoft.com/office/powerpoint/2010/main" val="33460752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61</a:t>
            </a:fld>
            <a:endParaRPr lang="en-US" dirty="0"/>
          </a:p>
        </p:txBody>
      </p:sp>
      <p:sp>
        <p:nvSpPr>
          <p:cNvPr id="2" name="Title 1"/>
          <p:cNvSpPr>
            <a:spLocks noGrp="1"/>
          </p:cNvSpPr>
          <p:nvPr>
            <p:ph type="title"/>
          </p:nvPr>
        </p:nvSpPr>
        <p:spPr/>
        <p:txBody>
          <a:bodyPr/>
          <a:lstStyle/>
          <a:p>
            <a:r>
              <a:rPr lang="en-US" dirty="0" smtClean="0"/>
              <a:t>Terminology</a:t>
            </a:r>
            <a:endParaRPr lang="en-US" dirty="0"/>
          </a:p>
        </p:txBody>
      </p:sp>
      <p:sp>
        <p:nvSpPr>
          <p:cNvPr id="3" name="Text Placeholder 2"/>
          <p:cNvSpPr>
            <a:spLocks noGrp="1"/>
          </p:cNvSpPr>
          <p:nvPr>
            <p:ph idx="1"/>
          </p:nvPr>
        </p:nvSpPr>
        <p:spPr/>
        <p:txBody>
          <a:bodyPr>
            <a:normAutofit/>
          </a:bodyPr>
          <a:lstStyle/>
          <a:p>
            <a:r>
              <a:rPr lang="en-US" dirty="0" smtClean="0"/>
              <a:t>A Distributed Energy Capacity Resource (DECR) is proposed to be defined as an aggregation of one or more DERAs for participation in the Forward Capacity Market (FCM)</a:t>
            </a:r>
          </a:p>
          <a:p>
            <a:pPr lvl="1"/>
            <a:r>
              <a:rPr lang="en-US" dirty="0" smtClean="0"/>
              <a:t>A DECR </a:t>
            </a:r>
            <a:r>
              <a:rPr lang="en-US" dirty="0"/>
              <a:t>may be composed of different DDERA types, but may not combine any DDERA with a SODERA</a:t>
            </a:r>
          </a:p>
          <a:p>
            <a:r>
              <a:rPr lang="en-US" dirty="0" smtClean="0"/>
              <a:t>The </a:t>
            </a:r>
            <a:r>
              <a:rPr lang="en-US" dirty="0"/>
              <a:t>DECR Lead Market Participant is the entity responsible for FCM participation</a:t>
            </a:r>
          </a:p>
          <a:p>
            <a:pPr lvl="1"/>
            <a:r>
              <a:rPr lang="en-US" dirty="0"/>
              <a:t>In most, if not all cases, the ISO anticipates the DECR Aggregator and Lead Market Participant will be the same </a:t>
            </a:r>
            <a:r>
              <a:rPr lang="en-US" dirty="0" smtClean="0"/>
              <a:t>entity</a:t>
            </a:r>
            <a:endParaRPr lang="en-US" strike="sngStrike" dirty="0">
              <a:solidFill>
                <a:srgbClr val="00B050"/>
              </a:solidFill>
            </a:endParaRPr>
          </a:p>
        </p:txBody>
      </p:sp>
    </p:spTree>
    <p:extLst>
      <p:ext uri="{BB962C8B-B14F-4D97-AF65-F5344CB8AC3E}">
        <p14:creationId xmlns:p14="http://schemas.microsoft.com/office/powerpoint/2010/main" val="19637978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62</a:t>
            </a:fld>
            <a:endParaRPr lang="en-US" dirty="0"/>
          </a:p>
        </p:txBody>
      </p:sp>
      <p:sp>
        <p:nvSpPr>
          <p:cNvPr id="3" name="Title 2"/>
          <p:cNvSpPr>
            <a:spLocks noGrp="1"/>
          </p:cNvSpPr>
          <p:nvPr>
            <p:ph type="title"/>
          </p:nvPr>
        </p:nvSpPr>
        <p:spPr/>
        <p:txBody>
          <a:bodyPr/>
          <a:lstStyle/>
          <a:p>
            <a:r>
              <a:rPr lang="en-US" dirty="0" smtClean="0"/>
              <a:t>High Level Design Approach</a:t>
            </a:r>
            <a:endParaRPr lang="en-US" dirty="0"/>
          </a:p>
        </p:txBody>
      </p:sp>
      <p:sp>
        <p:nvSpPr>
          <p:cNvPr id="4" name="Content Placeholder 3"/>
          <p:cNvSpPr>
            <a:spLocks noGrp="1"/>
          </p:cNvSpPr>
          <p:nvPr>
            <p:ph idx="1"/>
          </p:nvPr>
        </p:nvSpPr>
        <p:spPr/>
        <p:txBody>
          <a:bodyPr/>
          <a:lstStyle/>
          <a:p>
            <a:r>
              <a:rPr lang="en-US" dirty="0" smtClean="0"/>
              <a:t>Potential </a:t>
            </a:r>
            <a:r>
              <a:rPr lang="en-US" dirty="0"/>
              <a:t>c</a:t>
            </a:r>
            <a:r>
              <a:rPr lang="en-US" dirty="0" smtClean="0"/>
              <a:t>omponents of a DECR</a:t>
            </a:r>
          </a:p>
          <a:p>
            <a:pPr marL="914400" lvl="1" indent="-457200">
              <a:buFont typeface="+mj-lt"/>
              <a:buAutoNum type="arabicPeriod"/>
            </a:pPr>
            <a:r>
              <a:rPr lang="en-US" dirty="0" smtClean="0"/>
              <a:t>Demand Response Resources</a:t>
            </a:r>
          </a:p>
          <a:p>
            <a:pPr marL="914400" lvl="1" indent="-457200">
              <a:buFont typeface="+mj-lt"/>
              <a:buAutoNum type="arabicPeriod"/>
            </a:pPr>
            <a:r>
              <a:rPr lang="en-US" dirty="0" smtClean="0"/>
              <a:t>Single facility with net injection </a:t>
            </a:r>
            <a:r>
              <a:rPr lang="en-US" dirty="0"/>
              <a:t>at the Point of Interconnection less than 1 MW</a:t>
            </a:r>
          </a:p>
          <a:p>
            <a:pPr marL="914400" lvl="1" indent="-457200">
              <a:buFont typeface="+mj-lt"/>
              <a:buAutoNum type="arabicPeriod"/>
            </a:pPr>
            <a:r>
              <a:rPr lang="en-US" dirty="0" smtClean="0"/>
              <a:t>Distributed </a:t>
            </a:r>
            <a:r>
              <a:rPr lang="en-US" dirty="0"/>
              <a:t>Generation </a:t>
            </a:r>
            <a:r>
              <a:rPr lang="en-US" dirty="0" smtClean="0"/>
              <a:t>with net injection of 5 </a:t>
            </a:r>
            <a:r>
              <a:rPr lang="en-US" dirty="0"/>
              <a:t>MW or </a:t>
            </a:r>
            <a:r>
              <a:rPr lang="en-US" dirty="0" smtClean="0"/>
              <a:t>greater as measured at the </a:t>
            </a:r>
            <a:r>
              <a:rPr lang="en-US" dirty="0"/>
              <a:t>Retail Delivery Point</a:t>
            </a:r>
          </a:p>
          <a:p>
            <a:pPr marL="914400" lvl="1" indent="-457200">
              <a:buFont typeface="+mj-lt"/>
              <a:buAutoNum type="arabicPeriod"/>
            </a:pPr>
            <a:r>
              <a:rPr lang="en-US" dirty="0" smtClean="0"/>
              <a:t>Single facility with net injection </a:t>
            </a:r>
            <a:r>
              <a:rPr lang="en-US" dirty="0"/>
              <a:t>measured at the Point of Interconnection greater or equal to 1 MW and less than 5 </a:t>
            </a:r>
            <a:r>
              <a:rPr lang="en-US" dirty="0" smtClean="0"/>
              <a:t>MW</a:t>
            </a:r>
          </a:p>
          <a:p>
            <a:r>
              <a:rPr lang="en-US" dirty="0" smtClean="0"/>
              <a:t>Facilities with capabilities consistent with 1 and 2 will generally follow qualification rules for Active </a:t>
            </a:r>
            <a:r>
              <a:rPr lang="en-US" dirty="0"/>
              <a:t>Demand Capacity </a:t>
            </a:r>
            <a:r>
              <a:rPr lang="en-US" dirty="0" smtClean="0"/>
              <a:t>Resources</a:t>
            </a:r>
          </a:p>
          <a:p>
            <a:r>
              <a:rPr lang="en-US" dirty="0" smtClean="0"/>
              <a:t>Facilities with capabilities described in 3 and 4 will require additional information as part of qualification</a:t>
            </a:r>
            <a:endParaRPr lang="en-US" dirty="0"/>
          </a:p>
          <a:p>
            <a:endParaRPr lang="en-US" dirty="0"/>
          </a:p>
        </p:txBody>
      </p:sp>
    </p:spTree>
    <p:extLst>
      <p:ext uri="{BB962C8B-B14F-4D97-AF65-F5344CB8AC3E}">
        <p14:creationId xmlns:p14="http://schemas.microsoft.com/office/powerpoint/2010/main" val="1334983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63</a:t>
            </a:fld>
            <a:endParaRPr lang="en-US" dirty="0"/>
          </a:p>
        </p:txBody>
      </p:sp>
      <p:sp>
        <p:nvSpPr>
          <p:cNvPr id="3" name="Title 2"/>
          <p:cNvSpPr>
            <a:spLocks noGrp="1"/>
          </p:cNvSpPr>
          <p:nvPr>
            <p:ph type="title"/>
          </p:nvPr>
        </p:nvSpPr>
        <p:spPr/>
        <p:txBody>
          <a:bodyPr/>
          <a:lstStyle/>
          <a:p>
            <a:r>
              <a:rPr lang="en-US" dirty="0"/>
              <a:t>High Level Design </a:t>
            </a:r>
            <a:r>
              <a:rPr lang="en-US" dirty="0" smtClean="0"/>
              <a:t>Approach, cont.</a:t>
            </a:r>
            <a:endParaRPr lang="en-US" dirty="0"/>
          </a:p>
        </p:txBody>
      </p:sp>
      <p:sp>
        <p:nvSpPr>
          <p:cNvPr id="4" name="Content Placeholder 3"/>
          <p:cNvSpPr>
            <a:spLocks noGrp="1"/>
          </p:cNvSpPr>
          <p:nvPr>
            <p:ph idx="1"/>
          </p:nvPr>
        </p:nvSpPr>
        <p:spPr/>
        <p:txBody>
          <a:bodyPr/>
          <a:lstStyle/>
          <a:p>
            <a:r>
              <a:rPr lang="en-US" dirty="0" smtClean="0"/>
              <a:t>The DECR participates as a single resource in the Forward Capacity Auction, Substitution Auction, and Reconfiguration Auctions</a:t>
            </a:r>
          </a:p>
          <a:p>
            <a:r>
              <a:rPr lang="en-US" dirty="0"/>
              <a:t>Seasonal ratings </a:t>
            </a:r>
            <a:r>
              <a:rPr lang="en-US" dirty="0" smtClean="0"/>
              <a:t>of a DECR will be</a:t>
            </a:r>
          </a:p>
          <a:p>
            <a:pPr lvl="1"/>
            <a:r>
              <a:rPr lang="en-US" dirty="0" smtClean="0"/>
              <a:t>Summer: June – September</a:t>
            </a:r>
          </a:p>
          <a:p>
            <a:pPr lvl="1"/>
            <a:r>
              <a:rPr lang="en-US" dirty="0" smtClean="0"/>
              <a:t>Winter: October </a:t>
            </a:r>
            <a:r>
              <a:rPr lang="en-US" dirty="0"/>
              <a:t>– </a:t>
            </a:r>
            <a:r>
              <a:rPr lang="en-US" dirty="0" smtClean="0"/>
              <a:t>May</a:t>
            </a:r>
          </a:p>
          <a:p>
            <a:r>
              <a:rPr lang="en-US" dirty="0" smtClean="0"/>
              <a:t>Actual Capacity Provided is measured as the net energy </a:t>
            </a:r>
            <a:r>
              <a:rPr lang="en-US" dirty="0"/>
              <a:t>injection, demand </a:t>
            </a:r>
            <a:r>
              <a:rPr lang="en-US" dirty="0" smtClean="0"/>
              <a:t>reduction, </a:t>
            </a:r>
            <a:r>
              <a:rPr lang="en-US" dirty="0"/>
              <a:t>and </a:t>
            </a:r>
            <a:r>
              <a:rPr lang="en-US" dirty="0" smtClean="0"/>
              <a:t>Reserve Quantity for Settlement for all DERAs mapped to the DECR</a:t>
            </a:r>
            <a:endParaRPr lang="en-US" dirty="0"/>
          </a:p>
        </p:txBody>
      </p:sp>
    </p:spTree>
    <p:extLst>
      <p:ext uri="{BB962C8B-B14F-4D97-AF65-F5344CB8AC3E}">
        <p14:creationId xmlns:p14="http://schemas.microsoft.com/office/powerpoint/2010/main" val="3455811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Qualification</a:t>
            </a:r>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64</a:t>
            </a:fld>
            <a:endParaRPr lang="en-US" dirty="0"/>
          </a:p>
        </p:txBody>
      </p:sp>
    </p:spTree>
    <p:extLst>
      <p:ext uri="{BB962C8B-B14F-4D97-AF65-F5344CB8AC3E}">
        <p14:creationId xmlns:p14="http://schemas.microsoft.com/office/powerpoint/2010/main" val="35906351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65</a:t>
            </a:fld>
            <a:endParaRPr lang="en-US" dirty="0"/>
          </a:p>
        </p:txBody>
      </p:sp>
      <p:sp>
        <p:nvSpPr>
          <p:cNvPr id="3" name="Title 2"/>
          <p:cNvSpPr>
            <a:spLocks noGrp="1"/>
          </p:cNvSpPr>
          <p:nvPr>
            <p:ph type="title"/>
          </p:nvPr>
        </p:nvSpPr>
        <p:spPr/>
        <p:txBody>
          <a:bodyPr/>
          <a:lstStyle/>
          <a:p>
            <a:r>
              <a:rPr lang="en-US" dirty="0"/>
              <a:t>DECR Aggregation Requirements</a:t>
            </a:r>
          </a:p>
        </p:txBody>
      </p:sp>
      <p:sp>
        <p:nvSpPr>
          <p:cNvPr id="4" name="Content Placeholder 3"/>
          <p:cNvSpPr>
            <a:spLocks noGrp="1"/>
          </p:cNvSpPr>
          <p:nvPr>
            <p:ph idx="1"/>
          </p:nvPr>
        </p:nvSpPr>
        <p:spPr/>
        <p:txBody>
          <a:bodyPr>
            <a:normAutofit/>
          </a:bodyPr>
          <a:lstStyle/>
          <a:p>
            <a:r>
              <a:rPr lang="en-US" dirty="0" smtClean="0"/>
              <a:t>A </a:t>
            </a:r>
            <a:r>
              <a:rPr lang="en-US" dirty="0"/>
              <a:t>DECR may </a:t>
            </a:r>
            <a:r>
              <a:rPr lang="en-US" dirty="0" smtClean="0"/>
              <a:t>contain either DDERAs or SODERAs, but not a mixture of both</a:t>
            </a:r>
            <a:endParaRPr lang="en-US" dirty="0"/>
          </a:p>
          <a:p>
            <a:r>
              <a:rPr lang="en-US" dirty="0" smtClean="0"/>
              <a:t>All </a:t>
            </a:r>
            <a:r>
              <a:rPr lang="en-US" dirty="0"/>
              <a:t>of the </a:t>
            </a:r>
            <a:r>
              <a:rPr lang="en-US" dirty="0" smtClean="0"/>
              <a:t>DERAs </a:t>
            </a:r>
            <a:r>
              <a:rPr lang="en-US" dirty="0"/>
              <a:t>aggregated into a DECR must be contained in the same DRR Aggregation </a:t>
            </a:r>
            <a:r>
              <a:rPr lang="en-US" dirty="0" smtClean="0"/>
              <a:t>Zone</a:t>
            </a:r>
          </a:p>
          <a:p>
            <a:r>
              <a:rPr lang="en-US" dirty="0" smtClean="0"/>
              <a:t>A facility </a:t>
            </a:r>
            <a:r>
              <a:rPr lang="en-US" dirty="0"/>
              <a:t>participating as a passive Demand Capacity Resource with non-Energy Efficiency measures may not be part of a </a:t>
            </a:r>
            <a:r>
              <a:rPr lang="en-US" dirty="0" smtClean="0"/>
              <a:t>DECR</a:t>
            </a:r>
          </a:p>
          <a:p>
            <a:r>
              <a:rPr lang="en-US" dirty="0" smtClean="0"/>
              <a:t>A </a:t>
            </a:r>
            <a:r>
              <a:rPr lang="en-US" dirty="0"/>
              <a:t>facility participating as part of a DECR may include Energy Efficiency measures that participate as part of a passive Demand Capacity Resource, but Energy Efficiency measures cannot be registered as part of a DERA or a DECR </a:t>
            </a:r>
          </a:p>
        </p:txBody>
      </p:sp>
    </p:spTree>
    <p:extLst>
      <p:ext uri="{BB962C8B-B14F-4D97-AF65-F5344CB8AC3E}">
        <p14:creationId xmlns:p14="http://schemas.microsoft.com/office/powerpoint/2010/main" val="2062236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66</a:t>
            </a:fld>
            <a:endParaRPr lang="en-US" dirty="0"/>
          </a:p>
        </p:txBody>
      </p:sp>
      <p:sp>
        <p:nvSpPr>
          <p:cNvPr id="3" name="Title 2"/>
          <p:cNvSpPr>
            <a:spLocks noGrp="1"/>
          </p:cNvSpPr>
          <p:nvPr>
            <p:ph type="title"/>
          </p:nvPr>
        </p:nvSpPr>
        <p:spPr/>
        <p:txBody>
          <a:bodyPr/>
          <a:lstStyle/>
          <a:p>
            <a:r>
              <a:rPr lang="en-US" dirty="0" smtClean="0"/>
              <a:t>Show of Interest (SOI) and New Capacity Qualification Package (NCQP)</a:t>
            </a:r>
            <a:endParaRPr lang="en-US" dirty="0"/>
          </a:p>
        </p:txBody>
      </p:sp>
      <p:sp>
        <p:nvSpPr>
          <p:cNvPr id="4" name="Content Placeholder 3"/>
          <p:cNvSpPr>
            <a:spLocks noGrp="1"/>
          </p:cNvSpPr>
          <p:nvPr>
            <p:ph idx="1"/>
          </p:nvPr>
        </p:nvSpPr>
        <p:spPr/>
        <p:txBody>
          <a:bodyPr>
            <a:normAutofit fontScale="92500" lnSpcReduction="20000"/>
          </a:bodyPr>
          <a:lstStyle/>
          <a:p>
            <a:r>
              <a:rPr lang="en-US" dirty="0"/>
              <a:t>To participate in an FCA, a new DECR must provide an SOI and an NCQP in accordance with the existing deadlines established for the </a:t>
            </a:r>
            <a:r>
              <a:rPr lang="en-US" dirty="0" smtClean="0"/>
              <a:t>FCA</a:t>
            </a:r>
          </a:p>
          <a:p>
            <a:r>
              <a:rPr lang="en-US" dirty="0" smtClean="0"/>
              <a:t>A list of general SOI requirements will be provided for all component types as described in Appendix A, which are similar to those required of Demand Capacity Resources</a:t>
            </a:r>
          </a:p>
          <a:p>
            <a:r>
              <a:rPr lang="en-US" dirty="0" smtClean="0"/>
              <a:t>Facilities that include any demand response that are participating in a DECR will additionally provide in their SOI:</a:t>
            </a:r>
          </a:p>
          <a:p>
            <a:pPr lvl="1"/>
            <a:r>
              <a:rPr lang="en-US" dirty="0"/>
              <a:t>The seasonal estimated demand reduction values per measure and/or per customer facility </a:t>
            </a:r>
            <a:r>
              <a:rPr lang="en-US" dirty="0" smtClean="0"/>
              <a:t>(as measured </a:t>
            </a:r>
            <a:r>
              <a:rPr lang="en-US" dirty="0"/>
              <a:t>at the customer meter and not including losses)</a:t>
            </a:r>
          </a:p>
          <a:p>
            <a:pPr lvl="1"/>
            <a:r>
              <a:rPr lang="en-US" dirty="0"/>
              <a:t>Estimated total summer and winter demand reduction  </a:t>
            </a:r>
            <a:r>
              <a:rPr lang="en-US" dirty="0" smtClean="0"/>
              <a:t>values, </a:t>
            </a:r>
            <a:r>
              <a:rPr lang="en-US" dirty="0"/>
              <a:t>which must be consistent with the baseline calculation methodology in Section III.8.2</a:t>
            </a:r>
          </a:p>
          <a:p>
            <a:pPr lvl="1"/>
            <a:r>
              <a:rPr lang="en-US" dirty="0"/>
              <a:t>Supporting documentation (e.g. engineering estimates or documentation of verified savings from comparable projects) to substantiate the reasonableness of the estimated demand reduction values</a:t>
            </a:r>
          </a:p>
          <a:p>
            <a:endParaRPr lang="en-US" dirty="0"/>
          </a:p>
        </p:txBody>
      </p:sp>
    </p:spTree>
    <p:extLst>
      <p:ext uri="{BB962C8B-B14F-4D97-AF65-F5344CB8AC3E}">
        <p14:creationId xmlns:p14="http://schemas.microsoft.com/office/powerpoint/2010/main" val="902529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67</a:t>
            </a:fld>
            <a:endParaRPr lang="en-US" dirty="0"/>
          </a:p>
        </p:txBody>
      </p:sp>
      <p:sp>
        <p:nvSpPr>
          <p:cNvPr id="3" name="Title 2"/>
          <p:cNvSpPr>
            <a:spLocks noGrp="1"/>
          </p:cNvSpPr>
          <p:nvPr>
            <p:ph type="title"/>
          </p:nvPr>
        </p:nvSpPr>
        <p:spPr/>
        <p:txBody>
          <a:bodyPr/>
          <a:lstStyle/>
          <a:p>
            <a:r>
              <a:rPr lang="en-US" dirty="0" smtClean="0"/>
              <a:t>SOI and NCQP, cont. </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Facilities that include </a:t>
            </a:r>
            <a:r>
              <a:rPr lang="en-US" dirty="0"/>
              <a:t>Distributed Generation with net injection of 5 MW or greater as measured at the Retail Delivery </a:t>
            </a:r>
            <a:r>
              <a:rPr lang="en-US" dirty="0" smtClean="0"/>
              <a:t>Point will </a:t>
            </a:r>
            <a:r>
              <a:rPr lang="en-US" dirty="0"/>
              <a:t>additionally </a:t>
            </a:r>
            <a:r>
              <a:rPr lang="en-US" dirty="0" smtClean="0"/>
              <a:t>provide in their SOI:</a:t>
            </a:r>
          </a:p>
          <a:p>
            <a:pPr lvl="1"/>
            <a:r>
              <a:rPr lang="en-US" dirty="0"/>
              <a:t>Pnode and service address at which the facility is located</a:t>
            </a:r>
          </a:p>
          <a:p>
            <a:pPr lvl="1"/>
            <a:r>
              <a:rPr lang="en-US" dirty="0"/>
              <a:t>Technology type </a:t>
            </a:r>
          </a:p>
          <a:p>
            <a:pPr lvl="1"/>
            <a:r>
              <a:rPr lang="en-US" dirty="0" smtClean="0"/>
              <a:t>Nameplate MW</a:t>
            </a:r>
          </a:p>
          <a:p>
            <a:pPr lvl="1"/>
            <a:r>
              <a:rPr lang="en-US" dirty="0" smtClean="0"/>
              <a:t>Non </a:t>
            </a:r>
            <a:r>
              <a:rPr lang="en-US" dirty="0"/>
              <a:t>Coincident Peak Load </a:t>
            </a:r>
            <a:r>
              <a:rPr lang="en-US" dirty="0" smtClean="0"/>
              <a:t>MW of the facility without Distributed Generation</a:t>
            </a:r>
            <a:endParaRPr lang="en-US" dirty="0"/>
          </a:p>
          <a:p>
            <a:pPr lvl="1"/>
            <a:r>
              <a:rPr lang="en-US" dirty="0"/>
              <a:t>Net Supply Capability</a:t>
            </a:r>
          </a:p>
          <a:p>
            <a:pPr lvl="1"/>
            <a:r>
              <a:rPr lang="en-US" dirty="0" smtClean="0"/>
              <a:t>Requested contribution </a:t>
            </a:r>
            <a:r>
              <a:rPr lang="en-US" dirty="0"/>
              <a:t>of </a:t>
            </a:r>
            <a:r>
              <a:rPr lang="en-US" dirty="0" smtClean="0"/>
              <a:t>the Qualified Capacity</a:t>
            </a:r>
          </a:p>
          <a:p>
            <a:r>
              <a:rPr lang="en-US" dirty="0" smtClean="0"/>
              <a:t>Facilities with </a:t>
            </a:r>
            <a:r>
              <a:rPr lang="en-US" dirty="0"/>
              <a:t>Net Injection Capability at the </a:t>
            </a:r>
            <a:r>
              <a:rPr lang="en-US" dirty="0" smtClean="0"/>
              <a:t>POI that </a:t>
            </a:r>
            <a:r>
              <a:rPr lang="en-US" dirty="0"/>
              <a:t>is greater than or equal to 1 MW and less than 5 </a:t>
            </a:r>
            <a:r>
              <a:rPr lang="en-US" dirty="0" smtClean="0"/>
              <a:t>MW will </a:t>
            </a:r>
            <a:r>
              <a:rPr lang="en-US" dirty="0"/>
              <a:t>additionally </a:t>
            </a:r>
            <a:r>
              <a:rPr lang="en-US" dirty="0" smtClean="0"/>
              <a:t>provide in their SOI:</a:t>
            </a:r>
          </a:p>
          <a:p>
            <a:pPr lvl="1"/>
            <a:r>
              <a:rPr lang="en-US" dirty="0"/>
              <a:t>Distribution bus</a:t>
            </a:r>
          </a:p>
          <a:p>
            <a:pPr lvl="1"/>
            <a:r>
              <a:rPr lang="en-US" dirty="0" smtClean="0"/>
              <a:t>Technology </a:t>
            </a:r>
            <a:r>
              <a:rPr lang="en-US" dirty="0"/>
              <a:t>type </a:t>
            </a:r>
            <a:endParaRPr lang="en-US" dirty="0" smtClean="0"/>
          </a:p>
          <a:p>
            <a:pPr lvl="1"/>
            <a:r>
              <a:rPr lang="en-US" dirty="0" smtClean="0"/>
              <a:t>Nameplate </a:t>
            </a:r>
            <a:r>
              <a:rPr lang="en-US" dirty="0"/>
              <a:t>MW</a:t>
            </a:r>
          </a:p>
          <a:p>
            <a:pPr lvl="1"/>
            <a:r>
              <a:rPr lang="en-US" dirty="0"/>
              <a:t>A one-line diagram of the </a:t>
            </a:r>
            <a:r>
              <a:rPr lang="en-US" dirty="0" smtClean="0"/>
              <a:t>plant </a:t>
            </a:r>
            <a:r>
              <a:rPr lang="en-US" dirty="0"/>
              <a:t>and station facilities, including any known transmission </a:t>
            </a:r>
            <a:r>
              <a:rPr lang="en-US" dirty="0" smtClean="0"/>
              <a:t>facilities</a:t>
            </a:r>
          </a:p>
          <a:p>
            <a:pPr lvl="1"/>
            <a:r>
              <a:rPr lang="en-US" dirty="0"/>
              <a:t>If the facility is intermittent, the requested contribution of </a:t>
            </a:r>
            <a:r>
              <a:rPr lang="en-US" dirty="0" smtClean="0"/>
              <a:t>Qualified Capacity and supporting site specific data</a:t>
            </a:r>
            <a:endParaRPr lang="en-US" dirty="0"/>
          </a:p>
          <a:p>
            <a:pPr lvl="1"/>
            <a:r>
              <a:rPr lang="en-US" dirty="0"/>
              <a:t>If an interconnection request and/or agreement is required under state rules, the date when the interconnection request was submitted and the status of that interconnection request.</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105384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68</a:t>
            </a:fld>
            <a:endParaRPr lang="en-US" dirty="0"/>
          </a:p>
        </p:txBody>
      </p:sp>
      <p:sp>
        <p:nvSpPr>
          <p:cNvPr id="3" name="Title 2"/>
          <p:cNvSpPr>
            <a:spLocks noGrp="1"/>
          </p:cNvSpPr>
          <p:nvPr>
            <p:ph type="title"/>
          </p:nvPr>
        </p:nvSpPr>
        <p:spPr/>
        <p:txBody>
          <a:bodyPr/>
          <a:lstStyle/>
          <a:p>
            <a:r>
              <a:rPr lang="en-US" dirty="0" smtClean="0"/>
              <a:t>SOI and NCQP, cont.</a:t>
            </a:r>
            <a:endParaRPr lang="en-US" dirty="0"/>
          </a:p>
        </p:txBody>
      </p:sp>
      <p:sp>
        <p:nvSpPr>
          <p:cNvPr id="4" name="Content Placeholder 3"/>
          <p:cNvSpPr>
            <a:spLocks noGrp="1"/>
          </p:cNvSpPr>
          <p:nvPr>
            <p:ph idx="1"/>
          </p:nvPr>
        </p:nvSpPr>
        <p:spPr/>
        <p:txBody>
          <a:bodyPr>
            <a:normAutofit/>
          </a:bodyPr>
          <a:lstStyle/>
          <a:p>
            <a:r>
              <a:rPr lang="en-US" dirty="0"/>
              <a:t>The </a:t>
            </a:r>
            <a:r>
              <a:rPr lang="en-US" dirty="0" smtClean="0"/>
              <a:t>NCQP generally </a:t>
            </a:r>
            <a:r>
              <a:rPr lang="en-US" dirty="0"/>
              <a:t>follows the rules for Active Demand Capacity </a:t>
            </a:r>
            <a:r>
              <a:rPr lang="en-US" dirty="0" smtClean="0"/>
              <a:t>Resources where the Project Sponsor must provide:</a:t>
            </a:r>
            <a:endParaRPr lang="en-US" dirty="0"/>
          </a:p>
          <a:p>
            <a:pPr lvl="1"/>
            <a:r>
              <a:rPr lang="en-US" dirty="0" smtClean="0"/>
              <a:t>Source of Funding</a:t>
            </a:r>
          </a:p>
          <a:p>
            <a:pPr lvl="1"/>
            <a:r>
              <a:rPr lang="en-US" dirty="0" smtClean="0"/>
              <a:t>Customer Acquisition plan</a:t>
            </a:r>
          </a:p>
          <a:p>
            <a:pPr lvl="2"/>
            <a:r>
              <a:rPr lang="en-US" dirty="0" smtClean="0"/>
              <a:t>For facilities </a:t>
            </a:r>
            <a:r>
              <a:rPr lang="en-US" dirty="0"/>
              <a:t>with POI Net Injection greater or equal to 1 MW and less than 5 MW, a Customer Acquisition Plan is not required</a:t>
            </a:r>
            <a:r>
              <a:rPr lang="en-US" dirty="0" smtClean="0"/>
              <a:t>.</a:t>
            </a:r>
          </a:p>
          <a:p>
            <a:pPr lvl="1"/>
            <a:r>
              <a:rPr lang="en-US" dirty="0" smtClean="0"/>
              <a:t>Critical Path Schedule</a:t>
            </a:r>
          </a:p>
          <a:p>
            <a:pPr lvl="1"/>
            <a:r>
              <a:rPr lang="en-US" dirty="0" smtClean="0"/>
              <a:t>Offer Information indicating a </a:t>
            </a:r>
            <a:r>
              <a:rPr lang="en-US" dirty="0"/>
              <a:t>r</a:t>
            </a:r>
            <a:r>
              <a:rPr lang="en-US" dirty="0" smtClean="0"/>
              <a:t>ationing limit (optional)</a:t>
            </a:r>
          </a:p>
          <a:p>
            <a:pPr lvl="0"/>
            <a:r>
              <a:rPr lang="en-US" dirty="0"/>
              <a:t>For facilities with a POI Net Injection greater or equal to 1 MW and less than 5 MW that are </a:t>
            </a:r>
            <a:r>
              <a:rPr lang="en-US" dirty="0" smtClean="0"/>
              <a:t>intermittent, the Project Sponsor must provide:</a:t>
            </a:r>
            <a:endParaRPr lang="en-US" dirty="0"/>
          </a:p>
          <a:p>
            <a:pPr lvl="1"/>
            <a:r>
              <a:rPr lang="en-US" dirty="0"/>
              <a:t>Claimed summer Qualified Capacity and </a:t>
            </a:r>
            <a:r>
              <a:rPr lang="en-US" dirty="0" smtClean="0"/>
              <a:t>claimed </a:t>
            </a:r>
            <a:r>
              <a:rPr lang="en-US" dirty="0"/>
              <a:t>winter Qualified Capacity </a:t>
            </a:r>
            <a:r>
              <a:rPr lang="en-US" dirty="0" smtClean="0"/>
              <a:t>and supporting site-specific data</a:t>
            </a:r>
            <a:endParaRPr lang="en-US" dirty="0"/>
          </a:p>
          <a:p>
            <a:pPr lvl="2"/>
            <a:endParaRPr lang="en-US" dirty="0"/>
          </a:p>
        </p:txBody>
      </p:sp>
    </p:spTree>
    <p:extLst>
      <p:ext uri="{BB962C8B-B14F-4D97-AF65-F5344CB8AC3E}">
        <p14:creationId xmlns:p14="http://schemas.microsoft.com/office/powerpoint/2010/main" val="41642555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69</a:t>
            </a:fld>
            <a:endParaRPr lang="en-US" dirty="0"/>
          </a:p>
        </p:txBody>
      </p:sp>
      <p:sp>
        <p:nvSpPr>
          <p:cNvPr id="3" name="Title 2"/>
          <p:cNvSpPr>
            <a:spLocks noGrp="1"/>
          </p:cNvSpPr>
          <p:nvPr>
            <p:ph type="title"/>
          </p:nvPr>
        </p:nvSpPr>
        <p:spPr/>
        <p:txBody>
          <a:bodyPr/>
          <a:lstStyle/>
          <a:p>
            <a:r>
              <a:rPr lang="en-US" dirty="0" smtClean="0"/>
              <a:t>Overlapping Impact Test</a:t>
            </a:r>
            <a:endParaRPr lang="en-US" dirty="0"/>
          </a:p>
        </p:txBody>
      </p:sp>
      <p:sp>
        <p:nvSpPr>
          <p:cNvPr id="4" name="Content Placeholder 3"/>
          <p:cNvSpPr>
            <a:spLocks noGrp="1"/>
          </p:cNvSpPr>
          <p:nvPr>
            <p:ph idx="1"/>
          </p:nvPr>
        </p:nvSpPr>
        <p:spPr/>
        <p:txBody>
          <a:bodyPr>
            <a:normAutofit/>
          </a:bodyPr>
          <a:lstStyle/>
          <a:p>
            <a:pPr>
              <a:spcBef>
                <a:spcPts val="600"/>
              </a:spcBef>
              <a:spcAft>
                <a:spcPts val="600"/>
              </a:spcAft>
              <a:defRPr/>
            </a:pPr>
            <a:r>
              <a:rPr lang="en-US" dirty="0"/>
              <a:t>The overlapping impact test (OIT) </a:t>
            </a:r>
            <a:r>
              <a:rPr lang="en-US" dirty="0" smtClean="0"/>
              <a:t>is an analysis </a:t>
            </a:r>
            <a:r>
              <a:rPr lang="en-US" dirty="0"/>
              <a:t>to determine if a new resource can provide incremental capacity to the system</a:t>
            </a:r>
          </a:p>
          <a:p>
            <a:r>
              <a:rPr lang="en-US" dirty="0" smtClean="0"/>
              <a:t>The OIT for DECRs will </a:t>
            </a:r>
            <a:r>
              <a:rPr lang="en-US" dirty="0"/>
              <a:t>be based on the current OIT for </a:t>
            </a:r>
            <a:r>
              <a:rPr lang="en-US" dirty="0" smtClean="0"/>
              <a:t>ADCRs </a:t>
            </a:r>
          </a:p>
          <a:p>
            <a:pPr lvl="1"/>
            <a:r>
              <a:rPr lang="en-US" dirty="0"/>
              <a:t>The </a:t>
            </a:r>
            <a:r>
              <a:rPr lang="en-US" dirty="0" smtClean="0"/>
              <a:t>DECR </a:t>
            </a:r>
            <a:r>
              <a:rPr lang="en-US" dirty="0"/>
              <a:t>MW </a:t>
            </a:r>
            <a:r>
              <a:rPr lang="en-US" dirty="0" smtClean="0"/>
              <a:t>will </a:t>
            </a:r>
            <a:r>
              <a:rPr lang="en-US" dirty="0"/>
              <a:t>be spread across the DRR Aggregation Zone along with other Demand </a:t>
            </a:r>
            <a:r>
              <a:rPr lang="en-US" dirty="0" smtClean="0"/>
              <a:t>Capacity </a:t>
            </a:r>
            <a:r>
              <a:rPr lang="en-US" dirty="0"/>
              <a:t>Resources to determine if the aggregation zone is full using the same method that is used today for Demand </a:t>
            </a:r>
            <a:r>
              <a:rPr lang="en-US" dirty="0" smtClean="0"/>
              <a:t>Capacity Resources.</a:t>
            </a:r>
          </a:p>
          <a:p>
            <a:pPr lvl="2"/>
            <a:r>
              <a:rPr lang="en-US" dirty="0" smtClean="0"/>
              <a:t>The </a:t>
            </a:r>
            <a:r>
              <a:rPr lang="en-US" dirty="0"/>
              <a:t>ISO will review the findings of </a:t>
            </a:r>
            <a:r>
              <a:rPr lang="en-US" dirty="0" smtClean="0"/>
              <a:t>any relevant state interconnection studies for </a:t>
            </a:r>
            <a:r>
              <a:rPr lang="en-US" dirty="0"/>
              <a:t>this part of the </a:t>
            </a:r>
            <a:r>
              <a:rPr lang="en-US" dirty="0" smtClean="0"/>
              <a:t>system, and if </a:t>
            </a:r>
            <a:r>
              <a:rPr lang="en-US" dirty="0"/>
              <a:t>a transmission issue is </a:t>
            </a:r>
            <a:r>
              <a:rPr lang="en-US" dirty="0" smtClean="0"/>
              <a:t>identified, </a:t>
            </a:r>
            <a:r>
              <a:rPr lang="en-US" dirty="0"/>
              <a:t>then the ISO will review the status of the facility with respect to the limitations found </a:t>
            </a:r>
            <a:endParaRPr lang="en-US" dirty="0" smtClean="0"/>
          </a:p>
          <a:p>
            <a:r>
              <a:rPr lang="en-US" dirty="0" smtClean="0"/>
              <a:t>Additional information on the OIT can be found in Appendix B</a:t>
            </a:r>
            <a:endParaRPr lang="en-US" dirty="0"/>
          </a:p>
        </p:txBody>
      </p:sp>
    </p:spTree>
    <p:extLst>
      <p:ext uri="{BB962C8B-B14F-4D97-AF65-F5344CB8AC3E}">
        <p14:creationId xmlns:p14="http://schemas.microsoft.com/office/powerpoint/2010/main" val="141763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Changes in the Energy and Ancillary Services Markets Proposal (cont.)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10888607"/>
              </p:ext>
            </p:extLst>
          </p:nvPr>
        </p:nvGraphicFramePr>
        <p:xfrm>
          <a:off x="457200" y="1401763"/>
          <a:ext cx="8229600" cy="302260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1502701229"/>
                    </a:ext>
                  </a:extLst>
                </a:gridCol>
                <a:gridCol w="3810000">
                  <a:extLst>
                    <a:ext uri="{9D8B030D-6E8A-4147-A177-3AD203B41FA5}">
                      <a16:colId xmlns:a16="http://schemas.microsoft.com/office/drawing/2014/main" val="2817112672"/>
                    </a:ext>
                  </a:extLst>
                </a:gridCol>
              </a:tblGrid>
              <a:tr h="370840">
                <a:tc>
                  <a:txBody>
                    <a:bodyPr/>
                    <a:lstStyle/>
                    <a:p>
                      <a:pPr algn="ctr"/>
                      <a:r>
                        <a:rPr lang="en-US" dirty="0" smtClean="0"/>
                        <a:t>Revised Proposal</a:t>
                      </a:r>
                      <a:endParaRPr lang="en-US" dirty="0"/>
                    </a:p>
                  </a:txBody>
                  <a:tcPr/>
                </a:tc>
                <a:tc>
                  <a:txBody>
                    <a:bodyPr/>
                    <a:lstStyle/>
                    <a:p>
                      <a:pPr algn="ctr"/>
                      <a:r>
                        <a:rPr lang="en-US" dirty="0" smtClean="0"/>
                        <a:t>Initial Proposal</a:t>
                      </a:r>
                      <a:endParaRPr lang="en-US" dirty="0"/>
                    </a:p>
                  </a:txBody>
                  <a:tcPr/>
                </a:tc>
                <a:extLst>
                  <a:ext uri="{0D108BD9-81ED-4DB2-BD59-A6C34878D82A}">
                    <a16:rowId xmlns:a16="http://schemas.microsoft.com/office/drawing/2014/main" val="309183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Propose</a:t>
                      </a:r>
                      <a:r>
                        <a:rPr lang="en-US" baseline="0" dirty="0" smtClean="0">
                          <a:solidFill>
                            <a:srgbClr val="000000"/>
                          </a:solidFill>
                        </a:rPr>
                        <a:t> an optional day-ahead (DA) market offer feature in the Settlement Only DERA (SODERA) model</a:t>
                      </a:r>
                      <a:endParaRPr lang="en-US"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No</a:t>
                      </a:r>
                      <a:r>
                        <a:rPr lang="en-US" baseline="0" dirty="0" smtClean="0">
                          <a:solidFill>
                            <a:srgbClr val="000000"/>
                          </a:solidFill>
                        </a:rPr>
                        <a:t> DA market offer feature in the SODERA model</a:t>
                      </a:r>
                      <a:endParaRPr lang="en-US" dirty="0" smtClean="0">
                        <a:solidFill>
                          <a:srgbClr val="000000"/>
                        </a:solidFill>
                      </a:endParaRPr>
                    </a:p>
                  </a:txBody>
                  <a:tcPr/>
                </a:tc>
                <a:extLst>
                  <a:ext uri="{0D108BD9-81ED-4DB2-BD59-A6C34878D82A}">
                    <a16:rowId xmlns:a16="http://schemas.microsoft.com/office/drawing/2014/main" val="993068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A </a:t>
                      </a:r>
                      <a:r>
                        <a:rPr lang="en-US" baseline="0" dirty="0" smtClean="0">
                          <a:solidFill>
                            <a:srgbClr val="000000"/>
                          </a:solidFill>
                        </a:rPr>
                        <a:t>D</a:t>
                      </a:r>
                      <a:r>
                        <a:rPr lang="en-US" dirty="0" smtClean="0">
                          <a:solidFill>
                            <a:srgbClr val="000000"/>
                          </a:solidFill>
                        </a:rPr>
                        <a:t>ispatchable DERA (DDERA) is now a generic term that refers to any aggregation of DERs participating in the Generator Asset,</a:t>
                      </a:r>
                      <a:r>
                        <a:rPr lang="en-US" baseline="0" dirty="0" smtClean="0">
                          <a:solidFill>
                            <a:srgbClr val="000000"/>
                          </a:solidFill>
                        </a:rPr>
                        <a:t> BSF, CSF, DRR, DRDERA and ATRR models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0000"/>
                          </a:solidFill>
                        </a:rPr>
                        <a:t>All of these participation models represent dispatchable resources</a:t>
                      </a:r>
                      <a:endParaRPr lang="en-US" dirty="0">
                        <a:solidFill>
                          <a:srgbClr val="000000"/>
                        </a:solidFill>
                      </a:endParaRPr>
                    </a:p>
                  </a:txBody>
                  <a:tcPr/>
                </a:tc>
                <a:tc>
                  <a:txBody>
                    <a:bodyPr/>
                    <a:lstStyle/>
                    <a:p>
                      <a:r>
                        <a:rPr lang="en-US" dirty="0" smtClean="0">
                          <a:solidFill>
                            <a:srgbClr val="000000"/>
                          </a:solidFill>
                        </a:rPr>
                        <a:t>Propose</a:t>
                      </a:r>
                      <a:r>
                        <a:rPr lang="en-US" baseline="0" dirty="0" smtClean="0">
                          <a:solidFill>
                            <a:srgbClr val="000000"/>
                          </a:solidFill>
                        </a:rPr>
                        <a:t>d a DDERA </a:t>
                      </a:r>
                      <a:r>
                        <a:rPr lang="en-US" dirty="0" smtClean="0">
                          <a:solidFill>
                            <a:srgbClr val="000000"/>
                          </a:solidFill>
                        </a:rPr>
                        <a:t>model that expanded the CSF model by allowing aggregation</a:t>
                      </a:r>
                    </a:p>
                  </a:txBody>
                  <a:tcPr/>
                </a:tc>
                <a:extLst>
                  <a:ext uri="{0D108BD9-81ED-4DB2-BD59-A6C34878D82A}">
                    <a16:rowId xmlns:a16="http://schemas.microsoft.com/office/drawing/2014/main" val="1599212037"/>
                  </a:ext>
                </a:extLst>
              </a:tr>
            </a:tbl>
          </a:graphicData>
        </a:graphic>
      </p:graphicFrame>
      <p:sp>
        <p:nvSpPr>
          <p:cNvPr id="4" name="Slide Number Placeholder 3"/>
          <p:cNvSpPr>
            <a:spLocks noGrp="1"/>
          </p:cNvSpPr>
          <p:nvPr>
            <p:ph type="sldNum" sz="quarter" idx="4294967295"/>
          </p:nvPr>
        </p:nvSpPr>
        <p:spPr>
          <a:xfrm>
            <a:off x="8534400" y="6400800"/>
            <a:ext cx="381000" cy="263525"/>
          </a:xfrm>
        </p:spPr>
        <p:txBody>
          <a:bodyPr/>
          <a:lstStyle/>
          <a:p>
            <a:fld id="{10C7F894-2A36-495D-AB7C-1055F7AC0F9D}" type="slidenum">
              <a:rPr lang="en-US" smtClean="0"/>
              <a:pPr/>
              <a:t>7</a:t>
            </a:fld>
            <a:endParaRPr lang="en-US" dirty="0"/>
          </a:p>
        </p:txBody>
      </p:sp>
    </p:spTree>
    <p:extLst>
      <p:ext uri="{BB962C8B-B14F-4D97-AF65-F5344CB8AC3E}">
        <p14:creationId xmlns:p14="http://schemas.microsoft.com/office/powerpoint/2010/main" val="933455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70</a:t>
            </a:fld>
            <a:endParaRPr lang="en-US" dirty="0"/>
          </a:p>
        </p:txBody>
      </p:sp>
      <p:sp>
        <p:nvSpPr>
          <p:cNvPr id="3" name="Title 2"/>
          <p:cNvSpPr>
            <a:spLocks noGrp="1"/>
          </p:cNvSpPr>
          <p:nvPr>
            <p:ph type="title"/>
          </p:nvPr>
        </p:nvSpPr>
        <p:spPr/>
        <p:txBody>
          <a:bodyPr/>
          <a:lstStyle/>
          <a:p>
            <a:r>
              <a:rPr lang="en-US" dirty="0" smtClean="0"/>
              <a:t>Material Changes between SOI and NCQP</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Material changes between the SOI and NCQP are not allowed</a:t>
            </a:r>
          </a:p>
          <a:p>
            <a:r>
              <a:rPr lang="en-US" dirty="0" smtClean="0"/>
              <a:t>A material change occurs when:</a:t>
            </a:r>
          </a:p>
          <a:p>
            <a:pPr lvl="1"/>
            <a:r>
              <a:rPr lang="en-US" dirty="0" smtClean="0"/>
              <a:t>A </a:t>
            </a:r>
            <a:r>
              <a:rPr lang="en-US" dirty="0"/>
              <a:t>change in the Project Sponsor, subject to review by the ISO of the capability and experience of the new Project Sponsor</a:t>
            </a:r>
          </a:p>
          <a:p>
            <a:pPr lvl="1"/>
            <a:r>
              <a:rPr lang="en-US" dirty="0" smtClean="0"/>
              <a:t>A </a:t>
            </a:r>
            <a:r>
              <a:rPr lang="en-US" dirty="0"/>
              <a:t>change in DRR Aggregation Zone within which the resource is located</a:t>
            </a:r>
            <a:endParaRPr lang="en-US" dirty="0" smtClean="0"/>
          </a:p>
          <a:p>
            <a:pPr lvl="1"/>
            <a:r>
              <a:rPr lang="en-US" dirty="0"/>
              <a:t>A misrepresentation or change of the interconnection status of a facility within the DECR</a:t>
            </a:r>
            <a:r>
              <a:rPr lang="en-US" dirty="0" smtClean="0"/>
              <a:t>.</a:t>
            </a:r>
          </a:p>
          <a:p>
            <a:pPr lvl="1"/>
            <a:r>
              <a:rPr lang="en-US" dirty="0" smtClean="0"/>
              <a:t>For demand response components:</a:t>
            </a:r>
          </a:p>
          <a:p>
            <a:pPr lvl="2"/>
            <a:r>
              <a:rPr lang="en-US" dirty="0" smtClean="0"/>
              <a:t>A </a:t>
            </a:r>
            <a:r>
              <a:rPr lang="en-US" dirty="0"/>
              <a:t>change in the total summer or winter demand reduction value of the project by more than 30 percent in total</a:t>
            </a:r>
          </a:p>
          <a:p>
            <a:pPr lvl="1"/>
            <a:r>
              <a:rPr lang="en-US" dirty="0" smtClean="0"/>
              <a:t>For non-demand response components:</a:t>
            </a:r>
          </a:p>
          <a:p>
            <a:pPr lvl="2"/>
            <a:r>
              <a:rPr lang="en-US" dirty="0"/>
              <a:t>An addition of POI connected facilities greater than 1 MW</a:t>
            </a:r>
          </a:p>
          <a:p>
            <a:pPr lvl="2"/>
            <a:r>
              <a:rPr lang="en-US" dirty="0" smtClean="0"/>
              <a:t>An </a:t>
            </a:r>
            <a:r>
              <a:rPr lang="en-US" dirty="0"/>
              <a:t>increase in size of </a:t>
            </a:r>
            <a:r>
              <a:rPr lang="en-US" dirty="0" smtClean="0"/>
              <a:t>POI </a:t>
            </a:r>
            <a:r>
              <a:rPr lang="en-US" dirty="0"/>
              <a:t>connected </a:t>
            </a:r>
            <a:r>
              <a:rPr lang="en-US" dirty="0" smtClean="0"/>
              <a:t>facilities greater than 1 MW</a:t>
            </a:r>
          </a:p>
          <a:p>
            <a:pPr lvl="2"/>
            <a:r>
              <a:rPr lang="en-US" dirty="0" smtClean="0"/>
              <a:t>For POI facilities with net injection less </a:t>
            </a:r>
            <a:r>
              <a:rPr lang="en-US" dirty="0"/>
              <a:t>than 1 MW of the DECR, a change in the total summer or winter net injection value of the project by more than 30 </a:t>
            </a:r>
            <a:r>
              <a:rPr lang="en-US" dirty="0" smtClean="0"/>
              <a:t>percent in total</a:t>
            </a:r>
            <a:endParaRPr lang="en-US" dirty="0"/>
          </a:p>
          <a:p>
            <a:r>
              <a:rPr lang="en-US" dirty="0" smtClean="0"/>
              <a:t>If material changes occur, the SOI form shall be withdrawn</a:t>
            </a:r>
            <a:endParaRPr lang="en-US" dirty="0"/>
          </a:p>
        </p:txBody>
      </p:sp>
    </p:spTree>
    <p:extLst>
      <p:ext uri="{BB962C8B-B14F-4D97-AF65-F5344CB8AC3E}">
        <p14:creationId xmlns:p14="http://schemas.microsoft.com/office/powerpoint/2010/main" val="3841567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71</a:t>
            </a:fld>
            <a:endParaRPr lang="en-US" dirty="0"/>
          </a:p>
        </p:txBody>
      </p:sp>
      <p:sp>
        <p:nvSpPr>
          <p:cNvPr id="3" name="Title 2"/>
          <p:cNvSpPr>
            <a:spLocks noGrp="1"/>
          </p:cNvSpPr>
          <p:nvPr>
            <p:ph type="title"/>
          </p:nvPr>
        </p:nvSpPr>
        <p:spPr/>
        <p:txBody>
          <a:bodyPr/>
          <a:lstStyle/>
          <a:p>
            <a:r>
              <a:rPr lang="en-US" dirty="0" smtClean="0"/>
              <a:t>New Qualified Capacity Determination</a:t>
            </a:r>
            <a:endParaRPr lang="en-US" dirty="0"/>
          </a:p>
        </p:txBody>
      </p:sp>
      <p:sp>
        <p:nvSpPr>
          <p:cNvPr id="4" name="Content Placeholder 3"/>
          <p:cNvSpPr>
            <a:spLocks noGrp="1"/>
          </p:cNvSpPr>
          <p:nvPr>
            <p:ph idx="1"/>
          </p:nvPr>
        </p:nvSpPr>
        <p:spPr/>
        <p:txBody>
          <a:bodyPr>
            <a:normAutofit/>
          </a:bodyPr>
          <a:lstStyle/>
          <a:p>
            <a:r>
              <a:rPr lang="en-US" dirty="0" smtClean="0"/>
              <a:t>The Qualified Capacity of a DECR is the sum of the Qualified Capacity for each component included in the DECR</a:t>
            </a:r>
          </a:p>
          <a:p>
            <a:r>
              <a:rPr lang="en-US" dirty="0"/>
              <a:t>The Qualified Capacity of </a:t>
            </a:r>
            <a:r>
              <a:rPr lang="en-US" dirty="0" smtClean="0"/>
              <a:t>facilities that include demand response will </a:t>
            </a:r>
            <a:r>
              <a:rPr lang="en-US" dirty="0"/>
              <a:t>be determined in the same manner as for current Active Demand Capacity </a:t>
            </a:r>
            <a:r>
              <a:rPr lang="en-US" dirty="0" smtClean="0"/>
              <a:t>Resources</a:t>
            </a:r>
            <a:endParaRPr lang="en-US" dirty="0"/>
          </a:p>
          <a:p>
            <a:r>
              <a:rPr lang="en-US" dirty="0"/>
              <a:t> </a:t>
            </a:r>
            <a:r>
              <a:rPr lang="en-US" dirty="0" smtClean="0"/>
              <a:t>The </a:t>
            </a:r>
            <a:r>
              <a:rPr lang="en-US" dirty="0"/>
              <a:t>Qualified Capacity of the aggregation of facilities with net injection measured </a:t>
            </a:r>
            <a:r>
              <a:rPr lang="en-US" dirty="0" smtClean="0"/>
              <a:t>at a </a:t>
            </a:r>
            <a:r>
              <a:rPr lang="en-US" dirty="0"/>
              <a:t>Retail Delivery Point less than 5 MW and Net Injection at the Point of Interconnection less than 1 MW will </a:t>
            </a:r>
            <a:r>
              <a:rPr lang="en-US" dirty="0" smtClean="0"/>
              <a:t>be </a:t>
            </a:r>
            <a:r>
              <a:rPr lang="en-US" dirty="0"/>
              <a:t>determined in the same manner as for current Active Demand Capacity </a:t>
            </a:r>
            <a:r>
              <a:rPr lang="en-US" dirty="0" smtClean="0"/>
              <a:t>Resources</a:t>
            </a:r>
            <a:endParaRPr lang="en-US" dirty="0"/>
          </a:p>
        </p:txBody>
      </p:sp>
    </p:spTree>
    <p:extLst>
      <p:ext uri="{BB962C8B-B14F-4D97-AF65-F5344CB8AC3E}">
        <p14:creationId xmlns:p14="http://schemas.microsoft.com/office/powerpoint/2010/main" val="2234359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72</a:t>
            </a:fld>
            <a:endParaRPr lang="en-US" dirty="0"/>
          </a:p>
        </p:txBody>
      </p:sp>
      <p:sp>
        <p:nvSpPr>
          <p:cNvPr id="3" name="Title 2"/>
          <p:cNvSpPr>
            <a:spLocks noGrp="1"/>
          </p:cNvSpPr>
          <p:nvPr>
            <p:ph type="title"/>
          </p:nvPr>
        </p:nvSpPr>
        <p:spPr/>
        <p:txBody>
          <a:bodyPr/>
          <a:lstStyle/>
          <a:p>
            <a:r>
              <a:rPr lang="en-US" dirty="0" smtClean="0"/>
              <a:t>New Qualified </a:t>
            </a:r>
            <a:r>
              <a:rPr lang="en-US" dirty="0"/>
              <a:t>Capacity </a:t>
            </a:r>
            <a:r>
              <a:rPr lang="en-US" dirty="0" smtClean="0"/>
              <a:t>Determination, cont.</a:t>
            </a:r>
            <a:endParaRPr lang="en-US" dirty="0"/>
          </a:p>
        </p:txBody>
      </p:sp>
      <p:sp>
        <p:nvSpPr>
          <p:cNvPr id="4" name="Content Placeholder 3"/>
          <p:cNvSpPr>
            <a:spLocks noGrp="1"/>
          </p:cNvSpPr>
          <p:nvPr>
            <p:ph idx="1"/>
          </p:nvPr>
        </p:nvSpPr>
        <p:spPr/>
        <p:txBody>
          <a:bodyPr/>
          <a:lstStyle/>
          <a:p>
            <a:r>
              <a:rPr lang="en-US" dirty="0"/>
              <a:t>The Qualified Capacity of facilities with net injection measured at the Point of Interconnection greater or equal to 1 MW and less than 5 MW will be determined with the same general approach as </a:t>
            </a:r>
            <a:r>
              <a:rPr lang="en-US" dirty="0" smtClean="0"/>
              <a:t>generators </a:t>
            </a:r>
          </a:p>
          <a:p>
            <a:r>
              <a:rPr lang="en-US" dirty="0" smtClean="0"/>
              <a:t>The </a:t>
            </a:r>
            <a:r>
              <a:rPr lang="en-US" dirty="0"/>
              <a:t>FCA Qualified Capacity for a DECR shall be the lesser of the resource’s summer Qualified Capacity and winter Qualified </a:t>
            </a:r>
            <a:r>
              <a:rPr lang="en-US" dirty="0" smtClean="0"/>
              <a:t>Capacity</a:t>
            </a:r>
            <a:endParaRPr lang="en-US" dirty="0"/>
          </a:p>
          <a:p>
            <a:endParaRPr lang="en-US" dirty="0"/>
          </a:p>
        </p:txBody>
      </p:sp>
    </p:spTree>
    <p:extLst>
      <p:ext uri="{BB962C8B-B14F-4D97-AF65-F5344CB8AC3E}">
        <p14:creationId xmlns:p14="http://schemas.microsoft.com/office/powerpoint/2010/main" val="3649211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73</a:t>
            </a:fld>
            <a:endParaRPr lang="en-US" dirty="0"/>
          </a:p>
        </p:txBody>
      </p:sp>
      <p:sp>
        <p:nvSpPr>
          <p:cNvPr id="3" name="Title 2"/>
          <p:cNvSpPr>
            <a:spLocks noGrp="1"/>
          </p:cNvSpPr>
          <p:nvPr>
            <p:ph type="title"/>
          </p:nvPr>
        </p:nvSpPr>
        <p:spPr/>
        <p:txBody>
          <a:bodyPr/>
          <a:lstStyle/>
          <a:p>
            <a:r>
              <a:rPr lang="en-US" dirty="0" smtClean="0"/>
              <a:t>Existing Qualified Capacity Determination</a:t>
            </a:r>
            <a:endParaRPr lang="en-US" dirty="0"/>
          </a:p>
        </p:txBody>
      </p:sp>
      <p:sp>
        <p:nvSpPr>
          <p:cNvPr id="4" name="Content Placeholder 3"/>
          <p:cNvSpPr>
            <a:spLocks noGrp="1"/>
          </p:cNvSpPr>
          <p:nvPr>
            <p:ph idx="1"/>
          </p:nvPr>
        </p:nvSpPr>
        <p:spPr/>
        <p:txBody>
          <a:bodyPr>
            <a:normAutofit fontScale="92500"/>
          </a:bodyPr>
          <a:lstStyle/>
          <a:p>
            <a:r>
              <a:rPr lang="en-US" dirty="0"/>
              <a:t>Existing Distributed Energy Capacity Resources shall include and are limited to DECRs that have cleared in a previous </a:t>
            </a:r>
            <a:r>
              <a:rPr lang="en-US" dirty="0" smtClean="0"/>
              <a:t>FCA </a:t>
            </a:r>
          </a:p>
          <a:p>
            <a:r>
              <a:rPr lang="en-US" dirty="0" smtClean="0"/>
              <a:t>The </a:t>
            </a:r>
            <a:r>
              <a:rPr lang="en-US" dirty="0"/>
              <a:t>Seasonal Qualified Capacity for Existing DECRs will be </a:t>
            </a:r>
            <a:r>
              <a:rPr lang="en-US" dirty="0" smtClean="0"/>
              <a:t>either</a:t>
            </a:r>
          </a:p>
          <a:p>
            <a:pPr lvl="1"/>
            <a:r>
              <a:rPr lang="en-US" dirty="0" smtClean="0"/>
              <a:t>When there are at least five Seasonal Audit Values available, Equal </a:t>
            </a:r>
            <a:r>
              <a:rPr lang="en-US" dirty="0"/>
              <a:t>to the median of the DECR’s Seasonal Audit </a:t>
            </a:r>
            <a:r>
              <a:rPr lang="en-US" dirty="0" smtClean="0"/>
              <a:t>Value from </a:t>
            </a:r>
            <a:r>
              <a:rPr lang="en-US" dirty="0"/>
              <a:t>the most recent five </a:t>
            </a:r>
            <a:r>
              <a:rPr lang="en-US" dirty="0" smtClean="0"/>
              <a:t>years</a:t>
            </a:r>
          </a:p>
          <a:p>
            <a:pPr lvl="1"/>
            <a:r>
              <a:rPr lang="en-US" dirty="0" smtClean="0"/>
              <a:t>When fewer than five Seasonal Audit Values are available, the </a:t>
            </a:r>
            <a:r>
              <a:rPr lang="en-US" dirty="0"/>
              <a:t>median of all of the previous Seasonal Audit </a:t>
            </a:r>
            <a:r>
              <a:rPr lang="en-US" dirty="0" smtClean="0"/>
              <a:t>Values </a:t>
            </a:r>
          </a:p>
          <a:p>
            <a:pPr lvl="1"/>
            <a:r>
              <a:rPr lang="en-US" dirty="0" smtClean="0"/>
              <a:t>When no Seasonal Audit Values are available because </a:t>
            </a:r>
            <a:r>
              <a:rPr lang="en-US" dirty="0"/>
              <a:t>it has not yet achieved FCM Commercial Operation, then the DECR’s Seasonal Audit Value </a:t>
            </a:r>
            <a:r>
              <a:rPr lang="en-US" dirty="0" smtClean="0"/>
              <a:t>will be equal </a:t>
            </a:r>
            <a:r>
              <a:rPr lang="en-US" dirty="0"/>
              <a:t>to the amount of capacity </a:t>
            </a:r>
            <a:r>
              <a:rPr lang="en-US" dirty="0" smtClean="0"/>
              <a:t>it cleared as </a:t>
            </a:r>
            <a:r>
              <a:rPr lang="en-US" dirty="0"/>
              <a:t>a New </a:t>
            </a:r>
            <a:r>
              <a:rPr lang="en-US" dirty="0" smtClean="0"/>
              <a:t>DECR </a:t>
            </a:r>
          </a:p>
          <a:p>
            <a:r>
              <a:rPr lang="en-US" dirty="0" smtClean="0"/>
              <a:t>The </a:t>
            </a:r>
            <a:r>
              <a:rPr lang="en-US" dirty="0"/>
              <a:t>Qualified Capacity Notification will follow the rules for Existing Generating Capacity Resources as described in </a:t>
            </a:r>
            <a:r>
              <a:rPr lang="en-US" dirty="0" smtClean="0"/>
              <a:t>Section III.13.1.2.3</a:t>
            </a:r>
            <a:r>
              <a:rPr lang="en-US" dirty="0"/>
              <a:t>.</a:t>
            </a:r>
          </a:p>
          <a:p>
            <a:endParaRPr lang="en-US" dirty="0"/>
          </a:p>
        </p:txBody>
      </p:sp>
    </p:spTree>
    <p:extLst>
      <p:ext uri="{BB962C8B-B14F-4D97-AF65-F5344CB8AC3E}">
        <p14:creationId xmlns:p14="http://schemas.microsoft.com/office/powerpoint/2010/main" val="32813103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74</a:t>
            </a:fld>
            <a:endParaRPr lang="en-US" dirty="0"/>
          </a:p>
        </p:txBody>
      </p:sp>
      <p:sp>
        <p:nvSpPr>
          <p:cNvPr id="3" name="Title 2"/>
          <p:cNvSpPr>
            <a:spLocks noGrp="1"/>
          </p:cNvSpPr>
          <p:nvPr>
            <p:ph type="title"/>
          </p:nvPr>
        </p:nvSpPr>
        <p:spPr/>
        <p:txBody>
          <a:bodyPr/>
          <a:lstStyle/>
          <a:p>
            <a:r>
              <a:rPr lang="en-US" dirty="0"/>
              <a:t>Existing Qualified Capacity </a:t>
            </a:r>
            <a:r>
              <a:rPr lang="en-US" dirty="0" smtClean="0"/>
              <a:t>Determination, cont.</a:t>
            </a:r>
            <a:endParaRPr lang="en-US" dirty="0"/>
          </a:p>
        </p:txBody>
      </p:sp>
      <p:sp>
        <p:nvSpPr>
          <p:cNvPr id="4" name="Content Placeholder 3"/>
          <p:cNvSpPr>
            <a:spLocks noGrp="1"/>
          </p:cNvSpPr>
          <p:nvPr>
            <p:ph idx="1"/>
          </p:nvPr>
        </p:nvSpPr>
        <p:spPr/>
        <p:txBody>
          <a:bodyPr/>
          <a:lstStyle/>
          <a:p>
            <a:r>
              <a:rPr lang="en-US" dirty="0"/>
              <a:t>Any DERA that is part of an Existing Capacity Resource and subsequently becomes part of a New DECR is treated as an Existing Capacity Resource in that New DECR and may not be used to satisfy the “new” capacity portion of the New DECR for the purpose of reclaiming any financial assurance that was required in support of the new </a:t>
            </a:r>
            <a:r>
              <a:rPr lang="en-US" dirty="0" smtClean="0"/>
              <a:t>capacity</a:t>
            </a:r>
            <a:endParaRPr lang="en-US" dirty="0"/>
          </a:p>
        </p:txBody>
      </p:sp>
    </p:spTree>
    <p:extLst>
      <p:ext uri="{BB962C8B-B14F-4D97-AF65-F5344CB8AC3E}">
        <p14:creationId xmlns:p14="http://schemas.microsoft.com/office/powerpoint/2010/main" val="2816337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75</a:t>
            </a:fld>
            <a:endParaRPr lang="en-US" dirty="0"/>
          </a:p>
        </p:txBody>
      </p:sp>
      <p:sp>
        <p:nvSpPr>
          <p:cNvPr id="3" name="Title 2"/>
          <p:cNvSpPr>
            <a:spLocks noGrp="1"/>
          </p:cNvSpPr>
          <p:nvPr>
            <p:ph type="title"/>
          </p:nvPr>
        </p:nvSpPr>
        <p:spPr/>
        <p:txBody>
          <a:bodyPr/>
          <a:lstStyle/>
          <a:p>
            <a:r>
              <a:rPr lang="en-US" dirty="0" smtClean="0"/>
              <a:t>Composite Offers</a:t>
            </a:r>
            <a:endParaRPr lang="en-US" dirty="0"/>
          </a:p>
        </p:txBody>
      </p:sp>
      <p:sp>
        <p:nvSpPr>
          <p:cNvPr id="4" name="Content Placeholder 3"/>
          <p:cNvSpPr>
            <a:spLocks noGrp="1"/>
          </p:cNvSpPr>
          <p:nvPr>
            <p:ph idx="1"/>
          </p:nvPr>
        </p:nvSpPr>
        <p:spPr/>
        <p:txBody>
          <a:bodyPr/>
          <a:lstStyle/>
          <a:p>
            <a:r>
              <a:rPr lang="en-US" dirty="0"/>
              <a:t>The rules in Section III.13.1.5 address FCA offers composed of separate resources for assuring the composite resource can meet its CSO year </a:t>
            </a:r>
            <a:r>
              <a:rPr lang="en-US" dirty="0" smtClean="0"/>
              <a:t>round  </a:t>
            </a:r>
          </a:p>
          <a:p>
            <a:r>
              <a:rPr lang="en-US" dirty="0" smtClean="0"/>
              <a:t>A </a:t>
            </a:r>
            <a:r>
              <a:rPr lang="en-US" dirty="0"/>
              <a:t>DECR can achieve a similar result </a:t>
            </a:r>
            <a:r>
              <a:rPr lang="en-US" dirty="0" smtClean="0"/>
              <a:t>by </a:t>
            </a:r>
            <a:r>
              <a:rPr lang="en-US" dirty="0"/>
              <a:t>aggregating DERAs that taken together provide year-round capacity at least equal to its </a:t>
            </a:r>
            <a:r>
              <a:rPr lang="en-US" dirty="0" smtClean="0"/>
              <a:t>CSO  </a:t>
            </a:r>
          </a:p>
          <a:p>
            <a:r>
              <a:rPr lang="en-US" dirty="0" smtClean="0"/>
              <a:t>The </a:t>
            </a:r>
            <a:r>
              <a:rPr lang="en-US" dirty="0"/>
              <a:t>ISO does not anticipate a need to modify Section III.13.1.5 to include </a:t>
            </a:r>
            <a:r>
              <a:rPr lang="en-US" dirty="0" smtClean="0"/>
              <a:t>DECRs</a:t>
            </a:r>
            <a:endParaRPr lang="en-US" dirty="0"/>
          </a:p>
          <a:p>
            <a:endParaRPr lang="en-US" dirty="0"/>
          </a:p>
        </p:txBody>
      </p:sp>
    </p:spTree>
    <p:extLst>
      <p:ext uri="{BB962C8B-B14F-4D97-AF65-F5344CB8AC3E}">
        <p14:creationId xmlns:p14="http://schemas.microsoft.com/office/powerpoint/2010/main" val="3635008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76</a:t>
            </a:fld>
            <a:endParaRPr lang="en-US" dirty="0"/>
          </a:p>
        </p:txBody>
      </p:sp>
      <p:sp>
        <p:nvSpPr>
          <p:cNvPr id="3" name="Title 2"/>
          <p:cNvSpPr>
            <a:spLocks noGrp="1"/>
          </p:cNvSpPr>
          <p:nvPr>
            <p:ph type="title"/>
          </p:nvPr>
        </p:nvSpPr>
        <p:spPr/>
        <p:txBody>
          <a:bodyPr/>
          <a:lstStyle/>
          <a:p>
            <a:r>
              <a:rPr lang="en-US" dirty="0" smtClean="0"/>
              <a:t>Self-Supply</a:t>
            </a:r>
            <a:endParaRPr lang="en-US" dirty="0"/>
          </a:p>
        </p:txBody>
      </p:sp>
      <p:sp>
        <p:nvSpPr>
          <p:cNvPr id="4" name="Content Placeholder 3"/>
          <p:cNvSpPr>
            <a:spLocks noGrp="1"/>
          </p:cNvSpPr>
          <p:nvPr>
            <p:ph idx="1"/>
          </p:nvPr>
        </p:nvSpPr>
        <p:spPr/>
        <p:txBody>
          <a:bodyPr/>
          <a:lstStyle/>
          <a:p>
            <a:r>
              <a:rPr lang="en-US" dirty="0"/>
              <a:t>The net injection portion of a DECR may be designated as a Self-Supplied FCA Resource. If designated, it will follow the rules for a Generating Capacity </a:t>
            </a:r>
            <a:r>
              <a:rPr lang="en-US" dirty="0" smtClean="0"/>
              <a:t>Resource</a:t>
            </a:r>
            <a:endParaRPr lang="en-US" dirty="0"/>
          </a:p>
        </p:txBody>
      </p:sp>
    </p:spTree>
    <p:extLst>
      <p:ext uri="{BB962C8B-B14F-4D97-AF65-F5344CB8AC3E}">
        <p14:creationId xmlns:p14="http://schemas.microsoft.com/office/powerpoint/2010/main" val="10827277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Auction participation</a:t>
            </a:r>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77</a:t>
            </a:fld>
            <a:endParaRPr lang="en-US" dirty="0"/>
          </a:p>
        </p:txBody>
      </p:sp>
    </p:spTree>
    <p:extLst>
      <p:ext uri="{BB962C8B-B14F-4D97-AF65-F5344CB8AC3E}">
        <p14:creationId xmlns:p14="http://schemas.microsoft.com/office/powerpoint/2010/main" val="13901761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78</a:t>
            </a:fld>
            <a:endParaRPr lang="en-US" dirty="0"/>
          </a:p>
        </p:txBody>
      </p:sp>
      <p:sp>
        <p:nvSpPr>
          <p:cNvPr id="3" name="Title 2"/>
          <p:cNvSpPr>
            <a:spLocks noGrp="1"/>
          </p:cNvSpPr>
          <p:nvPr>
            <p:ph type="title"/>
          </p:nvPr>
        </p:nvSpPr>
        <p:spPr/>
        <p:txBody>
          <a:bodyPr/>
          <a:lstStyle/>
          <a:p>
            <a:r>
              <a:rPr lang="en-US" dirty="0" smtClean="0"/>
              <a:t>Auction Participation</a:t>
            </a:r>
            <a:endParaRPr lang="en-US" dirty="0"/>
          </a:p>
        </p:txBody>
      </p:sp>
      <p:sp>
        <p:nvSpPr>
          <p:cNvPr id="4" name="Content Placeholder 3"/>
          <p:cNvSpPr>
            <a:spLocks noGrp="1"/>
          </p:cNvSpPr>
          <p:nvPr>
            <p:ph idx="1"/>
          </p:nvPr>
        </p:nvSpPr>
        <p:spPr/>
        <p:txBody>
          <a:bodyPr/>
          <a:lstStyle/>
          <a:p>
            <a:r>
              <a:rPr lang="en-US" dirty="0"/>
              <a:t>The DECR participates as a single resource in the Forward Capacity Auction, Substitution Auction, and Reconfiguration </a:t>
            </a:r>
            <a:r>
              <a:rPr lang="en-US" dirty="0" smtClean="0"/>
              <a:t>Auctions</a:t>
            </a:r>
            <a:endParaRPr lang="en-US" dirty="0"/>
          </a:p>
          <a:p>
            <a:r>
              <a:rPr lang="en-US" dirty="0" smtClean="0"/>
              <a:t>A </a:t>
            </a:r>
            <a:r>
              <a:rPr lang="en-US" dirty="0"/>
              <a:t>DECR may participate in the Substitution Auction and will follow the same rules as Demand Capacity </a:t>
            </a:r>
            <a:r>
              <a:rPr lang="en-US" dirty="0" smtClean="0"/>
              <a:t>Resources </a:t>
            </a:r>
          </a:p>
          <a:p>
            <a:r>
              <a:rPr lang="en-US" dirty="0"/>
              <a:t>Qualified Capacity for Annual Reconfiguration </a:t>
            </a:r>
            <a:r>
              <a:rPr lang="en-US" dirty="0" smtClean="0"/>
              <a:t>Auctions follows </a:t>
            </a:r>
            <a:r>
              <a:rPr lang="en-US" dirty="0"/>
              <a:t>the </a:t>
            </a:r>
            <a:r>
              <a:rPr lang="en-US" dirty="0" smtClean="0"/>
              <a:t>same rules as </a:t>
            </a:r>
            <a:r>
              <a:rPr lang="en-US" dirty="0"/>
              <a:t>Demand Capacity </a:t>
            </a:r>
            <a:r>
              <a:rPr lang="en-US" dirty="0" smtClean="0"/>
              <a:t>Resources</a:t>
            </a:r>
            <a:endParaRPr lang="en-US" dirty="0"/>
          </a:p>
          <a:p>
            <a:endParaRPr lang="en-US" dirty="0"/>
          </a:p>
        </p:txBody>
      </p:sp>
    </p:spTree>
    <p:extLst>
      <p:ext uri="{BB962C8B-B14F-4D97-AF65-F5344CB8AC3E}">
        <p14:creationId xmlns:p14="http://schemas.microsoft.com/office/powerpoint/2010/main" val="204584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Post FCA Rules</a:t>
            </a:r>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79</a:t>
            </a:fld>
            <a:endParaRPr lang="en-US" dirty="0"/>
          </a:p>
        </p:txBody>
      </p:sp>
    </p:spTree>
    <p:extLst>
      <p:ext uri="{BB962C8B-B14F-4D97-AF65-F5344CB8AC3E}">
        <p14:creationId xmlns:p14="http://schemas.microsoft.com/office/powerpoint/2010/main" val="267970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DERA Capabilities and wholesale services</a:t>
            </a:r>
            <a:endParaRPr lang="en-US" dirty="0"/>
          </a:p>
        </p:txBody>
      </p:sp>
      <p:sp>
        <p:nvSpPr>
          <p:cNvPr id="6" name="Text Placeholder 5"/>
          <p:cNvSpPr>
            <a:spLocks noGrp="1"/>
          </p:cNvSpPr>
          <p:nvPr>
            <p:ph type="body" idx="1"/>
          </p:nvPr>
        </p:nvSpPr>
        <p:spPr/>
        <p:txBody>
          <a:bodyPr/>
          <a:lstStyle/>
          <a:p>
            <a:pPr marL="342900" indent="-342900">
              <a:buFont typeface="Arial" panose="020B0604020202020204" pitchFamily="34" charset="0"/>
              <a:buChar char="•"/>
            </a:pPr>
            <a:r>
              <a:rPr lang="en-US" dirty="0" smtClean="0"/>
              <a:t>Four Capabilities of DERA</a:t>
            </a:r>
          </a:p>
          <a:p>
            <a:pPr marL="342900" indent="-342900">
              <a:buFont typeface="Arial" panose="020B0604020202020204" pitchFamily="34" charset="0"/>
              <a:buChar char="•"/>
            </a:pPr>
            <a:r>
              <a:rPr lang="en-US" dirty="0" smtClean="0"/>
              <a:t>Five Wholesale Services in the Energy and Ancillary Services Markets</a:t>
            </a:r>
          </a:p>
        </p:txBody>
      </p:sp>
      <p:sp>
        <p:nvSpPr>
          <p:cNvPr id="2" name="Slide Number Placeholder 1"/>
          <p:cNvSpPr>
            <a:spLocks noGrp="1"/>
          </p:cNvSpPr>
          <p:nvPr>
            <p:ph type="sldNum" sz="quarter" idx="4294967295"/>
          </p:nvPr>
        </p:nvSpPr>
        <p:spPr>
          <a:xfrm>
            <a:off x="8534400" y="6400800"/>
            <a:ext cx="381000" cy="263525"/>
          </a:xfrm>
        </p:spPr>
        <p:txBody>
          <a:bodyPr/>
          <a:lstStyle/>
          <a:p>
            <a:fld id="{10C7F894-2A36-495D-AB7C-1055F7AC0F9D}" type="slidenum">
              <a:rPr lang="en-US" smtClean="0"/>
              <a:pPr/>
              <a:t>8</a:t>
            </a:fld>
            <a:endParaRPr lang="en-US" dirty="0"/>
          </a:p>
        </p:txBody>
      </p:sp>
    </p:spTree>
    <p:extLst>
      <p:ext uri="{BB962C8B-B14F-4D97-AF65-F5344CB8AC3E}">
        <p14:creationId xmlns:p14="http://schemas.microsoft.com/office/powerpoint/2010/main" val="41360837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80</a:t>
            </a:fld>
            <a:endParaRPr lang="en-US" dirty="0"/>
          </a:p>
        </p:txBody>
      </p:sp>
      <p:sp>
        <p:nvSpPr>
          <p:cNvPr id="3" name="Title 2"/>
          <p:cNvSpPr>
            <a:spLocks noGrp="1"/>
          </p:cNvSpPr>
          <p:nvPr>
            <p:ph type="title"/>
          </p:nvPr>
        </p:nvSpPr>
        <p:spPr/>
        <p:txBody>
          <a:bodyPr/>
          <a:lstStyle/>
          <a:p>
            <a:r>
              <a:rPr lang="en-US" dirty="0" smtClean="0"/>
              <a:t>Critical Path Schedule Monitoring</a:t>
            </a:r>
            <a:endParaRPr lang="en-US" dirty="0"/>
          </a:p>
        </p:txBody>
      </p:sp>
      <p:sp>
        <p:nvSpPr>
          <p:cNvPr id="4" name="Content Placeholder 3"/>
          <p:cNvSpPr>
            <a:spLocks noGrp="1"/>
          </p:cNvSpPr>
          <p:nvPr>
            <p:ph idx="1"/>
          </p:nvPr>
        </p:nvSpPr>
        <p:spPr/>
        <p:txBody>
          <a:bodyPr>
            <a:normAutofit/>
          </a:bodyPr>
          <a:lstStyle/>
          <a:p>
            <a:r>
              <a:rPr lang="en-US" dirty="0"/>
              <a:t>A Critical Path Schedule is required for any new </a:t>
            </a:r>
            <a:r>
              <a:rPr lang="en-US" dirty="0" smtClean="0"/>
              <a:t>DECR </a:t>
            </a:r>
          </a:p>
          <a:p>
            <a:r>
              <a:rPr lang="en-US" dirty="0" smtClean="0"/>
              <a:t>The Critical Path Schedule for DECRs follow the same rules as Active Demand Capacity Resources</a:t>
            </a:r>
          </a:p>
          <a:p>
            <a:pPr lvl="1"/>
            <a:r>
              <a:rPr lang="en-US" dirty="0" smtClean="0"/>
              <a:t>If </a:t>
            </a:r>
            <a:r>
              <a:rPr lang="en-US" dirty="0"/>
              <a:t>the project includes a facility with a demand reduction value of at least 5 MW at a single Retail Delivery Point or Distributed Generation with net injection greater than 5 MW, the Critical Path Schedule will follow sections 13.1.1.2.2.2. </a:t>
            </a:r>
            <a:endParaRPr lang="en-US" dirty="0" smtClean="0"/>
          </a:p>
          <a:p>
            <a:pPr lvl="1"/>
            <a:r>
              <a:rPr lang="en-US" dirty="0"/>
              <a:t>If a project includes all facilities with net injection or demand reduction less than 5 </a:t>
            </a:r>
            <a:r>
              <a:rPr lang="en-US" dirty="0" smtClean="0"/>
              <a:t>MW will follow rules similar to those defined in </a:t>
            </a:r>
            <a:r>
              <a:rPr lang="en-US" dirty="0"/>
              <a:t>section </a:t>
            </a:r>
            <a:r>
              <a:rPr lang="en-US" dirty="0" smtClean="0"/>
              <a:t>III.13.1.4.1.1.2.5</a:t>
            </a:r>
          </a:p>
          <a:p>
            <a:r>
              <a:rPr lang="en-US" dirty="0" smtClean="0"/>
              <a:t>The </a:t>
            </a:r>
            <a:r>
              <a:rPr lang="en-US" dirty="0"/>
              <a:t>mechanics of how the Critical Path Schedule Monitoring will work for a DECR will follow the CPS Monitoring rules defined in Section </a:t>
            </a:r>
            <a:r>
              <a:rPr lang="en-US" dirty="0" smtClean="0"/>
              <a:t>III.13.3.</a:t>
            </a:r>
            <a:endParaRPr lang="en-US" dirty="0"/>
          </a:p>
          <a:p>
            <a:endParaRPr lang="en-US" dirty="0"/>
          </a:p>
        </p:txBody>
      </p:sp>
    </p:spTree>
    <p:extLst>
      <p:ext uri="{BB962C8B-B14F-4D97-AF65-F5344CB8AC3E}">
        <p14:creationId xmlns:p14="http://schemas.microsoft.com/office/powerpoint/2010/main" val="13254839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81</a:t>
            </a:fld>
            <a:endParaRPr lang="en-US" dirty="0"/>
          </a:p>
        </p:txBody>
      </p:sp>
      <p:sp>
        <p:nvSpPr>
          <p:cNvPr id="3" name="Title 2"/>
          <p:cNvSpPr>
            <a:spLocks noGrp="1"/>
          </p:cNvSpPr>
          <p:nvPr>
            <p:ph type="title"/>
          </p:nvPr>
        </p:nvSpPr>
        <p:spPr/>
        <p:txBody>
          <a:bodyPr/>
          <a:lstStyle/>
          <a:p>
            <a:r>
              <a:rPr lang="en-US" dirty="0" smtClean="0"/>
              <a:t>CSO Bilaterals</a:t>
            </a:r>
            <a:endParaRPr lang="en-US" dirty="0"/>
          </a:p>
        </p:txBody>
      </p:sp>
      <p:sp>
        <p:nvSpPr>
          <p:cNvPr id="4" name="Content Placeholder 3"/>
          <p:cNvSpPr>
            <a:spLocks noGrp="1"/>
          </p:cNvSpPr>
          <p:nvPr>
            <p:ph idx="1"/>
          </p:nvPr>
        </p:nvSpPr>
        <p:spPr/>
        <p:txBody>
          <a:bodyPr/>
          <a:lstStyle/>
          <a:p>
            <a:r>
              <a:rPr lang="en-US" dirty="0"/>
              <a:t>DECRs will be able to participate in Bilaterals like any other Capacity </a:t>
            </a:r>
            <a:r>
              <a:rPr lang="en-US" dirty="0" smtClean="0"/>
              <a:t>Resource</a:t>
            </a:r>
            <a:endParaRPr lang="en-US" dirty="0"/>
          </a:p>
          <a:p>
            <a:endParaRPr lang="en-US" dirty="0"/>
          </a:p>
        </p:txBody>
      </p:sp>
    </p:spTree>
    <p:extLst>
      <p:ext uri="{BB962C8B-B14F-4D97-AF65-F5344CB8AC3E}">
        <p14:creationId xmlns:p14="http://schemas.microsoft.com/office/powerpoint/2010/main" val="38645433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82</a:t>
            </a:fld>
            <a:endParaRPr lang="en-US" dirty="0"/>
          </a:p>
        </p:txBody>
      </p:sp>
      <p:sp>
        <p:nvSpPr>
          <p:cNvPr id="3" name="Title 2"/>
          <p:cNvSpPr>
            <a:spLocks noGrp="1"/>
          </p:cNvSpPr>
          <p:nvPr>
            <p:ph type="title"/>
          </p:nvPr>
        </p:nvSpPr>
        <p:spPr/>
        <p:txBody>
          <a:bodyPr/>
          <a:lstStyle/>
          <a:p>
            <a:r>
              <a:rPr lang="en-US" dirty="0" smtClean="0"/>
              <a:t>Covering Capacity Supply Obligations</a:t>
            </a:r>
            <a:endParaRPr lang="en-US" dirty="0"/>
          </a:p>
        </p:txBody>
      </p:sp>
      <p:sp>
        <p:nvSpPr>
          <p:cNvPr id="4" name="Content Placeholder 3"/>
          <p:cNvSpPr>
            <a:spLocks noGrp="1"/>
          </p:cNvSpPr>
          <p:nvPr>
            <p:ph idx="1"/>
          </p:nvPr>
        </p:nvSpPr>
        <p:spPr/>
        <p:txBody>
          <a:bodyPr/>
          <a:lstStyle/>
          <a:p>
            <a:r>
              <a:rPr lang="en-US" dirty="0"/>
              <a:t>The Maximum Demonstrated Output of a DECR is the sum of the highest output levels achieved by each asset associated with the DECR during the Maximum Demonstrated Output </a:t>
            </a:r>
            <a:r>
              <a:rPr lang="en-US" dirty="0" smtClean="0"/>
              <a:t>Period</a:t>
            </a:r>
          </a:p>
          <a:p>
            <a:r>
              <a:rPr lang="en-US" dirty="0"/>
              <a:t>The Maximum Demonstrated Output Period for a DECR follows the existing rules outlined in Section III.13.3.4.</a:t>
            </a:r>
            <a:endParaRPr lang="en-US" dirty="0" smtClean="0"/>
          </a:p>
        </p:txBody>
      </p:sp>
    </p:spTree>
    <p:extLst>
      <p:ext uri="{BB962C8B-B14F-4D97-AF65-F5344CB8AC3E}">
        <p14:creationId xmlns:p14="http://schemas.microsoft.com/office/powerpoint/2010/main" val="1957874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83</a:t>
            </a:fld>
            <a:endParaRPr lang="en-US" dirty="0"/>
          </a:p>
        </p:txBody>
      </p:sp>
      <p:sp>
        <p:nvSpPr>
          <p:cNvPr id="3" name="Title 2"/>
          <p:cNvSpPr>
            <a:spLocks noGrp="1"/>
          </p:cNvSpPr>
          <p:nvPr>
            <p:ph type="title"/>
          </p:nvPr>
        </p:nvSpPr>
        <p:spPr/>
        <p:txBody>
          <a:bodyPr/>
          <a:lstStyle/>
          <a:p>
            <a:r>
              <a:rPr lang="en-US" dirty="0" smtClean="0"/>
              <a:t>Significant Increase and Decrease</a:t>
            </a:r>
            <a:endParaRPr lang="en-US" dirty="0"/>
          </a:p>
        </p:txBody>
      </p:sp>
      <p:sp>
        <p:nvSpPr>
          <p:cNvPr id="4" name="Content Placeholder 3"/>
          <p:cNvSpPr>
            <a:spLocks noGrp="1"/>
          </p:cNvSpPr>
          <p:nvPr>
            <p:ph idx="1"/>
          </p:nvPr>
        </p:nvSpPr>
        <p:spPr/>
        <p:txBody>
          <a:bodyPr/>
          <a:lstStyle/>
          <a:p>
            <a:r>
              <a:rPr lang="en-US" dirty="0"/>
              <a:t>DECRs will follow the existing rules in Section III.13.1.2.2.5, which provide for new capacity being added to an existing capacity </a:t>
            </a:r>
            <a:r>
              <a:rPr lang="en-US" dirty="0" smtClean="0"/>
              <a:t>resource</a:t>
            </a:r>
          </a:p>
          <a:p>
            <a:r>
              <a:rPr lang="en-US" dirty="0" smtClean="0"/>
              <a:t>DECRs </a:t>
            </a:r>
            <a:r>
              <a:rPr lang="en-US" dirty="0"/>
              <a:t>will follow the existing rules in Section III.13.1.2.2.3, III.13.1.2.2.4 and III.13.4.2.1.3 for Significant </a:t>
            </a:r>
            <a:r>
              <a:rPr lang="en-US" dirty="0" smtClean="0"/>
              <a:t>Decrease</a:t>
            </a:r>
            <a:endParaRPr lang="en-US" dirty="0"/>
          </a:p>
          <a:p>
            <a:endParaRPr lang="en-US" dirty="0"/>
          </a:p>
        </p:txBody>
      </p:sp>
    </p:spTree>
    <p:extLst>
      <p:ext uri="{BB962C8B-B14F-4D97-AF65-F5344CB8AC3E}">
        <p14:creationId xmlns:p14="http://schemas.microsoft.com/office/powerpoint/2010/main" val="10454674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84</a:t>
            </a:fld>
            <a:endParaRPr lang="en-US" dirty="0"/>
          </a:p>
        </p:txBody>
      </p:sp>
      <p:sp>
        <p:nvSpPr>
          <p:cNvPr id="3" name="Title 2"/>
          <p:cNvSpPr>
            <a:spLocks noGrp="1"/>
          </p:cNvSpPr>
          <p:nvPr>
            <p:ph type="title"/>
          </p:nvPr>
        </p:nvSpPr>
        <p:spPr/>
        <p:txBody>
          <a:bodyPr/>
          <a:lstStyle/>
          <a:p>
            <a:r>
              <a:rPr lang="en-US" dirty="0" smtClean="0"/>
              <a:t>FCM Commercial Operation</a:t>
            </a:r>
            <a:endParaRPr lang="en-US" dirty="0"/>
          </a:p>
        </p:txBody>
      </p:sp>
      <p:sp>
        <p:nvSpPr>
          <p:cNvPr id="4" name="Content Placeholder 3"/>
          <p:cNvSpPr>
            <a:spLocks noGrp="1"/>
          </p:cNvSpPr>
          <p:nvPr>
            <p:ph idx="1"/>
          </p:nvPr>
        </p:nvSpPr>
        <p:spPr/>
        <p:txBody>
          <a:bodyPr/>
          <a:lstStyle/>
          <a:p>
            <a:r>
              <a:rPr lang="en-US" dirty="0"/>
              <a:t>DECRs will follow the current requirements for Demand Capacity </a:t>
            </a:r>
            <a:r>
              <a:rPr lang="en-US" dirty="0" smtClean="0"/>
              <a:t>Resources</a:t>
            </a:r>
            <a:endParaRPr lang="en-US" dirty="0"/>
          </a:p>
          <a:p>
            <a:r>
              <a:rPr lang="en-US" dirty="0" smtClean="0"/>
              <a:t>A </a:t>
            </a:r>
            <a:r>
              <a:rPr lang="en-US" dirty="0"/>
              <a:t>Market Participant may not associate a DERA with a non-commercial DECR during a Capacity Commitment Period if the DERA can be associated with a commercial DECR whose capability is less than its Capacity Supply Obligation during that Capacity Commitment </a:t>
            </a:r>
            <a:r>
              <a:rPr lang="en-US" dirty="0" smtClean="0"/>
              <a:t>Period</a:t>
            </a:r>
            <a:endParaRPr lang="en-US" dirty="0"/>
          </a:p>
          <a:p>
            <a:endParaRPr lang="en-US" dirty="0"/>
          </a:p>
        </p:txBody>
      </p:sp>
    </p:spTree>
    <p:extLst>
      <p:ext uri="{BB962C8B-B14F-4D97-AF65-F5344CB8AC3E}">
        <p14:creationId xmlns:p14="http://schemas.microsoft.com/office/powerpoint/2010/main" val="25298538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85</a:t>
            </a:fld>
            <a:endParaRPr lang="en-US" dirty="0"/>
          </a:p>
        </p:txBody>
      </p:sp>
      <p:sp>
        <p:nvSpPr>
          <p:cNvPr id="3" name="Title 2"/>
          <p:cNvSpPr>
            <a:spLocks noGrp="1"/>
          </p:cNvSpPr>
          <p:nvPr>
            <p:ph type="title"/>
          </p:nvPr>
        </p:nvSpPr>
        <p:spPr/>
        <p:txBody>
          <a:bodyPr/>
          <a:lstStyle/>
          <a:p>
            <a:r>
              <a:rPr lang="en-US" dirty="0" smtClean="0"/>
              <a:t>Rights and Obligations</a:t>
            </a:r>
            <a:endParaRPr lang="en-US" dirty="0"/>
          </a:p>
        </p:txBody>
      </p:sp>
      <p:sp>
        <p:nvSpPr>
          <p:cNvPr id="4" name="Content Placeholder 3"/>
          <p:cNvSpPr>
            <a:spLocks noGrp="1"/>
          </p:cNvSpPr>
          <p:nvPr>
            <p:ph idx="1"/>
          </p:nvPr>
        </p:nvSpPr>
        <p:spPr/>
        <p:txBody>
          <a:bodyPr/>
          <a:lstStyle/>
          <a:p>
            <a:r>
              <a:rPr lang="en-US" dirty="0" smtClean="0"/>
              <a:t>For DECRs </a:t>
            </a:r>
            <a:r>
              <a:rPr lang="en-US" dirty="0"/>
              <a:t>composed of </a:t>
            </a:r>
            <a:r>
              <a:rPr lang="en-US" dirty="0" smtClean="0"/>
              <a:t>DDERAs, </a:t>
            </a:r>
            <a:r>
              <a:rPr lang="en-US" dirty="0"/>
              <a:t>all constituent DERAs are required to offer into the Day-Ahead and the Real-Time Markets at a level equal to the DERAs </a:t>
            </a:r>
            <a:r>
              <a:rPr lang="en-US" dirty="0" smtClean="0"/>
              <a:t>availability</a:t>
            </a:r>
          </a:p>
          <a:p>
            <a:r>
              <a:rPr lang="en-US" dirty="0" smtClean="0"/>
              <a:t>For DECRs </a:t>
            </a:r>
            <a:r>
              <a:rPr lang="en-US" dirty="0"/>
              <a:t>that are composed of SODERAs, the SODERA is not required to offer into the Day-Ahead Market and may not offer into the Real-Time </a:t>
            </a:r>
            <a:r>
              <a:rPr lang="en-US" dirty="0" smtClean="0"/>
              <a:t>Market</a:t>
            </a:r>
            <a:endParaRPr lang="en-US" dirty="0"/>
          </a:p>
        </p:txBody>
      </p:sp>
    </p:spTree>
    <p:extLst>
      <p:ext uri="{BB962C8B-B14F-4D97-AF65-F5344CB8AC3E}">
        <p14:creationId xmlns:p14="http://schemas.microsoft.com/office/powerpoint/2010/main" val="24848570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86</a:t>
            </a:fld>
            <a:endParaRPr lang="en-US" dirty="0"/>
          </a:p>
        </p:txBody>
      </p:sp>
      <p:sp>
        <p:nvSpPr>
          <p:cNvPr id="3" name="Title 2"/>
          <p:cNvSpPr>
            <a:spLocks noGrp="1"/>
          </p:cNvSpPr>
          <p:nvPr>
            <p:ph type="title"/>
          </p:nvPr>
        </p:nvSpPr>
        <p:spPr/>
        <p:txBody>
          <a:bodyPr/>
          <a:lstStyle/>
          <a:p>
            <a:r>
              <a:rPr lang="en-US" dirty="0" smtClean="0"/>
              <a:t>Capacity Performance </a:t>
            </a:r>
            <a:endParaRPr lang="en-US" dirty="0"/>
          </a:p>
        </p:txBody>
      </p:sp>
      <p:sp>
        <p:nvSpPr>
          <p:cNvPr id="4" name="Content Placeholder 3"/>
          <p:cNvSpPr>
            <a:spLocks noGrp="1"/>
          </p:cNvSpPr>
          <p:nvPr>
            <p:ph idx="1"/>
          </p:nvPr>
        </p:nvSpPr>
        <p:spPr/>
        <p:txBody>
          <a:bodyPr>
            <a:normAutofit/>
          </a:bodyPr>
          <a:lstStyle/>
          <a:p>
            <a:r>
              <a:rPr lang="en-US" dirty="0"/>
              <a:t>The Actual Capacity Provided during a Capacity Scarcity Condition will be the sum of the </a:t>
            </a:r>
            <a:r>
              <a:rPr lang="en-US" dirty="0" smtClean="0"/>
              <a:t>net energy injection, demand reduction and </a:t>
            </a:r>
            <a:r>
              <a:rPr lang="en-US" dirty="0"/>
              <a:t>Reserve Quantity for Settlement of all </a:t>
            </a:r>
            <a:r>
              <a:rPr lang="en-US" dirty="0" smtClean="0"/>
              <a:t>of </a:t>
            </a:r>
            <a:r>
              <a:rPr lang="en-US" dirty="0"/>
              <a:t>its constituent </a:t>
            </a:r>
            <a:r>
              <a:rPr lang="en-US" dirty="0" smtClean="0"/>
              <a:t>DERAs </a:t>
            </a:r>
          </a:p>
          <a:p>
            <a:r>
              <a:rPr lang="en-US" dirty="0" smtClean="0"/>
              <a:t>If </a:t>
            </a:r>
            <a:r>
              <a:rPr lang="en-US" dirty="0"/>
              <a:t>the resource’s output was limited during the Capacity Scarcity Condition because of a transmission system limitation, then the resource’s Actual Capacity Provided may not be greater than the sum of the </a:t>
            </a:r>
            <a:r>
              <a:rPr lang="en-US" dirty="0" smtClean="0"/>
              <a:t>DDERA’s </a:t>
            </a:r>
            <a:r>
              <a:rPr lang="en-US" dirty="0"/>
              <a:t>Desired Dispatch Point during the interval, plus the </a:t>
            </a:r>
            <a:r>
              <a:rPr lang="en-US" dirty="0" smtClean="0"/>
              <a:t>DDERA’s Reserve </a:t>
            </a:r>
            <a:r>
              <a:rPr lang="en-US" dirty="0"/>
              <a:t>Quantity for Settlement during the </a:t>
            </a:r>
            <a:r>
              <a:rPr lang="en-US" dirty="0" smtClean="0"/>
              <a:t>interval</a:t>
            </a:r>
          </a:p>
          <a:p>
            <a:r>
              <a:rPr lang="en-US" dirty="0" smtClean="0"/>
              <a:t>The </a:t>
            </a:r>
            <a:r>
              <a:rPr lang="en-US" dirty="0"/>
              <a:t>Actual Capacity Provided cannot be less than </a:t>
            </a:r>
            <a:r>
              <a:rPr lang="en-US" dirty="0" smtClean="0"/>
              <a:t>zero</a:t>
            </a:r>
            <a:endParaRPr lang="en-US" dirty="0"/>
          </a:p>
          <a:p>
            <a:endParaRPr lang="en-US" dirty="0"/>
          </a:p>
        </p:txBody>
      </p:sp>
    </p:spTree>
    <p:extLst>
      <p:ext uri="{BB962C8B-B14F-4D97-AF65-F5344CB8AC3E}">
        <p14:creationId xmlns:p14="http://schemas.microsoft.com/office/powerpoint/2010/main" val="36635494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87</a:t>
            </a:fld>
            <a:endParaRPr lang="en-US" dirty="0"/>
          </a:p>
        </p:txBody>
      </p:sp>
      <p:sp>
        <p:nvSpPr>
          <p:cNvPr id="3" name="Title 2"/>
          <p:cNvSpPr>
            <a:spLocks noGrp="1"/>
          </p:cNvSpPr>
          <p:nvPr>
            <p:ph type="title"/>
          </p:nvPr>
        </p:nvSpPr>
        <p:spPr/>
        <p:txBody>
          <a:bodyPr/>
          <a:lstStyle/>
          <a:p>
            <a:r>
              <a:rPr lang="en-US" dirty="0" smtClean="0"/>
              <a:t>Capacity Charges</a:t>
            </a:r>
            <a:endParaRPr lang="en-US" dirty="0"/>
          </a:p>
        </p:txBody>
      </p:sp>
      <p:sp>
        <p:nvSpPr>
          <p:cNvPr id="4" name="Content Placeholder 3"/>
          <p:cNvSpPr>
            <a:spLocks noGrp="1"/>
          </p:cNvSpPr>
          <p:nvPr>
            <p:ph idx="1"/>
          </p:nvPr>
        </p:nvSpPr>
        <p:spPr/>
        <p:txBody>
          <a:bodyPr>
            <a:normAutofit fontScale="85000" lnSpcReduction="20000"/>
          </a:bodyPr>
          <a:lstStyle/>
          <a:p>
            <a:r>
              <a:rPr lang="en-US" dirty="0"/>
              <a:t>A DECR will be assessed Capacity Charges based on its Capacity Load </a:t>
            </a:r>
            <a:r>
              <a:rPr lang="en-US" dirty="0" smtClean="0"/>
              <a:t>Obligation</a:t>
            </a:r>
          </a:p>
          <a:p>
            <a:r>
              <a:rPr lang="en-US" dirty="0" smtClean="0"/>
              <a:t>The </a:t>
            </a:r>
            <a:r>
              <a:rPr lang="en-US" dirty="0"/>
              <a:t>Capacity Load Obligation (CLO) of a DECR is based on its net energy </a:t>
            </a:r>
            <a:r>
              <a:rPr lang="en-US" dirty="0" smtClean="0"/>
              <a:t>withdrawal</a:t>
            </a:r>
          </a:p>
          <a:p>
            <a:pPr lvl="1"/>
            <a:r>
              <a:rPr lang="en-US" dirty="0" smtClean="0"/>
              <a:t>For </a:t>
            </a:r>
            <a:r>
              <a:rPr lang="en-US" dirty="0"/>
              <a:t>SODERAs, this will be based on the summation of the ICAP Tags, if </a:t>
            </a:r>
            <a:r>
              <a:rPr lang="en-US" dirty="0" smtClean="0"/>
              <a:t>any</a:t>
            </a:r>
          </a:p>
          <a:p>
            <a:pPr lvl="1"/>
            <a:r>
              <a:rPr lang="en-US" dirty="0" smtClean="0"/>
              <a:t>For non-SODERAs, </a:t>
            </a:r>
            <a:r>
              <a:rPr lang="en-US" dirty="0"/>
              <a:t>this will be based on its Nominated Consumption Limit, if </a:t>
            </a:r>
            <a:r>
              <a:rPr lang="en-US" dirty="0" smtClean="0"/>
              <a:t>applicable</a:t>
            </a:r>
          </a:p>
          <a:p>
            <a:r>
              <a:rPr lang="en-US" dirty="0" smtClean="0"/>
              <a:t>If </a:t>
            </a:r>
            <a:r>
              <a:rPr lang="en-US" dirty="0"/>
              <a:t>a DERA is participating </a:t>
            </a:r>
            <a:r>
              <a:rPr lang="en-US" dirty="0" smtClean="0"/>
              <a:t>as </a:t>
            </a:r>
            <a:r>
              <a:rPr lang="en-US" dirty="0"/>
              <a:t>a Continuous Storage Facility, load associated with the receipt of electricity from the grid by the Storage DARD for later injection of electricity back to the grid shall be assigned a peak contribution of </a:t>
            </a:r>
            <a:r>
              <a:rPr lang="en-US" dirty="0" smtClean="0"/>
              <a:t>zero</a:t>
            </a:r>
          </a:p>
          <a:p>
            <a:r>
              <a:rPr lang="en-US" dirty="0" smtClean="0"/>
              <a:t>If </a:t>
            </a:r>
            <a:r>
              <a:rPr lang="en-US" dirty="0"/>
              <a:t>a DERA is participating as an ATRR, and has a Load Asset associated with the </a:t>
            </a:r>
            <a:r>
              <a:rPr lang="en-US" dirty="0" smtClean="0"/>
              <a:t>ATRR, it </a:t>
            </a:r>
            <a:r>
              <a:rPr lang="en-US" dirty="0"/>
              <a:t>shall be assigned a peak contribution of zero when the ATRR is following AGC Dispatch </a:t>
            </a:r>
            <a:r>
              <a:rPr lang="en-US" dirty="0" smtClean="0"/>
              <a:t>Instructions</a:t>
            </a:r>
            <a:endParaRPr lang="en-US" dirty="0"/>
          </a:p>
          <a:p>
            <a:r>
              <a:rPr lang="en-US" dirty="0" smtClean="0"/>
              <a:t>A </a:t>
            </a:r>
            <a:r>
              <a:rPr lang="en-US" dirty="0"/>
              <a:t>Market Participant’s share of Zonal Capacity Obligation will not be reconstituted to include the demand reduction of the </a:t>
            </a:r>
            <a:r>
              <a:rPr lang="en-US" dirty="0" smtClean="0"/>
              <a:t>DERs</a:t>
            </a:r>
            <a:endParaRPr lang="en-US" dirty="0"/>
          </a:p>
        </p:txBody>
      </p:sp>
    </p:spTree>
    <p:extLst>
      <p:ext uri="{BB962C8B-B14F-4D97-AF65-F5344CB8AC3E}">
        <p14:creationId xmlns:p14="http://schemas.microsoft.com/office/powerpoint/2010/main" val="9814715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88</a:t>
            </a:fld>
            <a:endParaRPr lang="en-US" dirty="0"/>
          </a:p>
        </p:txBody>
      </p:sp>
      <p:sp>
        <p:nvSpPr>
          <p:cNvPr id="3" name="Title 2"/>
          <p:cNvSpPr>
            <a:spLocks noGrp="1"/>
          </p:cNvSpPr>
          <p:nvPr>
            <p:ph type="title"/>
          </p:nvPr>
        </p:nvSpPr>
        <p:spPr/>
        <p:txBody>
          <a:bodyPr/>
          <a:lstStyle/>
          <a:p>
            <a:r>
              <a:rPr lang="en-US" dirty="0" smtClean="0"/>
              <a:t>Delisting and Retirement</a:t>
            </a:r>
            <a:endParaRPr lang="en-US" dirty="0"/>
          </a:p>
        </p:txBody>
      </p:sp>
      <p:sp>
        <p:nvSpPr>
          <p:cNvPr id="4" name="Content Placeholder 3"/>
          <p:cNvSpPr>
            <a:spLocks noGrp="1"/>
          </p:cNvSpPr>
          <p:nvPr>
            <p:ph idx="1"/>
          </p:nvPr>
        </p:nvSpPr>
        <p:spPr/>
        <p:txBody>
          <a:bodyPr/>
          <a:lstStyle/>
          <a:p>
            <a:r>
              <a:rPr lang="en-US" dirty="0"/>
              <a:t>DECRs will follow the existing rules for de-list bids and retirement </a:t>
            </a:r>
            <a:r>
              <a:rPr lang="en-US" dirty="0" smtClean="0"/>
              <a:t>bids</a:t>
            </a:r>
            <a:endParaRPr lang="en-US" dirty="0"/>
          </a:p>
        </p:txBody>
      </p:sp>
    </p:spTree>
    <p:extLst>
      <p:ext uri="{BB962C8B-B14F-4D97-AF65-F5344CB8AC3E}">
        <p14:creationId xmlns:p14="http://schemas.microsoft.com/office/powerpoint/2010/main" val="41648241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No. </a:t>
            </a:r>
            <a:r>
              <a:rPr lang="en-US" dirty="0" smtClean="0"/>
              <a:t>2222</a:t>
            </a:r>
            <a:endParaRPr lang="en-US" dirty="0"/>
          </a:p>
        </p:txBody>
      </p:sp>
      <p:sp>
        <p:nvSpPr>
          <p:cNvPr id="3" name="Text Placeholder 2"/>
          <p:cNvSpPr>
            <a:spLocks noGrp="1"/>
          </p:cNvSpPr>
          <p:nvPr>
            <p:ph type="body" idx="1"/>
          </p:nvPr>
        </p:nvSpPr>
        <p:spPr/>
        <p:txBody>
          <a:bodyPr/>
          <a:lstStyle/>
          <a:p>
            <a:r>
              <a:rPr lang="en-US" dirty="0" smtClean="0"/>
              <a:t>Stakeholder Process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89</a:t>
            </a:fld>
            <a:endParaRPr lang="en-US" dirty="0"/>
          </a:p>
        </p:txBody>
      </p:sp>
    </p:spTree>
    <p:extLst>
      <p:ext uri="{BB962C8B-B14F-4D97-AF65-F5344CB8AC3E}">
        <p14:creationId xmlns:p14="http://schemas.microsoft.com/office/powerpoint/2010/main" val="3798462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9</a:t>
            </a:fld>
            <a:endParaRPr lang="en-US" dirty="0"/>
          </a:p>
        </p:txBody>
      </p:sp>
      <p:sp>
        <p:nvSpPr>
          <p:cNvPr id="5" name="Title 4"/>
          <p:cNvSpPr>
            <a:spLocks noGrp="1"/>
          </p:cNvSpPr>
          <p:nvPr>
            <p:ph type="title"/>
          </p:nvPr>
        </p:nvSpPr>
        <p:spPr/>
        <p:txBody>
          <a:bodyPr/>
          <a:lstStyle/>
          <a:p>
            <a:r>
              <a:rPr lang="en-US" dirty="0"/>
              <a:t>Four </a:t>
            </a:r>
            <a:r>
              <a:rPr lang="en-US" dirty="0" smtClean="0"/>
              <a:t>Capabilities of </a:t>
            </a:r>
            <a:r>
              <a:rPr lang="en-US" dirty="0"/>
              <a:t>DERA</a:t>
            </a:r>
          </a:p>
        </p:txBody>
      </p:sp>
      <p:sp>
        <p:nvSpPr>
          <p:cNvPr id="6" name="Content Placeholder 5"/>
          <p:cNvSpPr>
            <a:spLocks noGrp="1"/>
          </p:cNvSpPr>
          <p:nvPr>
            <p:ph idx="1"/>
          </p:nvPr>
        </p:nvSpPr>
        <p:spPr/>
        <p:txBody>
          <a:bodyPr>
            <a:normAutofit fontScale="92500" lnSpcReduction="10000"/>
          </a:bodyPr>
          <a:lstStyle/>
          <a:p>
            <a:r>
              <a:rPr lang="en-US" dirty="0"/>
              <a:t>To allow for heterogeneous aggregations, </a:t>
            </a:r>
            <a:r>
              <a:rPr lang="en-US" dirty="0" smtClean="0"/>
              <a:t>the ISO’s </a:t>
            </a:r>
            <a:r>
              <a:rPr lang="en-US" dirty="0"/>
              <a:t>approach focuses on capabilities, not on </a:t>
            </a:r>
            <a:r>
              <a:rPr lang="en-US" dirty="0" smtClean="0"/>
              <a:t>technologies</a:t>
            </a:r>
          </a:p>
          <a:p>
            <a:r>
              <a:rPr lang="en-US" dirty="0" smtClean="0"/>
              <a:t>With </a:t>
            </a:r>
            <a:r>
              <a:rPr lang="en-US" dirty="0"/>
              <a:t>the inclusion of </a:t>
            </a:r>
            <a:r>
              <a:rPr lang="en-US" dirty="0" smtClean="0"/>
              <a:t>demand response resource, a DER may have one </a:t>
            </a:r>
            <a:r>
              <a:rPr lang="en-US" dirty="0"/>
              <a:t>or more of the following capabilities:</a:t>
            </a:r>
          </a:p>
          <a:p>
            <a:pPr lvl="1"/>
            <a:r>
              <a:rPr lang="en-US" dirty="0"/>
              <a:t>Demand reduction </a:t>
            </a:r>
            <a:r>
              <a:rPr lang="en-US" dirty="0" smtClean="0"/>
              <a:t>capability </a:t>
            </a:r>
          </a:p>
          <a:p>
            <a:pPr lvl="2"/>
            <a:r>
              <a:rPr lang="en-US" dirty="0"/>
              <a:t>the ability to </a:t>
            </a:r>
            <a:r>
              <a:rPr lang="en-US" dirty="0" smtClean="0"/>
              <a:t>reduce demand as </a:t>
            </a:r>
            <a:r>
              <a:rPr lang="en-US" dirty="0"/>
              <a:t>measured </a:t>
            </a:r>
            <a:r>
              <a:rPr lang="en-US" dirty="0" smtClean="0"/>
              <a:t>against a baseline</a:t>
            </a:r>
            <a:endParaRPr lang="en-US" dirty="0"/>
          </a:p>
          <a:p>
            <a:pPr lvl="1"/>
            <a:r>
              <a:rPr lang="en-US" dirty="0" smtClean="0"/>
              <a:t>Energy </a:t>
            </a:r>
            <a:r>
              <a:rPr lang="en-US" dirty="0"/>
              <a:t>injection capability</a:t>
            </a:r>
          </a:p>
          <a:p>
            <a:pPr lvl="2"/>
            <a:r>
              <a:rPr lang="en-US" dirty="0"/>
              <a:t>the ability to inject energy to the grid</a:t>
            </a:r>
          </a:p>
          <a:p>
            <a:pPr lvl="1"/>
            <a:r>
              <a:rPr lang="en-US" dirty="0"/>
              <a:t>Energy withdrawal capability</a:t>
            </a:r>
          </a:p>
          <a:p>
            <a:pPr lvl="2"/>
            <a:r>
              <a:rPr lang="en-US" dirty="0"/>
              <a:t>the ability to withdraw energy from the grid</a:t>
            </a:r>
          </a:p>
          <a:p>
            <a:pPr lvl="1"/>
            <a:r>
              <a:rPr lang="en-US" dirty="0"/>
              <a:t>Regulation capability</a:t>
            </a:r>
          </a:p>
          <a:p>
            <a:pPr lvl="2"/>
            <a:r>
              <a:rPr lang="en-US" dirty="0"/>
              <a:t>the ability to </a:t>
            </a:r>
            <a:r>
              <a:rPr lang="en-US" dirty="0" smtClean="0"/>
              <a:t>balance the grid every 4 seconds</a:t>
            </a:r>
            <a:endParaRPr lang="en-US" dirty="0"/>
          </a:p>
          <a:p>
            <a:r>
              <a:rPr lang="en-US" dirty="0" smtClean="0"/>
              <a:t>If a DER has multiple capabilities, a DER Aggregator </a:t>
            </a:r>
            <a:r>
              <a:rPr lang="en-US" dirty="0"/>
              <a:t>can </a:t>
            </a:r>
            <a:r>
              <a:rPr lang="en-US" dirty="0" smtClean="0"/>
              <a:t>sign up any of its capabilities and participate in the wholesale markets via a DERA</a:t>
            </a:r>
          </a:p>
        </p:txBody>
      </p:sp>
    </p:spTree>
    <p:extLst>
      <p:ext uri="{BB962C8B-B14F-4D97-AF65-F5344CB8AC3E}">
        <p14:creationId xmlns:p14="http://schemas.microsoft.com/office/powerpoint/2010/main" val="41086257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90</a:t>
            </a:fld>
            <a:endParaRPr lang="en-US"/>
          </a:p>
        </p:txBody>
      </p:sp>
      <p:graphicFrame>
        <p:nvGraphicFramePr>
          <p:cNvPr id="6" name="Content Placeholder 5"/>
          <p:cNvGraphicFramePr>
            <a:graphicFrameLocks noGrp="1"/>
          </p:cNvGraphicFramePr>
          <p:nvPr>
            <p:ph idx="14"/>
            <p:extLst/>
          </p:nvPr>
        </p:nvGraphicFramePr>
        <p:xfrm>
          <a:off x="457200" y="1163575"/>
          <a:ext cx="8458200" cy="42471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680980">
                <a:tc>
                  <a:txBody>
                    <a:bodyPr/>
                    <a:lstStyle/>
                    <a:p>
                      <a:r>
                        <a:rPr lang="en-US" sz="1800" b="1" dirty="0" smtClean="0">
                          <a:solidFill>
                            <a:srgbClr val="000000"/>
                          </a:solidFill>
                        </a:rPr>
                        <a:t>MC:</a:t>
                      </a:r>
                      <a:r>
                        <a:rPr lang="en-US" sz="1800" b="1" baseline="0" dirty="0" smtClean="0">
                          <a:solidFill>
                            <a:srgbClr val="000000"/>
                          </a:solidFill>
                        </a:rPr>
                        <a:t> </a:t>
                      </a:r>
                      <a:r>
                        <a:rPr lang="en-US" sz="1800" b="1" baseline="0" dirty="0" smtClean="0">
                          <a:solidFill>
                            <a:srgbClr val="000000"/>
                          </a:solidFill>
                          <a:hlinkClick r:id="rId2"/>
                        </a:rPr>
                        <a:t>December 8, 2020</a:t>
                      </a:r>
                      <a:endParaRPr lang="en-US" sz="1800" b="1" dirty="0" smtClean="0">
                        <a:solidFill>
                          <a:srgbClr val="000000"/>
                        </a:solidFill>
                      </a:endParaRPr>
                    </a:p>
                  </a:txBody>
                  <a:tcPr marL="89777" marR="89777" anchor="ctr">
                    <a:solidFill>
                      <a:schemeClr val="bg1">
                        <a:lumMod val="85000"/>
                      </a:schemeClr>
                    </a:solidFill>
                  </a:tcPr>
                </a:tc>
                <a:tc>
                  <a:txBody>
                    <a:bodyPr/>
                    <a:lstStyle/>
                    <a:p>
                      <a:pPr>
                        <a:buClr>
                          <a:srgbClr val="000000"/>
                        </a:buClr>
                      </a:pPr>
                      <a:r>
                        <a:rPr lang="en-US" sz="1800" dirty="0" smtClean="0">
                          <a:solidFill>
                            <a:srgbClr val="000000"/>
                          </a:solidFill>
                        </a:rPr>
                        <a:t>Kick-off discussion on Order No. 2222 compliance</a:t>
                      </a:r>
                      <a:endParaRPr lang="en-US" sz="1800" dirty="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1"/>
                  </a:ext>
                </a:extLst>
              </a:tr>
              <a:tr h="559658">
                <a:tc>
                  <a:txBody>
                    <a:bodyPr/>
                    <a:lstStyle/>
                    <a:p>
                      <a:r>
                        <a:rPr lang="en-US" sz="1800" b="1" dirty="0" smtClean="0">
                          <a:solidFill>
                            <a:srgbClr val="000000"/>
                          </a:solidFill>
                        </a:rPr>
                        <a:t>MC:</a:t>
                      </a:r>
                      <a:r>
                        <a:rPr lang="en-US" sz="1800" b="1" baseline="0" dirty="0">
                          <a:solidFill>
                            <a:srgbClr val="000000"/>
                          </a:solidFill>
                        </a:rPr>
                        <a:t> </a:t>
                      </a:r>
                      <a:r>
                        <a:rPr lang="en-US" sz="1800" b="1" baseline="0" dirty="0" smtClean="0">
                          <a:solidFill>
                            <a:srgbClr val="000000"/>
                          </a:solidFill>
                          <a:hlinkClick r:id="rId3"/>
                        </a:rPr>
                        <a:t>January 12, 2021</a:t>
                      </a:r>
                      <a:endParaRPr lang="en-US" sz="1800" b="1" dirty="0" smtClean="0">
                        <a:solidFill>
                          <a:srgbClr val="000000"/>
                        </a:solidFill>
                      </a:endParaRPr>
                    </a:p>
                  </a:txBody>
                  <a:tcPr marL="89777" marR="89777"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 discussions on Order No. 2222 focusing on preliminary stakeholder questions</a:t>
                      </a:r>
                    </a:p>
                  </a:txBody>
                  <a:tcPr marL="89777" marR="89777" anchor="ctr">
                    <a:solidFill>
                      <a:schemeClr val="bg1">
                        <a:lumMod val="85000"/>
                      </a:schemeClr>
                    </a:solidFill>
                  </a:tcPr>
                </a:tc>
                <a:extLst>
                  <a:ext uri="{0D108BD9-81ED-4DB2-BD59-A6C34878D82A}">
                    <a16:rowId xmlns:a16="http://schemas.microsoft.com/office/drawing/2014/main" val="10002"/>
                  </a:ext>
                </a:extLst>
              </a:tr>
              <a:tr h="715765">
                <a:tc>
                  <a:txBody>
                    <a:bodyPr/>
                    <a:lstStyle/>
                    <a:p>
                      <a:r>
                        <a:rPr lang="en-US" sz="1800" b="1" dirty="0" smtClean="0">
                          <a:solidFill>
                            <a:srgbClr val="000000"/>
                          </a:solidFill>
                        </a:rPr>
                        <a:t>MC: </a:t>
                      </a:r>
                      <a:r>
                        <a:rPr lang="en-US" sz="1800" b="1" dirty="0" smtClean="0">
                          <a:solidFill>
                            <a:srgbClr val="000000"/>
                          </a:solidFill>
                          <a:hlinkClick r:id="rId4"/>
                        </a:rPr>
                        <a:t>February 9-10, 2021</a:t>
                      </a:r>
                      <a:endParaRPr lang="en-US" sz="1800" b="1" dirty="0" smtClean="0">
                        <a:solidFill>
                          <a:srgbClr val="000000"/>
                        </a:solidFill>
                      </a:endParaRPr>
                    </a:p>
                    <a:p>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5"/>
                        </a:rPr>
                        <a:t>February 23,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 </a:t>
                      </a:r>
                      <a:r>
                        <a:rPr lang="en-US" sz="1800" b="0" dirty="0" smtClean="0">
                          <a:solidFill>
                            <a:srgbClr val="000000"/>
                          </a:solidFill>
                        </a:rPr>
                        <a:t>Review</a:t>
                      </a:r>
                      <a:r>
                        <a:rPr lang="en-US" sz="1800" b="1" dirty="0" smtClean="0">
                          <a:solidFill>
                            <a:srgbClr val="000000"/>
                          </a:solidFill>
                        </a:rPr>
                        <a:t> </a:t>
                      </a:r>
                      <a:r>
                        <a:rPr lang="en-US" sz="1800" b="0" dirty="0" smtClean="0">
                          <a:solidFill>
                            <a:srgbClr val="000000"/>
                          </a:solidFill>
                        </a:rPr>
                        <a:t>h</a:t>
                      </a:r>
                      <a:r>
                        <a:rPr lang="en-US" sz="1800" dirty="0" smtClean="0">
                          <a:solidFill>
                            <a:srgbClr val="000000"/>
                          </a:solidFill>
                        </a:rPr>
                        <a:t>igh-level design for</a:t>
                      </a:r>
                      <a:r>
                        <a:rPr lang="en-US" sz="1800" baseline="0" dirty="0" smtClean="0">
                          <a:solidFill>
                            <a:srgbClr val="000000"/>
                          </a:solidFill>
                        </a:rPr>
                        <a:t> defined terms, participation models, metering and telemetry requirements, registration coordination, and proposed changes to the Market Participant Services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b="0" dirty="0" smtClean="0">
                          <a:solidFill>
                            <a:srgbClr val="000000"/>
                          </a:solidFill>
                        </a:rPr>
                        <a:t>Review high-level design for operational coordination, interconnection, and proposed changes to the Market Participant Service Agreement</a:t>
                      </a:r>
                    </a:p>
                  </a:txBody>
                  <a:tcPr marL="89777" marR="89777" anchor="ctr">
                    <a:solidFill>
                      <a:schemeClr val="bg1">
                        <a:lumMod val="85000"/>
                      </a:schemeClr>
                    </a:solidFill>
                  </a:tcPr>
                </a:tc>
                <a:extLst>
                  <a:ext uri="{0D108BD9-81ED-4DB2-BD59-A6C34878D82A}">
                    <a16:rowId xmlns:a16="http://schemas.microsoft.com/office/drawing/2014/main" val="726770787"/>
                  </a:ext>
                </a:extLst>
              </a:tr>
            </a:tbl>
          </a:graphicData>
        </a:graphic>
      </p:graphicFrame>
    </p:spTree>
    <p:extLst>
      <p:ext uri="{BB962C8B-B14F-4D97-AF65-F5344CB8AC3E}">
        <p14:creationId xmlns:p14="http://schemas.microsoft.com/office/powerpoint/2010/main" val="30550078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91</a:t>
            </a:fld>
            <a:endParaRPr lang="en-US"/>
          </a:p>
        </p:txBody>
      </p:sp>
      <p:graphicFrame>
        <p:nvGraphicFramePr>
          <p:cNvPr id="6" name="Content Placeholder 5"/>
          <p:cNvGraphicFramePr>
            <a:graphicFrameLocks noGrp="1"/>
          </p:cNvGraphicFramePr>
          <p:nvPr>
            <p:ph idx="14"/>
            <p:extLst/>
          </p:nvPr>
        </p:nvGraphicFramePr>
        <p:xfrm>
          <a:off x="457200" y="685800"/>
          <a:ext cx="8458200" cy="565352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715765">
                <a:tc>
                  <a:txBody>
                    <a:bodyPr/>
                    <a:lstStyle/>
                    <a:p>
                      <a:r>
                        <a:rPr lang="en-US" sz="1800" b="1" dirty="0" smtClean="0">
                          <a:solidFill>
                            <a:srgbClr val="000000"/>
                          </a:solidFill>
                        </a:rPr>
                        <a:t>MC: </a:t>
                      </a:r>
                      <a:r>
                        <a:rPr lang="en-US" sz="1800" b="1" dirty="0" smtClean="0">
                          <a:solidFill>
                            <a:srgbClr val="000000"/>
                          </a:solidFill>
                          <a:hlinkClick r:id="rId2"/>
                        </a:rPr>
                        <a:t>March</a:t>
                      </a:r>
                      <a:r>
                        <a:rPr lang="en-US" sz="1800" b="1" baseline="0" dirty="0" smtClean="0">
                          <a:solidFill>
                            <a:srgbClr val="000000"/>
                          </a:solidFill>
                          <a:hlinkClick r:id="rId2"/>
                        </a:rPr>
                        <a:t> 9, 2021</a:t>
                      </a:r>
                      <a:endParaRPr lang="en-US" sz="1800" b="1" baseline="0" dirty="0" smtClean="0">
                        <a:solidFill>
                          <a:srgbClr val="000000"/>
                        </a:solidFill>
                      </a:endParaRPr>
                    </a:p>
                    <a:p>
                      <a:endParaRPr lang="en-US" sz="1800" b="1" baseline="0" dirty="0" smtClean="0">
                        <a:solidFill>
                          <a:srgbClr val="000000"/>
                        </a:solidFill>
                      </a:endParaRPr>
                    </a:p>
                    <a:p>
                      <a:r>
                        <a:rPr lang="en-US" sz="1800" b="1" baseline="0" dirty="0" smtClean="0">
                          <a:solidFill>
                            <a:srgbClr val="000000"/>
                          </a:solidFill>
                        </a:rPr>
                        <a:t>TC: </a:t>
                      </a:r>
                      <a:r>
                        <a:rPr lang="en-US" sz="1800" b="1" baseline="0" dirty="0" smtClean="0">
                          <a:solidFill>
                            <a:srgbClr val="000000"/>
                          </a:solidFill>
                          <a:hlinkClick r:id="rId3"/>
                        </a:rPr>
                        <a:t>March 23,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a:t>
                      </a:r>
                      <a:r>
                        <a:rPr lang="en-US" sz="1800" b="1" baseline="0" dirty="0" smtClean="0">
                          <a:solidFill>
                            <a:srgbClr val="000000"/>
                          </a:solidFill>
                        </a:rPr>
                        <a:t> </a:t>
                      </a:r>
                      <a:r>
                        <a:rPr lang="en-US" sz="1800" b="0" baseline="0" dirty="0" smtClean="0">
                          <a:solidFill>
                            <a:srgbClr val="000000"/>
                          </a:solidFill>
                        </a:rPr>
                        <a:t>Discuss</a:t>
                      </a:r>
                      <a:r>
                        <a:rPr lang="en-US" sz="1800" b="1" dirty="0" smtClean="0">
                          <a:solidFill>
                            <a:srgbClr val="000000"/>
                          </a:solidFill>
                        </a:rPr>
                        <a:t> </a:t>
                      </a:r>
                      <a:r>
                        <a:rPr lang="en-US" sz="1800" b="0" dirty="0" smtClean="0">
                          <a:solidFill>
                            <a:srgbClr val="000000"/>
                          </a:solidFill>
                        </a:rPr>
                        <a:t>h</a:t>
                      </a:r>
                      <a:r>
                        <a:rPr lang="en-US" sz="1800" dirty="0" smtClean="0">
                          <a:solidFill>
                            <a:srgbClr val="000000"/>
                          </a:solidFill>
                        </a:rPr>
                        <a:t>igh-level design for</a:t>
                      </a:r>
                      <a:r>
                        <a:rPr lang="en-US" sz="1800" baseline="0" dirty="0" smtClean="0">
                          <a:solidFill>
                            <a:srgbClr val="000000"/>
                          </a:solidFill>
                        </a:rPr>
                        <a:t> incorporating DER participation in the FCM; Review refinements to the compliance proposal</a:t>
                      </a:r>
                      <a:r>
                        <a:rPr lang="en-US" sz="1800" dirty="0" smtClean="0">
                          <a:solidFill>
                            <a:srgbClr val="000000"/>
                          </a:solidFill>
                        </a:rPr>
                        <a:t>; Discuss referral to the Meter Reader Working Group (MRWG) on meter reading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b="0" dirty="0" smtClean="0">
                          <a:solidFill>
                            <a:srgbClr val="000000"/>
                          </a:solidFill>
                        </a:rPr>
                        <a:t>Continue</a:t>
                      </a:r>
                      <a:r>
                        <a:rPr lang="en-US" sz="1800" b="0" baseline="0" dirty="0" smtClean="0">
                          <a:solidFill>
                            <a:srgbClr val="000000"/>
                          </a:solidFill>
                        </a:rPr>
                        <a:t> discussion of</a:t>
                      </a:r>
                      <a:r>
                        <a:rPr lang="en-US" sz="1800" b="0" dirty="0" smtClean="0">
                          <a:solidFill>
                            <a:srgbClr val="000000"/>
                          </a:solidFill>
                        </a:rPr>
                        <a:t> high-level design for operational coordination, interconnection, and proposed changes to the Market Participant Service Agreement</a:t>
                      </a:r>
                      <a:r>
                        <a:rPr lang="en-US" sz="1800" b="1" dirty="0" smtClean="0">
                          <a:solidFill>
                            <a:srgbClr val="000000"/>
                          </a:solidFill>
                        </a:rPr>
                        <a:t> </a:t>
                      </a:r>
                    </a:p>
                  </a:txBody>
                  <a:tcPr marL="89777" marR="89777" anchor="ctr">
                    <a:solidFill>
                      <a:schemeClr val="bg1">
                        <a:lumMod val="85000"/>
                      </a:schemeClr>
                    </a:solidFill>
                  </a:tcPr>
                </a:tc>
                <a:extLst>
                  <a:ext uri="{0D108BD9-81ED-4DB2-BD59-A6C34878D82A}">
                    <a16:rowId xmlns:a16="http://schemas.microsoft.com/office/drawing/2014/main" val="10003"/>
                  </a:ext>
                </a:extLst>
              </a:tr>
              <a:tr h="715765">
                <a:tc>
                  <a:txBody>
                    <a:bodyPr/>
                    <a:lstStyle/>
                    <a:p>
                      <a:r>
                        <a:rPr lang="en-US" sz="1800" b="1" dirty="0" smtClean="0">
                          <a:solidFill>
                            <a:srgbClr val="000000"/>
                          </a:solidFill>
                        </a:rPr>
                        <a:t>MC: </a:t>
                      </a:r>
                      <a:r>
                        <a:rPr lang="en-US" sz="1800" b="1" dirty="0" smtClean="0">
                          <a:solidFill>
                            <a:srgbClr val="000000"/>
                          </a:solidFill>
                          <a:hlinkClick r:id="rId4"/>
                        </a:rPr>
                        <a:t>April 6,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 MRWG report on the March referral; additional referral to the MRWG on meter reading issues</a:t>
                      </a:r>
                    </a:p>
                  </a:txBody>
                  <a:tcPr marL="89777" marR="89777" anchor="ctr">
                    <a:solidFill>
                      <a:schemeClr val="bg1">
                        <a:lumMod val="85000"/>
                      </a:schemeClr>
                    </a:solidFill>
                  </a:tcPr>
                </a:tc>
                <a:extLst>
                  <a:ext uri="{0D108BD9-81ED-4DB2-BD59-A6C34878D82A}">
                    <a16:rowId xmlns:a16="http://schemas.microsoft.com/office/drawing/2014/main" val="10004"/>
                  </a:ext>
                </a:extLst>
              </a:tr>
              <a:tr h="715765">
                <a:tc>
                  <a:txBody>
                    <a:bodyPr/>
                    <a:lstStyle/>
                    <a:p>
                      <a:r>
                        <a:rPr lang="en-US" sz="1800" b="1" dirty="0" smtClean="0">
                          <a:solidFill>
                            <a:srgbClr val="000000"/>
                          </a:solidFill>
                        </a:rPr>
                        <a:t>MC: </a:t>
                      </a:r>
                      <a:r>
                        <a:rPr lang="en-US" sz="1800" b="1" dirty="0" smtClean="0">
                          <a:solidFill>
                            <a:srgbClr val="000000"/>
                          </a:solidFill>
                          <a:hlinkClick r:id="rId5"/>
                        </a:rPr>
                        <a:t>May 11,</a:t>
                      </a:r>
                      <a:r>
                        <a:rPr lang="en-US" sz="1800" b="1" baseline="0" dirty="0" smtClean="0">
                          <a:solidFill>
                            <a:srgbClr val="000000"/>
                          </a:solidFill>
                          <a:hlinkClick r:id="rId5"/>
                        </a:rPr>
                        <a:t> 2021</a:t>
                      </a:r>
                      <a:endParaRPr lang="en-US" sz="1800" b="1" baseline="0" dirty="0" smtClean="0">
                        <a:solidFill>
                          <a:srgbClr val="000000"/>
                        </a:solidFill>
                      </a:endParaRPr>
                    </a:p>
                    <a:p>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6"/>
                        </a:rPr>
                        <a:t>May 27,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 </a:t>
                      </a:r>
                      <a:r>
                        <a:rPr lang="en-US" sz="1800" dirty="0" smtClean="0">
                          <a:solidFill>
                            <a:srgbClr val="000000"/>
                          </a:solidFill>
                        </a:rPr>
                        <a:t>Review unchanged design elements of the ISO’s proposal and high-level review of the areas where the ISO is considering design changes; Discuss MRWG report on the April MC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dirty="0" smtClean="0">
                          <a:solidFill>
                            <a:srgbClr val="000000"/>
                          </a:solidFill>
                        </a:rPr>
                        <a:t>Review unchanged design elements of the ISO’s proposal and high-level review of the areas where the ISO is considering design changes</a:t>
                      </a:r>
                      <a:endParaRPr lang="en-US" sz="1800" b="1"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553923022"/>
                  </a:ext>
                </a:extLst>
              </a:tr>
            </a:tbl>
          </a:graphicData>
        </a:graphic>
      </p:graphicFrame>
    </p:spTree>
    <p:extLst>
      <p:ext uri="{BB962C8B-B14F-4D97-AF65-F5344CB8AC3E}">
        <p14:creationId xmlns:p14="http://schemas.microsoft.com/office/powerpoint/2010/main" val="14581692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92</a:t>
            </a:fld>
            <a:endParaRPr lang="en-US"/>
          </a:p>
        </p:txBody>
      </p:sp>
      <p:graphicFrame>
        <p:nvGraphicFramePr>
          <p:cNvPr id="6" name="Content Placeholder 5"/>
          <p:cNvGraphicFramePr>
            <a:graphicFrameLocks noGrp="1"/>
          </p:cNvGraphicFramePr>
          <p:nvPr>
            <p:ph idx="14"/>
            <p:extLst/>
          </p:nvPr>
        </p:nvGraphicFramePr>
        <p:xfrm>
          <a:off x="457200" y="868680"/>
          <a:ext cx="8458200" cy="48463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631120">
                <a:tc>
                  <a:txBody>
                    <a:bodyPr/>
                    <a:lstStyle/>
                    <a:p>
                      <a:r>
                        <a:rPr lang="en-US" sz="1800" dirty="0" smtClean="0"/>
                        <a:t>Stakeholder</a:t>
                      </a:r>
                      <a:r>
                        <a:rPr lang="en-US" sz="1800" baseline="0" dirty="0" smtClean="0"/>
                        <a:t> Committee </a:t>
                      </a:r>
                    </a:p>
                    <a:p>
                      <a:r>
                        <a:rPr lang="en-US" sz="1800" baseline="0" dirty="0" smtClean="0"/>
                        <a:t>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1172080">
                <a:tc>
                  <a:txBody>
                    <a:bodyPr/>
                    <a:lstStyle/>
                    <a:p>
                      <a:r>
                        <a:rPr lang="en-US" sz="1800" b="1" dirty="0" smtClean="0">
                          <a:solidFill>
                            <a:srgbClr val="000000"/>
                          </a:solidFill>
                        </a:rPr>
                        <a:t>MC: </a:t>
                      </a:r>
                      <a:r>
                        <a:rPr lang="en-US" sz="1800" b="1" dirty="0" smtClean="0">
                          <a:solidFill>
                            <a:srgbClr val="000000"/>
                          </a:solidFill>
                          <a:hlinkClick r:id="rId2"/>
                        </a:rPr>
                        <a:t>June 8-9, 2021</a:t>
                      </a:r>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3"/>
                        </a:rPr>
                        <a:t>June 10,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Stakeholders to present any suggested changes to the ISO’s proposal and propose</a:t>
                      </a:r>
                      <a:r>
                        <a:rPr lang="en-US" baseline="0" dirty="0" smtClean="0">
                          <a:solidFill>
                            <a:srgbClr val="000000"/>
                          </a:solidFill>
                        </a:rPr>
                        <a:t> suggestions</a:t>
                      </a:r>
                      <a:r>
                        <a:rPr lang="en-US" dirty="0" smtClean="0">
                          <a:solidFill>
                            <a:srgbClr val="000000"/>
                          </a:solidFill>
                        </a:rPr>
                        <a:t> for areas where design is under consideration– please notify the relevant committee Secretary by </a:t>
                      </a:r>
                      <a:r>
                        <a:rPr lang="en-US" b="1" dirty="0" smtClean="0">
                          <a:solidFill>
                            <a:srgbClr val="000000"/>
                          </a:solidFill>
                        </a:rPr>
                        <a:t>May 28</a:t>
                      </a:r>
                      <a:r>
                        <a:rPr lang="en-US" dirty="0" smtClean="0">
                          <a:solidFill>
                            <a:srgbClr val="000000"/>
                          </a:solidFill>
                        </a:rPr>
                        <a:t> if you want agenda time</a:t>
                      </a:r>
                    </a:p>
                  </a:txBody>
                  <a:tcPr marL="89777" marR="89777" anchor="ctr">
                    <a:solidFill>
                      <a:schemeClr val="bg1">
                        <a:lumMod val="85000"/>
                      </a:schemeClr>
                    </a:solidFill>
                  </a:tcPr>
                </a:tc>
                <a:extLst>
                  <a:ext uri="{0D108BD9-81ED-4DB2-BD59-A6C34878D82A}">
                    <a16:rowId xmlns:a16="http://schemas.microsoft.com/office/drawing/2014/main" val="10003"/>
                  </a:ext>
                </a:extLst>
              </a:tr>
              <a:tr h="901600">
                <a:tc>
                  <a:txBody>
                    <a:bodyPr/>
                    <a:lstStyle/>
                    <a:p>
                      <a:r>
                        <a:rPr lang="en-US" sz="1800" b="1" dirty="0" smtClean="0">
                          <a:solidFill>
                            <a:srgbClr val="000000"/>
                          </a:solidFill>
                        </a:rPr>
                        <a:t>MC: July 7-8, 2021</a:t>
                      </a:r>
                    </a:p>
                    <a:p>
                      <a:r>
                        <a:rPr lang="en-US" sz="1800" b="1" dirty="0" smtClean="0">
                          <a:solidFill>
                            <a:srgbClr val="000000"/>
                          </a:solidFill>
                        </a:rPr>
                        <a:t>RC: July 13, 2021</a:t>
                      </a:r>
                    </a:p>
                    <a:p>
                      <a:r>
                        <a:rPr lang="en-US" sz="1800" b="1" dirty="0" smtClean="0">
                          <a:solidFill>
                            <a:srgbClr val="000000"/>
                          </a:solidFill>
                        </a:rPr>
                        <a:t>TC: July 14,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Respond to suggestions made at the June Technical Committee meetings and to present any changes to its proposal</a:t>
                      </a:r>
                    </a:p>
                  </a:txBody>
                  <a:tcPr marL="89777" marR="89777" anchor="ctr">
                    <a:solidFill>
                      <a:schemeClr val="bg2">
                        <a:lumMod val="40000"/>
                        <a:lumOff val="60000"/>
                      </a:schemeClr>
                    </a:solidFill>
                  </a:tcPr>
                </a:tc>
                <a:extLst>
                  <a:ext uri="{0D108BD9-81ED-4DB2-BD59-A6C34878D82A}">
                    <a16:rowId xmlns:a16="http://schemas.microsoft.com/office/drawing/2014/main" val="10004"/>
                  </a:ext>
                </a:extLst>
              </a:tr>
              <a:tr h="901600">
                <a:tc>
                  <a:txBody>
                    <a:bodyPr/>
                    <a:lstStyle/>
                    <a:p>
                      <a:r>
                        <a:rPr lang="en-US" sz="1800" b="1" dirty="0" smtClean="0">
                          <a:solidFill>
                            <a:srgbClr val="000000"/>
                          </a:solidFill>
                        </a:rPr>
                        <a:t>MC: August 10-11, 2021</a:t>
                      </a:r>
                    </a:p>
                    <a:p>
                      <a:r>
                        <a:rPr lang="en-US" sz="1800" b="1" dirty="0" smtClean="0">
                          <a:solidFill>
                            <a:srgbClr val="000000"/>
                          </a:solidFill>
                        </a:rPr>
                        <a:t>RC: August 17, 2021</a:t>
                      </a:r>
                    </a:p>
                    <a:p>
                      <a:r>
                        <a:rPr lang="en-US" sz="1800" b="1" dirty="0" smtClean="0">
                          <a:solidFill>
                            <a:srgbClr val="000000"/>
                          </a:solidFill>
                        </a:rPr>
                        <a:t>TC: August 24,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Continued discussion of the ISO’s proposal focusing on what is new from the prior meetings </a:t>
                      </a:r>
                    </a:p>
                  </a:txBody>
                  <a:tcPr marL="89777" marR="89777" anchor="ctr">
                    <a:solidFill>
                      <a:schemeClr val="bg2">
                        <a:lumMod val="40000"/>
                        <a:lumOff val="60000"/>
                      </a:schemeClr>
                    </a:solidFill>
                  </a:tcPr>
                </a:tc>
                <a:extLst>
                  <a:ext uri="{0D108BD9-81ED-4DB2-BD59-A6C34878D82A}">
                    <a16:rowId xmlns:a16="http://schemas.microsoft.com/office/drawing/2014/main" val="553923022"/>
                  </a:ext>
                </a:extLst>
              </a:tr>
              <a:tr h="1172080">
                <a:tc>
                  <a:txBody>
                    <a:bodyPr/>
                    <a:lstStyle/>
                    <a:p>
                      <a:r>
                        <a:rPr lang="en-US" sz="1800" b="1" dirty="0" smtClean="0">
                          <a:solidFill>
                            <a:srgbClr val="000000"/>
                          </a:solidFill>
                        </a:rPr>
                        <a:t>MC: September 13-14,</a:t>
                      </a:r>
                      <a:r>
                        <a:rPr lang="en-US" sz="1800" b="1" baseline="0" dirty="0" smtClean="0">
                          <a:solidFill>
                            <a:srgbClr val="000000"/>
                          </a:solidFill>
                        </a:rPr>
                        <a:t> 2021</a:t>
                      </a:r>
                    </a:p>
                    <a:p>
                      <a:r>
                        <a:rPr lang="en-US" sz="1800" b="1" baseline="0" dirty="0" smtClean="0">
                          <a:solidFill>
                            <a:srgbClr val="000000"/>
                          </a:solidFill>
                        </a:rPr>
                        <a:t>RC: September 21, 2021</a:t>
                      </a:r>
                    </a:p>
                    <a:p>
                      <a:r>
                        <a:rPr lang="en-US" sz="1800" b="1" baseline="0" dirty="0" smtClean="0">
                          <a:solidFill>
                            <a:srgbClr val="000000"/>
                          </a:solidFill>
                        </a:rPr>
                        <a:t>TC: September 28,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Present the final draft of the</a:t>
                      </a:r>
                      <a:r>
                        <a:rPr lang="en-US" baseline="0" dirty="0" smtClean="0">
                          <a:solidFill>
                            <a:srgbClr val="000000"/>
                          </a:solidFill>
                        </a:rPr>
                        <a:t> ISO’s</a:t>
                      </a:r>
                      <a:r>
                        <a:rPr lang="en-US" dirty="0" smtClean="0">
                          <a:solidFill>
                            <a:srgbClr val="000000"/>
                          </a:solidFill>
                        </a:rPr>
                        <a:t> proposal and initial Tariff redlines; Members wishing to pursue alternative approaches should indicate their intentions to present at</a:t>
                      </a:r>
                      <a:r>
                        <a:rPr lang="en-US" baseline="0" dirty="0" smtClean="0">
                          <a:solidFill>
                            <a:srgbClr val="000000"/>
                          </a:solidFill>
                        </a:rPr>
                        <a:t> the October Technical Committee meetings</a:t>
                      </a:r>
                      <a:endParaRPr lang="en-US"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203307682"/>
                  </a:ext>
                </a:extLst>
              </a:tr>
            </a:tbl>
          </a:graphicData>
        </a:graphic>
      </p:graphicFrame>
    </p:spTree>
    <p:extLst>
      <p:ext uri="{BB962C8B-B14F-4D97-AF65-F5344CB8AC3E}">
        <p14:creationId xmlns:p14="http://schemas.microsoft.com/office/powerpoint/2010/main" val="9536956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93</a:t>
            </a:fld>
            <a:endParaRPr lang="en-US"/>
          </a:p>
        </p:txBody>
      </p:sp>
      <p:graphicFrame>
        <p:nvGraphicFramePr>
          <p:cNvPr id="6" name="Content Placeholder 5"/>
          <p:cNvGraphicFramePr>
            <a:graphicFrameLocks noGrp="1"/>
          </p:cNvGraphicFramePr>
          <p:nvPr>
            <p:ph idx="14"/>
            <p:extLst/>
          </p:nvPr>
        </p:nvGraphicFramePr>
        <p:xfrm>
          <a:off x="457200" y="685800"/>
          <a:ext cx="8458200" cy="4647685"/>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t>
                      </a:r>
                    </a:p>
                    <a:p>
                      <a:r>
                        <a:rPr lang="en-US" sz="1800" baseline="0" dirty="0" smtClean="0"/>
                        <a:t>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715765">
                <a:tc>
                  <a:txBody>
                    <a:bodyPr/>
                    <a:lstStyle/>
                    <a:p>
                      <a:r>
                        <a:rPr lang="en-US" sz="1800" b="1" dirty="0" smtClean="0">
                          <a:solidFill>
                            <a:srgbClr val="000000"/>
                          </a:solidFill>
                        </a:rPr>
                        <a:t>MC: October 13-14, 2021</a:t>
                      </a:r>
                    </a:p>
                    <a:p>
                      <a:r>
                        <a:rPr lang="en-US" sz="1800" b="1" dirty="0" smtClean="0">
                          <a:solidFill>
                            <a:srgbClr val="000000"/>
                          </a:solidFill>
                        </a:rPr>
                        <a:t>RC:</a:t>
                      </a:r>
                      <a:r>
                        <a:rPr lang="en-US" sz="1800" b="1" baseline="0" dirty="0" smtClean="0">
                          <a:solidFill>
                            <a:srgbClr val="000000"/>
                          </a:solidFill>
                        </a:rPr>
                        <a:t> October 19, 2021</a:t>
                      </a:r>
                    </a:p>
                    <a:p>
                      <a:r>
                        <a:rPr lang="en-US" sz="1800" b="1" baseline="0" dirty="0" smtClean="0">
                          <a:solidFill>
                            <a:srgbClr val="000000"/>
                          </a:solidFill>
                        </a:rPr>
                        <a:t>TC: October 26,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Present any design refinements to the ISO’s proposal and</a:t>
                      </a:r>
                      <a:r>
                        <a:rPr lang="en-US" baseline="0" dirty="0" smtClean="0">
                          <a:solidFill>
                            <a:srgbClr val="000000"/>
                          </a:solidFill>
                        </a:rPr>
                        <a:t> </a:t>
                      </a:r>
                      <a:r>
                        <a:rPr lang="en-US" dirty="0" smtClean="0">
                          <a:solidFill>
                            <a:srgbClr val="000000"/>
                          </a:solidFill>
                        </a:rPr>
                        <a:t>review Tariff redlines focusing on revisions since the prior meeting; Discussion of any potential amendments to the ISO proposal*</a:t>
                      </a:r>
                    </a:p>
                  </a:txBody>
                  <a:tcPr marL="89777" marR="89777" anchor="ctr">
                    <a:solidFill>
                      <a:schemeClr val="bg2">
                        <a:lumMod val="40000"/>
                        <a:lumOff val="60000"/>
                      </a:schemeClr>
                    </a:solidFill>
                  </a:tcPr>
                </a:tc>
                <a:extLst>
                  <a:ext uri="{0D108BD9-81ED-4DB2-BD59-A6C34878D82A}">
                    <a16:rowId xmlns:a16="http://schemas.microsoft.com/office/drawing/2014/main" val="1247485667"/>
                  </a:ext>
                </a:extLst>
              </a:tr>
              <a:tr h="715765">
                <a:tc>
                  <a:txBody>
                    <a:bodyPr/>
                    <a:lstStyle/>
                    <a:p>
                      <a:r>
                        <a:rPr lang="en-US" sz="1800" b="1" dirty="0" smtClean="0">
                          <a:solidFill>
                            <a:srgbClr val="000000"/>
                          </a:solidFill>
                        </a:rPr>
                        <a:t>MC:</a:t>
                      </a:r>
                      <a:r>
                        <a:rPr lang="en-US" sz="1800" b="1" baseline="0" dirty="0" smtClean="0">
                          <a:solidFill>
                            <a:srgbClr val="000000"/>
                          </a:solidFill>
                        </a:rPr>
                        <a:t> November 9-10, 2021</a:t>
                      </a:r>
                    </a:p>
                    <a:p>
                      <a:r>
                        <a:rPr lang="en-US" sz="1800" b="1" baseline="0" dirty="0" smtClean="0">
                          <a:solidFill>
                            <a:srgbClr val="000000"/>
                          </a:solidFill>
                        </a:rPr>
                        <a:t>RC: November 16, 2021</a:t>
                      </a:r>
                    </a:p>
                    <a:p>
                      <a:r>
                        <a:rPr lang="en-US" sz="1800" b="1" baseline="0" dirty="0" smtClean="0">
                          <a:solidFill>
                            <a:srgbClr val="000000"/>
                          </a:solidFill>
                        </a:rPr>
                        <a:t>TC: November 19,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Discuss any remaining design refinements to the </a:t>
                      </a:r>
                      <a:r>
                        <a:rPr lang="en-US" baseline="0" dirty="0" smtClean="0">
                          <a:solidFill>
                            <a:srgbClr val="000000"/>
                          </a:solidFill>
                        </a:rPr>
                        <a:t>ISO’s </a:t>
                      </a:r>
                      <a:r>
                        <a:rPr lang="en-US" dirty="0" smtClean="0">
                          <a:solidFill>
                            <a:srgbClr val="000000"/>
                          </a:solidFill>
                        </a:rPr>
                        <a:t>proposal and continue review of Tariff redlines focusing on what is new; Continued discussion of any potential amendments*</a:t>
                      </a:r>
                    </a:p>
                  </a:txBody>
                  <a:tcPr marL="89777" marR="89777" anchor="ctr">
                    <a:solidFill>
                      <a:schemeClr val="bg2">
                        <a:lumMod val="40000"/>
                        <a:lumOff val="60000"/>
                      </a:schemeClr>
                    </a:solidFill>
                  </a:tcPr>
                </a:tc>
                <a:extLst>
                  <a:ext uri="{0D108BD9-81ED-4DB2-BD59-A6C34878D82A}">
                    <a16:rowId xmlns:a16="http://schemas.microsoft.com/office/drawing/2014/main" val="10003"/>
                  </a:ext>
                </a:extLst>
              </a:tr>
              <a:tr h="715765">
                <a:tc>
                  <a:txBody>
                    <a:bodyPr/>
                    <a:lstStyle/>
                    <a:p>
                      <a:r>
                        <a:rPr lang="en-US" sz="1800" b="1" dirty="0" smtClean="0">
                          <a:solidFill>
                            <a:srgbClr val="000000"/>
                          </a:solidFill>
                        </a:rPr>
                        <a:t>MC:</a:t>
                      </a:r>
                      <a:r>
                        <a:rPr lang="en-US" sz="1800" b="1" baseline="0" dirty="0" smtClean="0">
                          <a:solidFill>
                            <a:srgbClr val="000000"/>
                          </a:solidFill>
                        </a:rPr>
                        <a:t> December 7-8, 2021</a:t>
                      </a:r>
                    </a:p>
                    <a:p>
                      <a:r>
                        <a:rPr lang="en-US" sz="1800" b="1" baseline="0" dirty="0" smtClean="0">
                          <a:solidFill>
                            <a:srgbClr val="000000"/>
                          </a:solidFill>
                        </a:rPr>
                        <a:t>RC: December 14, 2021</a:t>
                      </a:r>
                    </a:p>
                    <a:p>
                      <a:r>
                        <a:rPr lang="en-US" sz="1800" b="1" baseline="0" dirty="0" smtClean="0">
                          <a:solidFill>
                            <a:srgbClr val="000000"/>
                          </a:solidFill>
                        </a:rPr>
                        <a:t>TC: December 13,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Vote on Order No. 2222 compliance proposal including</a:t>
                      </a:r>
                      <a:r>
                        <a:rPr lang="en-US" sz="1800" baseline="0" dirty="0" smtClean="0">
                          <a:solidFill>
                            <a:srgbClr val="000000"/>
                          </a:solidFill>
                        </a:rPr>
                        <a:t> any proposed amendments</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0004"/>
                  </a:ext>
                </a:extLst>
              </a:tr>
              <a:tr h="715765">
                <a:tc>
                  <a:txBody>
                    <a:bodyPr/>
                    <a:lstStyle/>
                    <a:p>
                      <a:r>
                        <a:rPr lang="en-US" sz="1800" b="1" dirty="0" smtClean="0">
                          <a:solidFill>
                            <a:srgbClr val="000000"/>
                          </a:solidFill>
                        </a:rPr>
                        <a:t>PC: January,</a:t>
                      </a:r>
                      <a:r>
                        <a:rPr lang="en-US" sz="1800" b="1" baseline="0" dirty="0" smtClean="0">
                          <a:solidFill>
                            <a:srgbClr val="000000"/>
                          </a:solidFill>
                        </a:rPr>
                        <a:t> 2022</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Vote on Order No. 2222 compliance</a:t>
                      </a:r>
                      <a:r>
                        <a:rPr lang="en-US" sz="1800" b="0" baseline="0" dirty="0" smtClean="0">
                          <a:solidFill>
                            <a:srgbClr val="000000"/>
                          </a:solidFill>
                        </a:rPr>
                        <a:t> proposal including any proposed amendments</a:t>
                      </a:r>
                      <a:endParaRPr lang="en-US" sz="1800" b="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553923022"/>
                  </a:ext>
                </a:extLst>
              </a:tr>
            </a:tbl>
          </a:graphicData>
        </a:graphic>
      </p:graphicFrame>
      <p:sp>
        <p:nvSpPr>
          <p:cNvPr id="5" name="TextBox 4"/>
          <p:cNvSpPr txBox="1"/>
          <p:nvPr/>
        </p:nvSpPr>
        <p:spPr>
          <a:xfrm>
            <a:off x="421105" y="5493603"/>
            <a:ext cx="8458200" cy="830997"/>
          </a:xfrm>
          <a:prstGeom prst="rect">
            <a:avLst/>
          </a:prstGeom>
          <a:noFill/>
        </p:spPr>
        <p:txBody>
          <a:bodyPr wrap="square" rtlCol="0">
            <a:spAutoFit/>
          </a:bodyPr>
          <a:lstStyle/>
          <a:p>
            <a:pPr>
              <a:buClr>
                <a:srgbClr val="000000"/>
              </a:buClr>
            </a:pPr>
            <a:r>
              <a:rPr lang="en-US" sz="1600" dirty="0">
                <a:solidFill>
                  <a:srgbClr val="000000"/>
                </a:solidFill>
              </a:rPr>
              <a:t>* Members should provide their materials in advance so that they can be distributed by the posting date of the relevant Technical Committee meeting and should work with NEPOOL Counsel in the drafting of any desired Tariff changes or amendments to the ISO proposal</a:t>
            </a:r>
          </a:p>
        </p:txBody>
      </p:sp>
    </p:spTree>
    <p:extLst>
      <p:ext uri="{BB962C8B-B14F-4D97-AF65-F5344CB8AC3E}">
        <p14:creationId xmlns:p14="http://schemas.microsoft.com/office/powerpoint/2010/main" val="39337432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4325"/>
            <a:ext cx="7772400" cy="676275"/>
          </a:xfrm>
        </p:spPr>
        <p:txBody>
          <a:bodyPr>
            <a:normAutofit/>
          </a:bodyPr>
          <a:lstStyle/>
          <a:p>
            <a:pPr algn="ctr"/>
            <a:r>
              <a:rPr lang="en-US" dirty="0" smtClean="0"/>
              <a:t>Q&amp;A and Discussion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solidFill>
                  <a:srgbClr val="62777F"/>
                </a:solidFill>
              </a:rPr>
              <a:pPr/>
              <a:t>94</a:t>
            </a:fld>
            <a:endParaRPr lang="en-US" dirty="0">
              <a:solidFill>
                <a:srgbClr val="62777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4009"/>
            <a:ext cx="6629400" cy="485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19600" y="3886200"/>
            <a:ext cx="895350" cy="400110"/>
          </a:xfrm>
          <a:prstGeom prst="rect">
            <a:avLst/>
          </a:prstGeom>
          <a:noFill/>
        </p:spPr>
        <p:txBody>
          <a:bodyPr wrap="square" rtlCol="0">
            <a:spAutoFit/>
          </a:bodyPr>
          <a:lstStyle/>
          <a:p>
            <a:r>
              <a:rPr lang="en-US" sz="2000" dirty="0" smtClean="0"/>
              <a:t>DERAs</a:t>
            </a:r>
            <a:endParaRPr lang="en-US" sz="20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52800"/>
            <a:ext cx="571500" cy="45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9141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 A</a:t>
            </a:r>
            <a:endParaRPr lang="en-US" dirty="0"/>
          </a:p>
        </p:txBody>
      </p:sp>
      <p:sp>
        <p:nvSpPr>
          <p:cNvPr id="6" name="Text Placeholder 5"/>
          <p:cNvSpPr>
            <a:spLocks noGrp="1"/>
          </p:cNvSpPr>
          <p:nvPr>
            <p:ph type="body" idx="1"/>
          </p:nvPr>
        </p:nvSpPr>
        <p:spPr/>
        <p:txBody>
          <a:bodyPr/>
          <a:lstStyle/>
          <a:p>
            <a:r>
              <a:rPr lang="en-US" dirty="0" smtClean="0"/>
              <a:t>FCM Show of Interest</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95</a:t>
            </a:fld>
            <a:endParaRPr lang="en-US" dirty="0"/>
          </a:p>
        </p:txBody>
      </p:sp>
    </p:spTree>
    <p:extLst>
      <p:ext uri="{BB962C8B-B14F-4D97-AF65-F5344CB8AC3E}">
        <p14:creationId xmlns:p14="http://schemas.microsoft.com/office/powerpoint/2010/main" val="19370844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SOI General Requirements</a:t>
            </a:r>
            <a:endParaRPr lang="en-US" dirty="0"/>
          </a:p>
        </p:txBody>
      </p:sp>
      <p:sp>
        <p:nvSpPr>
          <p:cNvPr id="6" name="Content Placeholder 5"/>
          <p:cNvSpPr>
            <a:spLocks noGrp="1"/>
          </p:cNvSpPr>
          <p:nvPr>
            <p:ph idx="1"/>
          </p:nvPr>
        </p:nvSpPr>
        <p:spPr/>
        <p:txBody>
          <a:bodyPr>
            <a:normAutofit lnSpcReduction="10000"/>
          </a:bodyPr>
          <a:lstStyle/>
          <a:p>
            <a:pPr lvl="0"/>
            <a:r>
              <a:rPr lang="en-US" dirty="0"/>
              <a:t>Project Name</a:t>
            </a:r>
          </a:p>
          <a:p>
            <a:pPr lvl="0"/>
            <a:r>
              <a:rPr lang="en-US" dirty="0"/>
              <a:t>Project Description / Expected configuration</a:t>
            </a:r>
          </a:p>
          <a:p>
            <a:pPr lvl="1"/>
            <a:r>
              <a:rPr lang="en-US" dirty="0"/>
              <a:t>i.e. types of generation </a:t>
            </a:r>
            <a:r>
              <a:rPr lang="en-US" dirty="0" smtClean="0"/>
              <a:t>and/or </a:t>
            </a:r>
            <a:r>
              <a:rPr lang="en-US" dirty="0"/>
              <a:t>technologies used to provide any demand response </a:t>
            </a:r>
          </a:p>
          <a:p>
            <a:pPr lvl="0"/>
            <a:r>
              <a:rPr lang="en-US" dirty="0"/>
              <a:t>Project Sponsor’s contact </a:t>
            </a:r>
            <a:r>
              <a:rPr lang="en-US" dirty="0" smtClean="0"/>
              <a:t>information</a:t>
            </a:r>
          </a:p>
          <a:p>
            <a:pPr lvl="0"/>
            <a:r>
              <a:rPr lang="en-US" dirty="0"/>
              <a:t>Customer classes and end-uses served</a:t>
            </a:r>
          </a:p>
          <a:p>
            <a:pPr lvl="0"/>
            <a:r>
              <a:rPr lang="en-US" dirty="0"/>
              <a:t>Project/technical and credit/financial contacts</a:t>
            </a:r>
          </a:p>
          <a:p>
            <a:pPr lvl="0"/>
            <a:r>
              <a:rPr lang="en-US" dirty="0"/>
              <a:t>ISO Market Participant status </a:t>
            </a:r>
          </a:p>
          <a:p>
            <a:pPr lvl="0"/>
            <a:r>
              <a:rPr lang="en-US" dirty="0"/>
              <a:t>Expected Commercial Operation Date</a:t>
            </a:r>
          </a:p>
          <a:p>
            <a:pPr lvl="0"/>
            <a:r>
              <a:rPr lang="en-US" dirty="0"/>
              <a:t>The DRR Aggregation Zone within which the DECR will be Located</a:t>
            </a:r>
          </a:p>
          <a:p>
            <a:pPr lvl="0"/>
            <a:endParaRPr lang="en-US" dirty="0"/>
          </a:p>
        </p:txBody>
      </p:sp>
      <p:sp>
        <p:nvSpPr>
          <p:cNvPr id="4" name="Slide Number Placeholder 3"/>
          <p:cNvSpPr>
            <a:spLocks noGrp="1"/>
          </p:cNvSpPr>
          <p:nvPr>
            <p:ph type="sldNum" sz="quarter" idx="4294967295"/>
          </p:nvPr>
        </p:nvSpPr>
        <p:spPr>
          <a:xfrm>
            <a:off x="8763000" y="6365875"/>
            <a:ext cx="381000" cy="263525"/>
          </a:xfrm>
        </p:spPr>
        <p:txBody>
          <a:bodyPr/>
          <a:lstStyle/>
          <a:p>
            <a:fld id="{10C7F894-2A36-495D-AB7C-1055F7AC0F9D}" type="slidenum">
              <a:rPr lang="en-US" smtClean="0"/>
              <a:pPr/>
              <a:t>96</a:t>
            </a:fld>
            <a:endParaRPr lang="en-US" dirty="0"/>
          </a:p>
        </p:txBody>
      </p:sp>
    </p:spTree>
    <p:extLst>
      <p:ext uri="{BB962C8B-B14F-4D97-AF65-F5344CB8AC3E}">
        <p14:creationId xmlns:p14="http://schemas.microsoft.com/office/powerpoint/2010/main" val="30076110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97</a:t>
            </a:fld>
            <a:endParaRPr lang="en-US" dirty="0"/>
          </a:p>
        </p:txBody>
      </p:sp>
      <p:sp>
        <p:nvSpPr>
          <p:cNvPr id="3" name="Title 2"/>
          <p:cNvSpPr>
            <a:spLocks noGrp="1"/>
          </p:cNvSpPr>
          <p:nvPr>
            <p:ph type="title"/>
          </p:nvPr>
        </p:nvSpPr>
        <p:spPr/>
        <p:txBody>
          <a:bodyPr/>
          <a:lstStyle/>
          <a:p>
            <a:r>
              <a:rPr lang="en-US" dirty="0" smtClean="0"/>
              <a:t>SOI General Requirements continued</a:t>
            </a:r>
            <a:endParaRPr lang="en-US" dirty="0"/>
          </a:p>
        </p:txBody>
      </p:sp>
      <p:sp>
        <p:nvSpPr>
          <p:cNvPr id="4" name="Content Placeholder 3"/>
          <p:cNvSpPr>
            <a:spLocks noGrp="1"/>
          </p:cNvSpPr>
          <p:nvPr>
            <p:ph idx="1"/>
          </p:nvPr>
        </p:nvSpPr>
        <p:spPr/>
        <p:txBody>
          <a:bodyPr>
            <a:normAutofit fontScale="92500"/>
          </a:bodyPr>
          <a:lstStyle/>
          <a:p>
            <a:pPr lvl="0"/>
            <a:r>
              <a:rPr lang="en-US" dirty="0"/>
              <a:t>Estimated Net Injection Capability (NIC) and estimated demand reduction values (if applicable)</a:t>
            </a:r>
          </a:p>
          <a:p>
            <a:pPr lvl="1"/>
            <a:r>
              <a:rPr lang="en-US" dirty="0"/>
              <a:t>NIC is defined as:</a:t>
            </a:r>
          </a:p>
          <a:p>
            <a:pPr lvl="2"/>
            <a:r>
              <a:rPr lang="en-US" dirty="0"/>
              <a:t>If a facility is expected to connect directly to the grid at a Point of Interconnection (POI) with no end-use load, the NIC is the generation capability of the installed generation </a:t>
            </a:r>
            <a:r>
              <a:rPr lang="en-US" dirty="0" smtClean="0"/>
              <a:t>technology</a:t>
            </a:r>
            <a:endParaRPr lang="en-US" dirty="0"/>
          </a:p>
          <a:p>
            <a:pPr lvl="2"/>
            <a:r>
              <a:rPr lang="en-US" dirty="0"/>
              <a:t>If a facility is expected to connect behind a Retail Delivery Point (RDP) with end-use load and does not plan to participate as demand response, the NIC is equal to the generation less the load profile measured at the location of the customer </a:t>
            </a:r>
            <a:r>
              <a:rPr lang="en-US" dirty="0" smtClean="0"/>
              <a:t>meter</a:t>
            </a:r>
            <a:endParaRPr lang="en-US" dirty="0"/>
          </a:p>
          <a:p>
            <a:pPr lvl="1"/>
            <a:r>
              <a:rPr lang="en-US" dirty="0" smtClean="0"/>
              <a:t>Providing NIC </a:t>
            </a:r>
            <a:r>
              <a:rPr lang="en-US" dirty="0"/>
              <a:t>dependent on specific temperature conditions is </a:t>
            </a:r>
            <a:r>
              <a:rPr lang="en-US" dirty="0" smtClean="0"/>
              <a:t>optional</a:t>
            </a:r>
            <a:endParaRPr lang="en-US" dirty="0"/>
          </a:p>
          <a:p>
            <a:pPr lvl="0"/>
            <a:r>
              <a:rPr lang="en-US" dirty="0"/>
              <a:t>The installation date of elements that are already </a:t>
            </a:r>
            <a:r>
              <a:rPr lang="en-US" dirty="0" smtClean="0"/>
              <a:t>constructed or </a:t>
            </a:r>
            <a:r>
              <a:rPr lang="en-US" dirty="0"/>
              <a:t>installed, or are in commercial operation is </a:t>
            </a:r>
            <a:r>
              <a:rPr lang="en-US" dirty="0" smtClean="0"/>
              <a:t>required</a:t>
            </a:r>
            <a:endParaRPr lang="en-US" dirty="0"/>
          </a:p>
          <a:p>
            <a:pPr lvl="0"/>
            <a:r>
              <a:rPr lang="en-US" dirty="0"/>
              <a:t>Other specific project data as set forth in the New Capacity Show of Interest </a:t>
            </a:r>
            <a:r>
              <a:rPr lang="en-US" dirty="0" smtClean="0"/>
              <a:t>Form</a:t>
            </a:r>
            <a:endParaRPr lang="en-US" dirty="0"/>
          </a:p>
        </p:txBody>
      </p:sp>
    </p:spTree>
    <p:extLst>
      <p:ext uri="{BB962C8B-B14F-4D97-AF65-F5344CB8AC3E}">
        <p14:creationId xmlns:p14="http://schemas.microsoft.com/office/powerpoint/2010/main" val="23719966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 B</a:t>
            </a:r>
            <a:endParaRPr lang="en-US" dirty="0"/>
          </a:p>
        </p:txBody>
      </p:sp>
      <p:sp>
        <p:nvSpPr>
          <p:cNvPr id="6" name="Text Placeholder 5"/>
          <p:cNvSpPr>
            <a:spLocks noGrp="1"/>
          </p:cNvSpPr>
          <p:nvPr>
            <p:ph type="body" idx="1"/>
          </p:nvPr>
        </p:nvSpPr>
        <p:spPr/>
        <p:txBody>
          <a:bodyPr/>
          <a:lstStyle/>
          <a:p>
            <a:r>
              <a:rPr lang="en-US" dirty="0" smtClean="0"/>
              <a:t>Overlapping Impact Test</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98</a:t>
            </a:fld>
            <a:endParaRPr lang="en-US" dirty="0"/>
          </a:p>
        </p:txBody>
      </p:sp>
    </p:spTree>
    <p:extLst>
      <p:ext uri="{BB962C8B-B14F-4D97-AF65-F5344CB8AC3E}">
        <p14:creationId xmlns:p14="http://schemas.microsoft.com/office/powerpoint/2010/main" val="8112908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Overlapping Impact </a:t>
            </a:r>
            <a:r>
              <a:rPr lang="en-US" dirty="0" smtClean="0"/>
              <a:t>Test Background</a:t>
            </a:r>
            <a:endParaRPr lang="en-US" dirty="0"/>
          </a:p>
        </p:txBody>
      </p:sp>
      <p:sp>
        <p:nvSpPr>
          <p:cNvPr id="6" name="Content Placeholder 5"/>
          <p:cNvSpPr>
            <a:spLocks noGrp="1"/>
          </p:cNvSpPr>
          <p:nvPr>
            <p:ph idx="1"/>
          </p:nvPr>
        </p:nvSpPr>
        <p:spPr/>
        <p:txBody>
          <a:bodyPr>
            <a:normAutofit lnSpcReduction="10000"/>
          </a:bodyPr>
          <a:lstStyle/>
          <a:p>
            <a:r>
              <a:rPr lang="en-US" dirty="0" smtClean="0"/>
              <a:t>Defined in section 5.8 Analysis of Overlapping Interconnection Impacts of the ISO-NE Planning Procedure No. 10 (Planning Procedure to Support the Forward Capacity Market)</a:t>
            </a:r>
          </a:p>
          <a:p>
            <a:r>
              <a:rPr lang="en-US" dirty="0" smtClean="0"/>
              <a:t>PP-10 </a:t>
            </a:r>
            <a:r>
              <a:rPr lang="en-US" altLang="en-US" dirty="0"/>
              <a:t>is reviewed and approved by the NEPOOL Reliability Committee</a:t>
            </a:r>
          </a:p>
          <a:p>
            <a:r>
              <a:rPr lang="en-US" dirty="0" smtClean="0"/>
              <a:t>The DECR/ADCR overlapping impact test is</a:t>
            </a:r>
          </a:p>
          <a:p>
            <a:pPr lvl="1"/>
            <a:r>
              <a:rPr lang="en-US" dirty="0"/>
              <a:t>A way of establishing the incremental usefulness of the capacity offered by </a:t>
            </a:r>
            <a:r>
              <a:rPr lang="en-US" dirty="0" smtClean="0"/>
              <a:t>DECRs and DR</a:t>
            </a:r>
            <a:endParaRPr lang="en-US" dirty="0"/>
          </a:p>
          <a:p>
            <a:pPr lvl="1"/>
            <a:r>
              <a:rPr lang="en-US" dirty="0"/>
              <a:t>A planning analysis to review the effects of </a:t>
            </a:r>
            <a:r>
              <a:rPr lang="en-US" dirty="0" smtClean="0"/>
              <a:t>DECR and </a:t>
            </a:r>
            <a:r>
              <a:rPr lang="en-US" dirty="0"/>
              <a:t>DR on the reliability of the transmission system</a:t>
            </a:r>
          </a:p>
          <a:p>
            <a:r>
              <a:rPr lang="en-US" dirty="0" smtClean="0"/>
              <a:t>If a new DECR or ADCR is rejected for overlapping impacts it means that the usefulness of the facility is not “deliverable” to the broader system</a:t>
            </a:r>
            <a:endParaRPr lang="en-US" dirty="0"/>
          </a:p>
        </p:txBody>
      </p:sp>
      <p:sp>
        <p:nvSpPr>
          <p:cNvPr id="4" name="Slide Number Placeholder 3"/>
          <p:cNvSpPr>
            <a:spLocks noGrp="1"/>
          </p:cNvSpPr>
          <p:nvPr>
            <p:ph type="sldNum" sz="quarter" idx="4294967295"/>
          </p:nvPr>
        </p:nvSpPr>
        <p:spPr>
          <a:xfrm>
            <a:off x="8763000" y="6365875"/>
            <a:ext cx="381000" cy="263525"/>
          </a:xfrm>
        </p:spPr>
        <p:txBody>
          <a:bodyPr/>
          <a:lstStyle/>
          <a:p>
            <a:fld id="{10C7F894-2A36-495D-AB7C-1055F7AC0F9D}" type="slidenum">
              <a:rPr lang="en-US" smtClean="0"/>
              <a:pPr/>
              <a:t>99</a:t>
            </a:fld>
            <a:endParaRPr lang="en-US" dirty="0"/>
          </a:p>
        </p:txBody>
      </p:sp>
    </p:spTree>
    <p:extLst>
      <p:ext uri="{BB962C8B-B14F-4D97-AF65-F5344CB8AC3E}">
        <p14:creationId xmlns:p14="http://schemas.microsoft.com/office/powerpoint/2010/main" val="1894183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00412B19-6AFF-4176-BA1A-E834734CA4A8}"/>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24A483BD-60D6-4245-8F7E-538FDF5E01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10219</Words>
  <Application>Microsoft Office PowerPoint</Application>
  <PresentationFormat>On-screen Show (4:3)</PresentationFormat>
  <Paragraphs>929</Paragraphs>
  <Slides>103</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103</vt:i4>
      </vt:variant>
    </vt:vector>
  </HeadingPairs>
  <TitlesOfParts>
    <vt:vector size="108" baseType="lpstr">
      <vt:lpstr>Arial</vt:lpstr>
      <vt:lpstr>Calibri</vt:lpstr>
      <vt:lpstr>Times New Roman</vt:lpstr>
      <vt:lpstr>iso_white_cover</vt:lpstr>
      <vt:lpstr>blank</vt:lpstr>
      <vt:lpstr>PowerPoint Presentation</vt:lpstr>
      <vt:lpstr>PowerPoint Presentation</vt:lpstr>
      <vt:lpstr>Today’s Presentation</vt:lpstr>
      <vt:lpstr>Overview of Changes in the Revised Compliance Proposal</vt:lpstr>
      <vt:lpstr>Energy and Ancillary services Markets Participation</vt:lpstr>
      <vt:lpstr>Changes in the Energy and Ancillary Services Markets Proposal</vt:lpstr>
      <vt:lpstr>Changes in the Energy and Ancillary Services Markets Proposal (cont.)</vt:lpstr>
      <vt:lpstr>DERA Capabilities and wholesale services</vt:lpstr>
      <vt:lpstr>Four Capabilities of DERA</vt:lpstr>
      <vt:lpstr>DERA Examples</vt:lpstr>
      <vt:lpstr>Five wholesale services are acquired through Energy and Ancillary Service Markets</vt:lpstr>
      <vt:lpstr>Wholesale services are measured at POI or RDP</vt:lpstr>
      <vt:lpstr>Seven Participations Models for DERAs</vt:lpstr>
      <vt:lpstr>Participation Models</vt:lpstr>
      <vt:lpstr>Demand Response Distributed Energy Resource Aggregation (DRDERA) Model</vt:lpstr>
      <vt:lpstr>An example of DRDERA providing wholesale services</vt:lpstr>
      <vt:lpstr>A DRDERA submits Baseline Deviation Offers</vt:lpstr>
      <vt:lpstr>Baseline Deviation Offer prices are subject to the Net Benefit Test </vt:lpstr>
      <vt:lpstr>A DRDERA is obligated to follow the DDP</vt:lpstr>
      <vt:lpstr>A DRDERA’s performance is the sum of the performance from each DER</vt:lpstr>
      <vt:lpstr>Baseline calculation methodology is identical to that in the DRR model </vt:lpstr>
      <vt:lpstr>The accounting for net supply is different in the DRR model and DRDERA model</vt:lpstr>
      <vt:lpstr>DRR and DRDERA Settlement Rules Comparison</vt:lpstr>
      <vt:lpstr>Why account for net supply differently in the DRDERA model?</vt:lpstr>
      <vt:lpstr>An Example of DRDERA Settlement</vt:lpstr>
      <vt:lpstr>An Example of DRDERA Settlement (cont.)</vt:lpstr>
      <vt:lpstr>Other DRDERA Model Features</vt:lpstr>
      <vt:lpstr>Participation Models</vt:lpstr>
      <vt:lpstr>Settlement Only DERA Participation Model  </vt:lpstr>
      <vt:lpstr>SODERA Model</vt:lpstr>
      <vt:lpstr>Expand Generator Asset models to allow for aggregation</vt:lpstr>
      <vt:lpstr>Expand BSF model and CSF model to allow for aggregation</vt:lpstr>
      <vt:lpstr>No changes are proposed for DRR Model and ATRR Model</vt:lpstr>
      <vt:lpstr>locational and size requirements</vt:lpstr>
      <vt:lpstr>Size Requirements</vt:lpstr>
      <vt:lpstr>Locational Requirements</vt:lpstr>
      <vt:lpstr>Metering &amp;  Telemetry</vt:lpstr>
      <vt:lpstr>Metering and Telemetry Design Considerations</vt:lpstr>
      <vt:lpstr>Revenue Quality Interval Metering</vt:lpstr>
      <vt:lpstr>Revenue Quality Interval Metering (cont.)</vt:lpstr>
      <vt:lpstr>Revenue Quality Interval Metering (cont.)</vt:lpstr>
      <vt:lpstr>Response to Feedback on Device Level Metering</vt:lpstr>
      <vt:lpstr>Response to Feedback on Device Level Metering (cont.)</vt:lpstr>
      <vt:lpstr>Telemetry Requirements</vt:lpstr>
      <vt:lpstr>Telemetry Requirements for DRDERA Model</vt:lpstr>
      <vt:lpstr>Response to Feedback on Telemetry Requirements</vt:lpstr>
      <vt:lpstr>DERA Registration Coordination</vt:lpstr>
      <vt:lpstr>The four stages of registration</vt:lpstr>
      <vt:lpstr>Registration Stage 1 - Initial notification</vt:lpstr>
      <vt:lpstr>Additional information required with initial notification to support ISO &amp; DU review</vt:lpstr>
      <vt:lpstr>Response to Feedback on Implementation Requests</vt:lpstr>
      <vt:lpstr>Stage 1 – Eligibility Confirmation</vt:lpstr>
      <vt:lpstr>Eligibility confirmation by a “small” retail regulatory authority</vt:lpstr>
      <vt:lpstr>Outcomes of the Eligibility Review </vt:lpstr>
      <vt:lpstr>Stage 3 - Registration and Activation</vt:lpstr>
      <vt:lpstr>Registration and activation, cont.</vt:lpstr>
      <vt:lpstr>Registration and activation, cont.</vt:lpstr>
      <vt:lpstr>Registration and activation, cont.</vt:lpstr>
      <vt:lpstr>Stage 4 - Updates to an existing DER/DERA registration</vt:lpstr>
      <vt:lpstr>Forward Capacity Market participation</vt:lpstr>
      <vt:lpstr>Terminology</vt:lpstr>
      <vt:lpstr>High Level Design Approach</vt:lpstr>
      <vt:lpstr>High Level Design Approach, cont.</vt:lpstr>
      <vt:lpstr>Qualification</vt:lpstr>
      <vt:lpstr>DECR Aggregation Requirements</vt:lpstr>
      <vt:lpstr>Show of Interest (SOI) and New Capacity Qualification Package (NCQP)</vt:lpstr>
      <vt:lpstr>SOI and NCQP, cont. </vt:lpstr>
      <vt:lpstr>SOI and NCQP, cont.</vt:lpstr>
      <vt:lpstr>Overlapping Impact Test</vt:lpstr>
      <vt:lpstr>Material Changes between SOI and NCQP</vt:lpstr>
      <vt:lpstr>New Qualified Capacity Determination</vt:lpstr>
      <vt:lpstr>New Qualified Capacity Determination, cont.</vt:lpstr>
      <vt:lpstr>Existing Qualified Capacity Determination</vt:lpstr>
      <vt:lpstr>Existing Qualified Capacity Determination, cont.</vt:lpstr>
      <vt:lpstr>Composite Offers</vt:lpstr>
      <vt:lpstr>Self-Supply</vt:lpstr>
      <vt:lpstr>Auction participation</vt:lpstr>
      <vt:lpstr>Auction Participation</vt:lpstr>
      <vt:lpstr>Post FCA Rules</vt:lpstr>
      <vt:lpstr>Critical Path Schedule Monitoring</vt:lpstr>
      <vt:lpstr>CSO Bilaterals</vt:lpstr>
      <vt:lpstr>Covering Capacity Supply Obligations</vt:lpstr>
      <vt:lpstr>Significant Increase and Decrease</vt:lpstr>
      <vt:lpstr>FCM Commercial Operation</vt:lpstr>
      <vt:lpstr>Rights and Obligations</vt:lpstr>
      <vt:lpstr>Capacity Performance </vt:lpstr>
      <vt:lpstr>Capacity Charges</vt:lpstr>
      <vt:lpstr>Delisting and Retirement</vt:lpstr>
      <vt:lpstr>Order No. 2222</vt:lpstr>
      <vt:lpstr>Stakeholder Schedule</vt:lpstr>
      <vt:lpstr>Stakeholder Schedule (cont.)</vt:lpstr>
      <vt:lpstr>Stakeholder Schedule (cont.)</vt:lpstr>
      <vt:lpstr>Stakeholder Schedule (cont.)</vt:lpstr>
      <vt:lpstr>Q&amp;A and Discussion</vt:lpstr>
      <vt:lpstr>Appendix A</vt:lpstr>
      <vt:lpstr>SOI General Requirements</vt:lpstr>
      <vt:lpstr>SOI General Requirements continued</vt:lpstr>
      <vt:lpstr>Appendix B</vt:lpstr>
      <vt:lpstr>Overlapping Impact Test Background</vt:lpstr>
      <vt:lpstr>DECR/DR Overlapping Impact Example</vt:lpstr>
      <vt:lpstr>Applying Overlapping Impact Analysis to New DECR and Active Demand Capacity Resources (ADCRs)</vt:lpstr>
      <vt:lpstr>Analysis at the DRR Aggregation Zone Level</vt:lpstr>
      <vt:lpstr>Timing of OIT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2020-10-01T19:17:09Z</dcterms:created>
  <dcterms:modified xsi:type="dcterms:W3CDTF">2021-06-30T23:27:12Z</dcterms:modified>
</cp:coreProperties>
</file>