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70" r:id="rId1"/>
  </p:sldMasterIdLst>
  <p:notesMasterIdLst>
    <p:notesMasterId r:id="rId5"/>
  </p:notesMasterIdLst>
  <p:sldIdLst>
    <p:sldId id="256" r:id="rId2"/>
    <p:sldId id="269" r:id="rId3"/>
    <p:sldId id="271" r:id="rId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92" userDrawn="1">
          <p15:clr>
            <a:srgbClr val="A4A3A4"/>
          </p15:clr>
        </p15:guide>
        <p15:guide id="2" pos="56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9424"/>
    <a:srgbClr val="2E9C1C"/>
    <a:srgbClr val="2FB3B0"/>
    <a:srgbClr val="2595CD"/>
    <a:srgbClr val="124C78"/>
    <a:srgbClr val="06909E"/>
    <a:srgbClr val="07A1B1"/>
    <a:srgbClr val="FFDA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4" autoAdjust="0"/>
    <p:restoredTop sz="94660"/>
  </p:normalViewPr>
  <p:slideViewPr>
    <p:cSldViewPr snapToGrid="0" showGuides="1">
      <p:cViewPr varScale="1">
        <p:scale>
          <a:sx n="100" d="100"/>
          <a:sy n="100" d="100"/>
        </p:scale>
        <p:origin x="965" y="58"/>
      </p:cViewPr>
      <p:guideLst>
        <p:guide orient="horz" pos="1992"/>
        <p:guide pos="56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95F1986-C09D-4406-BC60-BD8A944ABC2D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E713B13-81D3-4103-AF4D-E2BC40360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587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029200"/>
            <a:ext cx="6400800" cy="762000"/>
          </a:xfrm>
        </p:spPr>
        <p:txBody>
          <a:bodyPr>
            <a:normAutofit/>
          </a:bodyPr>
          <a:lstStyle>
            <a:lvl1pPr marL="0" indent="0" algn="ctr">
              <a:buNone/>
              <a:defRPr sz="2000" i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2705100" y="5791200"/>
            <a:ext cx="3733800" cy="381000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800" baseline="0">
                <a:solidFill>
                  <a:schemeClr val="tx1"/>
                </a:solidFill>
              </a:defRPr>
            </a:lvl1pPr>
            <a:lvl2pPr marL="457200" indent="0">
              <a:buFontTx/>
              <a:buNone/>
              <a:defRPr sz="1800"/>
            </a:lvl2pPr>
            <a:lvl3pPr marL="914400" indent="0">
              <a:buFontTx/>
              <a:buNone/>
              <a:defRPr sz="1800"/>
            </a:lvl3pPr>
            <a:lvl4pPr marL="1371600" indent="0">
              <a:buFontTx/>
              <a:buNone/>
              <a:defRPr sz="1800"/>
            </a:lvl4pPr>
            <a:lvl5pPr marL="1828800" indent="0">
              <a:buFontTx/>
              <a:buNone/>
              <a:defRPr sz="1800"/>
            </a:lvl5pPr>
          </a:lstStyle>
          <a:p>
            <a:pPr lvl="0"/>
            <a:r>
              <a:rPr lang="en-US" dirty="0" smtClean="0"/>
              <a:t>Click to enter month/day/year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1"/>
            <a:ext cx="9144000" cy="13716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1" y="6596742"/>
            <a:ext cx="9144000" cy="261257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45671" y="3657600"/>
            <a:ext cx="8652658" cy="1096962"/>
          </a:xfrm>
        </p:spPr>
        <p:txBody>
          <a:bodyPr anchor="b" anchorCtr="0"/>
          <a:lstStyle>
            <a:lvl1pPr algn="ctr">
              <a:defRPr spc="-15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>
          <a:xfrm>
            <a:off x="6248400" y="6596742"/>
            <a:ext cx="2895600" cy="26125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dirty="0" smtClean="0"/>
              <a:t>Calpine Corporation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"/>
            <a:ext cx="9144000" cy="3767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2495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232756" y="914400"/>
            <a:ext cx="8652658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Calpine Corporation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7396FE-0BEA-4F2B-A312-00834A2140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7439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Calpine Corporation</a:t>
            </a: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7396FE-0BEA-4F2B-A312-00834A2140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6333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232756" y="914400"/>
            <a:ext cx="8652658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2507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756" y="273050"/>
            <a:ext cx="3232757" cy="717550"/>
          </a:xfrm>
        </p:spPr>
        <p:txBody>
          <a:bodyPr anchor="ctr">
            <a:noAutofit/>
          </a:bodyPr>
          <a:lstStyle>
            <a:lvl1pPr algn="l">
              <a:defRPr sz="2400" b="1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264150" cy="612775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 marL="630238" indent="-165100">
              <a:defRPr sz="2000"/>
            </a:lvl3pPr>
            <a:lvl4pPr marL="854075" indent="-165100">
              <a:defRPr sz="20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2756" y="1066800"/>
            <a:ext cx="3232757" cy="5334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232756" y="990600"/>
            <a:ext cx="3272444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232756" y="990600"/>
            <a:ext cx="3272444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Calpine Corporation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7396FE-0BEA-4F2B-A312-00834A2140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101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265176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265176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0452" y="2335192"/>
            <a:ext cx="1763095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4819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Calpine Corporation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7396FE-0BEA-4F2B-A312-00834A2140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452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756" y="990600"/>
            <a:ext cx="8652658" cy="5410200"/>
          </a:xfrm>
        </p:spPr>
        <p:txBody>
          <a:bodyPr>
            <a:normAutofit/>
          </a:bodyPr>
          <a:lstStyle>
            <a:lvl1pPr marL="233363" indent="-233363">
              <a:spcBef>
                <a:spcPts val="0"/>
              </a:spcBef>
              <a:defRPr sz="2400"/>
            </a:lvl1pPr>
            <a:lvl2pPr marL="517525" indent="-223838">
              <a:spcBef>
                <a:spcPts val="0"/>
              </a:spcBef>
              <a:defRPr sz="2000"/>
            </a:lvl2pPr>
            <a:lvl3pPr marL="741363" indent="-165100">
              <a:spcBef>
                <a:spcPts val="0"/>
              </a:spcBef>
              <a:defRPr sz="2000"/>
            </a:lvl3pPr>
            <a:lvl4pPr marL="1027113" indent="-217488">
              <a:spcBef>
                <a:spcPts val="0"/>
              </a:spcBef>
              <a:defRPr sz="2000"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232756" y="914400"/>
            <a:ext cx="8652658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2756" y="127996"/>
            <a:ext cx="8652658" cy="784970"/>
          </a:xfrm>
        </p:spPr>
        <p:txBody>
          <a:bodyPr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Calpine Corporation</a:t>
            </a:r>
            <a:endParaRPr lang="en-US" dirty="0" smtClean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396FE-0BEA-4F2B-A312-00834A2140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9702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233363" y="990600"/>
            <a:ext cx="8651875" cy="333568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 hasCustomPrompt="1"/>
          </p:nvPr>
        </p:nvSpPr>
        <p:spPr>
          <a:xfrm>
            <a:off x="233363" y="1388853"/>
            <a:ext cx="8651875" cy="5011947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400" i="1" baseline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add table/chart/object</a:t>
            </a:r>
            <a:endParaRPr lang="en-US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232756" y="914400"/>
            <a:ext cx="8652658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mtClean="0"/>
              <a:t>Calpine Corporation</a:t>
            </a:r>
            <a:endParaRPr lang="en-US" dirty="0" smtClean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47396FE-0BEA-4F2B-A312-00834A2140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7713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hart w/Foot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233363" y="914400"/>
            <a:ext cx="8651875" cy="409768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 hasCustomPrompt="1"/>
          </p:nvPr>
        </p:nvSpPr>
        <p:spPr>
          <a:xfrm>
            <a:off x="233363" y="1388854"/>
            <a:ext cx="8651875" cy="4615131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400" i="1" baseline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add table/chart/object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8" hasCustomPrompt="1"/>
          </p:nvPr>
        </p:nvSpPr>
        <p:spPr>
          <a:xfrm>
            <a:off x="233363" y="6038850"/>
            <a:ext cx="8651875" cy="492125"/>
          </a:xfrm>
        </p:spPr>
        <p:txBody>
          <a:bodyPr>
            <a:noAutofit/>
          </a:bodyPr>
          <a:lstStyle>
            <a:lvl1pPr marL="0" indent="0">
              <a:buNone/>
              <a:defRPr sz="700" baseline="0"/>
            </a:lvl1pPr>
            <a:lvl2pPr marL="457200" indent="0">
              <a:buNone/>
              <a:defRPr sz="700"/>
            </a:lvl2pPr>
            <a:lvl3pPr marL="914400" indent="0">
              <a:buNone/>
              <a:defRPr sz="700"/>
            </a:lvl3pPr>
            <a:lvl4pPr marL="1371600" indent="0">
              <a:buNone/>
              <a:defRPr sz="700"/>
            </a:lvl4pPr>
            <a:lvl5pPr marL="1828800" indent="0">
              <a:buNone/>
              <a:defRPr sz="700"/>
            </a:lvl5pPr>
          </a:lstStyle>
          <a:p>
            <a:pPr lvl="0"/>
            <a:r>
              <a:rPr lang="en-US" dirty="0" smtClean="0"/>
              <a:t>Click to enter footnotes</a:t>
            </a:r>
            <a:endParaRPr lang="en-US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232756" y="914400"/>
            <a:ext cx="8652658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US" smtClean="0"/>
              <a:t>Calpine Corporation</a:t>
            </a:r>
            <a:endParaRPr lang="en-US" dirty="0" smtClean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747396FE-0BEA-4F2B-A312-00834A2140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476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71" y="1905000"/>
            <a:ext cx="8652658" cy="1362075"/>
          </a:xfrm>
        </p:spPr>
        <p:txBody>
          <a:bodyPr anchor="b" anchorCtr="0">
            <a:normAutofit/>
          </a:bodyPr>
          <a:lstStyle>
            <a:lvl1pPr algn="l">
              <a:defRPr sz="3200" b="1" cap="all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671" y="3376613"/>
            <a:ext cx="8652658" cy="1500187"/>
          </a:xfrm>
        </p:spPr>
        <p:txBody>
          <a:bodyPr lIns="0" tIns="0" rIns="0" bIns="0" anchor="t" anchorCtr="0"/>
          <a:lstStyle>
            <a:lvl1pPr marL="0" indent="0">
              <a:buNone/>
              <a:defRPr sz="20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245671" y="3276600"/>
            <a:ext cx="8652658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245671" y="3276600"/>
            <a:ext cx="8652658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Calpine Corporation</a:t>
            </a:r>
            <a:endParaRPr lang="en-US" dirty="0" smtClean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396FE-0BEA-4F2B-A312-00834A2140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287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066800"/>
            <a:ext cx="4267200" cy="5334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 marL="630238" indent="-165100">
              <a:defRPr sz="1800"/>
            </a:lvl3pPr>
            <a:lvl4pPr marL="854075" indent="-165100"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267200" cy="5334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 marL="630238" indent="-165100">
              <a:defRPr sz="1800"/>
            </a:lvl3pPr>
            <a:lvl4pPr marL="854075" indent="-165100"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4559085" y="1143000"/>
            <a:ext cx="19373" cy="5275053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232756" y="914400"/>
            <a:ext cx="8652658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itle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Calpine Corporation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7396FE-0BEA-4F2B-A312-00834A2140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682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5804" y="914400"/>
            <a:ext cx="4268788" cy="398642"/>
          </a:xfrm>
        </p:spPr>
        <p:txBody>
          <a:bodyPr anchor="t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756" y="1324156"/>
            <a:ext cx="4268788" cy="520604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 marL="630238" indent="-165100">
              <a:defRPr sz="1800"/>
            </a:lvl3pPr>
            <a:lvl4pPr marL="854075" indent="-165100">
              <a:defRPr sz="18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52229" y="914400"/>
            <a:ext cx="4270375" cy="398642"/>
          </a:xfrm>
        </p:spPr>
        <p:txBody>
          <a:bodyPr anchor="t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9181" y="1324156"/>
            <a:ext cx="4270375" cy="520604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 marL="630238" indent="-165100">
              <a:defRPr sz="1800"/>
            </a:lvl3pPr>
            <a:lvl4pPr marL="854075" indent="-165100">
              <a:defRPr sz="18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4578458" y="990600"/>
            <a:ext cx="0" cy="553097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232756" y="914400"/>
            <a:ext cx="8652658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Calpine Corporation</a:t>
            </a: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7396FE-0BEA-4F2B-A312-00834A2140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9229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/Foot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5804" y="914400"/>
            <a:ext cx="4268788" cy="398642"/>
          </a:xfrm>
        </p:spPr>
        <p:txBody>
          <a:bodyPr anchor="t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756" y="1324156"/>
            <a:ext cx="4268788" cy="520604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 marL="630238" indent="-165100">
              <a:defRPr sz="1800"/>
            </a:lvl3pPr>
            <a:lvl4pPr marL="854075" indent="-165100">
              <a:defRPr sz="18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52229" y="914400"/>
            <a:ext cx="4270375" cy="398642"/>
          </a:xfrm>
        </p:spPr>
        <p:txBody>
          <a:bodyPr anchor="t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9181" y="1324156"/>
            <a:ext cx="4270375" cy="520604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 marL="630238" indent="-165100">
              <a:defRPr sz="1800"/>
            </a:lvl3pPr>
            <a:lvl4pPr marL="854075" indent="-165100">
              <a:defRPr sz="18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4559085" y="990600"/>
            <a:ext cx="19373" cy="553097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7"/>
          <p:cNvSpPr>
            <a:spLocks noGrp="1"/>
          </p:cNvSpPr>
          <p:nvPr>
            <p:ph type="body" sz="quarter" idx="18" hasCustomPrompt="1"/>
          </p:nvPr>
        </p:nvSpPr>
        <p:spPr>
          <a:xfrm>
            <a:off x="233364" y="6038850"/>
            <a:ext cx="4260998" cy="492125"/>
          </a:xfrm>
        </p:spPr>
        <p:txBody>
          <a:bodyPr lIns="0" rIns="0">
            <a:noAutofit/>
          </a:bodyPr>
          <a:lstStyle>
            <a:lvl1pPr marL="0" indent="0">
              <a:buNone/>
              <a:defRPr sz="700" baseline="0"/>
            </a:lvl1pPr>
            <a:lvl2pPr marL="457200" indent="0">
              <a:buNone/>
              <a:defRPr sz="700"/>
            </a:lvl2pPr>
            <a:lvl3pPr marL="914400" indent="0">
              <a:buNone/>
              <a:defRPr sz="700"/>
            </a:lvl3pPr>
            <a:lvl4pPr marL="1371600" indent="0">
              <a:buNone/>
              <a:defRPr sz="700"/>
            </a:lvl4pPr>
            <a:lvl5pPr marL="1828800" indent="0">
              <a:buNone/>
              <a:defRPr sz="700"/>
            </a:lvl5pPr>
          </a:lstStyle>
          <a:p>
            <a:pPr lvl="0"/>
            <a:r>
              <a:rPr lang="en-US" dirty="0" smtClean="0"/>
              <a:t>Click to enter footnotes</a:t>
            </a:r>
            <a:endParaRPr lang="en-US" dirty="0"/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9" hasCustomPrompt="1"/>
          </p:nvPr>
        </p:nvSpPr>
        <p:spPr>
          <a:xfrm>
            <a:off x="4655840" y="6029445"/>
            <a:ext cx="4229574" cy="492125"/>
          </a:xfrm>
        </p:spPr>
        <p:txBody>
          <a:bodyPr lIns="0" rIns="0">
            <a:noAutofit/>
          </a:bodyPr>
          <a:lstStyle>
            <a:lvl1pPr marL="0" indent="0">
              <a:buNone/>
              <a:defRPr sz="700" baseline="0"/>
            </a:lvl1pPr>
            <a:lvl2pPr marL="457200" indent="0">
              <a:buNone/>
              <a:defRPr sz="700"/>
            </a:lvl2pPr>
            <a:lvl3pPr marL="914400" indent="0">
              <a:buNone/>
              <a:defRPr sz="700"/>
            </a:lvl3pPr>
            <a:lvl4pPr marL="1371600" indent="0">
              <a:buNone/>
              <a:defRPr sz="700"/>
            </a:lvl4pPr>
            <a:lvl5pPr marL="1828800" indent="0">
              <a:buNone/>
              <a:defRPr sz="700"/>
            </a:lvl5pPr>
          </a:lstStyle>
          <a:p>
            <a:pPr lvl="0"/>
            <a:r>
              <a:rPr lang="en-US" dirty="0" smtClean="0"/>
              <a:t>Click to enter footnotes</a:t>
            </a:r>
            <a:endParaRPr lang="en-US" dirty="0"/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232756" y="914400"/>
            <a:ext cx="8652658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US" smtClean="0"/>
              <a:t>Calpine Corporation</a:t>
            </a:r>
            <a:endParaRPr lang="en-US" dirty="0" smtClean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747396FE-0BEA-4F2B-A312-00834A2140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052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10800000">
            <a:off x="1" y="6596742"/>
            <a:ext cx="9144000" cy="261257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rebuchet MS" panose="020B060302020202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2756" y="136622"/>
            <a:ext cx="8652658" cy="7849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2756" y="1066800"/>
            <a:ext cx="8652658" cy="533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472" y="6596742"/>
            <a:ext cx="2895600" cy="261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en-US" smtClean="0"/>
              <a:t>Calpine Corporation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51814" y="6596742"/>
            <a:ext cx="2133600" cy="261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</a:lstStyle>
          <a:p>
            <a:fld id="{747396FE-0BEA-4F2B-A312-00834A2140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438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84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3" r:id="rId12"/>
    <p:sldLayoutId id="2147483681" r:id="rId13"/>
    <p:sldLayoutId id="2147483682" r:id="rId14"/>
  </p:sldLayoutIdLst>
  <p:timing>
    <p:tnLst>
      <p:par>
        <p:cTn id="1" dur="indefinite" restart="never" nodeType="tmRoot"/>
      </p:par>
    </p:tnLst>
  </p:timing>
  <p:hf hdr="0" dt="0"/>
  <p:txStyles>
    <p:titleStyle>
      <a:lvl1pPr marL="0" indent="0" algn="l" defTabSz="914400" rtl="0" eaLnBrk="1" latinLnBrk="0" hangingPunct="1">
        <a:spcBef>
          <a:spcPct val="0"/>
        </a:spcBef>
        <a:buNone/>
        <a:defRPr sz="2800" b="1" kern="1200" spc="-150">
          <a:solidFill>
            <a:schemeClr val="bg2"/>
          </a:solidFill>
          <a:latin typeface="Trebuchet MS" panose="020B0603020202020204" pitchFamily="34" charset="0"/>
          <a:ea typeface="+mj-ea"/>
          <a:cs typeface="+mj-cs"/>
        </a:defRPr>
      </a:lvl1pPr>
    </p:titleStyle>
    <p:bodyStyle>
      <a:lvl1pPr marL="173038" indent="-173038" algn="l" defTabSz="914400" rtl="0" eaLnBrk="1" latinLnBrk="0" hangingPunct="1">
        <a:spcBef>
          <a:spcPts val="0"/>
        </a:spcBef>
        <a:buClr>
          <a:schemeClr val="bg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rebuchet MS" panose="020B0603020202020204" pitchFamily="34" charset="0"/>
          <a:ea typeface="+mn-ea"/>
          <a:cs typeface="Arial" panose="020B0604020202020204" pitchFamily="34" charset="0"/>
        </a:defRPr>
      </a:lvl1pPr>
      <a:lvl2pPr marL="396875" indent="-171450" algn="l" defTabSz="914400" rtl="0" eaLnBrk="1" latinLnBrk="0" hangingPunct="1">
        <a:spcBef>
          <a:spcPts val="0"/>
        </a:spcBef>
        <a:buClr>
          <a:schemeClr val="bg2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Trebuchet MS" panose="020B0603020202020204" pitchFamily="34" charset="0"/>
          <a:ea typeface="+mn-ea"/>
          <a:cs typeface="Arial" panose="020B0604020202020204" pitchFamily="34" charset="0"/>
        </a:defRPr>
      </a:lvl2pPr>
      <a:lvl3pPr marL="741363" indent="-165100" algn="l" defTabSz="914400" rtl="0" eaLnBrk="1" latinLnBrk="0" hangingPunct="1">
        <a:spcBef>
          <a:spcPts val="0"/>
        </a:spcBef>
        <a:buClr>
          <a:schemeClr val="bg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rebuchet MS" panose="020B0603020202020204" pitchFamily="34" charset="0"/>
          <a:ea typeface="+mn-ea"/>
          <a:cs typeface="Arial" panose="020B0604020202020204" pitchFamily="34" charset="0"/>
        </a:defRPr>
      </a:lvl3pPr>
      <a:lvl4pPr marL="1087438" indent="-165100" algn="l" defTabSz="914400" rtl="0" eaLnBrk="1" latinLnBrk="0" hangingPunct="1">
        <a:spcBef>
          <a:spcPts val="0"/>
        </a:spcBef>
        <a:buClr>
          <a:schemeClr val="bg2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Trebuchet MS" panose="020B0603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ts val="0"/>
        </a:spcBef>
        <a:buClr>
          <a:schemeClr val="bg2"/>
        </a:buClr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Calibri" panose="020F050202020403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so-ne.com/static-assets/documents/2021/06/iso-ne-2020-emm-report-final-6-18-21.pdf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Brett Kruse</a:t>
            </a:r>
          </a:p>
          <a:p>
            <a:r>
              <a:rPr lang="en-US" dirty="0" smtClean="0"/>
              <a:t>Calpine Corporation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mtClean="0"/>
              <a:t>July 2021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Reforming the CSO to Reflect Reliability Needs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Calpine Corporation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8442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Among other things, MR1 </a:t>
            </a:r>
            <a:r>
              <a:rPr lang="en-US" sz="1800" dirty="0"/>
              <a:t>Section 13.6.1.1.1(a) </a:t>
            </a:r>
            <a:r>
              <a:rPr lang="en-US" sz="1800" dirty="0" smtClean="0"/>
              <a:t>states that all capacity supply obligations (CSOs) must meet the following:</a:t>
            </a: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 smtClean="0"/>
          </a:p>
          <a:p>
            <a:pPr lvl="1"/>
            <a:r>
              <a:rPr lang="en-US" sz="1400" dirty="0"/>
              <a:t>the sum of the Generating Capacity Resource’s Notification Time plus Start-Up Time plus Minimum Run Time plus Minimum Down Time is less than or equal to 72 hours; </a:t>
            </a:r>
            <a:r>
              <a:rPr lang="en-US" sz="1400" dirty="0" smtClean="0"/>
              <a:t>or</a:t>
            </a:r>
            <a:br>
              <a:rPr lang="en-US" sz="1400" dirty="0" smtClean="0"/>
            </a:br>
            <a:endParaRPr lang="en-US" sz="1400" dirty="0" smtClean="0"/>
          </a:p>
          <a:p>
            <a:pPr lvl="1"/>
            <a:r>
              <a:rPr lang="en-US" sz="1400" dirty="0" smtClean="0"/>
              <a:t>if the Generating Capacity Resource cannot meet the offer requirements in Section III.13.6.1.1.1(a)(</a:t>
            </a:r>
            <a:r>
              <a:rPr lang="en-US" sz="1400" dirty="0" err="1" smtClean="0"/>
              <a:t>i</a:t>
            </a:r>
            <a:r>
              <a:rPr lang="en-US" sz="1400" dirty="0" smtClean="0"/>
              <a:t>) due to physical design limits, then the resource shall be offered into the Day-Ahead Energy Market at a MW amount equal to or greater than its Economic Minimum Limit at a price of zero or shall be self-scheduled in the Day-Ahead Energy Market at a MW amount equal to or greater than the resource’s Economic Minimum Limit.</a:t>
            </a:r>
            <a:r>
              <a:rPr lang="en-US" sz="1400" dirty="0"/>
              <a:t/>
            </a:r>
            <a:br>
              <a:rPr lang="en-US" sz="1400" dirty="0"/>
            </a:br>
            <a:endParaRPr lang="en-US" sz="1400" dirty="0"/>
          </a:p>
          <a:p>
            <a:r>
              <a:rPr lang="en-US" sz="1800" dirty="0" smtClean="0"/>
              <a:t>Calpine proposes the following change </a:t>
            </a:r>
            <a:r>
              <a:rPr lang="en-US" sz="1800" dirty="0"/>
              <a:t>to MR1 Section 13.6.1.1.1(a) </a:t>
            </a:r>
            <a:endParaRPr lang="en-US" sz="1800" dirty="0" smtClean="0"/>
          </a:p>
          <a:p>
            <a:endParaRPr lang="en-US" sz="1800" dirty="0" smtClean="0"/>
          </a:p>
          <a:p>
            <a:pPr lvl="1"/>
            <a:r>
              <a:rPr lang="en-US" sz="1400" dirty="0"/>
              <a:t>the sum of the Generating Capacity Resource’s Notification Time plus Start-Up Time plus Minimum Run Time plus Minimum Down Time is less than or equal to </a:t>
            </a:r>
            <a:r>
              <a:rPr lang="en-US" sz="1400" strike="sngStrike" dirty="0" smtClean="0">
                <a:solidFill>
                  <a:srgbClr val="FF0000"/>
                </a:solidFill>
              </a:rPr>
              <a:t>72</a:t>
            </a:r>
            <a:r>
              <a:rPr lang="en-US" sz="1400" dirty="0" smtClean="0">
                <a:solidFill>
                  <a:srgbClr val="FF0000"/>
                </a:solidFill>
              </a:rPr>
              <a:t> 24 </a:t>
            </a:r>
            <a:r>
              <a:rPr lang="en-US" sz="1400" dirty="0" smtClean="0"/>
              <a:t>hours</a:t>
            </a:r>
            <a:r>
              <a:rPr lang="en-US" sz="1400" dirty="0"/>
              <a:t>; </a:t>
            </a:r>
            <a:r>
              <a:rPr lang="en-US" sz="1400" dirty="0" smtClean="0"/>
              <a:t>or</a:t>
            </a:r>
          </a:p>
          <a:p>
            <a:pPr marL="293687" lvl="1" indent="0">
              <a:buNone/>
            </a:pPr>
            <a:endParaRPr lang="en-US" sz="1400" dirty="0" smtClean="0"/>
          </a:p>
          <a:p>
            <a:pPr lvl="1"/>
            <a:r>
              <a:rPr lang="en-US" sz="1400" dirty="0"/>
              <a:t>if the Generating Capacity Resource cannot meet the offer requirements in Section III.13.6.1.1.1(a)(</a:t>
            </a:r>
            <a:r>
              <a:rPr lang="en-US" sz="1400" dirty="0" err="1"/>
              <a:t>i</a:t>
            </a:r>
            <a:r>
              <a:rPr lang="en-US" sz="1400" dirty="0"/>
              <a:t>) due to physical design limits, then the resource shall be offered into the Day-Ahead Energy Market at a MW amount equal to or greater than its Economic Minimum Limit at a price of zero or shall be self-scheduled in the Day-Ahead Energy Market at a MW amount equal to or greater than the resource’s Economic Minimum Limit.</a:t>
            </a:r>
          </a:p>
          <a:p>
            <a:pPr lvl="0"/>
            <a:endParaRPr lang="en-US" sz="2000" dirty="0" smtClean="0"/>
          </a:p>
          <a:p>
            <a:pPr marL="0" lvl="0" indent="0">
              <a:buNone/>
            </a:pPr>
            <a:endParaRPr lang="en-US" sz="2000" dirty="0" smtClean="0"/>
          </a:p>
          <a:p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Calpine’s proposal to modify Market Rule 1, </a:t>
            </a:r>
            <a:r>
              <a:rPr lang="en-US" sz="2400" dirty="0"/>
              <a:t>Section 13.6.1.1.1(a)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Calpine Corporation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396FE-0BEA-4F2B-A312-00834A21404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70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32756" y="990599"/>
            <a:ext cx="8652658" cy="5272177"/>
          </a:xfrm>
        </p:spPr>
        <p:txBody>
          <a:bodyPr>
            <a:normAutofit lnSpcReduction="10000"/>
          </a:bodyPr>
          <a:lstStyle/>
          <a:p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Regardless of what happens with MOPR, the rules for CSOs should be revised to better reflect the needs of the system</a:t>
            </a:r>
          </a:p>
          <a:p>
            <a:pPr marL="0" indent="0">
              <a:buNone/>
            </a:pPr>
            <a:endParaRPr lang="en-US" sz="1800" dirty="0" smtClean="0"/>
          </a:p>
          <a:p>
            <a:r>
              <a:rPr lang="en-US" sz="1800" dirty="0" smtClean="0"/>
              <a:t>This </a:t>
            </a:r>
            <a:r>
              <a:rPr lang="en-US" sz="1800" dirty="0"/>
              <a:t>tariff provision is a legacy from the original FCM </a:t>
            </a:r>
            <a:r>
              <a:rPr lang="en-US" sz="1800" dirty="0" smtClean="0"/>
              <a:t>Settlement in 2005</a:t>
            </a:r>
            <a:endParaRPr lang="en-US" sz="1800" dirty="0"/>
          </a:p>
          <a:p>
            <a:pPr lvl="1"/>
            <a:r>
              <a:rPr lang="en-US" sz="1400" dirty="0" smtClean="0"/>
              <a:t>ISO New England </a:t>
            </a:r>
            <a:r>
              <a:rPr lang="en-US" sz="1400" dirty="0"/>
              <a:t>wanted to ensure that several </a:t>
            </a:r>
            <a:r>
              <a:rPr lang="en-US" sz="1400" b="1" i="1" dirty="0"/>
              <a:t>very</a:t>
            </a:r>
            <a:r>
              <a:rPr lang="en-US" sz="1400" dirty="0"/>
              <a:t> inflexible generation resources exited the </a:t>
            </a:r>
            <a:r>
              <a:rPr lang="en-US" sz="1400" dirty="0" smtClean="0"/>
              <a:t>market</a:t>
            </a:r>
          </a:p>
          <a:p>
            <a:pPr lvl="1"/>
            <a:r>
              <a:rPr lang="en-US" sz="1400" dirty="0"/>
              <a:t>The requirement is administrative in nature, and there was no analysis used to support the requirement</a:t>
            </a:r>
          </a:p>
          <a:p>
            <a:pPr lvl="1"/>
            <a:r>
              <a:rPr lang="en-US" sz="1400" dirty="0" smtClean="0"/>
              <a:t>The second bullet was to exempt nuclear plants</a:t>
            </a:r>
            <a:endParaRPr lang="en-US" sz="1800" dirty="0"/>
          </a:p>
          <a:p>
            <a:endParaRPr lang="en-US" sz="1800" dirty="0" smtClean="0"/>
          </a:p>
          <a:p>
            <a:r>
              <a:rPr lang="en-US" sz="1800" dirty="0" smtClean="0"/>
              <a:t>In the 2005 ISO New England </a:t>
            </a:r>
            <a:r>
              <a:rPr lang="en-US" sz="1800" dirty="0"/>
              <a:t>wanted more flexible resources because more flexible resources are inherently more valuable to system operators’ ability to address </a:t>
            </a:r>
            <a:r>
              <a:rPr lang="en-US" sz="1800" dirty="0" smtClean="0"/>
              <a:t>maintain</a:t>
            </a:r>
          </a:p>
          <a:p>
            <a:endParaRPr lang="en-US" sz="1800" dirty="0" smtClean="0"/>
          </a:p>
          <a:p>
            <a:r>
              <a:rPr lang="en-US" sz="1800" b="1" dirty="0" smtClean="0"/>
              <a:t>The need for flexible resources is even more pronounced now than in it was in 2005 and thus our view is that twenty-four hours is better for system reliability than seventy-two hours</a:t>
            </a:r>
          </a:p>
          <a:p>
            <a:endParaRPr lang="en-US" sz="1800" dirty="0"/>
          </a:p>
          <a:p>
            <a:r>
              <a:rPr lang="en-US" sz="1800" dirty="0"/>
              <a:t>The </a:t>
            </a:r>
            <a:r>
              <a:rPr lang="en-US" sz="1800" dirty="0" smtClean="0"/>
              <a:t>External Market Monitor </a:t>
            </a:r>
            <a:r>
              <a:rPr lang="en-US" sz="1800" dirty="0"/>
              <a:t>reinforces similar resource reliability assessment of the resources that may be affected by this potential rule change in his </a:t>
            </a:r>
            <a:r>
              <a:rPr lang="en-US" sz="1800" i="1" dirty="0" smtClean="0"/>
              <a:t>2020 </a:t>
            </a:r>
            <a:r>
              <a:rPr lang="en-US" sz="1800" i="1" dirty="0"/>
              <a:t>State of the Market </a:t>
            </a:r>
            <a:r>
              <a:rPr lang="en-US" sz="1800" i="1" dirty="0" smtClean="0"/>
              <a:t>Report</a:t>
            </a:r>
            <a:r>
              <a:rPr lang="en-US" sz="1800" baseline="30000" dirty="0" smtClean="0"/>
              <a:t>1</a:t>
            </a:r>
            <a:r>
              <a:rPr lang="en-US" sz="1800" dirty="0" smtClean="0"/>
              <a:t> </a:t>
            </a:r>
            <a:endParaRPr lang="en-US" sz="18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Reasoning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Calpine Corporation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396FE-0BEA-4F2B-A312-00834A214040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20873" y="6444004"/>
            <a:ext cx="4096912" cy="1119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r>
              <a:rPr lang="en-US" sz="800" dirty="0" smtClean="0">
                <a:latin typeface="Trebuchet MS" panose="020B0603020202020204" pitchFamily="34" charset="0"/>
              </a:rPr>
              <a:t>1. </a:t>
            </a:r>
            <a:r>
              <a:rPr lang="en-US" sz="800" i="1" dirty="0" smtClean="0">
                <a:latin typeface="Trebuchet MS" panose="020B0603020202020204" pitchFamily="34" charset="0"/>
                <a:hlinkClick r:id="rId2"/>
              </a:rPr>
              <a:t>2020 Assessment of the ISO New England Electricity Markets</a:t>
            </a:r>
            <a:r>
              <a:rPr lang="en-US" sz="800" dirty="0" smtClean="0">
                <a:latin typeface="Trebuchet MS" panose="020B0603020202020204" pitchFamily="34" charset="0"/>
              </a:rPr>
              <a:t>, June 18, 2021 pp. 78-79 </a:t>
            </a:r>
          </a:p>
        </p:txBody>
      </p:sp>
    </p:spTree>
    <p:extLst>
      <p:ext uri="{BB962C8B-B14F-4D97-AF65-F5344CB8AC3E}">
        <p14:creationId xmlns:p14="http://schemas.microsoft.com/office/powerpoint/2010/main" val="4017297095"/>
      </p:ext>
    </p:extLst>
  </p:cSld>
  <p:clrMapOvr>
    <a:masterClrMapping/>
  </p:clrMapOvr>
</p:sld>
</file>

<file path=ppt/theme/theme1.xml><?xml version="1.0" encoding="utf-8"?>
<a:theme xmlns:a="http://schemas.openxmlformats.org/drawingml/2006/main" name="PPT template">
  <a:themeElements>
    <a:clrScheme name="Custom 3">
      <a:dk1>
        <a:srgbClr val="000000"/>
      </a:dk1>
      <a:lt1>
        <a:sysClr val="window" lastClr="FFFFFF"/>
      </a:lt1>
      <a:dk2>
        <a:srgbClr val="419424"/>
      </a:dk2>
      <a:lt2>
        <a:srgbClr val="124C78"/>
      </a:lt2>
      <a:accent1>
        <a:srgbClr val="124C78"/>
      </a:accent1>
      <a:accent2>
        <a:srgbClr val="419424"/>
      </a:accent2>
      <a:accent3>
        <a:srgbClr val="2595CD"/>
      </a:accent3>
      <a:accent4>
        <a:srgbClr val="FFC000"/>
      </a:accent4>
      <a:accent5>
        <a:srgbClr val="2FB3B0"/>
      </a:accent5>
      <a:accent6>
        <a:srgbClr val="AC2927"/>
      </a:accent6>
      <a:hlink>
        <a:srgbClr val="2595CD"/>
      </a:hlink>
      <a:folHlink>
        <a:srgbClr val="2FB3B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/>
      <a:bodyPr vert="horz" wrap="square" lIns="0" tIns="0" rIns="0" bIns="0" rtlCol="0">
        <a:noAutofit/>
      </a:bodyPr>
      <a:lstStyle>
        <a:defPPr>
          <a:defRPr sz="2400" dirty="0" err="1" smtClean="0">
            <a:latin typeface="Trebuchet MS" panose="020B060302020202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460</Words>
  <Application>Microsoft Office PowerPoint</Application>
  <PresentationFormat>On-screen Show (4:3)</PresentationFormat>
  <Paragraphs>33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Trebuchet MS</vt:lpstr>
      <vt:lpstr>PPT template</vt:lpstr>
      <vt:lpstr>Reforming the CSO to Reflect Reliability Needs</vt:lpstr>
      <vt:lpstr>Calpine’s proposal to modify Market Rule 1, Section 13.6.1.1.1(a) </vt:lpstr>
      <vt:lpstr>Reasoning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2021-07-06T23:20:02Z</dcterms:created>
  <dcterms:modified xsi:type="dcterms:W3CDTF">2021-07-06T23:20:09Z</dcterms:modified>
</cp:coreProperties>
</file>