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21"/>
  </p:notesMasterIdLst>
  <p:handoutMasterIdLst>
    <p:handoutMasterId r:id="rId22"/>
  </p:handoutMasterIdLst>
  <p:sldIdLst>
    <p:sldId id="263" r:id="rId3"/>
    <p:sldId id="290" r:id="rId4"/>
    <p:sldId id="304" r:id="rId5"/>
    <p:sldId id="305" r:id="rId6"/>
    <p:sldId id="306" r:id="rId7"/>
    <p:sldId id="307" r:id="rId8"/>
    <p:sldId id="308" r:id="rId9"/>
    <p:sldId id="316" r:id="rId10"/>
    <p:sldId id="309" r:id="rId11"/>
    <p:sldId id="310" r:id="rId12"/>
    <p:sldId id="285" r:id="rId13"/>
    <p:sldId id="292" r:id="rId14"/>
    <p:sldId id="293" r:id="rId15"/>
    <p:sldId id="294" r:id="rId16"/>
    <p:sldId id="295" r:id="rId17"/>
    <p:sldId id="296" r:id="rId18"/>
    <p:sldId id="291" r:id="rId19"/>
    <p:sldId id="286" r:id="rId20"/>
  </p:sldIdLst>
  <p:sldSz cx="9144000" cy="5143500" type="screen16x9"/>
  <p:notesSz cx="7315200" cy="96012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271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555A1"/>
    <a:srgbClr val="FBB92F"/>
    <a:srgbClr val="62777F"/>
    <a:srgbClr val="EC1F25"/>
    <a:srgbClr val="77BD2A"/>
    <a:srgbClr val="6FA943"/>
    <a:srgbClr val="B9D257"/>
    <a:srgbClr val="F68920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4" autoAdjust="0"/>
    <p:restoredTop sz="89965" autoAdjust="0"/>
  </p:normalViewPr>
  <p:slideViewPr>
    <p:cSldViewPr>
      <p:cViewPr varScale="1">
        <p:scale>
          <a:sx n="127" d="100"/>
          <a:sy n="127" d="100"/>
        </p:scale>
        <p:origin x="96" y="17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7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6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isoexpres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s://twitter.com/isonewenglan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196701"/>
            <a:ext cx="5559552" cy="2286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2435745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3835698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4186573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2606760"/>
            <a:ext cx="5559552" cy="65079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064579"/>
            <a:ext cx="5562600" cy="12001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80" y="1892458"/>
            <a:ext cx="2287543" cy="10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1891"/>
            <a:ext cx="5334000" cy="4000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2400300"/>
            <a:ext cx="3880514" cy="6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3846"/>
            <a:ext cx="4038600" cy="357530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956"/>
            <a:ext cx="4040188" cy="3074194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5613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4956"/>
            <a:ext cx="4041775" cy="307419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056132"/>
            <a:ext cx="8229600" cy="35718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053846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7670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76707"/>
            <a:ext cx="4041648" cy="35740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056132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056132"/>
            <a:ext cx="4041648" cy="357176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57351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2686051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4457701"/>
            <a:ext cx="7360920" cy="290393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62"/>
            <a:ext cx="9144000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60607" y="229008"/>
            <a:ext cx="1600200" cy="16002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235014" y="43815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486400" y="1829208"/>
            <a:ext cx="1748614" cy="2514600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31621" y="2109788"/>
            <a:ext cx="1748614" cy="2514600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19250" y="4214813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219450" y="4214813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092994"/>
            <a:ext cx="48481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  <a:hlinkClick r:id="rId4"/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Regular news about the ISO and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  <a:hlinkClick r:id="rId13"/>
              </a:rPr>
              <a:t>ISO Express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Real-time data on New England’s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us on </a:t>
            </a:r>
            <a:r>
              <a:rPr lang="en-US" sz="2000" b="0" dirty="0" smtClean="0">
                <a:solidFill>
                  <a:srgbClr val="000000"/>
                </a:solidFill>
              </a:rPr>
              <a:t>Twitter: </a:t>
            </a:r>
            <a:r>
              <a:rPr lang="en-US" sz="2000" b="1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@isonewengland</a:t>
            </a:r>
            <a:endParaRPr lang="en-US" sz="2000" b="1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  <a:hlinkClick r:id="rId6"/>
              </a:rPr>
              <a:t>ISO to Go App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Free mobile app puts real-time wholesale electricity pricing and power grid info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26865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17987"/>
            <a:ext cx="9143992" cy="42551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4746785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8229600" cy="352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gillespie@iso-n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ymccarthy@iso-ne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gillespie@iso-ne.com" TargetMode="External"/><Relationship Id="rId2" Type="http://schemas.openxmlformats.org/officeDocument/2006/relationships/hyperlink" Target="mailto:rymccarthy@iso-ne.com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1/05/a0_memo_on_elimination_of_mopr.pdf" TargetMode="External"/><Relationship Id="rId2" Type="http://schemas.openxmlformats.org/officeDocument/2006/relationships/hyperlink" Target="https://www.iso-ne.com/static-assets/documents/2021/04/2021_awp_update_05_06_21_pc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so-ne.com/static-assets/documents/2021/05/written_comments_ferc_resource_adequacy_iso_tech_conf.pdf" TargetMode="External"/><Relationship Id="rId4" Type="http://schemas.openxmlformats.org/officeDocument/2006/relationships/hyperlink" Target="https://www.iso-ne.com/static-assets/documents/2021/03/ferc_resource_adequacy_technical_conf_commen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1/06/iso-ne-2020-emm-report-final-6-18-21.pdf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July 7-8, 2022 |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NEPOOL markets Committee </a:t>
            </a:r>
            <a:r>
              <a:rPr lang="en-US" dirty="0" err="1" smtClean="0"/>
              <a:t>WEBex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Ryan McCarthy </a:t>
            </a: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dirty="0" smtClean="0"/>
              <a:t>Andrew Gillespie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086600" y="4186573"/>
            <a:ext cx="1761954" cy="2857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Technical manager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hlinkClick r:id="rId3"/>
              </a:rPr>
              <a:t>agillespie@iso-ne.com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(413) 535-4088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Framing the problem and </a:t>
            </a:r>
            <a:r>
              <a:rPr lang="en-US" dirty="0" smtClean="0"/>
              <a:t>concerns;            Current </a:t>
            </a:r>
            <a:r>
              <a:rPr lang="en-US" dirty="0"/>
              <a:t>thinking on assessment approaches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800" dirty="0"/>
              <a:t>Competitive Capacity Markets without a Minimum Offer Price Rule 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724400" y="4186573"/>
            <a:ext cx="1761954" cy="285750"/>
          </a:xfrm>
          <a:prstGeom prst="rect">
            <a:avLst/>
          </a:prstGeom>
        </p:spPr>
        <p:txBody>
          <a:bodyPr vert="horz" wrap="none" lIns="0" tIns="0" rIns="0" bIns="0" rtlCol="0">
            <a:normAutofit fontScale="55000" lnSpcReduction="20000"/>
          </a:bodyPr>
          <a:lstStyle>
            <a:lvl1pPr marL="342900" indent="-342900" algn="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kern="0" cap="all" spc="3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Lead analyst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hlinkClick r:id="rId4"/>
              </a:rPr>
              <a:t>rymccarthy@iso-ne.com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(413) 535-4071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Approach:  </a:t>
            </a:r>
            <a:r>
              <a:rPr lang="en-US" i="1" u="sng" dirty="0" smtClean="0"/>
              <a:t>Current Thinking</a:t>
            </a:r>
            <a:r>
              <a:rPr lang="en-US" i="1" dirty="0" smtClean="0"/>
              <a:t>, </a:t>
            </a:r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approach </a:t>
            </a:r>
            <a:r>
              <a:rPr lang="en-US" dirty="0"/>
              <a:t>has many </a:t>
            </a:r>
            <a:r>
              <a:rPr lang="en-US" dirty="0" smtClean="0"/>
              <a:t>benefits, including: </a:t>
            </a:r>
            <a:endParaRPr lang="en-US" dirty="0"/>
          </a:p>
          <a:p>
            <a:pPr lvl="1"/>
            <a:r>
              <a:rPr lang="en-US" dirty="0"/>
              <a:t>Auction MCE (real </a:t>
            </a:r>
            <a:r>
              <a:rPr lang="en-US" dirty="0" smtClean="0"/>
              <a:t>production software</a:t>
            </a:r>
            <a:r>
              <a:rPr lang="en-US" dirty="0"/>
              <a:t>) and market parameters (real data) </a:t>
            </a:r>
            <a:r>
              <a:rPr lang="en-US" dirty="0" smtClean="0"/>
              <a:t>will likely </a:t>
            </a:r>
            <a:r>
              <a:rPr lang="en-US" dirty="0"/>
              <a:t>provide the most accurate basis for clearing price simulations 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No need to develop new FCA models, or outsource analysis to consultants</a:t>
            </a:r>
          </a:p>
          <a:p>
            <a:r>
              <a:rPr lang="en-US" dirty="0" smtClean="0"/>
              <a:t>But there are limitations:</a:t>
            </a:r>
          </a:p>
          <a:p>
            <a:pPr lvl="1"/>
            <a:r>
              <a:rPr lang="en-US" dirty="0"/>
              <a:t>How best to provide </a:t>
            </a:r>
            <a:r>
              <a:rPr lang="en-US" i="1" dirty="0"/>
              <a:t>useful</a:t>
            </a:r>
            <a:r>
              <a:rPr lang="en-US" dirty="0"/>
              <a:t> information and not </a:t>
            </a:r>
            <a:r>
              <a:rPr lang="en-US" i="1" dirty="0"/>
              <a:t>sensitive</a:t>
            </a:r>
            <a:r>
              <a:rPr lang="en-US" dirty="0"/>
              <a:t> market information </a:t>
            </a:r>
            <a:r>
              <a:rPr lang="en-US" dirty="0" smtClean="0"/>
              <a:t>still needs further consideration</a:t>
            </a:r>
            <a:endParaRPr lang="en-US" dirty="0"/>
          </a:p>
          <a:p>
            <a:pPr lvl="1"/>
            <a:r>
              <a:rPr lang="en-US" dirty="0" smtClean="0"/>
              <a:t>MCE prep/runs </a:t>
            </a:r>
            <a:r>
              <a:rPr lang="en-US" dirty="0"/>
              <a:t>can be intensive – not suited for </a:t>
            </a:r>
            <a:r>
              <a:rPr lang="en-US" dirty="0" smtClean="0"/>
              <a:t>numerous ‘</a:t>
            </a:r>
            <a:r>
              <a:rPr lang="en-US" dirty="0"/>
              <a:t>scenarios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Informative </a:t>
            </a:r>
            <a:r>
              <a:rPr lang="en-US" dirty="0"/>
              <a:t>regarding near-term </a:t>
            </a:r>
            <a:r>
              <a:rPr lang="en-US" dirty="0" smtClean="0"/>
              <a:t>impacts, not far out (i.e., 2030) studies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5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382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 welcomes </a:t>
            </a:r>
            <a:r>
              <a:rPr lang="en-US" dirty="0"/>
              <a:t>stakeholder </a:t>
            </a:r>
            <a:r>
              <a:rPr lang="en-US" dirty="0" smtClean="0"/>
              <a:t>feedback and engagement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3384488"/>
          </a:xfrm>
        </p:spPr>
        <p:txBody>
          <a:bodyPr/>
          <a:lstStyle/>
          <a:p>
            <a:pPr lvl="0"/>
            <a:r>
              <a:rPr lang="en-US" dirty="0"/>
              <a:t>Feedback can be shared during stakeholder meetings,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email to </a:t>
            </a:r>
            <a:r>
              <a:rPr lang="en-US" dirty="0" smtClean="0"/>
              <a:t>Ryan McCarthy (</a:t>
            </a:r>
            <a:r>
              <a:rPr lang="en-US" dirty="0" smtClean="0">
                <a:hlinkClick r:id="rId2"/>
              </a:rPr>
              <a:t>rymccarthy@iso-ne.com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and Andrew </a:t>
            </a:r>
            <a:r>
              <a:rPr lang="en-US" dirty="0"/>
              <a:t>Gillespie (</a:t>
            </a:r>
            <a:r>
              <a:rPr lang="en-US" u="sng" dirty="0">
                <a:hlinkClick r:id="rId3"/>
              </a:rPr>
              <a:t>agillespie@iso-ne.com</a:t>
            </a:r>
            <a:r>
              <a:rPr lang="en-US" dirty="0" smtClean="0"/>
              <a:t>), or</a:t>
            </a:r>
            <a:br>
              <a:rPr lang="en-US" dirty="0" smtClean="0"/>
            </a:br>
            <a:r>
              <a:rPr lang="en-US" dirty="0" smtClean="0"/>
              <a:t>to the </a:t>
            </a:r>
            <a:r>
              <a:rPr lang="en-US" dirty="0"/>
              <a:t>Chair of the Markets Committee (or designee)</a:t>
            </a:r>
          </a:p>
          <a:p>
            <a:pPr lvl="0"/>
            <a:r>
              <a:rPr lang="en-US" dirty="0"/>
              <a:t>We will be best equipped to consider feedback </a:t>
            </a:r>
            <a:r>
              <a:rPr lang="en-US" dirty="0" smtClean="0"/>
              <a:t>and conceptual approaches that are provided </a:t>
            </a:r>
            <a:r>
              <a:rPr lang="en-US" dirty="0"/>
              <a:t>early in the stakeholder process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Stakeholder Schedule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with Additional Meetings through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6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Schedule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039541"/>
              </p:ext>
            </p:extLst>
          </p:nvPr>
        </p:nvGraphicFramePr>
        <p:xfrm>
          <a:off x="304800" y="666750"/>
          <a:ext cx="8610584" cy="3602040"/>
        </p:xfrm>
        <a:graphic>
          <a:graphicData uri="http://schemas.openxmlformats.org/drawingml/2006/table">
            <a:tbl>
              <a:tblPr/>
              <a:tblGrid>
                <a:gridCol w="202136">
                  <a:extLst>
                    <a:ext uri="{9D8B030D-6E8A-4147-A177-3AD203B41FA5}">
                      <a16:colId xmlns:a16="http://schemas.microsoft.com/office/drawing/2014/main" val="48419494"/>
                    </a:ext>
                  </a:extLst>
                </a:gridCol>
                <a:gridCol w="177880">
                  <a:extLst>
                    <a:ext uri="{9D8B030D-6E8A-4147-A177-3AD203B41FA5}">
                      <a16:colId xmlns:a16="http://schemas.microsoft.com/office/drawing/2014/main" val="1631500562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972737896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234455524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991381488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577757738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632933101"/>
                    </a:ext>
                  </a:extLst>
                </a:gridCol>
                <a:gridCol w="161710">
                  <a:extLst>
                    <a:ext uri="{9D8B030D-6E8A-4147-A177-3AD203B41FA5}">
                      <a16:colId xmlns:a16="http://schemas.microsoft.com/office/drawing/2014/main" val="3512420801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597191871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186464705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619079621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363580779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98799546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654327765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298676075"/>
                    </a:ext>
                  </a:extLst>
                </a:gridCol>
                <a:gridCol w="121283">
                  <a:extLst>
                    <a:ext uri="{9D8B030D-6E8A-4147-A177-3AD203B41FA5}">
                      <a16:colId xmlns:a16="http://schemas.microsoft.com/office/drawing/2014/main" val="3510918667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621515843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760162327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856095979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602374305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68466700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657236535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807827394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906396562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1860180157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189376696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723484348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679292796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64754293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1363286875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629364158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234213607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330586506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1744218608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2196328982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153099563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360966242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643030147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1690196061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3943500271"/>
                    </a:ext>
                  </a:extLst>
                </a:gridCol>
                <a:gridCol w="202136">
                  <a:extLst>
                    <a:ext uri="{9D8B030D-6E8A-4147-A177-3AD203B41FA5}">
                      <a16:colId xmlns:a16="http://schemas.microsoft.com/office/drawing/2014/main" val="1198643332"/>
                    </a:ext>
                  </a:extLst>
                </a:gridCol>
                <a:gridCol w="468543">
                  <a:extLst>
                    <a:ext uri="{9D8B030D-6E8A-4147-A177-3AD203B41FA5}">
                      <a16:colId xmlns:a16="http://schemas.microsoft.com/office/drawing/2014/main" val="229242954"/>
                    </a:ext>
                  </a:extLst>
                </a:gridCol>
              </a:tblGrid>
              <a:tr h="18512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 gridSpan="34">
                  <a:txBody>
                    <a:bodyPr/>
                    <a:lstStyle/>
                    <a:p>
                      <a:pPr algn="l" fontAlgn="ctr"/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b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June 8-9, 2021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 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June 2, 2021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 off discussion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objectives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including review of preliminary stakeholder schedule. Initial discussion of stakeholder conceptual approaches. By </a:t>
                      </a:r>
                      <a:r>
                        <a:rPr lang="en-US" sz="1150" b="1" i="0" u="none" strike="noStrike" dirty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June </a:t>
                      </a:r>
                      <a:r>
                        <a:rPr lang="en-US" sz="1150" b="1" i="0" u="none" strike="noStrike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stakeholders interested in sharing conceptual approaches should contact the MC secretary for time on the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61747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20249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00B050"/>
                        </a:gs>
                        <a:gs pos="50000">
                          <a:srgbClr val="D6009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18285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863973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11089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39409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974541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455599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291473"/>
                  </a:ext>
                </a:extLst>
              </a:tr>
              <a:tr h="18512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2021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 gridSpan="34">
                  <a:txBody>
                    <a:bodyPr/>
                    <a:lstStyle/>
                    <a:p>
                      <a:pPr algn="l" fontAlgn="ctr"/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b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July 7-8, 2021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June 30, 2021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framing the problem, qualitative and quantitative assessment approach, and high-level feedback on stakeholder conceptual approaches discussed at the June 8-9 MC meeting. Continued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stakeholder conceptual approaches. By </a:t>
                      </a:r>
                      <a:r>
                        <a:rPr lang="en-US" sz="1150" b="1" i="0" u="none" strike="noStrike" dirty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June 23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stakeholders interested in sharing conceptual approaches should contact the MC secretary for time on the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</a:t>
                      </a:r>
                    </a:p>
                    <a:p>
                      <a:pPr algn="l" fontAlgn="ctr"/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Markets Committee</a:t>
                      </a:r>
                      <a:b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July 26, 2021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Materials Beginning: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July 20, 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Discussion of Potomac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Economics’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approach.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Continued discussion of stakeholder conceptual approaches from July 7-8 MC meeting that were not discussed</a:t>
                      </a:r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54869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64341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1181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27565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971550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68331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346584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377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8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67579"/>
              </p:ext>
            </p:extLst>
          </p:nvPr>
        </p:nvGraphicFramePr>
        <p:xfrm>
          <a:off x="304800" y="2647950"/>
          <a:ext cx="8610603" cy="1933002"/>
        </p:xfrm>
        <a:graphic>
          <a:graphicData uri="http://schemas.openxmlformats.org/drawingml/2006/table">
            <a:tbl>
              <a:tblPr/>
              <a:tblGrid>
                <a:gridCol w="208591">
                  <a:extLst>
                    <a:ext uri="{9D8B030D-6E8A-4147-A177-3AD203B41FA5}">
                      <a16:colId xmlns:a16="http://schemas.microsoft.com/office/drawing/2014/main" val="257318331"/>
                    </a:ext>
                  </a:extLst>
                </a:gridCol>
                <a:gridCol w="183559">
                  <a:extLst>
                    <a:ext uri="{9D8B030D-6E8A-4147-A177-3AD203B41FA5}">
                      <a16:colId xmlns:a16="http://schemas.microsoft.com/office/drawing/2014/main" val="3837659640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225508563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868180951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728102836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3606821614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3293785017"/>
                    </a:ext>
                  </a:extLst>
                </a:gridCol>
                <a:gridCol w="166873">
                  <a:extLst>
                    <a:ext uri="{9D8B030D-6E8A-4147-A177-3AD203B41FA5}">
                      <a16:colId xmlns:a16="http://schemas.microsoft.com/office/drawing/2014/main" val="2410793904"/>
                    </a:ext>
                  </a:extLst>
                </a:gridCol>
                <a:gridCol w="7008625">
                  <a:extLst>
                    <a:ext uri="{9D8B030D-6E8A-4147-A177-3AD203B41FA5}">
                      <a16:colId xmlns:a16="http://schemas.microsoft.com/office/drawing/2014/main" val="4101829842"/>
                    </a:ext>
                  </a:extLst>
                </a:gridCol>
              </a:tblGrid>
              <a:tr h="18512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2021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b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September 13-14, 2021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September 7, 2021</a:t>
                      </a:r>
                      <a:b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ISO's draft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proposal 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potential preliminary assessment results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Discussion of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stakeholder draft proposals. By </a:t>
                      </a:r>
                      <a:r>
                        <a:rPr lang="en-US" sz="1150" b="1" i="0" u="none" strike="noStrike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r>
                        <a:rPr lang="en-US" sz="1150" b="1" i="0" u="none" strike="noStrike" baseline="0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stakeholders interested in sharing draft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proposals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should contact the MC secretary for time on the agenda</a:t>
                      </a:r>
                    </a:p>
                    <a:p>
                      <a:pPr algn="l" fontAlgn="ctr"/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Markets Committee (As needed)</a:t>
                      </a:r>
                    </a:p>
                    <a:p>
                      <a:pPr algn="l" fontAlgn="ctr"/>
                      <a:r>
                        <a:rPr lang="en-US" sz="11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29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, 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Materials Beginning: 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23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, 2021</a:t>
                      </a:r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needed, continue d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iscussion of ISO materials from September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13-14 MC meeting on its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draft proposal and potential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preliminary assessment results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As needed, continue discussion of stakeholder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draft proposals from September 13-14 MC meeting that were not discussed</a:t>
                      </a:r>
                      <a:endParaRPr lang="en-US" sz="115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914064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297334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33334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800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870793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05295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967551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77785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476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Schedule, cont.</a:t>
            </a:r>
            <a:endParaRPr lang="en-US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99156"/>
              </p:ext>
            </p:extLst>
          </p:nvPr>
        </p:nvGraphicFramePr>
        <p:xfrm>
          <a:off x="304800" y="440628"/>
          <a:ext cx="8610601" cy="2108262"/>
        </p:xfrm>
        <a:graphic>
          <a:graphicData uri="http://schemas.openxmlformats.org/drawingml/2006/table">
            <a:tbl>
              <a:tblPr/>
              <a:tblGrid>
                <a:gridCol w="208591">
                  <a:extLst>
                    <a:ext uri="{9D8B030D-6E8A-4147-A177-3AD203B41FA5}">
                      <a16:colId xmlns:a16="http://schemas.microsoft.com/office/drawing/2014/main" val="48419494"/>
                    </a:ext>
                  </a:extLst>
                </a:gridCol>
                <a:gridCol w="183559">
                  <a:extLst>
                    <a:ext uri="{9D8B030D-6E8A-4147-A177-3AD203B41FA5}">
                      <a16:colId xmlns:a16="http://schemas.microsoft.com/office/drawing/2014/main" val="1631500562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2972737896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2234455524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2991381488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577757738"/>
                    </a:ext>
                  </a:extLst>
                </a:gridCol>
                <a:gridCol w="208591">
                  <a:extLst>
                    <a:ext uri="{9D8B030D-6E8A-4147-A177-3AD203B41FA5}">
                      <a16:colId xmlns:a16="http://schemas.microsoft.com/office/drawing/2014/main" val="3632933101"/>
                    </a:ext>
                  </a:extLst>
                </a:gridCol>
                <a:gridCol w="166873">
                  <a:extLst>
                    <a:ext uri="{9D8B030D-6E8A-4147-A177-3AD203B41FA5}">
                      <a16:colId xmlns:a16="http://schemas.microsoft.com/office/drawing/2014/main" val="3512420801"/>
                    </a:ext>
                  </a:extLst>
                </a:gridCol>
                <a:gridCol w="7008623">
                  <a:extLst>
                    <a:ext uri="{9D8B030D-6E8A-4147-A177-3AD203B41FA5}">
                      <a16:colId xmlns:a16="http://schemas.microsoft.com/office/drawing/2014/main" val="2597191871"/>
                    </a:ext>
                  </a:extLst>
                </a:gridCol>
              </a:tblGrid>
              <a:tr h="18512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2021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b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August 10-11,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August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12, 2021 (as needed)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 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August 4, 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Potomac </a:t>
                      </a:r>
                      <a:r>
                        <a:rPr lang="en-US" sz="11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Economic’s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framework.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ISO’s initial design proposal considerations, continued discussion of assessment approach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feedback on stakeholder conceptual approaches. Discussion of stakeholder draft proposals. By </a:t>
                      </a:r>
                      <a:r>
                        <a:rPr lang="en-US" sz="1150" b="1" i="0" u="none" strike="noStrike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  <a:r>
                        <a:rPr lang="en-US" sz="1150" b="1" i="0" u="none" strike="noStrike" baseline="0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 30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stakeholders interested in sharing conceptual approaches should contact the MC secretary for time on the agenda</a:t>
                      </a:r>
                    </a:p>
                    <a:p>
                      <a:pPr algn="l" fontAlgn="ctr"/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Markets Committee (As</a:t>
                      </a:r>
                      <a:r>
                        <a:rPr lang="en-US" sz="1150" b="1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needed)</a:t>
                      </a:r>
                      <a:endParaRPr lang="en-US" sz="1150" b="1" i="0" u="sng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August 31, 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Materials Beginning: 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August 25, 2021</a:t>
                      </a:r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needed, c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ontinue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ISO materials from August 10-12 MC meeting, on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its initial design proposal considerations, assessment approach, and feedback on stakeholder conceptual approaches.  As needed, continue discussion of stakeholder draft proposals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from August 10-12 MC meeting that were not discussed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58370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047973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790455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66149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645554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7292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291363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428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0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Schedule, cont.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83029"/>
              </p:ext>
            </p:extLst>
          </p:nvPr>
        </p:nvGraphicFramePr>
        <p:xfrm>
          <a:off x="304800" y="590550"/>
          <a:ext cx="8610600" cy="1933002"/>
        </p:xfrm>
        <a:graphic>
          <a:graphicData uri="http://schemas.openxmlformats.org/drawingml/2006/table">
            <a:tbl>
              <a:tblPr/>
              <a:tblGrid>
                <a:gridCol w="208590">
                  <a:extLst>
                    <a:ext uri="{9D8B030D-6E8A-4147-A177-3AD203B41FA5}">
                      <a16:colId xmlns:a16="http://schemas.microsoft.com/office/drawing/2014/main" val="1257956656"/>
                    </a:ext>
                  </a:extLst>
                </a:gridCol>
                <a:gridCol w="183560">
                  <a:extLst>
                    <a:ext uri="{9D8B030D-6E8A-4147-A177-3AD203B41FA5}">
                      <a16:colId xmlns:a16="http://schemas.microsoft.com/office/drawing/2014/main" val="574776033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82340316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9651392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34683208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78401958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654694273"/>
                    </a:ext>
                  </a:extLst>
                </a:gridCol>
                <a:gridCol w="166873">
                  <a:extLst>
                    <a:ext uri="{9D8B030D-6E8A-4147-A177-3AD203B41FA5}">
                      <a16:colId xmlns:a16="http://schemas.microsoft.com/office/drawing/2014/main" val="3771655194"/>
                    </a:ext>
                  </a:extLst>
                </a:gridCol>
                <a:gridCol w="7008627">
                  <a:extLst>
                    <a:ext uri="{9D8B030D-6E8A-4147-A177-3AD203B41FA5}">
                      <a16:colId xmlns:a16="http://schemas.microsoft.com/office/drawing/2014/main" val="631484396"/>
                    </a:ext>
                  </a:extLst>
                </a:gridCol>
              </a:tblGrid>
              <a:tr h="18176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2021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October 13-14, 2021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October 6, 2021</a:t>
                      </a:r>
                      <a:b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Discussion of design refinements to the ISO's draft proposal and initial Tariff redlines. Discussion of stakeholder amendments. By </a:t>
                      </a:r>
                      <a:r>
                        <a:rPr lang="en-US" sz="1150" b="1" i="0" u="none" strike="noStrike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r>
                        <a:rPr lang="en-US" sz="1150" b="1" i="0" u="none" strike="noStrike" baseline="0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stakeholders interested in proposing amendments should contact the MC secretary for time on the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</a:t>
                      </a:r>
                    </a:p>
                    <a:p>
                      <a:pPr algn="l" fontAlgn="ctr"/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Markets Committee (As needed)</a:t>
                      </a:r>
                      <a:b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21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, 2021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Materials Beginning: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October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18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, 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needed, continue d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iscussion of ISO materials from October 13-14 MC meeting on design refinements to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its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draft proposal and initial Tariff redlines. As needed, continue discussion of stakeholder draft amendments from October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13-14 MC meeting that were not discussed</a:t>
                      </a:r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017200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445118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42563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12324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77070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596091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367535"/>
                  </a:ext>
                </a:extLst>
              </a:tr>
              <a:tr h="181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855888"/>
                  </a:ext>
                </a:extLst>
              </a:tr>
              <a:tr h="34652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2499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11368"/>
              </p:ext>
            </p:extLst>
          </p:nvPr>
        </p:nvGraphicFramePr>
        <p:xfrm>
          <a:off x="304798" y="2719008"/>
          <a:ext cx="8610602" cy="1933002"/>
        </p:xfrm>
        <a:graphic>
          <a:graphicData uri="http://schemas.openxmlformats.org/drawingml/2006/table">
            <a:tbl>
              <a:tblPr/>
              <a:tblGrid>
                <a:gridCol w="208590">
                  <a:extLst>
                    <a:ext uri="{9D8B030D-6E8A-4147-A177-3AD203B41FA5}">
                      <a16:colId xmlns:a16="http://schemas.microsoft.com/office/drawing/2014/main" val="1257956656"/>
                    </a:ext>
                  </a:extLst>
                </a:gridCol>
                <a:gridCol w="183560">
                  <a:extLst>
                    <a:ext uri="{9D8B030D-6E8A-4147-A177-3AD203B41FA5}">
                      <a16:colId xmlns:a16="http://schemas.microsoft.com/office/drawing/2014/main" val="574776033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82340316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9651392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34683208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78401958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654694273"/>
                    </a:ext>
                  </a:extLst>
                </a:gridCol>
                <a:gridCol w="166874">
                  <a:extLst>
                    <a:ext uri="{9D8B030D-6E8A-4147-A177-3AD203B41FA5}">
                      <a16:colId xmlns:a16="http://schemas.microsoft.com/office/drawing/2014/main" val="3771655194"/>
                    </a:ext>
                  </a:extLst>
                </a:gridCol>
                <a:gridCol w="7008628">
                  <a:extLst>
                    <a:ext uri="{9D8B030D-6E8A-4147-A177-3AD203B41FA5}">
                      <a16:colId xmlns:a16="http://schemas.microsoft.com/office/drawing/2014/main" val="631484396"/>
                    </a:ext>
                  </a:extLst>
                </a:gridCol>
              </a:tblGrid>
              <a:tr h="18512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 2021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November 9-10, 2021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 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November 3, 2021</a:t>
                      </a:r>
                      <a:b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Topic: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 any remaining design refinements to the ISO's proposal and continue review of Tariff redlines focusing on what is new. Continued discussion of stakeholder amendments including Tariff redlines. By </a:t>
                      </a:r>
                      <a:r>
                        <a:rPr lang="en-US" sz="1150" b="1" i="0" u="none" strike="noStrike" dirty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October </a:t>
                      </a:r>
                      <a:r>
                        <a:rPr lang="en-US" sz="1150" b="1" i="0" u="none" strike="noStrike" dirty="0" smtClean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stakeholders interested in proposing amendments should contact the MC secretary for time on the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</a:t>
                      </a:r>
                    </a:p>
                    <a:p>
                      <a:pPr algn="l" fontAlgn="ctr"/>
                      <a:endParaRPr lang="en-US" sz="11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Markets Committee (As needed)</a:t>
                      </a:r>
                      <a:br>
                        <a:rPr lang="en-US" sz="115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18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, 2021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Materials Beginning: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November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15</a:t>
                      </a:r>
                      <a:r>
                        <a:rPr lang="en-US" sz="115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, 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needed, continue discussion of ISO materials from November 9-10 MC meeting on remaining design refinements to its proposal and Tariff redlines. As needed, continue discussion of stakeholder amendments from the November 9-10 MC meeting that were not discussed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702290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142" marR="5142" marT="51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015260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135670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912870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879692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2466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74335"/>
                  </a:ext>
                </a:extLst>
              </a:tr>
              <a:tr h="18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2" marR="5142" marT="514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051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54545"/>
              </p:ext>
            </p:extLst>
          </p:nvPr>
        </p:nvGraphicFramePr>
        <p:xfrm>
          <a:off x="304802" y="742950"/>
          <a:ext cx="8610597" cy="3228538"/>
        </p:xfrm>
        <a:graphic>
          <a:graphicData uri="http://schemas.openxmlformats.org/drawingml/2006/table">
            <a:tbl>
              <a:tblPr/>
              <a:tblGrid>
                <a:gridCol w="208590">
                  <a:extLst>
                    <a:ext uri="{9D8B030D-6E8A-4147-A177-3AD203B41FA5}">
                      <a16:colId xmlns:a16="http://schemas.microsoft.com/office/drawing/2014/main" val="4131809929"/>
                    </a:ext>
                  </a:extLst>
                </a:gridCol>
                <a:gridCol w="183559">
                  <a:extLst>
                    <a:ext uri="{9D8B030D-6E8A-4147-A177-3AD203B41FA5}">
                      <a16:colId xmlns:a16="http://schemas.microsoft.com/office/drawing/2014/main" val="195907785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44502387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850865319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879674377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964573120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298862483"/>
                    </a:ext>
                  </a:extLst>
                </a:gridCol>
                <a:gridCol w="166873">
                  <a:extLst>
                    <a:ext uri="{9D8B030D-6E8A-4147-A177-3AD203B41FA5}">
                      <a16:colId xmlns:a16="http://schemas.microsoft.com/office/drawing/2014/main" val="642699266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096742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670130416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545375000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660492643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506413605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264834886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347592057"/>
                    </a:ext>
                  </a:extLst>
                </a:gridCol>
                <a:gridCol w="125155">
                  <a:extLst>
                    <a:ext uri="{9D8B030D-6E8A-4147-A177-3AD203B41FA5}">
                      <a16:colId xmlns:a16="http://schemas.microsoft.com/office/drawing/2014/main" val="2133529342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176678068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258790000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879457049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88034496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030795312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062807332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997015395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408819473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5213279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511556361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71771352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066601115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121754501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008920799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9319747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173569427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333756752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3786759815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687378392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59342487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93246841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46631981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254755054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026006169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2210409483"/>
                    </a:ext>
                  </a:extLst>
                </a:gridCol>
                <a:gridCol w="208590">
                  <a:extLst>
                    <a:ext uri="{9D8B030D-6E8A-4147-A177-3AD203B41FA5}">
                      <a16:colId xmlns:a16="http://schemas.microsoft.com/office/drawing/2014/main" val="1626074259"/>
                    </a:ext>
                  </a:extLst>
                </a:gridCol>
              </a:tblGrid>
              <a:tr h="18991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 2021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 gridSpan="34">
                  <a:txBody>
                    <a:bodyPr/>
                    <a:lstStyle/>
                    <a:p>
                      <a:pPr algn="l" fontAlgn="ctr"/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December 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7-8, 2021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en-US" sz="115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December 9, 2021 (as needed)</a:t>
                      </a: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15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 </a:t>
                      </a:r>
                      <a:r>
                        <a:rPr lang="en-US" sz="115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Materials Beginning: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December 1, 2021</a:t>
                      </a:r>
                      <a:b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Vote on proposal including any proposed amendments. By </a:t>
                      </a:r>
                      <a:r>
                        <a:rPr lang="en-US" sz="1150" b="1" i="0" u="none" strike="noStrike" dirty="0">
                          <a:solidFill>
                            <a:srgbClr val="D60093"/>
                          </a:solidFill>
                          <a:effectLst/>
                          <a:latin typeface="Calibri" panose="020F0502020204030204" pitchFamily="34" charset="0"/>
                        </a:rPr>
                        <a:t>November 29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stakeholders interested in proposing amendments should contact the MC secretary for time on the </a:t>
                      </a:r>
                      <a:r>
                        <a:rPr lang="en-US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agenda</a:t>
                      </a: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707538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241532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569071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080026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7524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865867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81922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063780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45985"/>
                  </a:ext>
                </a:extLst>
              </a:tr>
              <a:tr h="18991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 gridSpan="34">
                  <a:txBody>
                    <a:bodyPr/>
                    <a:lstStyle/>
                    <a:p>
                      <a:pPr algn="l" fontAlgn="ctr"/>
                      <a:r>
                        <a:rPr lang="en-US" sz="115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Participants Committee</a:t>
                      </a:r>
                      <a: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Meeting Date: </a:t>
                      </a:r>
                      <a:r>
                        <a:rPr lang="en-US" sz="115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January, 2022</a:t>
                      </a:r>
                      <a: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5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Vote on proposal including any proposed amendments</a:t>
                      </a:r>
                      <a:endParaRPr lang="en-US" sz="11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808165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5275" marR="5275" marT="52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05005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288579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383319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177574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947388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6628"/>
                  </a:ext>
                </a:extLst>
              </a:tr>
              <a:tr h="189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5" marR="5275" marT="52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940037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Schedule, cont.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47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78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>
                <a:hlinkClick r:id="rId2"/>
              </a:rPr>
              <a:t>2021 Annual Work Plan – Updated</a:t>
            </a:r>
            <a:r>
              <a:rPr lang="en-US" dirty="0"/>
              <a:t> (April 2021)</a:t>
            </a:r>
          </a:p>
          <a:p>
            <a:pPr lvl="0"/>
            <a:r>
              <a:rPr lang="en-US" u="sng" dirty="0">
                <a:hlinkClick r:id="rId3"/>
              </a:rPr>
              <a:t>ISO Memo on Elimination of MOPR and Maintaining Competitive Pricing</a:t>
            </a:r>
            <a:r>
              <a:rPr lang="en-US" dirty="0"/>
              <a:t> (May 17, 2021)</a:t>
            </a:r>
          </a:p>
          <a:p>
            <a:pPr lvl="0"/>
            <a:r>
              <a:rPr lang="en-US" u="sng" dirty="0">
                <a:hlinkClick r:id="rId4"/>
              </a:rPr>
              <a:t>Pre-Conference Statement of ISO New England Inc</a:t>
            </a:r>
            <a:r>
              <a:rPr lang="en-US" dirty="0"/>
              <a:t>. (Docket No. AD21-10-000, March 19, 2021)</a:t>
            </a:r>
          </a:p>
          <a:p>
            <a:pPr lvl="0"/>
            <a:r>
              <a:rPr lang="en-US" u="sng" dirty="0">
                <a:hlinkClick r:id="rId5"/>
              </a:rPr>
              <a:t>Pre-Conference Statement of ISO New England Inc.</a:t>
            </a:r>
            <a:r>
              <a:rPr lang="en-US" dirty="0"/>
              <a:t> (Docket No. AD21-10-000, May 21, </a:t>
            </a:r>
            <a:r>
              <a:rPr lang="en-US" dirty="0" smtClean="0"/>
              <a:t>2021)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5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02658"/>
              </p:ext>
            </p:extLst>
          </p:nvPr>
        </p:nvGraphicFramePr>
        <p:xfrm>
          <a:off x="457200" y="457200"/>
          <a:ext cx="8153400" cy="110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Competitive Capacity Markets without a Minimum Offer Price Rule (MOPR)</a:t>
                      </a:r>
                      <a:endParaRPr lang="en-US" sz="24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WMPP ID: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159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8">
                <a:tc gridSpan="2"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</a:rPr>
                        <a:t>Proposed Effective Date: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(filing in Q1 2022)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Placeholder 4"/>
          <p:cNvSpPr txBox="1">
            <a:spLocks/>
          </p:cNvSpPr>
          <p:nvPr/>
        </p:nvSpPr>
        <p:spPr>
          <a:xfrm>
            <a:off x="457200" y="1657349"/>
            <a:ext cx="8077200" cy="30098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ISO has expressed its intention to work with the New England states and NEPOOL stakeholders to make a filing to eliminate the MOPR for Forward Capacity Auction (FCA) 17</a:t>
            </a:r>
          </a:p>
          <a:p>
            <a:r>
              <a:rPr lang="en-US" dirty="0" smtClean="0"/>
              <a:t>Today:  Framing the </a:t>
            </a:r>
            <a:r>
              <a:rPr lang="en-US" dirty="0"/>
              <a:t>problem and </a:t>
            </a:r>
            <a:r>
              <a:rPr lang="en-US" dirty="0" smtClean="0"/>
              <a:t>concerns and current </a:t>
            </a:r>
            <a:r>
              <a:rPr lang="en-US" dirty="0"/>
              <a:t>thinking on assessment </a:t>
            </a:r>
            <a:r>
              <a:rPr lang="en-US" dirty="0" smtClean="0"/>
              <a:t>approaches</a:t>
            </a:r>
            <a:endParaRPr lang="en-US" strike="sngStrike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Note: ISO’s feedback on several stakeholders’ conceptual approaches will be posted in a separate slide deck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themes during June’s committee discussion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</a:t>
            </a:r>
            <a:r>
              <a:rPr lang="en-US" dirty="0"/>
              <a:t>stakeholders sought further clarity on two key issues: 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Issue #1:  </a:t>
            </a:r>
            <a:r>
              <a:rPr lang="en-US" dirty="0"/>
              <a:t>Rationale for proposing to eliminate the MOPR, and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Issue #2:  </a:t>
            </a:r>
            <a:r>
              <a:rPr lang="en-US" dirty="0"/>
              <a:t>Region’s risk-related concerns with MOPR elimination</a:t>
            </a:r>
          </a:p>
          <a:p>
            <a:r>
              <a:rPr lang="en-US" dirty="0" smtClean="0"/>
              <a:t>Stakeholders also requested </a:t>
            </a:r>
            <a:r>
              <a:rPr lang="en-US" dirty="0"/>
              <a:t>the ISO assess, quantitatively, the potential impacts of a MOPR elimination on </a:t>
            </a:r>
            <a:r>
              <a:rPr lang="en-US" dirty="0" smtClean="0"/>
              <a:t>Forward Capacity Auction (FCA) </a:t>
            </a:r>
            <a:r>
              <a:rPr lang="en-US" dirty="0"/>
              <a:t>prices and </a:t>
            </a:r>
            <a:r>
              <a:rPr lang="en-US" dirty="0" smtClean="0"/>
              <a:t>outcomes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module </a:t>
            </a:r>
            <a:r>
              <a:rPr lang="en-US" dirty="0" smtClean="0"/>
              <a:t>responds with ISO’s current thinking, and seeks </a:t>
            </a:r>
            <a:r>
              <a:rPr lang="en-US" dirty="0"/>
              <a:t>to facilitate </a:t>
            </a:r>
            <a:r>
              <a:rPr lang="en-US" dirty="0" smtClean="0"/>
              <a:t>further discussion, of these </a:t>
            </a:r>
            <a:r>
              <a:rPr lang="en-US" dirty="0"/>
              <a:t>key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7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715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 </a:t>
            </a:r>
            <a:r>
              <a:rPr lang="en-US" dirty="0"/>
              <a:t>#</a:t>
            </a:r>
            <a:r>
              <a:rPr lang="en-US" dirty="0" smtClean="0"/>
              <a:t>1: </a:t>
            </a:r>
            <a:r>
              <a:rPr lang="en-US" dirty="0"/>
              <a:t>Rationale for proposing to eliminate the MOPR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Undercounting Contributions </a:t>
            </a:r>
            <a:r>
              <a:rPr lang="en-US" sz="2700" i="1" dirty="0"/>
              <a:t>to Resource Adequacy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60688"/>
          </a:xfrm>
        </p:spPr>
        <p:txBody>
          <a:bodyPr>
            <a:normAutofit fontScale="92500"/>
          </a:bodyPr>
          <a:lstStyle/>
          <a:p>
            <a:r>
              <a:rPr lang="en-US" dirty="0"/>
              <a:t>H</a:t>
            </a:r>
            <a:r>
              <a:rPr lang="en-US" dirty="0" smtClean="0"/>
              <a:t>igh-cost resources </a:t>
            </a:r>
            <a:r>
              <a:rPr lang="en-US" dirty="0"/>
              <a:t>developed to meet states’ policy objectives </a:t>
            </a:r>
            <a:r>
              <a:rPr lang="en-US" dirty="0" smtClean="0"/>
              <a:t>are not credited </a:t>
            </a:r>
            <a:r>
              <a:rPr lang="en-US" dirty="0"/>
              <a:t>for </a:t>
            </a:r>
            <a:r>
              <a:rPr lang="en-US" dirty="0" smtClean="0"/>
              <a:t>contributions </a:t>
            </a:r>
            <a:r>
              <a:rPr lang="en-US" dirty="0"/>
              <a:t>to regional resource </a:t>
            </a:r>
            <a:r>
              <a:rPr lang="en-US" dirty="0" smtClean="0"/>
              <a:t>adequacy, as they (typically) do not clear the FCA when the MOPR is applied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This is inefficient.  It will </a:t>
            </a:r>
            <a:r>
              <a:rPr lang="en-US" dirty="0"/>
              <a:t>result in </a:t>
            </a:r>
            <a:r>
              <a:rPr lang="en-US" dirty="0" smtClean="0"/>
              <a:t>excess regional </a:t>
            </a:r>
            <a:r>
              <a:rPr lang="en-US" dirty="0"/>
              <a:t>investment (“overbuild”) over </a:t>
            </a:r>
            <a:r>
              <a:rPr lang="en-US" dirty="0" smtClean="0"/>
              <a:t>time (absent reform)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is a different situation than when the MOPR was developed a decade ago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</a:t>
            </a:r>
            <a:r>
              <a:rPr lang="en-US" dirty="0"/>
              <a:t>MOPR’s original efficiency rationale was premised on its ability to </a:t>
            </a:r>
            <a:r>
              <a:rPr lang="en-US" i="1" dirty="0"/>
              <a:t>deter</a:t>
            </a:r>
            <a:r>
              <a:rPr lang="en-US" dirty="0"/>
              <a:t> development of </a:t>
            </a:r>
            <a:r>
              <a:rPr lang="en-US" dirty="0" smtClean="0"/>
              <a:t>high-cost, uneconomic </a:t>
            </a:r>
            <a:r>
              <a:rPr lang="en-US" dirty="0"/>
              <a:t>resources </a:t>
            </a:r>
            <a:endParaRPr lang="en-US" dirty="0" smtClean="0"/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1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 </a:t>
            </a:r>
            <a:r>
              <a:rPr lang="en-US" dirty="0"/>
              <a:t>#</a:t>
            </a:r>
            <a:r>
              <a:rPr lang="en-US" dirty="0" smtClean="0"/>
              <a:t>2: Risk-related </a:t>
            </a:r>
            <a:r>
              <a:rPr lang="en-US" dirty="0"/>
              <a:t>concerns with MOPR </a:t>
            </a:r>
            <a:r>
              <a:rPr lang="en-US" dirty="0" smtClean="0"/>
              <a:t>elimination</a:t>
            </a:r>
            <a:br>
              <a:rPr lang="en-US" dirty="0" smtClean="0"/>
            </a:br>
            <a:r>
              <a:rPr lang="en-US" sz="2700" i="1" dirty="0" smtClean="0"/>
              <a:t>Uncertainty Over Future Capacity Prices without MOPR</a:t>
            </a:r>
            <a:endParaRPr lang="en-US" sz="27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Risk </a:t>
            </a:r>
            <a:r>
              <a:rPr lang="en-US" b="1" dirty="0"/>
              <a:t>Category “A”.  </a:t>
            </a:r>
            <a:r>
              <a:rPr lang="en-US" dirty="0"/>
              <a:t>Investors in new resources, and </a:t>
            </a:r>
            <a:r>
              <a:rPr lang="en-US" dirty="0" smtClean="0"/>
              <a:t>in existing </a:t>
            </a:r>
            <a:r>
              <a:rPr lang="en-US" dirty="0"/>
              <a:t>resources </a:t>
            </a:r>
            <a:r>
              <a:rPr lang="en-US" dirty="0" smtClean="0"/>
              <a:t>making new capital expenditures, </a:t>
            </a:r>
            <a:r>
              <a:rPr lang="en-US" dirty="0"/>
              <a:t>face greater uncertainty (risk) over future capacity prices without the MOPR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Viewed </a:t>
            </a:r>
            <a:r>
              <a:rPr lang="en-US" dirty="0"/>
              <a:t>over </a:t>
            </a:r>
            <a:r>
              <a:rPr lang="en-US" dirty="0" smtClean="0"/>
              <a:t>new investments’ horizon (</a:t>
            </a:r>
            <a:r>
              <a:rPr lang="en-US" i="1" dirty="0" smtClean="0"/>
              <a:t>e.g. </a:t>
            </a:r>
            <a:r>
              <a:rPr lang="en-US" dirty="0" smtClean="0"/>
              <a:t>20 </a:t>
            </a:r>
            <a:r>
              <a:rPr lang="en-US" dirty="0"/>
              <a:t>years), the specific volume, timing, and impact of future sponsored resource development is uncertain</a:t>
            </a:r>
          </a:p>
          <a:p>
            <a:r>
              <a:rPr lang="en-US" b="1" dirty="0" smtClean="0"/>
              <a:t>Implication</a:t>
            </a:r>
            <a:r>
              <a:rPr lang="en-US" b="1" dirty="0"/>
              <a:t>.  </a:t>
            </a:r>
            <a:r>
              <a:rPr lang="en-US" dirty="0"/>
              <a:t>Important </a:t>
            </a:r>
            <a:r>
              <a:rPr lang="en-US" dirty="0" smtClean="0"/>
              <a:t>that the Forward Capacity Market (FCM) accounts </a:t>
            </a:r>
            <a:r>
              <a:rPr lang="en-US" dirty="0"/>
              <a:t>for this risk to ensure it will attract (and retain, if more economic) sufficient resources to meet </a:t>
            </a:r>
            <a:r>
              <a:rPr lang="en-US" dirty="0" smtClean="0"/>
              <a:t>its resource adequacy objective as sponsored resources alone may not cover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1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 </a:t>
            </a:r>
            <a:r>
              <a:rPr lang="en-US" dirty="0"/>
              <a:t>#</a:t>
            </a:r>
            <a:r>
              <a:rPr lang="en-US" dirty="0" smtClean="0"/>
              <a:t>2: </a:t>
            </a:r>
            <a:r>
              <a:rPr lang="en-US" dirty="0"/>
              <a:t>Risk-related concerns with MOPR elimination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Potential </a:t>
            </a:r>
            <a:r>
              <a:rPr lang="en-US" sz="2700" i="1" dirty="0"/>
              <a:t>for inefficient </a:t>
            </a:r>
            <a:r>
              <a:rPr lang="en-US" sz="2700" i="1" dirty="0" smtClean="0"/>
              <a:t>retirement</a:t>
            </a:r>
            <a:endParaRPr lang="en-US" sz="27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Risk </a:t>
            </a:r>
            <a:r>
              <a:rPr lang="en-US" b="1" dirty="0"/>
              <a:t>Category “</a:t>
            </a:r>
            <a:r>
              <a:rPr lang="en-US" b="1" dirty="0" smtClean="0"/>
              <a:t>B.”  </a:t>
            </a:r>
            <a:r>
              <a:rPr lang="en-US" dirty="0"/>
              <a:t>P</a:t>
            </a:r>
            <a:r>
              <a:rPr lang="en-US" dirty="0" smtClean="0"/>
              <a:t>otential for inefficient retirements, </a:t>
            </a:r>
            <a:r>
              <a:rPr lang="en-US" dirty="0"/>
              <a:t>for two reasons:</a:t>
            </a:r>
          </a:p>
          <a:p>
            <a:pPr marL="1028700" lvl="1">
              <a:spcBef>
                <a:spcPts val="600"/>
              </a:spcBef>
              <a:buNone/>
            </a:pPr>
            <a:r>
              <a:rPr lang="en-US" dirty="0" smtClean="0"/>
              <a:t>(i) 	Imprecise measurement of (larger swaths of) technologies’ actual contributions to resource adequacy in the qualification processes (</a:t>
            </a:r>
            <a:r>
              <a:rPr lang="en-US" i="1" dirty="0"/>
              <a:t>e.g.</a:t>
            </a:r>
            <a:r>
              <a:rPr lang="en-US" dirty="0"/>
              <a:t>, absent </a:t>
            </a:r>
            <a:r>
              <a:rPr lang="en-US" dirty="0" smtClean="0"/>
              <a:t>resource capacity accreditation reforms) </a:t>
            </a:r>
          </a:p>
          <a:p>
            <a:pPr marL="1028700" lvl="1">
              <a:spcBef>
                <a:spcPts val="600"/>
              </a:spcBef>
              <a:buNone/>
            </a:pPr>
            <a:r>
              <a:rPr lang="en-US" dirty="0" smtClean="0"/>
              <a:t>(ii) Greater low-offer supplies (without a MOPR) could push premature retirement of resources whose flexibility, dependability, and/or sustainability may be far more valuable in the future (with high renewables penetration) than the wholesale markets remunerate presently…</a:t>
            </a:r>
          </a:p>
          <a:p>
            <a:pPr marL="1028700" lvl="1">
              <a:spcBef>
                <a:spcPts val="600"/>
              </a:spcBef>
              <a:buNone/>
            </a:pPr>
            <a:r>
              <a:rPr lang="en-US" dirty="0" smtClean="0"/>
              <a:t>	     … Until region develops energy/ancillary service market designs</a:t>
            </a:r>
            <a:br>
              <a:rPr lang="en-US" dirty="0" smtClean="0"/>
            </a:br>
            <a:r>
              <a:rPr lang="en-US" dirty="0" smtClean="0"/>
              <a:t>         that </a:t>
            </a:r>
            <a:r>
              <a:rPr lang="en-US" dirty="0"/>
              <a:t>better value those attributes </a:t>
            </a:r>
            <a:r>
              <a:rPr lang="en-US" dirty="0" smtClean="0"/>
              <a:t>in a de-carbonizing system</a:t>
            </a:r>
            <a:endParaRPr lang="en-US" dirty="0"/>
          </a:p>
          <a:p>
            <a:r>
              <a:rPr lang="en-US" b="1" dirty="0" smtClean="0"/>
              <a:t>Timing tensions. </a:t>
            </a:r>
            <a:r>
              <a:rPr lang="en-US" dirty="0" smtClean="0"/>
              <a:t>“Category </a:t>
            </a:r>
            <a:r>
              <a:rPr lang="en-US" dirty="0"/>
              <a:t>B” reliability risks are challenging to </a:t>
            </a:r>
            <a:r>
              <a:rPr lang="en-US" dirty="0" smtClean="0"/>
              <a:t>quantify; while addressable </a:t>
            </a:r>
            <a:r>
              <a:rPr lang="en-US" dirty="0"/>
              <a:t>over time with </a:t>
            </a:r>
            <a:r>
              <a:rPr lang="en-US" dirty="0" smtClean="0"/>
              <a:t>new market designs, ISO’s </a:t>
            </a:r>
            <a:r>
              <a:rPr lang="en-US" dirty="0"/>
              <a:t>present concerns </a:t>
            </a:r>
            <a:r>
              <a:rPr lang="en-US" dirty="0" smtClean="0"/>
              <a:t>remain</a:t>
            </a:r>
          </a:p>
          <a:p>
            <a:pPr lvl="1"/>
            <a:r>
              <a:rPr lang="en-US" i="1" dirty="0" smtClean="0"/>
              <a:t>Inefficient </a:t>
            </a:r>
            <a:r>
              <a:rPr lang="en-US" i="1" dirty="0"/>
              <a:t>retirements are </a:t>
            </a:r>
            <a:r>
              <a:rPr lang="en-US" i="1" dirty="0" smtClean="0"/>
              <a:t>irreversible</a:t>
            </a:r>
            <a:endParaRPr lang="en-US" i="1" strike="sngStrike" dirty="0"/>
          </a:p>
        </p:txBody>
      </p:sp>
    </p:spTree>
    <p:extLst>
      <p:ext uri="{BB962C8B-B14F-4D97-AF65-F5344CB8AC3E}">
        <p14:creationId xmlns:p14="http://schemas.microsoft.com/office/powerpoint/2010/main" val="424801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ISO’s Direction Matches These Key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72308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Issue </a:t>
            </a:r>
            <a:r>
              <a:rPr lang="en-US" b="1" dirty="0"/>
              <a:t>#1 </a:t>
            </a:r>
            <a:r>
              <a:rPr lang="en-US" dirty="0"/>
              <a:t>is a logical rationale </a:t>
            </a:r>
            <a:r>
              <a:rPr lang="en-US" dirty="0" smtClean="0"/>
              <a:t>to propose MOPR </a:t>
            </a:r>
            <a:r>
              <a:rPr lang="en-US" dirty="0"/>
              <a:t>elimination and recognize sponsored resources’ contributions to resource adequacy </a:t>
            </a:r>
          </a:p>
          <a:p>
            <a:r>
              <a:rPr lang="en-US" b="1" dirty="0" smtClean="0"/>
              <a:t>Issue </a:t>
            </a:r>
            <a:r>
              <a:rPr lang="en-US" b="1" dirty="0"/>
              <a:t>#2-A </a:t>
            </a:r>
            <a:r>
              <a:rPr lang="en-US" dirty="0"/>
              <a:t>is the concern </a:t>
            </a:r>
            <a:r>
              <a:rPr lang="en-US" dirty="0" smtClean="0"/>
              <a:t>expressed </a:t>
            </a:r>
            <a:r>
              <a:rPr lang="en-US" dirty="0"/>
              <a:t>by Potomac Economics, who will address it </a:t>
            </a:r>
            <a:r>
              <a:rPr lang="en-US" dirty="0" smtClean="0"/>
              <a:t>at the next committee meeting   </a:t>
            </a:r>
          </a:p>
          <a:p>
            <a:pPr lvl="1">
              <a:spcBef>
                <a:spcPts val="600"/>
              </a:spcBef>
            </a:pPr>
            <a:r>
              <a:rPr lang="en-US" i="1" dirty="0"/>
              <a:t>See </a:t>
            </a:r>
            <a:r>
              <a:rPr lang="en-US" dirty="0" smtClean="0">
                <a:hlinkClick r:id="rId2"/>
              </a:rPr>
              <a:t>Potomac </a:t>
            </a:r>
            <a:r>
              <a:rPr lang="en-US" dirty="0">
                <a:hlinkClick r:id="rId2"/>
              </a:rPr>
              <a:t>Economics’ 2020 </a:t>
            </a:r>
            <a:r>
              <a:rPr lang="en-US" dirty="0" smtClean="0">
                <a:hlinkClick r:id="rId2"/>
              </a:rPr>
              <a:t>Assessment</a:t>
            </a:r>
            <a:r>
              <a:rPr lang="en-US" dirty="0" smtClean="0"/>
              <a:t>, </a:t>
            </a:r>
            <a:r>
              <a:rPr lang="en-US" dirty="0"/>
              <a:t>p. </a:t>
            </a:r>
            <a:r>
              <a:rPr lang="en-US" dirty="0" smtClean="0"/>
              <a:t>15 section on </a:t>
            </a:r>
            <a:r>
              <a:rPr lang="en-US" i="1" dirty="0" smtClean="0"/>
              <a:t>Addressing </a:t>
            </a:r>
            <a:r>
              <a:rPr lang="en-US" i="1" dirty="0"/>
              <a:t>Issues in the Minimum Offer Price </a:t>
            </a:r>
            <a:r>
              <a:rPr lang="en-US" i="1" dirty="0" smtClean="0"/>
              <a:t>Rules</a:t>
            </a:r>
            <a:r>
              <a:rPr lang="en-US" b="1" i="1" dirty="0" smtClean="0"/>
              <a:t> 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ISO </a:t>
            </a:r>
            <a:r>
              <a:rPr lang="en-US" dirty="0"/>
              <a:t>will evaluate its recommendations on reflecting the increased financial risk in the ISO’s capacity demand curves promptly and develop an initial proposal for discussion and feedback</a:t>
            </a:r>
          </a:p>
          <a:p>
            <a:r>
              <a:rPr lang="en-US" b="1" dirty="0" smtClean="0"/>
              <a:t>Issue </a:t>
            </a:r>
            <a:r>
              <a:rPr lang="en-US" b="1" dirty="0"/>
              <a:t>#2-B </a:t>
            </a:r>
            <a:r>
              <a:rPr lang="en-US" dirty="0"/>
              <a:t>will be addressed with ongoing and future work on Resource Capacity Accreditation and energy/ancillary service market enhancements, respectively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 </a:t>
            </a:r>
            <a:r>
              <a:rPr lang="en-US" dirty="0"/>
              <a:t>the interim, we anticipate addressing Issue #2-A will help </a:t>
            </a:r>
            <a:r>
              <a:rPr lang="en-US" dirty="0" smtClean="0"/>
              <a:t>address Issue </a:t>
            </a:r>
            <a:r>
              <a:rPr lang="en-US" dirty="0"/>
              <a:t>#</a:t>
            </a:r>
            <a:r>
              <a:rPr lang="en-US" dirty="0" smtClean="0"/>
              <a:t>2-B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1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Approach:  MOPR impact on FCA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Thinking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8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</a:t>
            </a:r>
            <a:r>
              <a:rPr lang="en-US" dirty="0" smtClean="0"/>
              <a:t>Approach:  </a:t>
            </a:r>
            <a:r>
              <a:rPr lang="en-US" i="1" u="sng" dirty="0" smtClean="0"/>
              <a:t>Current Thinking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ISO is evaluating using the FCA market clearing engine (MCE) to simulate potential </a:t>
            </a:r>
            <a:r>
              <a:rPr lang="en-US" dirty="0" smtClean="0"/>
              <a:t>clearing </a:t>
            </a:r>
            <a:r>
              <a:rPr lang="en-US" dirty="0"/>
              <a:t>impacts of MOPR elimination</a:t>
            </a:r>
          </a:p>
          <a:p>
            <a:pPr lvl="1"/>
            <a:r>
              <a:rPr lang="en-US" dirty="0"/>
              <a:t>Recall: MCE determines FCA results, </a:t>
            </a:r>
            <a:r>
              <a:rPr lang="en-US" dirty="0" smtClean="0"/>
              <a:t>after </a:t>
            </a:r>
            <a:r>
              <a:rPr lang="en-US" dirty="0"/>
              <a:t>Descending Clock </a:t>
            </a:r>
            <a:r>
              <a:rPr lang="en-US" dirty="0" smtClean="0"/>
              <a:t>Auction </a:t>
            </a:r>
          </a:p>
          <a:p>
            <a:r>
              <a:rPr lang="en-US" dirty="0" smtClean="0"/>
              <a:t>Expect to have more specifics for stakeholder input in August, and aim to provide preliminary results for review in September</a:t>
            </a:r>
            <a:endParaRPr lang="en-US" strike="sngStrike" dirty="0" smtClean="0"/>
          </a:p>
          <a:p>
            <a:r>
              <a:rPr lang="en-US" dirty="0" smtClean="0"/>
              <a:t>Would </a:t>
            </a:r>
            <a:r>
              <a:rPr lang="en-US" dirty="0"/>
              <a:t>use FCA15 </a:t>
            </a:r>
            <a:r>
              <a:rPr lang="en-US" dirty="0" smtClean="0"/>
              <a:t>auction inputs </a:t>
            </a:r>
            <a:r>
              <a:rPr lang="en-US" dirty="0"/>
              <a:t>with certain modified </a:t>
            </a:r>
            <a:r>
              <a:rPr lang="en-US" dirty="0" smtClean="0"/>
              <a:t>inputs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/>
              <a:t>:</a:t>
            </a:r>
            <a:r>
              <a:rPr lang="en-US" dirty="0" smtClean="0"/>
              <a:t> estimated FCA16 demand, no MOPR on impacted resources</a:t>
            </a:r>
          </a:p>
        </p:txBody>
      </p:sp>
    </p:spTree>
    <p:extLst>
      <p:ext uri="{BB962C8B-B14F-4D97-AF65-F5344CB8AC3E}">
        <p14:creationId xmlns:p14="http://schemas.microsoft.com/office/powerpoint/2010/main" val="364382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-16-9" id="{32F30E78-C021-4951-B1FC-740B6C3FC246}" vid="{DEB9FD61-F7E9-4C5B-8D65-9F8B5A889844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-16-9" id="{32F30E78-C021-4951-B1FC-740B6C3FC246}" vid="{DEF36ABE-BF04-49E7-8010-928C0C008C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ISO-PPT-Template-Public-16-9</Template>
  <TotalTime>0</TotalTime>
  <Words>2307</Words>
  <Application>Microsoft Office PowerPoint</Application>
  <PresentationFormat>On-screen Show (16:9)</PresentationFormat>
  <Paragraphs>516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iso_white_cover</vt:lpstr>
      <vt:lpstr>blank</vt:lpstr>
      <vt:lpstr>PowerPoint Presentation</vt:lpstr>
      <vt:lpstr>PowerPoint Presentation</vt:lpstr>
      <vt:lpstr>Key themes during June’s committee discussion</vt:lpstr>
      <vt:lpstr>Issue #1: Rationale for proposing to eliminate the MOPR Undercounting Contributions to Resource Adequacy</vt:lpstr>
      <vt:lpstr>Issue #2: Risk-related concerns with MOPR elimination Uncertainty Over Future Capacity Prices without MOPR</vt:lpstr>
      <vt:lpstr>Issue #2: Risk-related concerns with MOPR elimination   Potential for inefficient retirement</vt:lpstr>
      <vt:lpstr>ISO’s Direction Matches These Key Issues</vt:lpstr>
      <vt:lpstr>Assessment Approach:  MOPR impact on FCA</vt:lpstr>
      <vt:lpstr>Assessment Approach:  Current Thinking</vt:lpstr>
      <vt:lpstr>Assessment Approach:  Current Thinking, cont’d</vt:lpstr>
      <vt:lpstr>ISO welcomes stakeholder feedback and engagement</vt:lpstr>
      <vt:lpstr>Proposed Stakeholder Schedule </vt:lpstr>
      <vt:lpstr>Stakeholder Schedule</vt:lpstr>
      <vt:lpstr>Stakeholder Schedule, cont.</vt:lpstr>
      <vt:lpstr>Stakeholder Schedule, cont.</vt:lpstr>
      <vt:lpstr>Stakeholder Schedule, cont.</vt:lpstr>
      <vt:lpstr>PowerPoint Presentation</vt:lpstr>
      <vt:lpstr>Appendix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2021-06-02T21:00:34Z</dcterms:created>
  <dcterms:modified xsi:type="dcterms:W3CDTF">2021-07-02T17:36:31Z</dcterms:modified>
</cp:coreProperties>
</file>