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
  </p:notesMasterIdLst>
  <p:handoutMasterIdLst>
    <p:handoutMasterId r:id="rId9"/>
  </p:handoutMasterIdLst>
  <p:sldIdLst>
    <p:sldId id="273" r:id="rId2"/>
    <p:sldId id="703" r:id="rId3"/>
    <p:sldId id="693" r:id="rId4"/>
    <p:sldId id="717" r:id="rId5"/>
    <p:sldId id="716" r:id="rId6"/>
    <p:sldId id="690" r:id="rId7"/>
  </p:sldIdLst>
  <p:sldSz cx="9144000" cy="6858000" type="screen4x3"/>
  <p:notesSz cx="7102475" cy="9388475"/>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guide id="4" pos="4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A00"/>
    <a:srgbClr val="595959"/>
    <a:srgbClr val="000000"/>
    <a:srgbClr val="333333"/>
    <a:srgbClr val="006B35"/>
    <a:srgbClr val="003F6E"/>
    <a:srgbClr val="915621"/>
    <a:srgbClr val="63A70A"/>
    <a:srgbClr val="D2E0E6"/>
    <a:srgbClr val="17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87" autoAdjust="0"/>
  </p:normalViewPr>
  <p:slideViewPr>
    <p:cSldViewPr>
      <p:cViewPr varScale="1">
        <p:scale>
          <a:sx n="100" d="100"/>
          <a:sy n="100" d="100"/>
        </p:scale>
        <p:origin x="830" y="58"/>
      </p:cViewPr>
      <p:guideLst>
        <p:guide pos="2880"/>
        <p:guide orient="horz" pos="2160"/>
        <p:guide pos="4272"/>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2886" y="0"/>
            <a:ext cx="3078048" cy="470356"/>
          </a:xfrm>
          <a:prstGeom prst="rect">
            <a:avLst/>
          </a:prstGeom>
        </p:spPr>
        <p:txBody>
          <a:bodyPr vert="horz" lIns="89136" tIns="44568" rIns="89136" bIns="44568" rtlCol="0"/>
          <a:lstStyle>
            <a:lvl1pPr algn="r">
              <a:defRPr sz="1200"/>
            </a:lvl1pPr>
          </a:lstStyle>
          <a:p>
            <a:fld id="{CC93D1C2-A7AD-47A3-9260-7AC3BCE1AE7C}" type="datetimeFigureOut">
              <a:rPr lang="en-US" smtClean="0"/>
              <a:t>7/6/2021</a:t>
            </a:fld>
            <a:endParaRPr lang="en-US"/>
          </a:p>
        </p:txBody>
      </p:sp>
      <p:sp>
        <p:nvSpPr>
          <p:cNvPr id="4" name="Footer Placeholder 3"/>
          <p:cNvSpPr>
            <a:spLocks noGrp="1"/>
          </p:cNvSpPr>
          <p:nvPr>
            <p:ph type="ftr" sz="quarter" idx="2"/>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2886" y="8918120"/>
            <a:ext cx="3078048" cy="470355"/>
          </a:xfrm>
          <a:prstGeom prst="rect">
            <a:avLst/>
          </a:prstGeom>
        </p:spPr>
        <p:txBody>
          <a:bodyPr vert="horz" lIns="89136" tIns="44568" rIns="89136" bIns="44568" rtlCol="0" anchor="b"/>
          <a:lstStyle>
            <a:lvl1pPr algn="r">
              <a:defRPr sz="1200"/>
            </a:lvl1pPr>
          </a:lstStyle>
          <a:p>
            <a:fld id="{94AED42D-1C7E-4DBC-AAC5-FB96E2721233}" type="slidenum">
              <a:rPr lang="en-US" smtClean="0"/>
              <a:t>‹#›</a:t>
            </a:fld>
            <a:endParaRPr lang="en-US"/>
          </a:p>
        </p:txBody>
      </p:sp>
    </p:spTree>
    <p:extLst>
      <p:ext uri="{BB962C8B-B14F-4D97-AF65-F5344CB8AC3E}">
        <p14:creationId xmlns:p14="http://schemas.microsoft.com/office/powerpoint/2010/main" val="178537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7" tIns="47109" rIns="94217" bIns="47109" rtlCol="0"/>
          <a:lstStyle>
            <a:lvl1pPr algn="r">
              <a:defRPr sz="1200"/>
            </a:lvl1pPr>
          </a:lstStyle>
          <a:p>
            <a:fld id="{BE7CFC16-552C-404C-8602-535C5FA7B684}" type="datetimeFigureOut">
              <a:rPr lang="en-US" smtClean="0"/>
              <a:t>7/6/2021</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sp>
      <p:sp>
        <p:nvSpPr>
          <p:cNvPr id="5" name="Notes Placeholder 4"/>
          <p:cNvSpPr>
            <a:spLocks noGrp="1"/>
          </p:cNvSpPr>
          <p:nvPr>
            <p:ph type="body" sz="quarter" idx="3"/>
          </p:nvPr>
        </p:nvSpPr>
        <p:spPr>
          <a:xfrm>
            <a:off x="710248" y="4459526"/>
            <a:ext cx="5681980" cy="4224814"/>
          </a:xfrm>
          <a:prstGeom prst="rect">
            <a:avLst/>
          </a:prstGeom>
        </p:spPr>
        <p:txBody>
          <a:bodyPr vert="horz" lIns="94217" tIns="47109" rIns="94217" bIns="47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7" tIns="47109" rIns="94217"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7" tIns="47109" rIns="94217" bIns="47109" rtlCol="0" anchor="b"/>
          <a:lstStyle>
            <a:lvl1pPr algn="r">
              <a:defRPr sz="1200"/>
            </a:lvl1pPr>
          </a:lstStyle>
          <a:p>
            <a:fld id="{D7115094-02B5-45E0-82C8-32EAA391A6EB}" type="slidenum">
              <a:rPr lang="en-US" smtClean="0"/>
              <a:t>‹#›</a:t>
            </a:fld>
            <a:endParaRPr lang="en-US"/>
          </a:p>
        </p:txBody>
      </p:sp>
    </p:spTree>
    <p:extLst>
      <p:ext uri="{BB962C8B-B14F-4D97-AF65-F5344CB8AC3E}">
        <p14:creationId xmlns:p14="http://schemas.microsoft.com/office/powerpoint/2010/main" val="75922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15094-02B5-45E0-82C8-32EAA391A6EB}" type="slidenum">
              <a:rPr lang="en-US" smtClean="0"/>
              <a:t>1</a:t>
            </a:fld>
            <a:endParaRPr lang="en-US"/>
          </a:p>
        </p:txBody>
      </p:sp>
    </p:spTree>
    <p:extLst>
      <p:ext uri="{BB962C8B-B14F-4D97-AF65-F5344CB8AC3E}">
        <p14:creationId xmlns:p14="http://schemas.microsoft.com/office/powerpoint/2010/main" val="249226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6" name="Title 1"/>
          <p:cNvSpPr>
            <a:spLocks noGrp="1"/>
          </p:cNvSpPr>
          <p:nvPr>
            <p:ph type="ctrTitle"/>
          </p:nvPr>
        </p:nvSpPr>
        <p:spPr>
          <a:xfrm>
            <a:off x="685800" y="2131485"/>
            <a:ext cx="7772400" cy="1468967"/>
          </a:xfrm>
        </p:spPr>
        <p:txBody>
          <a:bodyPr/>
          <a:lstStyle>
            <a:lvl1pPr algn="ctr">
              <a:defRPr sz="3600">
                <a:solidFill>
                  <a:srgbClr val="003F6E"/>
                </a:solidFill>
              </a:defRPr>
            </a:lvl1pPr>
          </a:lstStyle>
          <a:p>
            <a:r>
              <a:rPr lang="en-US"/>
              <a:t>Click to edit Master title style</a:t>
            </a:r>
          </a:p>
        </p:txBody>
      </p:sp>
      <p:sp>
        <p:nvSpPr>
          <p:cNvPr id="47" name="Subtitle 2"/>
          <p:cNvSpPr>
            <a:spLocks noGrp="1"/>
          </p:cNvSpPr>
          <p:nvPr>
            <p:ph type="subTitle" idx="1"/>
          </p:nvPr>
        </p:nvSpPr>
        <p:spPr>
          <a:xfrm>
            <a:off x="1371600" y="3886200"/>
            <a:ext cx="6400800" cy="1752600"/>
          </a:xfrm>
        </p:spPr>
        <p:txBody>
          <a:bodyPr/>
          <a:lstStyle>
            <a:lvl1pPr marL="0" indent="0" algn="ctr">
              <a:buNone/>
              <a:defRPr>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4" name="Group 13"/>
          <p:cNvGrpSpPr/>
          <p:nvPr userDrawn="1"/>
        </p:nvGrpSpPr>
        <p:grpSpPr>
          <a:xfrm>
            <a:off x="-808" y="6438899"/>
            <a:ext cx="9144808" cy="444501"/>
            <a:chOff x="-808" y="6438899"/>
            <a:chExt cx="9144808" cy="444501"/>
          </a:xfrm>
        </p:grpSpPr>
        <p:grpSp>
          <p:nvGrpSpPr>
            <p:cNvPr id="5" name="Group 4"/>
            <p:cNvGrpSpPr/>
            <p:nvPr userDrawn="1"/>
          </p:nvGrpSpPr>
          <p:grpSpPr>
            <a:xfrm>
              <a:off x="-808" y="6438899"/>
              <a:ext cx="9144808" cy="444501"/>
              <a:chOff x="-808" y="6438899"/>
              <a:chExt cx="9144808" cy="444501"/>
            </a:xfrm>
          </p:grpSpPr>
          <p:sp>
            <p:nvSpPr>
              <p:cNvPr id="7" name="Rectangle 6"/>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10" name="Right Triangle 9"/>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5" name="Picture 2">
            <a:extLst>
              <a:ext uri="{FF2B5EF4-FFF2-40B4-BE49-F238E27FC236}">
                <a16:creationId xmlns:a16="http://schemas.microsoft.com/office/drawing/2014/main" id="{29E70D17-1DBA-42C6-84A2-113872A4870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535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Slide Cit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6" y="-230756"/>
            <a:ext cx="9146875" cy="6860156"/>
          </a:xfrm>
          <a:prstGeom prst="rect">
            <a:avLst/>
          </a:prstGeom>
        </p:spPr>
      </p:pic>
      <p:sp>
        <p:nvSpPr>
          <p:cNvPr id="15" name="Rectangle 14"/>
          <p:cNvSpPr/>
          <p:nvPr userDrawn="1"/>
        </p:nvSpPr>
        <p:spPr>
          <a:xfrm>
            <a:off x="0" y="-230755"/>
            <a:ext cx="9141124" cy="71141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a:solidFill>
                  <a:srgbClr val="FF0000"/>
                </a:solidFill>
              </a:rPr>
              <a:t>PRIVILEGED AND CONFIDENTIAL</a:t>
            </a:r>
          </a:p>
        </p:txBody>
      </p:sp>
      <p:pic>
        <p:nvPicPr>
          <p:cNvPr id="18" name="Picture 2">
            <a:extLst>
              <a:ext uri="{FF2B5EF4-FFF2-40B4-BE49-F238E27FC236}">
                <a16:creationId xmlns:a16="http://schemas.microsoft.com/office/drawing/2014/main" id="{EDD69F52-F195-495D-920C-2A52B0350E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440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8395"/>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8395"/>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9" name="Group 8"/>
          <p:cNvGrpSpPr/>
          <p:nvPr userDrawn="1"/>
        </p:nvGrpSpPr>
        <p:grpSpPr>
          <a:xfrm>
            <a:off x="454994" y="884043"/>
            <a:ext cx="8689814" cy="106557"/>
            <a:chOff x="454994" y="897324"/>
            <a:chExt cx="8689814" cy="106557"/>
          </a:xfrm>
        </p:grpSpPr>
        <p:sp>
          <p:nvSpPr>
            <p:cNvPr id="10" name="Rectangle 9"/>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6553200" y="6514716"/>
            <a:ext cx="3429000" cy="276999"/>
          </a:xfrm>
          <a:prstGeom prst="rect">
            <a:avLst/>
          </a:prstGeom>
          <a:noFill/>
        </p:spPr>
        <p:txBody>
          <a:bodyPr wrap="square" rtlCol="0">
            <a:spAutoFit/>
          </a:bodyPr>
          <a:lstStyle/>
          <a:p>
            <a:r>
              <a:rPr lang="en-US" sz="1200" dirty="0">
                <a:solidFill>
                  <a:srgbClr val="FF0000"/>
                </a:solidFill>
              </a:rPr>
              <a:t>PRIVILEGED AND CONFIDENTIAL</a:t>
            </a:r>
          </a:p>
        </p:txBody>
      </p:sp>
      <p:sp>
        <p:nvSpPr>
          <p:cNvPr id="14" name="Slide Number Placeholder 5">
            <a:extLst>
              <a:ext uri="{FF2B5EF4-FFF2-40B4-BE49-F238E27FC236}">
                <a16:creationId xmlns:a16="http://schemas.microsoft.com/office/drawing/2014/main" id="{238B44F9-6AEB-4139-896E-D994D25B4650}"/>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5" name="Picture 2">
            <a:extLst>
              <a:ext uri="{FF2B5EF4-FFF2-40B4-BE49-F238E27FC236}">
                <a16:creationId xmlns:a16="http://schemas.microsoft.com/office/drawing/2014/main" id="{4CEE8605-2103-42E4-80AF-466E8CD28E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001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6943"/>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670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46943"/>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8670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11" name="Group 10"/>
          <p:cNvGrpSpPr/>
          <p:nvPr userDrawn="1"/>
        </p:nvGrpSpPr>
        <p:grpSpPr>
          <a:xfrm>
            <a:off x="454994" y="884043"/>
            <a:ext cx="8689814" cy="106557"/>
            <a:chOff x="454994" y="897324"/>
            <a:chExt cx="8689814" cy="106557"/>
          </a:xfrm>
        </p:grpSpPr>
        <p:sp>
          <p:nvSpPr>
            <p:cNvPr id="12" name="Rectangle 11"/>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D9A6790F-8795-4AC7-A941-5A13E1C01C3C}"/>
              </a:ext>
            </a:extLst>
          </p:cNvPr>
          <p:cNvSpPr>
            <a:spLocks noGrp="1"/>
          </p:cNvSpPr>
          <p:nvPr>
            <p:ph type="sldNum" sz="quarter" idx="10"/>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5" name="Picture 2">
            <a:extLst>
              <a:ext uri="{FF2B5EF4-FFF2-40B4-BE49-F238E27FC236}">
                <a16:creationId xmlns:a16="http://schemas.microsoft.com/office/drawing/2014/main" id="{215DA365-B286-4855-A6AC-BFB5D47BF5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6688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able Placeholder 2"/>
          <p:cNvSpPr>
            <a:spLocks noGrp="1"/>
          </p:cNvSpPr>
          <p:nvPr>
            <p:ph type="tbl" sz="quarter" idx="10"/>
          </p:nvPr>
        </p:nvSpPr>
        <p:spPr>
          <a:xfrm>
            <a:off x="458788" y="1828800"/>
            <a:ext cx="8304212" cy="38862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2" name="Text Placeholder 11"/>
          <p:cNvSpPr>
            <a:spLocks noGrp="1"/>
          </p:cNvSpPr>
          <p:nvPr>
            <p:ph type="body" sz="quarter" idx="11"/>
          </p:nvPr>
        </p:nvSpPr>
        <p:spPr>
          <a:xfrm>
            <a:off x="455613" y="1295400"/>
            <a:ext cx="8307387" cy="533400"/>
          </a:xfrm>
        </p:spPr>
        <p:txBody>
          <a:bodyPr/>
          <a:lstStyle>
            <a:lvl1pPr marL="0" indent="0">
              <a:buNone/>
              <a:defRPr b="1">
                <a:solidFill>
                  <a:srgbClr val="171C21"/>
                </a:solidFill>
              </a:defRPr>
            </a:lvl1pPr>
            <a:lvl2pPr marL="457200" indent="0">
              <a:buNone/>
              <a:defRPr/>
            </a:lvl2pPr>
          </a:lstStyle>
          <a:p>
            <a:pPr lvl="0"/>
            <a:r>
              <a:rPr lang="en-US"/>
              <a:t>Click to edit Master text styles</a:t>
            </a:r>
          </a:p>
        </p:txBody>
      </p:sp>
      <p:sp>
        <p:nvSpPr>
          <p:cNvPr id="13" name="Slide Number Placeholder 5">
            <a:extLst>
              <a:ext uri="{FF2B5EF4-FFF2-40B4-BE49-F238E27FC236}">
                <a16:creationId xmlns:a16="http://schemas.microsoft.com/office/drawing/2014/main" id="{48B03C47-0A33-489A-81FB-542B7C9AF6BD}"/>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7B883FDF-50D1-4E7C-B0F7-F3481EDDE9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264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11"/>
          <p:cNvSpPr>
            <a:spLocks noGrp="1"/>
          </p:cNvSpPr>
          <p:nvPr>
            <p:ph type="body" sz="quarter" idx="11"/>
          </p:nvPr>
        </p:nvSpPr>
        <p:spPr>
          <a:xfrm>
            <a:off x="455613" y="1295400"/>
            <a:ext cx="8307387" cy="533400"/>
          </a:xfrm>
        </p:spPr>
        <p:txBody>
          <a:bodyPr/>
          <a:lstStyle>
            <a:lvl1pPr marL="0" indent="0">
              <a:buNone/>
              <a:defRPr b="1">
                <a:solidFill>
                  <a:srgbClr val="171C21"/>
                </a:solidFill>
              </a:defRPr>
            </a:lvl1pPr>
            <a:lvl2pPr marL="457200" indent="0">
              <a:buNone/>
              <a:defRPr/>
            </a:lvl2pPr>
          </a:lstStyle>
          <a:p>
            <a:pPr lvl="0"/>
            <a:r>
              <a:rPr lang="en-US"/>
              <a:t>Click to edit Master text styles</a:t>
            </a:r>
          </a:p>
        </p:txBody>
      </p:sp>
      <p:sp>
        <p:nvSpPr>
          <p:cNvPr id="5" name="Chart Placeholder 4"/>
          <p:cNvSpPr>
            <a:spLocks noGrp="1"/>
          </p:cNvSpPr>
          <p:nvPr>
            <p:ph type="chart" sz="quarter" idx="12"/>
          </p:nvPr>
        </p:nvSpPr>
        <p:spPr>
          <a:xfrm>
            <a:off x="458788" y="1828800"/>
            <a:ext cx="8304212" cy="4267200"/>
          </a:xfrm>
        </p:spPr>
        <p:txBody>
          <a:bodyPr/>
          <a:lstStyle/>
          <a:p>
            <a:endParaRPr lang="en-US"/>
          </a:p>
        </p:txBody>
      </p:sp>
      <p:sp>
        <p:nvSpPr>
          <p:cNvPr id="13" name="Slide Number Placeholder 5">
            <a:extLst>
              <a:ext uri="{FF2B5EF4-FFF2-40B4-BE49-F238E27FC236}">
                <a16:creationId xmlns:a16="http://schemas.microsoft.com/office/drawing/2014/main" id="{9475312C-4930-4D5A-8CC4-D24CE4D48C6C}"/>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D5BA5025-A477-4A12-8945-16579769E9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5104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mp;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60198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p:cNvSpPr>
            <a:spLocks noGrp="1"/>
          </p:cNvSpPr>
          <p:nvPr>
            <p:ph type="pic" sz="quarter" idx="10"/>
          </p:nvPr>
        </p:nvSpPr>
        <p:spPr>
          <a:xfrm>
            <a:off x="6681874" y="1255776"/>
            <a:ext cx="2191306" cy="1447800"/>
          </a:xfrm>
          <a:effectLst>
            <a:outerShdw blurRad="50800" dist="38100" dir="2700000" algn="tl" rotWithShape="0">
              <a:prstClr val="black">
                <a:alpha val="40000"/>
              </a:prstClr>
            </a:outerShdw>
          </a:effectLst>
        </p:spPr>
        <p:txBody>
          <a:bodyPr/>
          <a:lstStyle/>
          <a:p>
            <a:endParaRPr lang="en-US"/>
          </a:p>
        </p:txBody>
      </p:sp>
      <p:sp>
        <p:nvSpPr>
          <p:cNvPr id="12" name="Picture Placeholder 6"/>
          <p:cNvSpPr>
            <a:spLocks noGrp="1"/>
          </p:cNvSpPr>
          <p:nvPr>
            <p:ph type="pic" sz="quarter" idx="11"/>
          </p:nvPr>
        </p:nvSpPr>
        <p:spPr>
          <a:xfrm>
            <a:off x="6681874" y="2932176"/>
            <a:ext cx="2191306" cy="1447800"/>
          </a:xfrm>
          <a:effectLst>
            <a:outerShdw blurRad="50800" dist="38100" dir="2700000" algn="tl" rotWithShape="0">
              <a:prstClr val="black">
                <a:alpha val="40000"/>
              </a:prstClr>
            </a:outerShdw>
          </a:effectLst>
        </p:spPr>
        <p:txBody>
          <a:bodyPr/>
          <a:lstStyle/>
          <a:p>
            <a:endParaRPr lang="en-US"/>
          </a:p>
        </p:txBody>
      </p:sp>
      <p:sp>
        <p:nvSpPr>
          <p:cNvPr id="13" name="Picture Placeholder 6"/>
          <p:cNvSpPr>
            <a:spLocks noGrp="1"/>
          </p:cNvSpPr>
          <p:nvPr>
            <p:ph type="pic" sz="quarter" idx="12"/>
          </p:nvPr>
        </p:nvSpPr>
        <p:spPr>
          <a:xfrm>
            <a:off x="6678786" y="4608576"/>
            <a:ext cx="2191306" cy="1447800"/>
          </a:xfrm>
          <a:effectLst>
            <a:outerShdw blurRad="50800" dist="38100" dir="2700000" algn="tl" rotWithShape="0">
              <a:prstClr val="black">
                <a:alpha val="40000"/>
              </a:prstClr>
            </a:outerShdw>
          </a:effectLst>
        </p:spPr>
        <p:txBody>
          <a:bodyPr/>
          <a:lstStyle/>
          <a:p>
            <a:endParaRPr lang="en-US"/>
          </a:p>
        </p:txBody>
      </p:sp>
      <p:sp>
        <p:nvSpPr>
          <p:cNvPr id="10" name="Rectangle 9"/>
          <p:cNvSpPr/>
          <p:nvPr userDrawn="1"/>
        </p:nvSpPr>
        <p:spPr>
          <a:xfrm>
            <a:off x="6553200" y="1143000"/>
            <a:ext cx="2459696" cy="5029200"/>
          </a:xfrm>
          <a:prstGeom prst="rect">
            <a:avLst/>
          </a:prstGeom>
          <a:noFill/>
          <a:ln w="6350">
            <a:solidFill>
              <a:srgbClr val="B8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6B3F36A1-00F3-4D09-B455-CFE34DDEC548}"/>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4" name="Picture 2">
            <a:extLst>
              <a:ext uri="{FF2B5EF4-FFF2-40B4-BE49-F238E27FC236}">
                <a16:creationId xmlns:a16="http://schemas.microsoft.com/office/drawing/2014/main" id="{F1C8F379-C13A-4C7D-8F8E-5CA24D87C2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40147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753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grpSp>
        <p:nvGrpSpPr>
          <p:cNvPr id="7" name="Group 6"/>
          <p:cNvGrpSpPr/>
          <p:nvPr userDrawn="1"/>
        </p:nvGrpSpPr>
        <p:grpSpPr>
          <a:xfrm>
            <a:off x="454994" y="884043"/>
            <a:ext cx="8689814" cy="106557"/>
            <a:chOff x="454994" y="897324"/>
            <a:chExt cx="8689814" cy="106557"/>
          </a:xfrm>
        </p:grpSpPr>
        <p:sp>
          <p:nvSpPr>
            <p:cNvPr id="8" name="Rectangle 7"/>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5">
            <a:extLst>
              <a:ext uri="{FF2B5EF4-FFF2-40B4-BE49-F238E27FC236}">
                <a16:creationId xmlns:a16="http://schemas.microsoft.com/office/drawing/2014/main" id="{547624F6-D461-498C-894E-11EFB6D945E3}"/>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1" name="Picture 2">
            <a:extLst>
              <a:ext uri="{FF2B5EF4-FFF2-40B4-BE49-F238E27FC236}">
                <a16:creationId xmlns:a16="http://schemas.microsoft.com/office/drawing/2014/main" id="{6D43BE36-CFC6-491A-980B-8211E1ED57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0466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spTree>
    <p:extLst>
      <p:ext uri="{BB962C8B-B14F-4D97-AF65-F5344CB8AC3E}">
        <p14:creationId xmlns:p14="http://schemas.microsoft.com/office/powerpoint/2010/main" val="23697969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A03CBC3-9DD8-4E80-AA87-9A98D3892263}"/>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spTree>
    <p:extLst>
      <p:ext uri="{BB962C8B-B14F-4D97-AF65-F5344CB8AC3E}">
        <p14:creationId xmlns:p14="http://schemas.microsoft.com/office/powerpoint/2010/main" val="149092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82296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5">
            <a:extLst>
              <a:ext uri="{FF2B5EF4-FFF2-40B4-BE49-F238E27FC236}">
                <a16:creationId xmlns:a16="http://schemas.microsoft.com/office/drawing/2014/main" id="{716CD62F-20BF-4C84-AD1F-E2FAB16C274C}"/>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3" name="Picture 2">
            <a:extLst>
              <a:ext uri="{FF2B5EF4-FFF2-40B4-BE49-F238E27FC236}">
                <a16:creationId xmlns:a16="http://schemas.microsoft.com/office/drawing/2014/main" id="{94D27368-DC87-43E6-AC65-0AB513CEE4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0259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457200" y="1143000"/>
            <a:ext cx="8229600" cy="49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p:nvPr>
        </p:nvSpPr>
        <p:spPr>
          <a:xfrm>
            <a:off x="455613" y="5562600"/>
            <a:ext cx="8231187" cy="609600"/>
          </a:xfrm>
          <a:solidFill>
            <a:srgbClr val="FFC000"/>
          </a:solidFill>
        </p:spPr>
        <p:txBody>
          <a:bodyPr/>
          <a:lstStyle>
            <a:lvl1pPr marL="0" indent="0">
              <a:buNone/>
              <a:defRPr b="0" i="1">
                <a:solidFill>
                  <a:srgbClr val="171C2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D27E07C7-4298-45EE-8761-077EAAD04F10}"/>
              </a:ext>
            </a:extLst>
          </p:cNvPr>
          <p:cNvSpPr>
            <a:spLocks noGrp="1"/>
          </p:cNvSpPr>
          <p:nvPr>
            <p:ph type="sldNum" sz="quarter" idx="4"/>
          </p:nvPr>
        </p:nvSpPr>
        <p:spPr>
          <a:xfrm>
            <a:off x="7815262" y="6470654"/>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53C4BD97-8D87-4544-BF6B-E8D3C5C83C47}" type="slidenum">
              <a:rPr lang="en-US" smtClean="0"/>
              <a:pPr algn="r"/>
              <a:t>‹#›</a:t>
            </a:fld>
            <a:endParaRPr lang="en-US" dirty="0"/>
          </a:p>
        </p:txBody>
      </p:sp>
      <p:pic>
        <p:nvPicPr>
          <p:cNvPr id="14" name="Picture 2">
            <a:extLst>
              <a:ext uri="{FF2B5EF4-FFF2-40B4-BE49-F238E27FC236}">
                <a16:creationId xmlns:a16="http://schemas.microsoft.com/office/drawing/2014/main" id="{BBE656D1-E427-4C13-8EB6-3C3C294A797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611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9"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5" name="Group 14"/>
          <p:cNvGrpSpPr/>
          <p:nvPr userDrawn="1"/>
        </p:nvGrpSpPr>
        <p:grpSpPr>
          <a:xfrm>
            <a:off x="-808" y="6438899"/>
            <a:ext cx="9144808" cy="444501"/>
            <a:chOff x="-808" y="6438899"/>
            <a:chExt cx="9144808" cy="444501"/>
          </a:xfrm>
        </p:grpSpPr>
        <p:grpSp>
          <p:nvGrpSpPr>
            <p:cNvPr id="16" name="Group 15"/>
            <p:cNvGrpSpPr/>
            <p:nvPr userDrawn="1"/>
          </p:nvGrpSpPr>
          <p:grpSpPr>
            <a:xfrm>
              <a:off x="-808" y="6438899"/>
              <a:ext cx="9144808" cy="444501"/>
              <a:chOff x="-808" y="6438899"/>
              <a:chExt cx="9144808" cy="444501"/>
            </a:xfrm>
          </p:grpSpPr>
          <p:sp>
            <p:nvSpPr>
              <p:cNvPr id="18" name="Rectangle 17"/>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1" name="Right Triangle 20"/>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4" name="Picture 2">
            <a:extLst>
              <a:ext uri="{FF2B5EF4-FFF2-40B4-BE49-F238E27FC236}">
                <a16:creationId xmlns:a16="http://schemas.microsoft.com/office/drawing/2014/main" id="{972F0F21-2E98-4B56-AD25-B05D8AFC19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9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Residentia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userDrawn="1"/>
        </p:nvSpPr>
        <p:spPr>
          <a:xfrm>
            <a:off x="5924" y="0"/>
            <a:ext cx="9141124"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3CE9BA9F-79EE-48FA-A901-8D4FC639215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636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59C5-C18D-4A73-8E64-A0490943D2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0834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Divider Slide Commerci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635749"/>
          </a:xfrm>
          <a:prstGeom prst="rect">
            <a:avLst/>
          </a:prstGeom>
        </p:spPr>
      </p:pic>
      <p:sp>
        <p:nvSpPr>
          <p:cNvPr id="15" name="Rectangle 14"/>
          <p:cNvSpPr/>
          <p:nvPr userDrawn="1"/>
        </p:nvSpPr>
        <p:spPr>
          <a:xfrm>
            <a:off x="2876" y="0"/>
            <a:ext cx="9141124"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dirty="0">
                <a:solidFill>
                  <a:srgbClr val="FF0000"/>
                </a:solidFill>
              </a:rPr>
              <a:t>PRIVILEGED AND CONFIDENTIAL</a:t>
            </a:r>
          </a:p>
        </p:txBody>
      </p:sp>
      <p:pic>
        <p:nvPicPr>
          <p:cNvPr id="18" name="Picture 2">
            <a:extLst>
              <a:ext uri="{FF2B5EF4-FFF2-40B4-BE49-F238E27FC236}">
                <a16:creationId xmlns:a16="http://schemas.microsoft.com/office/drawing/2014/main" id="{DC16BD25-5C64-4617-8E37-1AE7FB9B95D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8456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ivider Slide Windmil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464300"/>
          </a:xfrm>
          <a:prstGeom prst="rect">
            <a:avLst/>
          </a:prstGeom>
        </p:spPr>
      </p:pic>
      <p:sp>
        <p:nvSpPr>
          <p:cNvPr id="15" name="Rectangle 14"/>
          <p:cNvSpPr/>
          <p:nvPr userDrawn="1"/>
        </p:nvSpPr>
        <p:spPr>
          <a:xfrm>
            <a:off x="-808" y="0"/>
            <a:ext cx="9144808" cy="68834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905125"/>
            <a:ext cx="7772400" cy="1362075"/>
          </a:xfrm>
        </p:spPr>
        <p:txBody>
          <a:bodyPr anchor="t"/>
          <a:lstStyle>
            <a:lvl1pPr algn="l">
              <a:defRPr sz="3600" b="1" cap="none"/>
            </a:lvl1pPr>
          </a:lstStyle>
          <a:p>
            <a:r>
              <a:rPr lang="en-US"/>
              <a:t>Click to edit master title style</a:t>
            </a:r>
          </a:p>
        </p:txBody>
      </p:sp>
      <p:sp>
        <p:nvSpPr>
          <p:cNvPr id="3" name="Text Placeholder 2"/>
          <p:cNvSpPr>
            <a:spLocks noGrp="1"/>
          </p:cNvSpPr>
          <p:nvPr>
            <p:ph type="body" idx="1"/>
          </p:nvPr>
        </p:nvSpPr>
        <p:spPr>
          <a:xfrm>
            <a:off x="722313" y="4278313"/>
            <a:ext cx="7772400" cy="1500187"/>
          </a:xfrm>
        </p:spPr>
        <p:txBody>
          <a:bodyPr anchor="t"/>
          <a:lstStyle>
            <a:lvl1pPr marL="0" indent="0">
              <a:buNone/>
              <a:defRPr sz="2000">
                <a:solidFill>
                  <a:srgbClr val="5556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3" name="Group 12"/>
          <p:cNvGrpSpPr/>
          <p:nvPr userDrawn="1"/>
        </p:nvGrpSpPr>
        <p:grpSpPr>
          <a:xfrm>
            <a:off x="-808" y="6438899"/>
            <a:ext cx="9144808" cy="444501"/>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152400" y="76200"/>
            <a:ext cx="3429000" cy="276999"/>
          </a:xfrm>
          <a:prstGeom prst="rect">
            <a:avLst/>
          </a:prstGeom>
          <a:noFill/>
        </p:spPr>
        <p:txBody>
          <a:bodyPr wrap="square" rtlCol="0">
            <a:spAutoFit/>
          </a:bodyPr>
          <a:lstStyle/>
          <a:p>
            <a:r>
              <a:rPr lang="en-US" sz="1200">
                <a:solidFill>
                  <a:srgbClr val="FF0000"/>
                </a:solidFill>
              </a:rPr>
              <a:t>PRIVILEGED AND CONFIDENTIAL</a:t>
            </a:r>
          </a:p>
        </p:txBody>
      </p:sp>
      <p:pic>
        <p:nvPicPr>
          <p:cNvPr id="18" name="Picture 2">
            <a:extLst>
              <a:ext uri="{FF2B5EF4-FFF2-40B4-BE49-F238E27FC236}">
                <a16:creationId xmlns:a16="http://schemas.microsoft.com/office/drawing/2014/main" id="{28EA90C2-CF3B-4CF8-BEBC-38759074FB4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0730" y="40147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054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384771"/>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75" r:id="rId4"/>
    <p:sldLayoutId id="2147483651" r:id="rId5"/>
    <p:sldLayoutId id="2147483678" r:id="rId6"/>
    <p:sldLayoutId id="2147483684" r:id="rId7"/>
    <p:sldLayoutId id="2147483679" r:id="rId8"/>
    <p:sldLayoutId id="2147483672" r:id="rId9"/>
    <p:sldLayoutId id="2147483673" r:id="rId10"/>
    <p:sldLayoutId id="2147483652" r:id="rId11"/>
    <p:sldLayoutId id="2147483653" r:id="rId12"/>
    <p:sldLayoutId id="2147483674" r:id="rId13"/>
    <p:sldLayoutId id="2147483676" r:id="rId14"/>
    <p:sldLayoutId id="2147483677" r:id="rId15"/>
    <p:sldLayoutId id="2147483654" r:id="rId16"/>
    <p:sldLayoutId id="2147483682" r:id="rId17"/>
  </p:sldLayoutIdLst>
  <p:transition/>
  <p:hf hdr="0" ftr="0" dt="0"/>
  <p:txStyles>
    <p:titleStyle>
      <a:lvl1pPr algn="l" defTabSz="914400" rtl="0" eaLnBrk="1" latinLnBrk="0" hangingPunct="1">
        <a:spcBef>
          <a:spcPct val="0"/>
        </a:spcBef>
        <a:buNone/>
        <a:defRPr sz="2400" b="1" kern="1200">
          <a:solidFill>
            <a:srgbClr val="003F6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171C2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171C2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800" kern="1200">
          <a:solidFill>
            <a:srgbClr val="171C2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171C2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Courier New" panose="02070309020205020404" pitchFamily="49" charset="0"/>
        <a:buChar char="o"/>
        <a:defRPr sz="1800" kern="1200">
          <a:solidFill>
            <a:srgbClr val="171C2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17233"/>
            <a:ext cx="9144000" cy="1697567"/>
          </a:xfrm>
        </p:spPr>
        <p:txBody>
          <a:bodyPr/>
          <a:lstStyle/>
          <a:p>
            <a:r>
              <a:rPr lang="en-US" dirty="0"/>
              <a:t>CASPR Transition Proposal</a:t>
            </a:r>
          </a:p>
        </p:txBody>
      </p:sp>
      <p:sp>
        <p:nvSpPr>
          <p:cNvPr id="3" name="Subtitle 2"/>
          <p:cNvSpPr>
            <a:spLocks noGrp="1"/>
          </p:cNvSpPr>
          <p:nvPr>
            <p:ph type="subTitle" idx="1"/>
          </p:nvPr>
        </p:nvSpPr>
        <p:spPr>
          <a:xfrm>
            <a:off x="1447800" y="3886200"/>
            <a:ext cx="6400800" cy="1752600"/>
          </a:xfrm>
        </p:spPr>
        <p:txBody>
          <a:bodyPr/>
          <a:lstStyle/>
          <a:p>
            <a:r>
              <a:rPr lang="en-US" dirty="0"/>
              <a:t>July 7, 2021</a:t>
            </a:r>
          </a:p>
        </p:txBody>
      </p:sp>
    </p:spTree>
    <p:extLst>
      <p:ext uri="{BB962C8B-B14F-4D97-AF65-F5344CB8AC3E}">
        <p14:creationId xmlns:p14="http://schemas.microsoft.com/office/powerpoint/2010/main" val="9667694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6242-DEB6-436C-A033-13FAEA3DC5C1}"/>
              </a:ext>
            </a:extLst>
          </p:cNvPr>
          <p:cNvSpPr>
            <a:spLocks noGrp="1"/>
          </p:cNvSpPr>
          <p:nvPr>
            <p:ph type="title"/>
          </p:nvPr>
        </p:nvSpPr>
        <p:spPr>
          <a:xfrm>
            <a:off x="457200" y="0"/>
            <a:ext cx="8229600" cy="999226"/>
          </a:xfrm>
        </p:spPr>
        <p:txBody>
          <a:bodyPr/>
          <a:lstStyle/>
          <a:p>
            <a:r>
              <a:rPr lang="en-US" dirty="0"/>
              <a:t>Background</a:t>
            </a:r>
          </a:p>
        </p:txBody>
      </p:sp>
      <p:sp>
        <p:nvSpPr>
          <p:cNvPr id="3" name="Content Placeholder 2">
            <a:extLst>
              <a:ext uri="{FF2B5EF4-FFF2-40B4-BE49-F238E27FC236}">
                <a16:creationId xmlns:a16="http://schemas.microsoft.com/office/drawing/2014/main" id="{7F22BB87-5D21-4B67-B4E1-8A70ACB22667}"/>
              </a:ext>
            </a:extLst>
          </p:cNvPr>
          <p:cNvSpPr>
            <a:spLocks noGrp="1"/>
          </p:cNvSpPr>
          <p:nvPr>
            <p:ph idx="1"/>
          </p:nvPr>
        </p:nvSpPr>
        <p:spPr>
          <a:xfrm>
            <a:off x="457200" y="1143000"/>
            <a:ext cx="8229600" cy="5327654"/>
          </a:xfrm>
        </p:spPr>
        <p:txBody>
          <a:bodyPr>
            <a:normAutofit fontScale="92500" lnSpcReduction="10000"/>
          </a:bodyPr>
          <a:lstStyle/>
          <a:p>
            <a:r>
              <a:rPr lang="en-US" sz="1900" dirty="0"/>
              <a:t>Capacity market/CASPR must better accommodate state policy goals.</a:t>
            </a:r>
          </a:p>
          <a:p>
            <a:pPr lvl="1"/>
            <a:r>
              <a:rPr lang="en-US" sz="1900" dirty="0"/>
              <a:t>Designed to balance accommodation of state policies and preservation of investor confidence but has not achieved an equitable balance to date.</a:t>
            </a:r>
          </a:p>
          <a:p>
            <a:pPr lvl="1"/>
            <a:r>
              <a:rPr lang="en-US" sz="1900" dirty="0"/>
              <a:t>Resulting pressure</a:t>
            </a:r>
            <a:r>
              <a:rPr lang="en-US" sz="1900" strike="sngStrike" dirty="0"/>
              <a:t> </a:t>
            </a:r>
            <a:r>
              <a:rPr lang="en-US" sz="1900" dirty="0"/>
              <a:t>from FERC and certain states requires action on MOPR.   </a:t>
            </a:r>
          </a:p>
          <a:p>
            <a:r>
              <a:rPr lang="en-US" sz="1900" dirty="0"/>
              <a:t>Now is the time to develop a regional consensus on a long-term durable solution.</a:t>
            </a:r>
          </a:p>
          <a:p>
            <a:pPr lvl="1"/>
            <a:r>
              <a:rPr lang="en-US" sz="1900" dirty="0"/>
              <a:t>Tangible risk that New England oscillates between extreme policy positions each time federal administration changes.</a:t>
            </a:r>
          </a:p>
          <a:p>
            <a:pPr lvl="1"/>
            <a:r>
              <a:rPr lang="en-US" sz="1900" dirty="0"/>
              <a:t>Existing work streams provide the opportunity to develop a regional consensus.</a:t>
            </a:r>
          </a:p>
          <a:p>
            <a:r>
              <a:rPr lang="en-US" sz="1900" dirty="0"/>
              <a:t>The right long term durable solution must include the implementation of capacity accreditation (ELCC), a carbon pathways solution and energy security (ESI or something similar).</a:t>
            </a:r>
          </a:p>
          <a:p>
            <a:pPr lvl="1"/>
            <a:r>
              <a:rPr lang="en-US" sz="1900" dirty="0"/>
              <a:t>These designs would largely address the concerns currently resolved by MOPR.</a:t>
            </a:r>
          </a:p>
          <a:p>
            <a:r>
              <a:rPr lang="en-US" sz="1900" dirty="0"/>
              <a:t>Those long-term solutions cannot be achieved in the timeline set forth by ISO-NE.</a:t>
            </a:r>
          </a:p>
          <a:p>
            <a:pPr marL="342900" lvl="0" indent="-342900">
              <a:spcBef>
                <a:spcPts val="300"/>
              </a:spcBef>
              <a:spcAft>
                <a:spcPts val="100"/>
              </a:spcAft>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8F6F12EF-B86E-479B-AC25-904F2F7DCCEC}"/>
              </a:ext>
            </a:extLst>
          </p:cNvPr>
          <p:cNvSpPr>
            <a:spLocks noGrp="1"/>
          </p:cNvSpPr>
          <p:nvPr>
            <p:ph type="sldNum" sz="quarter" idx="4"/>
          </p:nvPr>
        </p:nvSpPr>
        <p:spPr/>
        <p:txBody>
          <a:bodyPr/>
          <a:lstStyle/>
          <a:p>
            <a:pPr algn="r"/>
            <a:fld id="{53C4BD97-8D87-4544-BF6B-E8D3C5C83C47}" type="slidenum">
              <a:rPr lang="en-US" smtClean="0"/>
              <a:pPr algn="r"/>
              <a:t>2</a:t>
            </a:fld>
            <a:endParaRPr lang="en-US" dirty="0"/>
          </a:p>
        </p:txBody>
      </p:sp>
    </p:spTree>
    <p:extLst>
      <p:ext uri="{BB962C8B-B14F-4D97-AF65-F5344CB8AC3E}">
        <p14:creationId xmlns:p14="http://schemas.microsoft.com/office/powerpoint/2010/main" val="32454410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6EE8-E6F2-4EED-8F4F-BCFEDC255898}"/>
              </a:ext>
            </a:extLst>
          </p:cNvPr>
          <p:cNvSpPr>
            <a:spLocks noGrp="1"/>
          </p:cNvSpPr>
          <p:nvPr>
            <p:ph type="title"/>
          </p:nvPr>
        </p:nvSpPr>
        <p:spPr/>
        <p:txBody>
          <a:bodyPr/>
          <a:lstStyle/>
          <a:p>
            <a:r>
              <a:rPr lang="en-US" dirty="0"/>
              <a:t>ISO-NE Current Path Faces Real Risk</a:t>
            </a:r>
          </a:p>
        </p:txBody>
      </p:sp>
      <p:sp>
        <p:nvSpPr>
          <p:cNvPr id="5" name="Slide Number Placeholder 4">
            <a:extLst>
              <a:ext uri="{FF2B5EF4-FFF2-40B4-BE49-F238E27FC236}">
                <a16:creationId xmlns:a16="http://schemas.microsoft.com/office/drawing/2014/main" id="{0C4CD878-C544-407E-B5D5-BCC8F1F11875}"/>
              </a:ext>
            </a:extLst>
          </p:cNvPr>
          <p:cNvSpPr>
            <a:spLocks noGrp="1"/>
          </p:cNvSpPr>
          <p:nvPr>
            <p:ph type="sldNum" sz="quarter" idx="4"/>
          </p:nvPr>
        </p:nvSpPr>
        <p:spPr/>
        <p:txBody>
          <a:bodyPr/>
          <a:lstStyle/>
          <a:p>
            <a:pPr algn="r"/>
            <a:fld id="{53C4BD97-8D87-4544-BF6B-E8D3C5C83C47}" type="slidenum">
              <a:rPr lang="en-US" smtClean="0"/>
              <a:pPr algn="r"/>
              <a:t>3</a:t>
            </a:fld>
            <a:endParaRPr lang="en-US" dirty="0"/>
          </a:p>
        </p:txBody>
      </p:sp>
      <p:sp>
        <p:nvSpPr>
          <p:cNvPr id="4" name="Content Placeholder 3">
            <a:extLst>
              <a:ext uri="{FF2B5EF4-FFF2-40B4-BE49-F238E27FC236}">
                <a16:creationId xmlns:a16="http://schemas.microsoft.com/office/drawing/2014/main" id="{817424C9-7332-4DB9-88B7-2D18884EA294}"/>
              </a:ext>
            </a:extLst>
          </p:cNvPr>
          <p:cNvSpPr>
            <a:spLocks noGrp="1"/>
          </p:cNvSpPr>
          <p:nvPr>
            <p:ph idx="1"/>
          </p:nvPr>
        </p:nvSpPr>
        <p:spPr/>
        <p:txBody>
          <a:bodyPr>
            <a:normAutofit fontScale="85000" lnSpcReduction="10000"/>
          </a:bodyPr>
          <a:lstStyle/>
          <a:p>
            <a:r>
              <a:rPr lang="en-US" sz="1900" b="1" dirty="0"/>
              <a:t>Complete Elimination of MOPR Faces Significant Risk</a:t>
            </a:r>
          </a:p>
          <a:p>
            <a:pPr lvl="1"/>
            <a:r>
              <a:rPr lang="en-US" sz="1900" dirty="0"/>
              <a:t>Legal/Policy Risk</a:t>
            </a:r>
          </a:p>
          <a:p>
            <a:pPr lvl="2"/>
            <a:r>
              <a:rPr lang="en-US" sz="1900" dirty="0"/>
              <a:t>CASPR Order (2018)</a:t>
            </a:r>
          </a:p>
          <a:p>
            <a:pPr lvl="3"/>
            <a:r>
              <a:rPr lang="en-US" sz="1600" dirty="0">
                <a:solidFill>
                  <a:srgbClr val="FF0000"/>
                </a:solidFill>
              </a:rPr>
              <a:t>“Absent a showing that a different method would appropriately address particular state policies, we intend to use the MOPR to address the impacts of state policies on the wholesale capacity markets.  </a:t>
            </a:r>
            <a:r>
              <a:rPr lang="en-US" sz="1600" dirty="0"/>
              <a:t>However, we acknowledge that there can be more than one valid method of managing such impacts, and that methods may be tailored to the specific challenges posed by the state policies in a given </a:t>
            </a:r>
            <a:r>
              <a:rPr lang="en-US" sz="1600" i="1" dirty="0"/>
              <a:t>region</a:t>
            </a:r>
            <a:r>
              <a:rPr lang="en-US" sz="1600" dirty="0"/>
              <a:t>.  Accordingly, while we will use the MOPR as our standard solution, we will consider supplemental or alternative proposals to manage the impact of state policies, provided that those proposals are sufficiently consistent with the above-mentioned principles of capacity markets.  We consider ISO-NE’s proposal to be an acceptable means of managing the impact of state policies in the New England region while maintaining just and reasonable rates</a:t>
            </a:r>
            <a:r>
              <a:rPr lang="en-US" dirty="0"/>
              <a:t>.”</a:t>
            </a:r>
          </a:p>
          <a:p>
            <a:pPr lvl="2"/>
            <a:r>
              <a:rPr lang="en-US" sz="1900" dirty="0"/>
              <a:t>PJM Order (2018)</a:t>
            </a:r>
          </a:p>
          <a:p>
            <a:pPr lvl="3"/>
            <a:r>
              <a:rPr lang="en-US" sz="1700" dirty="0">
                <a:solidFill>
                  <a:srgbClr val="FF0000"/>
                </a:solidFill>
              </a:rPr>
              <a:t>The June 2018 Order thus found PJM’s existing MOPR provisions unjust and unreasonable and unduly discriminatory</a:t>
            </a:r>
            <a:r>
              <a:rPr lang="en-US" sz="1700" dirty="0"/>
              <a:t> because they failed to protect the “integrity of competition in the wholesale capacity market against unreasonable price distortions and cost shifts caused by out-of-market support to keep existing uneconomic resources in operation, or to support the uneconomic entry of new resources, regardless of generation type or quantity of the resources supported by such out-of-market support.”</a:t>
            </a:r>
          </a:p>
          <a:p>
            <a:pPr lvl="2"/>
            <a:endParaRPr lang="en-US" sz="1900" dirty="0"/>
          </a:p>
          <a:p>
            <a:pPr lvl="2"/>
            <a:endParaRPr lang="en-US" sz="1900" dirty="0"/>
          </a:p>
          <a:p>
            <a:pPr lvl="2"/>
            <a:endParaRPr lang="en-US" sz="1900" dirty="0"/>
          </a:p>
          <a:p>
            <a:endParaRPr lang="en-US" dirty="0"/>
          </a:p>
        </p:txBody>
      </p:sp>
    </p:spTree>
    <p:extLst>
      <p:ext uri="{BB962C8B-B14F-4D97-AF65-F5344CB8AC3E}">
        <p14:creationId xmlns:p14="http://schemas.microsoft.com/office/powerpoint/2010/main" val="26646447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4CE5-BE2F-43E9-953E-BEF97505B921}"/>
              </a:ext>
            </a:extLst>
          </p:cNvPr>
          <p:cNvSpPr>
            <a:spLocks noGrp="1"/>
          </p:cNvSpPr>
          <p:nvPr>
            <p:ph type="title"/>
          </p:nvPr>
        </p:nvSpPr>
        <p:spPr/>
        <p:txBody>
          <a:bodyPr/>
          <a:lstStyle/>
          <a:p>
            <a:r>
              <a:rPr lang="en-US" dirty="0"/>
              <a:t>ISO-NE Current Path Faces Real Risk (cont.)</a:t>
            </a:r>
          </a:p>
        </p:txBody>
      </p:sp>
      <p:sp>
        <p:nvSpPr>
          <p:cNvPr id="3" name="Content Placeholder 2">
            <a:extLst>
              <a:ext uri="{FF2B5EF4-FFF2-40B4-BE49-F238E27FC236}">
                <a16:creationId xmlns:a16="http://schemas.microsoft.com/office/drawing/2014/main" id="{9F851AB2-DAE8-4941-B1D2-D6C59EB92494}"/>
              </a:ext>
            </a:extLst>
          </p:cNvPr>
          <p:cNvSpPr>
            <a:spLocks noGrp="1"/>
          </p:cNvSpPr>
          <p:nvPr>
            <p:ph idx="1"/>
          </p:nvPr>
        </p:nvSpPr>
        <p:spPr/>
        <p:txBody>
          <a:bodyPr>
            <a:normAutofit fontScale="85000" lnSpcReduction="20000"/>
          </a:bodyPr>
          <a:lstStyle/>
          <a:p>
            <a:pPr lvl="1"/>
            <a:r>
              <a:rPr lang="en-US" sz="1900" dirty="0"/>
              <a:t>Legal/Policy Risk (continued)</a:t>
            </a:r>
          </a:p>
          <a:p>
            <a:pPr lvl="2"/>
            <a:r>
              <a:rPr lang="en-US" sz="1900" dirty="0"/>
              <a:t>MBR regime requires both buyer and seller side market power mitigation.</a:t>
            </a:r>
          </a:p>
          <a:p>
            <a:pPr lvl="3"/>
            <a:r>
              <a:rPr lang="en-US" sz="1900" dirty="0"/>
              <a:t>Any robust replacement of current MOPR could not be developed in short term.</a:t>
            </a:r>
          </a:p>
          <a:p>
            <a:pPr lvl="2"/>
            <a:r>
              <a:rPr lang="en-US" sz="1900" dirty="0"/>
              <a:t>Court could overturn such legally flawed design.</a:t>
            </a:r>
          </a:p>
          <a:p>
            <a:pPr lvl="2"/>
            <a:r>
              <a:rPr lang="en-US" sz="1900" dirty="0"/>
              <a:t>Legal challenge could delay and further frustrate ability of states to bring resources into the capacity market.</a:t>
            </a:r>
          </a:p>
          <a:p>
            <a:pPr lvl="1"/>
            <a:r>
              <a:rPr lang="en-US" sz="1900" dirty="0"/>
              <a:t>FERC risk</a:t>
            </a:r>
          </a:p>
          <a:p>
            <a:pPr lvl="2"/>
            <a:r>
              <a:rPr lang="en-US" sz="1900" dirty="0"/>
              <a:t>No evidence that 3 Commissioners support complete elimination without addressing investor confidence and cost shifts among states.</a:t>
            </a:r>
          </a:p>
          <a:p>
            <a:pPr lvl="1"/>
            <a:r>
              <a:rPr lang="en-US" sz="1900" dirty="0"/>
              <a:t>Market risk</a:t>
            </a:r>
          </a:p>
          <a:p>
            <a:pPr lvl="2"/>
            <a:r>
              <a:rPr lang="en-US" sz="1900" dirty="0"/>
              <a:t>Given expedited timeline, package of reforms at risk of being severely inadequate.</a:t>
            </a:r>
          </a:p>
          <a:p>
            <a:r>
              <a:rPr lang="en-US" sz="1900" b="1" dirty="0"/>
              <a:t>Long term designs are coming soon.  </a:t>
            </a:r>
          </a:p>
          <a:p>
            <a:pPr lvl="1"/>
            <a:r>
              <a:rPr lang="en-US" sz="1900" dirty="0"/>
              <a:t>ISO-NE is in process of developing durable design reforms that mitigate impacts of subsidized resources.</a:t>
            </a:r>
          </a:p>
          <a:p>
            <a:pPr lvl="2"/>
            <a:r>
              <a:rPr lang="en-US" sz="1900" dirty="0"/>
              <a:t>Capacity accreditation based upon ELCC</a:t>
            </a:r>
          </a:p>
          <a:p>
            <a:pPr lvl="2"/>
            <a:r>
              <a:rPr lang="en-US" sz="1900" dirty="0"/>
              <a:t>Carbon solution.</a:t>
            </a:r>
          </a:p>
          <a:p>
            <a:pPr lvl="2"/>
            <a:r>
              <a:rPr lang="en-US" sz="1900" dirty="0"/>
              <a:t>ESI.</a:t>
            </a:r>
          </a:p>
          <a:p>
            <a:pPr lvl="2"/>
            <a:r>
              <a:rPr lang="en-US" sz="1900" dirty="0"/>
              <a:t>Only one-two years away.</a:t>
            </a:r>
          </a:p>
          <a:p>
            <a:endParaRPr lang="en-US" dirty="0"/>
          </a:p>
        </p:txBody>
      </p:sp>
      <p:sp>
        <p:nvSpPr>
          <p:cNvPr id="4" name="Slide Number Placeholder 3">
            <a:extLst>
              <a:ext uri="{FF2B5EF4-FFF2-40B4-BE49-F238E27FC236}">
                <a16:creationId xmlns:a16="http://schemas.microsoft.com/office/drawing/2014/main" id="{385C1A73-B71E-449A-9047-BA5C3CD867FD}"/>
              </a:ext>
            </a:extLst>
          </p:cNvPr>
          <p:cNvSpPr>
            <a:spLocks noGrp="1"/>
          </p:cNvSpPr>
          <p:nvPr>
            <p:ph type="sldNum" sz="quarter" idx="4"/>
          </p:nvPr>
        </p:nvSpPr>
        <p:spPr/>
        <p:txBody>
          <a:bodyPr/>
          <a:lstStyle/>
          <a:p>
            <a:pPr algn="r"/>
            <a:fld id="{53C4BD97-8D87-4544-BF6B-E8D3C5C83C47}" type="slidenum">
              <a:rPr lang="en-US" smtClean="0"/>
              <a:pPr algn="r"/>
              <a:t>4</a:t>
            </a:fld>
            <a:endParaRPr lang="en-US" dirty="0"/>
          </a:p>
        </p:txBody>
      </p:sp>
    </p:spTree>
    <p:extLst>
      <p:ext uri="{BB962C8B-B14F-4D97-AF65-F5344CB8AC3E}">
        <p14:creationId xmlns:p14="http://schemas.microsoft.com/office/powerpoint/2010/main" val="3780982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74D625-41A5-49FB-A45A-E6E98B9C84B7}"/>
              </a:ext>
            </a:extLst>
          </p:cNvPr>
          <p:cNvSpPr>
            <a:spLocks noGrp="1"/>
          </p:cNvSpPr>
          <p:nvPr>
            <p:ph type="title"/>
          </p:nvPr>
        </p:nvSpPr>
        <p:spPr/>
        <p:txBody>
          <a:bodyPr/>
          <a:lstStyle/>
          <a:p>
            <a:r>
              <a:rPr lang="en-US" dirty="0"/>
              <a:t>Conceptual Design</a:t>
            </a:r>
          </a:p>
        </p:txBody>
      </p:sp>
      <p:sp>
        <p:nvSpPr>
          <p:cNvPr id="10" name="Content Placeholder 9">
            <a:extLst>
              <a:ext uri="{FF2B5EF4-FFF2-40B4-BE49-F238E27FC236}">
                <a16:creationId xmlns:a16="http://schemas.microsoft.com/office/drawing/2014/main" id="{239844C9-0EB6-45F5-8AC0-F234CC75DEEF}"/>
              </a:ext>
            </a:extLst>
          </p:cNvPr>
          <p:cNvSpPr>
            <a:spLocks noGrp="1"/>
          </p:cNvSpPr>
          <p:nvPr>
            <p:ph idx="1"/>
          </p:nvPr>
        </p:nvSpPr>
        <p:spPr/>
        <p:txBody>
          <a:bodyPr>
            <a:normAutofit fontScale="25000" lnSpcReduction="20000"/>
          </a:bodyPr>
          <a:lstStyle/>
          <a:p>
            <a:pPr marL="0" indent="0">
              <a:buNone/>
            </a:pPr>
            <a:r>
              <a:rPr lang="en-US" sz="6400" b="1" u="sng" dirty="0"/>
              <a:t>Key Elements</a:t>
            </a:r>
          </a:p>
          <a:p>
            <a:endParaRPr lang="en-US" sz="3600" dirty="0"/>
          </a:p>
          <a:p>
            <a:r>
              <a:rPr lang="en-US" sz="5600" b="1" dirty="0"/>
              <a:t>Reinstitute the Renewable Technology Resource Exemption</a:t>
            </a:r>
          </a:p>
          <a:p>
            <a:pPr lvl="1"/>
            <a:r>
              <a:rPr lang="en-US" sz="5600" dirty="0"/>
              <a:t>Ensures material accommodation of sponsored resources.</a:t>
            </a:r>
          </a:p>
          <a:p>
            <a:pPr lvl="1"/>
            <a:r>
              <a:rPr lang="en-US" sz="5600" dirty="0"/>
              <a:t>Identify a principled basis for the exemption amounts.</a:t>
            </a:r>
          </a:p>
          <a:p>
            <a:pPr lvl="1"/>
            <a:r>
              <a:rPr lang="en-US" sz="5600" dirty="0"/>
              <a:t>Exemptions not static.</a:t>
            </a:r>
          </a:p>
          <a:p>
            <a:pPr lvl="2"/>
            <a:r>
              <a:rPr lang="en-US" sz="5400" dirty="0"/>
              <a:t>Tie CASPR success to RTR changes year over year. </a:t>
            </a:r>
          </a:p>
          <a:p>
            <a:pPr lvl="3"/>
            <a:r>
              <a:rPr lang="en-US" sz="5400" dirty="0"/>
              <a:t>Revise exemption amount depending on effectiveness of CASPR.  For example, If CASPR is ineffective in year one, increase exemption for the following FCA.</a:t>
            </a:r>
          </a:p>
          <a:p>
            <a:r>
              <a:rPr lang="en-US" sz="5600" b="1" dirty="0"/>
              <a:t>Elimination of Test Price</a:t>
            </a:r>
          </a:p>
          <a:p>
            <a:pPr lvl="1"/>
            <a:r>
              <a:rPr lang="en-US" sz="5600" dirty="0"/>
              <a:t>Improves ability to accommodate additional sponsored resources.</a:t>
            </a:r>
          </a:p>
          <a:p>
            <a:pPr lvl="1"/>
            <a:r>
              <a:rPr lang="en-US" sz="5600" dirty="0"/>
              <a:t>Created to protect price formation related to retiring resources, with concern that resources have an incentive to underbid to get a capacity award and then enter the substitution auction.</a:t>
            </a:r>
          </a:p>
          <a:p>
            <a:pPr lvl="1"/>
            <a:r>
              <a:rPr lang="en-US" sz="5600" dirty="0"/>
              <a:t>With capacity prices at historic lows due to system in surplus, the test price has become an impediment to any existing resource being able to participate in the substitution auction.</a:t>
            </a:r>
          </a:p>
          <a:p>
            <a:pPr lvl="1"/>
            <a:r>
              <a:rPr lang="en-US" sz="5600" dirty="0"/>
              <a:t>Test Price is limiting participation.</a:t>
            </a:r>
          </a:p>
          <a:p>
            <a:r>
              <a:rPr lang="en-US" sz="5600" b="1" dirty="0"/>
              <a:t>Allow Bilateral Transactions</a:t>
            </a:r>
          </a:p>
          <a:p>
            <a:pPr lvl="1"/>
            <a:r>
              <a:rPr lang="en-US" sz="5600" dirty="0"/>
              <a:t>Modify CASPR to allow bilateral transactions that ensure CASPR trade will be successful.</a:t>
            </a:r>
          </a:p>
          <a:p>
            <a:r>
              <a:rPr lang="en-US" sz="5600" b="1" dirty="0"/>
              <a:t>Term – 3 years? </a:t>
            </a:r>
            <a:r>
              <a:rPr lang="en-US" sz="5600" dirty="0"/>
              <a:t>(depends on timing for integration of long term solutions)</a:t>
            </a:r>
          </a:p>
          <a:p>
            <a:pPr lvl="1"/>
            <a:r>
              <a:rPr lang="en-US" sz="5600" dirty="0"/>
              <a:t>Effective until long term durable solutions in place.</a:t>
            </a:r>
            <a:endParaRPr lang="en-US" sz="5800" dirty="0"/>
          </a:p>
          <a:p>
            <a:r>
              <a:rPr lang="en-US" sz="6000" dirty="0"/>
              <a:t>Complementary retirement reforms to improve ability to accommodate additional sponsored resources.</a:t>
            </a:r>
          </a:p>
          <a:p>
            <a:endParaRPr lang="en-US" sz="5800" dirty="0"/>
          </a:p>
          <a:p>
            <a:endParaRPr lang="en-US" dirty="0"/>
          </a:p>
        </p:txBody>
      </p:sp>
      <p:sp>
        <p:nvSpPr>
          <p:cNvPr id="7" name="Slide Number Placeholder 6">
            <a:extLst>
              <a:ext uri="{FF2B5EF4-FFF2-40B4-BE49-F238E27FC236}">
                <a16:creationId xmlns:a16="http://schemas.microsoft.com/office/drawing/2014/main" id="{9309031C-D6AE-4575-BF51-22382541FC6D}"/>
              </a:ext>
            </a:extLst>
          </p:cNvPr>
          <p:cNvSpPr>
            <a:spLocks noGrp="1"/>
          </p:cNvSpPr>
          <p:nvPr>
            <p:ph type="sldNum" sz="quarter" idx="4"/>
          </p:nvPr>
        </p:nvSpPr>
        <p:spPr/>
        <p:txBody>
          <a:bodyPr/>
          <a:lstStyle/>
          <a:p>
            <a:pPr algn="r"/>
            <a:fld id="{53C4BD97-8D87-4544-BF6B-E8D3C5C83C47}" type="slidenum">
              <a:rPr lang="en-US" smtClean="0"/>
              <a:pPr algn="r"/>
              <a:t>5</a:t>
            </a:fld>
            <a:endParaRPr lang="en-US" dirty="0"/>
          </a:p>
        </p:txBody>
      </p:sp>
    </p:spTree>
    <p:extLst>
      <p:ext uri="{BB962C8B-B14F-4D97-AF65-F5344CB8AC3E}">
        <p14:creationId xmlns:p14="http://schemas.microsoft.com/office/powerpoint/2010/main" val="34188984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CC268A-31C4-45FB-8344-B6AFAF363335}"/>
              </a:ext>
            </a:extLst>
          </p:cNvPr>
          <p:cNvSpPr>
            <a:spLocks noGrp="1"/>
          </p:cNvSpPr>
          <p:nvPr>
            <p:ph type="title"/>
          </p:nvPr>
        </p:nvSpPr>
        <p:spPr/>
        <p:txBody>
          <a:bodyPr/>
          <a:lstStyle/>
          <a:p>
            <a:r>
              <a:rPr lang="en-US" dirty="0"/>
              <a:t>Why CASPR Transition?</a:t>
            </a:r>
          </a:p>
        </p:txBody>
      </p:sp>
      <p:sp>
        <p:nvSpPr>
          <p:cNvPr id="11" name="Content Placeholder 10">
            <a:extLst>
              <a:ext uri="{FF2B5EF4-FFF2-40B4-BE49-F238E27FC236}">
                <a16:creationId xmlns:a16="http://schemas.microsoft.com/office/drawing/2014/main" id="{EE15CE18-BC33-4903-B25D-49D14EA01B7B}"/>
              </a:ext>
            </a:extLst>
          </p:cNvPr>
          <p:cNvSpPr>
            <a:spLocks noGrp="1"/>
          </p:cNvSpPr>
          <p:nvPr>
            <p:ph idx="1"/>
          </p:nvPr>
        </p:nvSpPr>
        <p:spPr>
          <a:xfrm>
            <a:off x="457200" y="999226"/>
            <a:ext cx="8229600" cy="4800600"/>
          </a:xfrm>
        </p:spPr>
        <p:txBody>
          <a:bodyPr>
            <a:noAutofit/>
          </a:bodyPr>
          <a:lstStyle/>
          <a:p>
            <a:r>
              <a:rPr lang="en-US" sz="1600" dirty="0"/>
              <a:t>State policy goals must be better accommodated.</a:t>
            </a:r>
          </a:p>
          <a:p>
            <a:r>
              <a:rPr lang="en-US" sz="1600" dirty="0"/>
              <a:t>Narrowing of MOPR is inevitable, but a durable capacity market design requires both buyer and seller side market power mitigation.</a:t>
            </a:r>
          </a:p>
          <a:p>
            <a:pPr lvl="1">
              <a:buFont typeface="Arial" panose="020B0604020202020204" pitchFamily="34" charset="0"/>
              <a:buChar char="•"/>
            </a:pPr>
            <a:r>
              <a:rPr lang="en-US" sz="1600" dirty="0"/>
              <a:t>Elimination of MOPR without replacement buyer side market power very risky given FERC and Court precedent.</a:t>
            </a:r>
          </a:p>
          <a:p>
            <a:pPr lvl="1">
              <a:buFont typeface="Arial" panose="020B0604020202020204" pitchFamily="34" charset="0"/>
              <a:buChar char="•"/>
            </a:pPr>
            <a:r>
              <a:rPr lang="en-US" sz="1600" dirty="0"/>
              <a:t>A substantially narrowed MOPR or an alternative approach are options to consider.</a:t>
            </a:r>
          </a:p>
          <a:p>
            <a:r>
              <a:rPr lang="en-US" sz="1600" dirty="0"/>
              <a:t>Potential for broad market support/FERC bipartisan support.</a:t>
            </a:r>
          </a:p>
          <a:p>
            <a:pPr lvl="1">
              <a:buFont typeface="Arial" panose="020B0604020202020204" pitchFamily="34" charset="0"/>
              <a:buChar char="•"/>
            </a:pPr>
            <a:r>
              <a:rPr lang="en-US" sz="1600" dirty="0"/>
              <a:t>A CASPR transition that substantially accommodates state subsidized resources while preserving  investor confidence and avoiding cost shifts could be appealing to all sides of NEPOOL, as well as both Rs and Ds at FERC, as a solid path forward towards a permanent solution.</a:t>
            </a:r>
          </a:p>
          <a:p>
            <a:r>
              <a:rPr lang="en-US" sz="1600" dirty="0"/>
              <a:t>Tying RTR exemption amounts to CASPR’s success will ensure design is focused on material participation in FCAs by subsidized resources. </a:t>
            </a:r>
          </a:p>
          <a:p>
            <a:r>
              <a:rPr lang="en-US" sz="1600" dirty="0"/>
              <a:t>Gives the region time to develop a durable market design, including ELCC, a carbon solution, and the required BSM that would need to be much narrower and more targeted than existing rules. </a:t>
            </a:r>
          </a:p>
          <a:p>
            <a:endParaRPr lang="en-US" sz="1100" dirty="0"/>
          </a:p>
        </p:txBody>
      </p:sp>
      <p:sp>
        <p:nvSpPr>
          <p:cNvPr id="5" name="Slide Number Placeholder 4">
            <a:extLst>
              <a:ext uri="{FF2B5EF4-FFF2-40B4-BE49-F238E27FC236}">
                <a16:creationId xmlns:a16="http://schemas.microsoft.com/office/drawing/2014/main" id="{B9368D2B-B63B-4E54-90FD-D9B2F3ED65F6}"/>
              </a:ext>
            </a:extLst>
          </p:cNvPr>
          <p:cNvSpPr>
            <a:spLocks noGrp="1"/>
          </p:cNvSpPr>
          <p:nvPr>
            <p:ph type="sldNum" sz="quarter" idx="4"/>
          </p:nvPr>
        </p:nvSpPr>
        <p:spPr/>
        <p:txBody>
          <a:bodyPr/>
          <a:lstStyle/>
          <a:p>
            <a:fld id="{53C4BD97-8D87-4544-BF6B-E8D3C5C83C47}" type="slidenum">
              <a:rPr lang="en-US" smtClean="0"/>
              <a:pPr/>
              <a:t>6</a:t>
            </a:fld>
            <a:endParaRPr lang="en-US" dirty="0"/>
          </a:p>
        </p:txBody>
      </p:sp>
    </p:spTree>
    <p:extLst>
      <p:ext uri="{BB962C8B-B14F-4D97-AF65-F5344CB8AC3E}">
        <p14:creationId xmlns:p14="http://schemas.microsoft.com/office/powerpoint/2010/main" val="293955495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Vistra Energy">
      <a:dk1>
        <a:srgbClr val="171C21"/>
      </a:dk1>
      <a:lt1>
        <a:sysClr val="window" lastClr="FFFFFF"/>
      </a:lt1>
      <a:dk2>
        <a:srgbClr val="003F6E"/>
      </a:dk2>
      <a:lt2>
        <a:srgbClr val="EEECE1"/>
      </a:lt2>
      <a:accent1>
        <a:srgbClr val="63A70A"/>
      </a:accent1>
      <a:accent2>
        <a:srgbClr val="BFE7F7"/>
      </a:accent2>
      <a:accent3>
        <a:srgbClr val="006B35"/>
      </a:accent3>
      <a:accent4>
        <a:srgbClr val="EDAA00"/>
      </a:accent4>
      <a:accent5>
        <a:srgbClr val="D06F19"/>
      </a:accent5>
      <a:accent6>
        <a:srgbClr val="B8CEC4"/>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(4:3)</PresentationFormat>
  <Paragraphs>71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Wingdings</vt:lpstr>
      <vt:lpstr>Office Theme</vt:lpstr>
      <vt:lpstr>CASPR Transition Proposal</vt:lpstr>
      <vt:lpstr>Background</vt:lpstr>
      <vt:lpstr>ISO-NE Current Path Faces Real Risk</vt:lpstr>
      <vt:lpstr>ISO-NE Current Path Faces Real Risk (cont.)</vt:lpstr>
      <vt:lpstr>Conceptual Design</vt:lpstr>
      <vt:lpstr>Why CASPR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2021-07-06T14:25:12Z</dcterms:created>
  <dcterms:modified xsi:type="dcterms:W3CDTF">2021-07-06T14:25:21Z</dcterms:modified>
</cp:coreProperties>
</file>