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43"/>
  </p:notesMasterIdLst>
  <p:handoutMasterIdLst>
    <p:handoutMasterId r:id="rId44"/>
  </p:handoutMasterIdLst>
  <p:sldIdLst>
    <p:sldId id="533" r:id="rId3"/>
    <p:sldId id="534" r:id="rId4"/>
    <p:sldId id="663" r:id="rId5"/>
    <p:sldId id="664" r:id="rId6"/>
    <p:sldId id="665" r:id="rId7"/>
    <p:sldId id="666" r:id="rId8"/>
    <p:sldId id="667" r:id="rId9"/>
    <p:sldId id="668" r:id="rId10"/>
    <p:sldId id="669" r:id="rId11"/>
    <p:sldId id="670" r:id="rId12"/>
    <p:sldId id="671" r:id="rId13"/>
    <p:sldId id="672" r:id="rId14"/>
    <p:sldId id="673" r:id="rId15"/>
    <p:sldId id="674" r:id="rId16"/>
    <p:sldId id="675" r:id="rId17"/>
    <p:sldId id="676" r:id="rId18"/>
    <p:sldId id="677" r:id="rId19"/>
    <p:sldId id="678" r:id="rId20"/>
    <p:sldId id="679" r:id="rId21"/>
    <p:sldId id="607" r:id="rId22"/>
    <p:sldId id="642" r:id="rId23"/>
    <p:sldId id="608" r:id="rId24"/>
    <p:sldId id="609" r:id="rId25"/>
    <p:sldId id="643" r:id="rId26"/>
    <p:sldId id="610" r:id="rId27"/>
    <p:sldId id="611" r:id="rId28"/>
    <p:sldId id="612" r:id="rId29"/>
    <p:sldId id="613" r:id="rId30"/>
    <p:sldId id="614" r:id="rId31"/>
    <p:sldId id="615" r:id="rId32"/>
    <p:sldId id="616" r:id="rId33"/>
    <p:sldId id="640" r:id="rId34"/>
    <p:sldId id="601" r:id="rId35"/>
    <p:sldId id="602" r:id="rId36"/>
    <p:sldId id="603" r:id="rId37"/>
    <p:sldId id="604" r:id="rId38"/>
    <p:sldId id="605" r:id="rId39"/>
    <p:sldId id="606" r:id="rId40"/>
    <p:sldId id="682" r:id="rId41"/>
    <p:sldId id="683" r:id="rId42"/>
  </p:sldIdLst>
  <p:sldSz cx="9144000" cy="6858000" type="screen4x3"/>
  <p:notesSz cx="7010400" cy="9296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63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7BD2A"/>
    <a:srgbClr val="F68920"/>
    <a:srgbClr val="62777F"/>
    <a:srgbClr val="EC1F25"/>
    <a:srgbClr val="1E6A9A"/>
    <a:srgbClr val="FBB92F"/>
    <a:srgbClr val="6FA943"/>
    <a:srgbClr val="B9D257"/>
    <a:srgbClr val="855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75" autoAdjust="0"/>
    <p:restoredTop sz="89965" autoAdjust="0"/>
  </p:normalViewPr>
  <p:slideViewPr>
    <p:cSldViewPr>
      <p:cViewPr varScale="1">
        <p:scale>
          <a:sx n="89" d="100"/>
          <a:sy n="89" d="100"/>
        </p:scale>
        <p:origin x="101" y="31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062" y="-10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7" cy="464980"/>
          </a:xfrm>
          <a:prstGeom prst="rect">
            <a:avLst/>
          </a:prstGeom>
        </p:spPr>
        <p:txBody>
          <a:bodyPr vert="horz" lIns="92113" tIns="46056" rIns="92113" bIns="46056" rtlCol="0"/>
          <a:lstStyle>
            <a:lvl1pPr algn="l">
              <a:defRPr sz="1200"/>
            </a:lvl1pPr>
          </a:lstStyle>
          <a:p>
            <a:endParaRPr lang="en-US" dirty="0"/>
          </a:p>
        </p:txBody>
      </p:sp>
      <p:sp>
        <p:nvSpPr>
          <p:cNvPr id="3" name="Date Placeholder 2"/>
          <p:cNvSpPr>
            <a:spLocks noGrp="1"/>
          </p:cNvSpPr>
          <p:nvPr>
            <p:ph type="dt" sz="quarter" idx="1"/>
          </p:nvPr>
        </p:nvSpPr>
        <p:spPr>
          <a:xfrm>
            <a:off x="3971172" y="1"/>
            <a:ext cx="3037627" cy="464980"/>
          </a:xfrm>
          <a:prstGeom prst="rect">
            <a:avLst/>
          </a:prstGeom>
        </p:spPr>
        <p:txBody>
          <a:bodyPr vert="horz" lIns="92113" tIns="46056" rIns="92113" bIns="46056" rtlCol="0"/>
          <a:lstStyle>
            <a:lvl1pPr algn="r">
              <a:defRPr sz="1200"/>
            </a:lvl1pPr>
          </a:lstStyle>
          <a:p>
            <a:fld id="{F87AAE7F-D37E-4830-9F5E-F36A5F180179}" type="datetimeFigureOut">
              <a:rPr lang="en-US" smtClean="0"/>
              <a:t>8/5/2021</a:t>
            </a:fld>
            <a:endParaRPr lang="en-US" dirty="0"/>
          </a:p>
        </p:txBody>
      </p:sp>
      <p:sp>
        <p:nvSpPr>
          <p:cNvPr id="4" name="Footer Placeholder 3"/>
          <p:cNvSpPr>
            <a:spLocks noGrp="1"/>
          </p:cNvSpPr>
          <p:nvPr>
            <p:ph type="ftr" sz="quarter" idx="2"/>
          </p:nvPr>
        </p:nvSpPr>
        <p:spPr>
          <a:xfrm>
            <a:off x="0" y="8829823"/>
            <a:ext cx="3037627" cy="464980"/>
          </a:xfrm>
          <a:prstGeom prst="rect">
            <a:avLst/>
          </a:prstGeom>
        </p:spPr>
        <p:txBody>
          <a:bodyPr vert="horz" lIns="92113" tIns="46056" rIns="92113" bIns="460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72" y="8829823"/>
            <a:ext cx="3037627" cy="464980"/>
          </a:xfrm>
          <a:prstGeom prst="rect">
            <a:avLst/>
          </a:prstGeom>
        </p:spPr>
        <p:txBody>
          <a:bodyPr vert="horz" lIns="92113" tIns="46056" rIns="92113" bIns="46056" rtlCol="0" anchor="b"/>
          <a:lstStyle>
            <a:lvl1pPr algn="r">
              <a:defRPr sz="12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1" tIns="46586" rIns="93171" bIns="46586" rtlCol="0"/>
          <a:lstStyle>
            <a:lvl1pPr algn="r">
              <a:defRPr sz="1200"/>
            </a:lvl1pPr>
          </a:lstStyle>
          <a:p>
            <a:fld id="{9EDDEDB6-CD57-44C2-AB19-AC7D3BB8FF8E}" type="datetimeFigureOut">
              <a:rPr lang="en-US" smtClean="0"/>
              <a:pPr/>
              <a:t>8/5/2021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1" tIns="46586" rIns="93171"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1" tIns="46586" rIns="93171"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1" tIns="46586" rIns="93171" bIns="46586"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303297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a:t>
            </a:fld>
            <a:endParaRPr lang="en-US" dirty="0"/>
          </a:p>
        </p:txBody>
      </p:sp>
    </p:spTree>
    <p:extLst>
      <p:ext uri="{BB962C8B-B14F-4D97-AF65-F5344CB8AC3E}">
        <p14:creationId xmlns:p14="http://schemas.microsoft.com/office/powerpoint/2010/main" val="15169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Seasonal</a:t>
            </a:r>
            <a:r>
              <a:rPr lang="en-US" baseline="0" dirty="0" smtClean="0"/>
              <a:t> Qualified Capacity follows the Generating Capacity Resources found in </a:t>
            </a:r>
            <a:r>
              <a:rPr lang="en-US" dirty="0" smtClean="0"/>
              <a:t>III.13.1.2.2. </a:t>
            </a:r>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a:t>
            </a:fld>
            <a:endParaRPr lang="en-US" dirty="0"/>
          </a:p>
        </p:txBody>
      </p:sp>
    </p:spTree>
    <p:extLst>
      <p:ext uri="{BB962C8B-B14F-4D97-AF65-F5344CB8AC3E}">
        <p14:creationId xmlns:p14="http://schemas.microsoft.com/office/powerpoint/2010/main" val="280512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a:t>
            </a:fld>
            <a:endParaRPr lang="en-US" dirty="0"/>
          </a:p>
        </p:txBody>
      </p:sp>
    </p:spTree>
    <p:extLst>
      <p:ext uri="{BB962C8B-B14F-4D97-AF65-F5344CB8AC3E}">
        <p14:creationId xmlns:p14="http://schemas.microsoft.com/office/powerpoint/2010/main" val="4292668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7" name="Rectangle 1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online image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online image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smtClean="0"/>
              <a:t>ISONE INTERNAL USE</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nvPr>
        </p:nvGraphicFramePr>
        <p:xfrm>
          <a:off x="457200" y="533400"/>
          <a:ext cx="8077200" cy="771852"/>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30764737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50433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userDrawn="1"/>
        </p:nvSpPr>
        <p:spPr>
          <a:xfrm>
            <a:off x="3900856" y="6176646"/>
            <a:ext cx="1342288" cy="452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baseline="0" dirty="0" smtClean="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21" r:id="rId29"/>
    <p:sldLayoutId id="2147483722" r:id="rId30"/>
  </p:sldLayoutIdLst>
  <p:timing>
    <p:tnLst>
      <p:par>
        <p:cTn id="1" dur="indefinite" restart="never" nodeType="tmRoot"/>
      </p:par>
    </p:tnLst>
  </p:timing>
  <p:hf hd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userDrawn="1"/>
        </p:nvSpPr>
        <p:spPr>
          <a:xfrm>
            <a:off x="3900856" y="6324600"/>
            <a:ext cx="1342288"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 Use</a:t>
            </a:r>
            <a:r>
              <a:rPr lang="en-US" sz="700" b="1" baseline="0" dirty="0" smtClean="0">
                <a:solidFill>
                  <a:schemeClr val="tx1"/>
                </a:solidFill>
              </a:rPr>
              <a:t> </a:t>
            </a:r>
          </a:p>
          <a:p>
            <a:pPr algn="ctr"/>
            <a:r>
              <a:rPr lang="en-US" sz="700" b="1" baseline="0" dirty="0" smtClean="0">
                <a:solidFill>
                  <a:schemeClr val="accent6"/>
                </a:solidFill>
              </a:rPr>
              <a:t>Draft Review</a:t>
            </a:r>
            <a:endParaRPr lang="en-US" sz="700" b="1" dirty="0">
              <a:solidFill>
                <a:schemeClr val="accent6"/>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HAMMERMDGULA@ISO-N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HHAMMER@ISo-n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www.iso-ne.com/static-assets/documents/2017/10/a3_fully_integrated_prd_presentation.pdf"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iso-ne.com/event-details?eventId=143978&amp;key-topic=Order%20No.%202222" TargetMode="External"/><Relationship Id="rId2" Type="http://schemas.openxmlformats.org/officeDocument/2006/relationships/hyperlink" Target="https://www.iso-ne.com/event-details?eventId=140271&amp;key-topic=Order%20No.%202222" TargetMode="External"/><Relationship Id="rId1" Type="http://schemas.openxmlformats.org/officeDocument/2006/relationships/slideLayout" Target="../slideLayouts/slideLayout30.xml"/><Relationship Id="rId5" Type="http://schemas.openxmlformats.org/officeDocument/2006/relationships/hyperlink" Target="https://www.iso-ne.com/event-details?eventId=144078&amp;key-topic=Order%20No.%202222" TargetMode="External"/><Relationship Id="rId4" Type="http://schemas.openxmlformats.org/officeDocument/2006/relationships/hyperlink" Target="https://www.iso-ne.com/event-details?eventId=143983&amp;key-topic=Order%20No.%202222"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iso-ne.com/event-details?eventId=144080&amp;key-topic=Order%20No.%202222" TargetMode="External"/><Relationship Id="rId2" Type="http://schemas.openxmlformats.org/officeDocument/2006/relationships/hyperlink" Target="https://www.iso-ne.com/event-details?eventId=143982&amp;key-topic=Order%20No.%202222" TargetMode="External"/><Relationship Id="rId1" Type="http://schemas.openxmlformats.org/officeDocument/2006/relationships/slideLayout" Target="../slideLayouts/slideLayout30.xml"/><Relationship Id="rId6" Type="http://schemas.openxmlformats.org/officeDocument/2006/relationships/hyperlink" Target="https://www.iso-ne.com/static-assets/documents/2021/05/a03_tc_2021_05_27_order2222_iso_presentation.pptx" TargetMode="External"/><Relationship Id="rId5" Type="http://schemas.openxmlformats.org/officeDocument/2006/relationships/hyperlink" Target="https://www.iso-ne.com/static-assets/documents/2021/05/a04_mc_2021_05_11_order_2222_iso_presentation.pptx" TargetMode="External"/><Relationship Id="rId4" Type="http://schemas.openxmlformats.org/officeDocument/2006/relationships/hyperlink" Target="https://www.iso-ne.com/event-details?eventId=143984&amp;key-topic=Order%20No.%202222"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iso-ne.com/static-assets/documents/2021/06/a03a_tc_2021_06_10_ngrid_comments.pdf" TargetMode="External"/><Relationship Id="rId2" Type="http://schemas.openxmlformats.org/officeDocument/2006/relationships/hyperlink" Target="https://www.iso-ne.com/committees/markets/markets-committee/?publish-date=%5b2021-06-01T00:00:00Z%20TO%202021-06-30T23:59:59Z%5d&amp;open_projects_value=Order%20No.%202222%20Compliance%20-%20WMPP%20ID:%20155" TargetMode="External"/><Relationship Id="rId1" Type="http://schemas.openxmlformats.org/officeDocument/2006/relationships/slideLayout" Target="../slideLayouts/slideLayout30.xml"/><Relationship Id="rId6" Type="http://schemas.openxmlformats.org/officeDocument/2006/relationships/hyperlink" Target="https://www.iso-ne.com/event-details?eventId=144201" TargetMode="External"/><Relationship Id="rId5" Type="http://schemas.openxmlformats.org/officeDocument/2006/relationships/hyperlink" Target="https://www.iso-ne.com/event-details?eventId=144200" TargetMode="External"/><Relationship Id="rId4" Type="http://schemas.openxmlformats.org/officeDocument/2006/relationships/hyperlink" Target="https://www.iso-ne.com/event-details?eventId=14399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3289002" y="5114264"/>
            <a:ext cx="5559552" cy="372136"/>
          </a:xfrm>
        </p:spPr>
        <p:txBody>
          <a:bodyPr>
            <a:normAutofit/>
          </a:bodyPr>
          <a:lstStyle/>
          <a:p>
            <a:r>
              <a:rPr lang="en-US" sz="2000" dirty="0"/>
              <a:t>Matt Gdula </a:t>
            </a:r>
            <a:r>
              <a:rPr lang="en-US" sz="2000" dirty="0" smtClean="0"/>
              <a:t>and Hanhan Hammer</a:t>
            </a:r>
            <a:endParaRPr lang="en-US" sz="2000" dirty="0"/>
          </a:p>
        </p:txBody>
      </p:sp>
      <p:sp>
        <p:nvSpPr>
          <p:cNvPr id="5" name="Text Placeholder 4"/>
          <p:cNvSpPr>
            <a:spLocks noGrp="1"/>
          </p:cNvSpPr>
          <p:nvPr>
            <p:ph type="body" sz="quarter" idx="16"/>
          </p:nvPr>
        </p:nvSpPr>
        <p:spPr>
          <a:xfrm>
            <a:off x="3289002" y="3505200"/>
            <a:ext cx="5559552" cy="867720"/>
          </a:xfrm>
        </p:spPr>
        <p:txBody>
          <a:bodyPr>
            <a:normAutofit/>
          </a:bodyPr>
          <a:lstStyle/>
          <a:p>
            <a:r>
              <a:rPr lang="en-US" dirty="0" smtClean="0"/>
              <a:t>Revised market design approach to comply with Order No. 2222 (cont.)</a:t>
            </a:r>
            <a:endParaRPr lang="en-US" dirty="0"/>
          </a:p>
        </p:txBody>
      </p:sp>
      <p:sp>
        <p:nvSpPr>
          <p:cNvPr id="8" name="Text Placeholder 7"/>
          <p:cNvSpPr>
            <a:spLocks noGrp="1"/>
          </p:cNvSpPr>
          <p:nvPr>
            <p:ph type="body" sz="quarter" idx="19"/>
          </p:nvPr>
        </p:nvSpPr>
        <p:spPr/>
        <p:txBody>
          <a:bodyPr/>
          <a:lstStyle/>
          <a:p>
            <a:r>
              <a:rPr lang="en-US" sz="3600" dirty="0"/>
              <a:t>Order No. </a:t>
            </a:r>
            <a:r>
              <a:rPr lang="en-US" sz="3600" dirty="0" smtClean="0"/>
              <a:t>2222: Participation </a:t>
            </a:r>
            <a:r>
              <a:rPr lang="en-US" sz="3600" dirty="0"/>
              <a:t>of Distributed Energy Resource Aggregations in </a:t>
            </a:r>
            <a:r>
              <a:rPr lang="en-US" sz="3600" dirty="0" smtClean="0"/>
              <a:t>Wholesale Markets</a:t>
            </a:r>
            <a:endParaRPr lang="en-US" sz="3600" dirty="0"/>
          </a:p>
        </p:txBody>
      </p:sp>
      <p:sp>
        <p:nvSpPr>
          <p:cNvPr id="2" name="Text Placeholder 1"/>
          <p:cNvSpPr>
            <a:spLocks noGrp="1"/>
          </p:cNvSpPr>
          <p:nvPr>
            <p:ph type="body" sz="quarter" idx="13"/>
          </p:nvPr>
        </p:nvSpPr>
        <p:spPr/>
        <p:txBody>
          <a:bodyPr/>
          <a:lstStyle/>
          <a:p>
            <a:r>
              <a:rPr lang="en-US" dirty="0" smtClean="0"/>
              <a:t>August 10, </a:t>
            </a:r>
            <a:r>
              <a:rPr lang="en-US" dirty="0"/>
              <a:t>2021 | </a:t>
            </a:r>
            <a:r>
              <a:rPr lang="en-US" dirty="0">
                <a:solidFill>
                  <a:schemeClr val="tx1">
                    <a:lumMod val="50000"/>
                  </a:schemeClr>
                </a:solidFill>
              </a:rPr>
              <a:t>NEPOOL markets Committee </a:t>
            </a:r>
            <a:r>
              <a:rPr lang="en-US" dirty="0" err="1">
                <a:solidFill>
                  <a:schemeClr val="tx1">
                    <a:lumMod val="50000"/>
                  </a:schemeClr>
                </a:solidFill>
              </a:rPr>
              <a:t>WEBex</a:t>
            </a:r>
            <a:endParaRPr lang="en-US" dirty="0">
              <a:solidFill>
                <a:schemeClr val="tx1">
                  <a:lumMod val="50000"/>
                </a:schemeClr>
              </a:solidFill>
            </a:endParaRPr>
          </a:p>
        </p:txBody>
      </p:sp>
      <p:sp>
        <p:nvSpPr>
          <p:cNvPr id="7" name="Text Placeholder 10"/>
          <p:cNvSpPr>
            <a:spLocks noGrp="1"/>
          </p:cNvSpPr>
          <p:nvPr>
            <p:ph type="body" sz="quarter" idx="18"/>
          </p:nvPr>
        </p:nvSpPr>
        <p:spPr>
          <a:xfrm>
            <a:off x="3289002" y="5582097"/>
            <a:ext cx="5559552" cy="381000"/>
          </a:xfrm>
        </p:spPr>
        <p:txBody>
          <a:bodyPr>
            <a:normAutofit/>
          </a:bodyPr>
          <a:lstStyle/>
          <a:p>
            <a:r>
              <a:rPr lang="en-US" sz="900" dirty="0" smtClean="0">
                <a:hlinkClick r:id="rId3"/>
              </a:rPr>
              <a:t>MDGULA@ISO-NE.COM</a:t>
            </a:r>
            <a:r>
              <a:rPr lang="en-US" sz="900" dirty="0" smtClean="0"/>
              <a:t> | </a:t>
            </a:r>
            <a:r>
              <a:rPr lang="en-US" sz="900" dirty="0" smtClean="0">
                <a:hlinkClick r:id="rId4"/>
              </a:rPr>
              <a:t>HHAMMER@ISo-ne.com</a:t>
            </a:r>
            <a:endParaRPr lang="en-US" sz="900" cap="none" dirty="0" smtClean="0"/>
          </a:p>
        </p:txBody>
      </p:sp>
    </p:spTree>
    <p:extLst>
      <p:ext uri="{BB962C8B-B14F-4D97-AF65-F5344CB8AC3E}">
        <p14:creationId xmlns:p14="http://schemas.microsoft.com/office/powerpoint/2010/main" val="762850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p:txBody>
          <a:bodyPr/>
          <a:lstStyle/>
          <a:p>
            <a:r>
              <a:rPr lang="en-US" dirty="0" smtClean="0"/>
              <a:t>Critical Path Schedule Monitoring</a:t>
            </a:r>
            <a:endParaRPr lang="en-US" dirty="0"/>
          </a:p>
        </p:txBody>
      </p:sp>
      <p:sp>
        <p:nvSpPr>
          <p:cNvPr id="4" name="Content Placeholder 3"/>
          <p:cNvSpPr>
            <a:spLocks noGrp="1"/>
          </p:cNvSpPr>
          <p:nvPr>
            <p:ph idx="1"/>
          </p:nvPr>
        </p:nvSpPr>
        <p:spPr/>
        <p:txBody>
          <a:bodyPr>
            <a:normAutofit/>
          </a:bodyPr>
          <a:lstStyle/>
          <a:p>
            <a:r>
              <a:rPr lang="en-US" dirty="0"/>
              <a:t>A Critical Path Schedule is required for any new </a:t>
            </a:r>
            <a:r>
              <a:rPr lang="en-US" dirty="0" smtClean="0"/>
              <a:t>DECR </a:t>
            </a:r>
          </a:p>
          <a:p>
            <a:r>
              <a:rPr lang="en-US" dirty="0" smtClean="0"/>
              <a:t>The Critical Path Schedule for DECRs will follow the same rules as Active Demand Capacity Resources</a:t>
            </a:r>
          </a:p>
          <a:p>
            <a:pPr lvl="1"/>
            <a:r>
              <a:rPr lang="en-US" dirty="0" smtClean="0"/>
              <a:t>If </a:t>
            </a:r>
            <a:r>
              <a:rPr lang="en-US" dirty="0"/>
              <a:t>the project includes a facility with a demand reduction value of at least 5 MW at a single Retail Delivery Point or Distributed Generation with net injection greater than 5 MW, the Critical Path Schedule will follow sections </a:t>
            </a:r>
            <a:r>
              <a:rPr lang="en-US" dirty="0" smtClean="0"/>
              <a:t>13.1.1.2.2.2</a:t>
            </a:r>
          </a:p>
          <a:p>
            <a:pPr lvl="1"/>
            <a:r>
              <a:rPr lang="en-US" dirty="0"/>
              <a:t>If a project includes all facilities with net injection or demand reduction less than 5 </a:t>
            </a:r>
            <a:r>
              <a:rPr lang="en-US" dirty="0" smtClean="0"/>
              <a:t>MW will follow rules similar to those defined in </a:t>
            </a:r>
            <a:r>
              <a:rPr lang="en-US" dirty="0"/>
              <a:t>section </a:t>
            </a:r>
            <a:r>
              <a:rPr lang="en-US" dirty="0" smtClean="0"/>
              <a:t>III.13.1.4.1.1.2.5</a:t>
            </a:r>
          </a:p>
          <a:p>
            <a:r>
              <a:rPr lang="en-US" dirty="0" smtClean="0"/>
              <a:t>The </a:t>
            </a:r>
            <a:r>
              <a:rPr lang="en-US" dirty="0"/>
              <a:t>mechanics of how the Critical Path Schedule Monitoring will work for a DECR will follow the CPS Monitoring rules defined in Section </a:t>
            </a:r>
            <a:r>
              <a:rPr lang="en-US" dirty="0" smtClean="0"/>
              <a:t>III.13.3</a:t>
            </a:r>
            <a:endParaRPr lang="en-US" dirty="0"/>
          </a:p>
          <a:p>
            <a:endParaRPr lang="en-US" dirty="0"/>
          </a:p>
        </p:txBody>
      </p:sp>
    </p:spTree>
    <p:extLst>
      <p:ext uri="{BB962C8B-B14F-4D97-AF65-F5344CB8AC3E}">
        <p14:creationId xmlns:p14="http://schemas.microsoft.com/office/powerpoint/2010/main" val="2605269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p:txBody>
          <a:bodyPr/>
          <a:lstStyle/>
          <a:p>
            <a:r>
              <a:rPr lang="en-US" dirty="0" smtClean="0"/>
              <a:t>CSO Bilaterals</a:t>
            </a:r>
            <a:endParaRPr lang="en-US" dirty="0"/>
          </a:p>
        </p:txBody>
      </p:sp>
      <p:sp>
        <p:nvSpPr>
          <p:cNvPr id="4" name="Content Placeholder 3"/>
          <p:cNvSpPr>
            <a:spLocks noGrp="1"/>
          </p:cNvSpPr>
          <p:nvPr>
            <p:ph idx="1"/>
          </p:nvPr>
        </p:nvSpPr>
        <p:spPr/>
        <p:txBody>
          <a:bodyPr/>
          <a:lstStyle/>
          <a:p>
            <a:r>
              <a:rPr lang="en-US" dirty="0"/>
              <a:t>DECRs will be able to participate in Bilaterals like any other Capacity </a:t>
            </a:r>
            <a:r>
              <a:rPr lang="en-US" dirty="0" smtClean="0"/>
              <a:t>Resource</a:t>
            </a:r>
            <a:endParaRPr lang="en-US" dirty="0"/>
          </a:p>
          <a:p>
            <a:endParaRPr lang="en-US" dirty="0"/>
          </a:p>
        </p:txBody>
      </p:sp>
    </p:spTree>
    <p:extLst>
      <p:ext uri="{BB962C8B-B14F-4D97-AF65-F5344CB8AC3E}">
        <p14:creationId xmlns:p14="http://schemas.microsoft.com/office/powerpoint/2010/main" val="393786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p:txBody>
          <a:bodyPr/>
          <a:lstStyle/>
          <a:p>
            <a:r>
              <a:rPr lang="en-US" dirty="0" smtClean="0"/>
              <a:t>Covering Capacity Supply Obligations</a:t>
            </a:r>
            <a:endParaRPr lang="en-US" dirty="0"/>
          </a:p>
        </p:txBody>
      </p:sp>
      <p:sp>
        <p:nvSpPr>
          <p:cNvPr id="4" name="Content Placeholder 3"/>
          <p:cNvSpPr>
            <a:spLocks noGrp="1"/>
          </p:cNvSpPr>
          <p:nvPr>
            <p:ph idx="1"/>
          </p:nvPr>
        </p:nvSpPr>
        <p:spPr/>
        <p:txBody>
          <a:bodyPr/>
          <a:lstStyle/>
          <a:p>
            <a:r>
              <a:rPr lang="en-US" dirty="0"/>
              <a:t>The Maximum Demonstrated Output of a DECR is the sum of the highest output levels achieved by each </a:t>
            </a:r>
            <a:r>
              <a:rPr lang="en-US" dirty="0" smtClean="0"/>
              <a:t>DERA </a:t>
            </a:r>
            <a:r>
              <a:rPr lang="en-US" dirty="0"/>
              <a:t>associated with the DECR during the Maximum Demonstrated Output </a:t>
            </a:r>
            <a:r>
              <a:rPr lang="en-US" dirty="0" smtClean="0"/>
              <a:t>Period</a:t>
            </a:r>
          </a:p>
          <a:p>
            <a:r>
              <a:rPr lang="en-US" dirty="0"/>
              <a:t>The Maximum Demonstrated Output Period for a DECR follows the existing rules outlined in Section </a:t>
            </a:r>
            <a:r>
              <a:rPr lang="en-US" dirty="0" smtClean="0"/>
              <a:t>III.13.3.4</a:t>
            </a:r>
          </a:p>
        </p:txBody>
      </p:sp>
    </p:spTree>
    <p:extLst>
      <p:ext uri="{BB962C8B-B14F-4D97-AF65-F5344CB8AC3E}">
        <p14:creationId xmlns:p14="http://schemas.microsoft.com/office/powerpoint/2010/main" val="10020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p:txBody>
          <a:bodyPr/>
          <a:lstStyle/>
          <a:p>
            <a:r>
              <a:rPr lang="en-US" dirty="0" smtClean="0"/>
              <a:t>Significant Increase and Decrease</a:t>
            </a:r>
            <a:endParaRPr lang="en-US" dirty="0"/>
          </a:p>
        </p:txBody>
      </p:sp>
      <p:sp>
        <p:nvSpPr>
          <p:cNvPr id="4" name="Content Placeholder 3"/>
          <p:cNvSpPr>
            <a:spLocks noGrp="1"/>
          </p:cNvSpPr>
          <p:nvPr>
            <p:ph idx="1"/>
          </p:nvPr>
        </p:nvSpPr>
        <p:spPr>
          <a:xfrm>
            <a:off x="457200" y="1401762"/>
            <a:ext cx="8229600" cy="4465638"/>
          </a:xfrm>
        </p:spPr>
        <p:txBody>
          <a:bodyPr>
            <a:normAutofit fontScale="92500" lnSpcReduction="10000"/>
          </a:bodyPr>
          <a:lstStyle/>
          <a:p>
            <a:r>
              <a:rPr lang="en-US" strike="sngStrike" dirty="0">
                <a:solidFill>
                  <a:srgbClr val="00B050"/>
                </a:solidFill>
              </a:rPr>
              <a:t>DECRs will follow the existing rules in Section III.13.1.2.2.5, which provide for new capacity being added to an existing capacity </a:t>
            </a:r>
            <a:r>
              <a:rPr lang="en-US" strike="sngStrike" dirty="0" smtClean="0">
                <a:solidFill>
                  <a:srgbClr val="00B050"/>
                </a:solidFill>
              </a:rPr>
              <a:t>resource</a:t>
            </a:r>
          </a:p>
          <a:p>
            <a:r>
              <a:rPr lang="en-US" dirty="0">
                <a:solidFill>
                  <a:srgbClr val="00B050"/>
                </a:solidFill>
              </a:rPr>
              <a:t>Any incremental increases for Existing DECRs will follow the same process as Active Demand Capacity Resources</a:t>
            </a:r>
          </a:p>
          <a:p>
            <a:pPr lvl="1"/>
            <a:r>
              <a:rPr lang="en-US" dirty="0">
                <a:solidFill>
                  <a:srgbClr val="00B050"/>
                </a:solidFill>
              </a:rPr>
              <a:t>May be submitted only if the resource has existing qualified capacity from clearing in a prior FCA</a:t>
            </a:r>
          </a:p>
          <a:p>
            <a:pPr lvl="1"/>
            <a:r>
              <a:rPr lang="en-US" dirty="0">
                <a:solidFill>
                  <a:srgbClr val="00B050"/>
                </a:solidFill>
              </a:rPr>
              <a:t>Location and technology of incremental capacity must match those of the existing resource</a:t>
            </a:r>
          </a:p>
          <a:p>
            <a:pPr lvl="1"/>
            <a:r>
              <a:rPr lang="en-US" dirty="0">
                <a:solidFill>
                  <a:srgbClr val="00B050"/>
                </a:solidFill>
              </a:rPr>
              <a:t>Incremental capacity is treated as a new DECR in the FCA and is subject to the same qualification requirements as a new </a:t>
            </a:r>
            <a:r>
              <a:rPr lang="en-US" dirty="0" smtClean="0">
                <a:solidFill>
                  <a:srgbClr val="00B050"/>
                </a:solidFill>
              </a:rPr>
              <a:t>DECR</a:t>
            </a:r>
            <a:endParaRPr lang="en-US" dirty="0" smtClean="0"/>
          </a:p>
          <a:p>
            <a:r>
              <a:rPr lang="en-US" dirty="0" smtClean="0"/>
              <a:t>DECRs </a:t>
            </a:r>
            <a:r>
              <a:rPr lang="en-US" dirty="0"/>
              <a:t>will follow the existing rules in Section III.13.1.2.2.3, III.13.1.2.2.4 and III.13.4.2.1.3 for Significant </a:t>
            </a:r>
            <a:r>
              <a:rPr lang="en-US" dirty="0" smtClean="0"/>
              <a:t>Decrease</a:t>
            </a:r>
            <a:endParaRPr lang="en-US" dirty="0"/>
          </a:p>
          <a:p>
            <a:endParaRPr lang="en-US" dirty="0"/>
          </a:p>
        </p:txBody>
      </p:sp>
      <p:sp>
        <p:nvSpPr>
          <p:cNvPr id="5" name="TextBox 4"/>
          <p:cNvSpPr txBox="1"/>
          <p:nvPr/>
        </p:nvSpPr>
        <p:spPr>
          <a:xfrm>
            <a:off x="1447800" y="58674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July MC Material. Modifications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3236984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p:txBody>
          <a:bodyPr/>
          <a:lstStyle/>
          <a:p>
            <a:r>
              <a:rPr lang="en-US" dirty="0" smtClean="0"/>
              <a:t>FCM Commercial Operation</a:t>
            </a:r>
            <a:endParaRPr lang="en-US" dirty="0"/>
          </a:p>
        </p:txBody>
      </p:sp>
      <p:sp>
        <p:nvSpPr>
          <p:cNvPr id="4" name="Content Placeholder 3"/>
          <p:cNvSpPr>
            <a:spLocks noGrp="1"/>
          </p:cNvSpPr>
          <p:nvPr>
            <p:ph idx="1"/>
          </p:nvPr>
        </p:nvSpPr>
        <p:spPr/>
        <p:txBody>
          <a:bodyPr/>
          <a:lstStyle/>
          <a:p>
            <a:r>
              <a:rPr lang="en-US" dirty="0" smtClean="0">
                <a:solidFill>
                  <a:srgbClr val="00B050"/>
                </a:solidFill>
              </a:rPr>
              <a:t>As explained in the </a:t>
            </a:r>
            <a:r>
              <a:rPr lang="en-US" smtClean="0">
                <a:solidFill>
                  <a:srgbClr val="00B050"/>
                </a:solidFill>
              </a:rPr>
              <a:t>following slide, </a:t>
            </a:r>
            <a:r>
              <a:rPr lang="en-US" dirty="0" smtClean="0"/>
              <a:t>DECRs </a:t>
            </a:r>
            <a:r>
              <a:rPr lang="en-US" dirty="0"/>
              <a:t>will </a:t>
            </a:r>
            <a:r>
              <a:rPr lang="en-US" dirty="0" smtClean="0">
                <a:solidFill>
                  <a:srgbClr val="00B050"/>
                </a:solidFill>
              </a:rPr>
              <a:t>generally </a:t>
            </a:r>
            <a:r>
              <a:rPr lang="en-US" dirty="0" smtClean="0"/>
              <a:t>follow </a:t>
            </a:r>
            <a:r>
              <a:rPr lang="en-US" dirty="0"/>
              <a:t>the current requirements for Demand Capacity </a:t>
            </a:r>
            <a:r>
              <a:rPr lang="en-US" dirty="0" smtClean="0"/>
              <a:t>Resources</a:t>
            </a:r>
          </a:p>
          <a:p>
            <a:r>
              <a:rPr lang="en-US" dirty="0" smtClean="0"/>
              <a:t>A </a:t>
            </a:r>
            <a:r>
              <a:rPr lang="en-US" dirty="0"/>
              <a:t>Market Participant may not associate a DERA with a non-commercial DECR during a Capacity Commitment Period if the DERA can be associated with a commercial DECR whose capability is less than its Capacity Supply Obligation during that Capacity Commitment </a:t>
            </a:r>
            <a:r>
              <a:rPr lang="en-US" dirty="0" smtClean="0"/>
              <a:t>Period</a:t>
            </a:r>
            <a:endParaRPr lang="en-US" dirty="0"/>
          </a:p>
          <a:p>
            <a:endParaRPr lang="en-US" dirty="0"/>
          </a:p>
        </p:txBody>
      </p:sp>
      <p:sp>
        <p:nvSpPr>
          <p:cNvPr id="5" name="TextBox 4"/>
          <p:cNvSpPr txBox="1"/>
          <p:nvPr/>
        </p:nvSpPr>
        <p:spPr>
          <a:xfrm>
            <a:off x="1447800" y="58674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July MC Material. Modifications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1943752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p:txBody>
          <a:bodyPr/>
          <a:lstStyle/>
          <a:p>
            <a:r>
              <a:rPr lang="en-US" dirty="0"/>
              <a:t>FCM Commercial </a:t>
            </a:r>
            <a:r>
              <a:rPr lang="en-US" dirty="0" smtClean="0"/>
              <a:t>Operation, cont.</a:t>
            </a:r>
            <a:endParaRPr lang="en-US" dirty="0"/>
          </a:p>
        </p:txBody>
      </p:sp>
      <p:sp>
        <p:nvSpPr>
          <p:cNvPr id="4" name="Content Placeholder 3"/>
          <p:cNvSpPr>
            <a:spLocks noGrp="1"/>
          </p:cNvSpPr>
          <p:nvPr>
            <p:ph idx="1"/>
          </p:nvPr>
        </p:nvSpPr>
        <p:spPr>
          <a:xfrm>
            <a:off x="457200" y="1066800"/>
            <a:ext cx="8229600" cy="4953000"/>
          </a:xfrm>
        </p:spPr>
        <p:txBody>
          <a:bodyPr>
            <a:normAutofit fontScale="85000" lnSpcReduction="20000"/>
          </a:bodyPr>
          <a:lstStyle/>
          <a:p>
            <a:r>
              <a:rPr lang="en-US" dirty="0"/>
              <a:t>Potential components of a DECR</a:t>
            </a:r>
          </a:p>
          <a:p>
            <a:pPr marL="914400" lvl="1" indent="-457200">
              <a:buFont typeface="+mj-lt"/>
              <a:buAutoNum type="arabicPeriod"/>
            </a:pPr>
            <a:r>
              <a:rPr lang="en-US" dirty="0"/>
              <a:t>Demand Response </a:t>
            </a:r>
            <a:r>
              <a:rPr lang="en-US" dirty="0" smtClean="0"/>
              <a:t>Asset</a:t>
            </a:r>
            <a:endParaRPr lang="en-US" dirty="0"/>
          </a:p>
          <a:p>
            <a:pPr marL="914400" lvl="1" indent="-457200">
              <a:buFont typeface="+mj-lt"/>
              <a:buAutoNum type="arabicPeriod"/>
            </a:pPr>
            <a:r>
              <a:rPr lang="en-US" dirty="0"/>
              <a:t>Single facility with net injection at the Point of Interconnection less than 1 MW</a:t>
            </a:r>
          </a:p>
          <a:p>
            <a:pPr marL="914400" lvl="1" indent="-457200">
              <a:buFont typeface="+mj-lt"/>
              <a:buAutoNum type="arabicPeriod"/>
            </a:pPr>
            <a:r>
              <a:rPr lang="en-US" dirty="0"/>
              <a:t>Distributed Generation with net injection of 5 MW or greater as measured at the Retail Delivery Point</a:t>
            </a:r>
          </a:p>
          <a:p>
            <a:pPr marL="914400" lvl="1" indent="-457200">
              <a:buFont typeface="+mj-lt"/>
              <a:buAutoNum type="arabicPeriod"/>
            </a:pPr>
            <a:r>
              <a:rPr lang="en-US" dirty="0"/>
              <a:t>Single facility with net injection measured at the Point of Interconnection greater </a:t>
            </a:r>
            <a:r>
              <a:rPr lang="en-US" dirty="0" smtClean="0"/>
              <a:t>than or </a:t>
            </a:r>
            <a:r>
              <a:rPr lang="en-US" dirty="0"/>
              <a:t>equal to 1 MW and less than 5 MW</a:t>
            </a:r>
          </a:p>
          <a:p>
            <a:r>
              <a:rPr lang="en-US" dirty="0" smtClean="0"/>
              <a:t>Facilities </a:t>
            </a:r>
            <a:r>
              <a:rPr lang="en-US" dirty="0"/>
              <a:t>with capabilities consistent with 3</a:t>
            </a:r>
            <a:r>
              <a:rPr lang="en-US" dirty="0" smtClean="0"/>
              <a:t> </a:t>
            </a:r>
            <a:r>
              <a:rPr lang="en-US" dirty="0"/>
              <a:t>and </a:t>
            </a:r>
            <a:r>
              <a:rPr lang="en-US" dirty="0" smtClean="0"/>
              <a:t>4 should map exactly to how the DECR </a:t>
            </a:r>
            <a:r>
              <a:rPr lang="en-US" dirty="0"/>
              <a:t>was </a:t>
            </a:r>
            <a:r>
              <a:rPr lang="en-US" dirty="0" smtClean="0"/>
              <a:t>qualified at the time of becoming commercial</a:t>
            </a:r>
          </a:p>
          <a:p>
            <a:pPr lvl="1"/>
            <a:r>
              <a:rPr lang="en-US" dirty="0" smtClean="0"/>
              <a:t>This </a:t>
            </a:r>
            <a:r>
              <a:rPr lang="en-US" dirty="0"/>
              <a:t>is comparable to how </a:t>
            </a:r>
            <a:r>
              <a:rPr lang="en-US" dirty="0" smtClean="0"/>
              <a:t>an Active Demand Capacity Resource that is Distributed </a:t>
            </a:r>
            <a:r>
              <a:rPr lang="en-US" dirty="0"/>
              <a:t>Generation 5 MW or greater </a:t>
            </a:r>
            <a:r>
              <a:rPr lang="en-US" dirty="0" smtClean="0"/>
              <a:t>and Generating Capacity Resources between 1 and 5 MW are treated today</a:t>
            </a:r>
          </a:p>
          <a:p>
            <a:pPr lvl="1"/>
            <a:r>
              <a:rPr lang="en-US" dirty="0" smtClean="0"/>
              <a:t>If the facilities identified during qualification do not match at the time of becoming commercial, the </a:t>
            </a:r>
            <a:r>
              <a:rPr lang="en-US" dirty="0"/>
              <a:t>DECR to </a:t>
            </a:r>
            <a:r>
              <a:rPr lang="en-US" dirty="0" smtClean="0"/>
              <a:t>would not become </a:t>
            </a:r>
            <a:r>
              <a:rPr lang="en-US" dirty="0"/>
              <a:t>fully </a:t>
            </a:r>
            <a:r>
              <a:rPr lang="en-US" dirty="0" smtClean="0"/>
              <a:t>commercial</a:t>
            </a:r>
          </a:p>
          <a:p>
            <a:r>
              <a:rPr lang="en-US" dirty="0"/>
              <a:t>For facilities with capabilities consistent with 1 and 2, to become fully commercial, the nameplate of each technology within the DERAs mapped to the DECR must be at least 70% of the expected nameplate of each technology identified in the SOI form supporting its DECR Qualified </a:t>
            </a:r>
            <a:r>
              <a:rPr lang="en-US" dirty="0" smtClean="0"/>
              <a:t>Capacity</a:t>
            </a:r>
            <a:endParaRPr lang="en-US" dirty="0"/>
          </a:p>
          <a:p>
            <a:endParaRPr lang="en-US" dirty="0"/>
          </a:p>
        </p:txBody>
      </p:sp>
      <p:sp>
        <p:nvSpPr>
          <p:cNvPr id="5" name="TextBox 4"/>
          <p:cNvSpPr txBox="1"/>
          <p:nvPr/>
        </p:nvSpPr>
        <p:spPr>
          <a:xfrm>
            <a:off x="1447800" y="58674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New Slide</a:t>
            </a:r>
            <a:endParaRPr lang="en-US" dirty="0" smtClean="0"/>
          </a:p>
        </p:txBody>
      </p:sp>
    </p:spTree>
    <p:extLst>
      <p:ext uri="{BB962C8B-B14F-4D97-AF65-F5344CB8AC3E}">
        <p14:creationId xmlns:p14="http://schemas.microsoft.com/office/powerpoint/2010/main" val="135116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p:txBody>
          <a:bodyPr/>
          <a:lstStyle/>
          <a:p>
            <a:r>
              <a:rPr lang="en-US" dirty="0" smtClean="0"/>
              <a:t>Rights and Obligations</a:t>
            </a:r>
            <a:endParaRPr lang="en-US" dirty="0"/>
          </a:p>
        </p:txBody>
      </p:sp>
      <p:sp>
        <p:nvSpPr>
          <p:cNvPr id="4" name="Content Placeholder 3"/>
          <p:cNvSpPr>
            <a:spLocks noGrp="1"/>
          </p:cNvSpPr>
          <p:nvPr>
            <p:ph idx="1"/>
          </p:nvPr>
        </p:nvSpPr>
        <p:spPr/>
        <p:txBody>
          <a:bodyPr/>
          <a:lstStyle/>
          <a:p>
            <a:r>
              <a:rPr lang="en-US" dirty="0" smtClean="0"/>
              <a:t>For DECRs </a:t>
            </a:r>
            <a:r>
              <a:rPr lang="en-US" dirty="0"/>
              <a:t>composed of </a:t>
            </a:r>
            <a:r>
              <a:rPr lang="en-US" dirty="0" smtClean="0"/>
              <a:t>DDERAs, </a:t>
            </a:r>
            <a:r>
              <a:rPr lang="en-US" dirty="0"/>
              <a:t>all constituent DERAs are required to offer into the Day-Ahead and the Real-Time Markets at a level equal to the DERAs </a:t>
            </a:r>
            <a:r>
              <a:rPr lang="en-US" dirty="0" smtClean="0"/>
              <a:t>availability</a:t>
            </a:r>
          </a:p>
          <a:p>
            <a:r>
              <a:rPr lang="en-US" dirty="0" smtClean="0"/>
              <a:t>For DECRs </a:t>
            </a:r>
            <a:r>
              <a:rPr lang="en-US" dirty="0"/>
              <a:t>that are composed of SODERAs, the SODERA is not required to offer into the Day-Ahead Market and may not offer into the Real-Time </a:t>
            </a:r>
            <a:r>
              <a:rPr lang="en-US" dirty="0" smtClean="0"/>
              <a:t>Market</a:t>
            </a:r>
            <a:endParaRPr lang="en-US" dirty="0"/>
          </a:p>
        </p:txBody>
      </p:sp>
    </p:spTree>
    <p:extLst>
      <p:ext uri="{BB962C8B-B14F-4D97-AF65-F5344CB8AC3E}">
        <p14:creationId xmlns:p14="http://schemas.microsoft.com/office/powerpoint/2010/main" val="2647556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p:txBody>
          <a:bodyPr/>
          <a:lstStyle/>
          <a:p>
            <a:r>
              <a:rPr lang="en-US" dirty="0" smtClean="0"/>
              <a:t>Capacity Performance </a:t>
            </a:r>
            <a:endParaRPr lang="en-US" dirty="0"/>
          </a:p>
        </p:txBody>
      </p:sp>
      <p:sp>
        <p:nvSpPr>
          <p:cNvPr id="4" name="Content Placeholder 3"/>
          <p:cNvSpPr>
            <a:spLocks noGrp="1"/>
          </p:cNvSpPr>
          <p:nvPr>
            <p:ph idx="1"/>
          </p:nvPr>
        </p:nvSpPr>
        <p:spPr/>
        <p:txBody>
          <a:bodyPr>
            <a:normAutofit/>
          </a:bodyPr>
          <a:lstStyle/>
          <a:p>
            <a:r>
              <a:rPr lang="en-US" dirty="0"/>
              <a:t>The Actual Capacity Provided during a Capacity Scarcity Condition </a:t>
            </a:r>
            <a:r>
              <a:rPr lang="en-US" dirty="0" smtClean="0"/>
              <a:t>for a DECR will </a:t>
            </a:r>
            <a:r>
              <a:rPr lang="en-US" dirty="0"/>
              <a:t>be the sum of the </a:t>
            </a:r>
            <a:r>
              <a:rPr lang="en-US" dirty="0" smtClean="0"/>
              <a:t>net energy </a:t>
            </a:r>
            <a:r>
              <a:rPr lang="en-US" dirty="0"/>
              <a:t>injection, demand reduction and Reserve Quantity for Settlement of all </a:t>
            </a:r>
            <a:r>
              <a:rPr lang="en-US" dirty="0" smtClean="0"/>
              <a:t>of </a:t>
            </a:r>
            <a:r>
              <a:rPr lang="en-US" dirty="0"/>
              <a:t>its constituent </a:t>
            </a:r>
            <a:r>
              <a:rPr lang="en-US" dirty="0" smtClean="0"/>
              <a:t>DERAs </a:t>
            </a:r>
          </a:p>
          <a:p>
            <a:r>
              <a:rPr lang="en-US" dirty="0" smtClean="0"/>
              <a:t>If </a:t>
            </a:r>
            <a:r>
              <a:rPr lang="en-US" dirty="0"/>
              <a:t>the resource’s output was limited during the Capacity Scarcity Condition because of a transmission system limitation, then the resource’s Actual Capacity Provided may not be greater than the sum of the </a:t>
            </a:r>
            <a:r>
              <a:rPr lang="en-US" dirty="0" smtClean="0"/>
              <a:t>DDERA’s </a:t>
            </a:r>
            <a:r>
              <a:rPr lang="en-US" dirty="0"/>
              <a:t>Desired Dispatch Point during the interval, plus the </a:t>
            </a:r>
            <a:r>
              <a:rPr lang="en-US" dirty="0" smtClean="0"/>
              <a:t>DDERA’s Reserve </a:t>
            </a:r>
            <a:r>
              <a:rPr lang="en-US" dirty="0"/>
              <a:t>Quantity for Settlement during the </a:t>
            </a:r>
            <a:r>
              <a:rPr lang="en-US" dirty="0" smtClean="0"/>
              <a:t>interval</a:t>
            </a:r>
          </a:p>
          <a:p>
            <a:r>
              <a:rPr lang="en-US" dirty="0" smtClean="0"/>
              <a:t>The </a:t>
            </a:r>
            <a:r>
              <a:rPr lang="en-US" dirty="0"/>
              <a:t>Actual Capacity Provided cannot be less than </a:t>
            </a:r>
            <a:r>
              <a:rPr lang="en-US" dirty="0" smtClean="0"/>
              <a:t>zero</a:t>
            </a:r>
            <a:endParaRPr lang="en-US" dirty="0"/>
          </a:p>
          <a:p>
            <a:endParaRPr lang="en-US" dirty="0"/>
          </a:p>
        </p:txBody>
      </p:sp>
    </p:spTree>
    <p:extLst>
      <p:ext uri="{BB962C8B-B14F-4D97-AF65-F5344CB8AC3E}">
        <p14:creationId xmlns:p14="http://schemas.microsoft.com/office/powerpoint/2010/main" val="2773778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18</a:t>
            </a:fld>
            <a:endParaRPr lang="en-US" dirty="0"/>
          </a:p>
        </p:txBody>
      </p:sp>
      <p:sp>
        <p:nvSpPr>
          <p:cNvPr id="3" name="Title 2"/>
          <p:cNvSpPr>
            <a:spLocks noGrp="1"/>
          </p:cNvSpPr>
          <p:nvPr>
            <p:ph type="title"/>
          </p:nvPr>
        </p:nvSpPr>
        <p:spPr/>
        <p:txBody>
          <a:bodyPr/>
          <a:lstStyle/>
          <a:p>
            <a:r>
              <a:rPr lang="en-US" dirty="0" smtClean="0"/>
              <a:t>Capacity Charges</a:t>
            </a:r>
            <a:endParaRPr lang="en-US" dirty="0"/>
          </a:p>
        </p:txBody>
      </p:sp>
      <p:sp>
        <p:nvSpPr>
          <p:cNvPr id="4" name="Content Placeholder 3"/>
          <p:cNvSpPr>
            <a:spLocks noGrp="1"/>
          </p:cNvSpPr>
          <p:nvPr>
            <p:ph idx="1"/>
          </p:nvPr>
        </p:nvSpPr>
        <p:spPr>
          <a:xfrm>
            <a:off x="457200" y="1066800"/>
            <a:ext cx="8229600" cy="4812688"/>
          </a:xfrm>
        </p:spPr>
        <p:txBody>
          <a:bodyPr>
            <a:normAutofit fontScale="85000" lnSpcReduction="20000"/>
          </a:bodyPr>
          <a:lstStyle/>
          <a:p>
            <a:r>
              <a:rPr lang="en-US" dirty="0"/>
              <a:t>A DECR will be assessed Capacity Charges based on its Capacity Load </a:t>
            </a:r>
            <a:r>
              <a:rPr lang="en-US" dirty="0" smtClean="0"/>
              <a:t>Obligation</a:t>
            </a:r>
          </a:p>
          <a:p>
            <a:r>
              <a:rPr lang="en-US" dirty="0" smtClean="0"/>
              <a:t>The </a:t>
            </a:r>
            <a:r>
              <a:rPr lang="en-US" dirty="0"/>
              <a:t>Capacity Load Obligation (CLO) of a DECR is based on its net energy </a:t>
            </a:r>
            <a:r>
              <a:rPr lang="en-US" dirty="0" smtClean="0"/>
              <a:t>withdrawal</a:t>
            </a:r>
          </a:p>
          <a:p>
            <a:pPr lvl="1"/>
            <a:r>
              <a:rPr lang="en-US" dirty="0" smtClean="0"/>
              <a:t>For SODERAs</a:t>
            </a:r>
            <a:r>
              <a:rPr lang="en-US" dirty="0" smtClean="0">
                <a:solidFill>
                  <a:srgbClr val="00B050"/>
                </a:solidFill>
              </a:rPr>
              <a:t> and DRDERAs</a:t>
            </a:r>
            <a:r>
              <a:rPr lang="en-US" dirty="0" smtClean="0"/>
              <a:t>, </a:t>
            </a:r>
            <a:r>
              <a:rPr lang="en-US" dirty="0"/>
              <a:t>this will be based on the summation of the ICAP Tags, if </a:t>
            </a:r>
            <a:r>
              <a:rPr lang="en-US" dirty="0" smtClean="0"/>
              <a:t>any</a:t>
            </a:r>
          </a:p>
          <a:p>
            <a:pPr lvl="1"/>
            <a:r>
              <a:rPr lang="en-US" dirty="0" smtClean="0"/>
              <a:t>For non-SODERAs </a:t>
            </a:r>
            <a:r>
              <a:rPr lang="en-US" dirty="0">
                <a:solidFill>
                  <a:srgbClr val="00B050"/>
                </a:solidFill>
              </a:rPr>
              <a:t>and </a:t>
            </a:r>
            <a:r>
              <a:rPr lang="en-US" dirty="0" smtClean="0">
                <a:solidFill>
                  <a:srgbClr val="00B050"/>
                </a:solidFill>
              </a:rPr>
              <a:t>non-DRDERAs</a:t>
            </a:r>
            <a:r>
              <a:rPr lang="en-US" dirty="0" smtClean="0"/>
              <a:t>, </a:t>
            </a:r>
            <a:r>
              <a:rPr lang="en-US" dirty="0"/>
              <a:t>this will be based on its Nominated Consumption Limit, if </a:t>
            </a:r>
            <a:r>
              <a:rPr lang="en-US" dirty="0" smtClean="0"/>
              <a:t>applicable</a:t>
            </a:r>
          </a:p>
          <a:p>
            <a:r>
              <a:rPr lang="en-US" dirty="0" smtClean="0"/>
              <a:t>If </a:t>
            </a:r>
            <a:r>
              <a:rPr lang="en-US" dirty="0"/>
              <a:t>a DERA is participating </a:t>
            </a:r>
            <a:r>
              <a:rPr lang="en-US" dirty="0" smtClean="0"/>
              <a:t>as </a:t>
            </a:r>
            <a:r>
              <a:rPr lang="en-US" dirty="0"/>
              <a:t>a Continuous </a:t>
            </a:r>
            <a:r>
              <a:rPr lang="en-US" dirty="0" smtClean="0">
                <a:solidFill>
                  <a:srgbClr val="00B050"/>
                </a:solidFill>
              </a:rPr>
              <a:t>or Binary </a:t>
            </a:r>
            <a:r>
              <a:rPr lang="en-US" dirty="0" smtClean="0"/>
              <a:t>Storage </a:t>
            </a:r>
            <a:r>
              <a:rPr lang="en-US" dirty="0"/>
              <a:t>Facility, </a:t>
            </a:r>
            <a:r>
              <a:rPr lang="en-US" dirty="0" smtClean="0">
                <a:solidFill>
                  <a:srgbClr val="00B050"/>
                </a:solidFill>
              </a:rPr>
              <a:t>and the entire </a:t>
            </a:r>
            <a:r>
              <a:rPr lang="en-US" dirty="0" smtClean="0"/>
              <a:t>load </a:t>
            </a:r>
            <a:r>
              <a:rPr lang="en-US" dirty="0" smtClean="0">
                <a:solidFill>
                  <a:srgbClr val="00B050"/>
                </a:solidFill>
              </a:rPr>
              <a:t>is </a:t>
            </a:r>
            <a:r>
              <a:rPr lang="en-US" dirty="0" smtClean="0"/>
              <a:t>associated </a:t>
            </a:r>
            <a:r>
              <a:rPr lang="en-US" dirty="0"/>
              <a:t>with the receipt of electricity from the grid by the Storage DARD for later injection of electricity back to the </a:t>
            </a:r>
            <a:r>
              <a:rPr lang="en-US" dirty="0" smtClean="0"/>
              <a:t>grid</a:t>
            </a:r>
            <a:r>
              <a:rPr lang="en-US" dirty="0" smtClean="0">
                <a:solidFill>
                  <a:srgbClr val="00B050"/>
                </a:solidFill>
              </a:rPr>
              <a:t>, the load</a:t>
            </a:r>
            <a:r>
              <a:rPr lang="en-US" dirty="0" smtClean="0"/>
              <a:t> </a:t>
            </a:r>
            <a:r>
              <a:rPr lang="en-US" dirty="0"/>
              <a:t>shall be assigned a peak contribution of </a:t>
            </a:r>
            <a:r>
              <a:rPr lang="en-US" dirty="0" smtClean="0"/>
              <a:t>zero</a:t>
            </a:r>
          </a:p>
          <a:p>
            <a:r>
              <a:rPr lang="en-US" dirty="0" smtClean="0"/>
              <a:t>If </a:t>
            </a:r>
            <a:r>
              <a:rPr lang="en-US" dirty="0"/>
              <a:t>a DERA is participating as an ATRR, and has a Load Asset associated with the </a:t>
            </a:r>
            <a:r>
              <a:rPr lang="en-US" dirty="0" smtClean="0"/>
              <a:t>ATRR, it </a:t>
            </a:r>
            <a:r>
              <a:rPr lang="en-US" dirty="0"/>
              <a:t>shall be assigned a peak contribution of zero when the ATRR is following AGC Dispatch </a:t>
            </a:r>
            <a:r>
              <a:rPr lang="en-US" dirty="0" smtClean="0"/>
              <a:t>Instructions</a:t>
            </a:r>
            <a:endParaRPr lang="en-US" dirty="0"/>
          </a:p>
          <a:p>
            <a:r>
              <a:rPr lang="en-US" dirty="0" smtClean="0"/>
              <a:t>A </a:t>
            </a:r>
            <a:r>
              <a:rPr lang="en-US" dirty="0"/>
              <a:t>Market Participant’s share of Zonal Capacity Obligation will not be reconstituted to include the demand reduction of the </a:t>
            </a:r>
            <a:r>
              <a:rPr lang="en-US" dirty="0" smtClean="0"/>
              <a:t>DRDERAs</a:t>
            </a:r>
            <a:endParaRPr lang="en-US" dirty="0"/>
          </a:p>
        </p:txBody>
      </p:sp>
      <p:sp>
        <p:nvSpPr>
          <p:cNvPr id="5" name="TextBox 4"/>
          <p:cNvSpPr txBox="1"/>
          <p:nvPr/>
        </p:nvSpPr>
        <p:spPr>
          <a:xfrm>
            <a:off x="1447800" y="58674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July MC Material. Modifications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1414937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p:txBody>
          <a:bodyPr/>
          <a:lstStyle/>
          <a:p>
            <a:r>
              <a:rPr lang="en-US" dirty="0" smtClean="0"/>
              <a:t>Delisting, Retirement, </a:t>
            </a:r>
            <a:r>
              <a:rPr lang="en-US" dirty="0" smtClean="0">
                <a:solidFill>
                  <a:srgbClr val="00B050"/>
                </a:solidFill>
              </a:rPr>
              <a:t>and Export Bids</a:t>
            </a:r>
            <a:endParaRPr lang="en-US" dirty="0"/>
          </a:p>
        </p:txBody>
      </p:sp>
      <p:sp>
        <p:nvSpPr>
          <p:cNvPr id="4" name="Content Placeholder 3"/>
          <p:cNvSpPr>
            <a:spLocks noGrp="1"/>
          </p:cNvSpPr>
          <p:nvPr>
            <p:ph idx="1"/>
          </p:nvPr>
        </p:nvSpPr>
        <p:spPr/>
        <p:txBody>
          <a:bodyPr/>
          <a:lstStyle/>
          <a:p>
            <a:r>
              <a:rPr lang="en-US" dirty="0"/>
              <a:t>DECRs will follow the existing rules for de-list bids and retirement </a:t>
            </a:r>
            <a:r>
              <a:rPr lang="en-US" dirty="0" smtClean="0"/>
              <a:t>bids</a:t>
            </a:r>
          </a:p>
          <a:p>
            <a:r>
              <a:rPr lang="en-US" dirty="0">
                <a:solidFill>
                  <a:srgbClr val="00B050"/>
                </a:solidFill>
              </a:rPr>
              <a:t>DECRs may not submit Export </a:t>
            </a:r>
            <a:r>
              <a:rPr lang="en-US" dirty="0" smtClean="0">
                <a:solidFill>
                  <a:srgbClr val="00B050"/>
                </a:solidFill>
              </a:rPr>
              <a:t>Bids</a:t>
            </a:r>
            <a:endParaRPr lang="en-US" dirty="0">
              <a:solidFill>
                <a:srgbClr val="00B050"/>
              </a:solidFill>
            </a:endParaRPr>
          </a:p>
        </p:txBody>
      </p:sp>
      <p:sp>
        <p:nvSpPr>
          <p:cNvPr id="5" name="TextBox 4"/>
          <p:cNvSpPr txBox="1"/>
          <p:nvPr/>
        </p:nvSpPr>
        <p:spPr>
          <a:xfrm>
            <a:off x="1447800" y="58674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July MC Material. Modifications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2744065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a:xfrm>
            <a:off x="513608" y="457200"/>
            <a:ext cx="6096000" cy="381000"/>
          </a:xfrm>
        </p:spPr>
        <p:txBody>
          <a:bodyPr/>
          <a:lstStyle/>
          <a:p>
            <a:r>
              <a:rPr lang="en-US" sz="2400" dirty="0" smtClean="0"/>
              <a:t>Participation of Distributed Energy Resource Aggregations in Wholesale Markets</a:t>
            </a:r>
            <a:endParaRPr lang="en-US" sz="2400" dirty="0"/>
          </a:p>
        </p:txBody>
      </p:sp>
      <p:sp>
        <p:nvSpPr>
          <p:cNvPr id="30" name="Text Placeholder 29"/>
          <p:cNvSpPr>
            <a:spLocks noGrp="1"/>
          </p:cNvSpPr>
          <p:nvPr>
            <p:ph type="body" sz="quarter" idx="12"/>
          </p:nvPr>
        </p:nvSpPr>
        <p:spPr>
          <a:xfrm>
            <a:off x="7010400" y="457200"/>
            <a:ext cx="1524000" cy="685800"/>
          </a:xfrm>
        </p:spPr>
        <p:txBody>
          <a:bodyPr>
            <a:noAutofit/>
          </a:bodyPr>
          <a:lstStyle/>
          <a:p>
            <a:pPr>
              <a:spcBef>
                <a:spcPts val="0"/>
              </a:spcBef>
            </a:pPr>
            <a:r>
              <a:rPr lang="en-US" dirty="0" smtClean="0"/>
              <a:t>WMPP ID:</a:t>
            </a:r>
          </a:p>
          <a:p>
            <a:pPr>
              <a:spcBef>
                <a:spcPts val="0"/>
              </a:spcBef>
            </a:pPr>
            <a:r>
              <a:rPr lang="en-US" dirty="0" smtClean="0"/>
              <a:t>155</a:t>
            </a:r>
            <a:endParaRPr lang="en-US" dirty="0"/>
          </a:p>
        </p:txBody>
      </p:sp>
      <p:sp>
        <p:nvSpPr>
          <p:cNvPr id="16" name="Text Placeholder 15"/>
          <p:cNvSpPr>
            <a:spLocks noGrp="1"/>
          </p:cNvSpPr>
          <p:nvPr>
            <p:ph type="body" sz="quarter" idx="14"/>
          </p:nvPr>
        </p:nvSpPr>
        <p:spPr>
          <a:xfrm>
            <a:off x="485774" y="1524000"/>
            <a:ext cx="8429625" cy="4724400"/>
          </a:xfrm>
        </p:spPr>
        <p:txBody>
          <a:bodyPr>
            <a:normAutofit fontScale="92500" lnSpcReduction="20000"/>
          </a:bodyPr>
          <a:lstStyle/>
          <a:p>
            <a:r>
              <a:rPr lang="en-US" dirty="0" smtClean="0"/>
              <a:t>Order No. 2222, issued on September 17, 2020, requires that ISOs/RTOs </a:t>
            </a:r>
            <a:r>
              <a:rPr lang="en-US" dirty="0" smtClean="0">
                <a:effectLst>
                  <a:glow>
                    <a:srgbClr val="000000"/>
                  </a:glow>
                  <a:outerShdw sx="0" sy="0">
                    <a:srgbClr val="000000"/>
                  </a:outerShdw>
                  <a:reflection stA="0" endPos="0" fadeDir="0" sx="0" sy="0"/>
                </a:effectLst>
              </a:rPr>
              <a:t>allow distributed energy resources (DERs) to provide all wholesale services that they are technically capable of providing through an aggregation of resources</a:t>
            </a:r>
          </a:p>
          <a:p>
            <a:pPr>
              <a:spcBef>
                <a:spcPts val="600"/>
              </a:spcBef>
            </a:pPr>
            <a:r>
              <a:rPr lang="en-US" dirty="0" smtClean="0"/>
              <a:t>To comply, ISO/RTOs either need to:</a:t>
            </a:r>
          </a:p>
          <a:p>
            <a:pPr lvl="1">
              <a:spcBef>
                <a:spcPts val="600"/>
              </a:spcBef>
            </a:pPr>
            <a:r>
              <a:rPr lang="en-US" dirty="0" smtClean="0"/>
              <a:t>Revise their tariffs consistent with specific requirements from the Order, or</a:t>
            </a:r>
          </a:p>
          <a:p>
            <a:pPr lvl="1">
              <a:spcBef>
                <a:spcPts val="600"/>
              </a:spcBef>
            </a:pPr>
            <a:r>
              <a:rPr lang="en-US" sz="2000" dirty="0" smtClean="0"/>
              <a:t>Demonstrate how current tariff provisions satisfy the intent and objectives of the Order</a:t>
            </a:r>
            <a:endParaRPr lang="en-US" sz="2000" dirty="0" smtClean="0">
              <a:effectLst>
                <a:glow>
                  <a:srgbClr val="000000"/>
                </a:glow>
                <a:outerShdw sx="0" sy="0">
                  <a:srgbClr val="000000"/>
                </a:outerShdw>
                <a:reflection stA="0" endPos="0" fadeDir="0" sx="0" sy="0"/>
              </a:effectLst>
            </a:endParaRPr>
          </a:p>
          <a:p>
            <a:pPr>
              <a:spcBef>
                <a:spcPts val="600"/>
              </a:spcBef>
            </a:pPr>
            <a:r>
              <a:rPr lang="en-US" dirty="0" smtClean="0"/>
              <a:t>The compliance </a:t>
            </a:r>
            <a:r>
              <a:rPr lang="en-US" dirty="0"/>
              <a:t>filing </a:t>
            </a:r>
            <a:r>
              <a:rPr lang="en-US" dirty="0" smtClean="0"/>
              <a:t>deadline is </a:t>
            </a:r>
            <a:r>
              <a:rPr lang="en-US" b="1" dirty="0"/>
              <a:t>February 2, </a:t>
            </a:r>
            <a:r>
              <a:rPr lang="en-US" b="1" dirty="0" smtClean="0"/>
              <a:t>2022</a:t>
            </a:r>
            <a:endParaRPr lang="en-US" dirty="0" smtClean="0"/>
          </a:p>
          <a:p>
            <a:pPr>
              <a:spcBef>
                <a:spcPts val="600"/>
              </a:spcBef>
            </a:pPr>
            <a:r>
              <a:rPr lang="en-US" dirty="0" smtClean="0"/>
              <a:t>The focus of today’s presentation:</a:t>
            </a:r>
          </a:p>
          <a:p>
            <a:pPr lvl="1">
              <a:spcBef>
                <a:spcPts val="600"/>
              </a:spcBef>
            </a:pPr>
            <a:r>
              <a:rPr lang="en-US" dirty="0" smtClean="0"/>
              <a:t>Discuss refinements to the Forward Capacity Market (FCM) qualification process since the July 7-8, 2021 MC meeting </a:t>
            </a:r>
            <a:endParaRPr lang="en-US" dirty="0"/>
          </a:p>
          <a:p>
            <a:pPr lvl="1">
              <a:spcBef>
                <a:spcPts val="600"/>
              </a:spcBef>
            </a:pPr>
            <a:r>
              <a:rPr lang="en-US" dirty="0" smtClean="0"/>
              <a:t>Present the </a:t>
            </a:r>
            <a:r>
              <a:rPr lang="en-US" dirty="0"/>
              <a:t>remainder of the </a:t>
            </a:r>
            <a:r>
              <a:rPr lang="en-US" dirty="0" smtClean="0"/>
              <a:t>FCM </a:t>
            </a:r>
            <a:r>
              <a:rPr lang="en-US" dirty="0"/>
              <a:t>participation proposal </a:t>
            </a:r>
            <a:r>
              <a:rPr lang="en-US" dirty="0" smtClean="0"/>
              <a:t>focusing on the post Forward Capacity Auction processes </a:t>
            </a:r>
          </a:p>
          <a:p>
            <a:pPr lvl="1">
              <a:spcBef>
                <a:spcPts val="600"/>
              </a:spcBef>
            </a:pPr>
            <a:r>
              <a:rPr lang="en-US" dirty="0" smtClean="0"/>
              <a:t>Address </a:t>
            </a:r>
            <a:r>
              <a:rPr lang="en-US" dirty="0"/>
              <a:t>stakeholder questions on the energy and ancillary services markets </a:t>
            </a:r>
            <a:r>
              <a:rPr lang="en-US" dirty="0" smtClean="0"/>
              <a:t>participation model </a:t>
            </a:r>
            <a:r>
              <a:rPr lang="en-US" dirty="0"/>
              <a:t>proposal</a:t>
            </a:r>
          </a:p>
          <a:p>
            <a:pPr marL="0" indent="0">
              <a:spcBef>
                <a:spcPts val="600"/>
              </a:spcBef>
              <a:buNone/>
            </a:pPr>
            <a:endParaRPr lang="en-US" dirty="0" smtClean="0"/>
          </a:p>
          <a:p>
            <a:pPr lvl="1">
              <a:spcBef>
                <a:spcPts val="600"/>
              </a:spcBef>
            </a:pPr>
            <a:endParaRPr lang="en-US" dirty="0"/>
          </a:p>
        </p:txBody>
      </p:sp>
    </p:spTree>
    <p:extLst>
      <p:ext uri="{BB962C8B-B14F-4D97-AF65-F5344CB8AC3E}">
        <p14:creationId xmlns:p14="http://schemas.microsoft.com/office/powerpoint/2010/main" val="3681054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Energy and Ancillary services Markets Participation</a:t>
            </a:r>
            <a:endParaRPr lang="en-US" dirty="0"/>
          </a:p>
        </p:txBody>
      </p:sp>
      <p:sp>
        <p:nvSpPr>
          <p:cNvPr id="6" name="Text Placeholder 5"/>
          <p:cNvSpPr>
            <a:spLocks noGrp="1"/>
          </p:cNvSpPr>
          <p:nvPr>
            <p:ph type="body" idx="1"/>
          </p:nvPr>
        </p:nvSpPr>
        <p:spPr/>
        <p:txBody>
          <a:bodyPr/>
          <a:lstStyle/>
          <a:p>
            <a:r>
              <a:rPr lang="en-US" dirty="0" smtClean="0"/>
              <a:t>Responses to </a:t>
            </a:r>
            <a:r>
              <a:rPr lang="en-US" dirty="0"/>
              <a:t>S</a:t>
            </a:r>
            <a:r>
              <a:rPr lang="en-US" dirty="0" smtClean="0"/>
              <a:t>takeholder Questions </a:t>
            </a:r>
            <a:endParaRPr lang="en-US" dirty="0"/>
          </a:p>
        </p:txBody>
      </p:sp>
      <p:sp>
        <p:nvSpPr>
          <p:cNvPr id="2" name="Slide Number Placeholder 1"/>
          <p:cNvSpPr>
            <a:spLocks noGrp="1"/>
          </p:cNvSpPr>
          <p:nvPr>
            <p:ph type="sldNum" sz="quarter" idx="4294967295"/>
          </p:nvPr>
        </p:nvSpPr>
        <p:spPr>
          <a:xfrm>
            <a:off x="8534400" y="6365875"/>
            <a:ext cx="381000" cy="263525"/>
          </a:xfrm>
        </p:spPr>
        <p:txBody>
          <a:bodyPr/>
          <a:lstStyle/>
          <a:p>
            <a:fld id="{10C7F894-2A36-495D-AB7C-1055F7AC0F9D}" type="slidenum">
              <a:rPr lang="en-US" smtClean="0"/>
              <a:pPr/>
              <a:t>20</a:t>
            </a:fld>
            <a:endParaRPr lang="en-US" dirty="0"/>
          </a:p>
        </p:txBody>
      </p:sp>
    </p:spTree>
    <p:extLst>
      <p:ext uri="{BB962C8B-B14F-4D97-AF65-F5344CB8AC3E}">
        <p14:creationId xmlns:p14="http://schemas.microsoft.com/office/powerpoint/2010/main" val="2725558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Overview of Stakeholder Questions since July MC</a:t>
            </a:r>
            <a:endParaRPr lang="en-US" sz="2800" dirty="0"/>
          </a:p>
        </p:txBody>
      </p:sp>
      <p:sp>
        <p:nvSpPr>
          <p:cNvPr id="6" name="Content Placeholder 5"/>
          <p:cNvSpPr>
            <a:spLocks noGrp="1"/>
          </p:cNvSpPr>
          <p:nvPr>
            <p:ph idx="1"/>
          </p:nvPr>
        </p:nvSpPr>
        <p:spPr>
          <a:xfrm>
            <a:off x="457200" y="1295400"/>
            <a:ext cx="8229600" cy="4812688"/>
          </a:xfrm>
        </p:spPr>
        <p:txBody>
          <a:bodyPr>
            <a:normAutofit/>
          </a:bodyPr>
          <a:lstStyle/>
          <a:p>
            <a:r>
              <a:rPr lang="en-US" dirty="0" smtClean="0"/>
              <a:t>At the July 7-8, 2021 MC discussion on energy and ancillary </a:t>
            </a:r>
            <a:r>
              <a:rPr lang="en-US" dirty="0"/>
              <a:t>s</a:t>
            </a:r>
            <a:r>
              <a:rPr lang="en-US" dirty="0" smtClean="0"/>
              <a:t>ervices markets participation, there were several follow-up questions the ISO took back related to:</a:t>
            </a:r>
          </a:p>
          <a:p>
            <a:pPr lvl="1"/>
            <a:r>
              <a:rPr lang="en-US" dirty="0" smtClean="0"/>
              <a:t>Understanding what a facility represents, whether it could participate in different aggregations, and whether multiple parties can take ownership in an aggregated resource</a:t>
            </a:r>
          </a:p>
          <a:p>
            <a:pPr lvl="1"/>
            <a:r>
              <a:rPr lang="en-US" dirty="0" smtClean="0"/>
              <a:t>Clarifying whether DERAs can participate under multiple models in the energy markets</a:t>
            </a:r>
          </a:p>
          <a:p>
            <a:pPr lvl="1"/>
            <a:r>
              <a:rPr lang="en-US" dirty="0" smtClean="0"/>
              <a:t>Understanding the Net Benefits Test</a:t>
            </a:r>
          </a:p>
          <a:p>
            <a:pPr lvl="1"/>
            <a:r>
              <a:rPr lang="en-US" dirty="0" smtClean="0"/>
              <a:t>Understanding how a </a:t>
            </a:r>
            <a:r>
              <a:rPr lang="en-US" dirty="0"/>
              <a:t>DRDERA settled when it is not dispatched by the </a:t>
            </a:r>
            <a:r>
              <a:rPr lang="en-US" dirty="0" smtClean="0"/>
              <a:t>ISO</a:t>
            </a:r>
          </a:p>
          <a:p>
            <a:pPr lvl="1"/>
            <a:r>
              <a:rPr lang="en-US" dirty="0" smtClean="0"/>
              <a:t>Understanding if an aggregation of </a:t>
            </a:r>
            <a:r>
              <a:rPr lang="en-US" dirty="0"/>
              <a:t>storage facilities participating under the BSF or CSF model be exempt from transmission </a:t>
            </a:r>
            <a:r>
              <a:rPr lang="en-US" dirty="0" smtClean="0"/>
              <a:t>charges</a:t>
            </a:r>
          </a:p>
          <a:p>
            <a:r>
              <a:rPr lang="en-US" dirty="0" smtClean="0"/>
              <a:t>In this section, we’ll address these questions</a:t>
            </a:r>
          </a:p>
          <a:p>
            <a:endParaRPr lang="en-US" dirty="0" smtClean="0">
              <a:solidFill>
                <a:schemeClr val="accent3"/>
              </a:solidFill>
            </a:endParaRPr>
          </a:p>
          <a:p>
            <a:pPr lvl="1"/>
            <a:endParaRPr lang="en-US" dirty="0" smtClean="0">
              <a:solidFill>
                <a:schemeClr val="accent3"/>
              </a:solidFill>
            </a:endParaRPr>
          </a:p>
          <a:p>
            <a:pPr lvl="1"/>
            <a:endParaRPr lang="en-US" dirty="0"/>
          </a:p>
        </p:txBody>
      </p:sp>
      <p:sp>
        <p:nvSpPr>
          <p:cNvPr id="4" name="Slide Number Placeholder 3"/>
          <p:cNvSpPr>
            <a:spLocks noGrp="1"/>
          </p:cNvSpPr>
          <p:nvPr>
            <p:ph type="sldNum" sz="quarter" idx="4294967295"/>
          </p:nvPr>
        </p:nvSpPr>
        <p:spPr>
          <a:xfrm>
            <a:off x="8534400" y="6365875"/>
            <a:ext cx="381000" cy="263525"/>
          </a:xfrm>
        </p:spPr>
        <p:txBody>
          <a:bodyPr/>
          <a:lstStyle/>
          <a:p>
            <a:fld id="{10C7F894-2A36-495D-AB7C-1055F7AC0F9D}" type="slidenum">
              <a:rPr lang="en-US" smtClean="0"/>
              <a:pPr/>
              <a:t>21</a:t>
            </a:fld>
            <a:endParaRPr lang="en-US" dirty="0"/>
          </a:p>
        </p:txBody>
      </p:sp>
    </p:spTree>
    <p:extLst>
      <p:ext uri="{BB962C8B-B14F-4D97-AF65-F5344CB8AC3E}">
        <p14:creationId xmlns:p14="http://schemas.microsoft.com/office/powerpoint/2010/main" val="2416172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 facility?</a:t>
            </a:r>
            <a:endParaRPr lang="en-US" dirty="0"/>
          </a:p>
        </p:txBody>
      </p:sp>
      <p:sp>
        <p:nvSpPr>
          <p:cNvPr id="6" name="Content Placeholder 5"/>
          <p:cNvSpPr>
            <a:spLocks noGrp="1"/>
          </p:cNvSpPr>
          <p:nvPr>
            <p:ph idx="1"/>
          </p:nvPr>
        </p:nvSpPr>
        <p:spPr/>
        <p:txBody>
          <a:bodyPr>
            <a:normAutofit/>
          </a:bodyPr>
          <a:lstStyle/>
          <a:p>
            <a:r>
              <a:rPr lang="en-US" dirty="0" smtClean="0"/>
              <a:t>For purposes of this discussion, a facility refers </a:t>
            </a:r>
            <a:r>
              <a:rPr lang="en-US" dirty="0"/>
              <a:t>to </a:t>
            </a:r>
            <a:r>
              <a:rPr lang="en-US" dirty="0" smtClean="0"/>
              <a:t>all </a:t>
            </a:r>
            <a:r>
              <a:rPr lang="en-US" dirty="0"/>
              <a:t>of the electricity </a:t>
            </a:r>
            <a:r>
              <a:rPr lang="en-US" dirty="0" smtClean="0"/>
              <a:t>consuming </a:t>
            </a:r>
            <a:r>
              <a:rPr lang="en-US" dirty="0"/>
              <a:t>or producing </a:t>
            </a:r>
            <a:r>
              <a:rPr lang="en-US" dirty="0" smtClean="0"/>
              <a:t>devices located </a:t>
            </a:r>
            <a:r>
              <a:rPr lang="en-US" dirty="0"/>
              <a:t>in </a:t>
            </a:r>
            <a:r>
              <a:rPr lang="en-US" dirty="0" smtClean="0"/>
              <a:t>an end-use customer’s home, building, factory, campus, complex, etc.</a:t>
            </a:r>
          </a:p>
          <a:p>
            <a:pPr lvl="1"/>
            <a:r>
              <a:rPr lang="en-US" dirty="0"/>
              <a:t>These devices may include a wide range of technologies, for example, battery, water heater, EV charger, HVAC system, and rooftop PV</a:t>
            </a:r>
          </a:p>
          <a:p>
            <a:pPr lvl="1"/>
            <a:r>
              <a:rPr lang="en-US" dirty="0" smtClean="0"/>
              <a:t>The </a:t>
            </a:r>
            <a:r>
              <a:rPr lang="en-US" dirty="0"/>
              <a:t>combined impact of those devices on the T&amp;D system is measured at the facility’s Retail Delivery Point (RDP) </a:t>
            </a:r>
            <a:endParaRPr lang="en-US" dirty="0" smtClean="0"/>
          </a:p>
          <a:p>
            <a:r>
              <a:rPr lang="en-US" dirty="0" smtClean="0"/>
              <a:t>Depending on the capabilities of the devices located at a facility, a facility may have demand reduction capability, energy injection capability, energy withdrawal capability and/or regulation capability</a:t>
            </a:r>
          </a:p>
          <a:p>
            <a:endParaRPr lang="en-US" dirty="0"/>
          </a:p>
        </p:txBody>
      </p:sp>
      <p:sp>
        <p:nvSpPr>
          <p:cNvPr id="4" name="Slide Number Placeholder 3"/>
          <p:cNvSpPr>
            <a:spLocks noGrp="1"/>
          </p:cNvSpPr>
          <p:nvPr>
            <p:ph type="sldNum" sz="quarter" idx="4294967295"/>
          </p:nvPr>
        </p:nvSpPr>
        <p:spPr>
          <a:xfrm>
            <a:off x="8534400" y="6365875"/>
            <a:ext cx="381000" cy="263525"/>
          </a:xfrm>
        </p:spPr>
        <p:txBody>
          <a:bodyPr/>
          <a:lstStyle/>
          <a:p>
            <a:fld id="{10C7F894-2A36-495D-AB7C-1055F7AC0F9D}" type="slidenum">
              <a:rPr lang="en-US" smtClean="0"/>
              <a:pPr/>
              <a:t>22</a:t>
            </a:fld>
            <a:endParaRPr lang="en-US" dirty="0"/>
          </a:p>
        </p:txBody>
      </p:sp>
    </p:spTree>
    <p:extLst>
      <p:ext uri="{BB962C8B-B14F-4D97-AF65-F5344CB8AC3E}">
        <p14:creationId xmlns:p14="http://schemas.microsoft.com/office/powerpoint/2010/main" val="251219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23</a:t>
            </a:fld>
            <a:endParaRPr lang="en-US" dirty="0"/>
          </a:p>
        </p:txBody>
      </p:sp>
      <p:sp>
        <p:nvSpPr>
          <p:cNvPr id="3" name="Title 2"/>
          <p:cNvSpPr>
            <a:spLocks noGrp="1"/>
          </p:cNvSpPr>
          <p:nvPr>
            <p:ph type="title"/>
          </p:nvPr>
        </p:nvSpPr>
        <p:spPr/>
        <p:txBody>
          <a:bodyPr>
            <a:normAutofit/>
          </a:bodyPr>
          <a:lstStyle/>
          <a:p>
            <a:r>
              <a:rPr lang="en-US" dirty="0" smtClean="0"/>
              <a:t>Can a facility participate in different aggregations?</a:t>
            </a:r>
            <a:endParaRPr lang="en-US" dirty="0"/>
          </a:p>
        </p:txBody>
      </p:sp>
      <p:sp>
        <p:nvSpPr>
          <p:cNvPr id="4" name="Content Placeholder 3"/>
          <p:cNvSpPr>
            <a:spLocks noGrp="1"/>
          </p:cNvSpPr>
          <p:nvPr>
            <p:ph idx="1"/>
          </p:nvPr>
        </p:nvSpPr>
        <p:spPr/>
        <p:txBody>
          <a:bodyPr>
            <a:normAutofit fontScale="85000" lnSpcReduction="10000"/>
          </a:bodyPr>
          <a:lstStyle/>
          <a:p>
            <a:r>
              <a:rPr lang="en-US" dirty="0" smtClean="0"/>
              <a:t>Yes, different capabilities of a facility can participate in different aggregations</a:t>
            </a:r>
          </a:p>
          <a:p>
            <a:r>
              <a:rPr lang="en-US" dirty="0"/>
              <a:t>A facility’s </a:t>
            </a:r>
            <a:r>
              <a:rPr lang="en-US" u="sng" dirty="0"/>
              <a:t>energy withdrawal capability </a:t>
            </a:r>
            <a:r>
              <a:rPr lang="en-US" dirty="0"/>
              <a:t>can be in a different aggregation from its demand reduction or energy injection capabilities as energy withdrawal is a separately measured capability from demand reduction or energy injection </a:t>
            </a:r>
            <a:endParaRPr lang="en-US" dirty="0" smtClean="0"/>
          </a:p>
          <a:p>
            <a:pPr lvl="1"/>
            <a:r>
              <a:rPr lang="en-US" dirty="0"/>
              <a:t>The energy withdrawal capability of a facility can be registered to only one aggregator  </a:t>
            </a:r>
            <a:endParaRPr lang="en-US" dirty="0" smtClean="0"/>
          </a:p>
          <a:p>
            <a:r>
              <a:rPr lang="en-US" dirty="0"/>
              <a:t>Likewise, a facility’s </a:t>
            </a:r>
            <a:r>
              <a:rPr lang="en-US" u="sng" dirty="0"/>
              <a:t>regulation capability </a:t>
            </a:r>
            <a:r>
              <a:rPr lang="en-US" dirty="0"/>
              <a:t>can be in a different aggregation from its demand reduction, energy injection or energy withdrawal capabilities</a:t>
            </a:r>
            <a:r>
              <a:rPr lang="en-US" dirty="0">
                <a:solidFill>
                  <a:srgbClr val="FF0000"/>
                </a:solidFill>
              </a:rPr>
              <a:t> </a:t>
            </a:r>
          </a:p>
          <a:p>
            <a:pPr lvl="1"/>
            <a:r>
              <a:rPr lang="en-US" dirty="0"/>
              <a:t>The regulation capability of a facility can be registered to only one aggregator</a:t>
            </a:r>
          </a:p>
          <a:p>
            <a:r>
              <a:rPr lang="en-US" dirty="0"/>
              <a:t>However, a facility’s </a:t>
            </a:r>
            <a:r>
              <a:rPr lang="en-US" u="sng" dirty="0"/>
              <a:t>demand reduction capability </a:t>
            </a:r>
            <a:r>
              <a:rPr lang="en-US" dirty="0"/>
              <a:t>and </a:t>
            </a:r>
            <a:r>
              <a:rPr lang="en-US" u="sng" dirty="0"/>
              <a:t>energy injection capability </a:t>
            </a:r>
            <a:r>
              <a:rPr lang="en-US" dirty="0"/>
              <a:t>must be in the same aggregation, i.e., cannot be split among different </a:t>
            </a:r>
            <a:r>
              <a:rPr lang="en-US" dirty="0" smtClean="0"/>
              <a:t>aggregations</a:t>
            </a:r>
          </a:p>
          <a:p>
            <a:pPr lvl="1"/>
            <a:r>
              <a:rPr lang="en-US" dirty="0" smtClean="0"/>
              <a:t>This is a change from the July presentation (more on next slide)</a:t>
            </a:r>
          </a:p>
          <a:p>
            <a:pPr marL="0" indent="0">
              <a:buNone/>
            </a:pPr>
            <a:endParaRPr lang="en-US" dirty="0" smtClean="0"/>
          </a:p>
        </p:txBody>
      </p:sp>
    </p:spTree>
    <p:extLst>
      <p:ext uri="{BB962C8B-B14F-4D97-AF65-F5344CB8AC3E}">
        <p14:creationId xmlns:p14="http://schemas.microsoft.com/office/powerpoint/2010/main" val="2904670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24</a:t>
            </a:fld>
            <a:endParaRPr lang="en-US" dirty="0"/>
          </a:p>
        </p:txBody>
      </p:sp>
      <p:sp>
        <p:nvSpPr>
          <p:cNvPr id="5" name="Title 4"/>
          <p:cNvSpPr>
            <a:spLocks noGrp="1"/>
          </p:cNvSpPr>
          <p:nvPr>
            <p:ph type="title"/>
          </p:nvPr>
        </p:nvSpPr>
        <p:spPr/>
        <p:txBody>
          <a:bodyPr/>
          <a:lstStyle/>
          <a:p>
            <a:r>
              <a:rPr lang="en-US" dirty="0" smtClean="0"/>
              <a:t>DERA Examples</a:t>
            </a:r>
            <a:endParaRPr lang="en-US" dirty="0"/>
          </a:p>
        </p:txBody>
      </p:sp>
      <p:graphicFrame>
        <p:nvGraphicFramePr>
          <p:cNvPr id="2" name="Table 1"/>
          <p:cNvGraphicFramePr>
            <a:graphicFrameLocks noGrp="1"/>
          </p:cNvGraphicFramePr>
          <p:nvPr>
            <p:extLst/>
          </p:nvPr>
        </p:nvGraphicFramePr>
        <p:xfrm>
          <a:off x="457200" y="1219201"/>
          <a:ext cx="8229600" cy="2749867"/>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83336369"/>
                    </a:ext>
                  </a:extLst>
                </a:gridCol>
                <a:gridCol w="3276600">
                  <a:extLst>
                    <a:ext uri="{9D8B030D-6E8A-4147-A177-3AD203B41FA5}">
                      <a16:colId xmlns:a16="http://schemas.microsoft.com/office/drawing/2014/main" val="4244312391"/>
                    </a:ext>
                  </a:extLst>
                </a:gridCol>
                <a:gridCol w="3200400">
                  <a:extLst>
                    <a:ext uri="{9D8B030D-6E8A-4147-A177-3AD203B41FA5}">
                      <a16:colId xmlns:a16="http://schemas.microsoft.com/office/drawing/2014/main" val="2337950948"/>
                    </a:ext>
                  </a:extLst>
                </a:gridCol>
              </a:tblGrid>
              <a:tr h="295275">
                <a:tc>
                  <a:txBody>
                    <a:bodyPr/>
                    <a:lstStyle/>
                    <a:p>
                      <a:r>
                        <a:rPr lang="en-US" dirty="0" smtClean="0"/>
                        <a:t>Capabilities</a:t>
                      </a:r>
                      <a:endParaRPr lang="en-US" dirty="0"/>
                    </a:p>
                  </a:txBody>
                  <a:tcPr/>
                </a:tc>
                <a:tc>
                  <a:txBody>
                    <a:bodyPr/>
                    <a:lstStyle/>
                    <a:p>
                      <a:pPr algn="ctr"/>
                      <a:r>
                        <a:rPr lang="en-US" dirty="0" smtClean="0"/>
                        <a:t>100 Houses</a:t>
                      </a:r>
                      <a:endParaRPr lang="en-US" dirty="0"/>
                    </a:p>
                  </a:txBody>
                  <a:tcPr/>
                </a:tc>
                <a:tc>
                  <a:txBody>
                    <a:bodyPr/>
                    <a:lstStyle/>
                    <a:p>
                      <a:pPr algn="ctr"/>
                      <a:r>
                        <a:rPr lang="en-US" dirty="0" smtClean="0"/>
                        <a:t>A Standalone Battery</a:t>
                      </a:r>
                      <a:endParaRPr lang="en-US" dirty="0"/>
                    </a:p>
                  </a:txBody>
                  <a:tcPr/>
                </a:tc>
                <a:extLst>
                  <a:ext uri="{0D108BD9-81ED-4DB2-BD59-A6C34878D82A}">
                    <a16:rowId xmlns:a16="http://schemas.microsoft.com/office/drawing/2014/main" val="3968062033"/>
                  </a:ext>
                </a:extLst>
              </a:tr>
              <a:tr h="738187">
                <a:tc>
                  <a:txBody>
                    <a:bodyPr/>
                    <a:lstStyle/>
                    <a:p>
                      <a:r>
                        <a:rPr lang="en-US" b="1" dirty="0" smtClean="0">
                          <a:solidFill>
                            <a:srgbClr val="000000"/>
                          </a:solidFill>
                        </a:rPr>
                        <a:t>Demand Reduction</a:t>
                      </a:r>
                      <a:endParaRPr lang="en-US" b="1" dirty="0">
                        <a:solidFill>
                          <a:srgbClr val="000000"/>
                        </a:solidFill>
                      </a:endParaRPr>
                    </a:p>
                  </a:txBody>
                  <a:tcPr/>
                </a:tc>
                <a:tc>
                  <a:txBody>
                    <a:bodyPr/>
                    <a:lstStyle/>
                    <a:p>
                      <a:r>
                        <a:rPr lang="en-US" dirty="0" smtClean="0">
                          <a:solidFill>
                            <a:srgbClr val="000000"/>
                          </a:solidFill>
                        </a:rPr>
                        <a:t>Houses</a:t>
                      </a:r>
                      <a:r>
                        <a:rPr lang="en-US" baseline="0" dirty="0" smtClean="0">
                          <a:solidFill>
                            <a:srgbClr val="000000"/>
                          </a:solidFill>
                        </a:rPr>
                        <a:t> can </a:t>
                      </a:r>
                      <a:r>
                        <a:rPr lang="en-US" dirty="0" smtClean="0">
                          <a:solidFill>
                            <a:srgbClr val="000000"/>
                          </a:solidFill>
                        </a:rPr>
                        <a:t>turn off EV chargers to reduce load against a baseline</a:t>
                      </a:r>
                      <a:endParaRPr lang="en-US" dirty="0">
                        <a:solidFill>
                          <a:srgbClr val="000000"/>
                        </a:solidFill>
                      </a:endParaRPr>
                    </a:p>
                  </a:txBody>
                  <a:tcPr/>
                </a:tc>
                <a:tc>
                  <a:txBody>
                    <a:bodyPr/>
                    <a:lstStyle/>
                    <a:p>
                      <a:r>
                        <a:rPr lang="en-US" dirty="0" smtClean="0">
                          <a:solidFill>
                            <a:srgbClr val="000000"/>
                          </a:solidFill>
                        </a:rPr>
                        <a:t>Battery can stop charging to reduce load</a:t>
                      </a:r>
                      <a:r>
                        <a:rPr lang="en-US" baseline="0" dirty="0" smtClean="0">
                          <a:solidFill>
                            <a:srgbClr val="000000"/>
                          </a:solidFill>
                        </a:rPr>
                        <a:t> </a:t>
                      </a:r>
                      <a:r>
                        <a:rPr lang="en-US" dirty="0" smtClean="0">
                          <a:solidFill>
                            <a:srgbClr val="000000"/>
                          </a:solidFill>
                        </a:rPr>
                        <a:t>against a baseline </a:t>
                      </a:r>
                      <a:endParaRPr lang="en-US" dirty="0">
                        <a:solidFill>
                          <a:srgbClr val="000000"/>
                        </a:solidFill>
                      </a:endParaRPr>
                    </a:p>
                  </a:txBody>
                  <a:tcPr/>
                </a:tc>
                <a:extLst>
                  <a:ext uri="{0D108BD9-81ED-4DB2-BD59-A6C34878D82A}">
                    <a16:rowId xmlns:a16="http://schemas.microsoft.com/office/drawing/2014/main" val="4112261137"/>
                  </a:ext>
                </a:extLst>
              </a:tr>
              <a:tr h="295275">
                <a:tc>
                  <a:txBody>
                    <a:bodyPr/>
                    <a:lstStyle/>
                    <a:p>
                      <a:r>
                        <a:rPr lang="en-US" b="1" dirty="0" smtClean="0">
                          <a:solidFill>
                            <a:srgbClr val="000000"/>
                          </a:solidFill>
                        </a:rPr>
                        <a:t>Energy</a:t>
                      </a:r>
                      <a:r>
                        <a:rPr lang="en-US" b="1" baseline="0" dirty="0" smtClean="0">
                          <a:solidFill>
                            <a:srgbClr val="000000"/>
                          </a:solidFill>
                        </a:rPr>
                        <a:t> Injection</a:t>
                      </a:r>
                      <a:endParaRPr lang="en-US" b="1" dirty="0">
                        <a:solidFill>
                          <a:srgbClr val="000000"/>
                        </a:solidFill>
                      </a:endParaRPr>
                    </a:p>
                  </a:txBody>
                  <a:tcPr/>
                </a:tc>
                <a:tc>
                  <a:txBody>
                    <a:bodyPr/>
                    <a:lstStyle/>
                    <a:p>
                      <a:r>
                        <a:rPr lang="en-US" dirty="0" smtClean="0">
                          <a:solidFill>
                            <a:srgbClr val="000000"/>
                          </a:solidFill>
                        </a:rPr>
                        <a:t>Rooftop solar</a:t>
                      </a:r>
                      <a:r>
                        <a:rPr lang="en-US" baseline="0" dirty="0" smtClean="0">
                          <a:solidFill>
                            <a:srgbClr val="000000"/>
                          </a:solidFill>
                        </a:rPr>
                        <a:t> </a:t>
                      </a:r>
                      <a:r>
                        <a:rPr lang="en-US" dirty="0" smtClean="0">
                          <a:solidFill>
                            <a:srgbClr val="000000"/>
                          </a:solidFill>
                        </a:rPr>
                        <a:t>injects energy</a:t>
                      </a:r>
                      <a:endParaRPr lang="en-US" dirty="0">
                        <a:solidFill>
                          <a:srgbClr val="000000"/>
                        </a:solidFill>
                      </a:endParaRPr>
                    </a:p>
                  </a:txBody>
                  <a:tcPr/>
                </a:tc>
                <a:tc>
                  <a:txBody>
                    <a:bodyPr/>
                    <a:lstStyle/>
                    <a:p>
                      <a:r>
                        <a:rPr lang="en-US" dirty="0" smtClean="0">
                          <a:solidFill>
                            <a:srgbClr val="000000"/>
                          </a:solidFill>
                        </a:rPr>
                        <a:t>Battery </a:t>
                      </a:r>
                      <a:r>
                        <a:rPr lang="en-US" baseline="0" dirty="0" smtClean="0">
                          <a:solidFill>
                            <a:srgbClr val="000000"/>
                          </a:solidFill>
                        </a:rPr>
                        <a:t>injects </a:t>
                      </a:r>
                      <a:r>
                        <a:rPr lang="en-US" dirty="0" smtClean="0">
                          <a:solidFill>
                            <a:srgbClr val="000000"/>
                          </a:solidFill>
                        </a:rPr>
                        <a:t>energy </a:t>
                      </a:r>
                      <a:endParaRPr lang="en-US" dirty="0">
                        <a:solidFill>
                          <a:srgbClr val="000000"/>
                        </a:solidFill>
                      </a:endParaRPr>
                    </a:p>
                  </a:txBody>
                  <a:tcPr/>
                </a:tc>
                <a:extLst>
                  <a:ext uri="{0D108BD9-81ED-4DB2-BD59-A6C34878D82A}">
                    <a16:rowId xmlns:a16="http://schemas.microsoft.com/office/drawing/2014/main" val="3670057116"/>
                  </a:ext>
                </a:extLst>
              </a:tr>
              <a:tr h="516731">
                <a:tc>
                  <a:txBody>
                    <a:bodyPr/>
                    <a:lstStyle/>
                    <a:p>
                      <a:r>
                        <a:rPr lang="en-US" b="1" dirty="0" smtClean="0">
                          <a:solidFill>
                            <a:srgbClr val="000000"/>
                          </a:solidFill>
                        </a:rPr>
                        <a:t>Energy Withdrawal</a:t>
                      </a:r>
                      <a:endParaRPr lang="en-US" b="1" dirty="0">
                        <a:solidFill>
                          <a:srgbClr val="000000"/>
                        </a:solidFill>
                      </a:endParaRPr>
                    </a:p>
                  </a:txBody>
                  <a:tcPr/>
                </a:tc>
                <a:tc>
                  <a:txBody>
                    <a:bodyPr/>
                    <a:lstStyle/>
                    <a:p>
                      <a:r>
                        <a:rPr lang="en-US" dirty="0" smtClean="0">
                          <a:solidFill>
                            <a:srgbClr val="000000"/>
                          </a:solidFill>
                        </a:rPr>
                        <a:t>Houses</a:t>
                      </a:r>
                      <a:r>
                        <a:rPr lang="en-US" baseline="0" dirty="0" smtClean="0">
                          <a:solidFill>
                            <a:srgbClr val="000000"/>
                          </a:solidFill>
                        </a:rPr>
                        <a:t> consume energy</a:t>
                      </a:r>
                      <a:endParaRPr lang="en-US" dirty="0">
                        <a:solidFill>
                          <a:srgbClr val="000000"/>
                        </a:solidFill>
                      </a:endParaRPr>
                    </a:p>
                  </a:txBody>
                  <a:tcPr/>
                </a:tc>
                <a:tc>
                  <a:txBody>
                    <a:bodyPr/>
                    <a:lstStyle/>
                    <a:p>
                      <a:r>
                        <a:rPr lang="en-US" dirty="0" smtClean="0">
                          <a:solidFill>
                            <a:srgbClr val="000000"/>
                          </a:solidFill>
                        </a:rPr>
                        <a:t>Battery consumes energy</a:t>
                      </a:r>
                      <a:endParaRPr lang="en-US" dirty="0">
                        <a:solidFill>
                          <a:srgbClr val="000000"/>
                        </a:solidFill>
                      </a:endParaRPr>
                    </a:p>
                  </a:txBody>
                  <a:tcPr/>
                </a:tc>
                <a:extLst>
                  <a:ext uri="{0D108BD9-81ED-4DB2-BD59-A6C34878D82A}">
                    <a16:rowId xmlns:a16="http://schemas.microsoft.com/office/drawing/2014/main" val="2762032689"/>
                  </a:ext>
                </a:extLst>
              </a:tr>
              <a:tr h="516731">
                <a:tc>
                  <a:txBody>
                    <a:bodyPr/>
                    <a:lstStyle/>
                    <a:p>
                      <a:r>
                        <a:rPr lang="en-US" b="1" dirty="0" smtClean="0">
                          <a:solidFill>
                            <a:srgbClr val="000000"/>
                          </a:solidFill>
                        </a:rPr>
                        <a:t>Regulation</a:t>
                      </a:r>
                      <a:endParaRPr lang="en-US" b="1" dirty="0">
                        <a:solidFill>
                          <a:srgbClr val="000000"/>
                        </a:solidFill>
                      </a:endParaRPr>
                    </a:p>
                  </a:txBody>
                  <a:tcPr/>
                </a:tc>
                <a:tc>
                  <a:txBody>
                    <a:bodyPr/>
                    <a:lstStyle/>
                    <a:p>
                      <a:r>
                        <a:rPr lang="en-US" dirty="0" smtClean="0">
                          <a:solidFill>
                            <a:srgbClr val="000000"/>
                          </a:solidFill>
                        </a:rPr>
                        <a:t>The </a:t>
                      </a:r>
                      <a:r>
                        <a:rPr lang="en-US" baseline="0" dirty="0" smtClean="0">
                          <a:solidFill>
                            <a:srgbClr val="000000"/>
                          </a:solidFill>
                        </a:rPr>
                        <a:t>smart controls at these houses can regulate</a:t>
                      </a:r>
                      <a:endParaRPr lang="en-US" dirty="0">
                        <a:solidFill>
                          <a:srgbClr val="000000"/>
                        </a:solidFill>
                      </a:endParaRPr>
                    </a:p>
                  </a:txBody>
                  <a:tcPr/>
                </a:tc>
                <a:tc>
                  <a:txBody>
                    <a:bodyPr/>
                    <a:lstStyle/>
                    <a:p>
                      <a:r>
                        <a:rPr lang="en-US" dirty="0" smtClean="0">
                          <a:solidFill>
                            <a:srgbClr val="000000"/>
                          </a:solidFill>
                        </a:rPr>
                        <a:t>Battery can</a:t>
                      </a:r>
                      <a:r>
                        <a:rPr lang="en-US" baseline="0" dirty="0" smtClean="0">
                          <a:solidFill>
                            <a:srgbClr val="000000"/>
                          </a:solidFill>
                        </a:rPr>
                        <a:t> </a:t>
                      </a:r>
                      <a:r>
                        <a:rPr lang="en-US" dirty="0" smtClean="0">
                          <a:solidFill>
                            <a:srgbClr val="000000"/>
                          </a:solidFill>
                        </a:rPr>
                        <a:t>regulate</a:t>
                      </a:r>
                      <a:endParaRPr lang="en-US" dirty="0">
                        <a:solidFill>
                          <a:srgbClr val="000000"/>
                        </a:solidFill>
                      </a:endParaRPr>
                    </a:p>
                  </a:txBody>
                  <a:tcPr/>
                </a:tc>
                <a:extLst>
                  <a:ext uri="{0D108BD9-81ED-4DB2-BD59-A6C34878D82A}">
                    <a16:rowId xmlns:a16="http://schemas.microsoft.com/office/drawing/2014/main" val="3945384461"/>
                  </a:ext>
                </a:extLst>
              </a:tr>
            </a:tbl>
          </a:graphicData>
        </a:graphic>
      </p:graphicFrame>
      <p:sp>
        <p:nvSpPr>
          <p:cNvPr id="7" name="Content Placeholder 5"/>
          <p:cNvSpPr>
            <a:spLocks noGrp="1"/>
          </p:cNvSpPr>
          <p:nvPr>
            <p:ph idx="1"/>
          </p:nvPr>
        </p:nvSpPr>
        <p:spPr>
          <a:xfrm>
            <a:off x="483973" y="4163404"/>
            <a:ext cx="8229600" cy="2202477"/>
          </a:xfrm>
        </p:spPr>
        <p:txBody>
          <a:bodyPr>
            <a:normAutofit fontScale="77500" lnSpcReduction="20000"/>
          </a:bodyPr>
          <a:lstStyle/>
          <a:p>
            <a:r>
              <a:rPr lang="en-US" dirty="0" smtClean="0"/>
              <a:t>Aggregator A </a:t>
            </a:r>
            <a:r>
              <a:rPr lang="en-US" dirty="0" smtClean="0">
                <a:solidFill>
                  <a:srgbClr val="00B050"/>
                </a:solidFill>
              </a:rPr>
              <a:t>or B</a:t>
            </a:r>
            <a:r>
              <a:rPr lang="en-US" dirty="0" smtClean="0">
                <a:solidFill>
                  <a:srgbClr val="77BD2A"/>
                </a:solidFill>
              </a:rPr>
              <a:t> </a:t>
            </a:r>
            <a:r>
              <a:rPr lang="en-US" dirty="0" smtClean="0"/>
              <a:t>may sign up houses’ demand reduction </a:t>
            </a:r>
            <a:r>
              <a:rPr lang="en-US" dirty="0" smtClean="0">
                <a:solidFill>
                  <a:srgbClr val="00B050"/>
                </a:solidFill>
              </a:rPr>
              <a:t>and energy injection</a:t>
            </a:r>
            <a:r>
              <a:rPr lang="en-US" dirty="0" smtClean="0"/>
              <a:t> and battery’s demand reduction and energy injection </a:t>
            </a:r>
          </a:p>
          <a:p>
            <a:r>
              <a:rPr lang="en-US" strike="sngStrike" dirty="0" smtClean="0">
                <a:solidFill>
                  <a:srgbClr val="00B050"/>
                </a:solidFill>
              </a:rPr>
              <a:t>Aggregator B may sign up houses’ energy injection </a:t>
            </a:r>
          </a:p>
          <a:p>
            <a:r>
              <a:rPr lang="en-US" dirty="0" smtClean="0"/>
              <a:t>Aggregator C may sign up houses’ energy withdrawal and battery's energy withdrawal</a:t>
            </a:r>
          </a:p>
          <a:p>
            <a:pPr lvl="1"/>
            <a:r>
              <a:rPr lang="en-US" dirty="0" smtClean="0"/>
              <a:t>Aggregator C is a Load Serving Entity</a:t>
            </a:r>
          </a:p>
          <a:p>
            <a:r>
              <a:rPr lang="en-US" dirty="0" smtClean="0"/>
              <a:t>Aggregator D may sign up houses’ regulation and battery’s regulation</a:t>
            </a:r>
            <a:endParaRPr lang="en-US" dirty="0"/>
          </a:p>
        </p:txBody>
      </p:sp>
      <p:sp>
        <p:nvSpPr>
          <p:cNvPr id="8" name="TextBox 7"/>
          <p:cNvSpPr txBox="1"/>
          <p:nvPr/>
        </p:nvSpPr>
        <p:spPr>
          <a:xfrm>
            <a:off x="3429000" y="463034"/>
            <a:ext cx="51816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July MC Material. Modifications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2108917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25</a:t>
            </a:fld>
            <a:endParaRPr lang="en-US" dirty="0"/>
          </a:p>
        </p:txBody>
      </p:sp>
      <p:sp>
        <p:nvSpPr>
          <p:cNvPr id="3" name="Title 2"/>
          <p:cNvSpPr>
            <a:spLocks noGrp="1"/>
          </p:cNvSpPr>
          <p:nvPr>
            <p:ph type="title"/>
          </p:nvPr>
        </p:nvSpPr>
        <p:spPr/>
        <p:txBody>
          <a:bodyPr>
            <a:normAutofit/>
          </a:bodyPr>
          <a:lstStyle/>
          <a:p>
            <a:r>
              <a:rPr lang="en-US" dirty="0" smtClean="0"/>
              <a:t>Can a facility participate in different aggregations? (cont.)</a:t>
            </a:r>
            <a:endParaRPr lang="en-US" dirty="0"/>
          </a:p>
        </p:txBody>
      </p:sp>
      <p:sp>
        <p:nvSpPr>
          <p:cNvPr id="4" name="Content Placeholder 3"/>
          <p:cNvSpPr>
            <a:spLocks noGrp="1"/>
          </p:cNvSpPr>
          <p:nvPr>
            <p:ph idx="1"/>
          </p:nvPr>
        </p:nvSpPr>
        <p:spPr/>
        <p:txBody>
          <a:bodyPr>
            <a:normAutofit fontScale="85000" lnSpcReduction="20000"/>
          </a:bodyPr>
          <a:lstStyle/>
          <a:p>
            <a:r>
              <a:rPr lang="en-US" dirty="0"/>
              <a:t>The July </a:t>
            </a:r>
            <a:r>
              <a:rPr lang="en-US" dirty="0" smtClean="0"/>
              <a:t>presentation </a:t>
            </a:r>
            <a:r>
              <a:rPr lang="en-US" dirty="0"/>
              <a:t>implied the demand reduction capability of </a:t>
            </a:r>
            <a:r>
              <a:rPr lang="en-US" dirty="0" smtClean="0"/>
              <a:t>the houses can </a:t>
            </a:r>
            <a:r>
              <a:rPr lang="en-US" dirty="0"/>
              <a:t>be part of a DRDERA and the energy injection </a:t>
            </a:r>
            <a:r>
              <a:rPr lang="en-US" dirty="0" smtClean="0"/>
              <a:t>capability of the houses can </a:t>
            </a:r>
            <a:r>
              <a:rPr lang="en-US" dirty="0"/>
              <a:t>be part of a </a:t>
            </a:r>
            <a:r>
              <a:rPr lang="en-US" dirty="0" smtClean="0"/>
              <a:t>separate SODERA</a:t>
            </a:r>
          </a:p>
          <a:p>
            <a:r>
              <a:rPr lang="en-US" dirty="0" smtClean="0"/>
              <a:t>This is problematic because it would </a:t>
            </a:r>
            <a:r>
              <a:rPr lang="en-US" dirty="0"/>
              <a:t>not provide the proper financial incentives for </a:t>
            </a:r>
            <a:r>
              <a:rPr lang="en-US" dirty="0" smtClean="0"/>
              <a:t>the </a:t>
            </a:r>
            <a:r>
              <a:rPr lang="en-US" dirty="0"/>
              <a:t>DRDERA to follow </a:t>
            </a:r>
            <a:r>
              <a:rPr lang="en-US" dirty="0" smtClean="0"/>
              <a:t>the dispatch instruction</a:t>
            </a:r>
            <a:endParaRPr lang="en-US" dirty="0"/>
          </a:p>
          <a:p>
            <a:pPr lvl="1"/>
            <a:r>
              <a:rPr lang="en-US" dirty="0" smtClean="0"/>
              <a:t>For example, during </a:t>
            </a:r>
            <a:r>
              <a:rPr lang="en-US" dirty="0"/>
              <a:t>a dispatch, </a:t>
            </a:r>
            <a:r>
              <a:rPr lang="en-US" dirty="0" smtClean="0"/>
              <a:t>the houses are injecting energy, the houses’ action of turning off the EV chargers would result in additional energy injection. In this case, the DRDERA </a:t>
            </a:r>
            <a:r>
              <a:rPr lang="en-US" dirty="0"/>
              <a:t>will not be </a:t>
            </a:r>
            <a:r>
              <a:rPr lang="en-US" dirty="0" smtClean="0"/>
              <a:t>credited for turning off the EV chargers; </a:t>
            </a:r>
            <a:r>
              <a:rPr lang="en-US" dirty="0"/>
              <a:t>instead, the SODERA is </a:t>
            </a:r>
            <a:r>
              <a:rPr lang="en-US" dirty="0" smtClean="0"/>
              <a:t>credited</a:t>
            </a:r>
            <a:r>
              <a:rPr lang="en-US" dirty="0"/>
              <a:t> </a:t>
            </a:r>
            <a:r>
              <a:rPr lang="en-US" dirty="0" smtClean="0"/>
              <a:t>for the additional energy injection</a:t>
            </a:r>
          </a:p>
          <a:p>
            <a:pPr lvl="1"/>
            <a:r>
              <a:rPr lang="en-US" dirty="0" smtClean="0"/>
              <a:t>The DRR model avoids this problem by requiring a facility’s demand reduction capability and energy injection capability to be in the same aggregation and paying for both demand reduction and incremental net </a:t>
            </a:r>
            <a:r>
              <a:rPr lang="en-US" dirty="0"/>
              <a:t>s</a:t>
            </a:r>
            <a:r>
              <a:rPr lang="en-US" dirty="0" smtClean="0"/>
              <a:t>upply </a:t>
            </a:r>
            <a:endParaRPr lang="en-US" dirty="0"/>
          </a:p>
          <a:p>
            <a:r>
              <a:rPr lang="en-US" dirty="0" smtClean="0"/>
              <a:t>Therefore, the ISO </a:t>
            </a:r>
            <a:r>
              <a:rPr lang="en-US" dirty="0"/>
              <a:t>found it is necessary to require both demand reduction capability and the energy injection capability of a facility to be in </a:t>
            </a:r>
            <a:r>
              <a:rPr lang="en-US" dirty="0" smtClean="0"/>
              <a:t>a DRDERA</a:t>
            </a:r>
          </a:p>
          <a:p>
            <a:pPr lvl="1"/>
            <a:r>
              <a:rPr lang="en-US" dirty="0" smtClean="0"/>
              <a:t>Since a facility’s energy injection capability is included in the DRDERA, it cannot simultaneously be included in a separate aggregation</a:t>
            </a:r>
          </a:p>
          <a:p>
            <a:pPr lvl="1"/>
            <a:r>
              <a:rPr lang="en-US" dirty="0"/>
              <a:t>This is similar to the DRR model where a facility cannot simultaneously register a Demand Response Asset and a Generator </a:t>
            </a:r>
            <a:r>
              <a:rPr lang="en-US" dirty="0" smtClean="0"/>
              <a:t>Asset </a:t>
            </a:r>
          </a:p>
          <a:p>
            <a:pPr lvl="1"/>
            <a:endParaRPr lang="en-US" dirty="0" smtClean="0"/>
          </a:p>
        </p:txBody>
      </p:sp>
    </p:spTree>
    <p:extLst>
      <p:ext uri="{BB962C8B-B14F-4D97-AF65-F5344CB8AC3E}">
        <p14:creationId xmlns:p14="http://schemas.microsoft.com/office/powerpoint/2010/main" val="542211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26</a:t>
            </a:fld>
            <a:endParaRPr lang="en-US" dirty="0"/>
          </a:p>
        </p:txBody>
      </p:sp>
      <p:sp>
        <p:nvSpPr>
          <p:cNvPr id="3" name="Title 2"/>
          <p:cNvSpPr>
            <a:spLocks noGrp="1"/>
          </p:cNvSpPr>
          <p:nvPr>
            <p:ph type="title"/>
          </p:nvPr>
        </p:nvSpPr>
        <p:spPr>
          <a:xfrm>
            <a:off x="457200" y="76200"/>
            <a:ext cx="8229600" cy="2057400"/>
          </a:xfrm>
        </p:spPr>
        <p:txBody>
          <a:bodyPr>
            <a:normAutofit fontScale="90000"/>
          </a:bodyPr>
          <a:lstStyle/>
          <a:p>
            <a:r>
              <a:rPr lang="en-US" dirty="0" smtClean="0"/>
              <a:t>Does requiring </a:t>
            </a:r>
            <a:r>
              <a:rPr lang="en-US" dirty="0"/>
              <a:t>both demand reduction capability and </a:t>
            </a:r>
            <a:r>
              <a:rPr lang="en-US" dirty="0" smtClean="0"/>
              <a:t>energy </a:t>
            </a:r>
            <a:r>
              <a:rPr lang="en-US" dirty="0"/>
              <a:t>injection capability of a facility </a:t>
            </a:r>
            <a:r>
              <a:rPr lang="en-US" dirty="0" smtClean="0"/>
              <a:t>be </a:t>
            </a:r>
            <a:r>
              <a:rPr lang="en-US" dirty="0"/>
              <a:t>in </a:t>
            </a:r>
            <a:r>
              <a:rPr lang="en-US" dirty="0" smtClean="0"/>
              <a:t>the same aggregation prevent multiple </a:t>
            </a:r>
            <a:r>
              <a:rPr lang="en-US" dirty="0"/>
              <a:t>parties </a:t>
            </a:r>
            <a:r>
              <a:rPr lang="en-US" dirty="0" smtClean="0"/>
              <a:t>from taking </a:t>
            </a:r>
            <a:r>
              <a:rPr lang="en-US" dirty="0"/>
              <a:t>ownership in an aggregated </a:t>
            </a:r>
            <a:r>
              <a:rPr lang="en-US" dirty="0" smtClean="0"/>
              <a:t>resource? </a:t>
            </a:r>
            <a:endParaRPr lang="en-US" dirty="0"/>
          </a:p>
        </p:txBody>
      </p:sp>
      <p:sp>
        <p:nvSpPr>
          <p:cNvPr id="4" name="Content Placeholder 3"/>
          <p:cNvSpPr>
            <a:spLocks noGrp="1"/>
          </p:cNvSpPr>
          <p:nvPr>
            <p:ph idx="1"/>
          </p:nvPr>
        </p:nvSpPr>
        <p:spPr>
          <a:xfrm>
            <a:off x="457200" y="2209800"/>
            <a:ext cx="8229600" cy="4004650"/>
          </a:xfrm>
        </p:spPr>
        <p:txBody>
          <a:bodyPr>
            <a:normAutofit lnSpcReduction="10000"/>
          </a:bodyPr>
          <a:lstStyle/>
          <a:p>
            <a:r>
              <a:rPr lang="en-US" dirty="0" smtClean="0"/>
              <a:t>No, the ISO’s </a:t>
            </a:r>
            <a:r>
              <a:rPr lang="en-US" dirty="0"/>
              <a:t>current resource registration construct allows multiple parties to </a:t>
            </a:r>
            <a:r>
              <a:rPr lang="en-US" dirty="0" smtClean="0"/>
              <a:t>take </a:t>
            </a:r>
            <a:r>
              <a:rPr lang="en-US" dirty="0"/>
              <a:t>ownership in a single resource, which would be extended to DERAs participating in the wholesale </a:t>
            </a:r>
            <a:r>
              <a:rPr lang="en-US" dirty="0" smtClean="0"/>
              <a:t>markets </a:t>
            </a:r>
          </a:p>
          <a:p>
            <a:r>
              <a:rPr lang="en-US" dirty="0" smtClean="0"/>
              <a:t>Under </a:t>
            </a:r>
            <a:r>
              <a:rPr lang="en-US" dirty="0"/>
              <a:t>this construct, </a:t>
            </a:r>
            <a:r>
              <a:rPr lang="en-US" dirty="0" smtClean="0"/>
              <a:t>the </a:t>
            </a:r>
            <a:r>
              <a:rPr lang="en-US" dirty="0"/>
              <a:t>Lead Market Participant of a DRDERA </a:t>
            </a:r>
            <a:r>
              <a:rPr lang="en-US" dirty="0" smtClean="0"/>
              <a:t>would </a:t>
            </a:r>
            <a:r>
              <a:rPr lang="en-US" dirty="0"/>
              <a:t>monetize proceeds associated with </a:t>
            </a:r>
            <a:r>
              <a:rPr lang="en-US" dirty="0" smtClean="0"/>
              <a:t>the demand reduction portion of the wholesale revenue.</a:t>
            </a:r>
            <a:r>
              <a:rPr lang="en-US" dirty="0"/>
              <a:t> </a:t>
            </a:r>
            <a:r>
              <a:rPr lang="en-US" dirty="0" smtClean="0"/>
              <a:t>The Lead Market Participant could allocate </a:t>
            </a:r>
            <a:r>
              <a:rPr lang="en-US" dirty="0"/>
              <a:t>proceeds associated with</a:t>
            </a:r>
            <a:r>
              <a:rPr lang="en-US" dirty="0">
                <a:solidFill>
                  <a:schemeClr val="accent3"/>
                </a:solidFill>
              </a:rPr>
              <a:t> </a:t>
            </a:r>
            <a:r>
              <a:rPr lang="en-US" dirty="0" smtClean="0"/>
              <a:t>the</a:t>
            </a:r>
            <a:r>
              <a:rPr lang="en-US" dirty="0" smtClean="0">
                <a:solidFill>
                  <a:schemeClr val="accent3"/>
                </a:solidFill>
              </a:rPr>
              <a:t> </a:t>
            </a:r>
            <a:r>
              <a:rPr lang="en-US" dirty="0" smtClean="0"/>
              <a:t>energy injection portion </a:t>
            </a:r>
            <a:r>
              <a:rPr lang="en-US" dirty="0"/>
              <a:t>of </a:t>
            </a:r>
            <a:r>
              <a:rPr lang="en-US" dirty="0" smtClean="0"/>
              <a:t>the wholesale revenue </a:t>
            </a:r>
            <a:r>
              <a:rPr lang="en-US" dirty="0"/>
              <a:t>to other </a:t>
            </a:r>
            <a:r>
              <a:rPr lang="en-US" dirty="0" smtClean="0"/>
              <a:t>parties by assigning </a:t>
            </a:r>
            <a:r>
              <a:rPr lang="en-US" dirty="0"/>
              <a:t>different </a:t>
            </a:r>
            <a:r>
              <a:rPr lang="en-US" dirty="0" smtClean="0"/>
              <a:t>asset </a:t>
            </a:r>
            <a:r>
              <a:rPr lang="en-US" dirty="0"/>
              <a:t>ownership percentages to different </a:t>
            </a:r>
            <a:r>
              <a:rPr lang="en-US" dirty="0" smtClean="0"/>
              <a:t>parties</a:t>
            </a:r>
            <a:endParaRPr lang="en-US" dirty="0"/>
          </a:p>
          <a:p>
            <a:pPr lvl="1"/>
            <a:endParaRPr lang="en-US" dirty="0" smtClean="0"/>
          </a:p>
        </p:txBody>
      </p:sp>
    </p:spTree>
    <p:extLst>
      <p:ext uri="{BB962C8B-B14F-4D97-AF65-F5344CB8AC3E}">
        <p14:creationId xmlns:p14="http://schemas.microsoft.com/office/powerpoint/2010/main" val="1598711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Can a DERA simultaneously participate under different models in the energy markets?</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No, each DERA must participate under a single </a:t>
            </a:r>
            <a:r>
              <a:rPr lang="en-US" dirty="0"/>
              <a:t>participation </a:t>
            </a:r>
            <a:r>
              <a:rPr lang="en-US" dirty="0" smtClean="0"/>
              <a:t>model in </a:t>
            </a:r>
            <a:r>
              <a:rPr lang="en-US" dirty="0"/>
              <a:t>the energy </a:t>
            </a:r>
            <a:r>
              <a:rPr lang="en-US" dirty="0" smtClean="0"/>
              <a:t>markets based on its mix of capabilities </a:t>
            </a:r>
          </a:p>
          <a:p>
            <a:pPr lvl="1"/>
            <a:r>
              <a:rPr lang="en-US" dirty="0" smtClean="0"/>
              <a:t>A DERA can choose from six energy market participation models: Generator Asset, </a:t>
            </a:r>
            <a:r>
              <a:rPr lang="en-US" dirty="0"/>
              <a:t>Binary Storage Facility (BSF</a:t>
            </a:r>
            <a:r>
              <a:rPr lang="en-US" dirty="0" smtClean="0"/>
              <a:t>), Continuous Storage </a:t>
            </a:r>
            <a:r>
              <a:rPr lang="en-US" dirty="0"/>
              <a:t>Facility (CSF</a:t>
            </a:r>
            <a:r>
              <a:rPr lang="en-US" dirty="0" smtClean="0"/>
              <a:t>), </a:t>
            </a:r>
            <a:r>
              <a:rPr lang="en-US" dirty="0"/>
              <a:t>Settlement Only DERA (SODERA</a:t>
            </a:r>
            <a:r>
              <a:rPr lang="en-US" dirty="0" smtClean="0"/>
              <a:t>), </a:t>
            </a:r>
            <a:r>
              <a:rPr lang="en-US" dirty="0"/>
              <a:t>Demand Response Resource (DRR</a:t>
            </a:r>
            <a:r>
              <a:rPr lang="en-US" dirty="0" smtClean="0"/>
              <a:t>), and </a:t>
            </a:r>
            <a:r>
              <a:rPr lang="en-US" dirty="0"/>
              <a:t>Demand Response DERA (DRDERA</a:t>
            </a:r>
            <a:r>
              <a:rPr lang="en-US" dirty="0" smtClean="0"/>
              <a:t>)</a:t>
            </a:r>
          </a:p>
          <a:p>
            <a:pPr lvl="1"/>
            <a:r>
              <a:rPr lang="en-US" dirty="0"/>
              <a:t>It is not possible to bid separate portions of a DERA into separate participation models</a:t>
            </a:r>
          </a:p>
          <a:p>
            <a:pPr lvl="2"/>
            <a:r>
              <a:rPr lang="en-US" dirty="0"/>
              <a:t>A DERA acts as a single resource in the market, which must be represented by a single set of requirements and offer parameters</a:t>
            </a:r>
          </a:p>
          <a:p>
            <a:pPr lvl="2"/>
            <a:r>
              <a:rPr lang="en-US" dirty="0"/>
              <a:t>Since each participation model includes a specific set of requirements and offer parameters, a DERA must choose the model that best represents its combined </a:t>
            </a:r>
            <a:r>
              <a:rPr lang="en-US" dirty="0" smtClean="0"/>
              <a:t>capabilities </a:t>
            </a:r>
          </a:p>
          <a:p>
            <a:r>
              <a:rPr lang="en-US" dirty="0" smtClean="0"/>
              <a:t>However, a DERA that participates under the</a:t>
            </a:r>
            <a:r>
              <a:rPr lang="en-US" dirty="0" smtClean="0">
                <a:solidFill>
                  <a:srgbClr val="FF0000"/>
                </a:solidFill>
              </a:rPr>
              <a:t> </a:t>
            </a:r>
            <a:r>
              <a:rPr lang="en-US" dirty="0" smtClean="0"/>
              <a:t>SODERA, DRR, or DRDERA model in the energy markets may simultaneously use the Alternative </a:t>
            </a:r>
            <a:r>
              <a:rPr lang="en-US" dirty="0"/>
              <a:t>Technology Regulation Resource </a:t>
            </a:r>
            <a:r>
              <a:rPr lang="en-US" dirty="0" smtClean="0"/>
              <a:t>(ATRR) model to participate in the </a:t>
            </a:r>
            <a:r>
              <a:rPr lang="en-US" dirty="0"/>
              <a:t>Regulation </a:t>
            </a:r>
            <a:r>
              <a:rPr lang="en-US" dirty="0" smtClean="0"/>
              <a:t>Market </a:t>
            </a:r>
          </a:p>
          <a:p>
            <a:pPr lvl="1"/>
            <a:r>
              <a:rPr lang="en-US" dirty="0"/>
              <a:t>An ATRR can be a subset of facilities comprising the SODERA, DRR, or DRDERA, and can include other facilities not related to a SODERA, DRR, or </a:t>
            </a:r>
            <a:r>
              <a:rPr lang="en-US" dirty="0" smtClean="0"/>
              <a:t>DRDERA</a:t>
            </a:r>
          </a:p>
          <a:p>
            <a:pPr lvl="1"/>
            <a:r>
              <a:rPr lang="en-US" dirty="0" smtClean="0"/>
              <a:t>Note that a </a:t>
            </a:r>
            <a:r>
              <a:rPr lang="en-US" dirty="0"/>
              <a:t>DERA </a:t>
            </a:r>
            <a:r>
              <a:rPr lang="en-US" dirty="0" smtClean="0"/>
              <a:t>that participates under the Generator Asset, BSF, or CSF model in </a:t>
            </a:r>
            <a:r>
              <a:rPr lang="en-US" dirty="0"/>
              <a:t>the energy </a:t>
            </a:r>
            <a:r>
              <a:rPr lang="en-US" dirty="0" smtClean="0"/>
              <a:t>markets does not need to use the ATRR model to participate </a:t>
            </a:r>
            <a:r>
              <a:rPr lang="en-US" dirty="0"/>
              <a:t>in the Regulation </a:t>
            </a:r>
            <a:r>
              <a:rPr lang="en-US" dirty="0" smtClean="0"/>
              <a:t>Market because these energy market models already include</a:t>
            </a:r>
            <a:r>
              <a:rPr lang="en-US" dirty="0" smtClean="0">
                <a:solidFill>
                  <a:srgbClr val="FF0000"/>
                </a:solidFill>
              </a:rPr>
              <a:t> </a:t>
            </a:r>
            <a:r>
              <a:rPr lang="en-US" dirty="0" smtClean="0"/>
              <a:t>participation in the Regulation Market</a:t>
            </a:r>
            <a:endParaRPr lang="en-US" dirty="0"/>
          </a:p>
        </p:txBody>
      </p:sp>
      <p:sp>
        <p:nvSpPr>
          <p:cNvPr id="4" name="Slide Number Placeholder 3"/>
          <p:cNvSpPr>
            <a:spLocks noGrp="1"/>
          </p:cNvSpPr>
          <p:nvPr>
            <p:ph type="sldNum" sz="quarter" idx="4294967295"/>
          </p:nvPr>
        </p:nvSpPr>
        <p:spPr>
          <a:xfrm>
            <a:off x="8534400" y="6365875"/>
            <a:ext cx="381000" cy="263525"/>
          </a:xfrm>
        </p:spPr>
        <p:txBody>
          <a:bodyPr/>
          <a:lstStyle/>
          <a:p>
            <a:fld id="{10C7F894-2A36-495D-AB7C-1055F7AC0F9D}" type="slidenum">
              <a:rPr lang="en-US" smtClean="0"/>
              <a:pPr/>
              <a:t>27</a:t>
            </a:fld>
            <a:endParaRPr lang="en-US" dirty="0"/>
          </a:p>
        </p:txBody>
      </p:sp>
    </p:spTree>
    <p:extLst>
      <p:ext uri="{BB962C8B-B14F-4D97-AF65-F5344CB8AC3E}">
        <p14:creationId xmlns:p14="http://schemas.microsoft.com/office/powerpoint/2010/main" val="4019795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28</a:t>
            </a:fld>
            <a:endParaRPr lang="en-US" dirty="0"/>
          </a:p>
        </p:txBody>
      </p:sp>
      <p:sp>
        <p:nvSpPr>
          <p:cNvPr id="3" name="Title 2"/>
          <p:cNvSpPr>
            <a:spLocks noGrp="1"/>
          </p:cNvSpPr>
          <p:nvPr>
            <p:ph type="title"/>
          </p:nvPr>
        </p:nvSpPr>
        <p:spPr/>
        <p:txBody>
          <a:bodyPr/>
          <a:lstStyle/>
          <a:p>
            <a:r>
              <a:rPr lang="en-US" dirty="0" smtClean="0"/>
              <a:t>How is the Net Benefit Test applied to a DRDERA?</a:t>
            </a:r>
            <a:endParaRPr lang="en-US" dirty="0"/>
          </a:p>
        </p:txBody>
      </p:sp>
      <p:sp>
        <p:nvSpPr>
          <p:cNvPr id="4" name="Content Placeholder 3"/>
          <p:cNvSpPr>
            <a:spLocks noGrp="1"/>
          </p:cNvSpPr>
          <p:nvPr>
            <p:ph idx="1"/>
          </p:nvPr>
        </p:nvSpPr>
        <p:spPr/>
        <p:txBody>
          <a:bodyPr>
            <a:normAutofit lnSpcReduction="10000"/>
          </a:bodyPr>
          <a:lstStyle/>
          <a:p>
            <a:r>
              <a:rPr lang="en-US" dirty="0" smtClean="0"/>
              <a:t>A </a:t>
            </a:r>
            <a:r>
              <a:rPr lang="en-US" dirty="0"/>
              <a:t>DRDERA submits a Baseline Deviation Offer that </a:t>
            </a:r>
            <a:r>
              <a:rPr lang="en-US" dirty="0" smtClean="0"/>
              <a:t>reflects the resource’s willingness </a:t>
            </a:r>
            <a:r>
              <a:rPr lang="en-US" dirty="0"/>
              <a:t>to </a:t>
            </a:r>
            <a:r>
              <a:rPr lang="en-US" dirty="0" smtClean="0"/>
              <a:t>deviate </a:t>
            </a:r>
            <a:r>
              <a:rPr lang="en-US" dirty="0"/>
              <a:t>from the </a:t>
            </a:r>
            <a:r>
              <a:rPr lang="en-US" dirty="0" smtClean="0"/>
              <a:t>baseline in forms of reducing demand and/or providing additional energy injection</a:t>
            </a:r>
            <a:endParaRPr lang="en-US" dirty="0"/>
          </a:p>
          <a:p>
            <a:r>
              <a:rPr lang="en-US" dirty="0" smtClean="0"/>
              <a:t>The ISO proposes applying the Net Benefit Test (NBT) to a DRDERA in the same manner as to a DRR,* that is, the Baseline </a:t>
            </a:r>
            <a:r>
              <a:rPr lang="en-US" dirty="0"/>
              <a:t>Deviation Offer price must </a:t>
            </a:r>
            <a:r>
              <a:rPr lang="en-US" dirty="0" smtClean="0"/>
              <a:t>be &gt;= </a:t>
            </a:r>
            <a:r>
              <a:rPr lang="en-US" dirty="0"/>
              <a:t>Demand Reduction Threshold </a:t>
            </a:r>
            <a:r>
              <a:rPr lang="en-US" dirty="0" smtClean="0"/>
              <a:t>Price (DRTP)</a:t>
            </a:r>
          </a:p>
          <a:p>
            <a:pPr lvl="1"/>
            <a:r>
              <a:rPr lang="en-US" dirty="0" smtClean="0"/>
              <a:t>If </a:t>
            </a:r>
            <a:r>
              <a:rPr lang="en-US" dirty="0"/>
              <a:t>a DRDERA submits an offer price &lt; </a:t>
            </a:r>
            <a:r>
              <a:rPr lang="en-US" dirty="0" smtClean="0"/>
              <a:t>DRTP, the ISO’s software </a:t>
            </a:r>
            <a:r>
              <a:rPr lang="en-US" dirty="0"/>
              <a:t>will set the </a:t>
            </a:r>
            <a:r>
              <a:rPr lang="en-US" dirty="0" smtClean="0"/>
              <a:t>offer price </a:t>
            </a:r>
            <a:r>
              <a:rPr lang="en-US" dirty="0"/>
              <a:t>to the </a:t>
            </a:r>
            <a:r>
              <a:rPr lang="en-US" dirty="0" smtClean="0"/>
              <a:t>effective DRTP </a:t>
            </a:r>
          </a:p>
          <a:p>
            <a:pPr lvl="1"/>
            <a:r>
              <a:rPr lang="en-US" dirty="0" smtClean="0"/>
              <a:t>Applying the NBT </a:t>
            </a:r>
            <a:r>
              <a:rPr lang="en-US" dirty="0"/>
              <a:t>to </a:t>
            </a:r>
            <a:r>
              <a:rPr lang="en-US" dirty="0" smtClean="0"/>
              <a:t>the offer </a:t>
            </a:r>
            <a:r>
              <a:rPr lang="en-US" dirty="0"/>
              <a:t>prices is necessary to ensure </a:t>
            </a:r>
            <a:r>
              <a:rPr lang="en-US" dirty="0" smtClean="0"/>
              <a:t>the </a:t>
            </a:r>
            <a:r>
              <a:rPr lang="en-US" dirty="0"/>
              <a:t>dispatch of and payment for demand reduction provides a net benefit to load, per Order No. </a:t>
            </a:r>
            <a:r>
              <a:rPr lang="en-US" dirty="0" smtClean="0"/>
              <a:t>745 </a:t>
            </a:r>
          </a:p>
          <a:p>
            <a:pPr marL="0" indent="0">
              <a:buNone/>
            </a:pPr>
            <a:r>
              <a:rPr lang="en-US" sz="1200" dirty="0"/>
              <a:t>*</a:t>
            </a:r>
            <a:r>
              <a:rPr lang="en-US" sz="1200" dirty="0" smtClean="0"/>
              <a:t>For more information on DRR model, please</a:t>
            </a:r>
            <a:r>
              <a:rPr lang="en-US" sz="1200" dirty="0"/>
              <a:t> </a:t>
            </a:r>
            <a:r>
              <a:rPr lang="en-US" sz="1200" dirty="0" smtClean="0"/>
              <a:t>follow the link to access training material </a:t>
            </a:r>
            <a:endParaRPr lang="en-US" sz="1200" dirty="0"/>
          </a:p>
          <a:p>
            <a:pPr marL="0" indent="0">
              <a:buNone/>
            </a:pPr>
            <a:r>
              <a:rPr lang="en-US" sz="1200" u="sng" dirty="0">
                <a:hlinkClick r:id="rId2"/>
              </a:rPr>
              <a:t>https://www.iso-ne.com/static-assets/documents/2017/10/a3_fully_integrated_prd_presentation.pdf</a:t>
            </a:r>
            <a:r>
              <a:rPr lang="en-US" sz="1200" dirty="0"/>
              <a:t> </a:t>
            </a:r>
          </a:p>
        </p:txBody>
      </p:sp>
    </p:spTree>
    <p:extLst>
      <p:ext uri="{BB962C8B-B14F-4D97-AF65-F5344CB8AC3E}">
        <p14:creationId xmlns:p14="http://schemas.microsoft.com/office/powerpoint/2010/main" val="61368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29</a:t>
            </a:fld>
            <a:endParaRPr lang="en-US" dirty="0"/>
          </a:p>
        </p:txBody>
      </p:sp>
      <p:sp>
        <p:nvSpPr>
          <p:cNvPr id="3" name="Title 2"/>
          <p:cNvSpPr>
            <a:spLocks noGrp="1"/>
          </p:cNvSpPr>
          <p:nvPr>
            <p:ph type="title"/>
          </p:nvPr>
        </p:nvSpPr>
        <p:spPr/>
        <p:txBody>
          <a:bodyPr>
            <a:normAutofit/>
          </a:bodyPr>
          <a:lstStyle/>
          <a:p>
            <a:r>
              <a:rPr lang="en-US" dirty="0" smtClean="0"/>
              <a:t>How does the NBT not prevent a DRDERA from being paid for energy?</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In the July presentation, the ISO stated “applying </a:t>
            </a:r>
            <a:r>
              <a:rPr lang="en-US" dirty="0"/>
              <a:t>the Net Benefit Test in the DRDERA model does not prevent the market from paying for energy injection or billing for energy </a:t>
            </a:r>
            <a:r>
              <a:rPr lang="en-US" dirty="0" smtClean="0"/>
              <a:t>withdrawal”</a:t>
            </a:r>
            <a:endParaRPr lang="en-US" dirty="0"/>
          </a:p>
          <a:p>
            <a:r>
              <a:rPr lang="en-US" dirty="0" smtClean="0"/>
              <a:t>For </a:t>
            </a:r>
            <a:r>
              <a:rPr lang="en-US" dirty="0"/>
              <a:t>example</a:t>
            </a:r>
            <a:r>
              <a:rPr lang="en-US" dirty="0" smtClean="0"/>
              <a:t>, assume </a:t>
            </a:r>
            <a:r>
              <a:rPr lang="en-US" dirty="0"/>
              <a:t>a DRDERA comprises an end-use </a:t>
            </a:r>
            <a:r>
              <a:rPr lang="en-US" dirty="0" smtClean="0"/>
              <a:t>customer with demand reduction capability </a:t>
            </a:r>
            <a:r>
              <a:rPr lang="en-US" dirty="0"/>
              <a:t>and a </a:t>
            </a:r>
            <a:r>
              <a:rPr lang="en-US" dirty="0" smtClean="0"/>
              <a:t>generator</a:t>
            </a:r>
          </a:p>
          <a:p>
            <a:r>
              <a:rPr lang="en-US" dirty="0" smtClean="0"/>
              <a:t>The </a:t>
            </a:r>
            <a:r>
              <a:rPr lang="en-US" dirty="0"/>
              <a:t>generator’s marginal cost is $</a:t>
            </a:r>
            <a:r>
              <a:rPr lang="en-US" dirty="0" smtClean="0"/>
              <a:t>15/MWh, but the NBT requires the DRDERA’s Baseline </a:t>
            </a:r>
            <a:r>
              <a:rPr lang="en-US" dirty="0"/>
              <a:t>Deviation Offer </a:t>
            </a:r>
            <a:r>
              <a:rPr lang="en-US" dirty="0" smtClean="0"/>
              <a:t>be at least $19/MWh</a:t>
            </a:r>
          </a:p>
          <a:p>
            <a:pPr lvl="1"/>
            <a:r>
              <a:rPr lang="en-US" dirty="0" smtClean="0"/>
              <a:t>The NBT prevents the resource from offering below the DRTP of $19/MWh</a:t>
            </a:r>
          </a:p>
          <a:p>
            <a:r>
              <a:rPr lang="en-US" dirty="0" smtClean="0"/>
              <a:t>If </a:t>
            </a:r>
            <a:r>
              <a:rPr lang="en-US" dirty="0"/>
              <a:t>the </a:t>
            </a:r>
            <a:r>
              <a:rPr lang="en-US" dirty="0" smtClean="0"/>
              <a:t>RT LMP </a:t>
            </a:r>
            <a:r>
              <a:rPr lang="en-US" dirty="0"/>
              <a:t>is $17/MWh, </a:t>
            </a:r>
            <a:r>
              <a:rPr lang="en-US" dirty="0" smtClean="0"/>
              <a:t>the DRDERA </a:t>
            </a:r>
            <a:r>
              <a:rPr lang="en-US" dirty="0"/>
              <a:t>would not be </a:t>
            </a:r>
            <a:r>
              <a:rPr lang="en-US" dirty="0" smtClean="0"/>
              <a:t>dispatched because RT LMP &lt; offer price, which means the DRDERA will not be paid for demand reduction</a:t>
            </a:r>
          </a:p>
          <a:p>
            <a:r>
              <a:rPr lang="en-US" dirty="0" smtClean="0"/>
              <a:t>However, the DRDERA will be paid for any energy injection produced by the generator at $17/MWh </a:t>
            </a:r>
          </a:p>
          <a:p>
            <a:pPr lvl="1"/>
            <a:r>
              <a:rPr lang="en-US" dirty="0" smtClean="0"/>
              <a:t>A </a:t>
            </a:r>
            <a:r>
              <a:rPr lang="en-US" dirty="0"/>
              <a:t>DRDERA is free </a:t>
            </a:r>
            <a:r>
              <a:rPr lang="en-US" dirty="0" smtClean="0"/>
              <a:t>to inject </a:t>
            </a:r>
            <a:r>
              <a:rPr lang="en-US" dirty="0"/>
              <a:t>any amount of energy (similar to a </a:t>
            </a:r>
            <a:r>
              <a:rPr lang="en-US" dirty="0" smtClean="0"/>
              <a:t>SOG), </a:t>
            </a:r>
            <a:r>
              <a:rPr lang="en-US" dirty="0"/>
              <a:t>which will be </a:t>
            </a:r>
            <a:r>
              <a:rPr lang="en-US" dirty="0" smtClean="0"/>
              <a:t>compensated accordingly</a:t>
            </a:r>
          </a:p>
        </p:txBody>
      </p:sp>
    </p:spTree>
    <p:extLst>
      <p:ext uri="{BB962C8B-B14F-4D97-AF65-F5344CB8AC3E}">
        <p14:creationId xmlns:p14="http://schemas.microsoft.com/office/powerpoint/2010/main" val="270987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Forward Capacity Market participation</a:t>
            </a:r>
          </a:p>
        </p:txBody>
      </p:sp>
      <p:sp>
        <p:nvSpPr>
          <p:cNvPr id="8" name="Text Placeholder 7"/>
          <p:cNvSpPr>
            <a:spLocks noGrp="1"/>
          </p:cNvSpPr>
          <p:nvPr>
            <p:ph type="body" idx="1"/>
          </p:nvPr>
        </p:nvSpPr>
        <p:spPr/>
        <p:txBody>
          <a:bodyPr/>
          <a:lstStyle/>
          <a:p>
            <a:r>
              <a:rPr lang="en-US" dirty="0" smtClean="0"/>
              <a:t>Qualification</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3</a:t>
            </a:fld>
            <a:endParaRPr lang="en-US" dirty="0"/>
          </a:p>
        </p:txBody>
      </p:sp>
    </p:spTree>
    <p:extLst>
      <p:ext uri="{BB962C8B-B14F-4D97-AF65-F5344CB8AC3E}">
        <p14:creationId xmlns:p14="http://schemas.microsoft.com/office/powerpoint/2010/main" val="3555782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is a DRDERA settled when it is not dispatched by the ISO?</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If a DRDERA is not dispatched by the ISO, its energy injection and</a:t>
            </a:r>
            <a:r>
              <a:rPr lang="en-US" dirty="0" smtClean="0">
                <a:solidFill>
                  <a:srgbClr val="FF0000"/>
                </a:solidFill>
              </a:rPr>
              <a:t> </a:t>
            </a:r>
            <a:r>
              <a:rPr lang="en-US" dirty="0" smtClean="0"/>
              <a:t>optionally, its energy withdrawal, will be settled at the market price, similar to a SODERA; its demand reduction service is 0 MWh</a:t>
            </a:r>
          </a:p>
          <a:p>
            <a:pPr lvl="1"/>
            <a:r>
              <a:rPr lang="en-US" dirty="0"/>
              <a:t>I</a:t>
            </a:r>
            <a:r>
              <a:rPr lang="en-US" dirty="0" smtClean="0"/>
              <a:t>f a DRDERA </a:t>
            </a:r>
            <a:r>
              <a:rPr lang="en-US" dirty="0"/>
              <a:t>is dispatched by the </a:t>
            </a:r>
            <a:r>
              <a:rPr lang="en-US" dirty="0" smtClean="0"/>
              <a:t>ISO, its demand reduction, energy injection, and </a:t>
            </a:r>
            <a:r>
              <a:rPr lang="en-US" dirty="0"/>
              <a:t>(</a:t>
            </a:r>
            <a:r>
              <a:rPr lang="en-US" dirty="0" smtClean="0"/>
              <a:t>optionally) energy withdrawal will be settled at the market price</a:t>
            </a:r>
          </a:p>
          <a:p>
            <a:r>
              <a:rPr lang="en-US" dirty="0" smtClean="0"/>
              <a:t>For example, a DRDERA comprises 100 houses with both demand reduction capability and energy injection capability and the DRDERA is not dispatched </a:t>
            </a:r>
          </a:p>
          <a:p>
            <a:pPr lvl="1"/>
            <a:r>
              <a:rPr lang="en-US" dirty="0" smtClean="0"/>
              <a:t>Assume the 100 houses’ aggregated RQM is 1 MWh (positive value reflects generation</a:t>
            </a:r>
            <a:r>
              <a:rPr lang="en-US" dirty="0"/>
              <a:t>) </a:t>
            </a:r>
            <a:endParaRPr lang="en-US" dirty="0" smtClean="0"/>
          </a:p>
          <a:p>
            <a:pPr lvl="1"/>
            <a:r>
              <a:rPr lang="en-US" dirty="0"/>
              <a:t>T</a:t>
            </a:r>
            <a:r>
              <a:rPr lang="en-US" dirty="0" smtClean="0"/>
              <a:t>he </a:t>
            </a:r>
            <a:r>
              <a:rPr lang="en-US" dirty="0"/>
              <a:t>meter reader </a:t>
            </a:r>
            <a:r>
              <a:rPr lang="en-US" dirty="0" smtClean="0"/>
              <a:t>will report </a:t>
            </a:r>
            <a:r>
              <a:rPr lang="en-US" dirty="0"/>
              <a:t>1 </a:t>
            </a:r>
            <a:r>
              <a:rPr lang="en-US" dirty="0" smtClean="0"/>
              <a:t>MWh </a:t>
            </a:r>
            <a:r>
              <a:rPr lang="en-US" dirty="0"/>
              <a:t>generation for the DRDERA; the ISO will credit the DRDERA for 1 </a:t>
            </a:r>
            <a:r>
              <a:rPr lang="en-US" dirty="0" smtClean="0"/>
              <a:t>MWh generation</a:t>
            </a:r>
          </a:p>
          <a:p>
            <a:r>
              <a:rPr lang="en-US" dirty="0" smtClean="0"/>
              <a:t>If this DRDERA also includes a stand-alone battery and the aggregator serves the battery’s charging load</a:t>
            </a:r>
          </a:p>
          <a:p>
            <a:pPr lvl="1"/>
            <a:r>
              <a:rPr lang="en-US" dirty="0" smtClean="0"/>
              <a:t>Assume the battery’s RQM is -</a:t>
            </a:r>
            <a:r>
              <a:rPr lang="en-US" dirty="0"/>
              <a:t>3 MWh (negative value reflects load</a:t>
            </a:r>
            <a:r>
              <a:rPr lang="en-US" dirty="0" smtClean="0"/>
              <a:t>)</a:t>
            </a:r>
          </a:p>
          <a:p>
            <a:pPr lvl="1"/>
            <a:r>
              <a:rPr lang="en-US" dirty="0"/>
              <a:t>T</a:t>
            </a:r>
            <a:r>
              <a:rPr lang="en-US" dirty="0" smtClean="0"/>
              <a:t>he </a:t>
            </a:r>
            <a:r>
              <a:rPr lang="en-US" dirty="0"/>
              <a:t>meter reader </a:t>
            </a:r>
            <a:r>
              <a:rPr lang="en-US" dirty="0" smtClean="0"/>
              <a:t>will </a:t>
            </a:r>
            <a:r>
              <a:rPr lang="en-US" dirty="0"/>
              <a:t>report 1 </a:t>
            </a:r>
            <a:r>
              <a:rPr lang="en-US" dirty="0" smtClean="0"/>
              <a:t>MWh </a:t>
            </a:r>
            <a:r>
              <a:rPr lang="en-US" dirty="0"/>
              <a:t>generation and 3 </a:t>
            </a:r>
            <a:r>
              <a:rPr lang="en-US" dirty="0" smtClean="0"/>
              <a:t>MWh </a:t>
            </a:r>
            <a:r>
              <a:rPr lang="en-US" dirty="0"/>
              <a:t>load for the DRDERA resulting in a 1 </a:t>
            </a:r>
            <a:r>
              <a:rPr lang="en-US" dirty="0" smtClean="0"/>
              <a:t>MWh </a:t>
            </a:r>
            <a:r>
              <a:rPr lang="en-US" dirty="0"/>
              <a:t>payment for generation and a 3 </a:t>
            </a:r>
            <a:r>
              <a:rPr lang="en-US" dirty="0" smtClean="0"/>
              <a:t>MWh </a:t>
            </a:r>
            <a:r>
              <a:rPr lang="en-US" dirty="0"/>
              <a:t>bill for load – on net, the DRDERA is billed for 2 </a:t>
            </a:r>
            <a:r>
              <a:rPr lang="en-US" dirty="0" smtClean="0"/>
              <a:t>MWh</a:t>
            </a:r>
            <a:endParaRPr lang="en-US" dirty="0"/>
          </a:p>
          <a:p>
            <a:endParaRPr lang="en-US" dirty="0"/>
          </a:p>
        </p:txBody>
      </p:sp>
      <p:sp>
        <p:nvSpPr>
          <p:cNvPr id="4" name="Slide Number Placeholder 3"/>
          <p:cNvSpPr>
            <a:spLocks noGrp="1"/>
          </p:cNvSpPr>
          <p:nvPr>
            <p:ph type="sldNum" sz="quarter" idx="4294967295"/>
          </p:nvPr>
        </p:nvSpPr>
        <p:spPr>
          <a:xfrm>
            <a:off x="8534400" y="6365875"/>
            <a:ext cx="381000" cy="263525"/>
          </a:xfrm>
        </p:spPr>
        <p:txBody>
          <a:bodyPr/>
          <a:lstStyle/>
          <a:p>
            <a:fld id="{10C7F894-2A36-495D-AB7C-1055F7AC0F9D}" type="slidenum">
              <a:rPr lang="en-US" smtClean="0"/>
              <a:pPr/>
              <a:t>30</a:t>
            </a:fld>
            <a:endParaRPr lang="en-US" dirty="0"/>
          </a:p>
        </p:txBody>
      </p:sp>
    </p:spTree>
    <p:extLst>
      <p:ext uri="{BB962C8B-B14F-4D97-AF65-F5344CB8AC3E}">
        <p14:creationId xmlns:p14="http://schemas.microsoft.com/office/powerpoint/2010/main" val="2344467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31</a:t>
            </a:fld>
            <a:endParaRPr lang="en-US" dirty="0"/>
          </a:p>
        </p:txBody>
      </p:sp>
      <p:sp>
        <p:nvSpPr>
          <p:cNvPr id="3" name="Title 2"/>
          <p:cNvSpPr>
            <a:spLocks noGrp="1"/>
          </p:cNvSpPr>
          <p:nvPr>
            <p:ph type="title"/>
          </p:nvPr>
        </p:nvSpPr>
        <p:spPr>
          <a:xfrm>
            <a:off x="457200" y="76200"/>
            <a:ext cx="8229600" cy="1372568"/>
          </a:xfrm>
        </p:spPr>
        <p:txBody>
          <a:bodyPr>
            <a:normAutofit fontScale="90000"/>
          </a:bodyPr>
          <a:lstStyle/>
          <a:p>
            <a:r>
              <a:rPr lang="en-US" dirty="0" smtClean="0"/>
              <a:t>Would an aggregation consisting entirely of storage facilities participating under the BSF or CSF model be exempt from transmission charges?</a:t>
            </a:r>
            <a:endParaRPr lang="en-US" dirty="0"/>
          </a:p>
        </p:txBody>
      </p:sp>
      <p:sp>
        <p:nvSpPr>
          <p:cNvPr id="4" name="Content Placeholder 3"/>
          <p:cNvSpPr>
            <a:spLocks noGrp="1"/>
          </p:cNvSpPr>
          <p:nvPr>
            <p:ph idx="1"/>
          </p:nvPr>
        </p:nvSpPr>
        <p:spPr>
          <a:xfrm>
            <a:off x="457200" y="1600200"/>
            <a:ext cx="8229600" cy="4614250"/>
          </a:xfrm>
        </p:spPr>
        <p:txBody>
          <a:bodyPr>
            <a:normAutofit fontScale="92500" lnSpcReduction="10000"/>
          </a:bodyPr>
          <a:lstStyle/>
          <a:p>
            <a:r>
              <a:rPr lang="en-US" dirty="0"/>
              <a:t>In accordance with Order No. 841, Section II.21.3 of the OATT  exempts Electric Storage Facility (ESF) charging load from Schedule 9 transmission charges</a:t>
            </a:r>
          </a:p>
          <a:p>
            <a:pPr lvl="1"/>
            <a:r>
              <a:rPr lang="en-US" dirty="0"/>
              <a:t>T</a:t>
            </a:r>
            <a:r>
              <a:rPr lang="en-US" dirty="0" smtClean="0"/>
              <a:t>he exemption from payment </a:t>
            </a:r>
            <a:r>
              <a:rPr lang="en-US" dirty="0"/>
              <a:t>of Regional Network </a:t>
            </a:r>
            <a:r>
              <a:rPr lang="en-US" dirty="0" smtClean="0"/>
              <a:t>Service </a:t>
            </a:r>
            <a:r>
              <a:rPr lang="en-US" dirty="0"/>
              <a:t>will only be applied to ESF charging load that:</a:t>
            </a:r>
          </a:p>
          <a:p>
            <a:pPr marL="1082675" lvl="2" indent="-342900">
              <a:buAutoNum type="alphaLcParenBoth"/>
            </a:pPr>
            <a:r>
              <a:rPr lang="en-US" dirty="0"/>
              <a:t>is reported under a separately identified Regional Network </a:t>
            </a:r>
            <a:r>
              <a:rPr lang="en-US" dirty="0" smtClean="0"/>
              <a:t>Load </a:t>
            </a:r>
            <a:r>
              <a:rPr lang="en-US" dirty="0"/>
              <a:t>that does not include station service load or any other </a:t>
            </a:r>
            <a:r>
              <a:rPr lang="en-US" dirty="0" smtClean="0"/>
              <a:t>load, </a:t>
            </a:r>
            <a:r>
              <a:rPr lang="en-US" dirty="0"/>
              <a:t>and </a:t>
            </a:r>
          </a:p>
          <a:p>
            <a:pPr marL="1082675" lvl="2" indent="-342900">
              <a:buAutoNum type="alphaLcParenBoth"/>
            </a:pPr>
            <a:r>
              <a:rPr lang="en-US" dirty="0"/>
              <a:t>is providing one or more of the following services to the ISO: reactive power voltage support, operating reserves, regulation and frequency response, balancing energy supply and demand, or addressing a reliability concern </a:t>
            </a:r>
          </a:p>
          <a:p>
            <a:r>
              <a:rPr lang="en-US" dirty="0" smtClean="0"/>
              <a:t>A homogenous aggregation of ESFs </a:t>
            </a:r>
            <a:r>
              <a:rPr lang="en-US" dirty="0"/>
              <a:t>whose load is reported under a separately identified Regional Network Load </a:t>
            </a:r>
            <a:r>
              <a:rPr lang="en-US" b="1" i="1" dirty="0"/>
              <a:t>that does not include station service load or any other load</a:t>
            </a:r>
            <a:r>
              <a:rPr lang="en-US" dirty="0"/>
              <a:t> and is providing wholesale services under the BSF or CSF model </a:t>
            </a:r>
            <a:r>
              <a:rPr lang="en-US" dirty="0" smtClean="0"/>
              <a:t>would </a:t>
            </a:r>
            <a:r>
              <a:rPr lang="en-US" dirty="0"/>
              <a:t>meet the conditions for the exemption from Regional Network </a:t>
            </a:r>
            <a:r>
              <a:rPr lang="en-US" dirty="0" smtClean="0"/>
              <a:t>Service charges </a:t>
            </a:r>
          </a:p>
          <a:p>
            <a:endParaRPr lang="en-US" dirty="0" smtClean="0"/>
          </a:p>
        </p:txBody>
      </p:sp>
    </p:spTree>
    <p:extLst>
      <p:ext uri="{BB962C8B-B14F-4D97-AF65-F5344CB8AC3E}">
        <p14:creationId xmlns:p14="http://schemas.microsoft.com/office/powerpoint/2010/main" val="3724194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32</a:t>
            </a:fld>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idx="1"/>
          </p:nvPr>
        </p:nvSpPr>
        <p:spPr/>
        <p:txBody>
          <a:bodyPr/>
          <a:lstStyle/>
          <a:p>
            <a:pPr>
              <a:spcBef>
                <a:spcPts val="600"/>
              </a:spcBef>
            </a:pPr>
            <a:r>
              <a:rPr lang="en-US" dirty="0" smtClean="0"/>
              <a:t>The ISO reviewed several refinements to its FCM qualification process for DECRs, presented the remainder of the FCM participation proposal focusing on the post FCA processes, and addressed several stakeholder questions on the energy and ancillary services markets participation model proposal from the July 7-8, 2021 MC meeting</a:t>
            </a:r>
          </a:p>
          <a:p>
            <a:pPr>
              <a:spcBef>
                <a:spcPts val="600"/>
              </a:spcBef>
            </a:pPr>
            <a:r>
              <a:rPr lang="en-US" dirty="0" smtClean="0"/>
              <a:t>At the September 13-14, 2021 MC meeting, the ISO will finalize its proposal and present initial Tariff redlines</a:t>
            </a:r>
          </a:p>
          <a:p>
            <a:pPr>
              <a:spcBef>
                <a:spcPts val="600"/>
              </a:spcBef>
            </a:pPr>
            <a:endParaRPr lang="en-US" dirty="0"/>
          </a:p>
        </p:txBody>
      </p:sp>
    </p:spTree>
    <p:extLst>
      <p:ext uri="{BB962C8B-B14F-4D97-AF65-F5344CB8AC3E}">
        <p14:creationId xmlns:p14="http://schemas.microsoft.com/office/powerpoint/2010/main" val="500215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No. </a:t>
            </a:r>
            <a:r>
              <a:rPr lang="en-US" dirty="0" smtClean="0"/>
              <a:t>2222</a:t>
            </a:r>
            <a:endParaRPr lang="en-US" strike="sngStrike" dirty="0">
              <a:solidFill>
                <a:schemeClr val="accent3"/>
              </a:solidFill>
            </a:endParaRPr>
          </a:p>
        </p:txBody>
      </p:sp>
      <p:sp>
        <p:nvSpPr>
          <p:cNvPr id="3" name="Text Placeholder 2"/>
          <p:cNvSpPr>
            <a:spLocks noGrp="1"/>
          </p:cNvSpPr>
          <p:nvPr>
            <p:ph type="body" idx="1"/>
          </p:nvPr>
        </p:nvSpPr>
        <p:spPr/>
        <p:txBody>
          <a:bodyPr/>
          <a:lstStyle/>
          <a:p>
            <a:r>
              <a:rPr lang="en-US" dirty="0" smtClean="0"/>
              <a:t>Stakeholder Process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33</a:t>
            </a:fld>
            <a:endParaRPr lang="en-US" dirty="0"/>
          </a:p>
        </p:txBody>
      </p:sp>
    </p:spTree>
    <p:extLst>
      <p:ext uri="{BB962C8B-B14F-4D97-AF65-F5344CB8AC3E}">
        <p14:creationId xmlns:p14="http://schemas.microsoft.com/office/powerpoint/2010/main" val="3798462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34</a:t>
            </a:fld>
            <a:endParaRPr lang="en-US"/>
          </a:p>
        </p:txBody>
      </p:sp>
      <p:graphicFrame>
        <p:nvGraphicFramePr>
          <p:cNvPr id="6" name="Content Placeholder 5"/>
          <p:cNvGraphicFramePr>
            <a:graphicFrameLocks noGrp="1"/>
          </p:cNvGraphicFramePr>
          <p:nvPr>
            <p:ph idx="14"/>
            <p:extLst/>
          </p:nvPr>
        </p:nvGraphicFramePr>
        <p:xfrm>
          <a:off x="457200" y="1163575"/>
          <a:ext cx="8458200" cy="424714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511962">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680980">
                <a:tc>
                  <a:txBody>
                    <a:bodyPr/>
                    <a:lstStyle/>
                    <a:p>
                      <a:r>
                        <a:rPr lang="en-US" sz="1800" b="1" dirty="0" smtClean="0">
                          <a:solidFill>
                            <a:srgbClr val="000000"/>
                          </a:solidFill>
                        </a:rPr>
                        <a:t>MC:</a:t>
                      </a:r>
                      <a:r>
                        <a:rPr lang="en-US" sz="1800" b="1" baseline="0" dirty="0" smtClean="0">
                          <a:solidFill>
                            <a:srgbClr val="000000"/>
                          </a:solidFill>
                        </a:rPr>
                        <a:t> </a:t>
                      </a:r>
                      <a:r>
                        <a:rPr lang="en-US" sz="1800" b="1" baseline="0" dirty="0" smtClean="0">
                          <a:solidFill>
                            <a:srgbClr val="000000"/>
                          </a:solidFill>
                          <a:hlinkClick r:id="rId2"/>
                        </a:rPr>
                        <a:t>December 8, 2020</a:t>
                      </a:r>
                      <a:endParaRPr lang="en-US" sz="1800" b="1" dirty="0" smtClean="0">
                        <a:solidFill>
                          <a:srgbClr val="000000"/>
                        </a:solidFill>
                      </a:endParaRPr>
                    </a:p>
                  </a:txBody>
                  <a:tcPr marL="89777" marR="89777" anchor="ctr">
                    <a:solidFill>
                      <a:schemeClr val="bg1">
                        <a:lumMod val="85000"/>
                      </a:schemeClr>
                    </a:solidFill>
                  </a:tcPr>
                </a:tc>
                <a:tc>
                  <a:txBody>
                    <a:bodyPr/>
                    <a:lstStyle/>
                    <a:p>
                      <a:pPr>
                        <a:buClr>
                          <a:srgbClr val="000000"/>
                        </a:buClr>
                      </a:pPr>
                      <a:r>
                        <a:rPr lang="en-US" sz="1800" dirty="0" smtClean="0">
                          <a:solidFill>
                            <a:srgbClr val="000000"/>
                          </a:solidFill>
                        </a:rPr>
                        <a:t>Kick-off discussion on Order No. 2222 compliance</a:t>
                      </a:r>
                      <a:endParaRPr lang="en-US" sz="1800" dirty="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10001"/>
                  </a:ext>
                </a:extLst>
              </a:tr>
              <a:tr h="559658">
                <a:tc>
                  <a:txBody>
                    <a:bodyPr/>
                    <a:lstStyle/>
                    <a:p>
                      <a:r>
                        <a:rPr lang="en-US" sz="1800" b="1" dirty="0" smtClean="0">
                          <a:solidFill>
                            <a:srgbClr val="000000"/>
                          </a:solidFill>
                        </a:rPr>
                        <a:t>MC:</a:t>
                      </a:r>
                      <a:r>
                        <a:rPr lang="en-US" sz="1800" b="1" baseline="0" dirty="0">
                          <a:solidFill>
                            <a:srgbClr val="000000"/>
                          </a:solidFill>
                        </a:rPr>
                        <a:t> </a:t>
                      </a:r>
                      <a:r>
                        <a:rPr lang="en-US" sz="1800" b="1" baseline="0" dirty="0" smtClean="0">
                          <a:solidFill>
                            <a:srgbClr val="000000"/>
                          </a:solidFill>
                          <a:hlinkClick r:id="rId3"/>
                        </a:rPr>
                        <a:t>January 12, 2021</a:t>
                      </a:r>
                      <a:endParaRPr lang="en-US" sz="1800" b="1" dirty="0" smtClean="0">
                        <a:solidFill>
                          <a:srgbClr val="000000"/>
                        </a:solidFill>
                      </a:endParaRPr>
                    </a:p>
                  </a:txBody>
                  <a:tcPr marL="89777" marR="89777"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Continue discussions on Order No. 2222 focusing on preliminary stakeholder questions</a:t>
                      </a:r>
                    </a:p>
                  </a:txBody>
                  <a:tcPr marL="89777" marR="89777" anchor="ctr">
                    <a:solidFill>
                      <a:schemeClr val="bg1">
                        <a:lumMod val="85000"/>
                      </a:schemeClr>
                    </a:solidFill>
                  </a:tcPr>
                </a:tc>
                <a:extLst>
                  <a:ext uri="{0D108BD9-81ED-4DB2-BD59-A6C34878D82A}">
                    <a16:rowId xmlns:a16="http://schemas.microsoft.com/office/drawing/2014/main" val="10002"/>
                  </a:ext>
                </a:extLst>
              </a:tr>
              <a:tr h="715765">
                <a:tc>
                  <a:txBody>
                    <a:bodyPr/>
                    <a:lstStyle/>
                    <a:p>
                      <a:r>
                        <a:rPr lang="en-US" sz="1800" b="1" dirty="0" smtClean="0">
                          <a:solidFill>
                            <a:srgbClr val="000000"/>
                          </a:solidFill>
                        </a:rPr>
                        <a:t>MC: </a:t>
                      </a:r>
                      <a:r>
                        <a:rPr lang="en-US" sz="1800" b="1" dirty="0" smtClean="0">
                          <a:solidFill>
                            <a:srgbClr val="000000"/>
                          </a:solidFill>
                          <a:hlinkClick r:id="rId4"/>
                        </a:rPr>
                        <a:t>February 9-10, 2021</a:t>
                      </a:r>
                      <a:endParaRPr lang="en-US" sz="1800" b="1" dirty="0" smtClean="0">
                        <a:solidFill>
                          <a:srgbClr val="000000"/>
                        </a:solidFill>
                      </a:endParaRPr>
                    </a:p>
                    <a:p>
                      <a:endParaRPr lang="en-US" sz="1800" b="1" dirty="0" smtClean="0">
                        <a:solidFill>
                          <a:srgbClr val="000000"/>
                        </a:solidFill>
                      </a:endParaRPr>
                    </a:p>
                    <a:p>
                      <a:r>
                        <a:rPr lang="en-US" sz="1800" b="1" dirty="0" smtClean="0">
                          <a:solidFill>
                            <a:srgbClr val="000000"/>
                          </a:solidFill>
                        </a:rPr>
                        <a:t>TC: </a:t>
                      </a:r>
                      <a:r>
                        <a:rPr lang="en-US" sz="1800" b="1" dirty="0" smtClean="0">
                          <a:solidFill>
                            <a:srgbClr val="000000"/>
                          </a:solidFill>
                          <a:hlinkClick r:id="rId5"/>
                        </a:rPr>
                        <a:t>February 23,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MC: </a:t>
                      </a:r>
                      <a:r>
                        <a:rPr lang="en-US" sz="1800" b="0" dirty="0" smtClean="0">
                          <a:solidFill>
                            <a:srgbClr val="000000"/>
                          </a:solidFill>
                        </a:rPr>
                        <a:t>Review</a:t>
                      </a:r>
                      <a:r>
                        <a:rPr lang="en-US" sz="1800" b="1" dirty="0" smtClean="0">
                          <a:solidFill>
                            <a:srgbClr val="000000"/>
                          </a:solidFill>
                        </a:rPr>
                        <a:t> </a:t>
                      </a:r>
                      <a:r>
                        <a:rPr lang="en-US" sz="1800" b="0" dirty="0" smtClean="0">
                          <a:solidFill>
                            <a:srgbClr val="000000"/>
                          </a:solidFill>
                        </a:rPr>
                        <a:t>h</a:t>
                      </a:r>
                      <a:r>
                        <a:rPr lang="en-US" sz="1800" dirty="0" smtClean="0">
                          <a:solidFill>
                            <a:srgbClr val="000000"/>
                          </a:solidFill>
                        </a:rPr>
                        <a:t>igh-level design for</a:t>
                      </a:r>
                      <a:r>
                        <a:rPr lang="en-US" sz="1800" baseline="0" dirty="0" smtClean="0">
                          <a:solidFill>
                            <a:srgbClr val="000000"/>
                          </a:solidFill>
                        </a:rPr>
                        <a:t> defined terms, participation models, metering and telemetry requirements, registration coordination, and proposed changes to the Market Participant Services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TC: </a:t>
                      </a:r>
                      <a:r>
                        <a:rPr lang="en-US" sz="1800" b="0" dirty="0" smtClean="0">
                          <a:solidFill>
                            <a:srgbClr val="000000"/>
                          </a:solidFill>
                        </a:rPr>
                        <a:t>Review high-level design for operational coordination, interconnection, and proposed changes to the Market Participant Service Agreement</a:t>
                      </a:r>
                    </a:p>
                  </a:txBody>
                  <a:tcPr marL="89777" marR="89777" anchor="ctr">
                    <a:solidFill>
                      <a:schemeClr val="bg1">
                        <a:lumMod val="85000"/>
                      </a:schemeClr>
                    </a:solidFill>
                  </a:tcPr>
                </a:tc>
                <a:extLst>
                  <a:ext uri="{0D108BD9-81ED-4DB2-BD59-A6C34878D82A}">
                    <a16:rowId xmlns:a16="http://schemas.microsoft.com/office/drawing/2014/main" val="726770787"/>
                  </a:ext>
                </a:extLst>
              </a:tr>
            </a:tbl>
          </a:graphicData>
        </a:graphic>
      </p:graphicFrame>
    </p:spTree>
    <p:extLst>
      <p:ext uri="{BB962C8B-B14F-4D97-AF65-F5344CB8AC3E}">
        <p14:creationId xmlns:p14="http://schemas.microsoft.com/office/powerpoint/2010/main" val="3055007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Stakeholder Schedule (cont.)</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35</a:t>
            </a:fld>
            <a:endParaRPr lang="en-US"/>
          </a:p>
        </p:txBody>
      </p:sp>
      <p:graphicFrame>
        <p:nvGraphicFramePr>
          <p:cNvPr id="6" name="Content Placeholder 5"/>
          <p:cNvGraphicFramePr>
            <a:graphicFrameLocks noGrp="1"/>
          </p:cNvGraphicFramePr>
          <p:nvPr>
            <p:ph idx="14"/>
            <p:extLst/>
          </p:nvPr>
        </p:nvGraphicFramePr>
        <p:xfrm>
          <a:off x="457200" y="685800"/>
          <a:ext cx="8458200" cy="565352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511962">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715765">
                <a:tc>
                  <a:txBody>
                    <a:bodyPr/>
                    <a:lstStyle/>
                    <a:p>
                      <a:r>
                        <a:rPr lang="en-US" sz="1800" b="1" dirty="0" smtClean="0">
                          <a:solidFill>
                            <a:srgbClr val="000000"/>
                          </a:solidFill>
                        </a:rPr>
                        <a:t>MC: </a:t>
                      </a:r>
                      <a:r>
                        <a:rPr lang="en-US" sz="1800" b="1" dirty="0" smtClean="0">
                          <a:solidFill>
                            <a:srgbClr val="000000"/>
                          </a:solidFill>
                          <a:hlinkClick r:id="rId2"/>
                        </a:rPr>
                        <a:t>March</a:t>
                      </a:r>
                      <a:r>
                        <a:rPr lang="en-US" sz="1800" b="1" baseline="0" dirty="0" smtClean="0">
                          <a:solidFill>
                            <a:srgbClr val="000000"/>
                          </a:solidFill>
                          <a:hlinkClick r:id="rId2"/>
                        </a:rPr>
                        <a:t> 9, 2021</a:t>
                      </a:r>
                      <a:endParaRPr lang="en-US" sz="1800" b="1" baseline="0" dirty="0" smtClean="0">
                        <a:solidFill>
                          <a:srgbClr val="000000"/>
                        </a:solidFill>
                      </a:endParaRPr>
                    </a:p>
                    <a:p>
                      <a:endParaRPr lang="en-US" sz="1800" b="1" baseline="0" dirty="0" smtClean="0">
                        <a:solidFill>
                          <a:srgbClr val="000000"/>
                        </a:solidFill>
                      </a:endParaRPr>
                    </a:p>
                    <a:p>
                      <a:r>
                        <a:rPr lang="en-US" sz="1800" b="1" baseline="0" dirty="0" smtClean="0">
                          <a:solidFill>
                            <a:srgbClr val="000000"/>
                          </a:solidFill>
                        </a:rPr>
                        <a:t>TC: </a:t>
                      </a:r>
                      <a:r>
                        <a:rPr lang="en-US" sz="1800" b="1" baseline="0" dirty="0" smtClean="0">
                          <a:solidFill>
                            <a:srgbClr val="000000"/>
                          </a:solidFill>
                          <a:hlinkClick r:id="rId3"/>
                        </a:rPr>
                        <a:t>March 23,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MC:</a:t>
                      </a:r>
                      <a:r>
                        <a:rPr lang="en-US" sz="1800" b="1" baseline="0" dirty="0" smtClean="0">
                          <a:solidFill>
                            <a:srgbClr val="000000"/>
                          </a:solidFill>
                        </a:rPr>
                        <a:t> </a:t>
                      </a:r>
                      <a:r>
                        <a:rPr lang="en-US" sz="1800" b="0" baseline="0" dirty="0" smtClean="0">
                          <a:solidFill>
                            <a:srgbClr val="000000"/>
                          </a:solidFill>
                        </a:rPr>
                        <a:t>Discuss</a:t>
                      </a:r>
                      <a:r>
                        <a:rPr lang="en-US" sz="1800" b="1" dirty="0" smtClean="0">
                          <a:solidFill>
                            <a:srgbClr val="000000"/>
                          </a:solidFill>
                        </a:rPr>
                        <a:t> </a:t>
                      </a:r>
                      <a:r>
                        <a:rPr lang="en-US" sz="1800" b="0" dirty="0" smtClean="0">
                          <a:solidFill>
                            <a:srgbClr val="000000"/>
                          </a:solidFill>
                        </a:rPr>
                        <a:t>h</a:t>
                      </a:r>
                      <a:r>
                        <a:rPr lang="en-US" sz="1800" dirty="0" smtClean="0">
                          <a:solidFill>
                            <a:srgbClr val="000000"/>
                          </a:solidFill>
                        </a:rPr>
                        <a:t>igh-level design for</a:t>
                      </a:r>
                      <a:r>
                        <a:rPr lang="en-US" sz="1800" baseline="0" dirty="0" smtClean="0">
                          <a:solidFill>
                            <a:srgbClr val="000000"/>
                          </a:solidFill>
                        </a:rPr>
                        <a:t> incorporating DER participation in the FCM; Review refinements to the compliance proposal</a:t>
                      </a:r>
                      <a:r>
                        <a:rPr lang="en-US" sz="1800" dirty="0" smtClean="0">
                          <a:solidFill>
                            <a:srgbClr val="000000"/>
                          </a:solidFill>
                        </a:rPr>
                        <a:t>; Discuss referral to the Meter Reader Working Group (MRWG) on meter reading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TC: </a:t>
                      </a:r>
                      <a:r>
                        <a:rPr lang="en-US" sz="1800" b="0" dirty="0" smtClean="0">
                          <a:solidFill>
                            <a:srgbClr val="000000"/>
                          </a:solidFill>
                        </a:rPr>
                        <a:t>Continue</a:t>
                      </a:r>
                      <a:r>
                        <a:rPr lang="en-US" sz="1800" b="0" baseline="0" dirty="0" smtClean="0">
                          <a:solidFill>
                            <a:srgbClr val="000000"/>
                          </a:solidFill>
                        </a:rPr>
                        <a:t> discussion of</a:t>
                      </a:r>
                      <a:r>
                        <a:rPr lang="en-US" sz="1800" b="0" dirty="0" smtClean="0">
                          <a:solidFill>
                            <a:srgbClr val="000000"/>
                          </a:solidFill>
                        </a:rPr>
                        <a:t> high-level design for operational coordination, interconnection, and proposed changes to the Market Participant Service Agreement</a:t>
                      </a:r>
                      <a:r>
                        <a:rPr lang="en-US" sz="1800" b="1" dirty="0" smtClean="0">
                          <a:solidFill>
                            <a:srgbClr val="000000"/>
                          </a:solidFill>
                        </a:rPr>
                        <a:t> </a:t>
                      </a:r>
                    </a:p>
                  </a:txBody>
                  <a:tcPr marL="89777" marR="89777" anchor="ctr">
                    <a:solidFill>
                      <a:schemeClr val="bg1">
                        <a:lumMod val="85000"/>
                      </a:schemeClr>
                    </a:solidFill>
                  </a:tcPr>
                </a:tc>
                <a:extLst>
                  <a:ext uri="{0D108BD9-81ED-4DB2-BD59-A6C34878D82A}">
                    <a16:rowId xmlns:a16="http://schemas.microsoft.com/office/drawing/2014/main" val="10003"/>
                  </a:ext>
                </a:extLst>
              </a:tr>
              <a:tr h="715765">
                <a:tc>
                  <a:txBody>
                    <a:bodyPr/>
                    <a:lstStyle/>
                    <a:p>
                      <a:r>
                        <a:rPr lang="en-US" sz="1800" b="1" dirty="0" smtClean="0">
                          <a:solidFill>
                            <a:srgbClr val="000000"/>
                          </a:solidFill>
                        </a:rPr>
                        <a:t>MC: </a:t>
                      </a:r>
                      <a:r>
                        <a:rPr lang="en-US" sz="1800" b="1" dirty="0" smtClean="0">
                          <a:solidFill>
                            <a:srgbClr val="000000"/>
                          </a:solidFill>
                          <a:hlinkClick r:id="rId4"/>
                        </a:rPr>
                        <a:t>April 6,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Discuss MRWG report on the March referral; additional referral to the MRWG on meter reading issues</a:t>
                      </a:r>
                    </a:p>
                  </a:txBody>
                  <a:tcPr marL="89777" marR="89777" anchor="ctr">
                    <a:solidFill>
                      <a:schemeClr val="bg1">
                        <a:lumMod val="85000"/>
                      </a:schemeClr>
                    </a:solidFill>
                  </a:tcPr>
                </a:tc>
                <a:extLst>
                  <a:ext uri="{0D108BD9-81ED-4DB2-BD59-A6C34878D82A}">
                    <a16:rowId xmlns:a16="http://schemas.microsoft.com/office/drawing/2014/main" val="10004"/>
                  </a:ext>
                </a:extLst>
              </a:tr>
              <a:tr h="715765">
                <a:tc>
                  <a:txBody>
                    <a:bodyPr/>
                    <a:lstStyle/>
                    <a:p>
                      <a:r>
                        <a:rPr lang="en-US" sz="1800" b="1" dirty="0" smtClean="0">
                          <a:solidFill>
                            <a:srgbClr val="000000"/>
                          </a:solidFill>
                        </a:rPr>
                        <a:t>MC: </a:t>
                      </a:r>
                      <a:r>
                        <a:rPr lang="en-US" sz="1800" b="1" dirty="0" smtClean="0">
                          <a:solidFill>
                            <a:srgbClr val="000000"/>
                          </a:solidFill>
                          <a:hlinkClick r:id="rId5"/>
                        </a:rPr>
                        <a:t>May 11,</a:t>
                      </a:r>
                      <a:r>
                        <a:rPr lang="en-US" sz="1800" b="1" baseline="0" dirty="0" smtClean="0">
                          <a:solidFill>
                            <a:srgbClr val="000000"/>
                          </a:solidFill>
                          <a:hlinkClick r:id="rId5"/>
                        </a:rPr>
                        <a:t> 2021</a:t>
                      </a:r>
                      <a:endParaRPr lang="en-US" sz="1800" b="1" baseline="0" dirty="0" smtClean="0">
                        <a:solidFill>
                          <a:srgbClr val="000000"/>
                        </a:solidFill>
                      </a:endParaRPr>
                    </a:p>
                    <a:p>
                      <a:endParaRPr lang="en-US" sz="1800" b="1" dirty="0" smtClean="0">
                        <a:solidFill>
                          <a:srgbClr val="000000"/>
                        </a:solidFill>
                      </a:endParaRPr>
                    </a:p>
                    <a:p>
                      <a:r>
                        <a:rPr lang="en-US" sz="1800" b="1" dirty="0" smtClean="0">
                          <a:solidFill>
                            <a:srgbClr val="000000"/>
                          </a:solidFill>
                        </a:rPr>
                        <a:t>TC: </a:t>
                      </a:r>
                      <a:r>
                        <a:rPr lang="en-US" sz="1800" b="1" dirty="0" smtClean="0">
                          <a:solidFill>
                            <a:srgbClr val="000000"/>
                          </a:solidFill>
                          <a:hlinkClick r:id="rId6"/>
                        </a:rPr>
                        <a:t>May 27,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MC: </a:t>
                      </a:r>
                      <a:r>
                        <a:rPr lang="en-US" sz="1800" dirty="0" smtClean="0">
                          <a:solidFill>
                            <a:srgbClr val="000000"/>
                          </a:solidFill>
                        </a:rPr>
                        <a:t>Review unchanged design elements of the ISO’s proposal and high-level review of the areas where the ISO is considering design changes; Discuss MRWG report on the April MC referral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TC: </a:t>
                      </a:r>
                      <a:r>
                        <a:rPr lang="en-US" sz="1800" dirty="0" smtClean="0">
                          <a:solidFill>
                            <a:srgbClr val="000000"/>
                          </a:solidFill>
                        </a:rPr>
                        <a:t>Review unchanged design elements of the ISO’s proposal and high-level review of the areas where the ISO is considering design changes</a:t>
                      </a:r>
                      <a:endParaRPr lang="en-US" sz="1800" b="1" dirty="0" smtClean="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553923022"/>
                  </a:ext>
                </a:extLst>
              </a:tr>
            </a:tbl>
          </a:graphicData>
        </a:graphic>
      </p:graphicFrame>
    </p:spTree>
    <p:extLst>
      <p:ext uri="{BB962C8B-B14F-4D97-AF65-F5344CB8AC3E}">
        <p14:creationId xmlns:p14="http://schemas.microsoft.com/office/powerpoint/2010/main" val="14581692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Stakeholder Schedule (cont.)</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36</a:t>
            </a:fld>
            <a:endParaRPr lang="en-US"/>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67526111"/>
              </p:ext>
            </p:extLst>
          </p:nvPr>
        </p:nvGraphicFramePr>
        <p:xfrm>
          <a:off x="457200" y="868680"/>
          <a:ext cx="8458200" cy="483352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631120">
                <a:tc>
                  <a:txBody>
                    <a:bodyPr/>
                    <a:lstStyle/>
                    <a:p>
                      <a:r>
                        <a:rPr lang="en-US" sz="1800" dirty="0" smtClean="0"/>
                        <a:t>Stakeholder</a:t>
                      </a:r>
                      <a:r>
                        <a:rPr lang="en-US" sz="1800" baseline="0" dirty="0" smtClean="0"/>
                        <a:t> Committee </a:t>
                      </a:r>
                    </a:p>
                    <a:p>
                      <a:r>
                        <a:rPr lang="en-US" sz="1800" baseline="0" dirty="0" smtClean="0"/>
                        <a:t>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1172080">
                <a:tc>
                  <a:txBody>
                    <a:bodyPr/>
                    <a:lstStyle/>
                    <a:p>
                      <a:r>
                        <a:rPr lang="en-US" sz="1800" b="1" dirty="0" smtClean="0">
                          <a:solidFill>
                            <a:srgbClr val="000000"/>
                          </a:solidFill>
                        </a:rPr>
                        <a:t>MC: </a:t>
                      </a:r>
                      <a:r>
                        <a:rPr lang="en-US" sz="1800" b="1" dirty="0" smtClean="0">
                          <a:solidFill>
                            <a:srgbClr val="000000"/>
                          </a:solidFill>
                          <a:hlinkClick r:id="rId2"/>
                        </a:rPr>
                        <a:t>June 8-9, 2021</a:t>
                      </a:r>
                      <a:endParaRPr lang="en-US" sz="1800" b="1" dirty="0" smtClean="0">
                        <a:solidFill>
                          <a:srgbClr val="000000"/>
                        </a:solidFill>
                      </a:endParaRPr>
                    </a:p>
                    <a:p>
                      <a:r>
                        <a:rPr lang="en-US" sz="1800" b="1" dirty="0" smtClean="0">
                          <a:solidFill>
                            <a:srgbClr val="000000"/>
                          </a:solidFill>
                        </a:rPr>
                        <a:t>TC: </a:t>
                      </a:r>
                      <a:r>
                        <a:rPr lang="en-US" sz="1800" b="1" dirty="0" smtClean="0">
                          <a:solidFill>
                            <a:srgbClr val="000000"/>
                          </a:solidFill>
                          <a:hlinkClick r:id="rId3"/>
                        </a:rPr>
                        <a:t>June 10,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Stakeholders to present any suggested changes to the ISO’s proposal and propose</a:t>
                      </a:r>
                      <a:r>
                        <a:rPr lang="en-US" baseline="0" dirty="0" smtClean="0">
                          <a:solidFill>
                            <a:srgbClr val="000000"/>
                          </a:solidFill>
                        </a:rPr>
                        <a:t> suggestions</a:t>
                      </a:r>
                      <a:r>
                        <a:rPr lang="en-US" dirty="0" smtClean="0">
                          <a:solidFill>
                            <a:srgbClr val="000000"/>
                          </a:solidFill>
                        </a:rPr>
                        <a:t> for areas where design is under consideration– please notify the relevant committee Secretary by </a:t>
                      </a:r>
                      <a:r>
                        <a:rPr lang="en-US" b="1" dirty="0" smtClean="0">
                          <a:solidFill>
                            <a:srgbClr val="000000"/>
                          </a:solidFill>
                        </a:rPr>
                        <a:t>May 28</a:t>
                      </a:r>
                      <a:r>
                        <a:rPr lang="en-US" dirty="0" smtClean="0">
                          <a:solidFill>
                            <a:srgbClr val="000000"/>
                          </a:solidFill>
                        </a:rPr>
                        <a:t> if you want agenda time</a:t>
                      </a:r>
                    </a:p>
                  </a:txBody>
                  <a:tcPr marL="89777" marR="89777" anchor="ctr">
                    <a:solidFill>
                      <a:schemeClr val="bg1">
                        <a:lumMod val="85000"/>
                      </a:schemeClr>
                    </a:solidFill>
                  </a:tcPr>
                </a:tc>
                <a:extLst>
                  <a:ext uri="{0D108BD9-81ED-4DB2-BD59-A6C34878D82A}">
                    <a16:rowId xmlns:a16="http://schemas.microsoft.com/office/drawing/2014/main" val="10003"/>
                  </a:ext>
                </a:extLst>
              </a:tr>
              <a:tr h="901600">
                <a:tc>
                  <a:txBody>
                    <a:bodyPr/>
                    <a:lstStyle/>
                    <a:p>
                      <a:r>
                        <a:rPr lang="en-US" sz="1800" b="1" dirty="0" smtClean="0">
                          <a:solidFill>
                            <a:srgbClr val="000000"/>
                          </a:solidFill>
                        </a:rPr>
                        <a:t>MC: </a:t>
                      </a:r>
                      <a:r>
                        <a:rPr lang="en-US" sz="1800" b="1" dirty="0" smtClean="0">
                          <a:solidFill>
                            <a:srgbClr val="000000"/>
                          </a:solidFill>
                          <a:hlinkClick r:id="rId4"/>
                        </a:rPr>
                        <a:t>July 7-8, 2021</a:t>
                      </a:r>
                      <a:endParaRPr lang="en-US" sz="1800" b="1" dirty="0" smtClean="0">
                        <a:solidFill>
                          <a:srgbClr val="000000"/>
                        </a:solidFill>
                      </a:endParaRPr>
                    </a:p>
                    <a:p>
                      <a:r>
                        <a:rPr lang="en-US" sz="1800" b="1" dirty="0" smtClean="0">
                          <a:solidFill>
                            <a:srgbClr val="000000"/>
                          </a:solidFill>
                        </a:rPr>
                        <a:t>RC: </a:t>
                      </a:r>
                      <a:r>
                        <a:rPr lang="en-US" sz="1800" b="1" dirty="0" smtClean="0">
                          <a:solidFill>
                            <a:srgbClr val="000000"/>
                          </a:solidFill>
                          <a:hlinkClick r:id="rId5"/>
                        </a:rPr>
                        <a:t>July 13, 2021</a:t>
                      </a:r>
                      <a:endParaRPr lang="en-US" sz="1800" b="1" dirty="0" smtClean="0">
                        <a:solidFill>
                          <a:srgbClr val="000000"/>
                        </a:solidFill>
                      </a:endParaRPr>
                    </a:p>
                    <a:p>
                      <a:r>
                        <a:rPr lang="en-US" sz="1800" b="1" dirty="0" smtClean="0">
                          <a:solidFill>
                            <a:srgbClr val="000000"/>
                          </a:solidFill>
                        </a:rPr>
                        <a:t>TC: </a:t>
                      </a:r>
                      <a:r>
                        <a:rPr lang="en-US" sz="1800" b="1" dirty="0" smtClean="0">
                          <a:solidFill>
                            <a:srgbClr val="000000"/>
                          </a:solidFill>
                          <a:hlinkClick r:id="rId6"/>
                        </a:rPr>
                        <a:t>July 14,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Respond to suggestions made at the June Technical Committee meetings and to present any changes to its proposal</a:t>
                      </a:r>
                    </a:p>
                  </a:txBody>
                  <a:tcPr marL="89777" marR="89777" anchor="ctr">
                    <a:solidFill>
                      <a:schemeClr val="bg1">
                        <a:lumMod val="85000"/>
                      </a:schemeClr>
                    </a:solidFill>
                  </a:tcPr>
                </a:tc>
                <a:extLst>
                  <a:ext uri="{0D108BD9-81ED-4DB2-BD59-A6C34878D82A}">
                    <a16:rowId xmlns:a16="http://schemas.microsoft.com/office/drawing/2014/main" val="10004"/>
                  </a:ext>
                </a:extLst>
              </a:tr>
              <a:tr h="901600">
                <a:tc>
                  <a:txBody>
                    <a:bodyPr/>
                    <a:lstStyle/>
                    <a:p>
                      <a:r>
                        <a:rPr lang="en-US" sz="1800" b="1" dirty="0" smtClean="0">
                          <a:solidFill>
                            <a:srgbClr val="000000"/>
                          </a:solidFill>
                        </a:rPr>
                        <a:t>MC: August 10-11, 2021</a:t>
                      </a:r>
                    </a:p>
                    <a:p>
                      <a:r>
                        <a:rPr lang="en-US" sz="1800" b="1" dirty="0" smtClean="0">
                          <a:solidFill>
                            <a:srgbClr val="000000"/>
                          </a:solidFill>
                        </a:rPr>
                        <a:t>RC: August 17, 2021</a:t>
                      </a: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Continued discussion of the ISO’s proposal focusing on what is new from the prior meetings </a:t>
                      </a:r>
                    </a:p>
                  </a:txBody>
                  <a:tcPr marL="89777" marR="89777" anchor="ctr">
                    <a:solidFill>
                      <a:schemeClr val="bg2">
                        <a:lumMod val="40000"/>
                        <a:lumOff val="60000"/>
                      </a:schemeClr>
                    </a:solidFill>
                  </a:tcPr>
                </a:tc>
                <a:extLst>
                  <a:ext uri="{0D108BD9-81ED-4DB2-BD59-A6C34878D82A}">
                    <a16:rowId xmlns:a16="http://schemas.microsoft.com/office/drawing/2014/main" val="553923022"/>
                  </a:ext>
                </a:extLst>
              </a:tr>
              <a:tr h="1172080">
                <a:tc>
                  <a:txBody>
                    <a:bodyPr/>
                    <a:lstStyle/>
                    <a:p>
                      <a:r>
                        <a:rPr lang="en-US" sz="1800" b="1" dirty="0" smtClean="0">
                          <a:solidFill>
                            <a:srgbClr val="000000"/>
                          </a:solidFill>
                        </a:rPr>
                        <a:t>MC: September 13-14,</a:t>
                      </a:r>
                      <a:r>
                        <a:rPr lang="en-US" sz="1800" b="1" baseline="0" dirty="0" smtClean="0">
                          <a:solidFill>
                            <a:srgbClr val="000000"/>
                          </a:solidFill>
                        </a:rPr>
                        <a:t> 2021</a:t>
                      </a:r>
                    </a:p>
                    <a:p>
                      <a:r>
                        <a:rPr lang="en-US" sz="1800" b="1" baseline="0" dirty="0" smtClean="0">
                          <a:solidFill>
                            <a:srgbClr val="000000"/>
                          </a:solidFill>
                        </a:rPr>
                        <a:t>RC: September 21, 2021</a:t>
                      </a:r>
                    </a:p>
                    <a:p>
                      <a:r>
                        <a:rPr lang="en-US" sz="1800" b="1" baseline="0" dirty="0" smtClean="0">
                          <a:solidFill>
                            <a:srgbClr val="000000"/>
                          </a:solidFill>
                        </a:rPr>
                        <a:t>TC: September 28,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Present the final draft of the</a:t>
                      </a:r>
                      <a:r>
                        <a:rPr lang="en-US" baseline="0" dirty="0" smtClean="0">
                          <a:solidFill>
                            <a:srgbClr val="000000"/>
                          </a:solidFill>
                        </a:rPr>
                        <a:t> ISO’s</a:t>
                      </a:r>
                      <a:r>
                        <a:rPr lang="en-US" dirty="0" smtClean="0">
                          <a:solidFill>
                            <a:srgbClr val="000000"/>
                          </a:solidFill>
                        </a:rPr>
                        <a:t> proposal and initial Tariff redlines; Members wishing to pursue alternative approaches should indicate their intentions to present at</a:t>
                      </a:r>
                      <a:r>
                        <a:rPr lang="en-US" baseline="0" dirty="0" smtClean="0">
                          <a:solidFill>
                            <a:srgbClr val="000000"/>
                          </a:solidFill>
                        </a:rPr>
                        <a:t> the October Technical Committee meetings</a:t>
                      </a:r>
                      <a:endParaRPr lang="en-US"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1203307682"/>
                  </a:ext>
                </a:extLst>
              </a:tr>
            </a:tbl>
          </a:graphicData>
        </a:graphic>
      </p:graphicFrame>
    </p:spTree>
    <p:extLst>
      <p:ext uri="{BB962C8B-B14F-4D97-AF65-F5344CB8AC3E}">
        <p14:creationId xmlns:p14="http://schemas.microsoft.com/office/powerpoint/2010/main" val="953695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Stakeholder Schedule (cont.)</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37</a:t>
            </a:fld>
            <a:endParaRPr lang="en-US"/>
          </a:p>
        </p:txBody>
      </p:sp>
      <p:graphicFrame>
        <p:nvGraphicFramePr>
          <p:cNvPr id="6" name="Content Placeholder 5"/>
          <p:cNvGraphicFramePr>
            <a:graphicFrameLocks noGrp="1"/>
          </p:cNvGraphicFramePr>
          <p:nvPr>
            <p:ph idx="14"/>
            <p:extLst/>
          </p:nvPr>
        </p:nvGraphicFramePr>
        <p:xfrm>
          <a:off x="457200" y="685800"/>
          <a:ext cx="8458200" cy="4647685"/>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511962">
                <a:tc>
                  <a:txBody>
                    <a:bodyPr/>
                    <a:lstStyle/>
                    <a:p>
                      <a:r>
                        <a:rPr lang="en-US" sz="1800" dirty="0" smtClean="0"/>
                        <a:t>Stakeholder</a:t>
                      </a:r>
                      <a:r>
                        <a:rPr lang="en-US" sz="1800" baseline="0" dirty="0" smtClean="0"/>
                        <a:t> Committee </a:t>
                      </a:r>
                    </a:p>
                    <a:p>
                      <a:r>
                        <a:rPr lang="en-US" sz="1800" baseline="0" dirty="0" smtClean="0"/>
                        <a:t>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715765">
                <a:tc>
                  <a:txBody>
                    <a:bodyPr/>
                    <a:lstStyle/>
                    <a:p>
                      <a:r>
                        <a:rPr lang="en-US" sz="1800" b="1" dirty="0" smtClean="0">
                          <a:solidFill>
                            <a:srgbClr val="000000"/>
                          </a:solidFill>
                        </a:rPr>
                        <a:t>MC: October 13-14, 2021</a:t>
                      </a:r>
                    </a:p>
                    <a:p>
                      <a:r>
                        <a:rPr lang="en-US" sz="1800" b="1" dirty="0" smtClean="0">
                          <a:solidFill>
                            <a:srgbClr val="000000"/>
                          </a:solidFill>
                        </a:rPr>
                        <a:t>RC:</a:t>
                      </a:r>
                      <a:r>
                        <a:rPr lang="en-US" sz="1800" b="1" baseline="0" dirty="0" smtClean="0">
                          <a:solidFill>
                            <a:srgbClr val="000000"/>
                          </a:solidFill>
                        </a:rPr>
                        <a:t> October 19, 2021</a:t>
                      </a:r>
                    </a:p>
                    <a:p>
                      <a:r>
                        <a:rPr lang="en-US" sz="1800" b="1" baseline="0" dirty="0" smtClean="0">
                          <a:solidFill>
                            <a:srgbClr val="000000"/>
                          </a:solidFill>
                        </a:rPr>
                        <a:t>TC: October 26,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Present any design refinements to the ISO’s proposal and</a:t>
                      </a:r>
                      <a:r>
                        <a:rPr lang="en-US" baseline="0" dirty="0" smtClean="0">
                          <a:solidFill>
                            <a:srgbClr val="000000"/>
                          </a:solidFill>
                        </a:rPr>
                        <a:t> </a:t>
                      </a:r>
                      <a:r>
                        <a:rPr lang="en-US" dirty="0" smtClean="0">
                          <a:solidFill>
                            <a:srgbClr val="000000"/>
                          </a:solidFill>
                        </a:rPr>
                        <a:t>review Tariff redlines focusing on revisions since the prior meeting; Discussion of any potential amendments to the ISO proposal*</a:t>
                      </a:r>
                    </a:p>
                  </a:txBody>
                  <a:tcPr marL="89777" marR="89777" anchor="ctr">
                    <a:solidFill>
                      <a:schemeClr val="bg2">
                        <a:lumMod val="40000"/>
                        <a:lumOff val="60000"/>
                      </a:schemeClr>
                    </a:solidFill>
                  </a:tcPr>
                </a:tc>
                <a:extLst>
                  <a:ext uri="{0D108BD9-81ED-4DB2-BD59-A6C34878D82A}">
                    <a16:rowId xmlns:a16="http://schemas.microsoft.com/office/drawing/2014/main" val="1247485667"/>
                  </a:ext>
                </a:extLst>
              </a:tr>
              <a:tr h="715765">
                <a:tc>
                  <a:txBody>
                    <a:bodyPr/>
                    <a:lstStyle/>
                    <a:p>
                      <a:r>
                        <a:rPr lang="en-US" sz="1800" b="1" dirty="0" smtClean="0">
                          <a:solidFill>
                            <a:srgbClr val="000000"/>
                          </a:solidFill>
                        </a:rPr>
                        <a:t>MC:</a:t>
                      </a:r>
                      <a:r>
                        <a:rPr lang="en-US" sz="1800" b="1" baseline="0" dirty="0" smtClean="0">
                          <a:solidFill>
                            <a:srgbClr val="000000"/>
                          </a:solidFill>
                        </a:rPr>
                        <a:t> November 9-10, 2021</a:t>
                      </a:r>
                    </a:p>
                    <a:p>
                      <a:r>
                        <a:rPr lang="en-US" sz="1800" b="1" baseline="0" dirty="0" smtClean="0">
                          <a:solidFill>
                            <a:srgbClr val="000000"/>
                          </a:solidFill>
                        </a:rPr>
                        <a:t>RC: November 16, 2021</a:t>
                      </a:r>
                    </a:p>
                    <a:p>
                      <a:r>
                        <a:rPr lang="en-US" sz="1800" b="1" baseline="0" dirty="0" smtClean="0">
                          <a:solidFill>
                            <a:srgbClr val="000000"/>
                          </a:solidFill>
                        </a:rPr>
                        <a:t>TC: November 19,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Discuss any remaining design refinements to the </a:t>
                      </a:r>
                      <a:r>
                        <a:rPr lang="en-US" baseline="0" dirty="0" smtClean="0">
                          <a:solidFill>
                            <a:srgbClr val="000000"/>
                          </a:solidFill>
                        </a:rPr>
                        <a:t>ISO’s </a:t>
                      </a:r>
                      <a:r>
                        <a:rPr lang="en-US" dirty="0" smtClean="0">
                          <a:solidFill>
                            <a:srgbClr val="000000"/>
                          </a:solidFill>
                        </a:rPr>
                        <a:t>proposal and continue review of Tariff redlines focusing on what is new; Continued discussion of any potential amendments*</a:t>
                      </a:r>
                    </a:p>
                  </a:txBody>
                  <a:tcPr marL="89777" marR="89777" anchor="ctr">
                    <a:solidFill>
                      <a:schemeClr val="bg2">
                        <a:lumMod val="40000"/>
                        <a:lumOff val="60000"/>
                      </a:schemeClr>
                    </a:solidFill>
                  </a:tcPr>
                </a:tc>
                <a:extLst>
                  <a:ext uri="{0D108BD9-81ED-4DB2-BD59-A6C34878D82A}">
                    <a16:rowId xmlns:a16="http://schemas.microsoft.com/office/drawing/2014/main" val="10003"/>
                  </a:ext>
                </a:extLst>
              </a:tr>
              <a:tr h="715765">
                <a:tc>
                  <a:txBody>
                    <a:bodyPr/>
                    <a:lstStyle/>
                    <a:p>
                      <a:r>
                        <a:rPr lang="en-US" sz="1800" b="1" dirty="0" smtClean="0">
                          <a:solidFill>
                            <a:srgbClr val="000000"/>
                          </a:solidFill>
                        </a:rPr>
                        <a:t>MC:</a:t>
                      </a:r>
                      <a:r>
                        <a:rPr lang="en-US" sz="1800" b="1" baseline="0" dirty="0" smtClean="0">
                          <a:solidFill>
                            <a:srgbClr val="000000"/>
                          </a:solidFill>
                        </a:rPr>
                        <a:t> December 7-8, 2021</a:t>
                      </a:r>
                    </a:p>
                    <a:p>
                      <a:r>
                        <a:rPr lang="en-US" sz="1800" b="1" baseline="0" dirty="0" smtClean="0">
                          <a:solidFill>
                            <a:srgbClr val="000000"/>
                          </a:solidFill>
                        </a:rPr>
                        <a:t>RC: December 14, 2021</a:t>
                      </a:r>
                    </a:p>
                    <a:p>
                      <a:r>
                        <a:rPr lang="en-US" sz="1800" b="1" baseline="0" dirty="0" smtClean="0">
                          <a:solidFill>
                            <a:srgbClr val="000000"/>
                          </a:solidFill>
                        </a:rPr>
                        <a:t>TC: December 13,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Vote on Order No. 2222 compliance proposal including</a:t>
                      </a:r>
                      <a:r>
                        <a:rPr lang="en-US" sz="1800" baseline="0" dirty="0" smtClean="0">
                          <a:solidFill>
                            <a:srgbClr val="000000"/>
                          </a:solidFill>
                        </a:rPr>
                        <a:t> any proposed amendments</a:t>
                      </a:r>
                      <a:endParaRPr lang="en-US" sz="180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10004"/>
                  </a:ext>
                </a:extLst>
              </a:tr>
              <a:tr h="715765">
                <a:tc>
                  <a:txBody>
                    <a:bodyPr/>
                    <a:lstStyle/>
                    <a:p>
                      <a:r>
                        <a:rPr lang="en-US" sz="1800" b="1" dirty="0" smtClean="0">
                          <a:solidFill>
                            <a:srgbClr val="000000"/>
                          </a:solidFill>
                        </a:rPr>
                        <a:t>PC: January,</a:t>
                      </a:r>
                      <a:r>
                        <a:rPr lang="en-US" sz="1800" b="1" baseline="0" dirty="0" smtClean="0">
                          <a:solidFill>
                            <a:srgbClr val="000000"/>
                          </a:solidFill>
                        </a:rPr>
                        <a:t> 2022</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rPr>
                        <a:t>Vote on Order No. 2222 compliance</a:t>
                      </a:r>
                      <a:r>
                        <a:rPr lang="en-US" sz="1800" b="0" baseline="0" dirty="0" smtClean="0">
                          <a:solidFill>
                            <a:srgbClr val="000000"/>
                          </a:solidFill>
                        </a:rPr>
                        <a:t> proposal including any proposed amendments</a:t>
                      </a:r>
                      <a:endParaRPr lang="en-US" sz="1800" b="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553923022"/>
                  </a:ext>
                </a:extLst>
              </a:tr>
            </a:tbl>
          </a:graphicData>
        </a:graphic>
      </p:graphicFrame>
      <p:sp>
        <p:nvSpPr>
          <p:cNvPr id="5" name="TextBox 4"/>
          <p:cNvSpPr txBox="1"/>
          <p:nvPr/>
        </p:nvSpPr>
        <p:spPr>
          <a:xfrm>
            <a:off x="421105" y="5493603"/>
            <a:ext cx="8458200" cy="830997"/>
          </a:xfrm>
          <a:prstGeom prst="rect">
            <a:avLst/>
          </a:prstGeom>
          <a:noFill/>
        </p:spPr>
        <p:txBody>
          <a:bodyPr wrap="square" rtlCol="0">
            <a:spAutoFit/>
          </a:bodyPr>
          <a:lstStyle/>
          <a:p>
            <a:pPr>
              <a:buClr>
                <a:srgbClr val="000000"/>
              </a:buClr>
            </a:pPr>
            <a:r>
              <a:rPr lang="en-US" sz="1600" dirty="0">
                <a:solidFill>
                  <a:srgbClr val="000000"/>
                </a:solidFill>
              </a:rPr>
              <a:t>* Members should provide their materials in advance so that they can be distributed by the posting date of the relevant Technical Committee meeting and should work with NEPOOL Counsel in the drafting of any desired Tariff changes or amendments to the ISO proposal</a:t>
            </a:r>
          </a:p>
        </p:txBody>
      </p:sp>
    </p:spTree>
    <p:extLst>
      <p:ext uri="{BB962C8B-B14F-4D97-AF65-F5344CB8AC3E}">
        <p14:creationId xmlns:p14="http://schemas.microsoft.com/office/powerpoint/2010/main" val="3933743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4325"/>
            <a:ext cx="7772400" cy="676275"/>
          </a:xfrm>
        </p:spPr>
        <p:txBody>
          <a:bodyPr>
            <a:normAutofit/>
          </a:bodyPr>
          <a:lstStyle/>
          <a:p>
            <a:pPr algn="ctr"/>
            <a:r>
              <a:rPr lang="en-US" dirty="0" smtClean="0"/>
              <a:t>Q&amp;A and Discussion</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solidFill>
                  <a:srgbClr val="62777F"/>
                </a:solidFill>
              </a:rPr>
              <a:pPr/>
              <a:t>38</a:t>
            </a:fld>
            <a:endParaRPr lang="en-US" dirty="0">
              <a:solidFill>
                <a:srgbClr val="62777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64009"/>
            <a:ext cx="6629400" cy="485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419600" y="3886200"/>
            <a:ext cx="895350" cy="400110"/>
          </a:xfrm>
          <a:prstGeom prst="rect">
            <a:avLst/>
          </a:prstGeom>
          <a:noFill/>
        </p:spPr>
        <p:txBody>
          <a:bodyPr wrap="square" rtlCol="0">
            <a:spAutoFit/>
          </a:bodyPr>
          <a:lstStyle/>
          <a:p>
            <a:r>
              <a:rPr lang="en-US" sz="2000" dirty="0" smtClean="0"/>
              <a:t>DERAs</a:t>
            </a:r>
            <a:endParaRPr lang="en-US" sz="20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352800"/>
            <a:ext cx="571500" cy="456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914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Appendix</a:t>
            </a:r>
            <a:endParaRPr lang="en-US" dirty="0"/>
          </a:p>
        </p:txBody>
      </p:sp>
      <p:sp>
        <p:nvSpPr>
          <p:cNvPr id="6" name="Text Placeholder 5"/>
          <p:cNvSpPr>
            <a:spLocks noGrp="1"/>
          </p:cNvSpPr>
          <p:nvPr>
            <p:ph type="body" idx="1"/>
          </p:nvPr>
        </p:nvSpPr>
        <p:spPr/>
        <p:txBody>
          <a:bodyPr/>
          <a:lstStyle/>
          <a:p>
            <a:endParaRPr lang="en-US"/>
          </a:p>
        </p:txBody>
      </p:sp>
      <p:sp>
        <p:nvSpPr>
          <p:cNvPr id="2" name="Slide Number Placeholder 1"/>
          <p:cNvSpPr>
            <a:spLocks noGrp="1"/>
          </p:cNvSpPr>
          <p:nvPr>
            <p:ph type="sldNum" sz="quarter" idx="4294967295"/>
          </p:nvPr>
        </p:nvSpPr>
        <p:spPr>
          <a:xfrm>
            <a:off x="8534400" y="6400800"/>
            <a:ext cx="381000" cy="263525"/>
          </a:xfrm>
        </p:spPr>
        <p:txBody>
          <a:bodyPr/>
          <a:lstStyle/>
          <a:p>
            <a:fld id="{10C7F894-2A36-495D-AB7C-1055F7AC0F9D}" type="slidenum">
              <a:rPr lang="en-US" smtClean="0"/>
              <a:pPr/>
              <a:t>39</a:t>
            </a:fld>
            <a:endParaRPr lang="en-US" dirty="0"/>
          </a:p>
        </p:txBody>
      </p:sp>
    </p:spTree>
    <p:extLst>
      <p:ext uri="{BB962C8B-B14F-4D97-AF65-F5344CB8AC3E}">
        <p14:creationId xmlns:p14="http://schemas.microsoft.com/office/powerpoint/2010/main" val="196964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000" dirty="0"/>
              <a:t>Overview of Qualification Updates since July MC</a:t>
            </a:r>
          </a:p>
        </p:txBody>
      </p:sp>
      <p:sp>
        <p:nvSpPr>
          <p:cNvPr id="6" name="Content Placeholder 5"/>
          <p:cNvSpPr>
            <a:spLocks noGrp="1"/>
          </p:cNvSpPr>
          <p:nvPr>
            <p:ph idx="1"/>
          </p:nvPr>
        </p:nvSpPr>
        <p:spPr/>
        <p:txBody>
          <a:bodyPr/>
          <a:lstStyle/>
          <a:p>
            <a:r>
              <a:rPr lang="en-US" dirty="0"/>
              <a:t>Since the July 7-8, 2021 MC discussion on DECR qualification, there has been several clarifications to the design related to:</a:t>
            </a:r>
          </a:p>
          <a:p>
            <a:pPr lvl="1"/>
            <a:r>
              <a:rPr lang="en-US" dirty="0"/>
              <a:t>Show of Interest (SOI) requirements for Intermittent Power Resources</a:t>
            </a:r>
          </a:p>
          <a:p>
            <a:pPr lvl="1"/>
            <a:r>
              <a:rPr lang="en-US" dirty="0"/>
              <a:t>Material changes between the SOI and New Capacity Qualification Package (NCQP)</a:t>
            </a:r>
          </a:p>
          <a:p>
            <a:pPr lvl="1"/>
            <a:r>
              <a:rPr lang="en-US" dirty="0"/>
              <a:t>Existing Qualified Capacity Determination</a:t>
            </a:r>
          </a:p>
          <a:p>
            <a:r>
              <a:rPr lang="en-US" dirty="0"/>
              <a:t>These clarifications will be discussed in further detail on the next slides</a:t>
            </a:r>
          </a:p>
          <a:p>
            <a:endParaRPr lang="en-US" dirty="0"/>
          </a:p>
        </p:txBody>
      </p:sp>
      <p:sp>
        <p:nvSpPr>
          <p:cNvPr id="4" name="Slide Number Placeholder 3"/>
          <p:cNvSpPr>
            <a:spLocks noGrp="1"/>
          </p:cNvSpPr>
          <p:nvPr>
            <p:ph type="sldNum" sz="quarter" idx="4294967295"/>
          </p:nvPr>
        </p:nvSpPr>
        <p:spPr>
          <a:xfrm>
            <a:off x="8534400" y="6380577"/>
            <a:ext cx="381000" cy="263525"/>
          </a:xfrm>
        </p:spPr>
        <p:txBody>
          <a:bodyPr/>
          <a:lstStyle/>
          <a:p>
            <a:fld id="{10C7F894-2A36-495D-AB7C-1055F7AC0F9D}" type="slidenum">
              <a:rPr lang="en-US" smtClean="0"/>
              <a:pPr/>
              <a:t>4</a:t>
            </a:fld>
            <a:endParaRPr lang="en-US" dirty="0"/>
          </a:p>
        </p:txBody>
      </p:sp>
      <p:sp>
        <p:nvSpPr>
          <p:cNvPr id="7" name="TextBox 6"/>
          <p:cNvSpPr txBox="1"/>
          <p:nvPr/>
        </p:nvSpPr>
        <p:spPr>
          <a:xfrm>
            <a:off x="1447800" y="58674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New slide</a:t>
            </a:r>
            <a:endParaRPr lang="en-US" dirty="0" smtClean="0"/>
          </a:p>
        </p:txBody>
      </p:sp>
    </p:spTree>
    <p:extLst>
      <p:ext uri="{BB962C8B-B14F-4D97-AF65-F5344CB8AC3E}">
        <p14:creationId xmlns:p14="http://schemas.microsoft.com/office/powerpoint/2010/main" val="3629904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40</a:t>
            </a:fld>
            <a:endParaRPr lang="en-US" dirty="0"/>
          </a:p>
        </p:txBody>
      </p:sp>
      <p:sp>
        <p:nvSpPr>
          <p:cNvPr id="3" name="Title 2"/>
          <p:cNvSpPr>
            <a:spLocks noGrp="1"/>
          </p:cNvSpPr>
          <p:nvPr>
            <p:ph type="title"/>
          </p:nvPr>
        </p:nvSpPr>
        <p:spPr/>
        <p:txBody>
          <a:bodyPr/>
          <a:lstStyle/>
          <a:p>
            <a:r>
              <a:rPr lang="en-US" dirty="0"/>
              <a:t>FCM Commercial </a:t>
            </a:r>
            <a:r>
              <a:rPr lang="en-US" dirty="0" smtClean="0"/>
              <a:t>Operation Example</a:t>
            </a:r>
            <a:endParaRPr lang="en-US" dirty="0"/>
          </a:p>
        </p:txBody>
      </p:sp>
      <p:sp>
        <p:nvSpPr>
          <p:cNvPr id="4" name="Content Placeholder 3"/>
          <p:cNvSpPr>
            <a:spLocks noGrp="1"/>
          </p:cNvSpPr>
          <p:nvPr>
            <p:ph idx="1"/>
          </p:nvPr>
        </p:nvSpPr>
        <p:spPr>
          <a:xfrm>
            <a:off x="457200" y="1143000"/>
            <a:ext cx="8229600" cy="4812688"/>
          </a:xfrm>
        </p:spPr>
        <p:txBody>
          <a:bodyPr>
            <a:normAutofit/>
          </a:bodyPr>
          <a:lstStyle/>
          <a:p>
            <a:r>
              <a:rPr lang="en-US" dirty="0" smtClean="0"/>
              <a:t>FCM Commercial operation example for </a:t>
            </a:r>
            <a:r>
              <a:rPr lang="en-US" dirty="0"/>
              <a:t>facilities with capabilities consistent with 1 and 2 </a:t>
            </a:r>
            <a:endParaRPr lang="en-US" dirty="0" smtClean="0"/>
          </a:p>
          <a:p>
            <a:pPr lvl="1"/>
            <a:r>
              <a:rPr lang="en-US" dirty="0" smtClean="0"/>
              <a:t>At the time of qualification, a DECR submitted expected nameplates of the following technologies:</a:t>
            </a:r>
          </a:p>
          <a:p>
            <a:pPr lvl="2"/>
            <a:r>
              <a:rPr lang="en-US" dirty="0" smtClean="0"/>
              <a:t>3 MW of Load Reduction</a:t>
            </a:r>
          </a:p>
          <a:p>
            <a:pPr lvl="2"/>
            <a:r>
              <a:rPr lang="en-US" dirty="0" smtClean="0"/>
              <a:t>6 MW of Battery technology</a:t>
            </a:r>
          </a:p>
          <a:p>
            <a:pPr lvl="2"/>
            <a:r>
              <a:rPr lang="en-US" dirty="0" smtClean="0"/>
              <a:t>2 MW of </a:t>
            </a:r>
            <a:r>
              <a:rPr lang="en-US" dirty="0"/>
              <a:t>Solar technology</a:t>
            </a:r>
            <a:endParaRPr lang="en-US" dirty="0" smtClean="0"/>
          </a:p>
          <a:p>
            <a:pPr lvl="1"/>
            <a:r>
              <a:rPr lang="en-US" dirty="0"/>
              <a:t>To become fully commercial, sufficient capacity must be installed to meet DECR Qualified Capacity, and the nameplates of each of the technologies mapped to the DECR must at least be</a:t>
            </a:r>
            <a:r>
              <a:rPr lang="en-US" dirty="0" smtClean="0"/>
              <a:t>:</a:t>
            </a:r>
          </a:p>
          <a:p>
            <a:pPr lvl="2"/>
            <a:r>
              <a:rPr lang="en-US" dirty="0" smtClean="0"/>
              <a:t>2.1 MW of Load Reduction</a:t>
            </a:r>
          </a:p>
          <a:p>
            <a:pPr lvl="2"/>
            <a:r>
              <a:rPr lang="en-US" dirty="0" smtClean="0"/>
              <a:t>4.2 MW of </a:t>
            </a:r>
            <a:r>
              <a:rPr lang="en-US" dirty="0"/>
              <a:t>Battery technology</a:t>
            </a:r>
            <a:endParaRPr lang="en-US" dirty="0" smtClean="0"/>
          </a:p>
          <a:p>
            <a:pPr lvl="2"/>
            <a:r>
              <a:rPr lang="en-US" dirty="0" smtClean="0"/>
              <a:t>1.4 MW of </a:t>
            </a:r>
            <a:r>
              <a:rPr lang="en-US" dirty="0"/>
              <a:t>Solar technology</a:t>
            </a:r>
          </a:p>
        </p:txBody>
      </p:sp>
      <p:sp>
        <p:nvSpPr>
          <p:cNvPr id="5" name="TextBox 4"/>
          <p:cNvSpPr txBox="1"/>
          <p:nvPr/>
        </p:nvSpPr>
        <p:spPr>
          <a:xfrm>
            <a:off x="1447800" y="58674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New Slide</a:t>
            </a:r>
            <a:endParaRPr lang="en-US" dirty="0" smtClean="0"/>
          </a:p>
        </p:txBody>
      </p:sp>
    </p:spTree>
    <p:extLst>
      <p:ext uri="{BB962C8B-B14F-4D97-AF65-F5344CB8AC3E}">
        <p14:creationId xmlns:p14="http://schemas.microsoft.com/office/powerpoint/2010/main" val="189149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a:t>
            </a:fld>
            <a:endParaRPr lang="en-US" dirty="0"/>
          </a:p>
        </p:txBody>
      </p:sp>
      <p:sp>
        <p:nvSpPr>
          <p:cNvPr id="3" name="Title 2"/>
          <p:cNvSpPr>
            <a:spLocks noGrp="1"/>
          </p:cNvSpPr>
          <p:nvPr>
            <p:ph type="title"/>
          </p:nvPr>
        </p:nvSpPr>
        <p:spPr/>
        <p:txBody>
          <a:bodyPr/>
          <a:lstStyle/>
          <a:p>
            <a:r>
              <a:rPr lang="en-US" dirty="0" smtClean="0"/>
              <a:t>SOI General Requirements</a:t>
            </a:r>
            <a:endParaRPr lang="en-US" dirty="0"/>
          </a:p>
        </p:txBody>
      </p:sp>
      <p:sp>
        <p:nvSpPr>
          <p:cNvPr id="4" name="Content Placeholder 3"/>
          <p:cNvSpPr>
            <a:spLocks noGrp="1"/>
          </p:cNvSpPr>
          <p:nvPr>
            <p:ph idx="1"/>
          </p:nvPr>
        </p:nvSpPr>
        <p:spPr>
          <a:xfrm>
            <a:off x="457200" y="1066800"/>
            <a:ext cx="8229600" cy="4812688"/>
          </a:xfrm>
        </p:spPr>
        <p:txBody>
          <a:bodyPr>
            <a:normAutofit fontScale="92500" lnSpcReduction="20000"/>
          </a:bodyPr>
          <a:lstStyle/>
          <a:p>
            <a:pPr lvl="0"/>
            <a:r>
              <a:rPr lang="en-US" dirty="0"/>
              <a:t>Estimated Net Injection Capability (NIC) and estimated demand reduction values (if applicable)</a:t>
            </a:r>
          </a:p>
          <a:p>
            <a:pPr lvl="1"/>
            <a:r>
              <a:rPr lang="en-US" dirty="0"/>
              <a:t>NIC is defined as:</a:t>
            </a:r>
          </a:p>
          <a:p>
            <a:pPr lvl="2"/>
            <a:r>
              <a:rPr lang="en-US" dirty="0"/>
              <a:t>If a facility is expected to connect directly to the grid at a Point of Interconnection (POI) with no end-use load, the NIC is the generation capability of the installed generation </a:t>
            </a:r>
            <a:r>
              <a:rPr lang="en-US" dirty="0" smtClean="0"/>
              <a:t>technology</a:t>
            </a:r>
            <a:endParaRPr lang="en-US" dirty="0"/>
          </a:p>
          <a:p>
            <a:pPr lvl="2"/>
            <a:r>
              <a:rPr lang="en-US" dirty="0"/>
              <a:t>If a facility is expected to connect behind a Retail Delivery Point (RDP) with end-use load and does not plan to participate as demand response, the NIC is equal to the generation less the load profile measured at the location of the customer </a:t>
            </a:r>
            <a:r>
              <a:rPr lang="en-US" dirty="0" smtClean="0"/>
              <a:t>meter</a:t>
            </a:r>
            <a:endParaRPr lang="en-US" dirty="0"/>
          </a:p>
          <a:p>
            <a:pPr lvl="1"/>
            <a:r>
              <a:rPr lang="en-US" dirty="0" smtClean="0"/>
              <a:t>Providing NIC </a:t>
            </a:r>
            <a:r>
              <a:rPr lang="en-US" dirty="0"/>
              <a:t>dependent on specific temperature conditions is </a:t>
            </a:r>
            <a:r>
              <a:rPr lang="en-US" dirty="0" smtClean="0"/>
              <a:t>optional</a:t>
            </a:r>
            <a:endParaRPr lang="en-US" dirty="0"/>
          </a:p>
          <a:p>
            <a:r>
              <a:rPr lang="en-US" dirty="0" smtClean="0">
                <a:solidFill>
                  <a:srgbClr val="00B050"/>
                </a:solidFill>
              </a:rPr>
              <a:t>Elects Intermittent </a:t>
            </a:r>
            <a:r>
              <a:rPr lang="en-US" dirty="0">
                <a:solidFill>
                  <a:srgbClr val="00B050"/>
                </a:solidFill>
              </a:rPr>
              <a:t>Power </a:t>
            </a:r>
            <a:r>
              <a:rPr lang="en-US" dirty="0" smtClean="0">
                <a:solidFill>
                  <a:srgbClr val="00B050"/>
                </a:solidFill>
              </a:rPr>
              <a:t>Resource treatment</a:t>
            </a:r>
            <a:endParaRPr lang="en-US" dirty="0">
              <a:solidFill>
                <a:srgbClr val="00B050"/>
              </a:solidFill>
            </a:endParaRPr>
          </a:p>
          <a:p>
            <a:pPr lvl="0"/>
            <a:r>
              <a:rPr lang="en-US" dirty="0" smtClean="0">
                <a:solidFill>
                  <a:srgbClr val="00B050"/>
                </a:solidFill>
              </a:rPr>
              <a:t>Expected Nameplate by technology</a:t>
            </a:r>
          </a:p>
          <a:p>
            <a:pPr lvl="0"/>
            <a:r>
              <a:rPr lang="en-US" dirty="0" smtClean="0"/>
              <a:t>The </a:t>
            </a:r>
            <a:r>
              <a:rPr lang="en-US" dirty="0"/>
              <a:t>installation date of elements that are already </a:t>
            </a:r>
            <a:r>
              <a:rPr lang="en-US" dirty="0" smtClean="0"/>
              <a:t>constructed or </a:t>
            </a:r>
            <a:r>
              <a:rPr lang="en-US" dirty="0"/>
              <a:t>installed, or are in commercial operation is </a:t>
            </a:r>
            <a:r>
              <a:rPr lang="en-US" dirty="0" smtClean="0"/>
              <a:t>required</a:t>
            </a:r>
            <a:endParaRPr lang="en-US" dirty="0"/>
          </a:p>
          <a:p>
            <a:pPr lvl="0"/>
            <a:r>
              <a:rPr lang="en-US" dirty="0"/>
              <a:t>Other specific project data as set forth in the New Capacity Show of Interest </a:t>
            </a:r>
            <a:r>
              <a:rPr lang="en-US" dirty="0" smtClean="0"/>
              <a:t>Form</a:t>
            </a:r>
            <a:endParaRPr lang="en-US" dirty="0"/>
          </a:p>
        </p:txBody>
      </p:sp>
      <p:sp>
        <p:nvSpPr>
          <p:cNvPr id="6" name="TextBox 5"/>
          <p:cNvSpPr txBox="1"/>
          <p:nvPr/>
        </p:nvSpPr>
        <p:spPr>
          <a:xfrm>
            <a:off x="1447800" y="58674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July MC Material. Modifications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37910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p:txBody>
          <a:bodyPr/>
          <a:lstStyle/>
          <a:p>
            <a:r>
              <a:rPr lang="en-US" dirty="0" smtClean="0"/>
              <a:t>Clarification on Intermittent Power Resources</a:t>
            </a:r>
            <a:endParaRPr lang="en-US" dirty="0"/>
          </a:p>
        </p:txBody>
      </p:sp>
      <p:sp>
        <p:nvSpPr>
          <p:cNvPr id="4" name="Content Placeholder 3"/>
          <p:cNvSpPr>
            <a:spLocks noGrp="1"/>
          </p:cNvSpPr>
          <p:nvPr>
            <p:ph idx="1"/>
          </p:nvPr>
        </p:nvSpPr>
        <p:spPr/>
        <p:txBody>
          <a:bodyPr/>
          <a:lstStyle/>
          <a:p>
            <a:r>
              <a:rPr lang="en-US" dirty="0" smtClean="0"/>
              <a:t>A DECR may be an Intermittent Power Resource if it is a homogeneous aggregation of intermittent technology</a:t>
            </a:r>
          </a:p>
          <a:p>
            <a:r>
              <a:rPr lang="en-US" dirty="0"/>
              <a:t>The FCA Qualified Capacity for a DECR that is an Intermittent Power Resource shall be the resource’s summer Qualified </a:t>
            </a:r>
            <a:r>
              <a:rPr lang="en-US" dirty="0" smtClean="0"/>
              <a:t>Capacity</a:t>
            </a:r>
          </a:p>
          <a:p>
            <a:r>
              <a:rPr lang="en-US" dirty="0"/>
              <a:t>Existing Distributed Energy Capacity Resources that are Intermittent Power Resources shall follow the same rules for Existing Generating Capacity Resources that are Intermittent Power Resources in section III.13.1.2.2.2</a:t>
            </a:r>
            <a:r>
              <a:rPr lang="en-US" dirty="0" smtClean="0"/>
              <a:t>. </a:t>
            </a:r>
            <a:r>
              <a:rPr lang="en-US" dirty="0"/>
              <a:t>regarding calculating its Summer Qualified Capacity and Winter Qualified Capacity</a:t>
            </a:r>
          </a:p>
          <a:p>
            <a:endParaRPr lang="en-US" dirty="0"/>
          </a:p>
        </p:txBody>
      </p:sp>
      <p:sp>
        <p:nvSpPr>
          <p:cNvPr id="5" name="TextBox 4"/>
          <p:cNvSpPr txBox="1"/>
          <p:nvPr/>
        </p:nvSpPr>
        <p:spPr>
          <a:xfrm>
            <a:off x="1447800" y="58674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New slide</a:t>
            </a:r>
            <a:endParaRPr lang="en-US" dirty="0" smtClean="0"/>
          </a:p>
        </p:txBody>
      </p:sp>
    </p:spTree>
    <p:extLst>
      <p:ext uri="{BB962C8B-B14F-4D97-AF65-F5344CB8AC3E}">
        <p14:creationId xmlns:p14="http://schemas.microsoft.com/office/powerpoint/2010/main" val="1309299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lstStyle/>
          <a:p>
            <a:r>
              <a:rPr lang="en-US" dirty="0" smtClean="0"/>
              <a:t>Material Changes between SOI and NCQP</a:t>
            </a:r>
            <a:endParaRPr lang="en-US" dirty="0"/>
          </a:p>
        </p:txBody>
      </p:sp>
      <p:sp>
        <p:nvSpPr>
          <p:cNvPr id="4" name="Content Placeholder 3"/>
          <p:cNvSpPr>
            <a:spLocks noGrp="1"/>
          </p:cNvSpPr>
          <p:nvPr>
            <p:ph idx="1"/>
          </p:nvPr>
        </p:nvSpPr>
        <p:spPr>
          <a:xfrm>
            <a:off x="457200" y="1401762"/>
            <a:ext cx="8229600" cy="4313238"/>
          </a:xfrm>
        </p:spPr>
        <p:txBody>
          <a:bodyPr>
            <a:normAutofit fontScale="85000" lnSpcReduction="20000"/>
          </a:bodyPr>
          <a:lstStyle/>
          <a:p>
            <a:r>
              <a:rPr lang="en-US" dirty="0" smtClean="0"/>
              <a:t>Material changes between the SOI and NCQP are not allowed </a:t>
            </a:r>
          </a:p>
          <a:p>
            <a:r>
              <a:rPr lang="en-US" dirty="0" smtClean="0"/>
              <a:t>A material change occurs when:</a:t>
            </a:r>
          </a:p>
          <a:p>
            <a:pPr lvl="1"/>
            <a:r>
              <a:rPr lang="en-US" dirty="0" smtClean="0"/>
              <a:t>A </a:t>
            </a:r>
            <a:r>
              <a:rPr lang="en-US" dirty="0"/>
              <a:t>change in the Project Sponsor, subject to review by the ISO of the capability and experience of the new Project Sponsor</a:t>
            </a:r>
          </a:p>
          <a:p>
            <a:pPr lvl="1"/>
            <a:r>
              <a:rPr lang="en-US" dirty="0" smtClean="0"/>
              <a:t>A </a:t>
            </a:r>
            <a:r>
              <a:rPr lang="en-US" dirty="0"/>
              <a:t>change in DRR Aggregation Zone within which the resource is located</a:t>
            </a:r>
            <a:endParaRPr lang="en-US" dirty="0" smtClean="0"/>
          </a:p>
          <a:p>
            <a:pPr lvl="1"/>
            <a:r>
              <a:rPr lang="en-US" dirty="0"/>
              <a:t>A misrepresentation or change of the interconnection status of a facility within the </a:t>
            </a:r>
            <a:r>
              <a:rPr lang="en-US" dirty="0" smtClean="0"/>
              <a:t>DECR</a:t>
            </a:r>
          </a:p>
          <a:p>
            <a:pPr lvl="1"/>
            <a:r>
              <a:rPr lang="en-US" dirty="0" smtClean="0"/>
              <a:t>For demand response components:</a:t>
            </a:r>
          </a:p>
          <a:p>
            <a:pPr lvl="2"/>
            <a:r>
              <a:rPr lang="en-US" dirty="0" smtClean="0"/>
              <a:t>A </a:t>
            </a:r>
            <a:r>
              <a:rPr lang="en-US" dirty="0"/>
              <a:t>change in the total summer or winter demand reduction value of the project by more than 30 percent in </a:t>
            </a:r>
            <a:r>
              <a:rPr lang="en-US" dirty="0" smtClean="0"/>
              <a:t>total</a:t>
            </a:r>
          </a:p>
          <a:p>
            <a:pPr lvl="2"/>
            <a:r>
              <a:rPr lang="en-US" dirty="0" smtClean="0">
                <a:solidFill>
                  <a:srgbClr val="00B050"/>
                </a:solidFill>
              </a:rPr>
              <a:t>A </a:t>
            </a:r>
            <a:r>
              <a:rPr lang="en-US" dirty="0">
                <a:solidFill>
                  <a:srgbClr val="00B050"/>
                </a:solidFill>
              </a:rPr>
              <a:t>change in the general type of technology providing the demand </a:t>
            </a:r>
            <a:r>
              <a:rPr lang="en-US" dirty="0" smtClean="0">
                <a:solidFill>
                  <a:srgbClr val="00B050"/>
                </a:solidFill>
              </a:rPr>
              <a:t>reduction</a:t>
            </a:r>
          </a:p>
          <a:p>
            <a:pPr lvl="1"/>
            <a:r>
              <a:rPr lang="en-US" dirty="0" smtClean="0"/>
              <a:t>For non-demand response components:</a:t>
            </a:r>
          </a:p>
          <a:p>
            <a:pPr lvl="2"/>
            <a:r>
              <a:rPr lang="en-US" dirty="0"/>
              <a:t>An addition of POI connected facilities greater than 1 MW</a:t>
            </a:r>
          </a:p>
          <a:p>
            <a:pPr lvl="2"/>
            <a:r>
              <a:rPr lang="en-US" dirty="0" smtClean="0"/>
              <a:t>An </a:t>
            </a:r>
            <a:r>
              <a:rPr lang="en-US" dirty="0"/>
              <a:t>increase in size of </a:t>
            </a:r>
            <a:r>
              <a:rPr lang="en-US" dirty="0" smtClean="0"/>
              <a:t>POI </a:t>
            </a:r>
            <a:r>
              <a:rPr lang="en-US" dirty="0"/>
              <a:t>connected </a:t>
            </a:r>
            <a:r>
              <a:rPr lang="en-US" dirty="0" smtClean="0"/>
              <a:t>facilities </a:t>
            </a:r>
            <a:r>
              <a:rPr lang="en-US" strike="sngStrike" dirty="0" smtClean="0">
                <a:solidFill>
                  <a:srgbClr val="00B050"/>
                </a:solidFill>
              </a:rPr>
              <a:t>greater than 1 MW</a:t>
            </a:r>
          </a:p>
          <a:p>
            <a:pPr lvl="2"/>
            <a:r>
              <a:rPr lang="en-US" dirty="0" smtClean="0"/>
              <a:t>For POI facilities with net injection less </a:t>
            </a:r>
            <a:r>
              <a:rPr lang="en-US" dirty="0"/>
              <a:t>than 1 MW of the DECR, a change in the total summer or winter net injection value of the project by more than 30 </a:t>
            </a:r>
            <a:r>
              <a:rPr lang="en-US" dirty="0" smtClean="0"/>
              <a:t>percent in total</a:t>
            </a:r>
          </a:p>
          <a:p>
            <a:pPr lvl="2"/>
            <a:r>
              <a:rPr lang="en-US" dirty="0">
                <a:solidFill>
                  <a:srgbClr val="00B050"/>
                </a:solidFill>
              </a:rPr>
              <a:t>A decrease in size greater than 60% of any POI connected facility greater than 1 </a:t>
            </a:r>
            <a:r>
              <a:rPr lang="en-US" dirty="0" smtClean="0">
                <a:solidFill>
                  <a:srgbClr val="00B050"/>
                </a:solidFill>
              </a:rPr>
              <a:t>MW</a:t>
            </a:r>
            <a:endParaRPr lang="en-US" dirty="0">
              <a:solidFill>
                <a:srgbClr val="00B050"/>
              </a:solidFill>
            </a:endParaRPr>
          </a:p>
          <a:p>
            <a:pPr lvl="2"/>
            <a:r>
              <a:rPr lang="en-US" dirty="0">
                <a:solidFill>
                  <a:srgbClr val="00B050"/>
                </a:solidFill>
              </a:rPr>
              <a:t>A change in technology </a:t>
            </a:r>
            <a:r>
              <a:rPr lang="en-US" dirty="0" smtClean="0">
                <a:solidFill>
                  <a:srgbClr val="00B050"/>
                </a:solidFill>
              </a:rPr>
              <a:t>type</a:t>
            </a:r>
            <a:endParaRPr lang="en-US" dirty="0">
              <a:solidFill>
                <a:srgbClr val="00B050"/>
              </a:solidFill>
            </a:endParaRPr>
          </a:p>
          <a:p>
            <a:r>
              <a:rPr lang="en-US" dirty="0" smtClean="0"/>
              <a:t>If material changes are determined, the SOI form shall be withdrawn</a:t>
            </a:r>
            <a:endParaRPr lang="en-US" dirty="0"/>
          </a:p>
        </p:txBody>
      </p:sp>
      <p:sp>
        <p:nvSpPr>
          <p:cNvPr id="5" name="TextBox 4"/>
          <p:cNvSpPr txBox="1"/>
          <p:nvPr/>
        </p:nvSpPr>
        <p:spPr>
          <a:xfrm>
            <a:off x="1447800" y="58674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July MC Material. Modifications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257385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p:txBody>
          <a:bodyPr/>
          <a:lstStyle/>
          <a:p>
            <a:r>
              <a:rPr lang="en-US" dirty="0" smtClean="0"/>
              <a:t>Existing Qualified Capacity Determination</a:t>
            </a:r>
            <a:endParaRPr lang="en-US" dirty="0"/>
          </a:p>
        </p:txBody>
      </p:sp>
      <p:sp>
        <p:nvSpPr>
          <p:cNvPr id="4" name="Content Placeholder 3"/>
          <p:cNvSpPr>
            <a:spLocks noGrp="1"/>
          </p:cNvSpPr>
          <p:nvPr>
            <p:ph idx="1"/>
          </p:nvPr>
        </p:nvSpPr>
        <p:spPr>
          <a:xfrm>
            <a:off x="457200" y="1283312"/>
            <a:ext cx="8229600" cy="4812688"/>
          </a:xfrm>
        </p:spPr>
        <p:txBody>
          <a:bodyPr>
            <a:normAutofit fontScale="85000" lnSpcReduction="10000"/>
          </a:bodyPr>
          <a:lstStyle/>
          <a:p>
            <a:r>
              <a:rPr lang="en-US" dirty="0"/>
              <a:t>Existing Distributed Energy Capacity Resources shall include and are limited to DECRs that have cleared in a previous </a:t>
            </a:r>
            <a:r>
              <a:rPr lang="en-US" dirty="0" smtClean="0"/>
              <a:t>FCA </a:t>
            </a:r>
          </a:p>
          <a:p>
            <a:r>
              <a:rPr lang="en-US" dirty="0" smtClean="0"/>
              <a:t>The </a:t>
            </a:r>
            <a:r>
              <a:rPr lang="en-US" dirty="0"/>
              <a:t>Seasonal Qualified Capacity for Existing DECRs will be </a:t>
            </a:r>
            <a:r>
              <a:rPr lang="en-US" dirty="0" smtClean="0"/>
              <a:t>either</a:t>
            </a:r>
          </a:p>
          <a:p>
            <a:pPr lvl="1"/>
            <a:r>
              <a:rPr lang="en-US" dirty="0" smtClean="0"/>
              <a:t>When there are at least five Seasonal Audit Values available, Equal </a:t>
            </a:r>
            <a:r>
              <a:rPr lang="en-US" dirty="0"/>
              <a:t>to the median of the DECR’s Seasonal Audit </a:t>
            </a:r>
            <a:r>
              <a:rPr lang="en-US" dirty="0" smtClean="0"/>
              <a:t>Value from </a:t>
            </a:r>
            <a:r>
              <a:rPr lang="en-US" dirty="0"/>
              <a:t>the most recent five </a:t>
            </a:r>
            <a:r>
              <a:rPr lang="en-US" dirty="0" smtClean="0"/>
              <a:t>years</a:t>
            </a:r>
          </a:p>
          <a:p>
            <a:pPr lvl="1"/>
            <a:r>
              <a:rPr lang="en-US" dirty="0" smtClean="0"/>
              <a:t>When fewer than five Seasonal Audit Values are available, the </a:t>
            </a:r>
            <a:r>
              <a:rPr lang="en-US" dirty="0"/>
              <a:t>median of all of the previous Seasonal Audit </a:t>
            </a:r>
            <a:r>
              <a:rPr lang="en-US" dirty="0" smtClean="0"/>
              <a:t>Values </a:t>
            </a:r>
          </a:p>
          <a:p>
            <a:pPr lvl="1"/>
            <a:r>
              <a:rPr lang="en-US" dirty="0" smtClean="0"/>
              <a:t>When no Seasonal Audit Values are available because </a:t>
            </a:r>
            <a:r>
              <a:rPr lang="en-US" dirty="0"/>
              <a:t>it has not yet achieved FCM Commercial Operation, then the DECR’s Seasonal Audit Value </a:t>
            </a:r>
            <a:r>
              <a:rPr lang="en-US" dirty="0" smtClean="0"/>
              <a:t>will be equal </a:t>
            </a:r>
            <a:r>
              <a:rPr lang="en-US" dirty="0"/>
              <a:t>to the amount of capacity </a:t>
            </a:r>
            <a:r>
              <a:rPr lang="en-US" dirty="0" smtClean="0"/>
              <a:t>it cleared as </a:t>
            </a:r>
            <a:r>
              <a:rPr lang="en-US" dirty="0"/>
              <a:t>a New </a:t>
            </a:r>
            <a:r>
              <a:rPr lang="en-US" dirty="0" smtClean="0"/>
              <a:t>DECR </a:t>
            </a:r>
          </a:p>
          <a:p>
            <a:r>
              <a:rPr lang="en-US" dirty="0">
                <a:solidFill>
                  <a:srgbClr val="00B050"/>
                </a:solidFill>
              </a:rPr>
              <a:t>The Existing Qualified Capacity may not be greater than the amount of summer (or winter, as applicable) capacity that cleared in a Forward Capacity Auction as a New Distributed Energy Capacity </a:t>
            </a:r>
            <a:r>
              <a:rPr lang="en-US" dirty="0" smtClean="0">
                <a:solidFill>
                  <a:srgbClr val="00B050"/>
                </a:solidFill>
              </a:rPr>
              <a:t>Resource</a:t>
            </a:r>
          </a:p>
          <a:p>
            <a:r>
              <a:rPr lang="en-US" dirty="0" smtClean="0"/>
              <a:t>The </a:t>
            </a:r>
            <a:r>
              <a:rPr lang="en-US" dirty="0"/>
              <a:t>Qualified Capacity Notification will follow the rules for Existing Generating Capacity Resources as described in </a:t>
            </a:r>
            <a:r>
              <a:rPr lang="en-US" dirty="0" smtClean="0"/>
              <a:t>Section III.13.1.2.3.</a:t>
            </a:r>
          </a:p>
        </p:txBody>
      </p:sp>
      <p:sp>
        <p:nvSpPr>
          <p:cNvPr id="5" name="TextBox 4"/>
          <p:cNvSpPr txBox="1"/>
          <p:nvPr/>
        </p:nvSpPr>
        <p:spPr>
          <a:xfrm>
            <a:off x="1447800" y="5867400"/>
            <a:ext cx="6248400" cy="369332"/>
          </a:xfrm>
          <a:prstGeom prst="rect">
            <a:avLst/>
          </a:prstGeom>
          <a:solidFill>
            <a:schemeClr val="bg2">
              <a:lumMod val="20000"/>
              <a:lumOff val="80000"/>
            </a:schemeClr>
          </a:solidFill>
          <a:ln w="19050">
            <a:solidFill>
              <a:schemeClr val="accent1"/>
            </a:solidFill>
          </a:ln>
        </p:spPr>
        <p:txBody>
          <a:bodyPr wrap="square" rtlCol="0">
            <a:spAutoFit/>
          </a:bodyPr>
          <a:lstStyle/>
          <a:p>
            <a:pPr algn="ctr"/>
            <a:r>
              <a:rPr lang="en-US" dirty="0" smtClean="0">
                <a:solidFill>
                  <a:srgbClr val="000000"/>
                </a:solidFill>
              </a:rPr>
              <a:t>From July MC Material. Modifications are in </a:t>
            </a:r>
            <a:r>
              <a:rPr lang="en-US" dirty="0" smtClean="0">
                <a:solidFill>
                  <a:srgbClr val="00B050"/>
                </a:solidFill>
              </a:rPr>
              <a:t>green</a:t>
            </a:r>
            <a:r>
              <a:rPr lang="en-US" dirty="0" smtClean="0"/>
              <a:t>.</a:t>
            </a:r>
          </a:p>
        </p:txBody>
      </p:sp>
    </p:spTree>
    <p:extLst>
      <p:ext uri="{BB962C8B-B14F-4D97-AF65-F5344CB8AC3E}">
        <p14:creationId xmlns:p14="http://schemas.microsoft.com/office/powerpoint/2010/main" val="2992606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Post FCA Rules</a:t>
            </a:r>
            <a:endParaRPr lang="en-US" dirty="0"/>
          </a:p>
        </p:txBody>
      </p:sp>
      <p:sp>
        <p:nvSpPr>
          <p:cNvPr id="8" name="Text Placeholder 7"/>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9</a:t>
            </a:fld>
            <a:endParaRPr lang="en-US" dirty="0"/>
          </a:p>
        </p:txBody>
      </p:sp>
    </p:spTree>
    <p:extLst>
      <p:ext uri="{BB962C8B-B14F-4D97-AF65-F5344CB8AC3E}">
        <p14:creationId xmlns:p14="http://schemas.microsoft.com/office/powerpoint/2010/main" val="6411632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_white_cover">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00412B19-6AFF-4176-BA1A-E834734CA4A8}"/>
    </a:ext>
  </a:ext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24A483BD-60D6-4245-8F7E-538FDF5E01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ISO-PPT-Template-Public</Template>
  <TotalTime>0</TotalTime>
  <Words>4575</Words>
  <Application>Microsoft Office PowerPoint</Application>
  <PresentationFormat>On-screen Show (4:3)</PresentationFormat>
  <Paragraphs>349</Paragraphs>
  <Slides>40</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40</vt:i4>
      </vt:variant>
    </vt:vector>
  </HeadingPairs>
  <TitlesOfParts>
    <vt:vector size="44" baseType="lpstr">
      <vt:lpstr>Arial</vt:lpstr>
      <vt:lpstr>Calibri</vt:lpstr>
      <vt:lpstr>iso_white_cover</vt:lpstr>
      <vt:lpstr>blank</vt:lpstr>
      <vt:lpstr>PowerPoint Presentation</vt:lpstr>
      <vt:lpstr>PowerPoint Presentation</vt:lpstr>
      <vt:lpstr>Forward Capacity Market participation</vt:lpstr>
      <vt:lpstr>Overview of Qualification Updates since July MC</vt:lpstr>
      <vt:lpstr>SOI General Requirements</vt:lpstr>
      <vt:lpstr>Clarification on Intermittent Power Resources</vt:lpstr>
      <vt:lpstr>Material Changes between SOI and NCQP</vt:lpstr>
      <vt:lpstr>Existing Qualified Capacity Determination</vt:lpstr>
      <vt:lpstr>Post FCA Rules</vt:lpstr>
      <vt:lpstr>Critical Path Schedule Monitoring</vt:lpstr>
      <vt:lpstr>CSO Bilaterals</vt:lpstr>
      <vt:lpstr>Covering Capacity Supply Obligations</vt:lpstr>
      <vt:lpstr>Significant Increase and Decrease</vt:lpstr>
      <vt:lpstr>FCM Commercial Operation</vt:lpstr>
      <vt:lpstr>FCM Commercial Operation, cont.</vt:lpstr>
      <vt:lpstr>Rights and Obligations</vt:lpstr>
      <vt:lpstr>Capacity Performance </vt:lpstr>
      <vt:lpstr>Capacity Charges</vt:lpstr>
      <vt:lpstr>Delisting, Retirement, and Export Bids</vt:lpstr>
      <vt:lpstr>Energy and Ancillary services Markets Participation</vt:lpstr>
      <vt:lpstr>Overview of Stakeholder Questions since July MC</vt:lpstr>
      <vt:lpstr>What is a facility?</vt:lpstr>
      <vt:lpstr>Can a facility participate in different aggregations?</vt:lpstr>
      <vt:lpstr>DERA Examples</vt:lpstr>
      <vt:lpstr>Can a facility participate in different aggregations? (cont.)</vt:lpstr>
      <vt:lpstr>Does requiring both demand reduction capability and energy injection capability of a facility be in the same aggregation prevent multiple parties from taking ownership in an aggregated resource? </vt:lpstr>
      <vt:lpstr>Can a DERA simultaneously participate under different models in the energy markets?</vt:lpstr>
      <vt:lpstr>How is the Net Benefit Test applied to a DRDERA?</vt:lpstr>
      <vt:lpstr>How does the NBT not prevent a DRDERA from being paid for energy?</vt:lpstr>
      <vt:lpstr>How is a DRDERA settled when it is not dispatched by the ISO?</vt:lpstr>
      <vt:lpstr>Would an aggregation consisting entirely of storage facilities participating under the BSF or CSF model be exempt from transmission charges?</vt:lpstr>
      <vt:lpstr>Conclusion</vt:lpstr>
      <vt:lpstr>Order No. 2222</vt:lpstr>
      <vt:lpstr>Stakeholder Schedule</vt:lpstr>
      <vt:lpstr>Stakeholder Schedule (cont.)</vt:lpstr>
      <vt:lpstr>Stakeholder Schedule (cont.)</vt:lpstr>
      <vt:lpstr>Stakeholder Schedule (cont.)</vt:lpstr>
      <vt:lpstr>Q&amp;A and Discussion</vt:lpstr>
      <vt:lpstr>Appendix</vt:lpstr>
      <vt:lpstr>FCM Commercial Operation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2020-10-01T19:17:09Z</dcterms:created>
  <dcterms:modified xsi:type="dcterms:W3CDTF">2021-08-05T12:51:34Z</dcterms:modified>
</cp:coreProperties>
</file>