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handoutMasterIdLst>
    <p:handoutMasterId r:id="rId17"/>
  </p:handoutMasterIdLst>
  <p:sldIdLst>
    <p:sldId id="273" r:id="rId2"/>
    <p:sldId id="721" r:id="rId3"/>
    <p:sldId id="729" r:id="rId4"/>
    <p:sldId id="722" r:id="rId5"/>
    <p:sldId id="723" r:id="rId6"/>
    <p:sldId id="726" r:id="rId7"/>
    <p:sldId id="730" r:id="rId8"/>
    <p:sldId id="719" r:id="rId9"/>
    <p:sldId id="728" r:id="rId10"/>
    <p:sldId id="703" r:id="rId11"/>
    <p:sldId id="693" r:id="rId12"/>
    <p:sldId id="717" r:id="rId13"/>
    <p:sldId id="716" r:id="rId14"/>
    <p:sldId id="690" r:id="rId15"/>
  </p:sldIdLst>
  <p:sldSz cx="9144000" cy="6858000" type="screen4x3"/>
  <p:notesSz cx="7102475" cy="93884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guide id="4" pos="42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A00"/>
    <a:srgbClr val="595959"/>
    <a:srgbClr val="000000"/>
    <a:srgbClr val="333333"/>
    <a:srgbClr val="006B35"/>
    <a:srgbClr val="003F6E"/>
    <a:srgbClr val="915621"/>
    <a:srgbClr val="63A70A"/>
    <a:srgbClr val="D2E0E6"/>
    <a:srgbClr val="17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6" autoAdjust="0"/>
    <p:restoredTop sz="94687" autoAdjust="0"/>
  </p:normalViewPr>
  <p:slideViewPr>
    <p:cSldViewPr>
      <p:cViewPr varScale="1">
        <p:scale>
          <a:sx n="93" d="100"/>
          <a:sy n="93" d="100"/>
        </p:scale>
        <p:origin x="1998" y="96"/>
      </p:cViewPr>
      <p:guideLst>
        <p:guide pos="2880"/>
        <p:guide orient="horz" pos="2160"/>
        <p:guide pos="4272"/>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70356"/>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sz="quarter" idx="1"/>
          </p:nvPr>
        </p:nvSpPr>
        <p:spPr>
          <a:xfrm>
            <a:off x="4022886" y="0"/>
            <a:ext cx="3078048" cy="470356"/>
          </a:xfrm>
          <a:prstGeom prst="rect">
            <a:avLst/>
          </a:prstGeom>
        </p:spPr>
        <p:txBody>
          <a:bodyPr vert="horz" lIns="89136" tIns="44568" rIns="89136" bIns="44568" rtlCol="0"/>
          <a:lstStyle>
            <a:lvl1pPr algn="r">
              <a:defRPr sz="1200"/>
            </a:lvl1pPr>
          </a:lstStyle>
          <a:p>
            <a:fld id="{CC93D1C2-A7AD-47A3-9260-7AC3BCE1AE7C}" type="datetimeFigureOut">
              <a:rPr lang="en-US" smtClean="0"/>
              <a:t>8/27/2021</a:t>
            </a:fld>
            <a:endParaRPr lang="en-US"/>
          </a:p>
        </p:txBody>
      </p:sp>
      <p:sp>
        <p:nvSpPr>
          <p:cNvPr id="4" name="Footer Placeholder 3"/>
          <p:cNvSpPr>
            <a:spLocks noGrp="1"/>
          </p:cNvSpPr>
          <p:nvPr>
            <p:ph type="ftr" sz="quarter" idx="2"/>
          </p:nvPr>
        </p:nvSpPr>
        <p:spPr>
          <a:xfrm>
            <a:off x="0" y="8918120"/>
            <a:ext cx="3078048" cy="470355"/>
          </a:xfrm>
          <a:prstGeom prst="rect">
            <a:avLst/>
          </a:prstGeom>
        </p:spPr>
        <p:txBody>
          <a:bodyPr vert="horz" lIns="89136" tIns="44568" rIns="89136" bIns="44568" rtlCol="0" anchor="b"/>
          <a:lstStyle>
            <a:lvl1pPr algn="l">
              <a:defRPr sz="1200"/>
            </a:lvl1pPr>
          </a:lstStyle>
          <a:p>
            <a:endParaRPr lang="en-US"/>
          </a:p>
        </p:txBody>
      </p:sp>
      <p:sp>
        <p:nvSpPr>
          <p:cNvPr id="5" name="Slide Number Placeholder 4"/>
          <p:cNvSpPr>
            <a:spLocks noGrp="1"/>
          </p:cNvSpPr>
          <p:nvPr>
            <p:ph type="sldNum" sz="quarter" idx="3"/>
          </p:nvPr>
        </p:nvSpPr>
        <p:spPr>
          <a:xfrm>
            <a:off x="4022886" y="8918120"/>
            <a:ext cx="3078048" cy="470355"/>
          </a:xfrm>
          <a:prstGeom prst="rect">
            <a:avLst/>
          </a:prstGeom>
        </p:spPr>
        <p:txBody>
          <a:bodyPr vert="horz" lIns="89136" tIns="44568" rIns="89136" bIns="44568" rtlCol="0" anchor="b"/>
          <a:lstStyle>
            <a:lvl1pPr algn="r">
              <a:defRPr sz="1200"/>
            </a:lvl1pPr>
          </a:lstStyle>
          <a:p>
            <a:fld id="{94AED42D-1C7E-4DBC-AAC5-FB96E2721233}" type="slidenum">
              <a:rPr lang="en-US" smtClean="0"/>
              <a:t>‹#›</a:t>
            </a:fld>
            <a:endParaRPr lang="en-US"/>
          </a:p>
        </p:txBody>
      </p:sp>
    </p:spTree>
    <p:extLst>
      <p:ext uri="{BB962C8B-B14F-4D97-AF65-F5344CB8AC3E}">
        <p14:creationId xmlns:p14="http://schemas.microsoft.com/office/powerpoint/2010/main" val="1785378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7" tIns="47109" rIns="94217" bIns="47109"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17" tIns="47109" rIns="94217" bIns="47109" rtlCol="0"/>
          <a:lstStyle>
            <a:lvl1pPr algn="r">
              <a:defRPr sz="1200"/>
            </a:lvl1pPr>
          </a:lstStyle>
          <a:p>
            <a:fld id="{BE7CFC16-552C-404C-8602-535C5FA7B684}" type="datetimeFigureOut">
              <a:rPr lang="en-US" smtClean="0"/>
              <a:t>8/27/2021</a:t>
            </a:fld>
            <a:endParaRPr lang="en-US"/>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sp>
      <p:sp>
        <p:nvSpPr>
          <p:cNvPr id="5" name="Notes Placeholder 4"/>
          <p:cNvSpPr>
            <a:spLocks noGrp="1"/>
          </p:cNvSpPr>
          <p:nvPr>
            <p:ph type="body" sz="quarter" idx="3"/>
          </p:nvPr>
        </p:nvSpPr>
        <p:spPr>
          <a:xfrm>
            <a:off x="710248" y="4459526"/>
            <a:ext cx="5681980" cy="4224814"/>
          </a:xfrm>
          <a:prstGeom prst="rect">
            <a:avLst/>
          </a:prstGeom>
        </p:spPr>
        <p:txBody>
          <a:bodyPr vert="horz" lIns="94217" tIns="47109" rIns="94217" bIns="471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17" tIns="47109" rIns="94217"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17" tIns="47109" rIns="94217" bIns="47109" rtlCol="0" anchor="b"/>
          <a:lstStyle>
            <a:lvl1pPr algn="r">
              <a:defRPr sz="1200"/>
            </a:lvl1pPr>
          </a:lstStyle>
          <a:p>
            <a:fld id="{D7115094-02B5-45E0-82C8-32EAA391A6EB}" type="slidenum">
              <a:rPr lang="en-US" smtClean="0"/>
              <a:t>‹#›</a:t>
            </a:fld>
            <a:endParaRPr lang="en-US"/>
          </a:p>
        </p:txBody>
      </p:sp>
    </p:spTree>
    <p:extLst>
      <p:ext uri="{BB962C8B-B14F-4D97-AF65-F5344CB8AC3E}">
        <p14:creationId xmlns:p14="http://schemas.microsoft.com/office/powerpoint/2010/main" val="75922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15094-02B5-45E0-82C8-32EAA391A6EB}" type="slidenum">
              <a:rPr lang="en-US" smtClean="0"/>
              <a:t>1</a:t>
            </a:fld>
            <a:endParaRPr lang="en-US"/>
          </a:p>
        </p:txBody>
      </p:sp>
    </p:spTree>
    <p:extLst>
      <p:ext uri="{BB962C8B-B14F-4D97-AF65-F5344CB8AC3E}">
        <p14:creationId xmlns:p14="http://schemas.microsoft.com/office/powerpoint/2010/main" val="249226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15094-02B5-45E0-82C8-32EAA391A6EB}" type="slidenum">
              <a:rPr lang="en-US" smtClean="0"/>
              <a:t>9</a:t>
            </a:fld>
            <a:endParaRPr lang="en-US"/>
          </a:p>
        </p:txBody>
      </p:sp>
    </p:spTree>
    <p:extLst>
      <p:ext uri="{BB962C8B-B14F-4D97-AF65-F5344CB8AC3E}">
        <p14:creationId xmlns:p14="http://schemas.microsoft.com/office/powerpoint/2010/main" val="2492260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6" name="Title 1"/>
          <p:cNvSpPr>
            <a:spLocks noGrp="1"/>
          </p:cNvSpPr>
          <p:nvPr>
            <p:ph type="ctrTitle"/>
          </p:nvPr>
        </p:nvSpPr>
        <p:spPr>
          <a:xfrm>
            <a:off x="685800" y="2131485"/>
            <a:ext cx="7772400" cy="1468967"/>
          </a:xfrm>
        </p:spPr>
        <p:txBody>
          <a:bodyPr/>
          <a:lstStyle>
            <a:lvl1pPr algn="ctr">
              <a:defRPr sz="3600">
                <a:solidFill>
                  <a:srgbClr val="003F6E"/>
                </a:solidFill>
              </a:defRPr>
            </a:lvl1pPr>
          </a:lstStyle>
          <a:p>
            <a:r>
              <a:rPr lang="en-US"/>
              <a:t>Click to edit Master title style</a:t>
            </a:r>
          </a:p>
        </p:txBody>
      </p:sp>
      <p:sp>
        <p:nvSpPr>
          <p:cNvPr id="47" name="Subtitle 2"/>
          <p:cNvSpPr>
            <a:spLocks noGrp="1"/>
          </p:cNvSpPr>
          <p:nvPr>
            <p:ph type="subTitle" idx="1"/>
          </p:nvPr>
        </p:nvSpPr>
        <p:spPr>
          <a:xfrm>
            <a:off x="1371600" y="3886200"/>
            <a:ext cx="6400800" cy="1752600"/>
          </a:xfrm>
        </p:spPr>
        <p:txBody>
          <a:bodyPr/>
          <a:lstStyle>
            <a:lvl1pPr marL="0" indent="0" algn="ctr">
              <a:buNone/>
              <a:defRPr>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4" name="Group 13"/>
          <p:cNvGrpSpPr/>
          <p:nvPr userDrawn="1"/>
        </p:nvGrpSpPr>
        <p:grpSpPr>
          <a:xfrm>
            <a:off x="-808" y="6438899"/>
            <a:ext cx="9144808" cy="444501"/>
            <a:chOff x="-808" y="6438899"/>
            <a:chExt cx="9144808" cy="444501"/>
          </a:xfrm>
        </p:grpSpPr>
        <p:grpSp>
          <p:nvGrpSpPr>
            <p:cNvPr id="5" name="Group 4"/>
            <p:cNvGrpSpPr/>
            <p:nvPr userDrawn="1"/>
          </p:nvGrpSpPr>
          <p:grpSpPr>
            <a:xfrm>
              <a:off x="-808" y="6438899"/>
              <a:ext cx="9144808" cy="444501"/>
              <a:chOff x="-808" y="6438899"/>
              <a:chExt cx="9144808" cy="444501"/>
            </a:xfrm>
          </p:grpSpPr>
          <p:sp>
            <p:nvSpPr>
              <p:cNvPr id="7" name="Rectangle 6"/>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10" name="Right Triangle 9"/>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pic>
        <p:nvPicPr>
          <p:cNvPr id="15" name="Picture 2">
            <a:extLst>
              <a:ext uri="{FF2B5EF4-FFF2-40B4-BE49-F238E27FC236}">
                <a16:creationId xmlns:a16="http://schemas.microsoft.com/office/drawing/2014/main" id="{29E70D17-1DBA-42C6-84A2-113872A4870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0535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ivider Slide Cit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6" y="-230756"/>
            <a:ext cx="9146875" cy="6860156"/>
          </a:xfrm>
          <a:prstGeom prst="rect">
            <a:avLst/>
          </a:prstGeom>
        </p:spPr>
      </p:pic>
      <p:sp>
        <p:nvSpPr>
          <p:cNvPr id="15" name="Rectangle 14"/>
          <p:cNvSpPr/>
          <p:nvPr userDrawn="1"/>
        </p:nvSpPr>
        <p:spPr>
          <a:xfrm>
            <a:off x="0" y="-230755"/>
            <a:ext cx="9141124" cy="7114156"/>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2905125"/>
            <a:ext cx="7772400" cy="1362075"/>
          </a:xfrm>
        </p:spPr>
        <p:txBody>
          <a:bodyPr anchor="t"/>
          <a:lstStyle>
            <a:lvl1pPr algn="l">
              <a:defRPr sz="3600" b="1" cap="none"/>
            </a:lvl1pPr>
          </a:lstStyle>
          <a:p>
            <a:r>
              <a:rPr lang="en-US"/>
              <a:t>Click to edit master title style</a:t>
            </a:r>
          </a:p>
        </p:txBody>
      </p:sp>
      <p:sp>
        <p:nvSpPr>
          <p:cNvPr id="3" name="Text Placeholder 2"/>
          <p:cNvSpPr>
            <a:spLocks noGrp="1"/>
          </p:cNvSpPr>
          <p:nvPr>
            <p:ph type="body" idx="1"/>
          </p:nvPr>
        </p:nvSpPr>
        <p:spPr>
          <a:xfrm>
            <a:off x="722313" y="4278313"/>
            <a:ext cx="7772400" cy="1500187"/>
          </a:xfrm>
        </p:spPr>
        <p:txBody>
          <a:bodyPr anchor="t"/>
          <a:lstStyle>
            <a:lvl1pPr marL="0" indent="0">
              <a:buNone/>
              <a:defRPr sz="2000">
                <a:solidFill>
                  <a:srgbClr val="5556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3" name="Group 12"/>
          <p:cNvGrpSpPr/>
          <p:nvPr userDrawn="1"/>
        </p:nvGrpSpPr>
        <p:grpSpPr>
          <a:xfrm>
            <a:off x="-808" y="6438899"/>
            <a:ext cx="9144808" cy="444501"/>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userDrawn="1"/>
        </p:nvSpPr>
        <p:spPr>
          <a:xfrm>
            <a:off x="152400" y="76200"/>
            <a:ext cx="3429000" cy="276999"/>
          </a:xfrm>
          <a:prstGeom prst="rect">
            <a:avLst/>
          </a:prstGeom>
          <a:noFill/>
        </p:spPr>
        <p:txBody>
          <a:bodyPr wrap="square" rtlCol="0">
            <a:spAutoFit/>
          </a:bodyPr>
          <a:lstStyle/>
          <a:p>
            <a:r>
              <a:rPr lang="en-US" sz="1200">
                <a:solidFill>
                  <a:srgbClr val="FF0000"/>
                </a:solidFill>
              </a:rPr>
              <a:t>PRIVILEGED AND CONFIDENTIAL</a:t>
            </a:r>
          </a:p>
        </p:txBody>
      </p:sp>
      <p:pic>
        <p:nvPicPr>
          <p:cNvPr id="18" name="Picture 2">
            <a:extLst>
              <a:ext uri="{FF2B5EF4-FFF2-40B4-BE49-F238E27FC236}">
                <a16:creationId xmlns:a16="http://schemas.microsoft.com/office/drawing/2014/main" id="{EDD69F52-F195-495D-920C-2A52B0350E2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0440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8395"/>
            <a:ext cx="4038600" cy="33940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8395"/>
            <a:ext cx="4038600" cy="33940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grpSp>
        <p:nvGrpSpPr>
          <p:cNvPr id="9" name="Group 8"/>
          <p:cNvGrpSpPr/>
          <p:nvPr userDrawn="1"/>
        </p:nvGrpSpPr>
        <p:grpSpPr>
          <a:xfrm>
            <a:off x="454994" y="884043"/>
            <a:ext cx="8689814" cy="106557"/>
            <a:chOff x="454994" y="897324"/>
            <a:chExt cx="8689814" cy="106557"/>
          </a:xfrm>
        </p:grpSpPr>
        <p:sp>
          <p:nvSpPr>
            <p:cNvPr id="10" name="Rectangle 9"/>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userDrawn="1"/>
        </p:nvSpPr>
        <p:spPr>
          <a:xfrm>
            <a:off x="6553200" y="6514716"/>
            <a:ext cx="3429000" cy="276999"/>
          </a:xfrm>
          <a:prstGeom prst="rect">
            <a:avLst/>
          </a:prstGeom>
          <a:noFill/>
        </p:spPr>
        <p:txBody>
          <a:bodyPr wrap="square" rtlCol="0">
            <a:spAutoFit/>
          </a:bodyPr>
          <a:lstStyle/>
          <a:p>
            <a:r>
              <a:rPr lang="en-US" sz="1200" dirty="0">
                <a:solidFill>
                  <a:srgbClr val="FF0000"/>
                </a:solidFill>
              </a:rPr>
              <a:t>PRIVILEGED AND CONFIDENTIAL</a:t>
            </a:r>
          </a:p>
        </p:txBody>
      </p:sp>
      <p:sp>
        <p:nvSpPr>
          <p:cNvPr id="14" name="Slide Number Placeholder 5">
            <a:extLst>
              <a:ext uri="{FF2B5EF4-FFF2-40B4-BE49-F238E27FC236}">
                <a16:creationId xmlns:a16="http://schemas.microsoft.com/office/drawing/2014/main" id="{238B44F9-6AEB-4139-896E-D994D25B4650}"/>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5" name="Picture 2">
            <a:extLst>
              <a:ext uri="{FF2B5EF4-FFF2-40B4-BE49-F238E27FC236}">
                <a16:creationId xmlns:a16="http://schemas.microsoft.com/office/drawing/2014/main" id="{4CEE8605-2103-42E4-80AF-466E8CD28E9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2001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6943"/>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670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46943"/>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8670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grpSp>
        <p:nvGrpSpPr>
          <p:cNvPr id="11" name="Group 10"/>
          <p:cNvGrpSpPr/>
          <p:nvPr userDrawn="1"/>
        </p:nvGrpSpPr>
        <p:grpSpPr>
          <a:xfrm>
            <a:off x="454994" y="884043"/>
            <a:ext cx="8689814" cy="106557"/>
            <a:chOff x="454994" y="897324"/>
            <a:chExt cx="8689814" cy="106557"/>
          </a:xfrm>
        </p:grpSpPr>
        <p:sp>
          <p:nvSpPr>
            <p:cNvPr id="12" name="Rectangle 11"/>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D9A6790F-8795-4AC7-A941-5A13E1C01C3C}"/>
              </a:ext>
            </a:extLst>
          </p:cNvPr>
          <p:cNvSpPr>
            <a:spLocks noGrp="1"/>
          </p:cNvSpPr>
          <p:nvPr>
            <p:ph type="sldNum" sz="quarter" idx="10"/>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5" name="Picture 2">
            <a:extLst>
              <a:ext uri="{FF2B5EF4-FFF2-40B4-BE49-F238E27FC236}">
                <a16:creationId xmlns:a16="http://schemas.microsoft.com/office/drawing/2014/main" id="{215DA365-B286-4855-A6AC-BFB5D47BF5E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6688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grpSp>
        <p:nvGrpSpPr>
          <p:cNvPr id="7" name="Group 6"/>
          <p:cNvGrpSpPr/>
          <p:nvPr userDrawn="1"/>
        </p:nvGrpSpPr>
        <p:grpSpPr>
          <a:xfrm>
            <a:off x="454994" y="884043"/>
            <a:ext cx="8689814" cy="106557"/>
            <a:chOff x="454994" y="897324"/>
            <a:chExt cx="8689814" cy="106557"/>
          </a:xfrm>
        </p:grpSpPr>
        <p:sp>
          <p:nvSpPr>
            <p:cNvPr id="8" name="Rectangle 7"/>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able Placeholder 2"/>
          <p:cNvSpPr>
            <a:spLocks noGrp="1"/>
          </p:cNvSpPr>
          <p:nvPr>
            <p:ph type="tbl" sz="quarter" idx="10"/>
          </p:nvPr>
        </p:nvSpPr>
        <p:spPr>
          <a:xfrm>
            <a:off x="458788" y="1828800"/>
            <a:ext cx="8304212" cy="3886200"/>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12" name="Text Placeholder 11"/>
          <p:cNvSpPr>
            <a:spLocks noGrp="1"/>
          </p:cNvSpPr>
          <p:nvPr>
            <p:ph type="body" sz="quarter" idx="11"/>
          </p:nvPr>
        </p:nvSpPr>
        <p:spPr>
          <a:xfrm>
            <a:off x="455613" y="1295400"/>
            <a:ext cx="8307387" cy="533400"/>
          </a:xfrm>
        </p:spPr>
        <p:txBody>
          <a:bodyPr/>
          <a:lstStyle>
            <a:lvl1pPr marL="0" indent="0">
              <a:buNone/>
              <a:defRPr b="1">
                <a:solidFill>
                  <a:srgbClr val="171C21"/>
                </a:solidFill>
              </a:defRPr>
            </a:lvl1pPr>
            <a:lvl2pPr marL="457200" indent="0">
              <a:buNone/>
              <a:defRPr/>
            </a:lvl2pPr>
          </a:lstStyle>
          <a:p>
            <a:pPr lvl="0"/>
            <a:r>
              <a:rPr lang="en-US"/>
              <a:t>Click to edit Master text styles</a:t>
            </a:r>
          </a:p>
        </p:txBody>
      </p:sp>
      <p:sp>
        <p:nvSpPr>
          <p:cNvPr id="13" name="Slide Number Placeholder 5">
            <a:extLst>
              <a:ext uri="{FF2B5EF4-FFF2-40B4-BE49-F238E27FC236}">
                <a16:creationId xmlns:a16="http://schemas.microsoft.com/office/drawing/2014/main" id="{48B03C47-0A33-489A-81FB-542B7C9AF6BD}"/>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1" name="Picture 2">
            <a:extLst>
              <a:ext uri="{FF2B5EF4-FFF2-40B4-BE49-F238E27FC236}">
                <a16:creationId xmlns:a16="http://schemas.microsoft.com/office/drawing/2014/main" id="{7B883FDF-50D1-4E7C-B0F7-F3481EDDE94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52649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grpSp>
        <p:nvGrpSpPr>
          <p:cNvPr id="7" name="Group 6"/>
          <p:cNvGrpSpPr/>
          <p:nvPr userDrawn="1"/>
        </p:nvGrpSpPr>
        <p:grpSpPr>
          <a:xfrm>
            <a:off x="454994" y="884043"/>
            <a:ext cx="8689814" cy="106557"/>
            <a:chOff x="454994" y="897324"/>
            <a:chExt cx="8689814" cy="106557"/>
          </a:xfrm>
        </p:grpSpPr>
        <p:sp>
          <p:nvSpPr>
            <p:cNvPr id="8" name="Rectangle 7"/>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11"/>
          <p:cNvSpPr>
            <a:spLocks noGrp="1"/>
          </p:cNvSpPr>
          <p:nvPr>
            <p:ph type="body" sz="quarter" idx="11"/>
          </p:nvPr>
        </p:nvSpPr>
        <p:spPr>
          <a:xfrm>
            <a:off x="455613" y="1295400"/>
            <a:ext cx="8307387" cy="533400"/>
          </a:xfrm>
        </p:spPr>
        <p:txBody>
          <a:bodyPr/>
          <a:lstStyle>
            <a:lvl1pPr marL="0" indent="0">
              <a:buNone/>
              <a:defRPr b="1">
                <a:solidFill>
                  <a:srgbClr val="171C21"/>
                </a:solidFill>
              </a:defRPr>
            </a:lvl1pPr>
            <a:lvl2pPr marL="457200" indent="0">
              <a:buNone/>
              <a:defRPr/>
            </a:lvl2pPr>
          </a:lstStyle>
          <a:p>
            <a:pPr lvl="0"/>
            <a:r>
              <a:rPr lang="en-US"/>
              <a:t>Click to edit Master text styles</a:t>
            </a:r>
          </a:p>
        </p:txBody>
      </p:sp>
      <p:sp>
        <p:nvSpPr>
          <p:cNvPr id="5" name="Chart Placeholder 4"/>
          <p:cNvSpPr>
            <a:spLocks noGrp="1"/>
          </p:cNvSpPr>
          <p:nvPr>
            <p:ph type="chart" sz="quarter" idx="12"/>
          </p:nvPr>
        </p:nvSpPr>
        <p:spPr>
          <a:xfrm>
            <a:off x="458788" y="1828800"/>
            <a:ext cx="8304212" cy="4267200"/>
          </a:xfrm>
        </p:spPr>
        <p:txBody>
          <a:bodyPr/>
          <a:lstStyle/>
          <a:p>
            <a:endParaRPr lang="en-US"/>
          </a:p>
        </p:txBody>
      </p:sp>
      <p:sp>
        <p:nvSpPr>
          <p:cNvPr id="13" name="Slide Number Placeholder 5">
            <a:extLst>
              <a:ext uri="{FF2B5EF4-FFF2-40B4-BE49-F238E27FC236}">
                <a16:creationId xmlns:a16="http://schemas.microsoft.com/office/drawing/2014/main" id="{9475312C-4930-4D5A-8CC4-D24CE4D48C6C}"/>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1" name="Picture 2">
            <a:extLst>
              <a:ext uri="{FF2B5EF4-FFF2-40B4-BE49-F238E27FC236}">
                <a16:creationId xmlns:a16="http://schemas.microsoft.com/office/drawing/2014/main" id="{D5BA5025-A477-4A12-8945-16579769E9C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5104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mp;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457200" y="1143000"/>
            <a:ext cx="6019800" cy="49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p:cNvGrpSpPr/>
          <p:nvPr userDrawn="1"/>
        </p:nvGrpSpPr>
        <p:grpSpPr>
          <a:xfrm>
            <a:off x="454994" y="884043"/>
            <a:ext cx="8689814" cy="106557"/>
            <a:chOff x="454994" y="897324"/>
            <a:chExt cx="8689814" cy="106557"/>
          </a:xfrm>
        </p:grpSpPr>
        <p:sp>
          <p:nvSpPr>
            <p:cNvPr id="6" name="Rectangle 5"/>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icture Placeholder 6"/>
          <p:cNvSpPr>
            <a:spLocks noGrp="1"/>
          </p:cNvSpPr>
          <p:nvPr>
            <p:ph type="pic" sz="quarter" idx="10"/>
          </p:nvPr>
        </p:nvSpPr>
        <p:spPr>
          <a:xfrm>
            <a:off x="6681874" y="1255776"/>
            <a:ext cx="2191306" cy="1447800"/>
          </a:xfrm>
          <a:effectLst>
            <a:outerShdw blurRad="50800" dist="38100" dir="2700000" algn="tl" rotWithShape="0">
              <a:prstClr val="black">
                <a:alpha val="40000"/>
              </a:prstClr>
            </a:outerShdw>
          </a:effectLst>
        </p:spPr>
        <p:txBody>
          <a:bodyPr/>
          <a:lstStyle/>
          <a:p>
            <a:endParaRPr lang="en-US"/>
          </a:p>
        </p:txBody>
      </p:sp>
      <p:sp>
        <p:nvSpPr>
          <p:cNvPr id="12" name="Picture Placeholder 6"/>
          <p:cNvSpPr>
            <a:spLocks noGrp="1"/>
          </p:cNvSpPr>
          <p:nvPr>
            <p:ph type="pic" sz="quarter" idx="11"/>
          </p:nvPr>
        </p:nvSpPr>
        <p:spPr>
          <a:xfrm>
            <a:off x="6681874" y="2932176"/>
            <a:ext cx="2191306" cy="1447800"/>
          </a:xfrm>
          <a:effectLst>
            <a:outerShdw blurRad="50800" dist="38100" dir="2700000" algn="tl" rotWithShape="0">
              <a:prstClr val="black">
                <a:alpha val="40000"/>
              </a:prstClr>
            </a:outerShdw>
          </a:effectLst>
        </p:spPr>
        <p:txBody>
          <a:bodyPr/>
          <a:lstStyle/>
          <a:p>
            <a:endParaRPr lang="en-US"/>
          </a:p>
        </p:txBody>
      </p:sp>
      <p:sp>
        <p:nvSpPr>
          <p:cNvPr id="13" name="Picture Placeholder 6"/>
          <p:cNvSpPr>
            <a:spLocks noGrp="1"/>
          </p:cNvSpPr>
          <p:nvPr>
            <p:ph type="pic" sz="quarter" idx="12"/>
          </p:nvPr>
        </p:nvSpPr>
        <p:spPr>
          <a:xfrm>
            <a:off x="6678786" y="4608576"/>
            <a:ext cx="2191306" cy="1447800"/>
          </a:xfrm>
          <a:effectLst>
            <a:outerShdw blurRad="50800" dist="38100" dir="2700000" algn="tl" rotWithShape="0">
              <a:prstClr val="black">
                <a:alpha val="40000"/>
              </a:prstClr>
            </a:outerShdw>
          </a:effectLst>
        </p:spPr>
        <p:txBody>
          <a:bodyPr/>
          <a:lstStyle/>
          <a:p>
            <a:endParaRPr lang="en-US"/>
          </a:p>
        </p:txBody>
      </p:sp>
      <p:sp>
        <p:nvSpPr>
          <p:cNvPr id="10" name="Rectangle 9"/>
          <p:cNvSpPr/>
          <p:nvPr userDrawn="1"/>
        </p:nvSpPr>
        <p:spPr>
          <a:xfrm>
            <a:off x="6553200" y="1143000"/>
            <a:ext cx="2459696" cy="5029200"/>
          </a:xfrm>
          <a:prstGeom prst="rect">
            <a:avLst/>
          </a:prstGeom>
          <a:noFill/>
          <a:ln w="6350">
            <a:solidFill>
              <a:srgbClr val="B8C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6B3F36A1-00F3-4D09-B455-CFE34DDEC548}"/>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4" name="Picture 2">
            <a:extLst>
              <a:ext uri="{FF2B5EF4-FFF2-40B4-BE49-F238E27FC236}">
                <a16:creationId xmlns:a16="http://schemas.microsoft.com/office/drawing/2014/main" id="{F1C8F379-C13A-4C7D-8F8E-5CA24D87C28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40147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2753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grpSp>
        <p:nvGrpSpPr>
          <p:cNvPr id="7" name="Group 6"/>
          <p:cNvGrpSpPr/>
          <p:nvPr userDrawn="1"/>
        </p:nvGrpSpPr>
        <p:grpSpPr>
          <a:xfrm>
            <a:off x="454994" y="884043"/>
            <a:ext cx="8689814" cy="106557"/>
            <a:chOff x="454994" y="897324"/>
            <a:chExt cx="8689814" cy="106557"/>
          </a:xfrm>
        </p:grpSpPr>
        <p:sp>
          <p:nvSpPr>
            <p:cNvPr id="8" name="Rectangle 7"/>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5">
            <a:extLst>
              <a:ext uri="{FF2B5EF4-FFF2-40B4-BE49-F238E27FC236}">
                <a16:creationId xmlns:a16="http://schemas.microsoft.com/office/drawing/2014/main" id="{547624F6-D461-498C-894E-11EFB6D945E3}"/>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1" name="Picture 2">
            <a:extLst>
              <a:ext uri="{FF2B5EF4-FFF2-40B4-BE49-F238E27FC236}">
                <a16:creationId xmlns:a16="http://schemas.microsoft.com/office/drawing/2014/main" id="{6D43BE36-CFC6-491A-980B-8211E1ED57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0466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spTree>
    <p:extLst>
      <p:ext uri="{BB962C8B-B14F-4D97-AF65-F5344CB8AC3E}">
        <p14:creationId xmlns:p14="http://schemas.microsoft.com/office/powerpoint/2010/main" val="23697969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A03CBC3-9DD8-4E80-AA87-9A98D3892263}"/>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spTree>
    <p:extLst>
      <p:ext uri="{BB962C8B-B14F-4D97-AF65-F5344CB8AC3E}">
        <p14:creationId xmlns:p14="http://schemas.microsoft.com/office/powerpoint/2010/main" val="14909248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457200" y="1143000"/>
            <a:ext cx="8229600" cy="49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p:cNvGrpSpPr/>
          <p:nvPr userDrawn="1"/>
        </p:nvGrpSpPr>
        <p:grpSpPr>
          <a:xfrm>
            <a:off x="454994" y="884043"/>
            <a:ext cx="8689814" cy="106557"/>
            <a:chOff x="454994" y="897324"/>
            <a:chExt cx="8689814" cy="106557"/>
          </a:xfrm>
        </p:grpSpPr>
        <p:sp>
          <p:nvSpPr>
            <p:cNvPr id="6" name="Rectangle 5"/>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5">
            <a:extLst>
              <a:ext uri="{FF2B5EF4-FFF2-40B4-BE49-F238E27FC236}">
                <a16:creationId xmlns:a16="http://schemas.microsoft.com/office/drawing/2014/main" id="{716CD62F-20BF-4C84-AD1F-E2FAB16C274C}"/>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3" name="Picture 2">
            <a:extLst>
              <a:ext uri="{FF2B5EF4-FFF2-40B4-BE49-F238E27FC236}">
                <a16:creationId xmlns:a16="http://schemas.microsoft.com/office/drawing/2014/main" id="{94D27368-DC87-43E6-AC65-0AB513CEE49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0259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457200" y="1143000"/>
            <a:ext cx="8229600" cy="49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p:cNvGrpSpPr/>
          <p:nvPr userDrawn="1"/>
        </p:nvGrpSpPr>
        <p:grpSpPr>
          <a:xfrm>
            <a:off x="454994" y="884043"/>
            <a:ext cx="8689814" cy="106557"/>
            <a:chOff x="454994" y="897324"/>
            <a:chExt cx="8689814" cy="106557"/>
          </a:xfrm>
        </p:grpSpPr>
        <p:sp>
          <p:nvSpPr>
            <p:cNvPr id="6" name="Rectangle 5"/>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p:cNvSpPr>
            <a:spLocks noGrp="1"/>
          </p:cNvSpPr>
          <p:nvPr>
            <p:ph type="body" sz="quarter" idx="10"/>
          </p:nvPr>
        </p:nvSpPr>
        <p:spPr>
          <a:xfrm>
            <a:off x="455613" y="5562600"/>
            <a:ext cx="8231187" cy="609600"/>
          </a:xfrm>
          <a:solidFill>
            <a:srgbClr val="FFC000"/>
          </a:solidFill>
        </p:spPr>
        <p:txBody>
          <a:bodyPr/>
          <a:lstStyle>
            <a:lvl1pPr marL="0" indent="0">
              <a:buNone/>
              <a:defRPr b="0" i="1">
                <a:solidFill>
                  <a:srgbClr val="171C21"/>
                </a:solidFill>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D27E07C7-4298-45EE-8761-077EAAD04F10}"/>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4" name="Picture 2">
            <a:extLst>
              <a:ext uri="{FF2B5EF4-FFF2-40B4-BE49-F238E27FC236}">
                <a16:creationId xmlns:a16="http://schemas.microsoft.com/office/drawing/2014/main" id="{BBE656D1-E427-4C13-8EB6-3C3C294A797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611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2313" y="2905125"/>
            <a:ext cx="7772400" cy="1362075"/>
          </a:xfrm>
        </p:spPr>
        <p:txBody>
          <a:bodyPr anchor="t"/>
          <a:lstStyle>
            <a:lvl1pPr algn="l">
              <a:defRPr sz="3600" b="1" cap="none"/>
            </a:lvl1pPr>
          </a:lstStyle>
          <a:p>
            <a:r>
              <a:rPr lang="en-US"/>
              <a:t>Click to edit master title style</a:t>
            </a:r>
          </a:p>
        </p:txBody>
      </p:sp>
      <p:sp>
        <p:nvSpPr>
          <p:cNvPr id="9" name="Text Placeholder 2"/>
          <p:cNvSpPr>
            <a:spLocks noGrp="1"/>
          </p:cNvSpPr>
          <p:nvPr>
            <p:ph type="body" idx="1"/>
          </p:nvPr>
        </p:nvSpPr>
        <p:spPr>
          <a:xfrm>
            <a:off x="722313" y="4278313"/>
            <a:ext cx="7772400" cy="1500187"/>
          </a:xfrm>
        </p:spPr>
        <p:txBody>
          <a:bodyPr anchor="t"/>
          <a:lstStyle>
            <a:lvl1pPr marL="0" indent="0">
              <a:buNone/>
              <a:defRPr sz="2000">
                <a:solidFill>
                  <a:srgbClr val="5556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5" name="Group 14"/>
          <p:cNvGrpSpPr/>
          <p:nvPr userDrawn="1"/>
        </p:nvGrpSpPr>
        <p:grpSpPr>
          <a:xfrm>
            <a:off x="-808" y="6438899"/>
            <a:ext cx="9144808" cy="444501"/>
            <a:chOff x="-808" y="6438899"/>
            <a:chExt cx="9144808" cy="444501"/>
          </a:xfrm>
        </p:grpSpPr>
        <p:grpSp>
          <p:nvGrpSpPr>
            <p:cNvPr id="16" name="Group 15"/>
            <p:cNvGrpSpPr/>
            <p:nvPr userDrawn="1"/>
          </p:nvGrpSpPr>
          <p:grpSpPr>
            <a:xfrm>
              <a:off x="-808" y="6438899"/>
              <a:ext cx="9144808" cy="444501"/>
              <a:chOff x="-808" y="6438899"/>
              <a:chExt cx="9144808" cy="444501"/>
            </a:xfrm>
          </p:grpSpPr>
          <p:sp>
            <p:nvSpPr>
              <p:cNvPr id="18" name="Rectangle 17"/>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1" name="Right Triangle 20"/>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pic>
        <p:nvPicPr>
          <p:cNvPr id="14" name="Picture 2">
            <a:extLst>
              <a:ext uri="{FF2B5EF4-FFF2-40B4-BE49-F238E27FC236}">
                <a16:creationId xmlns:a16="http://schemas.microsoft.com/office/drawing/2014/main" id="{972F0F21-2E98-4B56-AD25-B05D8AFC190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59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Residential">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Rectangle 14"/>
          <p:cNvSpPr/>
          <p:nvPr userDrawn="1"/>
        </p:nvSpPr>
        <p:spPr>
          <a:xfrm>
            <a:off x="5924" y="0"/>
            <a:ext cx="9141124" cy="68834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2905125"/>
            <a:ext cx="7772400" cy="1362075"/>
          </a:xfrm>
        </p:spPr>
        <p:txBody>
          <a:bodyPr anchor="t"/>
          <a:lstStyle>
            <a:lvl1pPr algn="l">
              <a:defRPr sz="3600" b="1" cap="none"/>
            </a:lvl1pPr>
          </a:lstStyle>
          <a:p>
            <a:r>
              <a:rPr lang="en-US"/>
              <a:t>Click to edit master title style</a:t>
            </a:r>
          </a:p>
        </p:txBody>
      </p:sp>
      <p:sp>
        <p:nvSpPr>
          <p:cNvPr id="3" name="Text Placeholder 2"/>
          <p:cNvSpPr>
            <a:spLocks noGrp="1"/>
          </p:cNvSpPr>
          <p:nvPr>
            <p:ph type="body" idx="1"/>
          </p:nvPr>
        </p:nvSpPr>
        <p:spPr>
          <a:xfrm>
            <a:off x="722313" y="4278313"/>
            <a:ext cx="7772400" cy="1500187"/>
          </a:xfrm>
        </p:spPr>
        <p:txBody>
          <a:bodyPr anchor="t"/>
          <a:lstStyle>
            <a:lvl1pPr marL="0" indent="0">
              <a:buNone/>
              <a:defRPr sz="2000">
                <a:solidFill>
                  <a:srgbClr val="5556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3" name="Group 12"/>
          <p:cNvGrpSpPr/>
          <p:nvPr userDrawn="1"/>
        </p:nvGrpSpPr>
        <p:grpSpPr>
          <a:xfrm>
            <a:off x="-808" y="6438899"/>
            <a:ext cx="9144808" cy="444501"/>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pic>
        <p:nvPicPr>
          <p:cNvPr id="18" name="Picture 2">
            <a:extLst>
              <a:ext uri="{FF2B5EF4-FFF2-40B4-BE49-F238E27FC236}">
                <a16:creationId xmlns:a16="http://schemas.microsoft.com/office/drawing/2014/main" id="{3CE9BA9F-79EE-48FA-A901-8D4FC639215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4636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59C5-C18D-4A73-8E64-A0490943D2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50834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Divider Slide Commercia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635749"/>
          </a:xfrm>
          <a:prstGeom prst="rect">
            <a:avLst/>
          </a:prstGeom>
        </p:spPr>
      </p:pic>
      <p:sp>
        <p:nvSpPr>
          <p:cNvPr id="15" name="Rectangle 14"/>
          <p:cNvSpPr/>
          <p:nvPr userDrawn="1"/>
        </p:nvSpPr>
        <p:spPr>
          <a:xfrm>
            <a:off x="2876" y="0"/>
            <a:ext cx="9141124" cy="68834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2905125"/>
            <a:ext cx="7772400" cy="1362075"/>
          </a:xfrm>
        </p:spPr>
        <p:txBody>
          <a:bodyPr anchor="t"/>
          <a:lstStyle>
            <a:lvl1pPr algn="l">
              <a:defRPr sz="3600" b="1" cap="none"/>
            </a:lvl1pPr>
          </a:lstStyle>
          <a:p>
            <a:r>
              <a:rPr lang="en-US"/>
              <a:t>Click to edit master title style</a:t>
            </a:r>
          </a:p>
        </p:txBody>
      </p:sp>
      <p:sp>
        <p:nvSpPr>
          <p:cNvPr id="3" name="Text Placeholder 2"/>
          <p:cNvSpPr>
            <a:spLocks noGrp="1"/>
          </p:cNvSpPr>
          <p:nvPr>
            <p:ph type="body" idx="1"/>
          </p:nvPr>
        </p:nvSpPr>
        <p:spPr>
          <a:xfrm>
            <a:off x="722313" y="4278313"/>
            <a:ext cx="7772400" cy="1500187"/>
          </a:xfrm>
        </p:spPr>
        <p:txBody>
          <a:bodyPr anchor="t"/>
          <a:lstStyle>
            <a:lvl1pPr marL="0" indent="0">
              <a:buNone/>
              <a:defRPr sz="2000">
                <a:solidFill>
                  <a:srgbClr val="5556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3" name="Group 12"/>
          <p:cNvGrpSpPr/>
          <p:nvPr userDrawn="1"/>
        </p:nvGrpSpPr>
        <p:grpSpPr>
          <a:xfrm>
            <a:off x="-808" y="6438899"/>
            <a:ext cx="9144808" cy="444501"/>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userDrawn="1"/>
        </p:nvSpPr>
        <p:spPr>
          <a:xfrm>
            <a:off x="152400" y="76200"/>
            <a:ext cx="3429000" cy="276999"/>
          </a:xfrm>
          <a:prstGeom prst="rect">
            <a:avLst/>
          </a:prstGeom>
          <a:noFill/>
        </p:spPr>
        <p:txBody>
          <a:bodyPr wrap="square" rtlCol="0">
            <a:spAutoFit/>
          </a:bodyPr>
          <a:lstStyle/>
          <a:p>
            <a:r>
              <a:rPr lang="en-US" sz="1200" dirty="0">
                <a:solidFill>
                  <a:srgbClr val="FF0000"/>
                </a:solidFill>
              </a:rPr>
              <a:t>PRIVILEGED AND CONFIDENTIAL</a:t>
            </a:r>
          </a:p>
        </p:txBody>
      </p:sp>
      <p:pic>
        <p:nvPicPr>
          <p:cNvPr id="18" name="Picture 2">
            <a:extLst>
              <a:ext uri="{FF2B5EF4-FFF2-40B4-BE49-F238E27FC236}">
                <a16:creationId xmlns:a16="http://schemas.microsoft.com/office/drawing/2014/main" id="{DC16BD25-5C64-4617-8E37-1AE7FB9B95D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8456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Divider Slide Windmil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464300"/>
          </a:xfrm>
          <a:prstGeom prst="rect">
            <a:avLst/>
          </a:prstGeom>
        </p:spPr>
      </p:pic>
      <p:sp>
        <p:nvSpPr>
          <p:cNvPr id="15" name="Rectangle 14"/>
          <p:cNvSpPr/>
          <p:nvPr userDrawn="1"/>
        </p:nvSpPr>
        <p:spPr>
          <a:xfrm>
            <a:off x="-808" y="0"/>
            <a:ext cx="9144808" cy="68834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2905125"/>
            <a:ext cx="7772400" cy="1362075"/>
          </a:xfrm>
        </p:spPr>
        <p:txBody>
          <a:bodyPr anchor="t"/>
          <a:lstStyle>
            <a:lvl1pPr algn="l">
              <a:defRPr sz="3600" b="1" cap="none"/>
            </a:lvl1pPr>
          </a:lstStyle>
          <a:p>
            <a:r>
              <a:rPr lang="en-US"/>
              <a:t>Click to edit master title style</a:t>
            </a:r>
          </a:p>
        </p:txBody>
      </p:sp>
      <p:sp>
        <p:nvSpPr>
          <p:cNvPr id="3" name="Text Placeholder 2"/>
          <p:cNvSpPr>
            <a:spLocks noGrp="1"/>
          </p:cNvSpPr>
          <p:nvPr>
            <p:ph type="body" idx="1"/>
          </p:nvPr>
        </p:nvSpPr>
        <p:spPr>
          <a:xfrm>
            <a:off x="722313" y="4278313"/>
            <a:ext cx="7772400" cy="1500187"/>
          </a:xfrm>
        </p:spPr>
        <p:txBody>
          <a:bodyPr anchor="t"/>
          <a:lstStyle>
            <a:lvl1pPr marL="0" indent="0">
              <a:buNone/>
              <a:defRPr sz="2000">
                <a:solidFill>
                  <a:srgbClr val="5556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3" name="Group 12"/>
          <p:cNvGrpSpPr/>
          <p:nvPr userDrawn="1"/>
        </p:nvGrpSpPr>
        <p:grpSpPr>
          <a:xfrm>
            <a:off x="-808" y="6438899"/>
            <a:ext cx="9144808" cy="444501"/>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userDrawn="1"/>
        </p:nvSpPr>
        <p:spPr>
          <a:xfrm>
            <a:off x="152400" y="76200"/>
            <a:ext cx="3429000" cy="276999"/>
          </a:xfrm>
          <a:prstGeom prst="rect">
            <a:avLst/>
          </a:prstGeom>
          <a:noFill/>
        </p:spPr>
        <p:txBody>
          <a:bodyPr wrap="square" rtlCol="0">
            <a:spAutoFit/>
          </a:bodyPr>
          <a:lstStyle/>
          <a:p>
            <a:r>
              <a:rPr lang="en-US" sz="1200">
                <a:solidFill>
                  <a:srgbClr val="FF0000"/>
                </a:solidFill>
              </a:rPr>
              <a:t>PRIVILEGED AND CONFIDENTIAL</a:t>
            </a:r>
          </a:p>
        </p:txBody>
      </p:sp>
      <p:pic>
        <p:nvPicPr>
          <p:cNvPr id="18" name="Picture 2">
            <a:extLst>
              <a:ext uri="{FF2B5EF4-FFF2-40B4-BE49-F238E27FC236}">
                <a16:creationId xmlns:a16="http://schemas.microsoft.com/office/drawing/2014/main" id="{28EA90C2-CF3B-4CF8-BEBC-38759074FB4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0730" y="40147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0054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7384771"/>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0" r:id="rId3"/>
    <p:sldLayoutId id="2147483675" r:id="rId4"/>
    <p:sldLayoutId id="2147483651" r:id="rId5"/>
    <p:sldLayoutId id="2147483678" r:id="rId6"/>
    <p:sldLayoutId id="2147483684" r:id="rId7"/>
    <p:sldLayoutId id="2147483679" r:id="rId8"/>
    <p:sldLayoutId id="2147483672" r:id="rId9"/>
    <p:sldLayoutId id="2147483673" r:id="rId10"/>
    <p:sldLayoutId id="2147483652" r:id="rId11"/>
    <p:sldLayoutId id="2147483653" r:id="rId12"/>
    <p:sldLayoutId id="2147483674" r:id="rId13"/>
    <p:sldLayoutId id="2147483676" r:id="rId14"/>
    <p:sldLayoutId id="2147483677" r:id="rId15"/>
    <p:sldLayoutId id="2147483654" r:id="rId16"/>
    <p:sldLayoutId id="2147483682" r:id="rId17"/>
  </p:sldLayoutIdLst>
  <p:transition/>
  <p:hf hdr="0" ftr="0" dt="0"/>
  <p:txStyles>
    <p:titleStyle>
      <a:lvl1pPr algn="l" defTabSz="914400" rtl="0" eaLnBrk="1" latinLnBrk="0" hangingPunct="1">
        <a:spcBef>
          <a:spcPct val="0"/>
        </a:spcBef>
        <a:buNone/>
        <a:defRPr sz="2400" b="1" kern="1200">
          <a:solidFill>
            <a:srgbClr val="003F6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rgbClr val="171C2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171C2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800" kern="1200">
          <a:solidFill>
            <a:srgbClr val="171C2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171C2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Courier New" panose="02070309020205020404" pitchFamily="49" charset="0"/>
        <a:buChar char="o"/>
        <a:defRPr sz="1800" kern="1200">
          <a:solidFill>
            <a:srgbClr val="171C2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17233"/>
            <a:ext cx="9144000" cy="1697567"/>
          </a:xfrm>
        </p:spPr>
        <p:txBody>
          <a:bodyPr/>
          <a:lstStyle/>
          <a:p>
            <a:r>
              <a:rPr lang="en-US" dirty="0"/>
              <a:t>MOPR Transition Proposal</a:t>
            </a:r>
          </a:p>
        </p:txBody>
      </p:sp>
      <p:sp>
        <p:nvSpPr>
          <p:cNvPr id="3" name="Subtitle 2"/>
          <p:cNvSpPr>
            <a:spLocks noGrp="1"/>
          </p:cNvSpPr>
          <p:nvPr>
            <p:ph type="subTitle" idx="1"/>
          </p:nvPr>
        </p:nvSpPr>
        <p:spPr>
          <a:xfrm>
            <a:off x="1447800" y="3886200"/>
            <a:ext cx="6400800" cy="1752600"/>
          </a:xfrm>
        </p:spPr>
        <p:txBody>
          <a:bodyPr/>
          <a:lstStyle/>
          <a:p>
            <a:r>
              <a:rPr lang="en-US" dirty="0"/>
              <a:t>August 31, 2021</a:t>
            </a:r>
          </a:p>
        </p:txBody>
      </p:sp>
    </p:spTree>
    <p:extLst>
      <p:ext uri="{BB962C8B-B14F-4D97-AF65-F5344CB8AC3E}">
        <p14:creationId xmlns:p14="http://schemas.microsoft.com/office/powerpoint/2010/main" val="9667694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6242-DEB6-436C-A033-13FAEA3DC5C1}"/>
              </a:ext>
            </a:extLst>
          </p:cNvPr>
          <p:cNvSpPr>
            <a:spLocks noGrp="1"/>
          </p:cNvSpPr>
          <p:nvPr>
            <p:ph type="title"/>
          </p:nvPr>
        </p:nvSpPr>
        <p:spPr>
          <a:xfrm>
            <a:off x="457200" y="0"/>
            <a:ext cx="8229600" cy="999226"/>
          </a:xfrm>
        </p:spPr>
        <p:txBody>
          <a:bodyPr/>
          <a:lstStyle/>
          <a:p>
            <a:r>
              <a:rPr lang="en-US" dirty="0"/>
              <a:t>Background</a:t>
            </a:r>
          </a:p>
        </p:txBody>
      </p:sp>
      <p:sp>
        <p:nvSpPr>
          <p:cNvPr id="3" name="Content Placeholder 2">
            <a:extLst>
              <a:ext uri="{FF2B5EF4-FFF2-40B4-BE49-F238E27FC236}">
                <a16:creationId xmlns:a16="http://schemas.microsoft.com/office/drawing/2014/main" id="{7F22BB87-5D21-4B67-B4E1-8A70ACB22667}"/>
              </a:ext>
            </a:extLst>
          </p:cNvPr>
          <p:cNvSpPr>
            <a:spLocks noGrp="1"/>
          </p:cNvSpPr>
          <p:nvPr>
            <p:ph idx="1"/>
          </p:nvPr>
        </p:nvSpPr>
        <p:spPr>
          <a:xfrm>
            <a:off x="457200" y="1143000"/>
            <a:ext cx="8229600" cy="5327654"/>
          </a:xfrm>
        </p:spPr>
        <p:txBody>
          <a:bodyPr>
            <a:normAutofit fontScale="92500" lnSpcReduction="10000"/>
          </a:bodyPr>
          <a:lstStyle/>
          <a:p>
            <a:r>
              <a:rPr lang="en-US" sz="1900" dirty="0"/>
              <a:t>Capacity market/CASPR must better accommodate state policy goals.</a:t>
            </a:r>
          </a:p>
          <a:p>
            <a:pPr lvl="1"/>
            <a:r>
              <a:rPr lang="en-US" sz="1900" dirty="0"/>
              <a:t>Designed to balance accommodation of state policies and preservation of investor confidence but has not achieved an equitable balance to date.</a:t>
            </a:r>
          </a:p>
          <a:p>
            <a:pPr lvl="1"/>
            <a:r>
              <a:rPr lang="en-US" sz="1900" dirty="0"/>
              <a:t>Resulting pressure</a:t>
            </a:r>
            <a:r>
              <a:rPr lang="en-US" sz="1900" strike="sngStrike" dirty="0"/>
              <a:t> </a:t>
            </a:r>
            <a:r>
              <a:rPr lang="en-US" sz="1900" dirty="0"/>
              <a:t>from FERC and certain states requires action on MOPR.   </a:t>
            </a:r>
          </a:p>
          <a:p>
            <a:r>
              <a:rPr lang="en-US" sz="1900" dirty="0"/>
              <a:t>Now is the time to develop a regional consensus on a long-term durable solution.</a:t>
            </a:r>
          </a:p>
          <a:p>
            <a:pPr lvl="1"/>
            <a:r>
              <a:rPr lang="en-US" sz="1900" dirty="0"/>
              <a:t>Tangible risk that New England oscillates between extreme policy positions each time federal administration changes.</a:t>
            </a:r>
          </a:p>
          <a:p>
            <a:pPr lvl="1"/>
            <a:r>
              <a:rPr lang="en-US" sz="1900" dirty="0"/>
              <a:t>Existing work streams provide the opportunity to develop a regional consensus.</a:t>
            </a:r>
          </a:p>
          <a:p>
            <a:r>
              <a:rPr lang="en-US" sz="1900" dirty="0"/>
              <a:t>The right long term durable solution must include the implementation of capacity accreditation (ELCC), a carbon pathways solution and energy security (ESI or something similar).</a:t>
            </a:r>
          </a:p>
          <a:p>
            <a:pPr lvl="1"/>
            <a:r>
              <a:rPr lang="en-US" sz="1900" dirty="0"/>
              <a:t>These designs would largely address the concerns currently resolved by MOPR.</a:t>
            </a:r>
          </a:p>
          <a:p>
            <a:r>
              <a:rPr lang="en-US" sz="1900" dirty="0"/>
              <a:t>Those long-term solutions cannot be achieved in the timeline set forth by ISO-NE.</a:t>
            </a:r>
          </a:p>
          <a:p>
            <a:pPr marL="342900" lvl="0" indent="-342900">
              <a:spcBef>
                <a:spcPts val="300"/>
              </a:spcBef>
              <a:spcAft>
                <a:spcPts val="100"/>
              </a:spcAft>
              <a:buFont typeface="Arial" panose="020B0604020202020204" pitchFamily="34" charset="0"/>
              <a:buChar char="•"/>
            </a:pPr>
            <a:endParaRPr lang="en-US" sz="2100" dirty="0"/>
          </a:p>
        </p:txBody>
      </p:sp>
      <p:sp>
        <p:nvSpPr>
          <p:cNvPr id="4" name="Slide Number Placeholder 3">
            <a:extLst>
              <a:ext uri="{FF2B5EF4-FFF2-40B4-BE49-F238E27FC236}">
                <a16:creationId xmlns:a16="http://schemas.microsoft.com/office/drawing/2014/main" id="{8F6F12EF-B86E-479B-AC25-904F2F7DCCEC}"/>
              </a:ext>
            </a:extLst>
          </p:cNvPr>
          <p:cNvSpPr>
            <a:spLocks noGrp="1"/>
          </p:cNvSpPr>
          <p:nvPr>
            <p:ph type="sldNum" sz="quarter" idx="4"/>
          </p:nvPr>
        </p:nvSpPr>
        <p:spPr/>
        <p:txBody>
          <a:bodyPr/>
          <a:lstStyle/>
          <a:p>
            <a:pPr algn="r"/>
            <a:fld id="{53C4BD97-8D87-4544-BF6B-E8D3C5C83C47}" type="slidenum">
              <a:rPr lang="en-US" smtClean="0"/>
              <a:pPr algn="r"/>
              <a:t>10</a:t>
            </a:fld>
            <a:endParaRPr lang="en-US" dirty="0"/>
          </a:p>
        </p:txBody>
      </p:sp>
    </p:spTree>
    <p:extLst>
      <p:ext uri="{BB962C8B-B14F-4D97-AF65-F5344CB8AC3E}">
        <p14:creationId xmlns:p14="http://schemas.microsoft.com/office/powerpoint/2010/main" val="32454410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6EE8-E6F2-4EED-8F4F-BCFEDC255898}"/>
              </a:ext>
            </a:extLst>
          </p:cNvPr>
          <p:cNvSpPr>
            <a:spLocks noGrp="1"/>
          </p:cNvSpPr>
          <p:nvPr>
            <p:ph type="title"/>
          </p:nvPr>
        </p:nvSpPr>
        <p:spPr/>
        <p:txBody>
          <a:bodyPr/>
          <a:lstStyle/>
          <a:p>
            <a:r>
              <a:rPr lang="en-US" dirty="0"/>
              <a:t>ISO-NE Current Path Faces Real Risk</a:t>
            </a:r>
          </a:p>
        </p:txBody>
      </p:sp>
      <p:sp>
        <p:nvSpPr>
          <p:cNvPr id="5" name="Slide Number Placeholder 4">
            <a:extLst>
              <a:ext uri="{FF2B5EF4-FFF2-40B4-BE49-F238E27FC236}">
                <a16:creationId xmlns:a16="http://schemas.microsoft.com/office/drawing/2014/main" id="{0C4CD878-C544-407E-B5D5-BCC8F1F11875}"/>
              </a:ext>
            </a:extLst>
          </p:cNvPr>
          <p:cNvSpPr>
            <a:spLocks noGrp="1"/>
          </p:cNvSpPr>
          <p:nvPr>
            <p:ph type="sldNum" sz="quarter" idx="4"/>
          </p:nvPr>
        </p:nvSpPr>
        <p:spPr/>
        <p:txBody>
          <a:bodyPr/>
          <a:lstStyle/>
          <a:p>
            <a:pPr algn="r"/>
            <a:fld id="{53C4BD97-8D87-4544-BF6B-E8D3C5C83C47}" type="slidenum">
              <a:rPr lang="en-US" smtClean="0"/>
              <a:pPr algn="r"/>
              <a:t>11</a:t>
            </a:fld>
            <a:endParaRPr lang="en-US" dirty="0"/>
          </a:p>
        </p:txBody>
      </p:sp>
      <p:sp>
        <p:nvSpPr>
          <p:cNvPr id="4" name="Content Placeholder 3">
            <a:extLst>
              <a:ext uri="{FF2B5EF4-FFF2-40B4-BE49-F238E27FC236}">
                <a16:creationId xmlns:a16="http://schemas.microsoft.com/office/drawing/2014/main" id="{817424C9-7332-4DB9-88B7-2D18884EA294}"/>
              </a:ext>
            </a:extLst>
          </p:cNvPr>
          <p:cNvSpPr>
            <a:spLocks noGrp="1"/>
          </p:cNvSpPr>
          <p:nvPr>
            <p:ph idx="1"/>
          </p:nvPr>
        </p:nvSpPr>
        <p:spPr/>
        <p:txBody>
          <a:bodyPr>
            <a:normAutofit fontScale="85000" lnSpcReduction="10000"/>
          </a:bodyPr>
          <a:lstStyle/>
          <a:p>
            <a:r>
              <a:rPr lang="en-US" sz="1900" b="1" dirty="0"/>
              <a:t>Complete Elimination of MOPR Faces Significant Risk</a:t>
            </a:r>
          </a:p>
          <a:p>
            <a:pPr lvl="1"/>
            <a:r>
              <a:rPr lang="en-US" sz="1900" dirty="0"/>
              <a:t>Legal/Policy Risk</a:t>
            </a:r>
          </a:p>
          <a:p>
            <a:pPr lvl="2"/>
            <a:r>
              <a:rPr lang="en-US" sz="1900" dirty="0"/>
              <a:t>CASPR Order (2018)</a:t>
            </a:r>
          </a:p>
          <a:p>
            <a:pPr lvl="3"/>
            <a:r>
              <a:rPr lang="en-US" sz="1600" dirty="0">
                <a:solidFill>
                  <a:srgbClr val="FF0000"/>
                </a:solidFill>
              </a:rPr>
              <a:t>“Absent a showing that a different method would appropriately address particular state policies, we intend to use the MOPR to address the impacts of state policies on the wholesale capacity markets.  </a:t>
            </a:r>
            <a:r>
              <a:rPr lang="en-US" sz="1600" dirty="0"/>
              <a:t>However, we acknowledge that there can be more than one valid method of managing such impacts, and that methods may be tailored to the specific challenges posed by the state policies in a given </a:t>
            </a:r>
            <a:r>
              <a:rPr lang="en-US" sz="1600" i="1" dirty="0"/>
              <a:t>region</a:t>
            </a:r>
            <a:r>
              <a:rPr lang="en-US" sz="1600" dirty="0"/>
              <a:t>.  Accordingly, while we will use the MOPR as our standard solution, we will consider supplemental or alternative proposals to manage the impact of state policies, provided that those proposals are sufficiently consistent with the above-mentioned principles of capacity markets.  We consider ISO-NE’s proposal to be an acceptable means of managing the impact of state policies in the New England region while maintaining just and reasonable rates</a:t>
            </a:r>
            <a:r>
              <a:rPr lang="en-US" dirty="0"/>
              <a:t>.”</a:t>
            </a:r>
          </a:p>
          <a:p>
            <a:pPr lvl="2"/>
            <a:r>
              <a:rPr lang="en-US" sz="1900" dirty="0"/>
              <a:t>PJM Order (2018)</a:t>
            </a:r>
          </a:p>
          <a:p>
            <a:pPr lvl="3"/>
            <a:r>
              <a:rPr lang="en-US" sz="1700" dirty="0">
                <a:solidFill>
                  <a:srgbClr val="FF0000"/>
                </a:solidFill>
              </a:rPr>
              <a:t>The June 2018 Order thus found PJM’s existing MOPR provisions unjust and unreasonable and unduly discriminatory</a:t>
            </a:r>
            <a:r>
              <a:rPr lang="en-US" sz="1700" dirty="0"/>
              <a:t> because they failed to protect the “integrity of competition in the wholesale capacity market against unreasonable price distortions and cost shifts caused by out-of-market support to keep existing uneconomic resources in operation, or to support the uneconomic entry of new resources, regardless of generation type or quantity of the resources supported by such out-of-market support.”</a:t>
            </a:r>
          </a:p>
          <a:p>
            <a:pPr lvl="2"/>
            <a:endParaRPr lang="en-US" sz="1900" dirty="0"/>
          </a:p>
          <a:p>
            <a:pPr lvl="2"/>
            <a:endParaRPr lang="en-US" sz="1900" dirty="0"/>
          </a:p>
          <a:p>
            <a:pPr lvl="2"/>
            <a:endParaRPr lang="en-US" sz="1900" dirty="0"/>
          </a:p>
          <a:p>
            <a:endParaRPr lang="en-US" dirty="0"/>
          </a:p>
        </p:txBody>
      </p:sp>
    </p:spTree>
    <p:extLst>
      <p:ext uri="{BB962C8B-B14F-4D97-AF65-F5344CB8AC3E}">
        <p14:creationId xmlns:p14="http://schemas.microsoft.com/office/powerpoint/2010/main" val="26646447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4CE5-BE2F-43E9-953E-BEF97505B921}"/>
              </a:ext>
            </a:extLst>
          </p:cNvPr>
          <p:cNvSpPr>
            <a:spLocks noGrp="1"/>
          </p:cNvSpPr>
          <p:nvPr>
            <p:ph type="title"/>
          </p:nvPr>
        </p:nvSpPr>
        <p:spPr/>
        <p:txBody>
          <a:bodyPr/>
          <a:lstStyle/>
          <a:p>
            <a:r>
              <a:rPr lang="en-US" dirty="0"/>
              <a:t>ISO-NE Current Path Faces Real Risk (cont.)</a:t>
            </a:r>
          </a:p>
        </p:txBody>
      </p:sp>
      <p:sp>
        <p:nvSpPr>
          <p:cNvPr id="3" name="Content Placeholder 2">
            <a:extLst>
              <a:ext uri="{FF2B5EF4-FFF2-40B4-BE49-F238E27FC236}">
                <a16:creationId xmlns:a16="http://schemas.microsoft.com/office/drawing/2014/main" id="{9F851AB2-DAE8-4941-B1D2-D6C59EB92494}"/>
              </a:ext>
            </a:extLst>
          </p:cNvPr>
          <p:cNvSpPr>
            <a:spLocks noGrp="1"/>
          </p:cNvSpPr>
          <p:nvPr>
            <p:ph idx="1"/>
          </p:nvPr>
        </p:nvSpPr>
        <p:spPr/>
        <p:txBody>
          <a:bodyPr>
            <a:normAutofit fontScale="85000" lnSpcReduction="20000"/>
          </a:bodyPr>
          <a:lstStyle/>
          <a:p>
            <a:pPr lvl="1"/>
            <a:r>
              <a:rPr lang="en-US" sz="1900" dirty="0"/>
              <a:t>Legal/Policy Risk (continued)</a:t>
            </a:r>
          </a:p>
          <a:p>
            <a:pPr lvl="2"/>
            <a:r>
              <a:rPr lang="en-US" sz="1900" dirty="0"/>
              <a:t>MBR regime requires both buyer and seller side market power mitigation.</a:t>
            </a:r>
          </a:p>
          <a:p>
            <a:pPr lvl="3"/>
            <a:r>
              <a:rPr lang="en-US" sz="1900" dirty="0"/>
              <a:t>Any robust replacement of current MOPR could not be developed in short term.</a:t>
            </a:r>
          </a:p>
          <a:p>
            <a:pPr lvl="2"/>
            <a:r>
              <a:rPr lang="en-US" sz="1900" dirty="0"/>
              <a:t>Court could overturn such legally flawed design.</a:t>
            </a:r>
          </a:p>
          <a:p>
            <a:pPr lvl="2"/>
            <a:r>
              <a:rPr lang="en-US" sz="1900" dirty="0"/>
              <a:t>Legal challenge could delay and further frustrate ability of states to bring resources into the capacity market.</a:t>
            </a:r>
          </a:p>
          <a:p>
            <a:pPr lvl="1"/>
            <a:r>
              <a:rPr lang="en-US" sz="1900" dirty="0"/>
              <a:t>FERC risk</a:t>
            </a:r>
          </a:p>
          <a:p>
            <a:pPr lvl="2"/>
            <a:r>
              <a:rPr lang="en-US" sz="1900" dirty="0"/>
              <a:t>No evidence that 3 Commissioners support complete elimination without addressing investor confidence and cost shifts among states.</a:t>
            </a:r>
          </a:p>
          <a:p>
            <a:pPr lvl="1"/>
            <a:r>
              <a:rPr lang="en-US" sz="1900" dirty="0"/>
              <a:t>Market risk</a:t>
            </a:r>
          </a:p>
          <a:p>
            <a:pPr lvl="2"/>
            <a:r>
              <a:rPr lang="en-US" sz="1900" dirty="0"/>
              <a:t>Given expedited timeline, package of reforms at risk of being severely inadequate.</a:t>
            </a:r>
          </a:p>
          <a:p>
            <a:r>
              <a:rPr lang="en-US" sz="1900" b="1" dirty="0"/>
              <a:t>Long term designs are coming soon.  </a:t>
            </a:r>
          </a:p>
          <a:p>
            <a:pPr lvl="1"/>
            <a:r>
              <a:rPr lang="en-US" sz="1900" dirty="0"/>
              <a:t>ISO-NE is in process of developing durable design reforms that mitigate impacts of subsidized resources.</a:t>
            </a:r>
          </a:p>
          <a:p>
            <a:pPr lvl="2"/>
            <a:r>
              <a:rPr lang="en-US" sz="1900" dirty="0"/>
              <a:t>Capacity accreditation based upon ELCC</a:t>
            </a:r>
          </a:p>
          <a:p>
            <a:pPr lvl="2"/>
            <a:r>
              <a:rPr lang="en-US" sz="1900" dirty="0"/>
              <a:t>Carbon solution.</a:t>
            </a:r>
          </a:p>
          <a:p>
            <a:pPr lvl="2"/>
            <a:r>
              <a:rPr lang="en-US" sz="1900" dirty="0"/>
              <a:t>ESI.</a:t>
            </a:r>
          </a:p>
          <a:p>
            <a:pPr lvl="2"/>
            <a:r>
              <a:rPr lang="en-US" sz="1900" dirty="0"/>
              <a:t>Only one-two years away.</a:t>
            </a:r>
          </a:p>
          <a:p>
            <a:endParaRPr lang="en-US" dirty="0"/>
          </a:p>
        </p:txBody>
      </p:sp>
      <p:sp>
        <p:nvSpPr>
          <p:cNvPr id="4" name="Slide Number Placeholder 3">
            <a:extLst>
              <a:ext uri="{FF2B5EF4-FFF2-40B4-BE49-F238E27FC236}">
                <a16:creationId xmlns:a16="http://schemas.microsoft.com/office/drawing/2014/main" id="{385C1A73-B71E-449A-9047-BA5C3CD867FD}"/>
              </a:ext>
            </a:extLst>
          </p:cNvPr>
          <p:cNvSpPr>
            <a:spLocks noGrp="1"/>
          </p:cNvSpPr>
          <p:nvPr>
            <p:ph type="sldNum" sz="quarter" idx="4"/>
          </p:nvPr>
        </p:nvSpPr>
        <p:spPr/>
        <p:txBody>
          <a:bodyPr/>
          <a:lstStyle/>
          <a:p>
            <a:pPr algn="r"/>
            <a:fld id="{53C4BD97-8D87-4544-BF6B-E8D3C5C83C47}" type="slidenum">
              <a:rPr lang="en-US" smtClean="0"/>
              <a:pPr algn="r"/>
              <a:t>12</a:t>
            </a:fld>
            <a:endParaRPr lang="en-US" dirty="0"/>
          </a:p>
        </p:txBody>
      </p:sp>
    </p:spTree>
    <p:extLst>
      <p:ext uri="{BB962C8B-B14F-4D97-AF65-F5344CB8AC3E}">
        <p14:creationId xmlns:p14="http://schemas.microsoft.com/office/powerpoint/2010/main" val="37809826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4D625-41A5-49FB-A45A-E6E98B9C84B7}"/>
              </a:ext>
            </a:extLst>
          </p:cNvPr>
          <p:cNvSpPr>
            <a:spLocks noGrp="1"/>
          </p:cNvSpPr>
          <p:nvPr>
            <p:ph type="title"/>
          </p:nvPr>
        </p:nvSpPr>
        <p:spPr/>
        <p:txBody>
          <a:bodyPr/>
          <a:lstStyle/>
          <a:p>
            <a:r>
              <a:rPr lang="en-US" dirty="0"/>
              <a:t>Conceptual Design</a:t>
            </a:r>
          </a:p>
        </p:txBody>
      </p:sp>
      <p:sp>
        <p:nvSpPr>
          <p:cNvPr id="10" name="Content Placeholder 9">
            <a:extLst>
              <a:ext uri="{FF2B5EF4-FFF2-40B4-BE49-F238E27FC236}">
                <a16:creationId xmlns:a16="http://schemas.microsoft.com/office/drawing/2014/main" id="{239844C9-0EB6-45F5-8AC0-F234CC75DEEF}"/>
              </a:ext>
            </a:extLst>
          </p:cNvPr>
          <p:cNvSpPr>
            <a:spLocks noGrp="1"/>
          </p:cNvSpPr>
          <p:nvPr>
            <p:ph idx="1"/>
          </p:nvPr>
        </p:nvSpPr>
        <p:spPr/>
        <p:txBody>
          <a:bodyPr>
            <a:normAutofit fontScale="25000" lnSpcReduction="20000"/>
          </a:bodyPr>
          <a:lstStyle/>
          <a:p>
            <a:pPr marL="0" indent="0">
              <a:buNone/>
            </a:pPr>
            <a:r>
              <a:rPr lang="en-US" sz="6400" b="1" u="sng" dirty="0"/>
              <a:t>Key Elements</a:t>
            </a:r>
          </a:p>
          <a:p>
            <a:endParaRPr lang="en-US" sz="3600" dirty="0"/>
          </a:p>
          <a:p>
            <a:r>
              <a:rPr lang="en-US" sz="5600" b="1" dirty="0"/>
              <a:t>Reinstitute the Renewable Technology Resource Exemption</a:t>
            </a:r>
          </a:p>
          <a:p>
            <a:pPr lvl="1"/>
            <a:r>
              <a:rPr lang="en-US" sz="5600" dirty="0"/>
              <a:t>Ensures material accommodation of sponsored resources.</a:t>
            </a:r>
          </a:p>
          <a:p>
            <a:pPr lvl="1"/>
            <a:r>
              <a:rPr lang="en-US" sz="5600" dirty="0"/>
              <a:t>Identify a principled basis for the exemption amounts.</a:t>
            </a:r>
          </a:p>
          <a:p>
            <a:pPr lvl="1"/>
            <a:r>
              <a:rPr lang="en-US" sz="5600" dirty="0"/>
              <a:t>Exemptions not static.</a:t>
            </a:r>
          </a:p>
          <a:p>
            <a:pPr lvl="2"/>
            <a:r>
              <a:rPr lang="en-US" sz="5400" dirty="0"/>
              <a:t>Tie CASPR success to RTR changes year over year. </a:t>
            </a:r>
          </a:p>
          <a:p>
            <a:pPr lvl="3"/>
            <a:r>
              <a:rPr lang="en-US" sz="5400" dirty="0"/>
              <a:t>Revise exemption amount depending on effectiveness of CASPR.  For example, If CASPR is ineffective in year one, increase exemption for the following FCA.</a:t>
            </a:r>
          </a:p>
          <a:p>
            <a:r>
              <a:rPr lang="en-US" sz="5600" b="1" dirty="0"/>
              <a:t>Elimination of Test Price</a:t>
            </a:r>
          </a:p>
          <a:p>
            <a:pPr lvl="1"/>
            <a:r>
              <a:rPr lang="en-US" sz="5600" dirty="0"/>
              <a:t>Improves ability to accommodate additional sponsored resources.</a:t>
            </a:r>
          </a:p>
          <a:p>
            <a:pPr lvl="1"/>
            <a:r>
              <a:rPr lang="en-US" sz="5600" dirty="0"/>
              <a:t>Created to protect price formation related to retiring resources, with concern that resources have an incentive to underbid to get a capacity award and then enter the substitution auction.</a:t>
            </a:r>
          </a:p>
          <a:p>
            <a:pPr lvl="1"/>
            <a:r>
              <a:rPr lang="en-US" sz="5600" dirty="0"/>
              <a:t>With capacity prices at historic lows due to system in surplus, the test price has become an impediment to any existing resource being able to participate in the substitution auction.</a:t>
            </a:r>
          </a:p>
          <a:p>
            <a:pPr lvl="1"/>
            <a:r>
              <a:rPr lang="en-US" sz="5600" dirty="0"/>
              <a:t>Test Price is limiting participation.</a:t>
            </a:r>
          </a:p>
          <a:p>
            <a:r>
              <a:rPr lang="en-US" sz="5600" b="1" dirty="0"/>
              <a:t>Allow Bilateral Transactions</a:t>
            </a:r>
          </a:p>
          <a:p>
            <a:pPr lvl="1"/>
            <a:r>
              <a:rPr lang="en-US" sz="5600" dirty="0"/>
              <a:t>Modify CASPR to allow bilateral transactions that ensure CASPR trade will be successful.</a:t>
            </a:r>
          </a:p>
          <a:p>
            <a:r>
              <a:rPr lang="en-US" sz="5600" b="1" dirty="0"/>
              <a:t>Term – 3 years? </a:t>
            </a:r>
            <a:r>
              <a:rPr lang="en-US" sz="5600" dirty="0"/>
              <a:t>(depends on timing for integration of long term solutions)</a:t>
            </a:r>
          </a:p>
          <a:p>
            <a:pPr lvl="1"/>
            <a:r>
              <a:rPr lang="en-US" sz="5600" dirty="0"/>
              <a:t>Effective until long term durable solutions in place.</a:t>
            </a:r>
            <a:endParaRPr lang="en-US" sz="5800" dirty="0"/>
          </a:p>
          <a:p>
            <a:r>
              <a:rPr lang="en-US" sz="6000" dirty="0"/>
              <a:t>Complementary retirement reforms to improve ability to accommodate additional sponsored resources.</a:t>
            </a:r>
          </a:p>
          <a:p>
            <a:endParaRPr lang="en-US" sz="5800" dirty="0"/>
          </a:p>
          <a:p>
            <a:endParaRPr lang="en-US" dirty="0"/>
          </a:p>
        </p:txBody>
      </p:sp>
      <p:sp>
        <p:nvSpPr>
          <p:cNvPr id="7" name="Slide Number Placeholder 6">
            <a:extLst>
              <a:ext uri="{FF2B5EF4-FFF2-40B4-BE49-F238E27FC236}">
                <a16:creationId xmlns:a16="http://schemas.microsoft.com/office/drawing/2014/main" id="{9309031C-D6AE-4575-BF51-22382541FC6D}"/>
              </a:ext>
            </a:extLst>
          </p:cNvPr>
          <p:cNvSpPr>
            <a:spLocks noGrp="1"/>
          </p:cNvSpPr>
          <p:nvPr>
            <p:ph type="sldNum" sz="quarter" idx="4"/>
          </p:nvPr>
        </p:nvSpPr>
        <p:spPr/>
        <p:txBody>
          <a:bodyPr/>
          <a:lstStyle/>
          <a:p>
            <a:pPr algn="r"/>
            <a:fld id="{53C4BD97-8D87-4544-BF6B-E8D3C5C83C47}" type="slidenum">
              <a:rPr lang="en-US" smtClean="0"/>
              <a:pPr algn="r"/>
              <a:t>13</a:t>
            </a:fld>
            <a:endParaRPr lang="en-US" dirty="0"/>
          </a:p>
        </p:txBody>
      </p:sp>
    </p:spTree>
    <p:extLst>
      <p:ext uri="{BB962C8B-B14F-4D97-AF65-F5344CB8AC3E}">
        <p14:creationId xmlns:p14="http://schemas.microsoft.com/office/powerpoint/2010/main" val="34188984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CC268A-31C4-45FB-8344-B6AFAF363335}"/>
              </a:ext>
            </a:extLst>
          </p:cNvPr>
          <p:cNvSpPr>
            <a:spLocks noGrp="1"/>
          </p:cNvSpPr>
          <p:nvPr>
            <p:ph type="title"/>
          </p:nvPr>
        </p:nvSpPr>
        <p:spPr/>
        <p:txBody>
          <a:bodyPr/>
          <a:lstStyle/>
          <a:p>
            <a:r>
              <a:rPr lang="en-US" dirty="0"/>
              <a:t>Why CASPR Transition?</a:t>
            </a:r>
          </a:p>
        </p:txBody>
      </p:sp>
      <p:sp>
        <p:nvSpPr>
          <p:cNvPr id="11" name="Content Placeholder 10">
            <a:extLst>
              <a:ext uri="{FF2B5EF4-FFF2-40B4-BE49-F238E27FC236}">
                <a16:creationId xmlns:a16="http://schemas.microsoft.com/office/drawing/2014/main" id="{EE15CE18-BC33-4903-B25D-49D14EA01B7B}"/>
              </a:ext>
            </a:extLst>
          </p:cNvPr>
          <p:cNvSpPr>
            <a:spLocks noGrp="1"/>
          </p:cNvSpPr>
          <p:nvPr>
            <p:ph idx="1"/>
          </p:nvPr>
        </p:nvSpPr>
        <p:spPr>
          <a:xfrm>
            <a:off x="457200" y="999226"/>
            <a:ext cx="8229600" cy="4800600"/>
          </a:xfrm>
        </p:spPr>
        <p:txBody>
          <a:bodyPr>
            <a:noAutofit/>
          </a:bodyPr>
          <a:lstStyle/>
          <a:p>
            <a:r>
              <a:rPr lang="en-US" sz="1600" dirty="0"/>
              <a:t>State policy goals must be better accommodated.</a:t>
            </a:r>
          </a:p>
          <a:p>
            <a:r>
              <a:rPr lang="en-US" sz="1600" dirty="0"/>
              <a:t>Narrowing of MOPR is inevitable, but a durable capacity market design requires both buyer and seller side market power mitigation.</a:t>
            </a:r>
          </a:p>
          <a:p>
            <a:pPr lvl="1">
              <a:buFont typeface="Arial" panose="020B0604020202020204" pitchFamily="34" charset="0"/>
              <a:buChar char="•"/>
            </a:pPr>
            <a:r>
              <a:rPr lang="en-US" sz="1600" dirty="0"/>
              <a:t>Elimination of MOPR without replacement buyer side market power very risky given FERC and Court precedent.</a:t>
            </a:r>
          </a:p>
          <a:p>
            <a:pPr lvl="1">
              <a:buFont typeface="Arial" panose="020B0604020202020204" pitchFamily="34" charset="0"/>
              <a:buChar char="•"/>
            </a:pPr>
            <a:r>
              <a:rPr lang="en-US" sz="1600" dirty="0"/>
              <a:t>A substantially narrowed MOPR or an alternative approach are options to consider.</a:t>
            </a:r>
          </a:p>
          <a:p>
            <a:r>
              <a:rPr lang="en-US" sz="1600" dirty="0"/>
              <a:t>Potential for broad market support/FERC bipartisan support.</a:t>
            </a:r>
          </a:p>
          <a:p>
            <a:pPr lvl="1">
              <a:buFont typeface="Arial" panose="020B0604020202020204" pitchFamily="34" charset="0"/>
              <a:buChar char="•"/>
            </a:pPr>
            <a:r>
              <a:rPr lang="en-US" sz="1600" dirty="0"/>
              <a:t>A CASPR transition that substantially accommodates state subsidized resources while preserving  investor confidence and avoiding cost shifts could be appealing to all sides of NEPOOL, as well as both Rs and Ds at FERC, as a solid path forward towards a permanent solution.</a:t>
            </a:r>
          </a:p>
          <a:p>
            <a:r>
              <a:rPr lang="en-US" sz="1600" dirty="0"/>
              <a:t>Tying RTR exemption amounts to CASPR’s success will ensure design is focused on material participation in FCAs by subsidized resources. </a:t>
            </a:r>
          </a:p>
          <a:p>
            <a:r>
              <a:rPr lang="en-US" sz="1600" dirty="0"/>
              <a:t>Gives the region time to develop a durable market design, including ELCC, a carbon solution, and the required BSM that would need to be much narrower and more targeted than existing rules. </a:t>
            </a:r>
          </a:p>
          <a:p>
            <a:endParaRPr lang="en-US" sz="1100" dirty="0"/>
          </a:p>
        </p:txBody>
      </p:sp>
      <p:sp>
        <p:nvSpPr>
          <p:cNvPr id="5" name="Slide Number Placeholder 4">
            <a:extLst>
              <a:ext uri="{FF2B5EF4-FFF2-40B4-BE49-F238E27FC236}">
                <a16:creationId xmlns:a16="http://schemas.microsoft.com/office/drawing/2014/main" id="{B9368D2B-B63B-4E54-90FD-D9B2F3ED65F6}"/>
              </a:ext>
            </a:extLst>
          </p:cNvPr>
          <p:cNvSpPr>
            <a:spLocks noGrp="1"/>
          </p:cNvSpPr>
          <p:nvPr>
            <p:ph type="sldNum" sz="quarter" idx="4"/>
          </p:nvPr>
        </p:nvSpPr>
        <p:spPr/>
        <p:txBody>
          <a:bodyPr/>
          <a:lstStyle/>
          <a:p>
            <a:fld id="{53C4BD97-8D87-4544-BF6B-E8D3C5C83C47}" type="slidenum">
              <a:rPr lang="en-US" smtClean="0"/>
              <a:pPr/>
              <a:t>14</a:t>
            </a:fld>
            <a:endParaRPr lang="en-US" dirty="0"/>
          </a:p>
        </p:txBody>
      </p:sp>
    </p:spTree>
    <p:extLst>
      <p:ext uri="{BB962C8B-B14F-4D97-AF65-F5344CB8AC3E}">
        <p14:creationId xmlns:p14="http://schemas.microsoft.com/office/powerpoint/2010/main" val="29395549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6242-DEB6-436C-A033-13FAEA3DC5C1}"/>
              </a:ext>
            </a:extLst>
          </p:cNvPr>
          <p:cNvSpPr>
            <a:spLocks noGrp="1"/>
          </p:cNvSpPr>
          <p:nvPr>
            <p:ph type="title"/>
          </p:nvPr>
        </p:nvSpPr>
        <p:spPr>
          <a:xfrm>
            <a:off x="457200" y="0"/>
            <a:ext cx="8229600" cy="999226"/>
          </a:xfrm>
        </p:spPr>
        <p:txBody>
          <a:bodyPr/>
          <a:lstStyle/>
          <a:p>
            <a:r>
              <a:rPr lang="en-US" dirty="0"/>
              <a:t>Summary of MOPR Transition Purpose</a:t>
            </a:r>
          </a:p>
        </p:txBody>
      </p:sp>
      <p:sp>
        <p:nvSpPr>
          <p:cNvPr id="3" name="Content Placeholder 2">
            <a:extLst>
              <a:ext uri="{FF2B5EF4-FFF2-40B4-BE49-F238E27FC236}">
                <a16:creationId xmlns:a16="http://schemas.microsoft.com/office/drawing/2014/main" id="{7F22BB87-5D21-4B67-B4E1-8A70ACB22667}"/>
              </a:ext>
            </a:extLst>
          </p:cNvPr>
          <p:cNvSpPr>
            <a:spLocks noGrp="1"/>
          </p:cNvSpPr>
          <p:nvPr>
            <p:ph idx="1"/>
          </p:nvPr>
        </p:nvSpPr>
        <p:spPr>
          <a:xfrm>
            <a:off x="457200" y="1143000"/>
            <a:ext cx="8229600" cy="5327654"/>
          </a:xfrm>
        </p:spPr>
        <p:txBody>
          <a:bodyPr>
            <a:normAutofit fontScale="85000" lnSpcReduction="20000"/>
          </a:bodyPr>
          <a:lstStyle/>
          <a:p>
            <a:r>
              <a:rPr lang="en-US" sz="1900" b="1" dirty="0"/>
              <a:t>Capacity market/CASPR must better accommodate state policy goals</a:t>
            </a:r>
            <a:r>
              <a:rPr lang="en-US" sz="1900" dirty="0"/>
              <a:t>.</a:t>
            </a:r>
          </a:p>
          <a:p>
            <a:pPr lvl="1"/>
            <a:r>
              <a:rPr lang="en-US" sz="1900" dirty="0"/>
              <a:t>The balance that was intended has not been achieved.</a:t>
            </a:r>
          </a:p>
          <a:p>
            <a:pPr lvl="1"/>
            <a:r>
              <a:rPr lang="en-US" sz="1900" dirty="0"/>
              <a:t>FERC and states have significant concerns about inability of market to incorporate the sponsored resources.</a:t>
            </a:r>
          </a:p>
          <a:p>
            <a:r>
              <a:rPr lang="en-US" sz="1900" b="1" dirty="0"/>
              <a:t>ISO-NE is proposing to eliminate MOPR immediately and contemplating a package of reforms along with MOPR’s elimination.</a:t>
            </a:r>
          </a:p>
          <a:p>
            <a:r>
              <a:rPr lang="en-US" sz="1900" b="1" dirty="0"/>
              <a:t>ISO-NE’s proposal faces significant legal and policy risk.</a:t>
            </a:r>
            <a:r>
              <a:rPr lang="en-US" sz="1900" dirty="0"/>
              <a:t>	</a:t>
            </a:r>
          </a:p>
          <a:p>
            <a:pPr lvl="1"/>
            <a:r>
              <a:rPr lang="en-US" sz="1900" dirty="0"/>
              <a:t>Settled FERC and court precedent regarding MOPR as a critical tool to address out-of-market actions. </a:t>
            </a:r>
          </a:p>
          <a:p>
            <a:pPr lvl="1"/>
            <a:r>
              <a:rPr lang="en-US" sz="1900" dirty="0"/>
              <a:t>Settled FERC and court precedent that in a market-based rate construct, rules must exist to protect against exercise of buyer-side market power.  </a:t>
            </a:r>
          </a:p>
          <a:p>
            <a:pPr lvl="1"/>
            <a:r>
              <a:rPr lang="en-US" sz="1900" dirty="0"/>
              <a:t>While the IMM is still considering ISO-NE’s proposal, and Patton’s framework, the IMM has expressed concern about the removal of buyer side market power mitigation in the face of continued subsidies.  </a:t>
            </a:r>
          </a:p>
          <a:p>
            <a:pPr lvl="1"/>
            <a:r>
              <a:rPr lang="en-US" sz="1900" dirty="0"/>
              <a:t>ISO-NE acknowledges that MOPR elimination creates 2 risks. </a:t>
            </a:r>
          </a:p>
          <a:p>
            <a:pPr lvl="2"/>
            <a:r>
              <a:rPr lang="en-US" dirty="0"/>
              <a:t>1. Investors in new and existing resources face greater uncertainty (risk) over future capacity prices without the MOPR</a:t>
            </a:r>
          </a:p>
          <a:p>
            <a:pPr lvl="2"/>
            <a:r>
              <a:rPr lang="en-US" dirty="0"/>
              <a:t>2. Potential for inefficient retirements, for two reasons:</a:t>
            </a:r>
          </a:p>
          <a:p>
            <a:pPr lvl="3"/>
            <a:r>
              <a:rPr lang="en-US" dirty="0"/>
              <a:t>Imprecise measurement of (larger swaths of) technologies’ actual contributions to resource adequacy </a:t>
            </a:r>
          </a:p>
          <a:p>
            <a:pPr lvl="3"/>
            <a:r>
              <a:rPr lang="en-US" dirty="0"/>
              <a:t>Greater low-offer supplies (without a MOPR) could push premature retirement of resources whose flexibility, dependability, and/or sustainability may be far more valuable in the future</a:t>
            </a:r>
          </a:p>
        </p:txBody>
      </p:sp>
      <p:sp>
        <p:nvSpPr>
          <p:cNvPr id="4" name="Slide Number Placeholder 3">
            <a:extLst>
              <a:ext uri="{FF2B5EF4-FFF2-40B4-BE49-F238E27FC236}">
                <a16:creationId xmlns:a16="http://schemas.microsoft.com/office/drawing/2014/main" id="{8F6F12EF-B86E-479B-AC25-904F2F7DCCEC}"/>
              </a:ext>
            </a:extLst>
          </p:cNvPr>
          <p:cNvSpPr>
            <a:spLocks noGrp="1"/>
          </p:cNvSpPr>
          <p:nvPr>
            <p:ph type="sldNum" sz="quarter" idx="4"/>
          </p:nvPr>
        </p:nvSpPr>
        <p:spPr/>
        <p:txBody>
          <a:bodyPr/>
          <a:lstStyle/>
          <a:p>
            <a:pPr algn="r"/>
            <a:fld id="{53C4BD97-8D87-4544-BF6B-E8D3C5C83C47}" type="slidenum">
              <a:rPr lang="en-US" smtClean="0"/>
              <a:pPr algn="r"/>
              <a:t>2</a:t>
            </a:fld>
            <a:endParaRPr lang="en-US" dirty="0"/>
          </a:p>
        </p:txBody>
      </p:sp>
    </p:spTree>
    <p:extLst>
      <p:ext uri="{BB962C8B-B14F-4D97-AF65-F5344CB8AC3E}">
        <p14:creationId xmlns:p14="http://schemas.microsoft.com/office/powerpoint/2010/main" val="1879452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E29F-AD34-4469-BA83-5BCAD59CC90E}"/>
              </a:ext>
            </a:extLst>
          </p:cNvPr>
          <p:cNvSpPr>
            <a:spLocks noGrp="1"/>
          </p:cNvSpPr>
          <p:nvPr>
            <p:ph type="title"/>
          </p:nvPr>
        </p:nvSpPr>
        <p:spPr/>
        <p:txBody>
          <a:bodyPr/>
          <a:lstStyle/>
          <a:p>
            <a:r>
              <a:rPr lang="en-US" dirty="0"/>
              <a:t>Summary of MOPR Transition Purpose (cont.)</a:t>
            </a:r>
          </a:p>
        </p:txBody>
      </p:sp>
      <p:sp>
        <p:nvSpPr>
          <p:cNvPr id="3" name="Content Placeholder 2">
            <a:extLst>
              <a:ext uri="{FF2B5EF4-FFF2-40B4-BE49-F238E27FC236}">
                <a16:creationId xmlns:a16="http://schemas.microsoft.com/office/drawing/2014/main" id="{BD6521A0-4C31-4B0C-B867-09FBD4560CB5}"/>
              </a:ext>
            </a:extLst>
          </p:cNvPr>
          <p:cNvSpPr>
            <a:spLocks noGrp="1"/>
          </p:cNvSpPr>
          <p:nvPr>
            <p:ph idx="1"/>
          </p:nvPr>
        </p:nvSpPr>
        <p:spPr/>
        <p:txBody>
          <a:bodyPr>
            <a:normAutofit fontScale="85000" lnSpcReduction="10000"/>
          </a:bodyPr>
          <a:lstStyle/>
          <a:p>
            <a:pPr lvl="2"/>
            <a:r>
              <a:rPr lang="en-US" dirty="0"/>
              <a:t>Despite acknowledging Risk 2, ISO is only proposing to mitigate Risk 1 – deliberately leaving a market gap.  Not only does this create legal (just and reasonable) risk, but unnecessarily opens us up to inefficient market results.</a:t>
            </a:r>
          </a:p>
          <a:p>
            <a:pPr lvl="2"/>
            <a:r>
              <a:rPr lang="en-US" dirty="0"/>
              <a:t>We expose ourselves to a reliability risk associated with premature and inefficient retirements.  Under current rules, a resource that retires is gone forever.</a:t>
            </a:r>
            <a:endParaRPr lang="en-US" sz="1900" b="1" dirty="0"/>
          </a:p>
          <a:p>
            <a:r>
              <a:rPr lang="en-US" sz="1900" b="1" dirty="0"/>
              <a:t>ISO-NE’s proposal to immediately eliminate MOPR potentially raises reliability concerns</a:t>
            </a:r>
            <a:r>
              <a:rPr lang="en-US" sz="1900" dirty="0"/>
              <a:t>.</a:t>
            </a:r>
          </a:p>
          <a:p>
            <a:pPr lvl="1"/>
            <a:r>
              <a:rPr lang="en-US" sz="1900" dirty="0"/>
              <a:t>ISO-NE’s market has faced reliability challenges for a decade and engaged in numerous out-of-market type designs to address those issues.</a:t>
            </a:r>
          </a:p>
          <a:p>
            <a:pPr lvl="1"/>
            <a:r>
              <a:rPr lang="en-US" sz="1900" dirty="0"/>
              <a:t>Reliability impacts of the immediate MOPR elimination remains unknown.  </a:t>
            </a:r>
          </a:p>
          <a:p>
            <a:r>
              <a:rPr lang="en-US" sz="1900" b="1" dirty="0"/>
              <a:t>Long term durable solution preferable.</a:t>
            </a:r>
          </a:p>
          <a:p>
            <a:pPr lvl="1"/>
            <a:r>
              <a:rPr lang="en-US" sz="1900" dirty="0"/>
              <a:t>Given the reliability risks and legal and policy risks, regional consensus on a long-term durable solution is strongly preferable.</a:t>
            </a:r>
          </a:p>
          <a:p>
            <a:pPr lvl="1"/>
            <a:r>
              <a:rPr lang="en-US" sz="1900" dirty="0"/>
              <a:t>Tangible risk that New England oscillates between extreme policy positions each time federal administration changes.</a:t>
            </a:r>
          </a:p>
          <a:p>
            <a:pPr lvl="1"/>
            <a:r>
              <a:rPr lang="en-US" sz="1900" dirty="0"/>
              <a:t>Existing work streams provide the opportunity to develop a regional consensus.</a:t>
            </a:r>
          </a:p>
          <a:p>
            <a:pPr lvl="2"/>
            <a:r>
              <a:rPr lang="en-US" sz="1700" dirty="0"/>
              <a:t>ELCC, fuel security and carbon solution.</a:t>
            </a:r>
          </a:p>
          <a:p>
            <a:pPr lvl="2"/>
            <a:r>
              <a:rPr lang="en-US" sz="1700" dirty="0"/>
              <a:t>Long term solutions cannot be achieved in the timeline set forth by ISO-NE.</a:t>
            </a:r>
          </a:p>
          <a:p>
            <a:endParaRPr lang="en-US" dirty="0"/>
          </a:p>
        </p:txBody>
      </p:sp>
      <p:sp>
        <p:nvSpPr>
          <p:cNvPr id="4" name="Slide Number Placeholder 3">
            <a:extLst>
              <a:ext uri="{FF2B5EF4-FFF2-40B4-BE49-F238E27FC236}">
                <a16:creationId xmlns:a16="http://schemas.microsoft.com/office/drawing/2014/main" id="{B8AC01AF-592B-4D34-85C8-D942FAAD6641}"/>
              </a:ext>
            </a:extLst>
          </p:cNvPr>
          <p:cNvSpPr>
            <a:spLocks noGrp="1"/>
          </p:cNvSpPr>
          <p:nvPr>
            <p:ph type="sldNum" sz="quarter" idx="4"/>
          </p:nvPr>
        </p:nvSpPr>
        <p:spPr/>
        <p:txBody>
          <a:bodyPr/>
          <a:lstStyle/>
          <a:p>
            <a:pPr algn="r"/>
            <a:fld id="{53C4BD97-8D87-4544-BF6B-E8D3C5C83C47}" type="slidenum">
              <a:rPr lang="en-US" smtClean="0"/>
              <a:pPr algn="r"/>
              <a:t>3</a:t>
            </a:fld>
            <a:endParaRPr lang="en-US" dirty="0"/>
          </a:p>
        </p:txBody>
      </p:sp>
    </p:spTree>
    <p:extLst>
      <p:ext uri="{BB962C8B-B14F-4D97-AF65-F5344CB8AC3E}">
        <p14:creationId xmlns:p14="http://schemas.microsoft.com/office/powerpoint/2010/main" val="30046583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E8E0-26D5-4E10-8094-ACF1D619C207}"/>
              </a:ext>
            </a:extLst>
          </p:cNvPr>
          <p:cNvSpPr>
            <a:spLocks noGrp="1"/>
          </p:cNvSpPr>
          <p:nvPr>
            <p:ph type="title"/>
          </p:nvPr>
        </p:nvSpPr>
        <p:spPr/>
        <p:txBody>
          <a:bodyPr/>
          <a:lstStyle/>
          <a:p>
            <a:r>
              <a:rPr lang="en-US" dirty="0"/>
              <a:t>CASPR transition in brief</a:t>
            </a:r>
          </a:p>
        </p:txBody>
      </p:sp>
      <p:sp>
        <p:nvSpPr>
          <p:cNvPr id="3" name="Content Placeholder 2">
            <a:extLst>
              <a:ext uri="{FF2B5EF4-FFF2-40B4-BE49-F238E27FC236}">
                <a16:creationId xmlns:a16="http://schemas.microsoft.com/office/drawing/2014/main" id="{82CA0A89-F888-4B78-AC7F-47AB835D963A}"/>
              </a:ext>
            </a:extLst>
          </p:cNvPr>
          <p:cNvSpPr>
            <a:spLocks noGrp="1"/>
          </p:cNvSpPr>
          <p:nvPr>
            <p:ph idx="1"/>
          </p:nvPr>
        </p:nvSpPr>
        <p:spPr/>
        <p:txBody>
          <a:bodyPr/>
          <a:lstStyle/>
          <a:p>
            <a:r>
              <a:rPr lang="en-US" dirty="0"/>
              <a:t>Reform CASPR for a transition period to enable implementation of long-term solutions.</a:t>
            </a:r>
          </a:p>
          <a:p>
            <a:r>
              <a:rPr lang="en-US" dirty="0"/>
              <a:t>Reforms described in initial presentation:</a:t>
            </a:r>
          </a:p>
          <a:p>
            <a:pPr lvl="1"/>
            <a:r>
              <a:rPr lang="en-US" dirty="0"/>
              <a:t>Reinstitute RTR exemption</a:t>
            </a:r>
          </a:p>
          <a:p>
            <a:pPr lvl="1"/>
            <a:r>
              <a:rPr lang="en-US" dirty="0"/>
              <a:t>Eliminate Test Price</a:t>
            </a:r>
          </a:p>
          <a:p>
            <a:pPr lvl="1"/>
            <a:r>
              <a:rPr lang="en-US" dirty="0"/>
              <a:t>Potential for Bilateral Transactions</a:t>
            </a:r>
          </a:p>
        </p:txBody>
      </p:sp>
      <p:sp>
        <p:nvSpPr>
          <p:cNvPr id="4" name="Slide Number Placeholder 3">
            <a:extLst>
              <a:ext uri="{FF2B5EF4-FFF2-40B4-BE49-F238E27FC236}">
                <a16:creationId xmlns:a16="http://schemas.microsoft.com/office/drawing/2014/main" id="{44A7875C-0B5E-4992-A4C4-9FDDC2A42715}"/>
              </a:ext>
            </a:extLst>
          </p:cNvPr>
          <p:cNvSpPr>
            <a:spLocks noGrp="1"/>
          </p:cNvSpPr>
          <p:nvPr>
            <p:ph type="sldNum" sz="quarter" idx="4"/>
          </p:nvPr>
        </p:nvSpPr>
        <p:spPr/>
        <p:txBody>
          <a:bodyPr/>
          <a:lstStyle/>
          <a:p>
            <a:pPr algn="r"/>
            <a:fld id="{53C4BD97-8D87-4544-BF6B-E8D3C5C83C47}" type="slidenum">
              <a:rPr lang="en-US" smtClean="0"/>
              <a:pPr algn="r"/>
              <a:t>4</a:t>
            </a:fld>
            <a:endParaRPr lang="en-US" dirty="0"/>
          </a:p>
        </p:txBody>
      </p:sp>
    </p:spTree>
    <p:extLst>
      <p:ext uri="{BB962C8B-B14F-4D97-AF65-F5344CB8AC3E}">
        <p14:creationId xmlns:p14="http://schemas.microsoft.com/office/powerpoint/2010/main" val="23881980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A9D9-23CF-4F91-BE64-EDE0728D01F3}"/>
              </a:ext>
            </a:extLst>
          </p:cNvPr>
          <p:cNvSpPr>
            <a:spLocks noGrp="1"/>
          </p:cNvSpPr>
          <p:nvPr>
            <p:ph type="title"/>
          </p:nvPr>
        </p:nvSpPr>
        <p:spPr/>
        <p:txBody>
          <a:bodyPr/>
          <a:lstStyle/>
          <a:p>
            <a:r>
              <a:rPr lang="en-US" dirty="0"/>
              <a:t>Additional Design Specifics	</a:t>
            </a:r>
          </a:p>
        </p:txBody>
      </p:sp>
      <p:sp>
        <p:nvSpPr>
          <p:cNvPr id="3" name="Content Placeholder 2">
            <a:extLst>
              <a:ext uri="{FF2B5EF4-FFF2-40B4-BE49-F238E27FC236}">
                <a16:creationId xmlns:a16="http://schemas.microsoft.com/office/drawing/2014/main" id="{685A5009-D84E-4942-851E-5C3E04D47C38}"/>
              </a:ext>
            </a:extLst>
          </p:cNvPr>
          <p:cNvSpPr>
            <a:spLocks noGrp="1"/>
          </p:cNvSpPr>
          <p:nvPr>
            <p:ph idx="1"/>
          </p:nvPr>
        </p:nvSpPr>
        <p:spPr/>
        <p:txBody>
          <a:bodyPr>
            <a:normAutofit fontScale="85000" lnSpcReduction="20000"/>
          </a:bodyPr>
          <a:lstStyle/>
          <a:p>
            <a:r>
              <a:rPr lang="en-US" dirty="0"/>
              <a:t>Transition Period:</a:t>
            </a:r>
          </a:p>
          <a:p>
            <a:pPr lvl="1"/>
            <a:r>
              <a:rPr lang="en-US" dirty="0"/>
              <a:t>Original Proposal: Potentially 3 years but tied to long term solutions.</a:t>
            </a:r>
          </a:p>
          <a:p>
            <a:pPr lvl="1"/>
            <a:r>
              <a:rPr lang="en-US" dirty="0"/>
              <a:t>Revised Proposal: 3 years, with potential earlier triggering events that would cause the termination of the MOPR Transition.</a:t>
            </a:r>
          </a:p>
          <a:p>
            <a:pPr lvl="2"/>
            <a:r>
              <a:rPr lang="en-US" dirty="0"/>
              <a:t>Trigger events would include some combination of the implementation of ELCC, energy security, and a pathways solution. </a:t>
            </a:r>
          </a:p>
          <a:p>
            <a:r>
              <a:rPr lang="en-US" dirty="0"/>
              <a:t>Elimination of Test Price:</a:t>
            </a:r>
          </a:p>
          <a:p>
            <a:pPr lvl="1"/>
            <a:r>
              <a:rPr lang="en-US" dirty="0"/>
              <a:t>Would allow existing unit to factor in the CASPR benefit into its retirement offer – making CASPR more attractive.</a:t>
            </a:r>
          </a:p>
          <a:p>
            <a:pPr lvl="1"/>
            <a:r>
              <a:rPr lang="en-US" dirty="0"/>
              <a:t>Recognize that elimination of test price could have price suppressive impacts, but nonetheless are proposing this reform to enhance CASPR’s effectiveness. </a:t>
            </a:r>
          </a:p>
          <a:p>
            <a:r>
              <a:rPr lang="en-US" dirty="0"/>
              <a:t>Bilateral Transactions:</a:t>
            </a:r>
          </a:p>
          <a:p>
            <a:pPr lvl="1"/>
            <a:r>
              <a:rPr lang="en-US" dirty="0"/>
              <a:t>Original Proposal: Allow buyers and sellers enter into bilateral transactions before the FCM occurs to ensure a CASPR transaction takes place. </a:t>
            </a:r>
          </a:p>
          <a:p>
            <a:pPr lvl="1"/>
            <a:r>
              <a:rPr lang="en-US" dirty="0"/>
              <a:t>Revised Proposal: No longer including this aspect of the proposal.</a:t>
            </a:r>
          </a:p>
          <a:p>
            <a:pPr lvl="2"/>
            <a:r>
              <a:rPr lang="en-US" dirty="0"/>
              <a:t>Focusing on a more streamlined proposal, simply including elimination of the test price and the RTR backstop.</a:t>
            </a:r>
          </a:p>
          <a:p>
            <a:r>
              <a:rPr lang="en-US" dirty="0"/>
              <a:t>RTR Exemption/Backstop</a:t>
            </a:r>
          </a:p>
          <a:p>
            <a:pPr lvl="1"/>
            <a:r>
              <a:rPr lang="en-US" dirty="0"/>
              <a:t>Incentivizes CASPR and provides a backstop if CASPR does not work.</a:t>
            </a:r>
          </a:p>
        </p:txBody>
      </p:sp>
      <p:sp>
        <p:nvSpPr>
          <p:cNvPr id="4" name="Slide Number Placeholder 3">
            <a:extLst>
              <a:ext uri="{FF2B5EF4-FFF2-40B4-BE49-F238E27FC236}">
                <a16:creationId xmlns:a16="http://schemas.microsoft.com/office/drawing/2014/main" id="{7C27129F-9AE7-4970-9838-D9A216971174}"/>
              </a:ext>
            </a:extLst>
          </p:cNvPr>
          <p:cNvSpPr>
            <a:spLocks noGrp="1"/>
          </p:cNvSpPr>
          <p:nvPr>
            <p:ph type="sldNum" sz="quarter" idx="4"/>
          </p:nvPr>
        </p:nvSpPr>
        <p:spPr/>
        <p:txBody>
          <a:bodyPr/>
          <a:lstStyle/>
          <a:p>
            <a:pPr algn="r"/>
            <a:fld id="{53C4BD97-8D87-4544-BF6B-E8D3C5C83C47}" type="slidenum">
              <a:rPr lang="en-US" smtClean="0"/>
              <a:pPr algn="r"/>
              <a:t>5</a:t>
            </a:fld>
            <a:endParaRPr lang="en-US" dirty="0"/>
          </a:p>
        </p:txBody>
      </p:sp>
    </p:spTree>
    <p:extLst>
      <p:ext uri="{BB962C8B-B14F-4D97-AF65-F5344CB8AC3E}">
        <p14:creationId xmlns:p14="http://schemas.microsoft.com/office/powerpoint/2010/main" val="30745589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54CD-8538-1045-8D46-4201F4037A2C}"/>
              </a:ext>
            </a:extLst>
          </p:cNvPr>
          <p:cNvSpPr>
            <a:spLocks noGrp="1"/>
          </p:cNvSpPr>
          <p:nvPr>
            <p:ph type="title"/>
          </p:nvPr>
        </p:nvSpPr>
        <p:spPr/>
        <p:txBody>
          <a:bodyPr/>
          <a:lstStyle/>
          <a:p>
            <a:r>
              <a:rPr lang="en-US" dirty="0"/>
              <a:t>RTR Exemption</a:t>
            </a:r>
          </a:p>
        </p:txBody>
      </p:sp>
      <p:sp>
        <p:nvSpPr>
          <p:cNvPr id="3" name="Content Placeholder 2">
            <a:extLst>
              <a:ext uri="{FF2B5EF4-FFF2-40B4-BE49-F238E27FC236}">
                <a16:creationId xmlns:a16="http://schemas.microsoft.com/office/drawing/2014/main" id="{12BDAFEF-54CC-E345-98C4-313585D1A9F9}"/>
              </a:ext>
            </a:extLst>
          </p:cNvPr>
          <p:cNvSpPr>
            <a:spLocks noGrp="1"/>
          </p:cNvSpPr>
          <p:nvPr>
            <p:ph idx="1"/>
          </p:nvPr>
        </p:nvSpPr>
        <p:spPr>
          <a:xfrm>
            <a:off x="304800" y="1143000"/>
            <a:ext cx="8229600" cy="4983165"/>
          </a:xfrm>
        </p:spPr>
        <p:txBody>
          <a:bodyPr>
            <a:normAutofit fontScale="85000" lnSpcReduction="20000"/>
          </a:bodyPr>
          <a:lstStyle/>
          <a:p>
            <a:r>
              <a:rPr lang="en-US" b="1" u="sng" dirty="0"/>
              <a:t>RTR Exemption </a:t>
            </a:r>
            <a:r>
              <a:rPr lang="en-US" dirty="0"/>
              <a:t>– as a backstop to CASPR</a:t>
            </a:r>
          </a:p>
          <a:p>
            <a:pPr lvl="1"/>
            <a:r>
              <a:rPr lang="en-US" dirty="0"/>
              <a:t>Purpose:</a:t>
            </a:r>
          </a:p>
          <a:p>
            <a:pPr lvl="2"/>
            <a:r>
              <a:rPr lang="en-US" dirty="0"/>
              <a:t>Provides level of certainty, that even if CASPR is ineffective, a material volume of supported resources will be accommodated in the FCAs.</a:t>
            </a:r>
          </a:p>
          <a:p>
            <a:pPr lvl="2"/>
            <a:r>
              <a:rPr lang="en-US" dirty="0"/>
              <a:t>Provides additional incentives for both supported and retiring resources to use CASPR.</a:t>
            </a:r>
          </a:p>
          <a:p>
            <a:pPr lvl="3"/>
            <a:r>
              <a:rPr lang="en-US" dirty="0"/>
              <a:t>Supported resources using CASPR get to clear FCA earlier than if utilizing RTR.</a:t>
            </a:r>
          </a:p>
          <a:p>
            <a:pPr lvl="3"/>
            <a:r>
              <a:rPr lang="en-US" dirty="0"/>
              <a:t>Existing generator knows that CASPR may produce a better price this year than next, since next year there may be RTR MW exemptions available to supported resources.</a:t>
            </a:r>
          </a:p>
          <a:p>
            <a:pPr lvl="1"/>
            <a:r>
              <a:rPr lang="en-US" dirty="0"/>
              <a:t>Elements</a:t>
            </a:r>
          </a:p>
          <a:p>
            <a:pPr lvl="2"/>
            <a:r>
              <a:rPr lang="en-US" dirty="0"/>
              <a:t>Base RTR exemptions for each FCA</a:t>
            </a:r>
          </a:p>
          <a:p>
            <a:pPr lvl="3"/>
            <a:r>
              <a:rPr lang="en-US" dirty="0"/>
              <a:t>FCA 17: 300 MW </a:t>
            </a:r>
          </a:p>
          <a:p>
            <a:pPr lvl="3"/>
            <a:r>
              <a:rPr lang="en-US" dirty="0"/>
              <a:t>FCA 18: 400 MW</a:t>
            </a:r>
          </a:p>
          <a:p>
            <a:pPr lvl="3"/>
            <a:r>
              <a:rPr lang="en-US" dirty="0"/>
              <a:t>FCA 19: 500 MW </a:t>
            </a:r>
          </a:p>
          <a:p>
            <a:pPr lvl="2"/>
            <a:r>
              <a:rPr lang="en-US" dirty="0"/>
              <a:t>Netting of CASPR clears</a:t>
            </a:r>
          </a:p>
          <a:p>
            <a:pPr lvl="3"/>
            <a:r>
              <a:rPr lang="en-US" dirty="0"/>
              <a:t>Reduce RTR Exemptions to account for CASPR effectiveness. </a:t>
            </a:r>
          </a:p>
          <a:p>
            <a:pPr lvl="3"/>
            <a:r>
              <a:rPr lang="en-US" dirty="0"/>
              <a:t>RTR Exemption for FCA 17: 300 MW – (MW clear through FCA 16 CASPR)</a:t>
            </a:r>
          </a:p>
          <a:p>
            <a:pPr lvl="3"/>
            <a:r>
              <a:rPr lang="en-US" dirty="0"/>
              <a:t>RTR Exemption for FCA 18: 400 MW – (MW clear through FCA 17 CASPR)</a:t>
            </a:r>
          </a:p>
          <a:p>
            <a:pPr lvl="3"/>
            <a:r>
              <a:rPr lang="en-US" dirty="0"/>
              <a:t>RTR Exemption for FCA 19: 500 MW – (MW clear through FCA 18 CASPR)</a:t>
            </a:r>
          </a:p>
          <a:p>
            <a:pPr lvl="3"/>
            <a:r>
              <a:rPr lang="en-US" dirty="0"/>
              <a:t>Willing to consider a minimum RTR.</a:t>
            </a:r>
          </a:p>
        </p:txBody>
      </p:sp>
      <p:sp>
        <p:nvSpPr>
          <p:cNvPr id="4" name="Slide Number Placeholder 3">
            <a:extLst>
              <a:ext uri="{FF2B5EF4-FFF2-40B4-BE49-F238E27FC236}">
                <a16:creationId xmlns:a16="http://schemas.microsoft.com/office/drawing/2014/main" id="{DC986CE5-A877-834D-A4C1-B20C49CB8E68}"/>
              </a:ext>
            </a:extLst>
          </p:cNvPr>
          <p:cNvSpPr>
            <a:spLocks noGrp="1"/>
          </p:cNvSpPr>
          <p:nvPr>
            <p:ph type="sldNum" sz="quarter" idx="4"/>
          </p:nvPr>
        </p:nvSpPr>
        <p:spPr/>
        <p:txBody>
          <a:bodyPr/>
          <a:lstStyle/>
          <a:p>
            <a:pPr algn="r"/>
            <a:fld id="{53C4BD97-8D87-4544-BF6B-E8D3C5C83C47}" type="slidenum">
              <a:rPr lang="en-US" smtClean="0"/>
              <a:pPr algn="r"/>
              <a:t>6</a:t>
            </a:fld>
            <a:endParaRPr lang="en-US" dirty="0"/>
          </a:p>
        </p:txBody>
      </p:sp>
    </p:spTree>
    <p:extLst>
      <p:ext uri="{BB962C8B-B14F-4D97-AF65-F5344CB8AC3E}">
        <p14:creationId xmlns:p14="http://schemas.microsoft.com/office/powerpoint/2010/main" val="32506310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DC37-B189-4434-8924-D5BBC011DF2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ECBD176-15F3-4927-A37F-A117D1079484}"/>
              </a:ext>
            </a:extLst>
          </p:cNvPr>
          <p:cNvSpPr>
            <a:spLocks noGrp="1"/>
          </p:cNvSpPr>
          <p:nvPr>
            <p:ph idx="1"/>
          </p:nvPr>
        </p:nvSpPr>
        <p:spPr/>
        <p:txBody>
          <a:bodyPr/>
          <a:lstStyle/>
          <a:p>
            <a:r>
              <a:rPr lang="en-US" dirty="0"/>
              <a:t>Continue to flesh out proposal details for further discussion.  </a:t>
            </a:r>
          </a:p>
          <a:p>
            <a:r>
              <a:rPr lang="en-US" dirty="0"/>
              <a:t>Elicit feedback from ISO-NE and other stakeholders to further refine the proposal. </a:t>
            </a:r>
          </a:p>
          <a:p>
            <a:r>
              <a:rPr lang="en-US" dirty="0"/>
              <a:t>Engage directly with other stakeholders to seek a broad coalition of support.  </a:t>
            </a:r>
          </a:p>
          <a:p>
            <a:pPr lvl="1"/>
            <a:r>
              <a:rPr lang="en-US" dirty="0"/>
              <a:t>Calpine has indicated its support for this proposal, and we anticipate Calpine will become a co-sponsor as we move forward.</a:t>
            </a:r>
          </a:p>
          <a:p>
            <a:endParaRPr lang="en-US" dirty="0"/>
          </a:p>
        </p:txBody>
      </p:sp>
      <p:sp>
        <p:nvSpPr>
          <p:cNvPr id="4" name="Slide Number Placeholder 3">
            <a:extLst>
              <a:ext uri="{FF2B5EF4-FFF2-40B4-BE49-F238E27FC236}">
                <a16:creationId xmlns:a16="http://schemas.microsoft.com/office/drawing/2014/main" id="{D22D531E-F7F3-418F-AA53-93C5940D6958}"/>
              </a:ext>
            </a:extLst>
          </p:cNvPr>
          <p:cNvSpPr>
            <a:spLocks noGrp="1"/>
          </p:cNvSpPr>
          <p:nvPr>
            <p:ph type="sldNum" sz="quarter" idx="4"/>
          </p:nvPr>
        </p:nvSpPr>
        <p:spPr/>
        <p:txBody>
          <a:bodyPr/>
          <a:lstStyle/>
          <a:p>
            <a:pPr algn="r"/>
            <a:fld id="{53C4BD97-8D87-4544-BF6B-E8D3C5C83C47}" type="slidenum">
              <a:rPr lang="en-US" smtClean="0"/>
              <a:pPr algn="r"/>
              <a:t>7</a:t>
            </a:fld>
            <a:endParaRPr lang="en-US" dirty="0"/>
          </a:p>
        </p:txBody>
      </p:sp>
    </p:spTree>
    <p:extLst>
      <p:ext uri="{BB962C8B-B14F-4D97-AF65-F5344CB8AC3E}">
        <p14:creationId xmlns:p14="http://schemas.microsoft.com/office/powerpoint/2010/main" val="20727859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6242-DEB6-436C-A033-13FAEA3DC5C1}"/>
              </a:ext>
            </a:extLst>
          </p:cNvPr>
          <p:cNvSpPr>
            <a:spLocks noGrp="1"/>
          </p:cNvSpPr>
          <p:nvPr>
            <p:ph type="title"/>
          </p:nvPr>
        </p:nvSpPr>
        <p:spPr>
          <a:xfrm>
            <a:off x="457200" y="0"/>
            <a:ext cx="8229600" cy="999226"/>
          </a:xfrm>
        </p:spPr>
        <p:txBody>
          <a:bodyPr/>
          <a:lstStyle/>
          <a:p>
            <a:endParaRPr lang="en-US" dirty="0"/>
          </a:p>
        </p:txBody>
      </p:sp>
      <p:sp>
        <p:nvSpPr>
          <p:cNvPr id="3" name="Content Placeholder 2">
            <a:extLst>
              <a:ext uri="{FF2B5EF4-FFF2-40B4-BE49-F238E27FC236}">
                <a16:creationId xmlns:a16="http://schemas.microsoft.com/office/drawing/2014/main" id="{7F22BB87-5D21-4B67-B4E1-8A70ACB22667}"/>
              </a:ext>
            </a:extLst>
          </p:cNvPr>
          <p:cNvSpPr>
            <a:spLocks noGrp="1"/>
          </p:cNvSpPr>
          <p:nvPr>
            <p:ph idx="1"/>
          </p:nvPr>
        </p:nvSpPr>
        <p:spPr>
          <a:xfrm>
            <a:off x="457200" y="1143000"/>
            <a:ext cx="8229600" cy="5327654"/>
          </a:xfrm>
        </p:spPr>
        <p:txBody>
          <a:bodyPr>
            <a:normAutofit/>
          </a:bodyPr>
          <a:lstStyle/>
          <a:p>
            <a:pPr marL="0" indent="0">
              <a:buNone/>
            </a:pPr>
            <a:endParaRPr lang="en-US" sz="1900" dirty="0"/>
          </a:p>
          <a:p>
            <a:pPr marL="342900" lvl="0" indent="-342900">
              <a:spcBef>
                <a:spcPts val="300"/>
              </a:spcBef>
              <a:spcAft>
                <a:spcPts val="100"/>
              </a:spcAft>
              <a:buFont typeface="Arial" panose="020B0604020202020204" pitchFamily="34" charset="0"/>
              <a:buChar char="•"/>
            </a:pPr>
            <a:endParaRPr lang="en-US" sz="2100" dirty="0"/>
          </a:p>
          <a:p>
            <a:pPr marL="342900" lvl="0" indent="-342900">
              <a:spcBef>
                <a:spcPts val="300"/>
              </a:spcBef>
              <a:spcAft>
                <a:spcPts val="100"/>
              </a:spcAft>
              <a:buFont typeface="Arial" panose="020B0604020202020204" pitchFamily="34" charset="0"/>
              <a:buChar char="•"/>
            </a:pPr>
            <a:endParaRPr lang="en-US" sz="2100" dirty="0"/>
          </a:p>
          <a:p>
            <a:pPr marL="342900" lvl="0" indent="-342900">
              <a:spcBef>
                <a:spcPts val="300"/>
              </a:spcBef>
              <a:spcAft>
                <a:spcPts val="100"/>
              </a:spcAft>
              <a:buFont typeface="Arial" panose="020B0604020202020204" pitchFamily="34" charset="0"/>
              <a:buChar char="•"/>
            </a:pPr>
            <a:endParaRPr lang="en-US" sz="2100" dirty="0"/>
          </a:p>
          <a:p>
            <a:pPr marL="342900" lvl="0" indent="-342900">
              <a:spcBef>
                <a:spcPts val="300"/>
              </a:spcBef>
              <a:spcAft>
                <a:spcPts val="100"/>
              </a:spcAft>
              <a:buFont typeface="Arial" panose="020B0604020202020204" pitchFamily="34" charset="0"/>
              <a:buChar char="•"/>
            </a:pPr>
            <a:endParaRPr lang="en-US" sz="2100" dirty="0"/>
          </a:p>
          <a:p>
            <a:pPr marL="342900" lvl="0" indent="-342900">
              <a:spcBef>
                <a:spcPts val="300"/>
              </a:spcBef>
              <a:spcAft>
                <a:spcPts val="100"/>
              </a:spcAft>
              <a:buFont typeface="Arial" panose="020B0604020202020204" pitchFamily="34" charset="0"/>
              <a:buChar char="•"/>
            </a:pPr>
            <a:endParaRPr lang="en-US" sz="2100" dirty="0"/>
          </a:p>
          <a:p>
            <a:pPr marL="0" lvl="0" indent="0" algn="ctr">
              <a:spcBef>
                <a:spcPts val="300"/>
              </a:spcBef>
              <a:spcAft>
                <a:spcPts val="100"/>
              </a:spcAft>
              <a:buNone/>
            </a:pPr>
            <a:r>
              <a:rPr lang="en-US" sz="2800" b="1" dirty="0"/>
              <a:t>Appendix</a:t>
            </a:r>
          </a:p>
        </p:txBody>
      </p:sp>
      <p:sp>
        <p:nvSpPr>
          <p:cNvPr id="4" name="Slide Number Placeholder 3">
            <a:extLst>
              <a:ext uri="{FF2B5EF4-FFF2-40B4-BE49-F238E27FC236}">
                <a16:creationId xmlns:a16="http://schemas.microsoft.com/office/drawing/2014/main" id="{8F6F12EF-B86E-479B-AC25-904F2F7DCCEC}"/>
              </a:ext>
            </a:extLst>
          </p:cNvPr>
          <p:cNvSpPr>
            <a:spLocks noGrp="1"/>
          </p:cNvSpPr>
          <p:nvPr>
            <p:ph type="sldNum" sz="quarter" idx="4"/>
          </p:nvPr>
        </p:nvSpPr>
        <p:spPr/>
        <p:txBody>
          <a:bodyPr/>
          <a:lstStyle/>
          <a:p>
            <a:pPr algn="r"/>
            <a:fld id="{53C4BD97-8D87-4544-BF6B-E8D3C5C83C47}" type="slidenum">
              <a:rPr lang="en-US" smtClean="0"/>
              <a:pPr algn="r"/>
              <a:t>8</a:t>
            </a:fld>
            <a:endParaRPr lang="en-US" dirty="0"/>
          </a:p>
        </p:txBody>
      </p:sp>
    </p:spTree>
    <p:extLst>
      <p:ext uri="{BB962C8B-B14F-4D97-AF65-F5344CB8AC3E}">
        <p14:creationId xmlns:p14="http://schemas.microsoft.com/office/powerpoint/2010/main" val="7514041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17233"/>
            <a:ext cx="9144000" cy="1697567"/>
          </a:xfrm>
        </p:spPr>
        <p:txBody>
          <a:bodyPr/>
          <a:lstStyle/>
          <a:p>
            <a:r>
              <a:rPr lang="en-US" dirty="0"/>
              <a:t>CASPR Transition Proposal</a:t>
            </a:r>
          </a:p>
        </p:txBody>
      </p:sp>
      <p:sp>
        <p:nvSpPr>
          <p:cNvPr id="3" name="Subtitle 2"/>
          <p:cNvSpPr>
            <a:spLocks noGrp="1"/>
          </p:cNvSpPr>
          <p:nvPr>
            <p:ph type="subTitle" idx="1"/>
          </p:nvPr>
        </p:nvSpPr>
        <p:spPr>
          <a:xfrm>
            <a:off x="1447800" y="3886200"/>
            <a:ext cx="6400800" cy="1752600"/>
          </a:xfrm>
        </p:spPr>
        <p:txBody>
          <a:bodyPr/>
          <a:lstStyle/>
          <a:p>
            <a:r>
              <a:rPr lang="en-US" dirty="0"/>
              <a:t>July 7, 2021</a:t>
            </a:r>
          </a:p>
        </p:txBody>
      </p:sp>
    </p:spTree>
    <p:extLst>
      <p:ext uri="{BB962C8B-B14F-4D97-AF65-F5344CB8AC3E}">
        <p14:creationId xmlns:p14="http://schemas.microsoft.com/office/powerpoint/2010/main" val="354181184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7.03.22"/>
  <p:tag name="AS_TITLE" val="Aspose.Slides for .NET 4.0"/>
  <p:tag name="AS_VERSION" val="17.3"/>
</p:tagLst>
</file>

<file path=ppt/theme/theme1.xml><?xml version="1.0" encoding="utf-8"?>
<a:theme xmlns:a="http://schemas.openxmlformats.org/drawingml/2006/main" name="Office Theme">
  <a:themeElements>
    <a:clrScheme name="Vistra Energy">
      <a:dk1>
        <a:srgbClr val="171C21"/>
      </a:dk1>
      <a:lt1>
        <a:sysClr val="window" lastClr="FFFFFF"/>
      </a:lt1>
      <a:dk2>
        <a:srgbClr val="003F6E"/>
      </a:dk2>
      <a:lt2>
        <a:srgbClr val="EEECE1"/>
      </a:lt2>
      <a:accent1>
        <a:srgbClr val="63A70A"/>
      </a:accent1>
      <a:accent2>
        <a:srgbClr val="BFE7F7"/>
      </a:accent2>
      <a:accent3>
        <a:srgbClr val="006B35"/>
      </a:accent3>
      <a:accent4>
        <a:srgbClr val="EDAA00"/>
      </a:accent4>
      <a:accent5>
        <a:srgbClr val="D06F19"/>
      </a:accent5>
      <a:accent6>
        <a:srgbClr val="B8CEC4"/>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1813</Words>
  <Application>Microsoft Office PowerPoint</Application>
  <PresentationFormat>On-screen Show (4:3)</PresentationFormat>
  <Paragraphs>157</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Wingdings</vt:lpstr>
      <vt:lpstr>Office Theme</vt:lpstr>
      <vt:lpstr>MOPR Transition Proposal</vt:lpstr>
      <vt:lpstr>Summary of MOPR Transition Purpose</vt:lpstr>
      <vt:lpstr>Summary of MOPR Transition Purpose (cont.)</vt:lpstr>
      <vt:lpstr>CASPR transition in brief</vt:lpstr>
      <vt:lpstr>Additional Design Specifics </vt:lpstr>
      <vt:lpstr>RTR Exemption</vt:lpstr>
      <vt:lpstr>Next Steps</vt:lpstr>
      <vt:lpstr>PowerPoint Presentation</vt:lpstr>
      <vt:lpstr>CASPR Transition Proposal</vt:lpstr>
      <vt:lpstr>Background</vt:lpstr>
      <vt:lpstr>ISO-NE Current Path Faces Real Risk</vt:lpstr>
      <vt:lpstr>ISO-NE Current Path Faces Real Risk (cont.)</vt:lpstr>
      <vt:lpstr>Conceptual Design</vt:lpstr>
      <vt:lpstr>Why CASPR Transition?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2021-08-27T16:34:03Z</dcterms:created>
  <dcterms:modified xsi:type="dcterms:W3CDTF">2021-08-27T16:36:31Z</dcterms:modified>
</cp:coreProperties>
</file>