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8"/>
  </p:notesMasterIdLst>
  <p:handoutMasterIdLst>
    <p:handoutMasterId r:id="rId19"/>
  </p:handoutMasterIdLst>
  <p:sldIdLst>
    <p:sldId id="293" r:id="rId3"/>
    <p:sldId id="330" r:id="rId4"/>
    <p:sldId id="335" r:id="rId5"/>
    <p:sldId id="332" r:id="rId6"/>
    <p:sldId id="333" r:id="rId7"/>
    <p:sldId id="334" r:id="rId8"/>
    <p:sldId id="318" r:id="rId9"/>
    <p:sldId id="319" r:id="rId10"/>
    <p:sldId id="326" r:id="rId11"/>
    <p:sldId id="327" r:id="rId12"/>
    <p:sldId id="287" r:id="rId13"/>
    <p:sldId id="299" r:id="rId14"/>
    <p:sldId id="338" r:id="rId15"/>
    <p:sldId id="336" r:id="rId16"/>
    <p:sldId id="337" r:id="rId17"/>
  </p:sldIdLst>
  <p:sldSz cx="9144000" cy="5143500" type="screen16x9"/>
  <p:notesSz cx="7315200" cy="96012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89965" autoAdjust="0"/>
  </p:normalViewPr>
  <p:slideViewPr>
    <p:cSldViewPr>
      <p:cViewPr varScale="1">
        <p:scale>
          <a:sx n="93" d="100"/>
          <a:sy n="93" d="100"/>
        </p:scale>
        <p:origin x="55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734" y="3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3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r>
              <a:rPr lang="en-US" sz="700" b="1" dirty="0" smtClean="0">
                <a:solidFill>
                  <a:srgbClr val="FF0000"/>
                </a:solidFill>
              </a:rPr>
              <a:t>  </a:t>
            </a:r>
            <a:endParaRPr lang="en-US" sz="7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mccarthy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31, 2021 |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NEPOOL markets Committee </a:t>
            </a:r>
            <a:r>
              <a:rPr lang="en-US" dirty="0" smtClean="0"/>
              <a:t>WEBex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Feedback </a:t>
            </a:r>
            <a:r>
              <a:rPr lang="en-US" dirty="0"/>
              <a:t>on several </a:t>
            </a:r>
            <a:r>
              <a:rPr lang="en-US" dirty="0" smtClean="0"/>
              <a:t>stakeholder </a:t>
            </a:r>
            <a:r>
              <a:rPr lang="en-US" dirty="0"/>
              <a:t>conceptual approaches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800" dirty="0"/>
              <a:t>Competitive Capacity Markets without a Minimum Offer Price </a:t>
            </a:r>
            <a:r>
              <a:rPr lang="en-US" sz="2800" dirty="0" smtClean="0"/>
              <a:t>Rule (MOPR) </a:t>
            </a:r>
            <a:endParaRPr lang="en-US" sz="280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289002" y="3835698"/>
            <a:ext cx="5559552" cy="2857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Ryan McCarthy</a:t>
            </a:r>
            <a:endParaRPr lang="en-US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7091543" y="4121448"/>
            <a:ext cx="1761954" cy="285750"/>
          </a:xfrm>
          <a:prstGeom prst="rect">
            <a:avLst/>
          </a:prstGeom>
        </p:spPr>
        <p:txBody>
          <a:bodyPr vert="horz" wrap="none" lIns="0" tIns="0" rIns="0" bIns="0" rtlCol="0">
            <a:normAutofit fontScale="55000" lnSpcReduction="20000"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Lead analyst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hlinkClick r:id="rId3"/>
              </a:rPr>
              <a:t>rymccarthy@iso-ne.com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(413) 535-4071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Vistra has introduced a conceptual framework to the Markets Committee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ISO continues to assess the conceptual design framework being discussed with the Markets Committee </a:t>
            </a:r>
          </a:p>
          <a:p>
            <a:r>
              <a:rPr lang="en-US" dirty="0" smtClean="0"/>
              <a:t>Initial ISO observations:</a:t>
            </a:r>
          </a:p>
          <a:p>
            <a:pPr lvl="1"/>
            <a:r>
              <a:rPr lang="en-US" dirty="0" smtClean="0"/>
              <a:t>Transition mechanisms generally require detailed rules across multiple time periods which presents challenges given the expedited timeline</a:t>
            </a:r>
          </a:p>
          <a:p>
            <a:pPr lvl="1"/>
            <a:r>
              <a:rPr lang="en-US" dirty="0" smtClean="0"/>
              <a:t>Implementation concerns exist as the conceptual approach would impact many ISO systems </a:t>
            </a:r>
          </a:p>
        </p:txBody>
      </p:sp>
    </p:spTree>
    <p:extLst>
      <p:ext uri="{BB962C8B-B14F-4D97-AF65-F5344CB8AC3E}">
        <p14:creationId xmlns:p14="http://schemas.microsoft.com/office/powerpoint/2010/main" val="33388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Market advisors’ Proposals: ISO feedback on the Balancing resource and transition mechanism approaches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 </a:t>
            </a:r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4781550"/>
            <a:ext cx="762000" cy="19050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feedback: Balancing Resource proposal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Balancing Resource concept is not </a:t>
            </a:r>
            <a:r>
              <a:rPr lang="en-US" dirty="0"/>
              <a:t>feasible for an FCA 17 </a:t>
            </a:r>
            <a:r>
              <a:rPr lang="en-US" dirty="0" smtClean="0"/>
              <a:t>filing </a:t>
            </a:r>
          </a:p>
          <a:p>
            <a:pPr lvl="1"/>
            <a:r>
              <a:rPr lang="en-US" dirty="0"/>
              <a:t>Many complex rules would need to be defined around the settlement and qualification of these resources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complex design elements can not be addressed prior to a Q1 2022 filing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ISO appreciates the resource accreditation elements of the proposal and shares the goal of accurately accounting for resource contributions towards resource adequacy</a:t>
            </a:r>
          </a:p>
          <a:p>
            <a:pPr lvl="1"/>
            <a:r>
              <a:rPr lang="en-US" dirty="0" smtClean="0"/>
              <a:t>Accreditation </a:t>
            </a:r>
            <a:r>
              <a:rPr lang="en-US" dirty="0"/>
              <a:t>will be </a:t>
            </a:r>
            <a:r>
              <a:rPr lang="en-US" dirty="0" smtClean="0"/>
              <a:t>addressed </a:t>
            </a:r>
            <a:r>
              <a:rPr lang="en-US" dirty="0"/>
              <a:t>in the </a:t>
            </a:r>
            <a:r>
              <a:rPr lang="en-US" dirty="0" smtClean="0"/>
              <a:t>Resource Capacity </a:t>
            </a:r>
            <a:r>
              <a:rPr lang="en-US" dirty="0"/>
              <a:t>Accreditation (RCA) </a:t>
            </a:r>
            <a:r>
              <a:rPr lang="en-US" dirty="0" smtClean="0"/>
              <a:t>project</a:t>
            </a:r>
          </a:p>
          <a:p>
            <a:r>
              <a:rPr lang="en-US" dirty="0"/>
              <a:t>The ISO does not support this proposal as part of the MOPR Q1 2022 </a:t>
            </a:r>
            <a:r>
              <a:rPr lang="en-US" dirty="0" smtClean="0"/>
              <a:t>filing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</a:t>
            </a:r>
            <a:r>
              <a:rPr lang="en-US" dirty="0"/>
              <a:t>f</a:t>
            </a:r>
            <a:r>
              <a:rPr lang="en-US" dirty="0" smtClean="0"/>
              <a:t>eedback: EMA transition mechanism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ISO continues to assess the conceptual design framework being discussed with the Markets Committee </a:t>
            </a:r>
          </a:p>
          <a:p>
            <a:r>
              <a:rPr lang="en-US" dirty="0"/>
              <a:t>Initial ISO observations:</a:t>
            </a:r>
          </a:p>
          <a:p>
            <a:pPr lvl="1"/>
            <a:r>
              <a:rPr lang="en-US" dirty="0"/>
              <a:t>Transition mechanisms generally require detailed rules across multiple time periods which presents challenges given the expedited timeline</a:t>
            </a:r>
          </a:p>
          <a:p>
            <a:pPr lvl="1"/>
            <a:r>
              <a:rPr lang="en-US" dirty="0"/>
              <a:t>Implementation concerns exist as the conceptual approach would impact many ISO systems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/>
              <a:t>the risk category </a:t>
            </a:r>
            <a:r>
              <a:rPr lang="en-US" dirty="0" smtClean="0"/>
              <a:t>“B”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8155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</a:t>
            </a:r>
            <a:r>
              <a:rPr lang="en-US" dirty="0"/>
              <a:t>#</a:t>
            </a:r>
            <a:r>
              <a:rPr lang="en-US" dirty="0" smtClean="0"/>
              <a:t>2: </a:t>
            </a:r>
            <a:r>
              <a:rPr lang="en-US" dirty="0"/>
              <a:t>Risk-related concerns with MOPR elimination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Potential </a:t>
            </a:r>
            <a:r>
              <a:rPr lang="en-US" sz="2700" i="1" dirty="0"/>
              <a:t>for inefficient </a:t>
            </a:r>
            <a:r>
              <a:rPr lang="en-US" sz="2700" i="1" dirty="0" smtClean="0"/>
              <a:t>retirement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Risk </a:t>
            </a:r>
            <a:r>
              <a:rPr lang="en-US" b="1" dirty="0"/>
              <a:t>Category “</a:t>
            </a:r>
            <a:r>
              <a:rPr lang="en-US" b="1" dirty="0" smtClean="0"/>
              <a:t>B.”  </a:t>
            </a:r>
            <a:r>
              <a:rPr lang="en-US" dirty="0"/>
              <a:t>P</a:t>
            </a:r>
            <a:r>
              <a:rPr lang="en-US" dirty="0" smtClean="0"/>
              <a:t>otential for inefficient retirements, </a:t>
            </a:r>
            <a:r>
              <a:rPr lang="en-US" dirty="0"/>
              <a:t>for two reasons: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(i) 	Imprecise measurement of (larger swaths of) technologies’ actual contributions to resource adequacy in the qualification processes (</a:t>
            </a:r>
            <a:r>
              <a:rPr lang="en-US" i="1" dirty="0"/>
              <a:t>e.g.</a:t>
            </a:r>
            <a:r>
              <a:rPr lang="en-US" dirty="0"/>
              <a:t>, absent </a:t>
            </a:r>
            <a:r>
              <a:rPr lang="en-US" dirty="0" smtClean="0"/>
              <a:t>resource capacity accreditation reforms) 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(ii) Greater low-offer supplies (without a MOPR) could push premature retirement of resources whose flexibility, dependability, and/or sustainability may be far more valuable in the future (with high renewables penetration) than the wholesale markets remunerate presently…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	     … Until region develops energy/ancillary service market designs</a:t>
            </a:r>
            <a:br>
              <a:rPr lang="en-US" dirty="0" smtClean="0"/>
            </a:br>
            <a:r>
              <a:rPr lang="en-US" dirty="0" smtClean="0"/>
              <a:t>         that </a:t>
            </a:r>
            <a:r>
              <a:rPr lang="en-US" dirty="0"/>
              <a:t>better value those attributes </a:t>
            </a:r>
            <a:r>
              <a:rPr lang="en-US" dirty="0" smtClean="0"/>
              <a:t>in a de-carbonizing system</a:t>
            </a:r>
            <a:endParaRPr lang="en-US" dirty="0"/>
          </a:p>
          <a:p>
            <a:r>
              <a:rPr lang="en-US" b="1" dirty="0" smtClean="0"/>
              <a:t>Timing tensions. </a:t>
            </a:r>
            <a:r>
              <a:rPr lang="en-US" dirty="0" smtClean="0"/>
              <a:t>“Category </a:t>
            </a:r>
            <a:r>
              <a:rPr lang="en-US" dirty="0"/>
              <a:t>B” reliability risks are challenging to </a:t>
            </a:r>
            <a:r>
              <a:rPr lang="en-US" dirty="0" smtClean="0"/>
              <a:t>quantify; while addressable </a:t>
            </a:r>
            <a:r>
              <a:rPr lang="en-US" dirty="0"/>
              <a:t>over time with </a:t>
            </a:r>
            <a:r>
              <a:rPr lang="en-US" dirty="0" smtClean="0"/>
              <a:t>new market designs, ISO’s </a:t>
            </a:r>
            <a:r>
              <a:rPr lang="en-US" dirty="0"/>
              <a:t>present concerns </a:t>
            </a:r>
            <a:r>
              <a:rPr lang="en-US" dirty="0" smtClean="0"/>
              <a:t>remain</a:t>
            </a:r>
          </a:p>
          <a:p>
            <a:pPr lvl="1"/>
            <a:r>
              <a:rPr lang="en-US" i="1" dirty="0" smtClean="0"/>
              <a:t>Inefficient </a:t>
            </a:r>
            <a:r>
              <a:rPr lang="en-US" i="1" dirty="0"/>
              <a:t>retirements are </a:t>
            </a:r>
            <a:r>
              <a:rPr lang="en-US" i="1" dirty="0" smtClean="0"/>
              <a:t>irreversible</a:t>
            </a:r>
            <a:endParaRPr lang="en-US" i="1" strike="sngStrike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11060"/>
            <a:ext cx="27432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Previously presented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FirstLight’s </a:t>
            </a:r>
            <a:r>
              <a:rPr lang="en-US" dirty="0" smtClean="0"/>
              <a:t>proposal: ISO feedback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feedback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8155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FirstLight’s</a:t>
            </a:r>
            <a:r>
              <a:rPr lang="en-US" dirty="0"/>
              <a:t> p</a:t>
            </a:r>
            <a:r>
              <a:rPr lang="en-US" dirty="0" smtClean="0"/>
              <a:t>roposal: ISO </a:t>
            </a:r>
            <a:r>
              <a:rPr lang="en-US" dirty="0"/>
              <a:t>f</a:t>
            </a:r>
            <a:r>
              <a:rPr lang="en-US" dirty="0" smtClean="0"/>
              <a:t>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 </a:t>
            </a:r>
            <a:r>
              <a:rPr lang="en-US" dirty="0"/>
              <a:t>generally prefers to define and compensate resources for specific services through the energy and ancillary service market</a:t>
            </a:r>
          </a:p>
          <a:p>
            <a:pPr lvl="1"/>
            <a:r>
              <a:rPr lang="en-US" dirty="0"/>
              <a:t>As noted in previous presentations, r</a:t>
            </a:r>
            <a:r>
              <a:rPr lang="en-US" dirty="0" smtClean="0"/>
              <a:t>isk </a:t>
            </a:r>
            <a:r>
              <a:rPr lang="en-US" dirty="0"/>
              <a:t>c</a:t>
            </a:r>
            <a:r>
              <a:rPr lang="en-US" dirty="0" smtClean="0"/>
              <a:t>ategory “B” will </a:t>
            </a:r>
            <a:r>
              <a:rPr lang="en-US" dirty="0"/>
              <a:t>be addressed with ongoing and future work in </a:t>
            </a:r>
            <a:r>
              <a:rPr lang="en-US" dirty="0" smtClean="0"/>
              <a:t>the </a:t>
            </a:r>
            <a:r>
              <a:rPr lang="en-US" dirty="0"/>
              <a:t>energy/ancillary service market(s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See Appendix 1 for </a:t>
            </a:r>
            <a:r>
              <a:rPr lang="en-US" dirty="0"/>
              <a:t>outline </a:t>
            </a:r>
            <a:r>
              <a:rPr lang="en-US" dirty="0" smtClean="0"/>
              <a:t>of risk </a:t>
            </a:r>
            <a:r>
              <a:rPr lang="en-US" dirty="0"/>
              <a:t>category </a:t>
            </a:r>
            <a:r>
              <a:rPr lang="en-US" dirty="0" smtClean="0"/>
              <a:t>“B”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ISO Concerns: Price formation impacts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Energy Market</a:t>
            </a:r>
          </a:p>
          <a:p>
            <a:r>
              <a:rPr lang="en-US" b="1" dirty="0" smtClean="0"/>
              <a:t>Disincentive to </a:t>
            </a:r>
            <a:r>
              <a:rPr lang="en-US" b="1" dirty="0"/>
              <a:t>follow </a:t>
            </a:r>
            <a:r>
              <a:rPr lang="en-US" b="1" dirty="0" smtClean="0"/>
              <a:t>ISO dispatch</a:t>
            </a:r>
            <a:r>
              <a:rPr lang="en-US" b="1" dirty="0"/>
              <a:t>: </a:t>
            </a:r>
            <a:r>
              <a:rPr lang="en-US" dirty="0"/>
              <a:t>The </a:t>
            </a:r>
            <a:r>
              <a:rPr lang="en-US" dirty="0" smtClean="0"/>
              <a:t>CPP provides a disincentive to </a:t>
            </a:r>
            <a:r>
              <a:rPr lang="en-US" dirty="0"/>
              <a:t>follow </a:t>
            </a:r>
            <a:r>
              <a:rPr lang="en-US" dirty="0" smtClean="0"/>
              <a:t>ISO dispatch </a:t>
            </a:r>
            <a:r>
              <a:rPr lang="en-US" dirty="0"/>
              <a:t>in </a:t>
            </a:r>
            <a:r>
              <a:rPr lang="en-US" dirty="0" smtClean="0"/>
              <a:t>(forecasted) critical </a:t>
            </a:r>
            <a:r>
              <a:rPr lang="en-US" dirty="0"/>
              <a:t>times </a:t>
            </a:r>
            <a:endParaRPr lang="en-US" dirty="0" smtClean="0"/>
          </a:p>
          <a:p>
            <a:pPr lvl="1"/>
            <a:r>
              <a:rPr lang="en-US" dirty="0" smtClean="0"/>
              <a:t>This impacts price formation in the Real-Time Energy Market </a:t>
            </a:r>
            <a:endParaRPr lang="en-US" i="1" dirty="0" smtClean="0"/>
          </a:p>
          <a:p>
            <a:pPr marL="0" indent="0">
              <a:buNone/>
            </a:pPr>
            <a:r>
              <a:rPr lang="en-US" b="1" u="sng" dirty="0" smtClean="0"/>
              <a:t>Capacity Market</a:t>
            </a:r>
          </a:p>
          <a:p>
            <a:r>
              <a:rPr lang="en-US" b="1" dirty="0" smtClean="0"/>
              <a:t>Entry decisions independent of FCA clearing price: </a:t>
            </a:r>
            <a:r>
              <a:rPr lang="en-US" dirty="0" smtClean="0"/>
              <a:t>The CPP proposal creates incentives for </a:t>
            </a:r>
            <a:r>
              <a:rPr lang="en-US" i="1" dirty="0" smtClean="0"/>
              <a:t>efficient resources </a:t>
            </a:r>
            <a:r>
              <a:rPr lang="en-US" dirty="0" smtClean="0"/>
              <a:t>to enter the market under both long and short capacity conditions</a:t>
            </a:r>
          </a:p>
          <a:p>
            <a:pPr lvl="1"/>
            <a:r>
              <a:rPr lang="en-US" dirty="0" smtClean="0"/>
              <a:t>FCA price loses its property </a:t>
            </a:r>
            <a:r>
              <a:rPr lang="en-US" dirty="0"/>
              <a:t>to signal entry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smtClean="0"/>
              <a:t>exit</a:t>
            </a:r>
          </a:p>
          <a:p>
            <a:r>
              <a:rPr lang="en-US" dirty="0" smtClean="0"/>
              <a:t>The </a:t>
            </a:r>
            <a:r>
              <a:rPr lang="en-US" dirty="0"/>
              <a:t>ISO does not support </a:t>
            </a:r>
            <a:r>
              <a:rPr lang="en-US" dirty="0" err="1"/>
              <a:t>FirstLight’s</a:t>
            </a:r>
            <a:r>
              <a:rPr lang="en-US" dirty="0"/>
              <a:t> Capacity Portfolio Performance (CPP) proposal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Calpine’s proposal: ISO feedback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feedback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4781550"/>
            <a:ext cx="685800" cy="19050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72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Calpine’s </a:t>
            </a:r>
            <a:r>
              <a:rPr lang="en-US" dirty="0"/>
              <a:t>p</a:t>
            </a:r>
            <a:r>
              <a:rPr lang="en-US" dirty="0" smtClean="0"/>
              <a:t>roposal: ISO </a:t>
            </a:r>
            <a:r>
              <a:rPr lang="en-US" dirty="0"/>
              <a:t>f</a:t>
            </a:r>
            <a:r>
              <a:rPr lang="en-US" dirty="0" smtClean="0"/>
              <a:t>eedback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ISO </a:t>
            </a:r>
            <a:r>
              <a:rPr lang="en-US" dirty="0" smtClean="0"/>
              <a:t>generally prefers economic </a:t>
            </a:r>
            <a:r>
              <a:rPr lang="en-US" dirty="0"/>
              <a:t>price signals </a:t>
            </a:r>
            <a:r>
              <a:rPr lang="en-US" dirty="0" smtClean="0"/>
              <a:t>motivate </a:t>
            </a:r>
            <a:r>
              <a:rPr lang="en-US" dirty="0"/>
              <a:t>entry and exit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Accreditation will </a:t>
            </a:r>
            <a:r>
              <a:rPr lang="en-US" dirty="0"/>
              <a:t>be </a:t>
            </a:r>
            <a:r>
              <a:rPr lang="en-US" dirty="0" smtClean="0"/>
              <a:t>addressed </a:t>
            </a:r>
            <a:r>
              <a:rPr lang="en-US" dirty="0"/>
              <a:t>in the </a:t>
            </a:r>
            <a:r>
              <a:rPr lang="en-US" dirty="0" smtClean="0"/>
              <a:t>Resource Capacity </a:t>
            </a:r>
            <a:r>
              <a:rPr lang="en-US" dirty="0"/>
              <a:t>Accreditation (RCA) </a:t>
            </a:r>
            <a:r>
              <a:rPr lang="en-US" dirty="0" smtClean="0"/>
              <a:t>project</a:t>
            </a:r>
          </a:p>
          <a:p>
            <a:r>
              <a:rPr lang="en-US" dirty="0"/>
              <a:t>The ISO does not support the Calpine proposal to reduce the cycle-time provisions of the FCM rules </a:t>
            </a:r>
          </a:p>
          <a:p>
            <a:pPr lvl="1"/>
            <a:r>
              <a:rPr lang="en-US" dirty="0"/>
              <a:t>The proposal limits participation in the FCA based on a single, pre-determined, operating characteristic (cycle-time)</a:t>
            </a:r>
          </a:p>
          <a:p>
            <a:pPr lvl="1"/>
            <a:r>
              <a:rPr lang="en-US" dirty="0"/>
              <a:t>The ability of a resource to contribute towards meeting the loss of load criteria is dependent </a:t>
            </a:r>
            <a:r>
              <a:rPr lang="en-US" i="1" dirty="0"/>
              <a:t>on many factors, </a:t>
            </a:r>
            <a:r>
              <a:rPr lang="en-US" dirty="0"/>
              <a:t>not just cycle-time limits</a:t>
            </a:r>
          </a:p>
          <a:p>
            <a:pPr lvl="2"/>
            <a:r>
              <a:rPr lang="en-US" i="1" dirty="0"/>
              <a:t>E.g.</a:t>
            </a:r>
            <a:r>
              <a:rPr lang="en-US" dirty="0"/>
              <a:t>, single-source contingencies, fuel arrangements, etc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4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Calpine </a:t>
            </a:r>
            <a:r>
              <a:rPr lang="en-US" dirty="0"/>
              <a:t>Data Request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July </a:t>
            </a:r>
            <a:r>
              <a:rPr lang="en-US" dirty="0" smtClean="0"/>
              <a:t>MC, </a:t>
            </a:r>
            <a:r>
              <a:rPr lang="en-US" dirty="0"/>
              <a:t>the ISO was asked to provide data </a:t>
            </a:r>
            <a:r>
              <a:rPr lang="en-US" dirty="0" smtClean="0"/>
              <a:t>on</a:t>
            </a:r>
            <a:r>
              <a:rPr lang="en-US" dirty="0"/>
              <a:t> </a:t>
            </a:r>
            <a:r>
              <a:rPr lang="en-US" dirty="0" smtClean="0"/>
              <a:t>resource </a:t>
            </a:r>
            <a:r>
              <a:rPr lang="en-US" dirty="0"/>
              <a:t>cycle times and capacity factors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and capacity factor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6300" y="476581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533400" y="1400490"/>
          <a:ext cx="6477000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351200587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872302694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395848065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2439723801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Generation Type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Time: 24-36 hrs. 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Time: 36-48 hrs. 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Time: &gt; 48 hrs. 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500679"/>
                  </a:ext>
                </a:extLst>
              </a:tr>
              <a:tr h="156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**Thermal </a:t>
                      </a:r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Steam MW                  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 units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 units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 units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20384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1,971 MW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1,056 MW</a:t>
                      </a:r>
                      <a:endParaRPr lang="en-US" sz="95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2,815 MW</a:t>
                      </a:r>
                      <a:endParaRPr lang="en-US" sz="95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41956"/>
                  </a:ext>
                </a:extLst>
              </a:tr>
              <a:tr h="1562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Combined Cycle MW                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unit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305763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5,185 MW</a:t>
                      </a:r>
                      <a:endParaRPr lang="en-US" sz="95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5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* </a:t>
                      </a:r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W/H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5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</a:t>
                      </a:r>
                      <a:r>
                        <a:rPr lang="en-US" sz="95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  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41574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11822" y="2678113"/>
          <a:ext cx="6477000" cy="78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427424258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364275028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3613616298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902828711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 Type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factor: 24-36 hrs.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factor: 36-48 hrs.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Capacity factor: &gt; 48 hrs. 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36919"/>
                  </a:ext>
                </a:extLst>
              </a:tr>
              <a:tr h="15621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5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**Thermal </a:t>
                      </a:r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Steam MW                   </a:t>
                      </a:r>
                    </a:p>
                  </a:txBody>
                  <a:tcPr marL="5024" marR="5024" marT="5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98416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532962"/>
                  </a:ext>
                </a:extLst>
              </a:tr>
              <a:tr h="15621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Combined Cycle MW                 </a:t>
                      </a:r>
                    </a:p>
                  </a:txBody>
                  <a:tcPr marL="5024" marR="5024" marT="50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unit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units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80838"/>
                  </a:ext>
                </a:extLst>
              </a:tr>
              <a:tr h="15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5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5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* W/H </a:t>
                      </a:r>
                      <a:endParaRPr lang="en-US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95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4" marR="5024" marT="50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514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1822" y="3619381"/>
            <a:ext cx="8174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Data represents annualized averages </a:t>
            </a:r>
            <a:r>
              <a:rPr lang="en-US" sz="1600" dirty="0" smtClean="0">
                <a:solidFill>
                  <a:srgbClr val="000000"/>
                </a:solidFill>
              </a:rPr>
              <a:t>represented </a:t>
            </a:r>
            <a:r>
              <a:rPr lang="en-US" sz="1600" dirty="0">
                <a:solidFill>
                  <a:srgbClr val="000000"/>
                </a:solidFill>
              </a:rPr>
              <a:t>in the DAM and excludes nuclear </a:t>
            </a:r>
            <a:r>
              <a:rPr lang="en-US" sz="1600" dirty="0" smtClean="0">
                <a:solidFill>
                  <a:srgbClr val="000000"/>
                </a:solidFill>
              </a:rPr>
              <a:t>facilities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*</a:t>
            </a:r>
            <a:r>
              <a:rPr lang="en-US" sz="1600" dirty="0" smtClean="0">
                <a:solidFill>
                  <a:srgbClr val="000000"/>
                </a:solidFill>
              </a:rPr>
              <a:t>Resource specific information withheld (W/H)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**Thermal </a:t>
            </a:r>
            <a:r>
              <a:rPr lang="en-US" sz="1600" dirty="0">
                <a:solidFill>
                  <a:srgbClr val="000000"/>
                </a:solidFill>
              </a:rPr>
              <a:t>steam includes </a:t>
            </a:r>
            <a:r>
              <a:rPr lang="en-US" sz="1600" dirty="0" smtClean="0">
                <a:solidFill>
                  <a:srgbClr val="000000"/>
                </a:solidFill>
              </a:rPr>
              <a:t>fossil and biomass fired </a:t>
            </a:r>
            <a:r>
              <a:rPr lang="en-US" sz="1600" dirty="0">
                <a:solidFill>
                  <a:srgbClr val="000000"/>
                </a:solidFill>
              </a:rPr>
              <a:t>steam generation </a:t>
            </a:r>
            <a:r>
              <a:rPr lang="en-US" sz="1600" dirty="0" smtClean="0">
                <a:solidFill>
                  <a:srgbClr val="000000"/>
                </a:solidFill>
              </a:rPr>
              <a:t>facilities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822" y="946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Cycle time data: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9206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Capacity Factor data: 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Vistra </a:t>
            </a:r>
            <a:r>
              <a:rPr lang="en-US" dirty="0"/>
              <a:t>(Transition mechanism</a:t>
            </a:r>
            <a:r>
              <a:rPr lang="en-US" dirty="0" smtClean="0"/>
              <a:t>) Conceptual framework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feedback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962</Words>
  <Application>Microsoft Office PowerPoint</Application>
  <PresentationFormat>On-screen Show (16:9)</PresentationFormat>
  <Paragraphs>123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iso_white_cover</vt:lpstr>
      <vt:lpstr>blank</vt:lpstr>
      <vt:lpstr>PowerPoint Presentation</vt:lpstr>
      <vt:lpstr>FirstLight’s proposal: ISO feedback</vt:lpstr>
      <vt:lpstr>FirstLight’s proposal: ISO feedback</vt:lpstr>
      <vt:lpstr>Key ISO Concerns: Price formation impacts  </vt:lpstr>
      <vt:lpstr>Calpine’s proposal: ISO feedback</vt:lpstr>
      <vt:lpstr>Calpine’s proposal: ISO feedback</vt:lpstr>
      <vt:lpstr>Calpine Data Request</vt:lpstr>
      <vt:lpstr>Cycle time and capacity factor information</vt:lpstr>
      <vt:lpstr>Vistra (Transition mechanism) Conceptual framework</vt:lpstr>
      <vt:lpstr>Vistra has introduced a conceptual framework to the Markets Committee </vt:lpstr>
      <vt:lpstr>Energy Market advisors’ Proposals: ISO feedback on the Balancing resource and transition mechanism approaches</vt:lpstr>
      <vt:lpstr>ISO feedback: Balancing Resource proposal </vt:lpstr>
      <vt:lpstr>ISO feedback: EMA transition mechanism</vt:lpstr>
      <vt:lpstr>Appendix 1</vt:lpstr>
      <vt:lpstr>Issue #2: Risk-related concerns with MOPR elimination   Potential for inefficient retirement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2021-08-04T20:15:02Z</dcterms:created>
  <dcterms:modified xsi:type="dcterms:W3CDTF">2021-08-27T17:07:58Z</dcterms:modified>
</cp:coreProperties>
</file>