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22" r:id="rId2"/>
  </p:sldMasterIdLst>
  <p:notesMasterIdLst>
    <p:notesMasterId r:id="rId75"/>
  </p:notesMasterIdLst>
  <p:handoutMasterIdLst>
    <p:handoutMasterId r:id="rId76"/>
  </p:handoutMasterIdLst>
  <p:sldIdLst>
    <p:sldId id="564" r:id="rId3"/>
    <p:sldId id="456" r:id="rId4"/>
    <p:sldId id="457" r:id="rId5"/>
    <p:sldId id="558" r:id="rId6"/>
    <p:sldId id="511" r:id="rId7"/>
    <p:sldId id="365" r:id="rId8"/>
    <p:sldId id="440" r:id="rId9"/>
    <p:sldId id="366" r:id="rId10"/>
    <p:sldId id="461" r:id="rId11"/>
    <p:sldId id="462" r:id="rId12"/>
    <p:sldId id="463" r:id="rId13"/>
    <p:sldId id="464" r:id="rId14"/>
    <p:sldId id="465" r:id="rId15"/>
    <p:sldId id="559" r:id="rId16"/>
    <p:sldId id="467" r:id="rId17"/>
    <p:sldId id="512" r:id="rId18"/>
    <p:sldId id="454" r:id="rId19"/>
    <p:sldId id="376" r:id="rId20"/>
    <p:sldId id="513" r:id="rId21"/>
    <p:sldId id="560" r:id="rId22"/>
    <p:sldId id="562" r:id="rId23"/>
    <p:sldId id="563" r:id="rId24"/>
    <p:sldId id="419" r:id="rId25"/>
    <p:sldId id="557" r:id="rId26"/>
    <p:sldId id="357" r:id="rId27"/>
    <p:sldId id="358" r:id="rId28"/>
    <p:sldId id="359" r:id="rId29"/>
    <p:sldId id="360" r:id="rId30"/>
    <p:sldId id="361" r:id="rId31"/>
    <p:sldId id="362" r:id="rId32"/>
    <p:sldId id="363" r:id="rId33"/>
    <p:sldId id="555" r:id="rId34"/>
    <p:sldId id="514" r:id="rId35"/>
    <p:sldId id="515" r:id="rId36"/>
    <p:sldId id="516" r:id="rId37"/>
    <p:sldId id="517" r:id="rId38"/>
    <p:sldId id="518" r:id="rId39"/>
    <p:sldId id="519" r:id="rId40"/>
    <p:sldId id="520" r:id="rId41"/>
    <p:sldId id="541" r:id="rId42"/>
    <p:sldId id="542" r:id="rId43"/>
    <p:sldId id="521" r:id="rId44"/>
    <p:sldId id="543" r:id="rId45"/>
    <p:sldId id="544" r:id="rId46"/>
    <p:sldId id="522" r:id="rId47"/>
    <p:sldId id="523" r:id="rId48"/>
    <p:sldId id="556" r:id="rId49"/>
    <p:sldId id="526" r:id="rId50"/>
    <p:sldId id="527" r:id="rId51"/>
    <p:sldId id="528" r:id="rId52"/>
    <p:sldId id="529" r:id="rId53"/>
    <p:sldId id="530" r:id="rId54"/>
    <p:sldId id="531" r:id="rId55"/>
    <p:sldId id="532" r:id="rId56"/>
    <p:sldId id="533" r:id="rId57"/>
    <p:sldId id="534" r:id="rId58"/>
    <p:sldId id="535" r:id="rId59"/>
    <p:sldId id="536" r:id="rId60"/>
    <p:sldId id="537" r:id="rId61"/>
    <p:sldId id="538" r:id="rId62"/>
    <p:sldId id="539" r:id="rId63"/>
    <p:sldId id="540" r:id="rId64"/>
    <p:sldId id="545" r:id="rId65"/>
    <p:sldId id="546" r:id="rId66"/>
    <p:sldId id="547" r:id="rId67"/>
    <p:sldId id="548" r:id="rId68"/>
    <p:sldId id="549" r:id="rId69"/>
    <p:sldId id="550" r:id="rId70"/>
    <p:sldId id="551" r:id="rId71"/>
    <p:sldId id="552" r:id="rId72"/>
    <p:sldId id="553" r:id="rId73"/>
    <p:sldId id="554" r:id="rId74"/>
  </p:sldIdLst>
  <p:sldSz cx="9144000" cy="6858000" type="screen4x3"/>
  <p:notesSz cx="6950075" cy="9236075"/>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FA943"/>
    <a:srgbClr val="62777F"/>
    <a:srgbClr val="77BD2A"/>
    <a:srgbClr val="EC1F25"/>
    <a:srgbClr val="FBB92F"/>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9" autoAdjust="0"/>
    <p:restoredTop sz="79566" autoAdjust="0"/>
  </p:normalViewPr>
  <p:slideViewPr>
    <p:cSldViewPr>
      <p:cViewPr varScale="1">
        <p:scale>
          <a:sx n="70" d="100"/>
          <a:sy n="70" d="100"/>
        </p:scale>
        <p:origin x="131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11488" cy="461963"/>
          </a:xfrm>
          <a:prstGeom prst="rect">
            <a:avLst/>
          </a:prstGeom>
        </p:spPr>
        <p:txBody>
          <a:bodyPr vert="horz" lIns="91411" tIns="45703" rIns="91411" bIns="45703" rtlCol="0"/>
          <a:lstStyle>
            <a:lvl1pPr algn="l">
              <a:defRPr sz="1200"/>
            </a:lvl1pPr>
          </a:lstStyle>
          <a:p>
            <a:endParaRPr lang="en-US" dirty="0"/>
          </a:p>
        </p:txBody>
      </p:sp>
      <p:sp>
        <p:nvSpPr>
          <p:cNvPr id="3" name="Date Placeholder 2"/>
          <p:cNvSpPr>
            <a:spLocks noGrp="1"/>
          </p:cNvSpPr>
          <p:nvPr>
            <p:ph type="dt" sz="quarter" idx="1"/>
          </p:nvPr>
        </p:nvSpPr>
        <p:spPr>
          <a:xfrm>
            <a:off x="3937000" y="5"/>
            <a:ext cx="3011488" cy="461963"/>
          </a:xfrm>
          <a:prstGeom prst="rect">
            <a:avLst/>
          </a:prstGeom>
        </p:spPr>
        <p:txBody>
          <a:bodyPr vert="horz" lIns="91411" tIns="45703" rIns="91411" bIns="45703" rtlCol="0"/>
          <a:lstStyle>
            <a:lvl1pPr algn="r">
              <a:defRPr sz="1200"/>
            </a:lvl1pPr>
          </a:lstStyle>
          <a:p>
            <a:fld id="{F87AAE7F-D37E-4830-9F5E-F36A5F180179}" type="datetimeFigureOut">
              <a:rPr lang="en-US" smtClean="0"/>
              <a:t>8/30/2021</a:t>
            </a:fld>
            <a:endParaRPr lang="en-US" dirty="0"/>
          </a:p>
        </p:txBody>
      </p:sp>
      <p:sp>
        <p:nvSpPr>
          <p:cNvPr id="4" name="Footer Placeholder 3"/>
          <p:cNvSpPr>
            <a:spLocks noGrp="1"/>
          </p:cNvSpPr>
          <p:nvPr>
            <p:ph type="ftr" sz="quarter" idx="2"/>
          </p:nvPr>
        </p:nvSpPr>
        <p:spPr>
          <a:xfrm>
            <a:off x="0" y="8772527"/>
            <a:ext cx="3011488" cy="461963"/>
          </a:xfrm>
          <a:prstGeom prst="rect">
            <a:avLst/>
          </a:prstGeom>
        </p:spPr>
        <p:txBody>
          <a:bodyPr vert="horz" lIns="91411" tIns="45703" rIns="91411" bIns="4570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7"/>
            <a:ext cx="3011488" cy="461963"/>
          </a:xfrm>
          <a:prstGeom prst="rect">
            <a:avLst/>
          </a:prstGeom>
        </p:spPr>
        <p:txBody>
          <a:bodyPr vert="horz" lIns="91411" tIns="45703" rIns="91411" bIns="45703"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62" tIns="46229" rIns="92462" bIns="46229" rtlCol="0"/>
          <a:lstStyle>
            <a:lvl1pPr algn="l">
              <a:defRPr sz="1200"/>
            </a:lvl1pPr>
          </a:lstStyle>
          <a:p>
            <a:endParaRPr lang="en-US" dirty="0"/>
          </a:p>
        </p:txBody>
      </p:sp>
      <p:sp>
        <p:nvSpPr>
          <p:cNvPr id="3" name="Date Placeholder 2"/>
          <p:cNvSpPr>
            <a:spLocks noGrp="1"/>
          </p:cNvSpPr>
          <p:nvPr>
            <p:ph type="dt" idx="1"/>
          </p:nvPr>
        </p:nvSpPr>
        <p:spPr>
          <a:xfrm>
            <a:off x="3936773" y="0"/>
            <a:ext cx="3011699" cy="461804"/>
          </a:xfrm>
          <a:prstGeom prst="rect">
            <a:avLst/>
          </a:prstGeom>
        </p:spPr>
        <p:txBody>
          <a:bodyPr vert="horz" lIns="92462" tIns="46229" rIns="92462" bIns="46229" rtlCol="0"/>
          <a:lstStyle>
            <a:lvl1pPr algn="r">
              <a:defRPr sz="1200"/>
            </a:lvl1pPr>
          </a:lstStyle>
          <a:p>
            <a:fld id="{9EDDEDB6-CD57-44C2-AB19-AC7D3BB8FF8E}" type="datetimeFigureOut">
              <a:rPr lang="en-US" smtClean="0"/>
              <a:pPr/>
              <a:t>8/30/2021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62" tIns="46229" rIns="92462" bIns="4622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62" tIns="46229" rIns="92462" bIns="462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62" tIns="46229" rIns="92462" bIns="462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3" y="8772668"/>
            <a:ext cx="3011699" cy="461804"/>
          </a:xfrm>
          <a:prstGeom prst="rect">
            <a:avLst/>
          </a:prstGeom>
        </p:spPr>
        <p:txBody>
          <a:bodyPr vert="horz" lIns="92462" tIns="46229" rIns="92462" bIns="46229"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337993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pPr defTabSz="918073" fontAlgn="base">
              <a:spcBef>
                <a:spcPct val="0"/>
              </a:spcBef>
              <a:spcAft>
                <a:spcPct val="0"/>
              </a:spcAft>
              <a:defRPr/>
            </a:pPr>
            <a:fld id="{B8B58FFF-4DD7-4115-9558-CA41CCBFCD2D}" type="slidenum">
              <a:rPr lang="en-US">
                <a:solidFill>
                  <a:srgbClr val="000000"/>
                </a:solidFill>
                <a:latin typeface="Times New Roman" pitchFamily="18" charset="0"/>
              </a:rPr>
              <a:pPr defTabSz="918073" fontAlgn="base">
                <a:spcBef>
                  <a:spcPct val="0"/>
                </a:spcBef>
                <a:spcAft>
                  <a:spcPct val="0"/>
                </a:spcAft>
                <a:defRPr/>
              </a:pPr>
              <a:t>54</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60027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pPr defTabSz="918073" fontAlgn="base">
              <a:spcBef>
                <a:spcPct val="0"/>
              </a:spcBef>
              <a:spcAft>
                <a:spcPct val="0"/>
              </a:spcAft>
              <a:defRPr/>
            </a:pPr>
            <a:fld id="{711A3606-AAC0-469A-BE83-A1D18C0AB18F}" type="slidenum">
              <a:rPr lang="en-US">
                <a:solidFill>
                  <a:srgbClr val="000000"/>
                </a:solidFill>
                <a:latin typeface="Times New Roman" pitchFamily="18" charset="0"/>
              </a:rPr>
              <a:pPr defTabSz="918073" fontAlgn="base">
                <a:spcBef>
                  <a:spcPct val="0"/>
                </a:spcBef>
                <a:spcAft>
                  <a:spcPct val="0"/>
                </a:spcAft>
                <a:defRPr/>
              </a:pPr>
              <a:t>55</a:t>
            </a:fld>
            <a:endParaRPr lang="en-US" dirty="0">
              <a:solidFill>
                <a:srgbClr val="000000"/>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Notes Placeholder 5"/>
          <p:cNvSpPr>
            <a:spLocks noGrp="1"/>
          </p:cNvSpPr>
          <p:nvPr/>
        </p:nvSpPr>
        <p:spPr bwMode="auto">
          <a:xfrm>
            <a:off x="919016" y="4359296"/>
            <a:ext cx="5052240" cy="4128951"/>
          </a:xfrm>
          <a:prstGeom prst="rect">
            <a:avLst/>
          </a:prstGeom>
          <a:noFill/>
          <a:ln w="9525">
            <a:noFill/>
            <a:miter lim="800000"/>
            <a:headEnd/>
            <a:tailEnd/>
          </a:ln>
        </p:spPr>
        <p:txBody>
          <a:bodyPr lIns="91787" tIns="45893" rIns="91787" bIns="45893"/>
          <a:lstStyle/>
          <a:p>
            <a:pPr defTabSz="907633" eaLnBrk="0" fontAlgn="base" hangingPunct="0">
              <a:spcBef>
                <a:spcPct val="30000"/>
              </a:spcBef>
              <a:spcAft>
                <a:spcPct val="0"/>
              </a:spcAft>
              <a:defRPr/>
            </a:pPr>
            <a:endParaRPr lang="en-US" sz="1200" dirty="0">
              <a:solidFill>
                <a:srgbClr val="000000"/>
              </a:solidFill>
              <a:latin typeface="Times New Roman" pitchFamily="18" charset="0"/>
            </a:endParaRPr>
          </a:p>
        </p:txBody>
      </p:sp>
    </p:spTree>
    <p:extLst>
      <p:ext uri="{BB962C8B-B14F-4D97-AF65-F5344CB8AC3E}">
        <p14:creationId xmlns:p14="http://schemas.microsoft.com/office/powerpoint/2010/main" val="343681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pPr defTabSz="918073" fontAlgn="base">
              <a:spcBef>
                <a:spcPct val="0"/>
              </a:spcBef>
              <a:spcAft>
                <a:spcPct val="0"/>
              </a:spcAft>
              <a:defRPr/>
            </a:pPr>
            <a:fld id="{711A3606-AAC0-469A-BE83-A1D18C0AB18F}" type="slidenum">
              <a:rPr lang="en-US">
                <a:solidFill>
                  <a:srgbClr val="000000"/>
                </a:solidFill>
                <a:latin typeface="Times New Roman" pitchFamily="18" charset="0"/>
              </a:rPr>
              <a:pPr defTabSz="918073" fontAlgn="base">
                <a:spcBef>
                  <a:spcPct val="0"/>
                </a:spcBef>
                <a:spcAft>
                  <a:spcPct val="0"/>
                </a:spcAft>
                <a:defRPr/>
              </a:pPr>
              <a:t>56</a:t>
            </a:fld>
            <a:endParaRPr lang="en-US" dirty="0">
              <a:solidFill>
                <a:srgbClr val="000000"/>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Notes Placeholder 5"/>
          <p:cNvSpPr>
            <a:spLocks noGrp="1"/>
          </p:cNvSpPr>
          <p:nvPr/>
        </p:nvSpPr>
        <p:spPr bwMode="auto">
          <a:xfrm>
            <a:off x="926993" y="4387767"/>
            <a:ext cx="5096092" cy="4155919"/>
          </a:xfrm>
          <a:prstGeom prst="rect">
            <a:avLst/>
          </a:prstGeom>
          <a:noFill/>
          <a:ln w="9525">
            <a:noFill/>
            <a:miter lim="800000"/>
            <a:headEnd/>
            <a:tailEnd/>
          </a:ln>
        </p:spPr>
        <p:txBody>
          <a:bodyPr lIns="92470" tIns="46236" rIns="92470" bIns="46236"/>
          <a:lstStyle/>
          <a:p>
            <a:pPr defTabSz="907633" eaLnBrk="0" fontAlgn="base" hangingPunct="0">
              <a:spcBef>
                <a:spcPct val="30000"/>
              </a:spcBef>
              <a:spcAft>
                <a:spcPct val="0"/>
              </a:spcAft>
              <a:defRPr/>
            </a:pPr>
            <a:endParaRPr lang="en-US" sz="1200" dirty="0">
              <a:solidFill>
                <a:srgbClr val="000000"/>
              </a:solidFill>
              <a:latin typeface="Times New Roman" pitchFamily="18" charset="0"/>
            </a:endParaRPr>
          </a:p>
        </p:txBody>
      </p:sp>
    </p:spTree>
    <p:extLst>
      <p:ext uri="{BB962C8B-B14F-4D97-AF65-F5344CB8AC3E}">
        <p14:creationId xmlns:p14="http://schemas.microsoft.com/office/powerpoint/2010/main" val="2229368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pPr defTabSz="918073" fontAlgn="base">
              <a:spcBef>
                <a:spcPct val="0"/>
              </a:spcBef>
              <a:spcAft>
                <a:spcPct val="0"/>
              </a:spcAft>
              <a:defRPr/>
            </a:pPr>
            <a:fld id="{711A3606-AAC0-469A-BE83-A1D18C0AB18F}" type="slidenum">
              <a:rPr lang="en-US">
                <a:solidFill>
                  <a:srgbClr val="000000"/>
                </a:solidFill>
                <a:latin typeface="Times New Roman" pitchFamily="18" charset="0"/>
              </a:rPr>
              <a:pPr defTabSz="918073" fontAlgn="base">
                <a:spcBef>
                  <a:spcPct val="0"/>
                </a:spcBef>
                <a:spcAft>
                  <a:spcPct val="0"/>
                </a:spcAft>
                <a:defRPr/>
              </a:pPr>
              <a:t>58</a:t>
            </a:fld>
            <a:endParaRPr lang="en-US" dirty="0">
              <a:solidFill>
                <a:srgbClr val="000000"/>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Notes Placeholder 5"/>
          <p:cNvSpPr>
            <a:spLocks noGrp="1"/>
          </p:cNvSpPr>
          <p:nvPr/>
        </p:nvSpPr>
        <p:spPr bwMode="auto">
          <a:xfrm>
            <a:off x="926993" y="4387767"/>
            <a:ext cx="5096092" cy="4155919"/>
          </a:xfrm>
          <a:prstGeom prst="rect">
            <a:avLst/>
          </a:prstGeom>
          <a:noFill/>
          <a:ln w="9525">
            <a:noFill/>
            <a:miter lim="800000"/>
            <a:headEnd/>
            <a:tailEnd/>
          </a:ln>
        </p:spPr>
        <p:txBody>
          <a:bodyPr lIns="92470" tIns="46236" rIns="92470" bIns="46236"/>
          <a:lstStyle/>
          <a:p>
            <a:pPr defTabSz="907633" eaLnBrk="0" fontAlgn="base" hangingPunct="0">
              <a:spcBef>
                <a:spcPct val="30000"/>
              </a:spcBef>
              <a:spcAft>
                <a:spcPct val="0"/>
              </a:spcAft>
              <a:defRPr/>
            </a:pPr>
            <a:endParaRPr lang="en-US" sz="1200" dirty="0">
              <a:solidFill>
                <a:srgbClr val="000000"/>
              </a:solidFill>
              <a:latin typeface="Times New Roman" pitchFamily="18" charset="0"/>
            </a:endParaRPr>
          </a:p>
        </p:txBody>
      </p:sp>
    </p:spTree>
    <p:extLst>
      <p:ext uri="{BB962C8B-B14F-4D97-AF65-F5344CB8AC3E}">
        <p14:creationId xmlns:p14="http://schemas.microsoft.com/office/powerpoint/2010/main" val="114238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8073" fontAlgn="base">
              <a:spcBef>
                <a:spcPct val="0"/>
              </a:spcBef>
              <a:spcAft>
                <a:spcPct val="0"/>
              </a:spcAft>
              <a:defRPr/>
            </a:pPr>
            <a:fld id="{39ED75C1-E202-441A-9213-FBAC9B60310B}" type="slidenum">
              <a:rPr lang="en-US">
                <a:solidFill>
                  <a:srgbClr val="000000"/>
                </a:solidFill>
                <a:latin typeface="Times New Roman" pitchFamily="18" charset="0"/>
              </a:rPr>
              <a:pPr defTabSz="918073" fontAlgn="base">
                <a:spcBef>
                  <a:spcPct val="0"/>
                </a:spcBef>
                <a:spcAft>
                  <a:spcPct val="0"/>
                </a:spcAft>
                <a:defRPr/>
              </a:pPr>
              <a:t>71</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26666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8073" fontAlgn="base">
              <a:spcBef>
                <a:spcPct val="0"/>
              </a:spcBef>
              <a:spcAft>
                <a:spcPct val="0"/>
              </a:spcAft>
              <a:defRPr/>
            </a:pPr>
            <a:fld id="{39ED75C1-E202-441A-9213-FBAC9B60310B}" type="slidenum">
              <a:rPr lang="en-US">
                <a:solidFill>
                  <a:srgbClr val="000000"/>
                </a:solidFill>
                <a:latin typeface="Times New Roman" pitchFamily="18" charset="0"/>
              </a:rPr>
              <a:pPr defTabSz="918073" fontAlgn="base">
                <a:spcBef>
                  <a:spcPct val="0"/>
                </a:spcBef>
                <a:spcAft>
                  <a:spcPct val="0"/>
                </a:spcAft>
                <a:defRPr/>
              </a:pPr>
              <a:t>72</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92078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27721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293981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146774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8073" fontAlgn="base">
              <a:spcBef>
                <a:spcPct val="0"/>
              </a:spcBef>
              <a:spcAft>
                <a:spcPct val="0"/>
              </a:spcAft>
              <a:defRPr/>
            </a:pPr>
            <a:fld id="{39ED75C1-E202-441A-9213-FBAC9B60310B}" type="slidenum">
              <a:rPr lang="en-US">
                <a:solidFill>
                  <a:srgbClr val="000000"/>
                </a:solidFill>
                <a:latin typeface="Times New Roman" pitchFamily="18" charset="0"/>
              </a:rPr>
              <a:pPr defTabSz="918073" fontAlgn="base">
                <a:spcBef>
                  <a:spcPct val="0"/>
                </a:spcBef>
                <a:spcAft>
                  <a:spcPct val="0"/>
                </a:spcAft>
                <a:defRPr/>
              </a:pPr>
              <a:t>45</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62582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pPr defTabSz="918073" fontAlgn="base">
              <a:spcBef>
                <a:spcPct val="0"/>
              </a:spcBef>
              <a:spcAft>
                <a:spcPct val="0"/>
              </a:spcAft>
              <a:defRPr/>
            </a:pPr>
            <a:fld id="{6DEF51B4-55D5-4AF2-9A62-CEE918D49080}" type="slidenum">
              <a:rPr lang="en-US">
                <a:solidFill>
                  <a:srgbClr val="000000"/>
                </a:solidFill>
                <a:latin typeface="Times New Roman" pitchFamily="18" charset="0"/>
              </a:rPr>
              <a:pPr defTabSz="918073" fontAlgn="base">
                <a:spcBef>
                  <a:spcPct val="0"/>
                </a:spcBef>
                <a:spcAft>
                  <a:spcPct val="0"/>
                </a:spcAft>
                <a:defRPr/>
              </a:pPr>
              <a:t>48</a:t>
            </a:fld>
            <a:endParaRPr lang="en-US" dirty="0">
              <a:solidFill>
                <a:srgbClr val="000000"/>
              </a:solidFill>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290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pPr defTabSz="918073" fontAlgn="base">
              <a:spcBef>
                <a:spcPct val="0"/>
              </a:spcBef>
              <a:spcAft>
                <a:spcPct val="0"/>
              </a:spcAft>
              <a:defRPr/>
            </a:pPr>
            <a:fld id="{84A5C00D-D971-48A6-A3D9-97C960E7FFF9}" type="slidenum">
              <a:rPr lang="en-US">
                <a:solidFill>
                  <a:srgbClr val="000000"/>
                </a:solidFill>
                <a:latin typeface="Times New Roman" pitchFamily="18" charset="0"/>
              </a:rPr>
              <a:pPr defTabSz="918073" fontAlgn="base">
                <a:spcBef>
                  <a:spcPct val="0"/>
                </a:spcBef>
                <a:spcAft>
                  <a:spcPct val="0"/>
                </a:spcAft>
                <a:defRPr/>
              </a:pPr>
              <a:t>51</a:t>
            </a:fld>
            <a:endParaRPr lang="en-US" dirty="0">
              <a:solidFill>
                <a:srgbClr val="000000"/>
              </a:solidFill>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025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pPr defTabSz="918073" fontAlgn="base">
              <a:spcBef>
                <a:spcPct val="0"/>
              </a:spcBef>
              <a:spcAft>
                <a:spcPct val="0"/>
              </a:spcAft>
              <a:defRPr/>
            </a:pPr>
            <a:fld id="{A5E00B26-3957-48AA-B88E-58C4747C29A3}" type="slidenum">
              <a:rPr lang="en-US">
                <a:solidFill>
                  <a:srgbClr val="000000"/>
                </a:solidFill>
                <a:latin typeface="Times New Roman" pitchFamily="18" charset="0"/>
              </a:rPr>
              <a:pPr defTabSz="918073" fontAlgn="base">
                <a:spcBef>
                  <a:spcPct val="0"/>
                </a:spcBef>
                <a:spcAft>
                  <a:spcPct val="0"/>
                </a:spcAft>
                <a:defRPr/>
              </a:pPr>
              <a:t>52</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67534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pPr defTabSz="918073" fontAlgn="base">
              <a:spcBef>
                <a:spcPct val="0"/>
              </a:spcBef>
              <a:spcAft>
                <a:spcPct val="0"/>
              </a:spcAft>
              <a:defRPr/>
            </a:pPr>
            <a:fld id="{2D9AD4E9-9DF7-441E-85D2-E439449454BD}" type="slidenum">
              <a:rPr lang="en-US">
                <a:solidFill>
                  <a:srgbClr val="000000"/>
                </a:solidFill>
                <a:latin typeface="Times New Roman" pitchFamily="18" charset="0"/>
              </a:rPr>
              <a:pPr defTabSz="918073" fontAlgn="base">
                <a:spcBef>
                  <a:spcPct val="0"/>
                </a:spcBef>
                <a:spcAft>
                  <a:spcPct val="0"/>
                </a:spcAft>
                <a:defRPr/>
              </a:pPr>
              <a:t>53</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929679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2.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extLst>
      <p:ext uri="{BB962C8B-B14F-4D97-AF65-F5344CB8AC3E}">
        <p14:creationId xmlns:p14="http://schemas.microsoft.com/office/powerpoint/2010/main" val="7358915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9" name="Rectangle 8"/>
          <p:cNvSpPr/>
          <p:nvPr/>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6145823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31815010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21743470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4945201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latin typeface="+mn-lt"/>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71690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35091688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latin typeface="+mj-lt"/>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991521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88486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7372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361088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23460296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394175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843063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930289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34055959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618823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41749775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2676633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395298431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3401381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22108190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25775752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358035785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154230679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6808593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extLst>
      <p:ext uri="{BB962C8B-B14F-4D97-AF65-F5344CB8AC3E}">
        <p14:creationId xmlns:p14="http://schemas.microsoft.com/office/powerpoint/2010/main" val="8077978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02560957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Box 27"/>
          <p:cNvSpPr txBox="1"/>
          <p:nvPr/>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440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561ACE11-EF18-4151-9C86-FCCC5A027270}" type="slidenum">
              <a:rPr lang="en-US" smtClean="0"/>
              <a:pPr>
                <a:defRPr/>
              </a:pPr>
              <a:t>‹#›</a:t>
            </a:fld>
            <a:endParaRPr lang="en-US" dirty="0"/>
          </a:p>
        </p:txBody>
      </p:sp>
      <p:sp>
        <p:nvSpPr>
          <p:cNvPr id="5" name="Slide Number Placeholder 2"/>
          <p:cNvSpPr txBox="1">
            <a:spLocks/>
          </p:cNvSpPr>
          <p:nvPr/>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TextBox 13"/>
          <p:cNvSpPr txBox="1"/>
          <p:nvPr/>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TextBox 18"/>
          <p:cNvSpPr txBox="1"/>
          <p:nvPr/>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11421375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extLst>
      <p:ext uri="{BB962C8B-B14F-4D97-AF65-F5344CB8AC3E}">
        <p14:creationId xmlns:p14="http://schemas.microsoft.com/office/powerpoint/2010/main" val="3432679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6575" y="0"/>
            <a:ext cx="83026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6575" y="1371600"/>
            <a:ext cx="4075113"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4088" y="13716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4088" y="3695700"/>
            <a:ext cx="40751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p:txBody>
          <a:bodyPr/>
          <a:lstStyle>
            <a:lvl1pPr>
              <a:defRPr/>
            </a:lvl1pPr>
          </a:lstStyle>
          <a:p>
            <a:pPr>
              <a:defRPr/>
            </a:pPr>
            <a:fld id="{03E900CB-84C1-491A-B562-3806A98875D7}" type="slidenum">
              <a:rPr lang="en-US"/>
              <a:pPr>
                <a:defRPr/>
              </a:pPr>
              <a:t>‹#›</a:t>
            </a:fld>
            <a:endParaRPr lang="en-US" dirty="0"/>
          </a:p>
        </p:txBody>
      </p:sp>
    </p:spTree>
    <p:extLst>
      <p:ext uri="{BB962C8B-B14F-4D97-AF65-F5344CB8AC3E}">
        <p14:creationId xmlns:p14="http://schemas.microsoft.com/office/powerpoint/2010/main" val="3540567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EECA3132-FEB6-4C2A-A61D-50506742ED4B}" type="slidenum">
              <a:rPr lang="en-US"/>
              <a:pPr>
                <a:defRPr/>
              </a:pPr>
              <a:t>‹#›</a:t>
            </a:fld>
            <a:endParaRPr lang="en-US" dirty="0"/>
          </a:p>
        </p:txBody>
      </p:sp>
    </p:spTree>
    <p:extLst>
      <p:ext uri="{BB962C8B-B14F-4D97-AF65-F5344CB8AC3E}">
        <p14:creationId xmlns:p14="http://schemas.microsoft.com/office/powerpoint/2010/main" val="102571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theme" Target="../theme/theme2.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pPr>
              <a:defRPr/>
            </a:pPr>
            <a:fld id="{561ACE11-EF18-4151-9C86-FCCC5A027270}" type="slidenum">
              <a:rPr lang="en-US" smtClean="0"/>
              <a:pPr>
                <a:defRPr/>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40671850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so-ne.com/static-assets/documents/2021/01/er21-496-000.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static-assets/documents/2020/05/a05_pspc_2020_05_28_fca_15_cap_zone_formation.pdf" TargetMode="External"/><Relationship Id="rId2" Type="http://schemas.openxmlformats.org/officeDocument/2006/relationships/hyperlink" Target="https://www.iso-ne.com/static-assets/documents/2021/03/a9_fca_16_transmission_transfer_capability_and_capacity_zonal_development.pdf" TargetMode="External"/><Relationship Id="rId1" Type="http://schemas.openxmlformats.org/officeDocument/2006/relationships/slideLayout" Target="../slideLayouts/slideLayout6.xml"/><Relationship Id="rId5" Type="http://schemas.openxmlformats.org/officeDocument/2006/relationships/hyperlink" Target="https://www.iso-ne.com/static-assets/documents/2021/06/a05_pspc_2021_06_29_tie_benefit_assumptions_to_be_used_in_fca16_icr_calculations.pptx" TargetMode="External"/><Relationship Id="rId4" Type="http://schemas.openxmlformats.org/officeDocument/2006/relationships/hyperlink" Target="https://www.iso-ne.com/static-assets/documents/2021/05/a02_2021-05-20_pspc_review_objective_criteria_testing_for_capacity_zone_determination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hyperlink" Target="https://www.iso-ne.com/static-assets/documents/2021/06/icr-reference-guide.pdf" TargetMode="Externa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hyperlink" Target="https://www.iso-ne.com/static-assets/documents/2021/03/a9_fca_16_transmission_transfer_capability_and_capacity_zonal_development.pdf" TargetMode="External"/><Relationship Id="rId2" Type="http://schemas.openxmlformats.org/officeDocument/2006/relationships/image" Target="../media/image22.png"/><Relationship Id="rId1" Type="http://schemas.openxmlformats.org/officeDocument/2006/relationships/slideLayout" Target="../slideLayouts/slideLayout36.xml"/><Relationship Id="rId4" Type="http://schemas.openxmlformats.org/officeDocument/2006/relationships/hyperlink" Target="https://www.iso-ne.com/static-assets/documents/2021/05/a02_2021-05-20_pspc_review_objective_criteria_testing_for_capacity_zone_determinations.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hyperlink" Target="https://www.iso-ne.com/static-assets/documents/2021/05/a02_2021-05-20_pspc_review_objective_criteria_testing_for_capacity_zone_determinations.pdf" TargetMode="Externa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so-ne.com/static-assets/documents/2021/03/a9_fca_16_transmission_transfer_capability_and_capacity_zonal_development.pdf"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hyperlink" Target="https://www.iso-ne.com/static-assets/documents/2021/07/a02_pspc_2021_07_27_fca_tie_benefits.ppt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iso-ne.com/static-assets/documents/2021/03/a9_fca_16_transmission_transfer_capability_and_capacity_zonal_development.pdf" TargetMode="Externa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hyperlink" Target="https://www.iso-ne.com/static-assets/documents/2021/04/2021_celt_report.xlsx" TargetMode="External"/><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hyperlink" Target="https://www.iso-ne.com/static-assets/documents/2021/04/final_2021_pv_forecast.pdf" TargetMode="External"/><Relationship Id="rId2" Type="http://schemas.openxmlformats.org/officeDocument/2006/relationships/hyperlink" Target="https://www.iso-ne.com/static-assets/documents/2017/06/pspc_6_22_2017_2002_PV_profile.pdf"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iso-ne.com/static-assets/documents/2021/04/forecast_data_2021.xlsx" TargetMode="External"/><Relationship Id="rId2" Type="http://schemas.openxmlformats.org/officeDocument/2006/relationships/hyperlink" Target="https://www.iso-ne.com/static-assets/documents/2021/04/final_2021_transp_elec_forecast.pdf" TargetMode="External"/><Relationship Id="rId1" Type="http://schemas.openxmlformats.org/officeDocument/2006/relationships/slideLayout" Target="../slideLayouts/slideLayout36.xml"/><Relationship Id="rId4" Type="http://schemas.openxmlformats.org/officeDocument/2006/relationships/hyperlink" Target="https://www.iso-ne.com/static-assets/documents/2021/04/final_2021_heat_elec_forecast.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iso-ne.com/static-assets/documents/2021/04/forecast_data_2021.xlsx" TargetMode="External"/><Relationship Id="rId2" Type="http://schemas.openxmlformats.org/officeDocument/2006/relationships/notesSlide" Target="../notesSlides/notesSlide7.xml"/><Relationship Id="rId1" Type="http://schemas.openxmlformats.org/officeDocument/2006/relationships/slideLayout" Target="../slideLayouts/slideLayout62.xml"/><Relationship Id="rId4" Type="http://schemas.openxmlformats.org/officeDocument/2006/relationships/hyperlink" Target="https://www.iso-ne.com/static-assets/documents/2021/04/2021_celt_report.xlsx"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3" Type="http://schemas.openxmlformats.org/officeDocument/2006/relationships/hyperlink" Target="https://cdn.misoenergy.org/20180808%20RASC%20Item%2003b%20Capacity%20Determination%20for%20ESR263475.pdf" TargetMode="External"/><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3" Type="http://schemas.openxmlformats.org/officeDocument/2006/relationships/hyperlink" Target="https://www.iso-ne.com/static-assets/documents/2021/06/a03_pspc_2021_06_29_proposed_battery_modeling_for_icr_calculations_update.pptx" TargetMode="External"/><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hyperlink" Target="https://www.iso-ne.com/static-assets/documents/2021/05/a08_2021-05-20_pspc_review_proposed_battery_modeling_for_icr_calculations.pptx"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www.iso-ne.com/static-assets/documents/2021/06/a02_pspc_2021_06_29_adcr_availability_assumptions_methodology_update.pptx" TargetMode="Externa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hyperlink" Target="https://www.iso-ne.com/static-assets/documents/2014/12/mr1_sec_1_12.pdf"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10000" y="180742"/>
            <a:ext cx="5038554" cy="467833"/>
          </a:xfrm>
        </p:spPr>
        <p:txBody>
          <a:bodyPr/>
          <a:lstStyle/>
          <a:p>
            <a:r>
              <a:rPr lang="en-US" dirty="0" smtClean="0"/>
              <a:t>September 1, </a:t>
            </a:r>
            <a:r>
              <a:rPr lang="en-US" dirty="0"/>
              <a:t>2021 |</a:t>
            </a:r>
            <a:r>
              <a:rPr lang="en-US" dirty="0">
                <a:solidFill>
                  <a:srgbClr val="FF0000"/>
                </a:solidFill>
              </a:rPr>
              <a:t> </a:t>
            </a:r>
            <a:r>
              <a:rPr lang="en-US" dirty="0"/>
              <a:t>RC</a:t>
            </a:r>
            <a:r>
              <a:rPr lang="en-US" dirty="0">
                <a:solidFill>
                  <a:srgbClr val="FF0000"/>
                </a:solidFill>
              </a:rPr>
              <a:t> </a:t>
            </a:r>
            <a:r>
              <a:rPr lang="en-US" dirty="0"/>
              <a:t>WEBEX</a:t>
            </a:r>
          </a:p>
          <a:p>
            <a:endParaRPr lang="en-US" dirty="0" smtClean="0">
              <a:solidFill>
                <a:srgbClr val="FF0000"/>
              </a:solidFill>
            </a:endParaRPr>
          </a:p>
        </p:txBody>
      </p:sp>
      <p:sp>
        <p:nvSpPr>
          <p:cNvPr id="6" name="Text Placeholder 5"/>
          <p:cNvSpPr>
            <a:spLocks noGrp="1"/>
          </p:cNvSpPr>
          <p:nvPr>
            <p:ph type="body" sz="quarter" idx="17"/>
          </p:nvPr>
        </p:nvSpPr>
        <p:spPr>
          <a:xfrm>
            <a:off x="5715000" y="5114264"/>
            <a:ext cx="3133554" cy="381000"/>
          </a:xfrm>
        </p:spPr>
        <p:txBody>
          <a:bodyPr/>
          <a:lstStyle/>
          <a:p>
            <a:r>
              <a:rPr lang="en-US" dirty="0" smtClean="0"/>
              <a:t>Fei </a:t>
            </a:r>
            <a:r>
              <a:rPr lang="en-US" dirty="0"/>
              <a:t>Zeng</a:t>
            </a:r>
          </a:p>
        </p:txBody>
      </p:sp>
      <p:sp>
        <p:nvSpPr>
          <p:cNvPr id="7" name="Text Placeholder 6"/>
          <p:cNvSpPr>
            <a:spLocks noGrp="1"/>
          </p:cNvSpPr>
          <p:nvPr>
            <p:ph type="body" sz="quarter" idx="18"/>
          </p:nvPr>
        </p:nvSpPr>
        <p:spPr/>
        <p:txBody>
          <a:bodyPr/>
          <a:lstStyle/>
          <a:p>
            <a:r>
              <a:rPr lang="en-US" dirty="0" smtClean="0"/>
              <a:t>Technical manager | Resource Studies and Assessments</a:t>
            </a:r>
            <a:endParaRPr lang="en-US" dirty="0"/>
          </a:p>
        </p:txBody>
      </p:sp>
      <p:sp>
        <p:nvSpPr>
          <p:cNvPr id="5" name="Text Placeholder 4"/>
          <p:cNvSpPr>
            <a:spLocks noGrp="1"/>
          </p:cNvSpPr>
          <p:nvPr>
            <p:ph type="body" sz="quarter" idx="16"/>
          </p:nvPr>
        </p:nvSpPr>
        <p:spPr/>
        <p:txBody>
          <a:bodyPr/>
          <a:lstStyle/>
          <a:p>
            <a:pPr algn="r"/>
            <a:r>
              <a:rPr lang="en-US" dirty="0" smtClean="0"/>
              <a:t>Reliability Committee Meeting</a:t>
            </a:r>
            <a:endParaRPr lang="en-US" dirty="0"/>
          </a:p>
        </p:txBody>
      </p:sp>
      <p:sp>
        <p:nvSpPr>
          <p:cNvPr id="8" name="Text Placeholder 7"/>
          <p:cNvSpPr>
            <a:spLocks noGrp="1"/>
          </p:cNvSpPr>
          <p:nvPr>
            <p:ph type="body" sz="quarter" idx="19"/>
          </p:nvPr>
        </p:nvSpPr>
        <p:spPr/>
        <p:txBody>
          <a:bodyPr/>
          <a:lstStyle/>
          <a:p>
            <a:r>
              <a:rPr lang="en-US" dirty="0" smtClean="0"/>
              <a:t>Tie Benefits Study Results For Capacity Commitment Period 2025-2026 Sixteenth Forward Capacity Auction (FCA 16)</a:t>
            </a:r>
            <a:endParaRPr lang="en-US" dirty="0"/>
          </a:p>
        </p:txBody>
      </p:sp>
    </p:spTree>
    <p:extLst>
      <p:ext uri="{BB962C8B-B14F-4D97-AF65-F5344CB8AC3E}">
        <p14:creationId xmlns:p14="http://schemas.microsoft.com/office/powerpoint/2010/main" val="2890076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3</a:t>
            </a:r>
            <a:r>
              <a:rPr lang="en-US" dirty="0" smtClean="0"/>
              <a:t> Calculation </a:t>
            </a:r>
            <a:r>
              <a:rPr lang="en-US" dirty="0"/>
              <a:t>of </a:t>
            </a:r>
            <a:r>
              <a:rPr lang="en-US" dirty="0" smtClean="0"/>
              <a:t>Initial Tie </a:t>
            </a:r>
            <a:r>
              <a:rPr lang="en-US" dirty="0"/>
              <a:t>Benefits for Neighboring Control </a:t>
            </a:r>
            <a:r>
              <a:rPr lang="en-US" dirty="0" smtClean="0"/>
              <a:t>Areas  </a:t>
            </a:r>
            <a:endParaRPr lang="en-US" dirty="0"/>
          </a:p>
        </p:txBody>
      </p:sp>
      <p:sp>
        <p:nvSpPr>
          <p:cNvPr id="3" name="Text Placeholder 2"/>
          <p:cNvSpPr>
            <a:spLocks noGrp="1"/>
          </p:cNvSpPr>
          <p:nvPr>
            <p:ph type="body" sz="quarter" idx="4294967295"/>
          </p:nvPr>
        </p:nvSpPr>
        <p:spPr>
          <a:xfrm>
            <a:off x="457200" y="1371600"/>
            <a:ext cx="8229600" cy="4724400"/>
          </a:xfrm>
          <a:prstGeom prst="rect">
            <a:avLst/>
          </a:prstGeom>
        </p:spPr>
        <p:txBody>
          <a:bodyPr>
            <a:normAutofit/>
          </a:bodyPr>
          <a:lstStyle/>
          <a:p>
            <a:pPr>
              <a:lnSpc>
                <a:spcPct val="90000"/>
              </a:lnSpc>
            </a:pPr>
            <a:r>
              <a:rPr lang="en-US" sz="2000" dirty="0"/>
              <a:t>All interconnections connected to a given neighboring </a:t>
            </a:r>
            <a:r>
              <a:rPr lang="en-US" sz="2000" dirty="0" smtClean="0"/>
              <a:t>Control </a:t>
            </a:r>
            <a:r>
              <a:rPr lang="en-US" sz="2000" dirty="0"/>
              <a:t>A</a:t>
            </a:r>
            <a:r>
              <a:rPr lang="en-US" sz="2000" dirty="0" smtClean="0"/>
              <a:t>rea </a:t>
            </a:r>
            <a:r>
              <a:rPr lang="en-US" sz="2000" dirty="0"/>
              <a:t>are grouped together to represent the state of interconnection between New England and that neighboring C</a:t>
            </a:r>
            <a:r>
              <a:rPr lang="en-US" sz="2000" dirty="0" smtClean="0"/>
              <a:t>ontrol Area</a:t>
            </a:r>
            <a:r>
              <a:rPr lang="en-US" sz="2000" dirty="0"/>
              <a:t>. The simple average of values for all the interconnection states represents the tie benefits of the target neighboring </a:t>
            </a:r>
            <a:r>
              <a:rPr lang="en-US" sz="2000" dirty="0" smtClean="0"/>
              <a:t>Control </a:t>
            </a:r>
            <a:r>
              <a:rPr lang="en-US" sz="2000" dirty="0"/>
              <a:t>A</a:t>
            </a:r>
            <a:r>
              <a:rPr lang="en-US" sz="2000" dirty="0" smtClean="0"/>
              <a:t>rea </a:t>
            </a:r>
            <a:r>
              <a:rPr lang="en-US" sz="2000" dirty="0"/>
              <a:t>(four states for each area)</a:t>
            </a:r>
          </a:p>
          <a:p>
            <a:pPr>
              <a:lnSpc>
                <a:spcPct val="90000"/>
              </a:lnSpc>
            </a:pPr>
            <a:r>
              <a:rPr lang="en-US" sz="2000" dirty="0" smtClean="0"/>
              <a:t>Individual Control Area tie benefits calculations</a:t>
            </a:r>
          </a:p>
          <a:p>
            <a:pPr lvl="1">
              <a:lnSpc>
                <a:spcPct val="90000"/>
              </a:lnSpc>
            </a:pPr>
            <a:r>
              <a:rPr lang="en-US" sz="1600" dirty="0" smtClean="0"/>
              <a:t>Proration is required since the sum of the average contribution from each Control Area </a:t>
            </a:r>
            <a:r>
              <a:rPr lang="en-US" sz="1600" dirty="0"/>
              <a:t>(470.0 + </a:t>
            </a:r>
            <a:r>
              <a:rPr lang="en-US" sz="1600" dirty="0" smtClean="0"/>
              <a:t>1047.5 + 282.5 = 1,800) is not equal to the total tie benefits of 1,830 MW calculated in Process 2</a:t>
            </a:r>
          </a:p>
          <a:p>
            <a:pPr>
              <a:lnSpc>
                <a:spcPct val="90000"/>
              </a:lnSpc>
            </a:pPr>
            <a:endParaRPr lang="en-US" sz="1800" dirty="0"/>
          </a:p>
          <a:p>
            <a:pPr>
              <a:lnSpc>
                <a:spcPct val="90000"/>
              </a:lnSpc>
            </a:pPr>
            <a:endParaRPr lang="en-US" sz="1800" dirty="0" smtClean="0"/>
          </a:p>
          <a:p>
            <a:pPr>
              <a:lnSpc>
                <a:spcPct val="90000"/>
              </a:lnSpc>
            </a:pPr>
            <a:endParaRPr lang="en-US" sz="1800"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44907583"/>
              </p:ext>
            </p:extLst>
          </p:nvPr>
        </p:nvGraphicFramePr>
        <p:xfrm>
          <a:off x="103222" y="3876879"/>
          <a:ext cx="8812179" cy="2229478"/>
        </p:xfrm>
        <a:graphic>
          <a:graphicData uri="http://schemas.openxmlformats.org/drawingml/2006/table">
            <a:tbl>
              <a:tblPr firstRow="1" bandRow="1"/>
              <a:tblGrid>
                <a:gridCol w="1335180">
                  <a:extLst>
                    <a:ext uri="{9D8B030D-6E8A-4147-A177-3AD203B41FA5}">
                      <a16:colId xmlns:a16="http://schemas.microsoft.com/office/drawing/2014/main" val="1617357955"/>
                    </a:ext>
                  </a:extLst>
                </a:gridCol>
                <a:gridCol w="1246166">
                  <a:extLst>
                    <a:ext uri="{9D8B030D-6E8A-4147-A177-3AD203B41FA5}">
                      <a16:colId xmlns:a16="http://schemas.microsoft.com/office/drawing/2014/main" val="2286406023"/>
                    </a:ext>
                  </a:extLst>
                </a:gridCol>
                <a:gridCol w="1246166">
                  <a:extLst>
                    <a:ext uri="{9D8B030D-6E8A-4147-A177-3AD203B41FA5}">
                      <a16:colId xmlns:a16="http://schemas.microsoft.com/office/drawing/2014/main" val="1923212859"/>
                    </a:ext>
                  </a:extLst>
                </a:gridCol>
                <a:gridCol w="1246166">
                  <a:extLst>
                    <a:ext uri="{9D8B030D-6E8A-4147-A177-3AD203B41FA5}">
                      <a16:colId xmlns:a16="http://schemas.microsoft.com/office/drawing/2014/main" val="3383474436"/>
                    </a:ext>
                  </a:extLst>
                </a:gridCol>
                <a:gridCol w="1119058">
                  <a:extLst>
                    <a:ext uri="{9D8B030D-6E8A-4147-A177-3AD203B41FA5}">
                      <a16:colId xmlns:a16="http://schemas.microsoft.com/office/drawing/2014/main" val="3001331619"/>
                    </a:ext>
                  </a:extLst>
                </a:gridCol>
                <a:gridCol w="790642">
                  <a:extLst>
                    <a:ext uri="{9D8B030D-6E8A-4147-A177-3AD203B41FA5}">
                      <a16:colId xmlns:a16="http://schemas.microsoft.com/office/drawing/2014/main" val="1416750641"/>
                    </a:ext>
                  </a:extLst>
                </a:gridCol>
                <a:gridCol w="1828801">
                  <a:extLst>
                    <a:ext uri="{9D8B030D-6E8A-4147-A177-3AD203B41FA5}">
                      <a16:colId xmlns:a16="http://schemas.microsoft.com/office/drawing/2014/main" val="2618942696"/>
                    </a:ext>
                  </a:extLst>
                </a:gridCol>
              </a:tblGrid>
              <a:tr h="309238">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b"/>
                      <a:r>
                        <a:rPr lang="en-US" sz="1600" b="0" i="0" u="none" strike="noStrike" dirty="0" smtClean="0">
                          <a:solidFill>
                            <a:srgbClr val="000000"/>
                          </a:solidFill>
                          <a:effectLst/>
                          <a:latin typeface="Calibri" panose="020F0502020204030204" pitchFamily="34" charset="0"/>
                        </a:rPr>
                        <a:t>Tie</a:t>
                      </a:r>
                      <a:r>
                        <a:rPr lang="en-US" sz="1600" b="0" i="0" u="none" strike="noStrike" baseline="0" dirty="0" smtClean="0">
                          <a:solidFill>
                            <a:srgbClr val="000000"/>
                          </a:solidFill>
                          <a:effectLst/>
                          <a:latin typeface="Calibri" panose="020F0502020204030204" pitchFamily="34" charset="0"/>
                        </a:rPr>
                        <a:t> Benefits Contribution under Different Scenarios</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Average</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After Proration</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618443"/>
                  </a:ext>
                </a:extLst>
              </a:tr>
              <a:tr h="320040">
                <a:tc rowSpan="2">
                  <a:txBody>
                    <a:bodyPr/>
                    <a:lstStyle/>
                    <a:p>
                      <a:pPr algn="ctr" fontAlgn="ctr"/>
                      <a:r>
                        <a:rPr lang="en-US" sz="1600" b="0" i="0" u="none" strike="noStrike" dirty="0" smtClean="0">
                          <a:solidFill>
                            <a:srgbClr val="000000"/>
                          </a:solidFill>
                          <a:effectLst/>
                          <a:latin typeface="Calibri" panose="020F0502020204030204" pitchFamily="34" charset="0"/>
                        </a:rPr>
                        <a:t>Maritimes</a:t>
                      </a:r>
                    </a:p>
                    <a:p>
                      <a:pPr algn="ctr" fontAlgn="ctr"/>
                      <a:r>
                        <a:rPr lang="en-US" sz="1600" b="0" i="0" u="none" strike="noStrike" dirty="0" smtClean="0">
                          <a:solidFill>
                            <a:srgbClr val="000000"/>
                          </a:solidFill>
                          <a:effectLst/>
                          <a:latin typeface="Calibri" panose="020F0502020204030204" pitchFamily="34" charset="0"/>
                        </a:rPr>
                        <a:t>(MW)</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vs 32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 vs 3</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12 vs 18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17 vs 23</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470.0</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470.0 x 1,830/1,800  =</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478</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333744"/>
                  </a:ext>
                </a:extLst>
              </a:tr>
              <a:tr h="320040">
                <a:tc vMerge="1">
                  <a:txBody>
                    <a:bodyPr/>
                    <a:lstStyle/>
                    <a:p>
                      <a:endParaRPr lang="en-US"/>
                    </a:p>
                  </a:txBody>
                  <a:tcPr/>
                </a:tc>
                <a:tc>
                  <a:txBody>
                    <a:bodyPr/>
                    <a:lstStyle/>
                    <a:p>
                      <a:pPr algn="ctr" fontAlgn="b"/>
                      <a:r>
                        <a:rPr lang="en-US" sz="1600" b="0" i="0" u="none" strike="noStrike" dirty="0">
                          <a:solidFill>
                            <a:srgbClr val="000000"/>
                          </a:solidFill>
                          <a:effectLst/>
                          <a:latin typeface="Calibri" panose="020F0502020204030204" pitchFamily="34" charset="0"/>
                        </a:rPr>
                        <a:t>555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445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360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520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496027"/>
                  </a:ext>
                </a:extLst>
              </a:tr>
              <a:tr h="320040">
                <a:tc rowSpan="2">
                  <a:txBody>
                    <a:bodyPr/>
                    <a:lstStyle/>
                    <a:p>
                      <a:pPr algn="ctr" fontAlgn="ctr"/>
                      <a:r>
                        <a:rPr lang="en-US" sz="1600" b="0" i="0" u="none" strike="noStrike" dirty="0" smtClean="0">
                          <a:solidFill>
                            <a:srgbClr val="000000"/>
                          </a:solidFill>
                          <a:effectLst/>
                          <a:latin typeface="Calibri" panose="020F0502020204030204" pitchFamily="34" charset="0"/>
                        </a:rPr>
                        <a:t>Quebec</a:t>
                      </a:r>
                    </a:p>
                    <a:p>
                      <a:pPr algn="ctr" fontAlgn="ctr"/>
                      <a:r>
                        <a:rPr lang="en-US" sz="1600" b="0" i="0" u="none" strike="noStrike" dirty="0" smtClean="0">
                          <a:solidFill>
                            <a:srgbClr val="000000"/>
                          </a:solidFill>
                          <a:effectLst/>
                          <a:latin typeface="Calibri" panose="020F0502020204030204" pitchFamily="34" charset="0"/>
                        </a:rPr>
                        <a:t>(MW)</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vs 23</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 vs 12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3 vs 18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17 vs 32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1,047.5</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1,047.5 x 1,830/1,800 = 1,065</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869925"/>
                  </a:ext>
                </a:extLst>
              </a:tr>
              <a:tr h="320040">
                <a:tc vMerge="1">
                  <a:txBody>
                    <a:bodyPr/>
                    <a:lstStyle/>
                    <a:p>
                      <a:endParaRPr lang="en-US"/>
                    </a:p>
                  </a:txBody>
                  <a:tcPr/>
                </a:tc>
                <a:tc>
                  <a:txBody>
                    <a:bodyPr/>
                    <a:lstStyle/>
                    <a:p>
                      <a:pPr algn="ctr" fontAlgn="b"/>
                      <a:r>
                        <a:rPr lang="en-US" sz="1600" b="0" i="0" u="none" strike="noStrike" dirty="0" smtClean="0">
                          <a:solidFill>
                            <a:srgbClr val="000000"/>
                          </a:solidFill>
                          <a:effectLst/>
                          <a:latin typeface="Calibri" panose="020F0502020204030204" pitchFamily="34" charset="0"/>
                        </a:rPr>
                        <a:t>1,175</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980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895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smtClean="0">
                          <a:solidFill>
                            <a:srgbClr val="000000"/>
                          </a:solidFill>
                          <a:effectLst/>
                          <a:latin typeface="Calibri" panose="020F0502020204030204" pitchFamily="34" charset="0"/>
                        </a:rPr>
                        <a:t>1,140</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140063"/>
                  </a:ext>
                </a:extLst>
              </a:tr>
              <a:tr h="320040">
                <a:tc rowSpan="2">
                  <a:txBody>
                    <a:bodyPr/>
                    <a:lstStyle/>
                    <a:p>
                      <a:pPr algn="ctr" fontAlgn="ctr"/>
                      <a:r>
                        <a:rPr lang="en-US" sz="1600" b="0" i="0" u="none" strike="noStrike" dirty="0">
                          <a:solidFill>
                            <a:srgbClr val="000000"/>
                          </a:solidFill>
                          <a:effectLst/>
                          <a:latin typeface="Calibri" panose="020F0502020204030204" pitchFamily="34" charset="0"/>
                        </a:rPr>
                        <a:t>New </a:t>
                      </a:r>
                      <a:r>
                        <a:rPr lang="en-US" sz="1600" b="0" i="0" u="none" strike="noStrike" dirty="0" smtClean="0">
                          <a:solidFill>
                            <a:srgbClr val="000000"/>
                          </a:solidFill>
                          <a:effectLst/>
                          <a:latin typeface="Calibri" panose="020F0502020204030204" pitchFamily="34" charset="0"/>
                        </a:rPr>
                        <a:t>York</a:t>
                      </a:r>
                    </a:p>
                    <a:p>
                      <a:pPr algn="ctr" fontAlgn="ctr"/>
                      <a:r>
                        <a:rPr lang="en-US" sz="1600" b="0" i="0" u="none" strike="noStrike" dirty="0" smtClean="0">
                          <a:solidFill>
                            <a:srgbClr val="000000"/>
                          </a:solidFill>
                          <a:effectLst/>
                          <a:latin typeface="Calibri" panose="020F0502020204030204" pitchFamily="34" charset="0"/>
                        </a:rPr>
                        <a:t>(MW)</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vs 18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 vs 17</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3 vs 23</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12 vs 32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282.5</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282.5 x 1,830/1,800  = 287</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0915818"/>
                  </a:ext>
                </a:extLst>
              </a:tr>
              <a:tr h="320040">
                <a:tc vMerge="1">
                  <a:txBody>
                    <a:bodyPr/>
                    <a:lstStyle/>
                    <a:p>
                      <a:endParaRPr lang="en-US"/>
                    </a:p>
                  </a:txBody>
                  <a:tcPr/>
                </a:tc>
                <a:tc>
                  <a:txBody>
                    <a:bodyPr/>
                    <a:lstStyle/>
                    <a:p>
                      <a:pPr algn="ctr" fontAlgn="b"/>
                      <a:r>
                        <a:rPr lang="en-US" sz="1600" b="0" i="0" u="none" strike="noStrike">
                          <a:solidFill>
                            <a:srgbClr val="000000"/>
                          </a:solidFill>
                          <a:effectLst/>
                          <a:latin typeface="Calibri" panose="020F0502020204030204" pitchFamily="34" charset="0"/>
                        </a:rPr>
                        <a:t>490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135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210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295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144997"/>
                  </a:ext>
                </a:extLst>
              </a:tr>
            </a:tbl>
          </a:graphicData>
        </a:graphic>
      </p:graphicFrame>
    </p:spTree>
    <p:extLst>
      <p:ext uri="{BB962C8B-B14F-4D97-AF65-F5344CB8AC3E}">
        <p14:creationId xmlns:p14="http://schemas.microsoft.com/office/powerpoint/2010/main" val="235704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4</a:t>
            </a:r>
            <a:r>
              <a:rPr lang="en-US" dirty="0" smtClean="0"/>
              <a:t> Calculation </a:t>
            </a:r>
            <a:r>
              <a:rPr lang="en-US" dirty="0"/>
              <a:t>of Tie Benefits for Individual or Group of </a:t>
            </a:r>
            <a:r>
              <a:rPr lang="en-US" dirty="0" smtClean="0"/>
              <a:t>Interconnections </a:t>
            </a:r>
            <a:endParaRPr lang="en-US" dirty="0">
              <a:solidFill>
                <a:srgbClr val="FF0000"/>
              </a:solidFill>
            </a:endParaRPr>
          </a:p>
        </p:txBody>
      </p:sp>
      <p:sp>
        <p:nvSpPr>
          <p:cNvPr id="3" name="Text Placeholder 2"/>
          <p:cNvSpPr>
            <a:spLocks noGrp="1"/>
          </p:cNvSpPr>
          <p:nvPr>
            <p:ph type="body" sz="quarter" idx="4294967295"/>
          </p:nvPr>
        </p:nvSpPr>
        <p:spPr>
          <a:xfrm>
            <a:off x="457200" y="1371600"/>
            <a:ext cx="8390526" cy="4876800"/>
          </a:xfrm>
          <a:prstGeom prst="rect">
            <a:avLst/>
          </a:prstGeom>
        </p:spPr>
        <p:txBody>
          <a:bodyPr>
            <a:normAutofit/>
          </a:bodyPr>
          <a:lstStyle/>
          <a:p>
            <a:pPr>
              <a:lnSpc>
                <a:spcPct val="90000"/>
              </a:lnSpc>
            </a:pPr>
            <a:r>
              <a:rPr lang="en-US" sz="2000" dirty="0"/>
              <a:t>Each individual interconnection or group of interconnections subject to</a:t>
            </a:r>
            <a:r>
              <a:rPr lang="en-US" sz="2000" dirty="0">
                <a:solidFill>
                  <a:srgbClr val="FF0000"/>
                </a:solidFill>
              </a:rPr>
              <a:t> </a:t>
            </a:r>
            <a:r>
              <a:rPr lang="en-US" sz="2000" dirty="0" smtClean="0"/>
              <a:t>the individual </a:t>
            </a:r>
            <a:r>
              <a:rPr lang="en-US" sz="2000" dirty="0"/>
              <a:t>tie benefits contribution calculation is treated independently. The simple average of values for all the interconnection states represents tie benefits of the target interconnection or group of </a:t>
            </a:r>
            <a:r>
              <a:rPr lang="en-US" sz="2000" dirty="0" smtClean="0"/>
              <a:t>interconnections</a:t>
            </a:r>
          </a:p>
          <a:p>
            <a:pPr>
              <a:lnSpc>
                <a:spcPct val="90000"/>
              </a:lnSpc>
            </a:pPr>
            <a:r>
              <a:rPr lang="en-US" sz="2000" dirty="0" smtClean="0"/>
              <a:t>Interconnections with Maritimes</a:t>
            </a:r>
          </a:p>
          <a:p>
            <a:pPr lvl="1">
              <a:lnSpc>
                <a:spcPct val="90000"/>
              </a:lnSpc>
            </a:pPr>
            <a:r>
              <a:rPr lang="en-US" dirty="0" smtClean="0"/>
              <a:t>No </a:t>
            </a:r>
            <a:r>
              <a:rPr lang="en-US" dirty="0"/>
              <a:t>individual </a:t>
            </a:r>
            <a:r>
              <a:rPr lang="en-US" dirty="0" smtClean="0"/>
              <a:t>interconnection is subject </a:t>
            </a:r>
            <a:r>
              <a:rPr lang="en-US" dirty="0"/>
              <a:t>to the calculation</a:t>
            </a:r>
          </a:p>
          <a:p>
            <a:pPr>
              <a:lnSpc>
                <a:spcPct val="90000"/>
              </a:lnSpc>
            </a:pPr>
            <a:r>
              <a:rPr lang="en-US" sz="2000" dirty="0" smtClean="0"/>
              <a:t>Interconnections with Quebec</a:t>
            </a:r>
          </a:p>
          <a:p>
            <a:pPr lvl="1">
              <a:lnSpc>
                <a:spcPct val="90000"/>
              </a:lnSpc>
            </a:pPr>
            <a:r>
              <a:rPr lang="en-US" dirty="0" smtClean="0"/>
              <a:t>HQ Phase II and </a:t>
            </a:r>
            <a:r>
              <a:rPr lang="en-US" dirty="0" err="1" smtClean="0"/>
              <a:t>Highgate</a:t>
            </a:r>
            <a:r>
              <a:rPr lang="en-US" dirty="0" smtClean="0"/>
              <a:t> are subject to the calculation</a:t>
            </a:r>
          </a:p>
          <a:p>
            <a:pPr lvl="1">
              <a:lnSpc>
                <a:spcPct val="90000"/>
              </a:lnSpc>
            </a:pPr>
            <a:r>
              <a:rPr lang="en-US" dirty="0" smtClean="0"/>
              <a:t>Proration is required since the sum of the average contribution (907.5 + 140 = 1,047.5) is not equal to the total control area tie benefits of 1,065 MW calculated in Process 3</a:t>
            </a:r>
          </a:p>
          <a:p>
            <a:pPr marL="457200" lvl="1" indent="0">
              <a:lnSpc>
                <a:spcPct val="90000"/>
              </a:lnSpc>
              <a:buNone/>
            </a:pPr>
            <a:endParaRPr lang="en-US" sz="1600"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45891729"/>
              </p:ext>
            </p:extLst>
          </p:nvPr>
        </p:nvGraphicFramePr>
        <p:xfrm>
          <a:off x="166197" y="4875476"/>
          <a:ext cx="8811606" cy="1372924"/>
        </p:xfrm>
        <a:graphic>
          <a:graphicData uri="http://schemas.openxmlformats.org/drawingml/2006/table">
            <a:tbl>
              <a:tblPr firstRow="1" bandRow="1"/>
              <a:tblGrid>
                <a:gridCol w="868518">
                  <a:extLst>
                    <a:ext uri="{9D8B030D-6E8A-4147-A177-3AD203B41FA5}">
                      <a16:colId xmlns:a16="http://schemas.microsoft.com/office/drawing/2014/main" val="1658982376"/>
                    </a:ext>
                  </a:extLst>
                </a:gridCol>
                <a:gridCol w="713232">
                  <a:extLst>
                    <a:ext uri="{9D8B030D-6E8A-4147-A177-3AD203B41FA5}">
                      <a16:colId xmlns:a16="http://schemas.microsoft.com/office/drawing/2014/main" val="2984510875"/>
                    </a:ext>
                  </a:extLst>
                </a:gridCol>
                <a:gridCol w="713232">
                  <a:extLst>
                    <a:ext uri="{9D8B030D-6E8A-4147-A177-3AD203B41FA5}">
                      <a16:colId xmlns:a16="http://schemas.microsoft.com/office/drawing/2014/main" val="2668667114"/>
                    </a:ext>
                  </a:extLst>
                </a:gridCol>
                <a:gridCol w="713232">
                  <a:extLst>
                    <a:ext uri="{9D8B030D-6E8A-4147-A177-3AD203B41FA5}">
                      <a16:colId xmlns:a16="http://schemas.microsoft.com/office/drawing/2014/main" val="1237322708"/>
                    </a:ext>
                  </a:extLst>
                </a:gridCol>
                <a:gridCol w="713232">
                  <a:extLst>
                    <a:ext uri="{9D8B030D-6E8A-4147-A177-3AD203B41FA5}">
                      <a16:colId xmlns:a16="http://schemas.microsoft.com/office/drawing/2014/main" val="2833563461"/>
                    </a:ext>
                  </a:extLst>
                </a:gridCol>
                <a:gridCol w="713232">
                  <a:extLst>
                    <a:ext uri="{9D8B030D-6E8A-4147-A177-3AD203B41FA5}">
                      <a16:colId xmlns:a16="http://schemas.microsoft.com/office/drawing/2014/main" val="1902187273"/>
                    </a:ext>
                  </a:extLst>
                </a:gridCol>
                <a:gridCol w="713232">
                  <a:extLst>
                    <a:ext uri="{9D8B030D-6E8A-4147-A177-3AD203B41FA5}">
                      <a16:colId xmlns:a16="http://schemas.microsoft.com/office/drawing/2014/main" val="3452931936"/>
                    </a:ext>
                  </a:extLst>
                </a:gridCol>
                <a:gridCol w="713232">
                  <a:extLst>
                    <a:ext uri="{9D8B030D-6E8A-4147-A177-3AD203B41FA5}">
                      <a16:colId xmlns:a16="http://schemas.microsoft.com/office/drawing/2014/main" val="4240066021"/>
                    </a:ext>
                  </a:extLst>
                </a:gridCol>
                <a:gridCol w="713232">
                  <a:extLst>
                    <a:ext uri="{9D8B030D-6E8A-4147-A177-3AD203B41FA5}">
                      <a16:colId xmlns:a16="http://schemas.microsoft.com/office/drawing/2014/main" val="2463626992"/>
                    </a:ext>
                  </a:extLst>
                </a:gridCol>
                <a:gridCol w="713232">
                  <a:extLst>
                    <a:ext uri="{9D8B030D-6E8A-4147-A177-3AD203B41FA5}">
                      <a16:colId xmlns:a16="http://schemas.microsoft.com/office/drawing/2014/main" val="3742770335"/>
                    </a:ext>
                  </a:extLst>
                </a:gridCol>
                <a:gridCol w="1524000">
                  <a:extLst>
                    <a:ext uri="{9D8B030D-6E8A-4147-A177-3AD203B41FA5}">
                      <a16:colId xmlns:a16="http://schemas.microsoft.com/office/drawing/2014/main" val="2753663904"/>
                    </a:ext>
                  </a:extLst>
                </a:gridCol>
              </a:tblGrid>
              <a:tr h="365760">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fontAlgn="b"/>
                      <a:r>
                        <a:rPr lang="en-US" sz="1600" b="0" i="0" u="none" strike="noStrike" dirty="0" smtClean="0">
                          <a:solidFill>
                            <a:srgbClr val="000000"/>
                          </a:solidFill>
                          <a:effectLst/>
                          <a:latin typeface="Calibri" panose="020F0502020204030204" pitchFamily="34" charset="0"/>
                        </a:rPr>
                        <a:t>Tie</a:t>
                      </a:r>
                      <a:r>
                        <a:rPr lang="en-US" sz="1600" b="0" i="0" u="none" strike="noStrike" baseline="0" dirty="0" smtClean="0">
                          <a:solidFill>
                            <a:srgbClr val="000000"/>
                          </a:solidFill>
                          <a:effectLst/>
                          <a:latin typeface="Calibri" panose="020F0502020204030204" pitchFamily="34" charset="0"/>
                        </a:rPr>
                        <a:t> Benefits Contribution under Different Scenarios</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Average</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After Proration</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7879503"/>
                  </a:ext>
                </a:extLst>
              </a:tr>
              <a:tr h="91440">
                <a:tc rowSpan="2">
                  <a:txBody>
                    <a:bodyPr/>
                    <a:lstStyle/>
                    <a:p>
                      <a:pPr algn="ctr" fontAlgn="ctr"/>
                      <a:r>
                        <a:rPr lang="en-US" sz="1600" b="0" i="0" u="none" strike="noStrike" dirty="0" smtClean="0">
                          <a:solidFill>
                            <a:srgbClr val="000000"/>
                          </a:solidFill>
                          <a:effectLst/>
                          <a:latin typeface="Calibri" panose="020F0502020204030204" pitchFamily="34" charset="0"/>
                        </a:rPr>
                        <a:t>Phase II</a:t>
                      </a:r>
                    </a:p>
                    <a:p>
                      <a:pPr algn="ctr" fontAlgn="ctr"/>
                      <a:r>
                        <a:rPr lang="en-US" sz="1600" b="0" i="0" u="none" strike="noStrike" dirty="0" smtClean="0">
                          <a:solidFill>
                            <a:srgbClr val="000000"/>
                          </a:solidFill>
                          <a:effectLst/>
                          <a:latin typeface="Calibri" panose="020F0502020204030204" pitchFamily="34" charset="0"/>
                        </a:rPr>
                        <a:t>(MW)</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vs 31</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 vs 4</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3 vs 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 vs 12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9 vs 18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17 vs 26</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23 vs 30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27 vs 32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907.5</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400" b="0" i="0" u="none" strike="noStrike" dirty="0" smtClean="0">
                          <a:solidFill>
                            <a:srgbClr val="000000"/>
                          </a:solidFill>
                          <a:effectLst/>
                          <a:latin typeface="Calibri" panose="020F0502020204030204" pitchFamily="34" charset="0"/>
                        </a:rPr>
                        <a:t>907.5 x 1065/1047.5 </a:t>
                      </a:r>
                      <a:r>
                        <a:rPr lang="en-US" sz="1600" b="0" i="0" u="none" strike="noStrike" dirty="0" smtClean="0">
                          <a:solidFill>
                            <a:srgbClr val="000000"/>
                          </a:solidFill>
                          <a:effectLst/>
                          <a:latin typeface="Calibri" panose="020F0502020204030204" pitchFamily="34" charset="0"/>
                        </a:rPr>
                        <a:t>= 923</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51928"/>
                  </a:ext>
                </a:extLst>
              </a:tr>
              <a:tr h="91440">
                <a:tc vMerge="1">
                  <a:txBody>
                    <a:bodyPr/>
                    <a:lstStyle/>
                    <a:p>
                      <a:endParaRPr lang="en-US"/>
                    </a:p>
                  </a:txBody>
                  <a:tcPr/>
                </a:tc>
                <a:tc>
                  <a:txBody>
                    <a:bodyPr/>
                    <a:lstStyle/>
                    <a:p>
                      <a:pPr algn="ctr" fontAlgn="b"/>
                      <a:r>
                        <a:rPr lang="en-US" sz="1600" b="0" i="0" u="none" strike="noStrike" dirty="0" smtClean="0">
                          <a:solidFill>
                            <a:srgbClr val="000000"/>
                          </a:solidFill>
                          <a:effectLst/>
                          <a:latin typeface="Calibri" panose="020F0502020204030204" pitchFamily="34" charset="0"/>
                        </a:rPr>
                        <a:t>1,040</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865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800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845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765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980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985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980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939597"/>
                  </a:ext>
                </a:extLst>
              </a:tr>
              <a:tr h="91440">
                <a:tc rowSpan="2">
                  <a:txBody>
                    <a:bodyPr/>
                    <a:lstStyle/>
                    <a:p>
                      <a:pPr algn="ctr" fontAlgn="ctr"/>
                      <a:r>
                        <a:rPr lang="en-US" sz="1600" b="0" i="0" u="none" strike="noStrike" dirty="0" err="1" smtClean="0">
                          <a:solidFill>
                            <a:srgbClr val="000000"/>
                          </a:solidFill>
                          <a:effectLst/>
                          <a:latin typeface="Calibri" panose="020F0502020204030204" pitchFamily="34" charset="0"/>
                        </a:rPr>
                        <a:t>Highgate</a:t>
                      </a:r>
                      <a:endParaRPr lang="en-US" sz="1600" b="0" i="0" u="none" strike="noStrike" dirty="0" smtClean="0">
                        <a:solidFill>
                          <a:srgbClr val="000000"/>
                        </a:solidFill>
                        <a:effectLst/>
                        <a:latin typeface="Calibri" panose="020F0502020204030204" pitchFamily="34" charset="0"/>
                      </a:endParaRPr>
                    </a:p>
                    <a:p>
                      <a:pPr algn="ctr" fontAlgn="ctr"/>
                      <a:r>
                        <a:rPr lang="en-US" sz="1600" b="0" i="0" u="none" strike="noStrike" dirty="0" smtClean="0">
                          <a:solidFill>
                            <a:srgbClr val="000000"/>
                          </a:solidFill>
                          <a:effectLst/>
                          <a:latin typeface="Calibri" panose="020F0502020204030204" pitchFamily="34" charset="0"/>
                        </a:rPr>
                        <a:t>(MW)</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 vs 30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 vs 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3 vs 9</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4 vs 12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8 vs 18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17 vs 27</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23 vs 31</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26 vs 32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140</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400" b="0" i="0" u="none" strike="noStrike" dirty="0" smtClean="0">
                          <a:solidFill>
                            <a:srgbClr val="000000"/>
                          </a:solidFill>
                          <a:effectLst/>
                          <a:latin typeface="Calibri" panose="020F0502020204030204" pitchFamily="34" charset="0"/>
                        </a:rPr>
                        <a:t> 140 x 1065/1047.5 </a:t>
                      </a:r>
                      <a:r>
                        <a:rPr lang="en-US" sz="1600" b="0" i="0" u="none" strike="noStrike" dirty="0" smtClean="0">
                          <a:solidFill>
                            <a:srgbClr val="000000"/>
                          </a:solidFill>
                          <a:effectLst/>
                          <a:latin typeface="Calibri" panose="020F0502020204030204" pitchFamily="34" charset="0"/>
                        </a:rPr>
                        <a:t>= 142</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333403"/>
                  </a:ext>
                </a:extLst>
              </a:tr>
              <a:tr h="91440">
                <a:tc vMerge="1">
                  <a:txBody>
                    <a:bodyPr/>
                    <a:lstStyle/>
                    <a:p>
                      <a:endParaRPr lang="en-US"/>
                    </a:p>
                  </a:txBody>
                  <a:tcPr/>
                </a:tc>
                <a:tc>
                  <a:txBody>
                    <a:bodyPr/>
                    <a:lstStyle/>
                    <a:p>
                      <a:pPr algn="ctr" fontAlgn="b"/>
                      <a:r>
                        <a:rPr lang="en-US" sz="1600" b="0" i="0" u="none" strike="noStrike">
                          <a:solidFill>
                            <a:srgbClr val="000000"/>
                          </a:solidFill>
                          <a:effectLst/>
                          <a:latin typeface="Calibri" panose="020F0502020204030204" pitchFamily="34" charset="0"/>
                        </a:rPr>
                        <a:t>190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135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130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115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95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160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135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160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749998"/>
                  </a:ext>
                </a:extLst>
              </a:tr>
            </a:tbl>
          </a:graphicData>
        </a:graphic>
      </p:graphicFrame>
    </p:spTree>
    <p:extLst>
      <p:ext uri="{BB962C8B-B14F-4D97-AF65-F5344CB8AC3E}">
        <p14:creationId xmlns:p14="http://schemas.microsoft.com/office/powerpoint/2010/main" val="2565447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4</a:t>
            </a:r>
            <a:r>
              <a:rPr lang="en-US" dirty="0" smtClean="0"/>
              <a:t> cont.</a:t>
            </a:r>
            <a:r>
              <a:rPr lang="en-US" i="1" dirty="0" smtClean="0"/>
              <a:t> </a:t>
            </a:r>
            <a:r>
              <a:rPr lang="en-US" dirty="0" smtClean="0"/>
              <a:t> </a:t>
            </a:r>
            <a:br>
              <a:rPr lang="en-US" dirty="0" smtClean="0"/>
            </a:b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2000" dirty="0" smtClean="0"/>
              <a:t>Interconnections </a:t>
            </a:r>
            <a:r>
              <a:rPr lang="en-US" sz="2000" dirty="0"/>
              <a:t>with New York</a:t>
            </a:r>
          </a:p>
          <a:p>
            <a:pPr lvl="1">
              <a:lnSpc>
                <a:spcPct val="90000"/>
              </a:lnSpc>
            </a:pPr>
            <a:r>
              <a:rPr lang="en-US" dirty="0" smtClean="0"/>
              <a:t>NY-AC </a:t>
            </a:r>
            <a:r>
              <a:rPr lang="en-US" dirty="0"/>
              <a:t>ties and </a:t>
            </a:r>
            <a:r>
              <a:rPr lang="en-US" dirty="0" smtClean="0"/>
              <a:t>CSC are </a:t>
            </a:r>
            <a:r>
              <a:rPr lang="en-US" dirty="0"/>
              <a:t>subject to the </a:t>
            </a:r>
            <a:r>
              <a:rPr lang="en-US" dirty="0" smtClean="0"/>
              <a:t>calculation</a:t>
            </a:r>
          </a:p>
          <a:p>
            <a:pPr lvl="1">
              <a:lnSpc>
                <a:spcPct val="90000"/>
              </a:lnSpc>
            </a:pPr>
            <a:r>
              <a:rPr lang="en-US" dirty="0" smtClean="0"/>
              <a:t>Proration </a:t>
            </a:r>
            <a:r>
              <a:rPr lang="en-US" dirty="0"/>
              <a:t>is required since the sum of the average contribution </a:t>
            </a:r>
            <a:r>
              <a:rPr lang="en-US" dirty="0" smtClean="0"/>
              <a:t>(282.5 </a:t>
            </a:r>
            <a:r>
              <a:rPr lang="en-US" dirty="0"/>
              <a:t>+ </a:t>
            </a:r>
            <a:r>
              <a:rPr lang="en-US" dirty="0" smtClean="0"/>
              <a:t>0 </a:t>
            </a:r>
            <a:r>
              <a:rPr lang="en-US" dirty="0"/>
              <a:t>= </a:t>
            </a:r>
            <a:r>
              <a:rPr lang="en-US" dirty="0" smtClean="0"/>
              <a:t>282.5</a:t>
            </a:r>
            <a:r>
              <a:rPr lang="en-US" dirty="0"/>
              <a:t>) is not equal to the total control area tie benefits of </a:t>
            </a:r>
            <a:r>
              <a:rPr lang="en-US" dirty="0" smtClean="0"/>
              <a:t>287 </a:t>
            </a:r>
            <a:r>
              <a:rPr lang="en-US" dirty="0"/>
              <a:t>MW calculated in Process 3</a:t>
            </a:r>
          </a:p>
          <a:p>
            <a:pPr marL="457200" lvl="1" indent="0">
              <a:lnSpc>
                <a:spcPct val="90000"/>
              </a:lnSpc>
              <a:buNone/>
            </a:pPr>
            <a:endParaRPr lang="en-US" dirty="0" smtClean="0"/>
          </a:p>
          <a:p>
            <a:pPr marL="457200" lvl="1" indent="0">
              <a:lnSpc>
                <a:spcPct val="90000"/>
              </a:lnSpc>
              <a:buNone/>
            </a:pPr>
            <a:endParaRPr lang="en-US" sz="1600"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97794121"/>
              </p:ext>
            </p:extLst>
          </p:nvPr>
        </p:nvGraphicFramePr>
        <p:xfrm>
          <a:off x="152400" y="2819400"/>
          <a:ext cx="8932558" cy="1828800"/>
        </p:xfrm>
        <a:graphic>
          <a:graphicData uri="http://schemas.openxmlformats.org/drawingml/2006/table">
            <a:tbl>
              <a:tblPr firstRow="1" bandRow="1"/>
              <a:tblGrid>
                <a:gridCol w="772657">
                  <a:extLst>
                    <a:ext uri="{9D8B030D-6E8A-4147-A177-3AD203B41FA5}">
                      <a16:colId xmlns:a16="http://schemas.microsoft.com/office/drawing/2014/main" val="1658982376"/>
                    </a:ext>
                  </a:extLst>
                </a:gridCol>
                <a:gridCol w="731520">
                  <a:extLst>
                    <a:ext uri="{9D8B030D-6E8A-4147-A177-3AD203B41FA5}">
                      <a16:colId xmlns:a16="http://schemas.microsoft.com/office/drawing/2014/main" val="2984510875"/>
                    </a:ext>
                  </a:extLst>
                </a:gridCol>
                <a:gridCol w="731520">
                  <a:extLst>
                    <a:ext uri="{9D8B030D-6E8A-4147-A177-3AD203B41FA5}">
                      <a16:colId xmlns:a16="http://schemas.microsoft.com/office/drawing/2014/main" val="2668667114"/>
                    </a:ext>
                  </a:extLst>
                </a:gridCol>
                <a:gridCol w="731520">
                  <a:extLst>
                    <a:ext uri="{9D8B030D-6E8A-4147-A177-3AD203B41FA5}">
                      <a16:colId xmlns:a16="http://schemas.microsoft.com/office/drawing/2014/main" val="1237322708"/>
                    </a:ext>
                  </a:extLst>
                </a:gridCol>
                <a:gridCol w="731520">
                  <a:extLst>
                    <a:ext uri="{9D8B030D-6E8A-4147-A177-3AD203B41FA5}">
                      <a16:colId xmlns:a16="http://schemas.microsoft.com/office/drawing/2014/main" val="2833563461"/>
                    </a:ext>
                  </a:extLst>
                </a:gridCol>
                <a:gridCol w="731520">
                  <a:extLst>
                    <a:ext uri="{9D8B030D-6E8A-4147-A177-3AD203B41FA5}">
                      <a16:colId xmlns:a16="http://schemas.microsoft.com/office/drawing/2014/main" val="1902187273"/>
                    </a:ext>
                  </a:extLst>
                </a:gridCol>
                <a:gridCol w="731520">
                  <a:extLst>
                    <a:ext uri="{9D8B030D-6E8A-4147-A177-3AD203B41FA5}">
                      <a16:colId xmlns:a16="http://schemas.microsoft.com/office/drawing/2014/main" val="3452931936"/>
                    </a:ext>
                  </a:extLst>
                </a:gridCol>
                <a:gridCol w="731520">
                  <a:extLst>
                    <a:ext uri="{9D8B030D-6E8A-4147-A177-3AD203B41FA5}">
                      <a16:colId xmlns:a16="http://schemas.microsoft.com/office/drawing/2014/main" val="4240066021"/>
                    </a:ext>
                  </a:extLst>
                </a:gridCol>
                <a:gridCol w="731520">
                  <a:extLst>
                    <a:ext uri="{9D8B030D-6E8A-4147-A177-3AD203B41FA5}">
                      <a16:colId xmlns:a16="http://schemas.microsoft.com/office/drawing/2014/main" val="2463626992"/>
                    </a:ext>
                  </a:extLst>
                </a:gridCol>
                <a:gridCol w="731520">
                  <a:extLst>
                    <a:ext uri="{9D8B030D-6E8A-4147-A177-3AD203B41FA5}">
                      <a16:colId xmlns:a16="http://schemas.microsoft.com/office/drawing/2014/main" val="3742770335"/>
                    </a:ext>
                  </a:extLst>
                </a:gridCol>
                <a:gridCol w="1576221">
                  <a:extLst>
                    <a:ext uri="{9D8B030D-6E8A-4147-A177-3AD203B41FA5}">
                      <a16:colId xmlns:a16="http://schemas.microsoft.com/office/drawing/2014/main" val="2753663904"/>
                    </a:ext>
                  </a:extLst>
                </a:gridCol>
              </a:tblGrid>
              <a:tr h="365760">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fontAlgn="b"/>
                      <a:r>
                        <a:rPr lang="en-US" sz="1600" b="0" i="0" u="none" strike="noStrike" dirty="0" smtClean="0">
                          <a:solidFill>
                            <a:srgbClr val="000000"/>
                          </a:solidFill>
                          <a:effectLst/>
                          <a:latin typeface="Calibri" panose="020F0502020204030204" pitchFamily="34" charset="0"/>
                        </a:rPr>
                        <a:t>Tie</a:t>
                      </a:r>
                      <a:r>
                        <a:rPr lang="en-US" sz="1600" b="0" i="0" u="none" strike="noStrike" baseline="0" dirty="0" smtClean="0">
                          <a:solidFill>
                            <a:srgbClr val="000000"/>
                          </a:solidFill>
                          <a:effectLst/>
                          <a:latin typeface="Calibri" panose="020F0502020204030204" pitchFamily="34" charset="0"/>
                        </a:rPr>
                        <a:t> Benefits Contribution under Different Scenarios</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Average</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After Proration</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7879503"/>
                  </a:ext>
                </a:extLst>
              </a:tr>
              <a:tr h="365760">
                <a:tc rowSpan="2">
                  <a:txBody>
                    <a:bodyPr/>
                    <a:lstStyle/>
                    <a:p>
                      <a:pPr algn="ctr" fontAlgn="ctr"/>
                      <a:r>
                        <a:rPr lang="en-US" sz="1600" b="0" i="0" u="none" strike="noStrike" dirty="0" smtClean="0">
                          <a:solidFill>
                            <a:srgbClr val="000000"/>
                          </a:solidFill>
                          <a:effectLst/>
                          <a:latin typeface="Calibri" panose="020F0502020204030204" pitchFamily="34" charset="0"/>
                        </a:rPr>
                        <a:t>NY-AC</a:t>
                      </a:r>
                    </a:p>
                    <a:p>
                      <a:pPr algn="ctr" fontAlgn="ctr"/>
                      <a:r>
                        <a:rPr lang="en-US" sz="1600" b="0" i="0" u="none" strike="noStrike" dirty="0" smtClean="0">
                          <a:solidFill>
                            <a:srgbClr val="000000"/>
                          </a:solidFill>
                          <a:effectLst/>
                          <a:latin typeface="Calibri" panose="020F0502020204030204" pitchFamily="34" charset="0"/>
                        </a:rPr>
                        <a:t>(MW)</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vs 29</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 vs 6</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3 vs 10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 vs 17</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11 vs 23</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12 vs 24</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18 vs 28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25 vs 32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282.5</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282.5 x 287/282.5</a:t>
                      </a:r>
                      <a:r>
                        <a:rPr lang="en-US" sz="1600" b="0" i="0" u="none" strike="noStrike" baseline="0" dirty="0" smtClean="0">
                          <a:solidFill>
                            <a:srgbClr val="000000"/>
                          </a:solidFill>
                          <a:effectLst/>
                          <a:latin typeface="Calibri" panose="020F0502020204030204" pitchFamily="34" charset="0"/>
                        </a:rPr>
                        <a:t> </a:t>
                      </a:r>
                    </a:p>
                    <a:p>
                      <a:pPr algn="ctr" fontAlgn="b"/>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287</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51928"/>
                  </a:ext>
                </a:extLst>
              </a:tr>
              <a:tr h="365760">
                <a:tc vMerge="1">
                  <a:txBody>
                    <a:bodyPr/>
                    <a:lstStyle/>
                    <a:p>
                      <a:endParaRPr lang="en-US"/>
                    </a:p>
                  </a:txBody>
                  <a:tcPr/>
                </a:tc>
                <a:tc>
                  <a:txBody>
                    <a:bodyPr/>
                    <a:lstStyle/>
                    <a:p>
                      <a:pPr algn="ctr" fontAlgn="b"/>
                      <a:r>
                        <a:rPr lang="en-US" sz="1600" b="0" i="0" u="none" strike="noStrike">
                          <a:solidFill>
                            <a:srgbClr val="000000"/>
                          </a:solidFill>
                          <a:effectLst/>
                          <a:latin typeface="Calibri" panose="020F0502020204030204" pitchFamily="34" charset="0"/>
                        </a:rPr>
                        <a:t>490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135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210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135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210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295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490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295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939597"/>
                  </a:ext>
                </a:extLst>
              </a:tr>
              <a:tr h="365760">
                <a:tc rowSpan="2">
                  <a:txBody>
                    <a:bodyPr/>
                    <a:lstStyle/>
                    <a:p>
                      <a:pPr algn="ctr" fontAlgn="ctr"/>
                      <a:r>
                        <a:rPr lang="en-US" sz="1600" b="0" i="0" u="none" strike="noStrike" dirty="0" smtClean="0">
                          <a:solidFill>
                            <a:srgbClr val="000000"/>
                          </a:solidFill>
                          <a:effectLst/>
                          <a:latin typeface="Calibri" panose="020F0502020204030204" pitchFamily="34" charset="0"/>
                        </a:rPr>
                        <a:t>CSC</a:t>
                      </a:r>
                    </a:p>
                    <a:p>
                      <a:pPr algn="ctr" fontAlgn="ctr"/>
                      <a:r>
                        <a:rPr lang="en-US" sz="1600" b="0" i="0" u="none" strike="noStrike" dirty="0" smtClean="0">
                          <a:solidFill>
                            <a:srgbClr val="000000"/>
                          </a:solidFill>
                          <a:effectLst/>
                          <a:latin typeface="Calibri" panose="020F0502020204030204" pitchFamily="34" charset="0"/>
                        </a:rPr>
                        <a:t>(MW)</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 vs 28</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2 vs 7</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3 vs 11</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6 vs 17</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10 vs 23</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12 vs 25</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18 vs 29</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24 vs 32</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0 x 287/282.5</a:t>
                      </a:r>
                      <a:r>
                        <a:rPr lang="en-US" sz="1600" b="0" i="0" u="none" strike="noStrike" baseline="0" dirty="0" smtClean="0">
                          <a:solidFill>
                            <a:srgbClr val="000000"/>
                          </a:solidFill>
                          <a:effectLst/>
                          <a:latin typeface="Calibri" panose="020F0502020204030204" pitchFamily="34" charset="0"/>
                        </a:rPr>
                        <a:t> </a:t>
                      </a:r>
                    </a:p>
                    <a:p>
                      <a:pPr algn="ctr" fontAlgn="b"/>
                      <a:r>
                        <a:rPr lang="en-US" sz="1600" b="0" i="0" u="none" strike="noStrike" dirty="0" smtClean="0">
                          <a:solidFill>
                            <a:srgbClr val="000000"/>
                          </a:solidFill>
                          <a:effectLst/>
                          <a:latin typeface="Calibri" panose="020F0502020204030204" pitchFamily="34" charset="0"/>
                        </a:rPr>
                        <a:t>= 0</a:t>
                      </a:r>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333403"/>
                  </a:ext>
                </a:extLst>
              </a:tr>
              <a:tr h="365760">
                <a:tc vMerge="1">
                  <a:txBody>
                    <a:bodyPr/>
                    <a:lstStyle/>
                    <a:p>
                      <a:endParaRPr lang="en-US"/>
                    </a:p>
                  </a:txBody>
                  <a:tcPr/>
                </a:tc>
                <a:tc>
                  <a:txBody>
                    <a:bodyPr/>
                    <a:lstStyle/>
                    <a:p>
                      <a:pPr algn="ctr" fontAlgn="b"/>
                      <a:r>
                        <a:rPr lang="en-US" sz="1600" b="0" i="0" u="none" strike="noStrike">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7951" marR="7951" marT="79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749998"/>
                  </a:ext>
                </a:extLst>
              </a:tr>
            </a:tbl>
          </a:graphicData>
        </a:graphic>
      </p:graphicFrame>
    </p:spTree>
    <p:extLst>
      <p:ext uri="{BB962C8B-B14F-4D97-AF65-F5344CB8AC3E}">
        <p14:creationId xmlns:p14="http://schemas.microsoft.com/office/powerpoint/2010/main" val="3005395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5</a:t>
            </a:r>
            <a:r>
              <a:rPr lang="en-US" dirty="0" smtClean="0"/>
              <a:t> Adjustment </a:t>
            </a:r>
            <a:r>
              <a:rPr lang="en-US" dirty="0"/>
              <a:t>to Initial Tie Benefits </a:t>
            </a:r>
            <a:r>
              <a:rPr lang="en-US" dirty="0" smtClean="0"/>
              <a:t>Values to Account for Firm Capacity Imports </a:t>
            </a:r>
            <a:endParaRPr lang="en-US" dirty="0"/>
          </a:p>
        </p:txBody>
      </p:sp>
      <p:sp>
        <p:nvSpPr>
          <p:cNvPr id="3" name="Text Placeholder 2"/>
          <p:cNvSpPr>
            <a:spLocks noGrp="1"/>
          </p:cNvSpPr>
          <p:nvPr>
            <p:ph type="body" sz="quarter" idx="4294967295"/>
          </p:nvPr>
        </p:nvSpPr>
        <p:spPr>
          <a:xfrm>
            <a:off x="457200" y="1371600"/>
            <a:ext cx="8229600" cy="4800600"/>
          </a:xfrm>
          <a:prstGeom prst="rect">
            <a:avLst/>
          </a:prstGeom>
        </p:spPr>
        <p:txBody>
          <a:bodyPr>
            <a:normAutofit/>
          </a:bodyPr>
          <a:lstStyle/>
          <a:p>
            <a:pPr>
              <a:lnSpc>
                <a:spcPct val="90000"/>
              </a:lnSpc>
            </a:pPr>
            <a:r>
              <a:rPr lang="en-US" dirty="0" smtClean="0"/>
              <a:t>Tie </a:t>
            </a:r>
            <a:r>
              <a:rPr lang="en-US" dirty="0"/>
              <a:t>benefits determined in Process 4 for individual interconnection or group of interconnections are adjusted to account for firm capacity </a:t>
            </a:r>
            <a:r>
              <a:rPr lang="en-US" dirty="0" smtClean="0"/>
              <a:t>imports</a:t>
            </a:r>
          </a:p>
          <a:p>
            <a:pPr lvl="1">
              <a:lnSpc>
                <a:spcPct val="90000"/>
              </a:lnSpc>
            </a:pPr>
            <a:r>
              <a:rPr lang="en-US" dirty="0"/>
              <a:t>Since there are no existing capacity imports for FCA 16, n</a:t>
            </a:r>
            <a:r>
              <a:rPr lang="en-US" sz="1800" dirty="0"/>
              <a:t>o adjustments </a:t>
            </a:r>
            <a:r>
              <a:rPr lang="en-US" sz="1800" dirty="0" smtClean="0"/>
              <a:t>are </a:t>
            </a:r>
            <a:r>
              <a:rPr lang="en-US" sz="1800" dirty="0"/>
              <a:t>needed </a:t>
            </a:r>
            <a:r>
              <a:rPr lang="en-US" sz="1800" dirty="0" smtClean="0"/>
              <a:t>to the tie benefits </a:t>
            </a:r>
            <a:r>
              <a:rPr lang="en-US" sz="1800" dirty="0"/>
              <a:t>as determined in Process </a:t>
            </a:r>
            <a:r>
              <a:rPr lang="en-US" sz="1800" dirty="0" smtClean="0"/>
              <a:t>4 for individual interconnection or group of interconnections</a:t>
            </a:r>
            <a:endParaRPr lang="en-US" dirty="0" smtClean="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1463454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6</a:t>
            </a:r>
            <a:r>
              <a:rPr lang="en-US" dirty="0" smtClean="0"/>
              <a:t> Calculation of Final </a:t>
            </a:r>
            <a:r>
              <a:rPr lang="en-US" dirty="0"/>
              <a:t>Tie Benefits for Individual Neighboring Control Area </a:t>
            </a:r>
            <a:r>
              <a:rPr lang="en-US" dirty="0" smtClean="0"/>
              <a:t> </a:t>
            </a:r>
            <a:endParaRPr lang="en-US" dirty="0"/>
          </a:p>
        </p:txBody>
      </p:sp>
      <p:sp>
        <p:nvSpPr>
          <p:cNvPr id="3" name="Text Placeholder 2"/>
          <p:cNvSpPr>
            <a:spLocks noGrp="1"/>
          </p:cNvSpPr>
          <p:nvPr>
            <p:ph type="body" sz="quarter" idx="4294967295"/>
          </p:nvPr>
        </p:nvSpPr>
        <p:spPr>
          <a:xfrm>
            <a:off x="457200" y="1371600"/>
            <a:ext cx="8390526" cy="4800600"/>
          </a:xfrm>
          <a:prstGeom prst="rect">
            <a:avLst/>
          </a:prstGeom>
        </p:spPr>
        <p:txBody>
          <a:bodyPr>
            <a:normAutofit/>
          </a:bodyPr>
          <a:lstStyle/>
          <a:p>
            <a:pPr>
              <a:lnSpc>
                <a:spcPct val="90000"/>
              </a:lnSpc>
            </a:pPr>
            <a:r>
              <a:rPr lang="en-US" dirty="0" smtClean="0"/>
              <a:t>Final tie benefits for each neighboring Control Area are the sum of the tie benefits from the individual interconnections or groups of interconnections with that Control Area, after accounting for the adjustments for firm capacity imports as determined in Process 5</a:t>
            </a:r>
          </a:p>
          <a:p>
            <a:pPr>
              <a:lnSpc>
                <a:spcPct val="90000"/>
              </a:lnSpc>
            </a:pPr>
            <a:endParaRPr lang="en-US" sz="1800" dirty="0" smtClean="0"/>
          </a:p>
          <a:p>
            <a:pPr lvl="1">
              <a:lnSpc>
                <a:spcPct val="90000"/>
              </a:lnSpc>
            </a:pPr>
            <a:r>
              <a:rPr lang="en-US" dirty="0" smtClean="0"/>
              <a:t>Maritimes </a:t>
            </a:r>
            <a:r>
              <a:rPr lang="en-US" dirty="0"/>
              <a:t>= </a:t>
            </a:r>
            <a:r>
              <a:rPr lang="en-US" dirty="0" smtClean="0"/>
              <a:t>478 </a:t>
            </a:r>
            <a:r>
              <a:rPr lang="en-US" dirty="0"/>
              <a:t>MW</a:t>
            </a:r>
          </a:p>
          <a:p>
            <a:pPr lvl="2">
              <a:lnSpc>
                <a:spcPct val="90000"/>
              </a:lnSpc>
            </a:pPr>
            <a:endParaRPr lang="en-US" sz="2000" dirty="0"/>
          </a:p>
          <a:p>
            <a:pPr lvl="1">
              <a:lnSpc>
                <a:spcPct val="90000"/>
              </a:lnSpc>
            </a:pPr>
            <a:r>
              <a:rPr lang="en-US" dirty="0" smtClean="0"/>
              <a:t>Quebec = 923 </a:t>
            </a:r>
            <a:r>
              <a:rPr lang="en-US" dirty="0"/>
              <a:t>+ </a:t>
            </a:r>
            <a:r>
              <a:rPr lang="en-US" dirty="0" smtClean="0"/>
              <a:t>142 </a:t>
            </a:r>
            <a:r>
              <a:rPr lang="en-US" dirty="0"/>
              <a:t>= </a:t>
            </a:r>
            <a:r>
              <a:rPr lang="en-US" dirty="0" smtClean="0"/>
              <a:t>1,065 </a:t>
            </a:r>
            <a:r>
              <a:rPr lang="en-US" dirty="0"/>
              <a:t>MW</a:t>
            </a:r>
          </a:p>
          <a:p>
            <a:pPr lvl="2">
              <a:lnSpc>
                <a:spcPct val="90000"/>
              </a:lnSpc>
            </a:pPr>
            <a:endParaRPr lang="en-US" sz="2000" dirty="0"/>
          </a:p>
          <a:p>
            <a:pPr lvl="1">
              <a:lnSpc>
                <a:spcPct val="90000"/>
              </a:lnSpc>
            </a:pPr>
            <a:r>
              <a:rPr lang="en-US" dirty="0"/>
              <a:t>New </a:t>
            </a:r>
            <a:r>
              <a:rPr lang="en-US" dirty="0" smtClean="0"/>
              <a:t>York </a:t>
            </a:r>
            <a:r>
              <a:rPr lang="en-US" dirty="0"/>
              <a:t>= </a:t>
            </a:r>
            <a:r>
              <a:rPr lang="en-US" dirty="0" smtClean="0"/>
              <a:t>287 </a:t>
            </a:r>
            <a:r>
              <a:rPr lang="en-US" dirty="0"/>
              <a:t>+ 0 = </a:t>
            </a:r>
            <a:r>
              <a:rPr lang="en-US" dirty="0" smtClean="0"/>
              <a:t>287 </a:t>
            </a:r>
            <a:r>
              <a:rPr lang="en-US" dirty="0"/>
              <a:t>MW</a:t>
            </a: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60940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7</a:t>
            </a:r>
            <a:r>
              <a:rPr lang="en-US" dirty="0" smtClean="0"/>
              <a:t> Calculation of Final </a:t>
            </a:r>
            <a:r>
              <a:rPr lang="en-US" dirty="0"/>
              <a:t>Total Tie Benefits for New </a:t>
            </a:r>
            <a:r>
              <a:rPr lang="en-US" dirty="0" smtClean="0"/>
              <a:t>England </a:t>
            </a: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dirty="0"/>
              <a:t>Final total tie benefits from all neighboring control areas are the sum of the Control Area tie benefits after accounting for any adjustment for capacity imports as determined in Process </a:t>
            </a:r>
            <a:r>
              <a:rPr lang="en-US" dirty="0" smtClean="0"/>
              <a:t>6</a:t>
            </a:r>
          </a:p>
          <a:p>
            <a:pPr marL="0" indent="0">
              <a:lnSpc>
                <a:spcPct val="90000"/>
              </a:lnSpc>
              <a:buNone/>
            </a:pPr>
            <a:endParaRPr lang="en-US" sz="2000" dirty="0" smtClean="0"/>
          </a:p>
          <a:p>
            <a:pPr lvl="1">
              <a:lnSpc>
                <a:spcPct val="90000"/>
              </a:lnSpc>
            </a:pPr>
            <a:r>
              <a:rPr lang="en-US" dirty="0" smtClean="0">
                <a:cs typeface="Times New Roman" pitchFamily="18" charset="0"/>
              </a:rPr>
              <a:t>Total tie benefits = 478 </a:t>
            </a:r>
            <a:r>
              <a:rPr lang="en-US" dirty="0">
                <a:cs typeface="Times New Roman" pitchFamily="18" charset="0"/>
              </a:rPr>
              <a:t>+ </a:t>
            </a:r>
            <a:r>
              <a:rPr lang="en-US" dirty="0" smtClean="0">
                <a:cs typeface="Times New Roman" pitchFamily="18" charset="0"/>
              </a:rPr>
              <a:t>1,065 + 287 </a:t>
            </a:r>
            <a:r>
              <a:rPr lang="en-US" dirty="0">
                <a:cs typeface="Times New Roman" pitchFamily="18" charset="0"/>
              </a:rPr>
              <a:t>= </a:t>
            </a:r>
            <a:r>
              <a:rPr lang="en-US" dirty="0" smtClean="0">
                <a:cs typeface="Times New Roman" pitchFamily="18" charset="0"/>
              </a:rPr>
              <a:t>1,830 MW</a:t>
            </a:r>
            <a:endParaRPr lang="en-US" dirty="0">
              <a:cs typeface="Times New Roman" pitchFamily="18" charset="0"/>
            </a:endParaRP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15</a:t>
            </a:fld>
            <a:endParaRPr lang="en-US" dirty="0"/>
          </a:p>
        </p:txBody>
      </p:sp>
    </p:spTree>
    <p:extLst>
      <p:ext uri="{BB962C8B-B14F-4D97-AF65-F5344CB8AC3E}">
        <p14:creationId xmlns:p14="http://schemas.microsoft.com/office/powerpoint/2010/main" val="144811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16</a:t>
            </a:fld>
            <a:endParaRPr lang="en-US" dirty="0"/>
          </a:p>
        </p:txBody>
      </p:sp>
      <p:sp>
        <p:nvSpPr>
          <p:cNvPr id="2" name="Title 1"/>
          <p:cNvSpPr>
            <a:spLocks noGrp="1"/>
          </p:cNvSpPr>
          <p:nvPr>
            <p:ph type="title"/>
          </p:nvPr>
        </p:nvSpPr>
        <p:spPr/>
        <p:txBody>
          <a:bodyPr/>
          <a:lstStyle/>
          <a:p>
            <a:r>
              <a:rPr lang="en-US" dirty="0" smtClean="0"/>
              <a:t>Summary of Tie Benefits Study Results</a:t>
            </a:r>
            <a:r>
              <a:rPr lang="en-US" strike="sngStrike" dirty="0" smtClean="0"/>
              <a:t> </a:t>
            </a:r>
            <a:endParaRPr lang="en-US" strike="sngStrike" dirty="0"/>
          </a:p>
        </p:txBody>
      </p:sp>
      <p:sp>
        <p:nvSpPr>
          <p:cNvPr id="3" name="Text Placeholder 2"/>
          <p:cNvSpPr>
            <a:spLocks noGrp="1"/>
          </p:cNvSpPr>
          <p:nvPr>
            <p:ph type="body" sz="quarter" idx="1"/>
          </p:nvPr>
        </p:nvSpPr>
        <p:spPr/>
        <p:txBody>
          <a:bodyPr/>
          <a:lstStyle/>
          <a:p>
            <a:r>
              <a:rPr lang="en-US" dirty="0" smtClean="0"/>
              <a:t>For FCA 16, the total tie benefits </a:t>
            </a:r>
            <a:r>
              <a:rPr lang="en-US" dirty="0"/>
              <a:t>are </a:t>
            </a:r>
            <a:r>
              <a:rPr lang="en-US" dirty="0" smtClean="0"/>
              <a:t>1,830 MW, with the following contributions</a:t>
            </a:r>
          </a:p>
          <a:p>
            <a:pPr marL="457200" lvl="1" indent="0">
              <a:buNone/>
            </a:pP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461150565"/>
              </p:ext>
            </p:extLst>
          </p:nvPr>
        </p:nvGraphicFramePr>
        <p:xfrm>
          <a:off x="1066800" y="2590800"/>
          <a:ext cx="6553200" cy="2311401"/>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03016830"/>
                    </a:ext>
                  </a:extLst>
                </a:gridCol>
                <a:gridCol w="4038600">
                  <a:extLst>
                    <a:ext uri="{9D8B030D-6E8A-4147-A177-3AD203B41FA5}">
                      <a16:colId xmlns:a16="http://schemas.microsoft.com/office/drawing/2014/main" val="190803482"/>
                    </a:ext>
                  </a:extLst>
                </a:gridCol>
              </a:tblGrid>
              <a:tr h="457201">
                <a:tc>
                  <a:txBody>
                    <a:bodyPr/>
                    <a:lstStyle/>
                    <a:p>
                      <a:r>
                        <a:rPr lang="en-US" sz="2000" b="1" kern="1200" baseline="0" dirty="0" smtClean="0">
                          <a:solidFill>
                            <a:srgbClr val="000000"/>
                          </a:solidFill>
                          <a:latin typeface="+mn-lt"/>
                          <a:ea typeface="+mn-ea"/>
                          <a:cs typeface="+mn-cs"/>
                        </a:rPr>
                        <a:t>Interconnection</a:t>
                      </a:r>
                      <a:endParaRPr lang="en-US" sz="2000" b="1"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rgbClr val="000000"/>
                          </a:solidFill>
                        </a:rPr>
                        <a:t>FCA 16 Tie Benefits Amount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536445"/>
                  </a:ext>
                </a:extLst>
              </a:tr>
              <a:tr h="370840">
                <a:tc>
                  <a:txBody>
                    <a:bodyPr/>
                    <a:lstStyle/>
                    <a:p>
                      <a:r>
                        <a:rPr lang="en-US" sz="1800" b="0" dirty="0" smtClean="0">
                          <a:solidFill>
                            <a:srgbClr val="000000"/>
                          </a:solidFill>
                        </a:rPr>
                        <a:t>Maritimes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478</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800825"/>
                  </a:ext>
                </a:extLst>
              </a:tr>
              <a:tr h="370840">
                <a:tc>
                  <a:txBody>
                    <a:bodyPr/>
                    <a:lstStyle/>
                    <a:p>
                      <a:r>
                        <a:rPr lang="en-US" sz="1800" b="0" dirty="0" smtClean="0">
                          <a:solidFill>
                            <a:srgbClr val="000000"/>
                          </a:solidFill>
                        </a:rPr>
                        <a:t>HQ Phase II</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923</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516988"/>
                  </a:ext>
                </a:extLst>
              </a:tr>
              <a:tr h="370840">
                <a:tc>
                  <a:txBody>
                    <a:bodyPr/>
                    <a:lstStyle/>
                    <a:p>
                      <a:r>
                        <a:rPr lang="en-US" sz="1800" b="0" dirty="0" err="1" smtClean="0">
                          <a:solidFill>
                            <a:srgbClr val="000000"/>
                          </a:solidFill>
                        </a:rPr>
                        <a:t>Highgate</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142</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94601"/>
                  </a:ext>
                </a:extLst>
              </a:tr>
              <a:tr h="370840">
                <a:tc>
                  <a:txBody>
                    <a:bodyPr/>
                    <a:lstStyle/>
                    <a:p>
                      <a:r>
                        <a:rPr lang="en-US" sz="1800" b="0" dirty="0" smtClean="0">
                          <a:solidFill>
                            <a:srgbClr val="000000"/>
                          </a:solidFill>
                        </a:rPr>
                        <a:t>New York AC ties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287</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183214"/>
                  </a:ext>
                </a:extLst>
              </a:tr>
              <a:tr h="370840">
                <a:tc>
                  <a:txBody>
                    <a:bodyPr/>
                    <a:lstStyle/>
                    <a:p>
                      <a:r>
                        <a:rPr lang="en-US" sz="1800" b="0" dirty="0" smtClean="0">
                          <a:solidFill>
                            <a:srgbClr val="000000"/>
                          </a:solidFill>
                        </a:rPr>
                        <a:t>CSC</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220802"/>
                  </a:ext>
                </a:extLst>
              </a:tr>
            </a:tbl>
          </a:graphicData>
        </a:graphic>
      </p:graphicFrame>
    </p:spTree>
    <p:extLst>
      <p:ext uri="{BB962C8B-B14F-4D97-AF65-F5344CB8AC3E}">
        <p14:creationId xmlns:p14="http://schemas.microsoft.com/office/powerpoint/2010/main" val="2664880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8229600" cy="1362075"/>
          </a:xfrm>
        </p:spPr>
        <p:txBody>
          <a:bodyPr>
            <a:normAutofit/>
          </a:bodyPr>
          <a:lstStyle/>
          <a:p>
            <a:r>
              <a:rPr lang="en-US" dirty="0" smtClean="0"/>
              <a:t>Comparison of FCA 16 </a:t>
            </a:r>
            <a:r>
              <a:rPr lang="en-US" dirty="0"/>
              <a:t>&amp;</a:t>
            </a:r>
            <a:r>
              <a:rPr lang="en-US" dirty="0" smtClean="0"/>
              <a:t> FCA 15 </a:t>
            </a:r>
            <a:r>
              <a:rPr lang="en-US" dirty="0"/>
              <a:t>Tie benefits </a:t>
            </a:r>
            <a:r>
              <a:rPr lang="en-US" dirty="0" smtClean="0"/>
              <a:t/>
            </a:r>
            <a:br>
              <a:rPr lang="en-US" dirty="0" smtClean="0"/>
            </a:b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17</a:t>
            </a:fld>
            <a:endParaRPr lang="en-US" dirty="0"/>
          </a:p>
        </p:txBody>
      </p:sp>
    </p:spTree>
    <p:extLst>
      <p:ext uri="{BB962C8B-B14F-4D97-AF65-F5344CB8AC3E}">
        <p14:creationId xmlns:p14="http://schemas.microsoft.com/office/powerpoint/2010/main" val="1653979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Comparison of </a:t>
            </a:r>
            <a:r>
              <a:rPr lang="en-US" dirty="0" smtClean="0"/>
              <a:t>FCA 16 </a:t>
            </a:r>
            <a:r>
              <a:rPr lang="en-US" dirty="0"/>
              <a:t>&amp;</a:t>
            </a:r>
            <a:r>
              <a:rPr lang="en-US" dirty="0" smtClean="0"/>
              <a:t> FCA 15 Tie Benefits</a:t>
            </a:r>
            <a:endParaRPr lang="en-US"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18148722"/>
              </p:ext>
            </p:extLst>
          </p:nvPr>
        </p:nvGraphicFramePr>
        <p:xfrm>
          <a:off x="643437" y="1905000"/>
          <a:ext cx="8085726" cy="2743200"/>
        </p:xfrm>
        <a:graphic>
          <a:graphicData uri="http://schemas.openxmlformats.org/drawingml/2006/table">
            <a:tbl>
              <a:tblPr firstRow="1" bandRow="1">
                <a:tableStyleId>{5C22544A-7EE6-4342-B048-85BDC9FD1C3A}</a:tableStyleId>
              </a:tblPr>
              <a:tblGrid>
                <a:gridCol w="1881146">
                  <a:extLst>
                    <a:ext uri="{9D8B030D-6E8A-4147-A177-3AD203B41FA5}">
                      <a16:colId xmlns:a16="http://schemas.microsoft.com/office/drawing/2014/main" val="1606541804"/>
                    </a:ext>
                  </a:extLst>
                </a:gridCol>
                <a:gridCol w="2047417">
                  <a:extLst>
                    <a:ext uri="{9D8B030D-6E8A-4147-A177-3AD203B41FA5}">
                      <a16:colId xmlns:a16="http://schemas.microsoft.com/office/drawing/2014/main" val="1683715440"/>
                    </a:ext>
                  </a:extLst>
                </a:gridCol>
                <a:gridCol w="1981200">
                  <a:extLst>
                    <a:ext uri="{9D8B030D-6E8A-4147-A177-3AD203B41FA5}">
                      <a16:colId xmlns:a16="http://schemas.microsoft.com/office/drawing/2014/main" val="4088253445"/>
                    </a:ext>
                  </a:extLst>
                </a:gridCol>
                <a:gridCol w="2175963">
                  <a:extLst>
                    <a:ext uri="{9D8B030D-6E8A-4147-A177-3AD203B41FA5}">
                      <a16:colId xmlns:a16="http://schemas.microsoft.com/office/drawing/2014/main" val="693142918"/>
                    </a:ext>
                  </a:extLst>
                </a:gridCol>
              </a:tblGrid>
              <a:tr h="223573">
                <a:tc>
                  <a:txBody>
                    <a:bodyPr/>
                    <a:lstStyle/>
                    <a:p>
                      <a:pPr algn="l" fontAlgn="b"/>
                      <a:r>
                        <a:rPr lang="en-US" sz="1800" b="1" kern="1200" baseline="0" dirty="0" smtClean="0">
                          <a:solidFill>
                            <a:srgbClr val="000000"/>
                          </a:solidFill>
                          <a:latin typeface="+mn-lt"/>
                          <a:ea typeface="+mn-ea"/>
                          <a:cs typeface="+mn-cs"/>
                        </a:rPr>
                        <a:t>Interconnection</a:t>
                      </a:r>
                      <a:endParaRPr lang="en-US" sz="1800" b="1" kern="1200" baseline="0" dirty="0">
                        <a:solidFill>
                          <a:srgbClr val="000000"/>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1" kern="1200" baseline="0" dirty="0" smtClean="0">
                          <a:solidFill>
                            <a:srgbClr val="000000"/>
                          </a:solidFill>
                          <a:latin typeface="+mn-lt"/>
                          <a:ea typeface="+mn-ea"/>
                          <a:cs typeface="+mn-cs"/>
                        </a:rPr>
                        <a:t>FCA 16 (MW)</a:t>
                      </a:r>
                      <a:endParaRPr lang="en-US" sz="1800" b="1" kern="1200" baseline="0" dirty="0">
                        <a:solidFill>
                          <a:srgbClr val="000000"/>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1" kern="1200" baseline="0" dirty="0" smtClean="0">
                          <a:solidFill>
                            <a:srgbClr val="000000"/>
                          </a:solidFill>
                          <a:latin typeface="+mn-lt"/>
                          <a:ea typeface="+mn-ea"/>
                          <a:cs typeface="+mn-cs"/>
                        </a:rPr>
                        <a:t>FCA 15 (MW)</a:t>
                      </a:r>
                      <a:endParaRPr lang="en-US" sz="1800" b="1" kern="1200" baseline="0" dirty="0">
                        <a:solidFill>
                          <a:srgbClr val="000000"/>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800" b="1" kern="1200" baseline="0" dirty="0" smtClean="0">
                          <a:solidFill>
                            <a:srgbClr val="000000"/>
                          </a:solidFill>
                          <a:latin typeface="+mn-lt"/>
                          <a:ea typeface="+mn-ea"/>
                          <a:cs typeface="+mn-cs"/>
                        </a:rPr>
                        <a:t>DELTA (MW)</a:t>
                      </a:r>
                    </a:p>
                    <a:p>
                      <a:pPr marL="0" algn="ctr" defTabSz="914400" rtl="0" eaLnBrk="1" fontAlgn="ctr" latinLnBrk="0" hangingPunct="1"/>
                      <a:r>
                        <a:rPr lang="en-US" sz="1800" b="1" kern="1200" baseline="0" dirty="0" smtClean="0">
                          <a:solidFill>
                            <a:srgbClr val="000000"/>
                          </a:solidFill>
                          <a:latin typeface="+mn-lt"/>
                          <a:ea typeface="+mn-ea"/>
                          <a:cs typeface="+mn-cs"/>
                        </a:rPr>
                        <a:t>(FCA 16 minus FCA 15)</a:t>
                      </a:r>
                      <a:endParaRPr lang="en-US" sz="1800" b="1" kern="1200" baseline="0" dirty="0">
                        <a:solidFill>
                          <a:srgbClr val="000000"/>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130391"/>
                  </a:ext>
                </a:extLst>
              </a:tr>
              <a:tr h="255512">
                <a:tc>
                  <a:txBody>
                    <a:bodyPr/>
                    <a:lstStyle/>
                    <a:p>
                      <a:pPr algn="l" rtl="0" fontAlgn="ctr"/>
                      <a:r>
                        <a:rPr lang="en-US" sz="1800" u="none" strike="noStrike" dirty="0">
                          <a:solidFill>
                            <a:srgbClr val="000000"/>
                          </a:solidFill>
                          <a:effectLst/>
                        </a:rPr>
                        <a:t>Maritimes</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478</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dirty="0" smtClean="0">
                          <a:solidFill>
                            <a:srgbClr val="000000"/>
                          </a:solidFill>
                          <a:cs typeface="Times New Roman" pitchFamily="18" charset="0"/>
                        </a:rPr>
                        <a:t>454</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800" u="none" strike="noStrike" kern="1200" dirty="0" smtClean="0">
                          <a:solidFill>
                            <a:srgbClr val="000000"/>
                          </a:solidFill>
                          <a:effectLst/>
                          <a:latin typeface="+mn-lt"/>
                          <a:ea typeface="+mn-ea"/>
                          <a:cs typeface="+mn-cs"/>
                        </a:rPr>
                        <a:t>24</a:t>
                      </a:r>
                      <a:endParaRPr lang="en-US" sz="1800" u="none" strike="noStrike" kern="1200" dirty="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9435457"/>
                  </a:ext>
                </a:extLst>
              </a:tr>
              <a:tr h="255512">
                <a:tc>
                  <a:txBody>
                    <a:bodyPr/>
                    <a:lstStyle/>
                    <a:p>
                      <a:pPr algn="l" rtl="0" fontAlgn="ctr"/>
                      <a:r>
                        <a:rPr lang="en-US" sz="1800" u="none" strike="noStrike" dirty="0">
                          <a:solidFill>
                            <a:srgbClr val="000000"/>
                          </a:solidFill>
                          <a:effectLst/>
                        </a:rPr>
                        <a:t>HQ Phase II</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923</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dirty="0" smtClean="0">
                          <a:solidFill>
                            <a:srgbClr val="000000"/>
                          </a:solidFill>
                        </a:rPr>
                        <a:t>883</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800" u="none" strike="noStrike" kern="1200" dirty="0" smtClean="0">
                          <a:solidFill>
                            <a:srgbClr val="000000"/>
                          </a:solidFill>
                          <a:effectLst/>
                          <a:latin typeface="+mn-lt"/>
                          <a:ea typeface="+mn-ea"/>
                          <a:cs typeface="+mn-cs"/>
                        </a:rPr>
                        <a:t>40</a:t>
                      </a:r>
                      <a:endParaRPr lang="en-US" sz="1800" u="none" strike="noStrike" kern="1200" dirty="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219449"/>
                  </a:ext>
                </a:extLst>
              </a:tr>
              <a:tr h="255512">
                <a:tc>
                  <a:txBody>
                    <a:bodyPr/>
                    <a:lstStyle/>
                    <a:p>
                      <a:pPr algn="l" rtl="0" fontAlgn="ctr"/>
                      <a:r>
                        <a:rPr lang="en-US" sz="1800" u="none" strike="noStrike" dirty="0" err="1">
                          <a:solidFill>
                            <a:srgbClr val="000000"/>
                          </a:solidFill>
                          <a:effectLst/>
                        </a:rPr>
                        <a:t>Highgate</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142</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dirty="0" smtClean="0">
                          <a:solidFill>
                            <a:srgbClr val="000000"/>
                          </a:solidFill>
                        </a:rPr>
                        <a:t>140</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800" u="none" strike="noStrike" kern="1200" dirty="0" smtClean="0">
                          <a:solidFill>
                            <a:srgbClr val="000000"/>
                          </a:solidFill>
                          <a:effectLst/>
                          <a:latin typeface="+mn-lt"/>
                          <a:ea typeface="+mn-ea"/>
                          <a:cs typeface="+mn-cs"/>
                        </a:rPr>
                        <a:t>2</a:t>
                      </a:r>
                      <a:endParaRPr lang="en-US" sz="1800" u="none" strike="noStrike" kern="1200" dirty="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690680"/>
                  </a:ext>
                </a:extLst>
              </a:tr>
              <a:tr h="255512">
                <a:tc>
                  <a:txBody>
                    <a:bodyPr/>
                    <a:lstStyle/>
                    <a:p>
                      <a:pPr algn="l" rtl="0" fontAlgn="ctr"/>
                      <a:r>
                        <a:rPr lang="en-US" sz="1800" u="none" strike="noStrike">
                          <a:solidFill>
                            <a:srgbClr val="000000"/>
                          </a:solidFill>
                          <a:effectLst/>
                        </a:rPr>
                        <a:t>New York AC ties</a:t>
                      </a:r>
                      <a:endParaRPr lang="en-US" sz="18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287</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dirty="0" smtClean="0">
                          <a:solidFill>
                            <a:srgbClr val="000000"/>
                          </a:solidFill>
                        </a:rPr>
                        <a:t>258 </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800" u="none" strike="noStrike" kern="1200" dirty="0" smtClean="0">
                          <a:solidFill>
                            <a:srgbClr val="000000"/>
                          </a:solidFill>
                          <a:effectLst/>
                          <a:latin typeface="+mn-lt"/>
                          <a:ea typeface="+mn-ea"/>
                          <a:cs typeface="+mn-cs"/>
                        </a:rPr>
                        <a:t>29</a:t>
                      </a:r>
                      <a:endParaRPr lang="en-US" sz="1800" u="none" strike="noStrike" kern="1200" dirty="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54269"/>
                  </a:ext>
                </a:extLst>
              </a:tr>
              <a:tr h="255512">
                <a:tc>
                  <a:txBody>
                    <a:bodyPr/>
                    <a:lstStyle/>
                    <a:p>
                      <a:pPr algn="l" rtl="0" fontAlgn="ctr"/>
                      <a:r>
                        <a:rPr lang="en-US" sz="1800" u="none" strike="noStrike" dirty="0">
                          <a:solidFill>
                            <a:srgbClr val="000000"/>
                          </a:solidFill>
                          <a:effectLst/>
                        </a:rPr>
                        <a:t>CSC</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smtClean="0">
                          <a:solidFill>
                            <a:srgbClr val="000000"/>
                          </a:solidFill>
                          <a:effectLst/>
                        </a:rPr>
                        <a:t>0 </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800" u="none" strike="noStrike" kern="1200" dirty="0" smtClean="0">
                          <a:solidFill>
                            <a:srgbClr val="000000"/>
                          </a:solidFill>
                          <a:effectLst/>
                          <a:latin typeface="+mn-lt"/>
                          <a:ea typeface="+mn-ea"/>
                          <a:cs typeface="+mn-cs"/>
                        </a:rPr>
                        <a:t>0</a:t>
                      </a:r>
                      <a:endParaRPr lang="en-US" sz="1800" u="none" strike="noStrike" kern="1200" dirty="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757421"/>
                  </a:ext>
                </a:extLst>
              </a:tr>
              <a:tr h="255512">
                <a:tc>
                  <a:txBody>
                    <a:bodyPr/>
                    <a:lstStyle/>
                    <a:p>
                      <a:pPr algn="l" rtl="0" fontAlgn="ctr"/>
                      <a:r>
                        <a:rPr lang="en-US" sz="1800" b="1" u="none" strike="noStrike" dirty="0">
                          <a:solidFill>
                            <a:srgbClr val="000000"/>
                          </a:solidFill>
                          <a:effectLst/>
                        </a:rPr>
                        <a:t>Total Tie Benefits</a:t>
                      </a:r>
                      <a:endParaRPr lang="en-US" sz="18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000000"/>
                          </a:solidFill>
                        </a:rPr>
                        <a:t>1,830</a:t>
                      </a:r>
                      <a:endParaRPr lang="en-US" sz="18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1" u="none" strike="noStrike" dirty="0" smtClean="0">
                          <a:solidFill>
                            <a:srgbClr val="000000"/>
                          </a:solidFill>
                          <a:effectLst/>
                        </a:rPr>
                        <a:t>1,735</a:t>
                      </a:r>
                      <a:endParaRPr lang="en-US" sz="18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800" b="1" u="none" strike="noStrike" kern="1200" dirty="0" smtClean="0">
                          <a:solidFill>
                            <a:srgbClr val="000000"/>
                          </a:solidFill>
                          <a:effectLst/>
                          <a:latin typeface="+mn-lt"/>
                          <a:ea typeface="+mn-ea"/>
                          <a:cs typeface="+mn-cs"/>
                        </a:rPr>
                        <a:t>95</a:t>
                      </a:r>
                      <a:endParaRPr lang="en-US" sz="1800" b="1" u="none" strike="noStrike" kern="1200" dirty="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185128"/>
                  </a:ext>
                </a:extLst>
              </a:tr>
            </a:tbl>
          </a:graphicData>
        </a:graphic>
      </p:graphicFrame>
      <p:sp>
        <p:nvSpPr>
          <p:cNvPr id="5" name="TextBox 4"/>
          <p:cNvSpPr txBox="1"/>
          <p:nvPr/>
        </p:nvSpPr>
        <p:spPr>
          <a:xfrm>
            <a:off x="609600" y="5181600"/>
            <a:ext cx="7543800" cy="461665"/>
          </a:xfrm>
          <a:prstGeom prst="rect">
            <a:avLst/>
          </a:prstGeom>
          <a:noFill/>
        </p:spPr>
        <p:txBody>
          <a:bodyPr wrap="square" rtlCol="0">
            <a:spAutoFit/>
          </a:bodyPr>
          <a:lstStyle/>
          <a:p>
            <a:r>
              <a:rPr lang="en-US" sz="1200" dirty="0" smtClean="0">
                <a:solidFill>
                  <a:srgbClr val="000000"/>
                </a:solidFill>
              </a:rPr>
              <a:t>Note:  FERC accepted the tie benefits for the 2024-2025 CCP associated with FCA 15 on January 21, 2021.  See</a:t>
            </a:r>
            <a:r>
              <a:rPr lang="en-US" sz="1200" dirty="0">
                <a:solidFill>
                  <a:srgbClr val="000000"/>
                </a:solidFill>
              </a:rPr>
              <a:t>:  </a:t>
            </a:r>
            <a:r>
              <a:rPr lang="en-US" sz="1200" dirty="0" smtClean="0">
                <a:hlinkClick r:id="rId2"/>
              </a:rPr>
              <a:t>https</a:t>
            </a:r>
            <a:r>
              <a:rPr lang="en-US" sz="1200" dirty="0">
                <a:hlinkClick r:id="rId2"/>
              </a:rPr>
              <a:t>://</a:t>
            </a:r>
            <a:r>
              <a:rPr lang="en-US" sz="1200" dirty="0" smtClean="0">
                <a:hlinkClick r:id="rId2"/>
              </a:rPr>
              <a:t>www.iso-ne.com/static-assets/documents/2021/01/er21-496-000.pdf</a:t>
            </a:r>
            <a:r>
              <a:rPr lang="en-US" sz="1200" dirty="0" smtClean="0"/>
              <a:t> </a:t>
            </a:r>
            <a:endParaRPr lang="en-US" dirty="0"/>
          </a:p>
        </p:txBody>
      </p:sp>
    </p:spTree>
    <p:extLst>
      <p:ext uri="{BB962C8B-B14F-4D97-AF65-F5344CB8AC3E}">
        <p14:creationId xmlns:p14="http://schemas.microsoft.com/office/powerpoint/2010/main" val="159855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lstStyle/>
          <a:p>
            <a:r>
              <a:rPr lang="en-US" dirty="0" smtClean="0"/>
              <a:t>Sensitivity Analysis and Observations</a:t>
            </a:r>
            <a:endParaRPr lang="en-US" dirty="0"/>
          </a:p>
        </p:txBody>
      </p:sp>
      <p:sp>
        <p:nvSpPr>
          <p:cNvPr id="4" name="Content Placeholder 3"/>
          <p:cNvSpPr>
            <a:spLocks noGrp="1"/>
          </p:cNvSpPr>
          <p:nvPr>
            <p:ph idx="1"/>
          </p:nvPr>
        </p:nvSpPr>
        <p:spPr/>
        <p:txBody>
          <a:bodyPr>
            <a:normAutofit/>
          </a:bodyPr>
          <a:lstStyle/>
          <a:p>
            <a:r>
              <a:rPr lang="en-US" dirty="0" smtClean="0"/>
              <a:t>The ISO has identified the major assumption updates/changes in New England and the neighboring Control </a:t>
            </a:r>
            <a:r>
              <a:rPr lang="en-US" dirty="0"/>
              <a:t>A</a:t>
            </a:r>
            <a:r>
              <a:rPr lang="en-US" dirty="0" smtClean="0"/>
              <a:t>reas, and conducted additional simulations to quantify their impacts on the tie benefits study results</a:t>
            </a:r>
          </a:p>
          <a:p>
            <a:r>
              <a:rPr lang="en-US" dirty="0" smtClean="0"/>
              <a:t>Updated reconstitution methodology for passive </a:t>
            </a:r>
            <a:r>
              <a:rPr lang="en-US" dirty="0"/>
              <a:t>demand </a:t>
            </a:r>
            <a:r>
              <a:rPr lang="en-US" dirty="0" smtClean="0"/>
              <a:t>resources (PDR) was used in the development of the New England load forecast for the first time this year</a:t>
            </a:r>
          </a:p>
          <a:p>
            <a:pPr lvl="1"/>
            <a:r>
              <a:rPr lang="en-US" dirty="0" smtClean="0"/>
              <a:t>Has no impact on the tie benefits results</a:t>
            </a:r>
          </a:p>
          <a:p>
            <a:pPr lvl="2"/>
            <a:r>
              <a:rPr lang="en-US" dirty="0" smtClean="0"/>
              <a:t>New PDR reconstitution methodology results in a level shift of the load</a:t>
            </a:r>
          </a:p>
          <a:p>
            <a:pPr lvl="2"/>
            <a:r>
              <a:rPr lang="en-US" dirty="0" smtClean="0"/>
              <a:t>Because tie benefits are calculated using </a:t>
            </a:r>
            <a:r>
              <a:rPr lang="en-US" dirty="0"/>
              <a:t>at-criterion </a:t>
            </a:r>
            <a:r>
              <a:rPr lang="en-US" dirty="0" smtClean="0"/>
              <a:t>condition, the change to load magnitude did not change the frequency and the amount of New England’s need for tie benefits</a:t>
            </a:r>
          </a:p>
          <a:p>
            <a:pPr marL="914400" lvl="2" indent="0">
              <a:buNone/>
            </a:pPr>
            <a:endParaRPr lang="en-US" dirty="0"/>
          </a:p>
        </p:txBody>
      </p:sp>
    </p:spTree>
    <p:extLst>
      <p:ext uri="{BB962C8B-B14F-4D97-AF65-F5344CB8AC3E}">
        <p14:creationId xmlns:p14="http://schemas.microsoft.com/office/powerpoint/2010/main" val="92804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
        <p:nvSpPr>
          <p:cNvPr id="2" name="Title 1"/>
          <p:cNvSpPr>
            <a:spLocks noGrp="1"/>
          </p:cNvSpPr>
          <p:nvPr>
            <p:ph type="title"/>
          </p:nvPr>
        </p:nvSpPr>
        <p:spPr/>
        <p:txBody>
          <a:bodyPr/>
          <a:lstStyle/>
          <a:p>
            <a:r>
              <a:rPr lang="en-US" dirty="0" smtClean="0"/>
              <a:t>Objective</a:t>
            </a:r>
            <a:endParaRPr lang="en-US" dirty="0"/>
          </a:p>
        </p:txBody>
      </p:sp>
      <p:sp>
        <p:nvSpPr>
          <p:cNvPr id="3" name="Text Placeholder 2"/>
          <p:cNvSpPr>
            <a:spLocks noGrp="1"/>
          </p:cNvSpPr>
          <p:nvPr>
            <p:ph type="body" sz="quarter" idx="1"/>
          </p:nvPr>
        </p:nvSpPr>
        <p:spPr/>
        <p:txBody>
          <a:bodyPr/>
          <a:lstStyle/>
          <a:p>
            <a:r>
              <a:rPr lang="en-US" dirty="0" smtClean="0"/>
              <a:t>To review the tie benefits study results for the Capacity Commitment Period (CCP) 2025-2026, associated with Forward Capacity Auction (FCA) 16</a:t>
            </a:r>
          </a:p>
          <a:p>
            <a:pPr lvl="1"/>
            <a:r>
              <a:rPr lang="en-US" dirty="0" smtClean="0"/>
              <a:t>Total tie benefits for New England</a:t>
            </a:r>
          </a:p>
          <a:p>
            <a:pPr lvl="1"/>
            <a:r>
              <a:rPr lang="en-US" dirty="0" smtClean="0"/>
              <a:t>Tie benefits contribution associated with individual or group of interconnection(s)</a:t>
            </a:r>
          </a:p>
          <a:p>
            <a:pPr lvl="2"/>
            <a:r>
              <a:rPr lang="en-US" dirty="0" smtClean="0"/>
              <a:t>Maritimes (MT)</a:t>
            </a:r>
          </a:p>
          <a:p>
            <a:pPr lvl="2"/>
            <a:r>
              <a:rPr lang="en-US" dirty="0" smtClean="0"/>
              <a:t>HQ Phase II (Ph II)</a:t>
            </a:r>
          </a:p>
          <a:p>
            <a:pPr lvl="2"/>
            <a:r>
              <a:rPr lang="en-US" dirty="0" err="1" smtClean="0"/>
              <a:t>Highgate</a:t>
            </a:r>
            <a:r>
              <a:rPr lang="en-US" dirty="0" smtClean="0"/>
              <a:t> </a:t>
            </a:r>
          </a:p>
          <a:p>
            <a:pPr lvl="2"/>
            <a:r>
              <a:rPr lang="en-US" dirty="0" smtClean="0"/>
              <a:t>New York AC ties (NY-AC)</a:t>
            </a:r>
          </a:p>
          <a:p>
            <a:pPr lvl="2"/>
            <a:r>
              <a:rPr lang="en-US" dirty="0" smtClean="0"/>
              <a:t>Cross Sound Cable (CSC)</a:t>
            </a:r>
          </a:p>
          <a:p>
            <a:endParaRPr lang="en-US" dirty="0"/>
          </a:p>
        </p:txBody>
      </p:sp>
      <p:sp>
        <p:nvSpPr>
          <p:cNvPr id="5" name="Rectangle 4"/>
          <p:cNvSpPr/>
          <p:nvPr/>
        </p:nvSpPr>
        <p:spPr>
          <a:xfrm>
            <a:off x="457200" y="5825188"/>
            <a:ext cx="4465390" cy="307777"/>
          </a:xfrm>
          <a:prstGeom prst="rect">
            <a:avLst/>
          </a:prstGeom>
        </p:spPr>
        <p:txBody>
          <a:bodyPr wrap="none">
            <a:spAutoFit/>
          </a:bodyPr>
          <a:lstStyle/>
          <a:p>
            <a:pPr lvl="0">
              <a:spcBef>
                <a:spcPts val="1200"/>
              </a:spcBef>
            </a:pPr>
            <a:r>
              <a:rPr lang="en-US" sz="1400" dirty="0">
                <a:solidFill>
                  <a:srgbClr val="000000"/>
                </a:solidFill>
              </a:rPr>
              <a:t>Note: Acronyms not defined are spelled out in Appendix </a:t>
            </a:r>
            <a:r>
              <a:rPr lang="en-US" sz="1400" dirty="0" smtClean="0">
                <a:solidFill>
                  <a:srgbClr val="000000"/>
                </a:solidFill>
              </a:rPr>
              <a:t>V</a:t>
            </a:r>
            <a:endParaRPr lang="en-US" sz="1400" dirty="0">
              <a:solidFill>
                <a:srgbClr val="000000"/>
              </a:solidFill>
            </a:endParaRPr>
          </a:p>
        </p:txBody>
      </p:sp>
    </p:spTree>
    <p:extLst>
      <p:ext uri="{BB962C8B-B14F-4D97-AF65-F5344CB8AC3E}">
        <p14:creationId xmlns:p14="http://schemas.microsoft.com/office/powerpoint/2010/main" val="4215531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lstStyle/>
          <a:p>
            <a:r>
              <a:rPr lang="en-US" dirty="0" smtClean="0"/>
              <a:t>Sensitivity Analysis and Observations, cont.</a:t>
            </a:r>
            <a:endParaRPr lang="en-US" dirty="0"/>
          </a:p>
        </p:txBody>
      </p:sp>
      <p:sp>
        <p:nvSpPr>
          <p:cNvPr id="4" name="Content Placeholder 3"/>
          <p:cNvSpPr>
            <a:spLocks noGrp="1"/>
          </p:cNvSpPr>
          <p:nvPr>
            <p:ph idx="1"/>
          </p:nvPr>
        </p:nvSpPr>
        <p:spPr/>
        <p:txBody>
          <a:bodyPr>
            <a:normAutofit lnSpcReduction="10000"/>
          </a:bodyPr>
          <a:lstStyle/>
          <a:p>
            <a:r>
              <a:rPr lang="en-US" dirty="0" smtClean="0"/>
              <a:t>Modeling Boston import limit</a:t>
            </a:r>
          </a:p>
          <a:p>
            <a:pPr lvl="1"/>
            <a:r>
              <a:rPr lang="en-US" dirty="0" smtClean="0"/>
              <a:t>In the FCA </a:t>
            </a:r>
            <a:r>
              <a:rPr lang="en-US" dirty="0"/>
              <a:t>15 </a:t>
            </a:r>
            <a:r>
              <a:rPr lang="en-US" dirty="0" smtClean="0"/>
              <a:t>tie benefits study, the Boston import limit was assumed at 5,150 MW with proxy units added to the Boston subarea to satisfy the 0.1 days/year LOLE criterion</a:t>
            </a:r>
          </a:p>
          <a:p>
            <a:pPr lvl="1"/>
            <a:r>
              <a:rPr lang="en-US" dirty="0" smtClean="0"/>
              <a:t>In the FCA 16 tie benefits study, the Boston import limit (5,250 MW) was relaxed.  If the Boston import limit had not been relaxed, the total tie benefits would have been approximately 1,730 MW, </a:t>
            </a:r>
            <a:r>
              <a:rPr lang="en-US" i="1" dirty="0" smtClean="0"/>
              <a:t>i.e.,</a:t>
            </a:r>
            <a:r>
              <a:rPr lang="en-US" dirty="0" smtClean="0"/>
              <a:t> 100 MW lower </a:t>
            </a:r>
          </a:p>
          <a:p>
            <a:pPr lvl="1"/>
            <a:r>
              <a:rPr lang="en-US" dirty="0" smtClean="0"/>
              <a:t>This 100 MW difference should not be interpreted as the overall impact on tie benefits due to the modeling change of the Boston import limit from FCA 15 to FCA 16</a:t>
            </a:r>
          </a:p>
          <a:p>
            <a:pPr lvl="1"/>
            <a:r>
              <a:rPr lang="en-US" dirty="0" smtClean="0"/>
              <a:t>Quantifying the overall </a:t>
            </a:r>
            <a:r>
              <a:rPr lang="en-US" dirty="0"/>
              <a:t>impact on tie benefits </a:t>
            </a:r>
            <a:r>
              <a:rPr lang="en-US" dirty="0" smtClean="0"/>
              <a:t>resulting from the </a:t>
            </a:r>
            <a:r>
              <a:rPr lang="en-US" dirty="0"/>
              <a:t>modeling change of </a:t>
            </a:r>
            <a:r>
              <a:rPr lang="en-US" dirty="0" smtClean="0"/>
              <a:t>the Boston </a:t>
            </a:r>
            <a:r>
              <a:rPr lang="en-US" dirty="0"/>
              <a:t>import limit </a:t>
            </a:r>
            <a:r>
              <a:rPr lang="en-US" dirty="0" smtClean="0"/>
              <a:t>is not easy</a:t>
            </a:r>
            <a:r>
              <a:rPr lang="en-US" strike="sngStrike" dirty="0" smtClean="0"/>
              <a:t> </a:t>
            </a:r>
            <a:endParaRPr lang="en-US" strike="sngStrike" dirty="0"/>
          </a:p>
          <a:p>
            <a:pPr lvl="2"/>
            <a:r>
              <a:rPr lang="en-US" dirty="0" smtClean="0"/>
              <a:t>Creating similar binding conditions to FCA 15 is difficult as they are affected not only by the changes to the interface limit, but also by resource and load assumptions in Boston, and the impact from proxy units </a:t>
            </a:r>
            <a:endParaRPr lang="en-US" dirty="0"/>
          </a:p>
          <a:p>
            <a:pPr lvl="1"/>
            <a:endParaRPr lang="en-US" dirty="0" smtClean="0"/>
          </a:p>
          <a:p>
            <a:pPr marL="914400" lvl="2" indent="0">
              <a:buNone/>
            </a:pPr>
            <a:endParaRPr lang="en-US" dirty="0"/>
          </a:p>
        </p:txBody>
      </p:sp>
    </p:spTree>
    <p:extLst>
      <p:ext uri="{BB962C8B-B14F-4D97-AF65-F5344CB8AC3E}">
        <p14:creationId xmlns:p14="http://schemas.microsoft.com/office/powerpoint/2010/main" val="127399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smtClean="0"/>
              <a:t>Sensitivity Analysis and Observations, cont.</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Modeling of behind-the-</a:t>
            </a:r>
            <a:r>
              <a:rPr lang="en-US" dirty="0"/>
              <a:t>m</a:t>
            </a:r>
            <a:r>
              <a:rPr lang="en-US" dirty="0" smtClean="0"/>
              <a:t>eter (BTM) photovoltaic (PV) in the New York system</a:t>
            </a:r>
          </a:p>
          <a:p>
            <a:pPr lvl="1"/>
            <a:r>
              <a:rPr lang="en-US" dirty="0" smtClean="0"/>
              <a:t>For the FCA 15 tie benefits study, New York provided a model in which it modeled BTM PV by using a single historical profile (2006)</a:t>
            </a:r>
          </a:p>
          <a:p>
            <a:pPr lvl="1"/>
            <a:r>
              <a:rPr lang="en-US" dirty="0" smtClean="0"/>
              <a:t>For the FCA 16 tie benefits study, New York provided a model in which it modeled BTM PV using 5 historical profiles (2015 to 2019) </a:t>
            </a:r>
          </a:p>
          <a:p>
            <a:pPr lvl="2"/>
            <a:r>
              <a:rPr lang="en-US" dirty="0" smtClean="0"/>
              <a:t>GE MARS randomly selected one of these profiles for each replication</a:t>
            </a:r>
          </a:p>
          <a:p>
            <a:pPr lvl="1"/>
            <a:r>
              <a:rPr lang="en-US" dirty="0" smtClean="0"/>
              <a:t>The total tie benefits for FCA 16 would have been ~55 MW lower if New York had used a single historical profile (2006) in its BTM PV model, as it did last year for FCA 15</a:t>
            </a:r>
          </a:p>
          <a:p>
            <a:pPr lvl="2"/>
            <a:r>
              <a:rPr lang="en-US" dirty="0" smtClean="0"/>
              <a:t>Using 5 historical profiles in the FCA 16 simulations introduces more load diversity between New England and New York, which results in higher tie benefits from New York. </a:t>
            </a:r>
          </a:p>
          <a:p>
            <a:pPr lvl="2"/>
            <a:r>
              <a:rPr lang="en-US" dirty="0" smtClean="0"/>
              <a:t>With the increased load diversity</a:t>
            </a:r>
            <a:r>
              <a:rPr lang="en-US" dirty="0"/>
              <a:t>, </a:t>
            </a:r>
            <a:r>
              <a:rPr lang="en-US" dirty="0" smtClean="0"/>
              <a:t>New York and New England need emergency assistance at </a:t>
            </a:r>
            <a:r>
              <a:rPr lang="en-US" dirty="0"/>
              <a:t>the same </a:t>
            </a:r>
            <a:r>
              <a:rPr lang="en-US" dirty="0" smtClean="0"/>
              <a:t>time less often and, as a result, the tie benefits contribution from Quebec </a:t>
            </a:r>
            <a:r>
              <a:rPr lang="en-US" dirty="0"/>
              <a:t>and </a:t>
            </a:r>
            <a:r>
              <a:rPr lang="en-US" dirty="0" smtClean="0"/>
              <a:t>Maritimes increases for both New York and New England</a:t>
            </a:r>
          </a:p>
          <a:p>
            <a:pPr marL="457200" lvl="1" indent="0">
              <a:buNone/>
            </a:pPr>
            <a:endParaRPr lang="en-US" dirty="0" smtClean="0"/>
          </a:p>
          <a:p>
            <a:pPr marL="914400" lvl="2" indent="0">
              <a:buNone/>
            </a:pPr>
            <a:endParaRPr lang="en-US" dirty="0"/>
          </a:p>
        </p:txBody>
      </p:sp>
    </p:spTree>
    <p:extLst>
      <p:ext uri="{BB962C8B-B14F-4D97-AF65-F5344CB8AC3E}">
        <p14:creationId xmlns:p14="http://schemas.microsoft.com/office/powerpoint/2010/main" val="2141957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smtClean="0"/>
              <a:t>Sensitivity Analysis and Observations, cont.</a:t>
            </a:r>
            <a:endParaRPr lang="en-US" dirty="0"/>
          </a:p>
        </p:txBody>
      </p:sp>
      <p:sp>
        <p:nvSpPr>
          <p:cNvPr id="4" name="Content Placeholder 3"/>
          <p:cNvSpPr>
            <a:spLocks noGrp="1"/>
          </p:cNvSpPr>
          <p:nvPr>
            <p:ph idx="1"/>
          </p:nvPr>
        </p:nvSpPr>
        <p:spPr/>
        <p:txBody>
          <a:bodyPr>
            <a:normAutofit/>
          </a:bodyPr>
          <a:lstStyle/>
          <a:p>
            <a:r>
              <a:rPr lang="en-US" dirty="0" smtClean="0"/>
              <a:t>In summary, the 95 MW increase of total tie benefits in FCA 16 </a:t>
            </a:r>
            <a:r>
              <a:rPr lang="en-US" smtClean="0"/>
              <a:t>is mainly </a:t>
            </a:r>
            <a:r>
              <a:rPr lang="en-US" dirty="0" smtClean="0"/>
              <a:t>attributed </a:t>
            </a:r>
            <a:r>
              <a:rPr lang="en-US" smtClean="0"/>
              <a:t>to the </a:t>
            </a:r>
            <a:r>
              <a:rPr lang="en-US" dirty="0" smtClean="0"/>
              <a:t>modeling change of BTM PV in the New York system </a:t>
            </a:r>
            <a:r>
              <a:rPr lang="en-US" dirty="0"/>
              <a:t>(</a:t>
            </a:r>
            <a:r>
              <a:rPr lang="en-US" dirty="0" smtClean="0"/>
              <a:t>55 MW)</a:t>
            </a:r>
          </a:p>
          <a:p>
            <a:pPr marL="914400" lvl="2" indent="0">
              <a:buNone/>
            </a:pPr>
            <a:endParaRPr lang="en-US" dirty="0"/>
          </a:p>
        </p:txBody>
      </p:sp>
    </p:spTree>
    <p:extLst>
      <p:ext uri="{BB962C8B-B14F-4D97-AF65-F5344CB8AC3E}">
        <p14:creationId xmlns:p14="http://schemas.microsoft.com/office/powerpoint/2010/main" val="3040974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4294967295"/>
          </p:nvPr>
        </p:nvSpPr>
        <p:spPr>
          <a:xfrm>
            <a:off x="8534400" y="6365882"/>
            <a:ext cx="381000" cy="196283"/>
          </a:xfrm>
          <a:prstGeom prst="rect">
            <a:avLst/>
          </a:prstGeom>
        </p:spPr>
        <p:txBody>
          <a:bodyPr/>
          <a:lstStyle/>
          <a:p>
            <a:fld id="{10C7F894-2A36-495D-AB7C-1055F7AC0F9D}" type="slidenum">
              <a:rPr lang="en-US" sz="1400" smtClean="0"/>
              <a:pPr/>
              <a:t>23</a:t>
            </a:fld>
            <a:endParaRPr lang="en-US" dirty="0"/>
          </a:p>
        </p:txBody>
      </p:sp>
    </p:spTree>
    <p:extLst>
      <p:ext uri="{BB962C8B-B14F-4D97-AF65-F5344CB8AC3E}">
        <p14:creationId xmlns:p14="http://schemas.microsoft.com/office/powerpoint/2010/main" val="52669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a:t>
            </a:r>
            <a:endParaRPr lang="en-US" dirty="0"/>
          </a:p>
        </p:txBody>
      </p:sp>
      <p:sp>
        <p:nvSpPr>
          <p:cNvPr id="10" name="Text Placeholder 9"/>
          <p:cNvSpPr>
            <a:spLocks noGrp="1"/>
          </p:cNvSpPr>
          <p:nvPr>
            <p:ph type="body" idx="1"/>
          </p:nvPr>
        </p:nvSpPr>
        <p:spPr/>
        <p:txBody>
          <a:bodyPr/>
          <a:lstStyle/>
          <a:p>
            <a:r>
              <a:rPr lang="en-US" dirty="0" smtClean="0"/>
              <a:t>FCA 16 Tie Benefits Study Methodology</a:t>
            </a:r>
            <a:endParaRPr lang="en-US" dirty="0"/>
          </a:p>
        </p:txBody>
      </p:sp>
      <p:sp>
        <p:nvSpPr>
          <p:cNvPr id="3" name="Slide Number Placeholder 2"/>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865843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1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Calculation of tie benefits values for all possible interconnection states</a:t>
            </a:r>
          </a:p>
          <a:p>
            <a:pPr lvl="1">
              <a:lnSpc>
                <a:spcPct val="90000"/>
              </a:lnSpc>
            </a:pPr>
            <a:r>
              <a:rPr lang="en-US" dirty="0" smtClean="0"/>
              <a:t>Bring all interconnected areas to LOLE of 0.1 days/year simultaneously</a:t>
            </a:r>
          </a:p>
          <a:p>
            <a:pPr lvl="1">
              <a:lnSpc>
                <a:spcPct val="90000"/>
              </a:lnSpc>
            </a:pPr>
            <a:r>
              <a:rPr lang="en-US" dirty="0" smtClean="0"/>
              <a:t>Calculate New England’s LOLE for all the possible interconnection states, e.g.</a:t>
            </a:r>
          </a:p>
          <a:p>
            <a:pPr lvl="2">
              <a:lnSpc>
                <a:spcPct val="90000"/>
              </a:lnSpc>
            </a:pPr>
            <a:r>
              <a:rPr lang="en-US" dirty="0" smtClean="0"/>
              <a:t>with no interconnections (isolated state)</a:t>
            </a:r>
          </a:p>
          <a:p>
            <a:pPr lvl="2">
              <a:lnSpc>
                <a:spcPct val="90000"/>
              </a:lnSpc>
            </a:pPr>
            <a:r>
              <a:rPr lang="en-US" dirty="0" smtClean="0"/>
              <a:t>With any single interconnection only</a:t>
            </a:r>
          </a:p>
          <a:p>
            <a:pPr lvl="2">
              <a:lnSpc>
                <a:spcPct val="90000"/>
              </a:lnSpc>
            </a:pPr>
            <a:r>
              <a:rPr lang="en-US" dirty="0" smtClean="0"/>
              <a:t>With any of two interconnections</a:t>
            </a:r>
          </a:p>
          <a:p>
            <a:pPr lvl="2">
              <a:lnSpc>
                <a:spcPct val="90000"/>
              </a:lnSpc>
            </a:pPr>
            <a:r>
              <a:rPr lang="en-US" dirty="0" smtClean="0"/>
              <a:t>With any of three interconnections</a:t>
            </a:r>
          </a:p>
          <a:p>
            <a:pPr lvl="2">
              <a:lnSpc>
                <a:spcPct val="90000"/>
              </a:lnSpc>
            </a:pPr>
            <a:r>
              <a:rPr lang="en-US" dirty="0" smtClean="0"/>
              <a:t>…</a:t>
            </a:r>
          </a:p>
          <a:p>
            <a:pPr lvl="1">
              <a:lnSpc>
                <a:spcPct val="90000"/>
              </a:lnSpc>
            </a:pPr>
            <a:r>
              <a:rPr lang="en-US" dirty="0" smtClean="0"/>
              <a:t>Calculate the equivalent tie benefits values for each interconnection state using the isolated state as reference</a:t>
            </a:r>
          </a:p>
          <a:p>
            <a:pPr lvl="2">
              <a:lnSpc>
                <a:spcPct val="90000"/>
              </a:lnSpc>
            </a:pPr>
            <a:r>
              <a:rPr lang="en-US" dirty="0" smtClean="0"/>
              <a:t>As the equivalent MW to bridge the LOLE delta between these two states</a:t>
            </a:r>
          </a:p>
        </p:txBody>
      </p:sp>
      <p:sp>
        <p:nvSpPr>
          <p:cNvPr id="4" name="Slide Number Placeholder 3"/>
          <p:cNvSpPr>
            <a:spLocks noGrp="1"/>
          </p:cNvSpPr>
          <p:nvPr>
            <p:ph type="sldNum" sz="quarter" idx="4294967295"/>
          </p:nvPr>
        </p:nvSpPr>
        <p:spPr>
          <a:xfrm>
            <a:off x="8534400" y="6324600"/>
            <a:ext cx="381000" cy="381000"/>
          </a:xfrm>
          <a:prstGeom prst="rect">
            <a:avLst/>
          </a:prstGeom>
        </p:spPr>
        <p:txBody>
          <a:bodyPr/>
          <a:lstStyle/>
          <a:p>
            <a:fld id="{10C7F894-2A36-495D-AB7C-1055F7AC0F9D}" type="slidenum">
              <a:rPr lang="en-US" smtClean="0"/>
              <a:pPr/>
              <a:t>25</a:t>
            </a:fld>
            <a:endParaRPr lang="en-US" dirty="0"/>
          </a:p>
        </p:txBody>
      </p:sp>
    </p:spTree>
    <p:extLst>
      <p:ext uri="{BB962C8B-B14F-4D97-AF65-F5344CB8AC3E}">
        <p14:creationId xmlns:p14="http://schemas.microsoft.com/office/powerpoint/2010/main" val="2881685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2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Calculation of initial total tie benefits for New England</a:t>
            </a:r>
          </a:p>
          <a:p>
            <a:pPr lvl="1">
              <a:lnSpc>
                <a:spcPct val="90000"/>
              </a:lnSpc>
            </a:pPr>
            <a:r>
              <a:rPr lang="en-US" dirty="0" smtClean="0"/>
              <a:t>Compare the following two interconnection states</a:t>
            </a:r>
          </a:p>
          <a:p>
            <a:pPr lvl="2">
              <a:lnSpc>
                <a:spcPct val="90000"/>
              </a:lnSpc>
            </a:pPr>
            <a:r>
              <a:rPr lang="en-US" dirty="0" smtClean="0"/>
              <a:t>New England System with all interconnections with neighboring Control </a:t>
            </a:r>
            <a:r>
              <a:rPr lang="en-US" dirty="0"/>
              <a:t>A</a:t>
            </a:r>
            <a:r>
              <a:rPr lang="en-US" dirty="0" smtClean="0"/>
              <a:t>reas connected</a:t>
            </a:r>
          </a:p>
          <a:p>
            <a:pPr lvl="2">
              <a:lnSpc>
                <a:spcPct val="90000"/>
              </a:lnSpc>
            </a:pPr>
            <a:r>
              <a:rPr lang="en-US" dirty="0" smtClean="0"/>
              <a:t>New England System with all interconnections with neighboring Control Areas disconnected </a:t>
            </a:r>
          </a:p>
          <a:p>
            <a:pPr lvl="2">
              <a:lnSpc>
                <a:spcPct val="90000"/>
              </a:lnSpc>
            </a:pPr>
            <a:endParaRPr lang="en-US" dirty="0" smtClean="0"/>
          </a:p>
          <a:p>
            <a:pPr lvl="1">
              <a:lnSpc>
                <a:spcPct val="90000"/>
              </a:lnSpc>
            </a:pPr>
            <a:r>
              <a:rPr lang="en-US" dirty="0" smtClean="0"/>
              <a:t>Total tie benefits for New England is the equivalent MW value to bridge the LOLE delta between these two states</a:t>
            </a:r>
          </a:p>
          <a:p>
            <a:pPr lvl="1">
              <a:lnSpc>
                <a:spcPct val="90000"/>
              </a:lnSpc>
            </a:pPr>
            <a:endParaRPr lang="en-US" dirty="0" smtClean="0"/>
          </a:p>
          <a:p>
            <a:pPr lvl="1">
              <a:lnSpc>
                <a:spcPct val="90000"/>
              </a:lnSpc>
            </a:pPr>
            <a:r>
              <a:rPr lang="en-US" dirty="0" smtClean="0"/>
              <a:t>This initial total tie benefits value is subject to adjustment to account for firm capacity imports in Process 5</a:t>
            </a: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26</a:t>
            </a:fld>
            <a:endParaRPr lang="en-US" dirty="0"/>
          </a:p>
        </p:txBody>
      </p:sp>
    </p:spTree>
    <p:extLst>
      <p:ext uri="{BB962C8B-B14F-4D97-AF65-F5344CB8AC3E}">
        <p14:creationId xmlns:p14="http://schemas.microsoft.com/office/powerpoint/2010/main" val="4014922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3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fontScale="92500" lnSpcReduction="20000"/>
          </a:bodyPr>
          <a:lstStyle/>
          <a:p>
            <a:pPr>
              <a:lnSpc>
                <a:spcPct val="90000"/>
              </a:lnSpc>
            </a:pPr>
            <a:r>
              <a:rPr lang="en-US" dirty="0" smtClean="0"/>
              <a:t>Calculation of initial tie benefits for each individual neighboring Control </a:t>
            </a:r>
            <a:r>
              <a:rPr lang="en-US" dirty="0"/>
              <a:t>A</a:t>
            </a:r>
            <a:r>
              <a:rPr lang="en-US" dirty="0" smtClean="0"/>
              <a:t>rea</a:t>
            </a:r>
          </a:p>
          <a:p>
            <a:pPr lvl="1">
              <a:lnSpc>
                <a:spcPct val="90000"/>
              </a:lnSpc>
            </a:pPr>
            <a:endParaRPr lang="en-US" sz="1900" dirty="0" smtClean="0"/>
          </a:p>
          <a:p>
            <a:pPr lvl="1">
              <a:lnSpc>
                <a:spcPct val="90000"/>
              </a:lnSpc>
            </a:pPr>
            <a:r>
              <a:rPr lang="en-US" sz="1900" dirty="0" smtClean="0"/>
              <a:t>All interconnections connected to a given neighboring Control </a:t>
            </a:r>
            <a:r>
              <a:rPr lang="en-US" sz="1900" dirty="0"/>
              <a:t>A</a:t>
            </a:r>
            <a:r>
              <a:rPr lang="en-US" sz="1900" dirty="0" smtClean="0"/>
              <a:t>rea are grouped together to represent the state of interconnection between New England and that neighboring Control </a:t>
            </a:r>
            <a:r>
              <a:rPr lang="en-US" sz="1900" dirty="0"/>
              <a:t>A</a:t>
            </a:r>
            <a:r>
              <a:rPr lang="en-US" sz="1900" dirty="0" smtClean="0"/>
              <a:t>rea</a:t>
            </a:r>
          </a:p>
          <a:p>
            <a:pPr lvl="1">
              <a:lnSpc>
                <a:spcPct val="90000"/>
              </a:lnSpc>
            </a:pPr>
            <a:endParaRPr lang="en-US" sz="1900" dirty="0" smtClean="0"/>
          </a:p>
          <a:p>
            <a:pPr lvl="1">
              <a:lnSpc>
                <a:spcPct val="90000"/>
              </a:lnSpc>
            </a:pPr>
            <a:r>
              <a:rPr lang="en-US" sz="1900" dirty="0" smtClean="0"/>
              <a:t>For each target neighboring Control </a:t>
            </a:r>
            <a:r>
              <a:rPr lang="en-US" sz="1900" dirty="0"/>
              <a:t>A</a:t>
            </a:r>
            <a:r>
              <a:rPr lang="en-US" sz="1900" dirty="0" smtClean="0"/>
              <a:t>rea, identify all the related interconnection states and calculate the equivalent tie benefits values for each of those states</a:t>
            </a:r>
          </a:p>
          <a:p>
            <a:pPr lvl="2">
              <a:lnSpc>
                <a:spcPct val="90000"/>
              </a:lnSpc>
            </a:pPr>
            <a:r>
              <a:rPr lang="en-US" sz="1700" dirty="0" smtClean="0"/>
              <a:t>With a total of three neighboring control areas, there are four interconnection states for each neighboring Control Area</a:t>
            </a:r>
          </a:p>
          <a:p>
            <a:pPr lvl="2">
              <a:lnSpc>
                <a:spcPct val="90000"/>
              </a:lnSpc>
            </a:pPr>
            <a:r>
              <a:rPr lang="en-US" sz="1700" dirty="0" smtClean="0"/>
              <a:t>Use the simple average of values for all the interconnection states to represent the tie benefits of the target neighboring Control </a:t>
            </a:r>
            <a:r>
              <a:rPr lang="en-US" sz="1700" dirty="0"/>
              <a:t>A</a:t>
            </a:r>
            <a:r>
              <a:rPr lang="en-US" sz="1700" dirty="0" smtClean="0"/>
              <a:t>rea</a:t>
            </a:r>
          </a:p>
          <a:p>
            <a:pPr lvl="1">
              <a:lnSpc>
                <a:spcPct val="90000"/>
              </a:lnSpc>
            </a:pPr>
            <a:endParaRPr lang="en-US" sz="1900" dirty="0" smtClean="0"/>
          </a:p>
          <a:p>
            <a:pPr lvl="1">
              <a:lnSpc>
                <a:spcPct val="90000"/>
              </a:lnSpc>
            </a:pPr>
            <a:r>
              <a:rPr lang="en-US" sz="1900" dirty="0" smtClean="0"/>
              <a:t>If the sum of the individual control area tie benefits calculated above is different than the total tie benefits calculated in Process 2, each Control </a:t>
            </a:r>
            <a:r>
              <a:rPr lang="en-US" sz="1900" dirty="0"/>
              <a:t>A</a:t>
            </a:r>
            <a:r>
              <a:rPr lang="en-US" sz="1900" dirty="0" smtClean="0"/>
              <a:t>rea’s tie benefits shall be adjusted based on the ratio of the individual Control </a:t>
            </a:r>
            <a:r>
              <a:rPr lang="en-US" sz="1900" dirty="0"/>
              <a:t>A</a:t>
            </a:r>
            <a:r>
              <a:rPr lang="en-US" sz="1900" dirty="0" smtClean="0"/>
              <a:t>rea tie benefits to the total tie benefits</a:t>
            </a:r>
          </a:p>
          <a:p>
            <a:pPr lvl="1">
              <a:lnSpc>
                <a:spcPct val="90000"/>
              </a:lnSpc>
            </a:pPr>
            <a:endParaRPr lang="en-US" sz="1900" dirty="0" smtClean="0"/>
          </a:p>
          <a:p>
            <a:pPr lvl="1">
              <a:lnSpc>
                <a:spcPct val="90000"/>
              </a:lnSpc>
            </a:pPr>
            <a:r>
              <a:rPr lang="en-US" sz="1900" dirty="0" smtClean="0"/>
              <a:t>These initial individual Control </a:t>
            </a:r>
            <a:r>
              <a:rPr lang="en-US" sz="1900" dirty="0"/>
              <a:t>A</a:t>
            </a:r>
            <a:r>
              <a:rPr lang="en-US" sz="1900" dirty="0" smtClean="0"/>
              <a:t>rea tie benefits are subject to further adjustment to account for firm capacity imports in Process 5</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27</a:t>
            </a:fld>
            <a:endParaRPr lang="en-US" dirty="0"/>
          </a:p>
        </p:txBody>
      </p:sp>
    </p:spTree>
    <p:extLst>
      <p:ext uri="{BB962C8B-B14F-4D97-AF65-F5344CB8AC3E}">
        <p14:creationId xmlns:p14="http://schemas.microsoft.com/office/powerpoint/2010/main" val="413555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4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fontScale="92500" lnSpcReduction="20000"/>
          </a:bodyPr>
          <a:lstStyle/>
          <a:p>
            <a:pPr>
              <a:lnSpc>
                <a:spcPct val="90000"/>
              </a:lnSpc>
            </a:pPr>
            <a:r>
              <a:rPr lang="en-US" dirty="0" smtClean="0"/>
              <a:t>Calculation of initial tie benefits for individual interconnection or group of interconnections</a:t>
            </a:r>
          </a:p>
          <a:p>
            <a:pPr lvl="1">
              <a:lnSpc>
                <a:spcPct val="90000"/>
              </a:lnSpc>
            </a:pPr>
            <a:r>
              <a:rPr lang="en-US" sz="1900" dirty="0" smtClean="0"/>
              <a:t>Each individual interconnection or group of interconnections subject to individual tie benefits contribution calculation is treated independently</a:t>
            </a:r>
          </a:p>
          <a:p>
            <a:pPr lvl="1">
              <a:lnSpc>
                <a:spcPct val="90000"/>
              </a:lnSpc>
            </a:pPr>
            <a:endParaRPr lang="en-US" sz="1900" dirty="0" smtClean="0"/>
          </a:p>
          <a:p>
            <a:pPr lvl="1">
              <a:lnSpc>
                <a:spcPct val="90000"/>
              </a:lnSpc>
            </a:pPr>
            <a:r>
              <a:rPr lang="en-US" sz="1900" dirty="0" smtClean="0"/>
              <a:t>For each target interconnection or group of interconnections, identify all the related interconnection states and calculate the equivalent tie benefits values for each of these states</a:t>
            </a:r>
          </a:p>
          <a:p>
            <a:pPr lvl="2">
              <a:lnSpc>
                <a:spcPct val="90000"/>
              </a:lnSpc>
            </a:pPr>
            <a:r>
              <a:rPr lang="en-US" sz="1700" dirty="0" smtClean="0"/>
              <a:t>Use the simple average of values for all the interconnection states to represent the tie benefits of the target </a:t>
            </a:r>
            <a:r>
              <a:rPr lang="en-US" sz="1600" dirty="0" smtClean="0"/>
              <a:t>interconnection or group of interconnections </a:t>
            </a:r>
            <a:endParaRPr lang="en-US" sz="1700" dirty="0" smtClean="0"/>
          </a:p>
          <a:p>
            <a:pPr lvl="1">
              <a:lnSpc>
                <a:spcPct val="90000"/>
              </a:lnSpc>
            </a:pPr>
            <a:endParaRPr lang="en-US" sz="1900" dirty="0" smtClean="0"/>
          </a:p>
          <a:p>
            <a:pPr lvl="1">
              <a:lnSpc>
                <a:spcPct val="90000"/>
              </a:lnSpc>
            </a:pPr>
            <a:r>
              <a:rPr lang="en-US" sz="1900" dirty="0" smtClean="0"/>
              <a:t>If the sum of tie benefits of the individual interconnections or group of interconnections calculated above is different than the relative Control </a:t>
            </a:r>
            <a:r>
              <a:rPr lang="en-US" sz="1900" dirty="0"/>
              <a:t>A</a:t>
            </a:r>
            <a:r>
              <a:rPr lang="en-US" sz="1900" dirty="0" smtClean="0"/>
              <a:t>rea’s tie benefits calculated in Process 3, tie benefits of the individual interconnection or group of interconnections shall be an adjusted ratio of the tie benefits of the individual interconnection or group of interconnections to the relative Control </a:t>
            </a:r>
            <a:r>
              <a:rPr lang="en-US" sz="1900" dirty="0"/>
              <a:t>A</a:t>
            </a:r>
            <a:r>
              <a:rPr lang="en-US" sz="1900" dirty="0" smtClean="0"/>
              <a:t>rea’s tie benefits</a:t>
            </a:r>
          </a:p>
          <a:p>
            <a:pPr lvl="1">
              <a:lnSpc>
                <a:spcPct val="90000"/>
              </a:lnSpc>
            </a:pPr>
            <a:endParaRPr lang="en-US" sz="1900" dirty="0" smtClean="0"/>
          </a:p>
          <a:p>
            <a:pPr lvl="1">
              <a:lnSpc>
                <a:spcPct val="90000"/>
              </a:lnSpc>
            </a:pPr>
            <a:r>
              <a:rPr lang="en-US" sz="1900" dirty="0" smtClean="0"/>
              <a:t>These initial individual interconnection or group of interconnections’ tie benefits are subject to further adjustment to account for firm capacity imports in Process 5</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28</a:t>
            </a:fld>
            <a:endParaRPr lang="en-US" dirty="0"/>
          </a:p>
        </p:txBody>
      </p:sp>
    </p:spTree>
    <p:extLst>
      <p:ext uri="{BB962C8B-B14F-4D97-AF65-F5344CB8AC3E}">
        <p14:creationId xmlns:p14="http://schemas.microsoft.com/office/powerpoint/2010/main" val="233476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5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lnSpcReduction="10000"/>
          </a:bodyPr>
          <a:lstStyle/>
          <a:p>
            <a:pPr>
              <a:lnSpc>
                <a:spcPct val="90000"/>
              </a:lnSpc>
            </a:pPr>
            <a:r>
              <a:rPr lang="en-US" dirty="0" smtClean="0"/>
              <a:t>Adjustment to the initial tie benefits for individual interconnection or group of interconnections to account for firm capacity imports</a:t>
            </a:r>
          </a:p>
          <a:p>
            <a:pPr lvl="1">
              <a:lnSpc>
                <a:spcPct val="90000"/>
              </a:lnSpc>
            </a:pPr>
            <a:r>
              <a:rPr lang="en-US" sz="1800" dirty="0" smtClean="0"/>
              <a:t>Deduct firm capacity imports from the import capability of each individual interconnection or group of interconnections to determine the remaining available import capability to support tie benefits</a:t>
            </a:r>
          </a:p>
          <a:p>
            <a:pPr lvl="2">
              <a:lnSpc>
                <a:spcPct val="90000"/>
              </a:lnSpc>
            </a:pPr>
            <a:r>
              <a:rPr lang="en-US" sz="1600" dirty="0" smtClean="0"/>
              <a:t>Firm capacity imports are the Qualified Existing Import Capacity for FCA 2024-2025</a:t>
            </a:r>
          </a:p>
          <a:p>
            <a:pPr lvl="1">
              <a:lnSpc>
                <a:spcPct val="90000"/>
              </a:lnSpc>
            </a:pPr>
            <a:endParaRPr lang="en-US" sz="1800" dirty="0" smtClean="0"/>
          </a:p>
          <a:p>
            <a:pPr lvl="1">
              <a:lnSpc>
                <a:spcPct val="90000"/>
              </a:lnSpc>
            </a:pPr>
            <a:r>
              <a:rPr lang="en-US" sz="1800" dirty="0" smtClean="0"/>
              <a:t>Compare the tie benefits value of an individual interconnection or group of interconnections as determined in Process 4 to its remaining transmission import capability</a:t>
            </a:r>
          </a:p>
          <a:p>
            <a:pPr lvl="2">
              <a:lnSpc>
                <a:spcPct val="90000"/>
              </a:lnSpc>
            </a:pPr>
            <a:r>
              <a:rPr lang="en-US" dirty="0" smtClean="0"/>
              <a:t>If the tie benefits value is greater than the remaining transmission import capability, the tie benefit value of the individual interconnection or group of interconnections is capped to the remaining transmission import capability value</a:t>
            </a:r>
          </a:p>
          <a:p>
            <a:pPr lvl="2">
              <a:lnSpc>
                <a:spcPct val="90000"/>
              </a:lnSpc>
            </a:pPr>
            <a:endParaRPr lang="en-US" dirty="0" smtClean="0"/>
          </a:p>
          <a:p>
            <a:pPr lvl="2">
              <a:lnSpc>
                <a:spcPct val="90000"/>
              </a:lnSpc>
            </a:pPr>
            <a:r>
              <a:rPr lang="en-US" dirty="0" smtClean="0"/>
              <a:t>Otherwise, no adjustments are made</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29</a:t>
            </a:fld>
            <a:endParaRPr lang="en-US" dirty="0"/>
          </a:p>
        </p:txBody>
      </p:sp>
    </p:spTree>
    <p:extLst>
      <p:ext uri="{BB962C8B-B14F-4D97-AF65-F5344CB8AC3E}">
        <p14:creationId xmlns:p14="http://schemas.microsoft.com/office/powerpoint/2010/main" val="405333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25"/>
            <a:ext cx="8229600" cy="1143000"/>
          </a:xfrm>
        </p:spPr>
        <p:txBody>
          <a:bodyPr/>
          <a:lstStyle/>
          <a:p>
            <a:r>
              <a:rPr lang="en-US" dirty="0" smtClean="0">
                <a:cs typeface="Times New Roman" pitchFamily="18" charset="0"/>
              </a:rPr>
              <a:t>Background</a:t>
            </a:r>
            <a:endParaRPr lang="en-US" strike="sngStrike" dirty="0"/>
          </a:p>
        </p:txBody>
      </p:sp>
      <p:sp>
        <p:nvSpPr>
          <p:cNvPr id="3" name="Text Placeholder 2"/>
          <p:cNvSpPr>
            <a:spLocks noGrp="1"/>
          </p:cNvSpPr>
          <p:nvPr>
            <p:ph type="body" sz="quarter" idx="4294967295"/>
          </p:nvPr>
        </p:nvSpPr>
        <p:spPr>
          <a:xfrm>
            <a:off x="457200" y="1217720"/>
            <a:ext cx="8229600" cy="5148162"/>
          </a:xfrm>
          <a:prstGeom prst="rect">
            <a:avLst/>
          </a:prstGeom>
        </p:spPr>
        <p:txBody>
          <a:bodyPr>
            <a:normAutofit fontScale="70000" lnSpcReduction="20000"/>
          </a:bodyPr>
          <a:lstStyle/>
          <a:p>
            <a:pPr>
              <a:lnSpc>
                <a:spcPct val="90000"/>
              </a:lnSpc>
            </a:pPr>
            <a:r>
              <a:rPr lang="en-US" dirty="0" smtClean="0"/>
              <a:t>The ISO presented its FCA 16 transmission transfer capabilities and </a:t>
            </a:r>
            <a:r>
              <a:rPr lang="en-US" dirty="0"/>
              <a:t>Capacity Zone d</a:t>
            </a:r>
            <a:r>
              <a:rPr lang="en-US" dirty="0" smtClean="0"/>
              <a:t>evelopment to the Reliability Committee (RC) on March 16, 2021</a:t>
            </a:r>
          </a:p>
          <a:p>
            <a:pPr lvl="1">
              <a:lnSpc>
                <a:spcPct val="90000"/>
              </a:lnSpc>
            </a:pPr>
            <a:endParaRPr lang="en-US" dirty="0" smtClean="0">
              <a:hlinkClick r:id="rId2"/>
            </a:endParaRPr>
          </a:p>
          <a:p>
            <a:pPr lvl="1">
              <a:lnSpc>
                <a:spcPct val="90000"/>
              </a:lnSpc>
            </a:pPr>
            <a:r>
              <a:rPr lang="en-US" dirty="0" smtClean="0">
                <a:hlinkClick r:id="rId2"/>
              </a:rPr>
              <a:t>https</a:t>
            </a:r>
            <a:r>
              <a:rPr lang="en-US" dirty="0">
                <a:hlinkClick r:id="rId2"/>
              </a:rPr>
              <a:t>://</a:t>
            </a:r>
            <a:r>
              <a:rPr lang="en-US" dirty="0" smtClean="0">
                <a:hlinkClick r:id="rId2"/>
              </a:rPr>
              <a:t>www.iso-ne.com/static-assets/documents/2021/03/a9_fca_16_transmission_transfer_capability_and_capacity_zonal_development.pdf</a:t>
            </a:r>
            <a:endParaRPr lang="en-US" dirty="0"/>
          </a:p>
          <a:p>
            <a:pPr>
              <a:lnSpc>
                <a:spcPct val="90000"/>
              </a:lnSpc>
            </a:pPr>
            <a:r>
              <a:rPr lang="en-US" dirty="0" smtClean="0"/>
              <a:t>The ISO presented its determination </a:t>
            </a:r>
            <a:r>
              <a:rPr lang="en-US" dirty="0"/>
              <a:t>of </a:t>
            </a:r>
            <a:r>
              <a:rPr lang="en-US" dirty="0" smtClean="0"/>
              <a:t>Capacity </a:t>
            </a:r>
            <a:r>
              <a:rPr lang="en-US" dirty="0"/>
              <a:t>Z</a:t>
            </a:r>
            <a:r>
              <a:rPr lang="en-US" dirty="0" smtClean="0"/>
              <a:t>ones </a:t>
            </a:r>
            <a:r>
              <a:rPr lang="en-US" dirty="0"/>
              <a:t>for </a:t>
            </a:r>
            <a:r>
              <a:rPr lang="en-US" dirty="0" smtClean="0"/>
              <a:t>FCA 16 to </a:t>
            </a:r>
            <a:r>
              <a:rPr lang="en-US" dirty="0"/>
              <a:t>the </a:t>
            </a:r>
            <a:r>
              <a:rPr lang="en-US" dirty="0" smtClean="0"/>
              <a:t>Power Supply Planning Committee (PSPC) </a:t>
            </a:r>
            <a:r>
              <a:rPr lang="en-US" dirty="0"/>
              <a:t>on </a:t>
            </a:r>
            <a:r>
              <a:rPr lang="en-US" dirty="0" smtClean="0"/>
              <a:t>May 20, 2021</a:t>
            </a:r>
          </a:p>
          <a:p>
            <a:pPr lvl="1">
              <a:lnSpc>
                <a:spcPct val="90000"/>
              </a:lnSpc>
            </a:pPr>
            <a:endParaRPr lang="en-US" dirty="0" smtClean="0">
              <a:hlinkClick r:id="rId3"/>
            </a:endParaRPr>
          </a:p>
          <a:p>
            <a:pPr lvl="1">
              <a:lnSpc>
                <a:spcPct val="90000"/>
              </a:lnSpc>
            </a:pPr>
            <a:r>
              <a:rPr lang="en-US" dirty="0" smtClean="0">
                <a:hlinkClick r:id="rId4"/>
              </a:rPr>
              <a:t>https</a:t>
            </a:r>
            <a:r>
              <a:rPr lang="en-US" dirty="0">
                <a:hlinkClick r:id="rId4"/>
              </a:rPr>
              <a:t>://</a:t>
            </a:r>
            <a:r>
              <a:rPr lang="en-US" dirty="0" smtClean="0">
                <a:hlinkClick r:id="rId4"/>
              </a:rPr>
              <a:t>www.iso-ne.com/static-assets/documents/2021/05/a02_2021-05-20_pspc_review_objective_criteria_testing_for_capacity_zone_determinations.pdf</a:t>
            </a:r>
            <a:r>
              <a:rPr lang="en-US" dirty="0" smtClean="0"/>
              <a:t> </a:t>
            </a:r>
          </a:p>
          <a:p>
            <a:pPr marL="457200" lvl="1" indent="0">
              <a:lnSpc>
                <a:spcPct val="90000"/>
              </a:lnSpc>
              <a:buNone/>
            </a:pPr>
            <a:endParaRPr lang="en-US" dirty="0" smtClean="0"/>
          </a:p>
          <a:p>
            <a:pPr lvl="1"/>
            <a:r>
              <a:rPr lang="en-US" sz="2100" dirty="0"/>
              <a:t>Import-constrained Capacity Zone of Southeast New England (SENE) (includes </a:t>
            </a:r>
            <a:r>
              <a:rPr lang="en-US" sz="2400" dirty="0"/>
              <a:t>Northeast Massachusetts/Boston &amp; </a:t>
            </a:r>
            <a:r>
              <a:rPr lang="en-US" sz="2400" dirty="0" smtClean="0">
                <a:solidFill>
                  <a:srgbClr val="090B0B"/>
                </a:solidFill>
              </a:rPr>
              <a:t>Southeast</a:t>
            </a:r>
            <a:r>
              <a:rPr lang="en-US" sz="2400" dirty="0" smtClean="0">
                <a:solidFill>
                  <a:srgbClr val="EC1F25"/>
                </a:solidFill>
              </a:rPr>
              <a:t> </a:t>
            </a:r>
            <a:r>
              <a:rPr lang="en-US" sz="2400" dirty="0"/>
              <a:t>Massachusetts/Rhode Island </a:t>
            </a:r>
            <a:r>
              <a:rPr lang="en-US" sz="2100" dirty="0" smtClean="0"/>
              <a:t>Load </a:t>
            </a:r>
            <a:r>
              <a:rPr lang="en-US" sz="2100" dirty="0"/>
              <a:t>Zones)</a:t>
            </a:r>
          </a:p>
          <a:p>
            <a:pPr lvl="1"/>
            <a:r>
              <a:rPr lang="en-US" sz="2100" dirty="0"/>
              <a:t>Export-constrained Capacity Zones of:</a:t>
            </a:r>
          </a:p>
          <a:p>
            <a:pPr lvl="2"/>
            <a:r>
              <a:rPr lang="en-US" sz="2100" dirty="0"/>
              <a:t>Maine, and </a:t>
            </a:r>
          </a:p>
          <a:p>
            <a:pPr lvl="2"/>
            <a:r>
              <a:rPr lang="en-US" sz="2100" dirty="0"/>
              <a:t>Northern New England (NNE) </a:t>
            </a:r>
            <a:r>
              <a:rPr lang="en-US" sz="2100" dirty="0" smtClean="0"/>
              <a:t>(includes Maine</a:t>
            </a:r>
            <a:r>
              <a:rPr lang="en-US" sz="2100" dirty="0"/>
              <a:t>, New Hampshire and Vermont Load </a:t>
            </a:r>
            <a:r>
              <a:rPr lang="en-US" sz="2100" dirty="0" smtClean="0"/>
              <a:t>Zones)</a:t>
            </a:r>
            <a:endParaRPr lang="en-US" sz="2100" dirty="0"/>
          </a:p>
          <a:p>
            <a:pPr>
              <a:lnSpc>
                <a:spcPct val="90000"/>
              </a:lnSpc>
            </a:pPr>
            <a:r>
              <a:rPr lang="en-US" dirty="0" smtClean="0"/>
              <a:t>The ISO presented detailed tie benefits study </a:t>
            </a:r>
            <a:r>
              <a:rPr lang="en-US" dirty="0"/>
              <a:t>assumptions </a:t>
            </a:r>
            <a:r>
              <a:rPr lang="en-US" dirty="0" smtClean="0"/>
              <a:t>to </a:t>
            </a:r>
            <a:r>
              <a:rPr lang="en-US" dirty="0"/>
              <a:t>the PSPC on </a:t>
            </a:r>
            <a:r>
              <a:rPr lang="en-US" dirty="0" smtClean="0"/>
              <a:t>June 29, 2021</a:t>
            </a:r>
          </a:p>
          <a:p>
            <a:pPr marL="400050" lvl="1" indent="0">
              <a:lnSpc>
                <a:spcPct val="90000"/>
              </a:lnSpc>
              <a:buNone/>
            </a:pPr>
            <a:endParaRPr lang="en-US" dirty="0"/>
          </a:p>
          <a:p>
            <a:pPr lvl="1">
              <a:lnSpc>
                <a:spcPct val="90000"/>
              </a:lnSpc>
            </a:pPr>
            <a:r>
              <a:rPr lang="en-US" sz="2100" dirty="0" smtClean="0">
                <a:hlinkClick r:id="rId5"/>
              </a:rPr>
              <a:t>https</a:t>
            </a:r>
            <a:r>
              <a:rPr lang="en-US" sz="2100" dirty="0">
                <a:hlinkClick r:id="rId5"/>
              </a:rPr>
              <a:t>://</a:t>
            </a:r>
            <a:r>
              <a:rPr lang="en-US" sz="2100" dirty="0" smtClean="0">
                <a:hlinkClick r:id="rId5"/>
              </a:rPr>
              <a:t>www.iso-ne.com/static-assets/documents/2021/06/a05_pspc_2021_06_29_tie_benefit_assumptions_to_be_used_in_fca16_icr_calculations.pptx</a:t>
            </a:r>
            <a:r>
              <a:rPr lang="en-US" sz="2100" dirty="0" smtClean="0"/>
              <a:t> </a:t>
            </a:r>
          </a:p>
          <a:p>
            <a:pPr lvl="1">
              <a:lnSpc>
                <a:spcPct val="90000"/>
              </a:lnSpc>
            </a:pPr>
            <a:endParaRPr lang="en-US" dirty="0" smtClean="0"/>
          </a:p>
          <a:p>
            <a:pPr lvl="1">
              <a:lnSpc>
                <a:spcPct val="90000"/>
              </a:lnSpc>
            </a:pPr>
            <a:r>
              <a:rPr lang="en-US" dirty="0" smtClean="0"/>
              <a:t>Detailed </a:t>
            </a:r>
            <a:r>
              <a:rPr lang="en-US" dirty="0"/>
              <a:t>study </a:t>
            </a:r>
            <a:r>
              <a:rPr lang="en-US" dirty="0" smtClean="0"/>
              <a:t>methodology and assumptions are </a:t>
            </a:r>
            <a:r>
              <a:rPr lang="en-US" dirty="0"/>
              <a:t>included in </a:t>
            </a:r>
            <a:r>
              <a:rPr lang="en-US" dirty="0" smtClean="0"/>
              <a:t>Appendices I, II and III to </a:t>
            </a:r>
            <a:r>
              <a:rPr lang="en-US" dirty="0"/>
              <a:t>this </a:t>
            </a:r>
            <a:r>
              <a:rPr lang="en-US" dirty="0" smtClean="0"/>
              <a:t>presentation</a:t>
            </a:r>
            <a:endParaRPr lang="en-US"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2258564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6</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Calculate the final tie benefits for individual neighboring </a:t>
            </a:r>
            <a:r>
              <a:rPr lang="en-US" dirty="0"/>
              <a:t>C</a:t>
            </a:r>
            <a:r>
              <a:rPr lang="en-US" dirty="0" smtClean="0"/>
              <a:t>ontrol Areas </a:t>
            </a:r>
          </a:p>
          <a:p>
            <a:pPr lvl="1">
              <a:lnSpc>
                <a:spcPct val="90000"/>
              </a:lnSpc>
            </a:pPr>
            <a:r>
              <a:rPr lang="en-US" dirty="0" smtClean="0"/>
              <a:t>Final tie benefits for each neighboring Control </a:t>
            </a:r>
            <a:r>
              <a:rPr lang="en-US" dirty="0"/>
              <a:t>A</a:t>
            </a:r>
            <a:r>
              <a:rPr lang="en-US" dirty="0" smtClean="0"/>
              <a:t>rea are the sum of the tie benefits from the individual interconnection or groups of interconnections with that Control </a:t>
            </a:r>
            <a:r>
              <a:rPr lang="en-US" dirty="0"/>
              <a:t>A</a:t>
            </a:r>
            <a:r>
              <a:rPr lang="en-US" dirty="0" smtClean="0"/>
              <a:t>rea, after accounting for any adjustment for firm capacity imports as determined in Process 5</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30</a:t>
            </a:fld>
            <a:endParaRPr lang="en-US" dirty="0"/>
          </a:p>
        </p:txBody>
      </p:sp>
    </p:spTree>
    <p:extLst>
      <p:ext uri="{BB962C8B-B14F-4D97-AF65-F5344CB8AC3E}">
        <p14:creationId xmlns:p14="http://schemas.microsoft.com/office/powerpoint/2010/main" val="385367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7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Sum the final total tie benefits for New England</a:t>
            </a:r>
          </a:p>
          <a:p>
            <a:pPr lvl="1">
              <a:lnSpc>
                <a:spcPct val="90000"/>
              </a:lnSpc>
            </a:pPr>
            <a:r>
              <a:rPr lang="en-US" dirty="0" smtClean="0"/>
              <a:t>Final total tie benefits from all neighboring control areas are the sum of the Control </a:t>
            </a:r>
            <a:r>
              <a:rPr lang="en-US" dirty="0"/>
              <a:t>A</a:t>
            </a:r>
            <a:r>
              <a:rPr lang="en-US" dirty="0" smtClean="0"/>
              <a:t>rea tie benefits after accounting for any adjustment for firm capacity imports as determined in Process 6</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31</a:t>
            </a:fld>
            <a:endParaRPr lang="en-US" dirty="0"/>
          </a:p>
        </p:txBody>
      </p:sp>
    </p:spTree>
    <p:extLst>
      <p:ext uri="{BB962C8B-B14F-4D97-AF65-F5344CB8AC3E}">
        <p14:creationId xmlns:p14="http://schemas.microsoft.com/office/powerpoint/2010/main" val="318183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II</a:t>
            </a:r>
            <a:endParaRPr lang="en-US" dirty="0"/>
          </a:p>
        </p:txBody>
      </p:sp>
      <p:sp>
        <p:nvSpPr>
          <p:cNvPr id="10" name="Text Placeholder 9"/>
          <p:cNvSpPr>
            <a:spLocks noGrp="1"/>
          </p:cNvSpPr>
          <p:nvPr>
            <p:ph type="body" idx="1"/>
          </p:nvPr>
        </p:nvSpPr>
        <p:spPr/>
        <p:txBody>
          <a:bodyPr/>
          <a:lstStyle/>
          <a:p>
            <a:r>
              <a:rPr lang="en-US" dirty="0" smtClean="0"/>
              <a:t>FCA 16 Tie Benefits Study Assumptions – General </a:t>
            </a:r>
            <a:endParaRPr lang="en-US" dirty="0"/>
          </a:p>
        </p:txBody>
      </p:sp>
      <p:sp>
        <p:nvSpPr>
          <p:cNvPr id="3" name="Slide Number Placeholder 2"/>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147175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Autofit/>
          </a:bodyPr>
          <a:lstStyle/>
          <a:p>
            <a:r>
              <a:rPr lang="en-US" dirty="0" smtClean="0">
                <a:solidFill>
                  <a:srgbClr val="090B0B"/>
                </a:solidFill>
              </a:rPr>
              <a:t>Loads Assumptions </a:t>
            </a:r>
            <a:endParaRPr lang="en-US" i="1" dirty="0">
              <a:solidFill>
                <a:srgbClr val="090B0B"/>
              </a:solidFill>
            </a:endParaRPr>
          </a:p>
        </p:txBody>
      </p:sp>
      <p:sp>
        <p:nvSpPr>
          <p:cNvPr id="49155" name="Rectangle 3"/>
          <p:cNvSpPr>
            <a:spLocks noGrp="1" noChangeArrowheads="1"/>
          </p:cNvSpPr>
          <p:nvPr>
            <p:ph type="body" sz="quarter" idx="4294967295"/>
          </p:nvPr>
        </p:nvSpPr>
        <p:spPr>
          <a:xfrm>
            <a:off x="494414" y="1142999"/>
            <a:ext cx="8305800" cy="5077599"/>
          </a:xfrm>
          <a:prstGeom prst="rect">
            <a:avLst/>
          </a:prstGeom>
        </p:spPr>
        <p:txBody>
          <a:bodyPr>
            <a:normAutofit/>
          </a:bodyPr>
          <a:lstStyle/>
          <a:p>
            <a:pPr marL="0" indent="0">
              <a:lnSpc>
                <a:spcPct val="90000"/>
              </a:lnSpc>
              <a:buNone/>
            </a:pPr>
            <a:r>
              <a:rPr lang="en-US" sz="2600" u="sng" dirty="0"/>
              <a:t>New England</a:t>
            </a:r>
          </a:p>
          <a:p>
            <a:pPr marL="342900" lvl="1" indent="-342900">
              <a:lnSpc>
                <a:spcPct val="90000"/>
              </a:lnSpc>
              <a:spcBef>
                <a:spcPts val="1200"/>
              </a:spcBef>
              <a:buFont typeface="Arial" pitchFamily="34" charset="0"/>
              <a:buChar char="•"/>
            </a:pPr>
            <a:r>
              <a:rPr lang="en-US" sz="2400" dirty="0"/>
              <a:t>The New England load assumptions are consistent with the assumptions to be used for the calculation of the ICR-Related Values* for FCA 16 (please see Appendix </a:t>
            </a:r>
            <a:r>
              <a:rPr lang="en-US" sz="2400" dirty="0" smtClean="0"/>
              <a:t>III </a:t>
            </a:r>
            <a:r>
              <a:rPr lang="en-US" sz="2400" dirty="0"/>
              <a:t>for details)</a:t>
            </a:r>
          </a:p>
          <a:p>
            <a:pPr marL="0" indent="0">
              <a:buNone/>
            </a:pPr>
            <a:r>
              <a:rPr lang="en-US" sz="2600" u="sng" dirty="0"/>
              <a:t>Neighboring Control Areas</a:t>
            </a:r>
          </a:p>
          <a:p>
            <a:pPr marL="342900" lvl="1" indent="-342900">
              <a:lnSpc>
                <a:spcPct val="90000"/>
              </a:lnSpc>
              <a:spcBef>
                <a:spcPts val="1200"/>
              </a:spcBef>
              <a:buFont typeface="Arial" pitchFamily="34" charset="0"/>
              <a:buChar char="•"/>
            </a:pPr>
            <a:r>
              <a:rPr lang="en-US" sz="2400" dirty="0"/>
              <a:t>Load </a:t>
            </a:r>
            <a:r>
              <a:rPr lang="en-US" sz="2400" dirty="0" smtClean="0"/>
              <a:t>Forecast</a:t>
            </a:r>
          </a:p>
          <a:p>
            <a:pPr lvl="1">
              <a:lnSpc>
                <a:spcPct val="90000"/>
              </a:lnSpc>
              <a:spcBef>
                <a:spcPts val="600"/>
              </a:spcBef>
            </a:pPr>
            <a:r>
              <a:rPr lang="en-US" dirty="0"/>
              <a:t>B</a:t>
            </a:r>
            <a:r>
              <a:rPr lang="en-US" dirty="0" smtClean="0"/>
              <a:t>ased </a:t>
            </a:r>
            <a:r>
              <a:rPr lang="en-US" dirty="0"/>
              <a:t>on their latest load models used in NPCC studies for the year </a:t>
            </a:r>
            <a:r>
              <a:rPr lang="en-US" dirty="0" smtClean="0"/>
              <a:t>2025</a:t>
            </a:r>
          </a:p>
          <a:p>
            <a:pPr lvl="1">
              <a:lnSpc>
                <a:spcPct val="90000"/>
              </a:lnSpc>
              <a:spcBef>
                <a:spcPts val="600"/>
              </a:spcBef>
            </a:pPr>
            <a:r>
              <a:rPr lang="en-US" dirty="0"/>
              <a:t>2002 hourly </a:t>
            </a:r>
            <a:r>
              <a:rPr lang="en-US" dirty="0" smtClean="0"/>
              <a:t>shape; </a:t>
            </a:r>
            <a:r>
              <a:rPr lang="en-US" dirty="0"/>
              <a:t>consistent with current NPCC </a:t>
            </a:r>
            <a:r>
              <a:rPr lang="en-US" dirty="0" smtClean="0"/>
              <a:t>studies</a:t>
            </a:r>
          </a:p>
          <a:p>
            <a:pPr marL="0" lvl="1" indent="0">
              <a:lnSpc>
                <a:spcPct val="90000"/>
              </a:lnSpc>
              <a:buNone/>
            </a:pPr>
            <a:endParaRPr lang="en-US" sz="1800" kern="0" dirty="0">
              <a:cs typeface="Times New Roman" pitchFamily="18" charset="0"/>
            </a:endParaRPr>
          </a:p>
          <a:p>
            <a:pPr marL="0" lvl="1" indent="0">
              <a:lnSpc>
                <a:spcPct val="90000"/>
              </a:lnSpc>
              <a:buNone/>
            </a:pPr>
            <a:endParaRPr lang="en-US" sz="1800" kern="0" dirty="0" smtClean="0">
              <a:cs typeface="Times New Roman" pitchFamily="18" charset="0"/>
            </a:endParaRPr>
          </a:p>
          <a:p>
            <a:pPr marL="0" lvl="1" indent="0">
              <a:lnSpc>
                <a:spcPct val="90000"/>
              </a:lnSpc>
              <a:buNone/>
            </a:pPr>
            <a:endParaRPr lang="en-US" sz="1800" kern="0" dirty="0" smtClean="0">
              <a:cs typeface="Times New Roman" pitchFamily="18" charset="0"/>
            </a:endParaRPr>
          </a:p>
          <a:p>
            <a:pPr marL="0" lvl="1" indent="0">
              <a:lnSpc>
                <a:spcPct val="90000"/>
              </a:lnSpc>
              <a:buNone/>
            </a:pPr>
            <a:endParaRPr lang="en-US" sz="1800" kern="0" dirty="0" smtClean="0">
              <a:cs typeface="Times New Roman" pitchFamily="18" charset="0"/>
            </a:endParaRPr>
          </a:p>
          <a:p>
            <a:pPr marL="0" lvl="1" indent="0" fontAlgn="base">
              <a:spcBef>
                <a:spcPct val="0"/>
              </a:spcBef>
              <a:spcAft>
                <a:spcPct val="0"/>
              </a:spcAft>
              <a:buNone/>
            </a:pPr>
            <a:r>
              <a:rPr lang="en-US" sz="1300" kern="0" dirty="0" smtClean="0">
                <a:solidFill>
                  <a:srgbClr val="090B0B"/>
                </a:solidFill>
                <a:latin typeface="+mj-lt"/>
                <a:cs typeface="Times New Roman" pitchFamily="18" charset="0"/>
              </a:rPr>
              <a:t>*The </a:t>
            </a:r>
            <a:r>
              <a:rPr lang="en-US" sz="1300" kern="0" dirty="0">
                <a:solidFill>
                  <a:srgbClr val="090B0B"/>
                </a:solidFill>
                <a:latin typeface="+mj-lt"/>
                <a:cs typeface="Times New Roman" pitchFamily="18" charset="0"/>
              </a:rPr>
              <a:t>ICR, LSR, MCL, the MRI Demand Curves and HQICCs are collectively referred to as the ICR-Related Values</a:t>
            </a:r>
          </a:p>
          <a:p>
            <a:pPr marL="0" lvl="1" indent="0" fontAlgn="base">
              <a:spcBef>
                <a:spcPct val="0"/>
              </a:spcBef>
              <a:spcAft>
                <a:spcPct val="0"/>
              </a:spcAft>
              <a:buNone/>
            </a:pPr>
            <a:r>
              <a:rPr lang="en-US" sz="1300" kern="0" dirty="0">
                <a:solidFill>
                  <a:srgbClr val="090B0B"/>
                </a:solidFill>
                <a:latin typeface="+mj-lt"/>
                <a:cs typeface="Times New Roman" pitchFamily="18" charset="0"/>
              </a:rPr>
              <a:t>For details on ICR-Related Values development, see </a:t>
            </a:r>
            <a:r>
              <a:rPr lang="en-US" sz="1300" kern="0" dirty="0">
                <a:solidFill>
                  <a:srgbClr val="090B0B"/>
                </a:solidFill>
                <a:latin typeface="+mj-lt"/>
                <a:cs typeface="Times New Roman" pitchFamily="18" charset="0"/>
                <a:hlinkClick r:id="rId2"/>
              </a:rPr>
              <a:t>ICR Reference </a:t>
            </a:r>
            <a:r>
              <a:rPr lang="en-US" sz="1300" kern="0" dirty="0" smtClean="0">
                <a:solidFill>
                  <a:srgbClr val="090B0B"/>
                </a:solidFill>
                <a:latin typeface="+mj-lt"/>
                <a:cs typeface="Times New Roman" pitchFamily="18" charset="0"/>
                <a:hlinkClick r:id="rId2"/>
              </a:rPr>
              <a:t>Guide</a:t>
            </a:r>
            <a:endParaRPr lang="en-US" sz="1300" dirty="0">
              <a:solidFill>
                <a:srgbClr val="090B0B"/>
              </a:solidFill>
              <a:latin typeface="+mj-lt"/>
            </a:endParaRPr>
          </a:p>
        </p:txBody>
      </p:sp>
      <p:sp>
        <p:nvSpPr>
          <p:cNvPr id="2" name="Rectangle 1"/>
          <p:cNvSpPr/>
          <p:nvPr/>
        </p:nvSpPr>
        <p:spPr>
          <a:xfrm>
            <a:off x="609600" y="5943600"/>
            <a:ext cx="184731"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1795D2">
                  <a:lumMod val="75000"/>
                </a:srgbClr>
              </a:solidFill>
              <a:effectLst/>
              <a:uLnTx/>
              <a:uFillTx/>
              <a:latin typeface="Times New Roman" pitchFamily="18" charset="0"/>
              <a:ea typeface="+mn-ea"/>
              <a:cs typeface="+mn-cs"/>
            </a:endParaRPr>
          </a:p>
        </p:txBody>
      </p:sp>
      <p:sp>
        <p:nvSpPr>
          <p:cNvPr id="3" name="Slide Number Placeholder 2"/>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863915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1143000"/>
          </a:xfrm>
        </p:spPr>
        <p:txBody>
          <a:bodyPr/>
          <a:lstStyle/>
          <a:p>
            <a:r>
              <a:rPr lang="en-US" dirty="0" smtClean="0"/>
              <a:t>Resources Assumptions </a:t>
            </a:r>
            <a:r>
              <a:rPr lang="en-US" sz="3600" dirty="0" smtClean="0"/>
              <a:t/>
            </a:r>
            <a:br>
              <a:rPr lang="en-US" sz="3600" dirty="0" smtClean="0"/>
            </a:br>
            <a:endParaRPr lang="en-US" sz="2000" i="1" dirty="0"/>
          </a:p>
        </p:txBody>
      </p:sp>
      <p:sp>
        <p:nvSpPr>
          <p:cNvPr id="49155" name="Rectangle 3"/>
          <p:cNvSpPr>
            <a:spLocks noGrp="1" noChangeArrowheads="1"/>
          </p:cNvSpPr>
          <p:nvPr>
            <p:ph type="body" sz="quarter" idx="4294967295"/>
          </p:nvPr>
        </p:nvSpPr>
        <p:spPr>
          <a:xfrm>
            <a:off x="453483" y="1052325"/>
            <a:ext cx="8305800" cy="5226937"/>
          </a:xfrm>
          <a:prstGeom prst="rect">
            <a:avLst/>
          </a:prstGeom>
        </p:spPr>
        <p:txBody>
          <a:bodyPr>
            <a:normAutofit/>
          </a:bodyPr>
          <a:lstStyle/>
          <a:p>
            <a:pPr marL="0" indent="0">
              <a:lnSpc>
                <a:spcPct val="90000"/>
              </a:lnSpc>
              <a:buNone/>
            </a:pPr>
            <a:r>
              <a:rPr lang="en-US" sz="2600" u="sng" dirty="0"/>
              <a:t>New England</a:t>
            </a:r>
          </a:p>
          <a:p>
            <a:pPr>
              <a:lnSpc>
                <a:spcPct val="90000"/>
              </a:lnSpc>
            </a:pPr>
            <a:r>
              <a:rPr lang="en-US" dirty="0" smtClean="0"/>
              <a:t>Model all FCA 16 </a:t>
            </a:r>
            <a:r>
              <a:rPr lang="en-US" dirty="0"/>
              <a:t>E</a:t>
            </a:r>
            <a:r>
              <a:rPr lang="en-US" dirty="0" smtClean="0"/>
              <a:t>xisting Qualified Capacity</a:t>
            </a:r>
            <a:endParaRPr lang="en-US" dirty="0"/>
          </a:p>
          <a:p>
            <a:pPr lvl="1">
              <a:lnSpc>
                <a:spcPct val="90000"/>
              </a:lnSpc>
              <a:spcBef>
                <a:spcPts val="400"/>
              </a:spcBef>
            </a:pPr>
            <a:r>
              <a:rPr lang="en-US" dirty="0"/>
              <a:t>Ratings, </a:t>
            </a:r>
            <a:r>
              <a:rPr lang="en-US" dirty="0" err="1" smtClean="0"/>
              <a:t>EFORd</a:t>
            </a:r>
            <a:r>
              <a:rPr lang="en-US" dirty="0" smtClean="0"/>
              <a:t>, and maintenance </a:t>
            </a:r>
            <a:r>
              <a:rPr lang="en-US" dirty="0"/>
              <a:t>w</a:t>
            </a:r>
            <a:r>
              <a:rPr lang="en-US" dirty="0" smtClean="0"/>
              <a:t>eeks </a:t>
            </a:r>
            <a:r>
              <a:rPr lang="en-US" dirty="0"/>
              <a:t>consistent with </a:t>
            </a:r>
            <a:r>
              <a:rPr lang="en-US" dirty="0" smtClean="0"/>
              <a:t/>
            </a:r>
            <a:br>
              <a:rPr lang="en-US" dirty="0" smtClean="0"/>
            </a:br>
            <a:r>
              <a:rPr lang="en-US" dirty="0" smtClean="0"/>
              <a:t>assumptions </a:t>
            </a:r>
            <a:r>
              <a:rPr lang="en-US" dirty="0"/>
              <a:t>for the </a:t>
            </a:r>
            <a:r>
              <a:rPr lang="en-US" dirty="0" smtClean="0"/>
              <a:t>ICR-Related Values calculations for FCA 16 </a:t>
            </a:r>
            <a:br>
              <a:rPr lang="en-US" dirty="0" smtClean="0"/>
            </a:br>
            <a:r>
              <a:rPr lang="en-US" dirty="0" smtClean="0"/>
              <a:t>(see Appendix III for details)</a:t>
            </a:r>
            <a:endParaRPr lang="en-US" dirty="0"/>
          </a:p>
          <a:p>
            <a:pPr marL="0" indent="0">
              <a:lnSpc>
                <a:spcPct val="90000"/>
              </a:lnSpc>
              <a:buNone/>
            </a:pPr>
            <a:r>
              <a:rPr lang="en-US" sz="2600" u="sng" dirty="0"/>
              <a:t>Neighboring Control Areas</a:t>
            </a:r>
          </a:p>
          <a:p>
            <a:pPr>
              <a:lnSpc>
                <a:spcPct val="90000"/>
              </a:lnSpc>
            </a:pPr>
            <a:r>
              <a:rPr lang="en-US" dirty="0" smtClean="0"/>
              <a:t>Model </a:t>
            </a:r>
            <a:r>
              <a:rPr lang="en-US" dirty="0"/>
              <a:t>resources based on</a:t>
            </a:r>
          </a:p>
          <a:p>
            <a:pPr lvl="1">
              <a:lnSpc>
                <a:spcPct val="90000"/>
              </a:lnSpc>
              <a:spcBef>
                <a:spcPts val="400"/>
              </a:spcBef>
            </a:pPr>
            <a:r>
              <a:rPr lang="en-US" dirty="0" smtClean="0"/>
              <a:t>2020 NPCC </a:t>
            </a:r>
            <a:r>
              <a:rPr lang="en-US" dirty="0"/>
              <a:t>Long Range Adequacy </a:t>
            </a:r>
            <a:r>
              <a:rPr lang="en-US" dirty="0" smtClean="0"/>
              <a:t>Overview </a:t>
            </a:r>
            <a:r>
              <a:rPr lang="en-US" dirty="0" smtClean="0">
                <a:solidFill>
                  <a:srgbClr val="090B0B"/>
                </a:solidFill>
              </a:rPr>
              <a:t>data </a:t>
            </a:r>
            <a:r>
              <a:rPr lang="en-US" dirty="0" smtClean="0"/>
              <a:t>and </a:t>
            </a:r>
            <a:br>
              <a:rPr lang="en-US" dirty="0" smtClean="0"/>
            </a:br>
            <a:r>
              <a:rPr lang="en-US" dirty="0" smtClean="0"/>
              <a:t>2021 </a:t>
            </a:r>
            <a:r>
              <a:rPr lang="en-US" dirty="0"/>
              <a:t>NPCC Summer Assessment</a:t>
            </a:r>
          </a:p>
          <a:p>
            <a:pPr lvl="2">
              <a:lnSpc>
                <a:spcPct val="90000"/>
              </a:lnSpc>
              <a:spcBef>
                <a:spcPts val="400"/>
              </a:spcBef>
            </a:pPr>
            <a:r>
              <a:rPr lang="en-US" dirty="0"/>
              <a:t>Quebec</a:t>
            </a:r>
          </a:p>
          <a:p>
            <a:pPr lvl="2">
              <a:lnSpc>
                <a:spcPct val="90000"/>
              </a:lnSpc>
              <a:spcBef>
                <a:spcPts val="400"/>
              </a:spcBef>
            </a:pPr>
            <a:r>
              <a:rPr lang="en-US" dirty="0"/>
              <a:t>Maritimes</a:t>
            </a:r>
          </a:p>
          <a:p>
            <a:pPr lvl="2">
              <a:lnSpc>
                <a:spcPct val="90000"/>
              </a:lnSpc>
              <a:spcBef>
                <a:spcPts val="400"/>
              </a:spcBef>
            </a:pPr>
            <a:r>
              <a:rPr lang="en-US" dirty="0"/>
              <a:t>New York</a:t>
            </a:r>
          </a:p>
          <a:p>
            <a:pPr lvl="3">
              <a:lnSpc>
                <a:spcPct val="90000"/>
              </a:lnSpc>
              <a:spcBef>
                <a:spcPts val="400"/>
              </a:spcBef>
            </a:pPr>
            <a:r>
              <a:rPr lang="en-US" dirty="0" smtClean="0"/>
              <a:t>2021 </a:t>
            </a:r>
            <a:r>
              <a:rPr lang="en-US" dirty="0"/>
              <a:t>New York Gold Book</a:t>
            </a:r>
          </a:p>
          <a:p>
            <a:pPr lvl="2">
              <a:lnSpc>
                <a:spcPct val="90000"/>
              </a:lnSpc>
              <a:spcBef>
                <a:spcPts val="400"/>
              </a:spcBef>
            </a:pPr>
            <a:r>
              <a:rPr lang="en-US" dirty="0"/>
              <a:t>Ontario &amp; PJM (for the purpose of  modeling the impacts of capacity imports/exports with Quebec and New York)</a:t>
            </a:r>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693538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Control Area Modeling</a:t>
            </a:r>
            <a:endParaRPr lang="en-US" dirty="0"/>
          </a:p>
        </p:txBody>
      </p:sp>
      <p:sp>
        <p:nvSpPr>
          <p:cNvPr id="49155" name="Rectangle 3"/>
          <p:cNvSpPr>
            <a:spLocks noGrp="1" noChangeArrowheads="1"/>
          </p:cNvSpPr>
          <p:nvPr>
            <p:ph type="body" sz="quarter" idx="1"/>
          </p:nvPr>
        </p:nvSpPr>
        <p:spPr/>
        <p:txBody>
          <a:bodyPr/>
          <a:lstStyle/>
          <a:p>
            <a:pPr marL="342900" lvl="2" indent="-342900">
              <a:lnSpc>
                <a:spcPct val="90000"/>
              </a:lnSpc>
              <a:spcBef>
                <a:spcPts val="1200"/>
              </a:spcBef>
            </a:pPr>
            <a:r>
              <a:rPr lang="en-US" sz="2200" dirty="0"/>
              <a:t>Quebec, Maritimes, New England, and New York are simulated </a:t>
            </a:r>
            <a:r>
              <a:rPr lang="en-US" sz="2200" dirty="0">
                <a:solidFill>
                  <a:srgbClr val="090B0B"/>
                </a:solidFill>
              </a:rPr>
              <a:t>using </a:t>
            </a:r>
            <a:r>
              <a:rPr lang="en-US" sz="2200" dirty="0" smtClean="0">
                <a:solidFill>
                  <a:srgbClr val="090B0B"/>
                </a:solidFill>
              </a:rPr>
              <a:t>the MARS multi-area model reflecting inter-area and intra-area transmission interface transfer limits</a:t>
            </a:r>
            <a:endParaRPr lang="en-US" sz="2000" dirty="0">
              <a:solidFill>
                <a:srgbClr val="090B0B"/>
              </a:solidFill>
            </a:endParaRPr>
          </a:p>
          <a:p>
            <a:pPr marL="342900" lvl="2" indent="-342900">
              <a:lnSpc>
                <a:spcPct val="90000"/>
              </a:lnSpc>
              <a:spcBef>
                <a:spcPts val="1200"/>
              </a:spcBef>
            </a:pPr>
            <a:r>
              <a:rPr lang="en-US" sz="2200" dirty="0" smtClean="0">
                <a:solidFill>
                  <a:srgbClr val="090B0B"/>
                </a:solidFill>
              </a:rPr>
              <a:t>An equivalent </a:t>
            </a:r>
            <a:r>
              <a:rPr lang="en-US" sz="2200" dirty="0">
                <a:solidFill>
                  <a:srgbClr val="090B0B"/>
                </a:solidFill>
              </a:rPr>
              <a:t>model is used to reflect the impacts of the known capacity import/export between </a:t>
            </a:r>
            <a:r>
              <a:rPr lang="en-US" sz="2200" dirty="0" smtClean="0">
                <a:solidFill>
                  <a:srgbClr val="090B0B"/>
                </a:solidFill>
              </a:rPr>
              <a:t>New England’s </a:t>
            </a:r>
            <a:r>
              <a:rPr lang="en-US" sz="2200" dirty="0">
                <a:solidFill>
                  <a:srgbClr val="090B0B"/>
                </a:solidFill>
              </a:rPr>
              <a:t>directly interconnected neighboring </a:t>
            </a:r>
            <a:r>
              <a:rPr lang="en-US" sz="2200" dirty="0" smtClean="0">
                <a:solidFill>
                  <a:srgbClr val="090B0B"/>
                </a:solidFill>
              </a:rPr>
              <a:t>Control Areas </a:t>
            </a:r>
            <a:r>
              <a:rPr lang="en-US" sz="2200" dirty="0">
                <a:solidFill>
                  <a:srgbClr val="090B0B"/>
                </a:solidFill>
              </a:rPr>
              <a:t>and their respective </a:t>
            </a:r>
            <a:r>
              <a:rPr lang="en-US" sz="2200" dirty="0" smtClean="0">
                <a:solidFill>
                  <a:srgbClr val="090B0B"/>
                </a:solidFill>
              </a:rPr>
              <a:t>neighboring Control Areas </a:t>
            </a:r>
            <a:r>
              <a:rPr lang="en-US" sz="2200" i="1" dirty="0" smtClean="0">
                <a:solidFill>
                  <a:srgbClr val="090B0B"/>
                </a:solidFill>
              </a:rPr>
              <a:t>(i.e</a:t>
            </a:r>
            <a:r>
              <a:rPr lang="en-US" sz="2200" dirty="0" smtClean="0">
                <a:solidFill>
                  <a:srgbClr val="090B0B"/>
                </a:solidFill>
              </a:rPr>
              <a:t>., PJM </a:t>
            </a:r>
            <a:r>
              <a:rPr lang="en-US" sz="2200" dirty="0">
                <a:solidFill>
                  <a:srgbClr val="090B0B"/>
                </a:solidFill>
              </a:rPr>
              <a:t>and </a:t>
            </a:r>
            <a:r>
              <a:rPr lang="en-US" sz="2200" dirty="0" smtClean="0">
                <a:solidFill>
                  <a:srgbClr val="090B0B"/>
                </a:solidFill>
              </a:rPr>
              <a:t>Ontario)</a:t>
            </a:r>
            <a:endParaRPr lang="en-US" sz="2200" dirty="0">
              <a:solidFill>
                <a:srgbClr val="090B0B"/>
              </a:solidFill>
            </a:endParaRPr>
          </a:p>
          <a:p>
            <a:pPr marL="342900" lvl="2" indent="-342900">
              <a:lnSpc>
                <a:spcPct val="90000"/>
              </a:lnSpc>
              <a:spcBef>
                <a:spcPts val="1200"/>
              </a:spcBef>
            </a:pPr>
            <a:endParaRPr lang="en-US" sz="2200" dirty="0"/>
          </a:p>
          <a:p>
            <a:endParaRPr lang="en-US" dirty="0" smtClean="0"/>
          </a:p>
          <a:p>
            <a:endParaRPr lang="en-US" dirty="0" smtClean="0"/>
          </a:p>
          <a:p>
            <a:endParaRPr lang="en-US" dirty="0" smtClean="0"/>
          </a:p>
          <a:p>
            <a:endParaRPr lang="en-US" dirty="0" smtClean="0"/>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271687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70941" y="3200400"/>
            <a:ext cx="2952985" cy="2133599"/>
          </a:xfrm>
          <a:prstGeom prst="rect">
            <a:avLst/>
          </a:prstGeom>
        </p:spPr>
      </p:pic>
      <p:sp>
        <p:nvSpPr>
          <p:cNvPr id="49154" name="Rectangle 2"/>
          <p:cNvSpPr>
            <a:spLocks noGrp="1" noChangeArrowheads="1"/>
          </p:cNvSpPr>
          <p:nvPr>
            <p:ph type="title"/>
          </p:nvPr>
        </p:nvSpPr>
        <p:spPr/>
        <p:txBody>
          <a:bodyPr>
            <a:normAutofit/>
          </a:bodyPr>
          <a:lstStyle/>
          <a:p>
            <a:pPr>
              <a:lnSpc>
                <a:spcPct val="90000"/>
              </a:lnSpc>
            </a:pPr>
            <a:r>
              <a:rPr lang="en-US" dirty="0" smtClean="0">
                <a:solidFill>
                  <a:srgbClr val="090B0B"/>
                </a:solidFill>
              </a:rPr>
              <a:t>Subarea Modeling and Transmission Transfer Capability Assumptions  </a:t>
            </a:r>
            <a:endParaRPr lang="en-US" dirty="0">
              <a:solidFill>
                <a:srgbClr val="090B0B"/>
              </a:solidFill>
            </a:endParaRPr>
          </a:p>
        </p:txBody>
      </p:sp>
      <p:sp>
        <p:nvSpPr>
          <p:cNvPr id="49155" name="Rectangle 3"/>
          <p:cNvSpPr>
            <a:spLocks noGrp="1" noChangeArrowheads="1"/>
          </p:cNvSpPr>
          <p:nvPr>
            <p:ph type="body" sz="quarter" idx="4294967295"/>
          </p:nvPr>
        </p:nvSpPr>
        <p:spPr>
          <a:xfrm>
            <a:off x="457200" y="1219200"/>
            <a:ext cx="8458200" cy="5257800"/>
          </a:xfrm>
          <a:prstGeom prst="rect">
            <a:avLst/>
          </a:prstGeom>
        </p:spPr>
        <p:txBody>
          <a:bodyPr>
            <a:normAutofit fontScale="77500" lnSpcReduction="20000"/>
          </a:bodyPr>
          <a:lstStyle/>
          <a:p>
            <a:pPr marL="0" indent="0">
              <a:lnSpc>
                <a:spcPct val="90000"/>
              </a:lnSpc>
              <a:buNone/>
            </a:pPr>
            <a:r>
              <a:rPr lang="en-US" sz="3400" u="sng" dirty="0" smtClean="0"/>
              <a:t>New England</a:t>
            </a:r>
          </a:p>
          <a:p>
            <a:pPr marL="342900" lvl="2" indent="-342900">
              <a:lnSpc>
                <a:spcPct val="90000"/>
              </a:lnSpc>
              <a:spcBef>
                <a:spcPts val="1200"/>
              </a:spcBef>
            </a:pPr>
            <a:r>
              <a:rPr lang="en-US" sz="2600" dirty="0" smtClean="0"/>
              <a:t>RSP </a:t>
            </a:r>
            <a:r>
              <a:rPr lang="en-US" sz="2600" dirty="0"/>
              <a:t>subarea representation</a:t>
            </a:r>
          </a:p>
          <a:p>
            <a:pPr marL="342900" lvl="2" indent="-342900">
              <a:lnSpc>
                <a:spcPct val="90000"/>
              </a:lnSpc>
              <a:spcBef>
                <a:spcPts val="1200"/>
              </a:spcBef>
            </a:pPr>
            <a:r>
              <a:rPr lang="en-US" sz="2600" dirty="0" smtClean="0"/>
              <a:t>Internal and external transmission interface transfer </a:t>
            </a:r>
            <a:r>
              <a:rPr lang="en-US" sz="2600" dirty="0"/>
              <a:t>capabilities consistent with FCA </a:t>
            </a:r>
            <a:r>
              <a:rPr lang="en-US" sz="2600" dirty="0" smtClean="0"/>
              <a:t>16 </a:t>
            </a:r>
            <a:r>
              <a:rPr lang="en-US" sz="2600" dirty="0"/>
              <a:t>transmission transfer capabilities* reviewed at the </a:t>
            </a:r>
            <a:r>
              <a:rPr lang="en-US" sz="2600" dirty="0" smtClean="0">
                <a:solidFill>
                  <a:srgbClr val="090B0B"/>
                </a:solidFill>
              </a:rPr>
              <a:t>March 2021 Reliability Committee meeting</a:t>
            </a:r>
            <a:endParaRPr lang="en-US" sz="2600" dirty="0">
              <a:solidFill>
                <a:srgbClr val="090B0B"/>
              </a:solidFill>
            </a:endParaRPr>
          </a:p>
          <a:p>
            <a:pPr marL="342900" lvl="2" indent="-342900">
              <a:lnSpc>
                <a:spcPct val="90000"/>
              </a:lnSpc>
              <a:spcBef>
                <a:spcPts val="1200"/>
              </a:spcBef>
            </a:pPr>
            <a:r>
              <a:rPr lang="en-US" sz="2600" dirty="0"/>
              <a:t>Interfaces associated with </a:t>
            </a:r>
            <a:r>
              <a:rPr lang="en-US" sz="2600" dirty="0" smtClean="0"/>
              <a:t>FCA 16 Capacity Zones** </a:t>
            </a:r>
            <a:r>
              <a:rPr lang="en-US" sz="2600" dirty="0"/>
              <a:t>are not </a:t>
            </a:r>
            <a:r>
              <a:rPr lang="en-US" sz="2600" dirty="0" smtClean="0"/>
              <a:t>modeled</a:t>
            </a:r>
            <a:endParaRPr lang="en-US" sz="2600" dirty="0">
              <a:solidFill>
                <a:srgbClr val="FF0000"/>
              </a:solidFill>
            </a:endParaRPr>
          </a:p>
          <a:p>
            <a:pPr marL="800100" lvl="3" indent="-342900">
              <a:lnSpc>
                <a:spcPct val="90000"/>
              </a:lnSpc>
              <a:spcBef>
                <a:spcPts val="1200"/>
              </a:spcBef>
            </a:pPr>
            <a:r>
              <a:rPr lang="en-US" sz="1700" dirty="0" smtClean="0"/>
              <a:t>Northern New England (</a:t>
            </a:r>
            <a:r>
              <a:rPr lang="fr-FR" sz="1700" dirty="0" smtClean="0"/>
              <a:t>“NNE” - Vermont, New Hampshire &amp; </a:t>
            </a:r>
            <a:br>
              <a:rPr lang="fr-FR" sz="1700" dirty="0" smtClean="0"/>
            </a:br>
            <a:r>
              <a:rPr lang="fr-FR" sz="1700" dirty="0" smtClean="0"/>
              <a:t>Maine</a:t>
            </a:r>
            <a:r>
              <a:rPr lang="en-US" sz="1700" dirty="0" smtClean="0"/>
              <a:t>) – export-constrained</a:t>
            </a:r>
            <a:endParaRPr lang="en-US" sz="1700" dirty="0">
              <a:solidFill>
                <a:srgbClr val="EC1F25"/>
              </a:solidFill>
            </a:endParaRPr>
          </a:p>
          <a:p>
            <a:pPr marL="800100" lvl="3" indent="-342900">
              <a:lnSpc>
                <a:spcPct val="90000"/>
              </a:lnSpc>
              <a:spcBef>
                <a:spcPts val="1200"/>
              </a:spcBef>
            </a:pPr>
            <a:r>
              <a:rPr lang="en-US" sz="1700" dirty="0" smtClean="0"/>
              <a:t>Maine </a:t>
            </a:r>
            <a:r>
              <a:rPr lang="en-US" sz="1700" dirty="0"/>
              <a:t>– </a:t>
            </a:r>
            <a:r>
              <a:rPr lang="en-US" sz="1700" dirty="0" smtClean="0"/>
              <a:t>nested </a:t>
            </a:r>
            <a:r>
              <a:rPr lang="en-US" sz="1700" dirty="0"/>
              <a:t>within NNE, </a:t>
            </a:r>
            <a:r>
              <a:rPr lang="en-US" sz="1700" dirty="0" smtClean="0"/>
              <a:t>export-constrained</a:t>
            </a:r>
            <a:endParaRPr lang="en-US" sz="1700" dirty="0"/>
          </a:p>
          <a:p>
            <a:pPr marL="800100" lvl="3" indent="-342900">
              <a:lnSpc>
                <a:spcPct val="90000"/>
              </a:lnSpc>
              <a:spcBef>
                <a:spcPts val="1200"/>
              </a:spcBef>
            </a:pPr>
            <a:r>
              <a:rPr lang="en-US" sz="1700" dirty="0" smtClean="0"/>
              <a:t>Southeast </a:t>
            </a:r>
            <a:r>
              <a:rPr lang="en-US" sz="1700" dirty="0"/>
              <a:t>New England (“SENE” - </a:t>
            </a:r>
            <a:r>
              <a:rPr lang="en-US" sz="1700" dirty="0" smtClean="0"/>
              <a:t>Northeast Massachusetts/Boston &amp; </a:t>
            </a:r>
            <a:br>
              <a:rPr lang="en-US" sz="1700" dirty="0" smtClean="0"/>
            </a:br>
            <a:r>
              <a:rPr lang="en-US" sz="1700" dirty="0" smtClean="0">
                <a:solidFill>
                  <a:srgbClr val="090B0B"/>
                </a:solidFill>
              </a:rPr>
              <a:t>Southeast</a:t>
            </a:r>
            <a:r>
              <a:rPr lang="en-US" sz="1700" dirty="0" smtClean="0">
                <a:solidFill>
                  <a:srgbClr val="EC1F25"/>
                </a:solidFill>
              </a:rPr>
              <a:t> </a:t>
            </a:r>
            <a:r>
              <a:rPr lang="en-US" sz="1700" dirty="0" smtClean="0"/>
              <a:t>Massachusetts/Rhode Island) – import-constrained</a:t>
            </a:r>
            <a:endParaRPr lang="en-US" sz="1700" dirty="0" smtClean="0">
              <a:solidFill>
                <a:srgbClr val="EC1F25"/>
              </a:solidFill>
            </a:endParaRPr>
          </a:p>
          <a:p>
            <a:pPr marL="0" lvl="3" indent="0">
              <a:lnSpc>
                <a:spcPct val="90000"/>
              </a:lnSpc>
              <a:spcBef>
                <a:spcPts val="1200"/>
              </a:spcBef>
              <a:buNone/>
            </a:pPr>
            <a:r>
              <a:rPr lang="en-US" sz="3400" u="sng" dirty="0"/>
              <a:t>Neighboring Control Areas</a:t>
            </a:r>
          </a:p>
          <a:p>
            <a:pPr marL="342900" lvl="2" indent="-342900">
              <a:spcBef>
                <a:spcPts val="1200"/>
              </a:spcBef>
            </a:pPr>
            <a:r>
              <a:rPr lang="en-US" sz="2600" dirty="0"/>
              <a:t>Consistent with their latest model used in </a:t>
            </a:r>
            <a:r>
              <a:rPr lang="en-US" sz="2600" dirty="0" smtClean="0"/>
              <a:t/>
            </a:r>
            <a:br>
              <a:rPr lang="en-US" sz="2600" dirty="0" smtClean="0"/>
            </a:br>
            <a:r>
              <a:rPr lang="en-US" sz="2600" dirty="0" smtClean="0"/>
              <a:t>NPCC </a:t>
            </a:r>
            <a:r>
              <a:rPr lang="en-US" sz="2600" dirty="0"/>
              <a:t>studies (please see Appendix</a:t>
            </a:r>
            <a:r>
              <a:rPr lang="en-US" sz="2600" dirty="0" smtClean="0"/>
              <a:t>)</a:t>
            </a:r>
            <a:endParaRPr lang="en-US" sz="1500" dirty="0" smtClean="0"/>
          </a:p>
          <a:p>
            <a:pPr marL="0" indent="0">
              <a:lnSpc>
                <a:spcPct val="90000"/>
              </a:lnSpc>
              <a:spcBef>
                <a:spcPts val="600"/>
              </a:spcBef>
              <a:buNone/>
            </a:pPr>
            <a:r>
              <a:rPr lang="en-US" sz="1500" dirty="0" smtClean="0">
                <a:solidFill>
                  <a:schemeClr val="tx1">
                    <a:lumMod val="50000"/>
                  </a:schemeClr>
                </a:solidFill>
              </a:rPr>
              <a:t/>
            </a:r>
            <a:br>
              <a:rPr lang="en-US" sz="1500" dirty="0" smtClean="0">
                <a:solidFill>
                  <a:schemeClr val="tx1">
                    <a:lumMod val="50000"/>
                  </a:schemeClr>
                </a:solidFill>
              </a:rPr>
            </a:br>
            <a:r>
              <a:rPr lang="en-US" sz="1500" dirty="0" smtClean="0">
                <a:solidFill>
                  <a:schemeClr val="tx1">
                    <a:lumMod val="50000"/>
                  </a:schemeClr>
                </a:solidFill>
              </a:rPr>
              <a:t>* Based </a:t>
            </a:r>
            <a:r>
              <a:rPr lang="en-US" sz="1500" dirty="0">
                <a:solidFill>
                  <a:schemeClr val="tx1">
                    <a:lumMod val="50000"/>
                  </a:schemeClr>
                </a:solidFill>
              </a:rPr>
              <a:t>on transmission transfer capability limits presented at the </a:t>
            </a:r>
            <a:r>
              <a:rPr lang="en-US" sz="1500" dirty="0">
                <a:solidFill>
                  <a:srgbClr val="090B0B"/>
                </a:solidFill>
              </a:rPr>
              <a:t>March </a:t>
            </a:r>
            <a:r>
              <a:rPr lang="en-US" sz="1500" dirty="0" smtClean="0">
                <a:solidFill>
                  <a:srgbClr val="090B0B"/>
                </a:solidFill>
              </a:rPr>
              <a:t>16, 2021 </a:t>
            </a:r>
            <a:r>
              <a:rPr lang="en-US" sz="1500" dirty="0">
                <a:solidFill>
                  <a:srgbClr val="090B0B"/>
                </a:solidFill>
              </a:rPr>
              <a:t>Reliability </a:t>
            </a:r>
            <a:r>
              <a:rPr lang="en-US" sz="1500" dirty="0">
                <a:solidFill>
                  <a:schemeClr val="tx1">
                    <a:lumMod val="50000"/>
                  </a:schemeClr>
                </a:solidFill>
              </a:rPr>
              <a:t>Committee meeting. </a:t>
            </a:r>
            <a:r>
              <a:rPr lang="en-US" sz="1500" dirty="0" smtClean="0">
                <a:solidFill>
                  <a:schemeClr val="tx1">
                    <a:lumMod val="50000"/>
                  </a:schemeClr>
                </a:solidFill>
              </a:rPr>
              <a:t> </a:t>
            </a:r>
            <a:r>
              <a:rPr lang="en-US" sz="1500" dirty="0" smtClean="0">
                <a:solidFill>
                  <a:srgbClr val="090B0B"/>
                </a:solidFill>
              </a:rPr>
              <a:t>The presentation is available at</a:t>
            </a:r>
            <a:r>
              <a:rPr lang="en-US" sz="1500" dirty="0" smtClean="0">
                <a:solidFill>
                  <a:schemeClr val="tx1">
                    <a:lumMod val="50000"/>
                  </a:schemeClr>
                </a:solidFill>
              </a:rPr>
              <a:t>: </a:t>
            </a:r>
            <a:r>
              <a:rPr lang="en-US" sz="1500" dirty="0" smtClean="0">
                <a:solidFill>
                  <a:schemeClr val="tx1">
                    <a:lumMod val="50000"/>
                  </a:schemeClr>
                </a:solidFill>
                <a:hlinkClick r:id="rId3"/>
              </a:rPr>
              <a:t>https</a:t>
            </a:r>
            <a:r>
              <a:rPr lang="en-US" sz="1500" dirty="0">
                <a:solidFill>
                  <a:schemeClr val="tx1">
                    <a:lumMod val="50000"/>
                  </a:schemeClr>
                </a:solidFill>
                <a:hlinkClick r:id="rId3"/>
              </a:rPr>
              <a:t>://</a:t>
            </a:r>
            <a:r>
              <a:rPr lang="en-US" sz="1500" dirty="0" smtClean="0">
                <a:solidFill>
                  <a:schemeClr val="tx1">
                    <a:lumMod val="50000"/>
                  </a:schemeClr>
                </a:solidFill>
                <a:hlinkClick r:id="rId3"/>
              </a:rPr>
              <a:t>www.iso-ne.com/static-assets/documents/2021/03/a9_fca_16_transmission_transfer_capability_and_capacity_zonal_development.pdf</a:t>
            </a:r>
            <a:r>
              <a:rPr lang="en-US" sz="1500" dirty="0" smtClean="0">
                <a:solidFill>
                  <a:schemeClr val="tx1">
                    <a:lumMod val="50000"/>
                  </a:schemeClr>
                </a:solidFill>
              </a:rPr>
              <a:t> </a:t>
            </a:r>
          </a:p>
          <a:p>
            <a:pPr>
              <a:lnSpc>
                <a:spcPct val="90000"/>
              </a:lnSpc>
              <a:spcBef>
                <a:spcPts val="600"/>
              </a:spcBef>
              <a:buNone/>
            </a:pPr>
            <a:r>
              <a:rPr lang="en-US" sz="1500" dirty="0" smtClean="0">
                <a:solidFill>
                  <a:schemeClr val="tx1">
                    <a:lumMod val="50000"/>
                  </a:schemeClr>
                </a:solidFill>
              </a:rPr>
              <a:t>** For more info on the  development of </a:t>
            </a:r>
            <a:r>
              <a:rPr lang="en-US" sz="1500" dirty="0" smtClean="0">
                <a:solidFill>
                  <a:srgbClr val="090B0B"/>
                </a:solidFill>
              </a:rPr>
              <a:t>FCA 16 Capacity </a:t>
            </a:r>
            <a:r>
              <a:rPr lang="en-US" sz="1500" dirty="0" smtClean="0">
                <a:solidFill>
                  <a:schemeClr val="tx1">
                    <a:lumMod val="50000"/>
                  </a:schemeClr>
                </a:solidFill>
              </a:rPr>
              <a:t>Zones, see</a:t>
            </a:r>
            <a:r>
              <a:rPr lang="en-US" sz="1500" dirty="0" smtClean="0">
                <a:solidFill>
                  <a:srgbClr val="FF0000"/>
                </a:solidFill>
              </a:rPr>
              <a:t>: </a:t>
            </a:r>
            <a:r>
              <a:rPr lang="en-US" sz="1500" dirty="0" smtClean="0">
                <a:solidFill>
                  <a:schemeClr val="tx1">
                    <a:lumMod val="50000"/>
                  </a:schemeClr>
                </a:solidFill>
              </a:rPr>
              <a:t> </a:t>
            </a:r>
            <a:r>
              <a:rPr lang="en-US" sz="1500" dirty="0" smtClean="0">
                <a:solidFill>
                  <a:schemeClr val="tx1">
                    <a:lumMod val="50000"/>
                  </a:schemeClr>
                </a:solidFill>
                <a:hlinkClick r:id="rId4"/>
              </a:rPr>
              <a:t>https://www.iso-ne.com/static-assets/documents/2021/05/a02_2021-05-20_pspc_review_objective_criteria_testing_for_capacity_zone_determinations.pdf</a:t>
            </a:r>
            <a:endParaRPr lang="en-US" sz="1500" dirty="0" smtClean="0">
              <a:solidFill>
                <a:schemeClr val="tx1">
                  <a:lumMod val="50000"/>
                </a:schemeClr>
              </a:solidFill>
            </a:endParaRPr>
          </a:p>
          <a:p>
            <a:pPr>
              <a:lnSpc>
                <a:spcPct val="90000"/>
              </a:lnSpc>
              <a:spcBef>
                <a:spcPts val="600"/>
              </a:spcBef>
              <a:buNone/>
            </a:pPr>
            <a:endParaRPr lang="en-US" sz="1400" dirty="0" smtClean="0">
              <a:solidFill>
                <a:schemeClr val="tx1">
                  <a:lumMod val="50000"/>
                </a:schemeClr>
              </a:solidFill>
            </a:endParaRPr>
          </a:p>
          <a:p>
            <a:pPr>
              <a:lnSpc>
                <a:spcPct val="90000"/>
              </a:lnSpc>
              <a:spcBef>
                <a:spcPts val="600"/>
              </a:spcBef>
              <a:buNone/>
            </a:pPr>
            <a:endParaRPr lang="en-US" sz="1400" dirty="0">
              <a:solidFill>
                <a:schemeClr val="tx1">
                  <a:lumMod val="50000"/>
                </a:schemeClr>
              </a:solidFill>
            </a:endParaRPr>
          </a:p>
          <a:p>
            <a:pPr>
              <a:lnSpc>
                <a:spcPct val="90000"/>
              </a:lnSpc>
              <a:spcBef>
                <a:spcPts val="600"/>
              </a:spcBef>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822971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England Internal Interface Modeling in Tie Benefits Calculations</a:t>
            </a:r>
            <a:endParaRPr lang="en-US" dirty="0"/>
          </a:p>
        </p:txBody>
      </p:sp>
      <p:sp>
        <p:nvSpPr>
          <p:cNvPr id="4" name="Content Placeholder 3"/>
          <p:cNvSpPr>
            <a:spLocks noGrp="1"/>
          </p:cNvSpPr>
          <p:nvPr>
            <p:ph idx="1"/>
          </p:nvPr>
        </p:nvSpPr>
        <p:spPr/>
        <p:txBody>
          <a:bodyPr>
            <a:normAutofit fontScale="92500"/>
          </a:bodyPr>
          <a:lstStyle/>
          <a:p>
            <a:pPr marL="0" indent="0">
              <a:buNone/>
            </a:pPr>
            <a:r>
              <a:rPr lang="en-US" dirty="0"/>
              <a:t>ISO Tariff Section III.12.9.2.2 requires the modeling of internal interfaces in tie benefits calculations </a:t>
            </a:r>
          </a:p>
          <a:p>
            <a:r>
              <a:rPr lang="en-US" dirty="0" smtClean="0"/>
              <a:t>In </a:t>
            </a:r>
            <a:r>
              <a:rPr lang="en-US" dirty="0"/>
              <a:t>calculating tie benefits, all New England internal transmission constraints that (</a:t>
            </a:r>
            <a:r>
              <a:rPr lang="en-US" dirty="0" err="1"/>
              <a:t>i</a:t>
            </a:r>
            <a:r>
              <a:rPr lang="en-US" dirty="0"/>
              <a:t>) are modeled in the most recent Regional System Plan resource adequacy studies and assessments and (ii) are not addressed by either a Local Sourcing Requirement or a Maximum Capacity Limit calculation shall be modeled, using the procedures in Section III.12.9.2.5 of the Tariff </a:t>
            </a:r>
            <a:endParaRPr lang="en-US" dirty="0" smtClean="0"/>
          </a:p>
          <a:p>
            <a:r>
              <a:rPr lang="en-US" dirty="0" smtClean="0"/>
              <a:t>The </a:t>
            </a:r>
            <a:r>
              <a:rPr lang="en-US" dirty="0"/>
              <a:t>Boston and SENE import interfaces share the same N-1 transmission constraint – 338 (Tewksbury-Woburn) 345 kV line </a:t>
            </a:r>
            <a:endParaRPr lang="en-US" dirty="0" smtClean="0"/>
          </a:p>
          <a:p>
            <a:r>
              <a:rPr lang="en-US" dirty="0" smtClean="0"/>
              <a:t>This </a:t>
            </a:r>
            <a:r>
              <a:rPr lang="en-US" dirty="0"/>
              <a:t>was noted last year during stakeholder discussions of the calculations of tie benefits for FCA </a:t>
            </a:r>
            <a:r>
              <a:rPr lang="en-US" dirty="0" smtClean="0"/>
              <a:t>15</a:t>
            </a:r>
          </a:p>
          <a:p>
            <a:pPr marL="0" indent="0">
              <a:buNone/>
            </a:pPr>
            <a:endParaRPr lang="en-US" sz="1300" dirty="0" smtClean="0"/>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4166431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New England Internal Interface Modeling in Tie Benefits Calculations, cont.</a:t>
            </a:r>
            <a:br>
              <a:rPr lang="en-US" dirty="0" smtClean="0"/>
            </a:br>
            <a:r>
              <a:rPr lang="en-US" sz="2700" b="0" i="1" dirty="0" smtClean="0"/>
              <a:t>SENE and Boston Import Constraint Modeling</a:t>
            </a:r>
            <a:endParaRPr lang="en-US" sz="2700" b="0" i="1" dirty="0"/>
          </a:p>
        </p:txBody>
      </p:sp>
      <p:sp>
        <p:nvSpPr>
          <p:cNvPr id="4" name="Content Placeholder 3"/>
          <p:cNvSpPr>
            <a:spLocks noGrp="1"/>
          </p:cNvSpPr>
          <p:nvPr>
            <p:ph idx="1"/>
          </p:nvPr>
        </p:nvSpPr>
        <p:spPr/>
        <p:txBody>
          <a:bodyPr/>
          <a:lstStyle/>
          <a:p>
            <a:r>
              <a:rPr lang="en-US" dirty="0" smtClean="0"/>
              <a:t>The SENE and Boston import constraint is addressed by a </a:t>
            </a:r>
            <a:r>
              <a:rPr lang="en-US" dirty="0"/>
              <a:t>Local Sourcing Requirement</a:t>
            </a:r>
            <a:r>
              <a:rPr lang="en-US" dirty="0" smtClean="0"/>
              <a:t>, the import constraints for both SENE and Boston will not be modeled for the tie benefits calculation for FCA 16 as discussed during </a:t>
            </a:r>
            <a:r>
              <a:rPr lang="en-US" dirty="0" smtClean="0">
                <a:hlinkClick r:id="rId2"/>
              </a:rPr>
              <a:t>agenda item 2 of the May PSPC meeting</a:t>
            </a:r>
            <a:endParaRPr lang="en-US" dirty="0" smtClean="0"/>
          </a:p>
          <a:p>
            <a:r>
              <a:rPr lang="en-US" dirty="0" smtClean="0"/>
              <a:t>The </a:t>
            </a:r>
            <a:r>
              <a:rPr lang="en-US" dirty="0"/>
              <a:t>Boston import limit and Southeast import </a:t>
            </a:r>
            <a:r>
              <a:rPr lang="en-US" dirty="0" smtClean="0"/>
              <a:t>limit of 5,250 MW are both relaxed in the simulation (see the New England System Representation diagram in Appendix III) </a:t>
            </a:r>
          </a:p>
          <a:p>
            <a:endParaRPr lang="en-US" dirty="0" smtClean="0"/>
          </a:p>
          <a:p>
            <a:endParaRPr lang="en-US" dirty="0" smtClean="0"/>
          </a:p>
          <a:p>
            <a:endParaRPr lang="en-US" dirty="0"/>
          </a:p>
        </p:txBody>
      </p:sp>
      <p:sp>
        <p:nvSpPr>
          <p:cNvPr id="11" name="Slide Number Placeholder 10"/>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304768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90B0B"/>
                </a:solidFill>
              </a:rPr>
              <a:t>New England </a:t>
            </a:r>
            <a:r>
              <a:rPr lang="en-US" dirty="0" smtClean="0"/>
              <a:t>Internal Interface Transfer Capability </a:t>
            </a:r>
            <a:r>
              <a:rPr lang="en-US" dirty="0" smtClean="0">
                <a:solidFill>
                  <a:srgbClr val="090B0B"/>
                </a:solidFill>
              </a:rPr>
              <a:t>Assumptions (MW)</a:t>
            </a:r>
            <a:endParaRPr lang="en-US" dirty="0">
              <a:solidFill>
                <a:srgbClr val="090B0B"/>
              </a:solidFill>
            </a:endParaRPr>
          </a:p>
        </p:txBody>
      </p:sp>
      <p:sp>
        <p:nvSpPr>
          <p:cNvPr id="6" name="TextBox 5"/>
          <p:cNvSpPr txBox="1"/>
          <p:nvPr/>
        </p:nvSpPr>
        <p:spPr>
          <a:xfrm>
            <a:off x="242887" y="5754839"/>
            <a:ext cx="81534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90B0B"/>
                </a:solidFill>
                <a:effectLst/>
                <a:uLnTx/>
                <a:uFillTx/>
                <a:latin typeface="Calibri"/>
                <a:ea typeface="+mn-ea"/>
                <a:cs typeface="+mn-cs"/>
              </a:rPr>
              <a:t>Notes are discussed in the following presentation: </a:t>
            </a:r>
            <a:r>
              <a:rPr kumimoji="0" lang="en-US" sz="1200" b="0" i="0" u="none" strike="noStrike" kern="1200" cap="none" spc="0" normalizeH="0" baseline="0" noProof="0" dirty="0" smtClean="0">
                <a:ln>
                  <a:noFill/>
                </a:ln>
                <a:solidFill>
                  <a:srgbClr val="62777F">
                    <a:lumMod val="50000"/>
                  </a:srgbClr>
                </a:solidFill>
                <a:effectLst/>
                <a:uLnTx/>
                <a:uFillTx/>
                <a:latin typeface="Calibri"/>
                <a:ea typeface="+mn-ea"/>
                <a:cs typeface="+mn-cs"/>
                <a:hlinkClick r:id="rId2"/>
              </a:rPr>
              <a:t>https</a:t>
            </a:r>
            <a:r>
              <a:rPr kumimoji="0" lang="en-US" sz="1200" b="0" i="0" u="none" strike="noStrike" kern="1200" cap="none" spc="0" normalizeH="0" baseline="0" noProof="0" dirty="0">
                <a:ln>
                  <a:noFill/>
                </a:ln>
                <a:solidFill>
                  <a:srgbClr val="62777F">
                    <a:lumMod val="50000"/>
                  </a:srgbClr>
                </a:solidFill>
                <a:effectLst/>
                <a:uLnTx/>
                <a:uFillTx/>
                <a:latin typeface="Calibri"/>
                <a:ea typeface="+mn-ea"/>
                <a:cs typeface="+mn-cs"/>
                <a:hlinkClick r:id="rId2"/>
              </a:rPr>
              <a:t>://www.iso-ne.com/static-assets/documents/2021/03/a9_fca_16_transmission_transfer_capability_and_capacity_zonal_development.pdf</a:t>
            </a:r>
            <a:r>
              <a:rPr kumimoji="0" lang="en-US" sz="1200" b="0" i="0" u="none" strike="noStrike" kern="1200" cap="none" spc="0" normalizeH="0" baseline="0" noProof="0" dirty="0">
                <a:ln>
                  <a:noFill/>
                </a:ln>
                <a:solidFill>
                  <a:srgbClr val="62777F">
                    <a:lumMod val="50000"/>
                  </a:srgbClr>
                </a:solidFill>
                <a:effectLst/>
                <a:uLnTx/>
                <a:uFillTx/>
                <a:latin typeface="Calibri"/>
                <a:ea typeface="+mn-ea"/>
                <a:cs typeface="+mn-cs"/>
              </a:rPr>
              <a:t> </a:t>
            </a:r>
            <a:endParaRPr kumimoji="0" lang="en-US" sz="1200" b="0" i="0" u="none" strike="noStrike" kern="1200" cap="none" spc="0" normalizeH="0" baseline="0" noProof="0" dirty="0" smtClean="0">
              <a:ln>
                <a:noFill/>
              </a:ln>
              <a:solidFill>
                <a:srgbClr val="62777F"/>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242887" y="1252537"/>
            <a:ext cx="8658225" cy="4352925"/>
          </a:xfrm>
          <a:prstGeom prst="rect">
            <a:avLst/>
          </a:prstGeom>
        </p:spPr>
      </p:pic>
      <p:sp>
        <p:nvSpPr>
          <p:cNvPr id="3" name="Slide Number Placeholder 2"/>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216799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25"/>
            <a:ext cx="8229600" cy="1143000"/>
          </a:xfrm>
        </p:spPr>
        <p:txBody>
          <a:bodyPr/>
          <a:lstStyle/>
          <a:p>
            <a:r>
              <a:rPr lang="en-US" dirty="0" smtClean="0">
                <a:cs typeface="Times New Roman" pitchFamily="18" charset="0"/>
              </a:rPr>
              <a:t>Background, cont.</a:t>
            </a:r>
            <a:endParaRPr lang="en-US" strike="sngStrike" dirty="0"/>
          </a:p>
        </p:txBody>
      </p:sp>
      <p:sp>
        <p:nvSpPr>
          <p:cNvPr id="3" name="Text Placeholder 2"/>
          <p:cNvSpPr>
            <a:spLocks noGrp="1"/>
          </p:cNvSpPr>
          <p:nvPr>
            <p:ph type="body" sz="quarter" idx="4294967295"/>
          </p:nvPr>
        </p:nvSpPr>
        <p:spPr>
          <a:xfrm>
            <a:off x="457200" y="1217720"/>
            <a:ext cx="8229600" cy="4954480"/>
          </a:xfrm>
          <a:prstGeom prst="rect">
            <a:avLst/>
          </a:prstGeom>
        </p:spPr>
        <p:txBody>
          <a:bodyPr>
            <a:normAutofit/>
          </a:bodyPr>
          <a:lstStyle/>
          <a:p>
            <a:pPr>
              <a:lnSpc>
                <a:spcPct val="90000"/>
              </a:lnSpc>
            </a:pPr>
            <a:r>
              <a:rPr lang="en-US" dirty="0"/>
              <a:t>The ISO presented the detailed FCA 16 tie benefits study results to the PSPC on July 27, 2021</a:t>
            </a:r>
          </a:p>
          <a:p>
            <a:pPr marL="400050" lvl="1" indent="0">
              <a:lnSpc>
                <a:spcPct val="90000"/>
              </a:lnSpc>
              <a:buNone/>
            </a:pPr>
            <a:endParaRPr lang="en-US" dirty="0"/>
          </a:p>
          <a:p>
            <a:pPr lvl="1">
              <a:lnSpc>
                <a:spcPct val="70000"/>
              </a:lnSpc>
            </a:pPr>
            <a:r>
              <a:rPr lang="en-US" sz="1700" dirty="0">
                <a:hlinkClick r:id="rId2"/>
              </a:rPr>
              <a:t>https://www.iso-ne.com/static-assets/documents/2021/07/a02_pspc_2021_07_27_fca_tie_benefits.pptx</a:t>
            </a:r>
            <a:r>
              <a:rPr lang="en-US" sz="1700" dirty="0"/>
              <a:t> </a:t>
            </a:r>
            <a:endParaRPr lang="en-US" dirty="0" smtClean="0"/>
          </a:p>
          <a:p>
            <a:pPr>
              <a:lnSpc>
                <a:spcPct val="90000"/>
              </a:lnSpc>
            </a:pPr>
            <a:r>
              <a:rPr lang="en-US" dirty="0" smtClean="0"/>
              <a:t>Transmission </a:t>
            </a:r>
            <a:r>
              <a:rPr lang="en-US" dirty="0"/>
              <a:t>transfer capability limits associated with Capacity Zones are relaxed in the tie benefits </a:t>
            </a:r>
            <a:r>
              <a:rPr lang="en-US" dirty="0" smtClean="0"/>
              <a:t>study</a:t>
            </a:r>
          </a:p>
          <a:p>
            <a:pPr>
              <a:lnSpc>
                <a:spcPct val="90000"/>
              </a:lnSpc>
            </a:pPr>
            <a:r>
              <a:rPr lang="en-US" dirty="0"/>
              <a:t>Transmission transfer capability </a:t>
            </a:r>
            <a:r>
              <a:rPr lang="en-US" dirty="0" smtClean="0"/>
              <a:t>limit of Boston import (5,250 MW) is also relaxed </a:t>
            </a:r>
            <a:r>
              <a:rPr lang="en-US" dirty="0"/>
              <a:t>in the tie benefits study</a:t>
            </a:r>
          </a:p>
          <a:p>
            <a:pPr lvl="1">
              <a:lnSpc>
                <a:spcPct val="90000"/>
              </a:lnSpc>
            </a:pPr>
            <a:r>
              <a:rPr lang="en-US" dirty="0"/>
              <a:t>The </a:t>
            </a:r>
            <a:r>
              <a:rPr lang="en-US" dirty="0" smtClean="0"/>
              <a:t>Boston </a:t>
            </a:r>
            <a:r>
              <a:rPr lang="en-US" dirty="0"/>
              <a:t>and SENE import interfaces share the same N-1 transmission </a:t>
            </a:r>
            <a:r>
              <a:rPr lang="en-US" dirty="0" smtClean="0"/>
              <a:t>constraint</a:t>
            </a:r>
          </a:p>
          <a:p>
            <a:pPr lvl="2">
              <a:lnSpc>
                <a:spcPct val="90000"/>
              </a:lnSpc>
            </a:pPr>
            <a:r>
              <a:rPr lang="en-US" dirty="0" smtClean="0"/>
              <a:t>338 </a:t>
            </a:r>
            <a:r>
              <a:rPr lang="en-US" dirty="0"/>
              <a:t>(Tewksbury-Woburn) 345 kV </a:t>
            </a:r>
            <a:r>
              <a:rPr lang="en-US" dirty="0" smtClean="0"/>
              <a:t>line</a:t>
            </a:r>
          </a:p>
          <a:p>
            <a:pPr lvl="1">
              <a:lnSpc>
                <a:spcPct val="90000"/>
              </a:lnSpc>
            </a:pPr>
            <a:r>
              <a:rPr lang="en-US" dirty="0" smtClean="0"/>
              <a:t>The </a:t>
            </a:r>
            <a:r>
              <a:rPr lang="en-US" dirty="0"/>
              <a:t>constraint is addressed by a </a:t>
            </a:r>
            <a:r>
              <a:rPr lang="en-US" dirty="0" smtClean="0"/>
              <a:t>Local </a:t>
            </a:r>
            <a:r>
              <a:rPr lang="en-US" dirty="0"/>
              <a:t>S</a:t>
            </a:r>
            <a:r>
              <a:rPr lang="en-US" dirty="0" smtClean="0"/>
              <a:t>ourcing </a:t>
            </a:r>
            <a:r>
              <a:rPr lang="en-US" dirty="0"/>
              <a:t>R</a:t>
            </a:r>
            <a:r>
              <a:rPr lang="en-US" dirty="0" smtClean="0"/>
              <a:t>equirement for SENE as an import-constrained Capacity Zone</a:t>
            </a:r>
            <a:endParaRPr lang="en-US"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411192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New England Internal </a:t>
            </a:r>
            <a:r>
              <a:rPr lang="en-US" dirty="0"/>
              <a:t>Interface Transfer </a:t>
            </a:r>
            <a:r>
              <a:rPr lang="en-US" dirty="0" smtClean="0"/>
              <a:t>Capability (Notes)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Limits are for the summer period, except where noted to be winter </a:t>
            </a:r>
            <a:r>
              <a:rPr lang="en-US" dirty="0" smtClean="0">
                <a:solidFill>
                  <a:srgbClr val="FF0000"/>
                </a:solidFill>
                <a:cs typeface="Times New Roman" pitchFamily="18" charset="0"/>
              </a:rPr>
              <a:t> </a:t>
            </a:r>
            <a:endParaRPr lang="en-US" dirty="0" smtClean="0"/>
          </a:p>
          <a:p>
            <a:pPr lvl="1">
              <a:spcBef>
                <a:spcPts val="600"/>
              </a:spcBef>
            </a:pPr>
            <a:r>
              <a:rPr lang="en-US" dirty="0" smtClean="0"/>
              <a:t>The limits may not include possible simultaneous impacts, and should not be considered as “firm”</a:t>
            </a:r>
          </a:p>
          <a:p>
            <a:pPr lvl="1">
              <a:spcBef>
                <a:spcPts val="600"/>
              </a:spcBef>
            </a:pPr>
            <a:r>
              <a:rPr lang="en-US" dirty="0" smtClean="0"/>
              <a:t>For the years within the FCM horizon (CCP 2025-2026 and earlier), only accepted certified transmission projects are included when identifying transfer limits</a:t>
            </a:r>
          </a:p>
          <a:p>
            <a:pPr lvl="1">
              <a:spcBef>
                <a:spcPts val="600"/>
              </a:spcBef>
            </a:pPr>
            <a:r>
              <a:rPr lang="en-US" dirty="0" smtClean="0"/>
              <a:t>For the years beyond the FCM horizon (CCP 2026-2027 and later), </a:t>
            </a:r>
            <a:r>
              <a:rPr lang="en-US" dirty="0" smtClean="0">
                <a:solidFill>
                  <a:srgbClr val="090B0B"/>
                </a:solidFill>
              </a:rPr>
              <a:t>transmission upgrades with an approved proposed plan are included </a:t>
            </a:r>
            <a:r>
              <a:rPr lang="en-US" dirty="0" smtClean="0"/>
              <a:t>according to their expected in-service dates</a:t>
            </a:r>
          </a:p>
          <a:p>
            <a:endParaRPr lang="en-US" dirty="0"/>
          </a:p>
        </p:txBody>
      </p:sp>
      <p:sp>
        <p:nvSpPr>
          <p:cNvPr id="5" name="Slide Number Placeholder 4"/>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392925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New England Internal </a:t>
            </a:r>
            <a:r>
              <a:rPr lang="en-US" dirty="0"/>
              <a:t>Interface Transfer </a:t>
            </a:r>
            <a:r>
              <a:rPr lang="en-US" dirty="0" smtClean="0"/>
              <a:t>Capability </a:t>
            </a:r>
            <a:r>
              <a:rPr lang="en-US" dirty="0">
                <a:solidFill>
                  <a:srgbClr val="090B0B"/>
                </a:solidFill>
              </a:rPr>
              <a:t>(</a:t>
            </a:r>
            <a:r>
              <a:rPr lang="en-US" dirty="0" smtClean="0">
                <a:solidFill>
                  <a:srgbClr val="090B0B"/>
                </a:solidFill>
              </a:rPr>
              <a:t>Notes), </a:t>
            </a:r>
            <a:r>
              <a:rPr lang="en-US" dirty="0" smtClean="0"/>
              <a:t>cont.</a:t>
            </a:r>
            <a:r>
              <a:rPr lang="en-US" i="1" dirty="0" smtClean="0"/>
              <a:t> </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b) </a:t>
            </a:r>
            <a:r>
              <a:rPr lang="en-US" dirty="0"/>
              <a:t>Increase associated with the Southeast Massachusetts/Rhode Island (SEMA/RI) reliability project upgrades </a:t>
            </a:r>
            <a:endParaRPr lang="en-US" dirty="0" smtClean="0"/>
          </a:p>
          <a:p>
            <a:pPr marL="0" indent="0">
              <a:buNone/>
            </a:pPr>
            <a:r>
              <a:rPr lang="en-US" dirty="0"/>
              <a:t>c) Increase associated with the Greater Boston upgrades, with the Wakefield – Woburn 345 kV line in service (CCP 2022-2023 and </a:t>
            </a:r>
            <a:r>
              <a:rPr lang="en-US" dirty="0" smtClean="0"/>
              <a:t>later)</a:t>
            </a:r>
          </a:p>
          <a:p>
            <a:pPr marL="0" indent="0">
              <a:buNone/>
            </a:pPr>
            <a:r>
              <a:rPr lang="en-US" dirty="0" smtClean="0"/>
              <a:t>d) </a:t>
            </a:r>
            <a:r>
              <a:rPr lang="en-US" dirty="0"/>
              <a:t>The transfer capability was decreased by updated load assumptions, updated Northern New England (NNE)-</a:t>
            </a:r>
            <a:r>
              <a:rPr lang="en-US" dirty="0" err="1"/>
              <a:t>Scobie</a:t>
            </a:r>
            <a:r>
              <a:rPr lang="en-US" dirty="0"/>
              <a:t> transfer capability and retirement of Mystic 7, 8 &amp; 9 and then increased by the inclusion of the Boston Area Optimized Solution</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340575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dirty="0" smtClean="0">
                <a:solidFill>
                  <a:srgbClr val="090B0B"/>
                </a:solidFill>
              </a:rPr>
              <a:t>New England </a:t>
            </a:r>
            <a:r>
              <a:rPr lang="en-US" dirty="0" smtClean="0"/>
              <a:t>External Interface Import Capability </a:t>
            </a:r>
            <a:r>
              <a:rPr lang="en-US" dirty="0" smtClean="0">
                <a:solidFill>
                  <a:srgbClr val="090B0B"/>
                </a:solidFill>
              </a:rPr>
              <a:t>Assumptions</a:t>
            </a:r>
            <a:r>
              <a:rPr lang="en-US" dirty="0" smtClean="0"/>
              <a:t> (MW) </a:t>
            </a:r>
            <a:endParaRPr lang="en-US" dirty="0"/>
          </a:p>
        </p:txBody>
      </p:sp>
      <p:sp>
        <p:nvSpPr>
          <p:cNvPr id="6" name="TextBox 5"/>
          <p:cNvSpPr txBox="1"/>
          <p:nvPr/>
        </p:nvSpPr>
        <p:spPr>
          <a:xfrm>
            <a:off x="523741" y="5754498"/>
            <a:ext cx="81915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90B0B"/>
                </a:solidFill>
                <a:effectLst/>
                <a:uLnTx/>
                <a:uFillTx/>
                <a:latin typeface="Calibri"/>
                <a:ea typeface="+mn-ea"/>
                <a:cs typeface="+mn-cs"/>
              </a:rPr>
              <a:t>Notes are discussed in the following presentation: </a:t>
            </a:r>
            <a:r>
              <a:rPr kumimoji="0" lang="en-US" sz="1200" b="0" i="0" u="none" strike="noStrike" kern="1200" cap="none" spc="0" normalizeH="0" baseline="0" noProof="0" dirty="0" smtClean="0">
                <a:ln>
                  <a:noFill/>
                </a:ln>
                <a:solidFill>
                  <a:srgbClr val="090B0B"/>
                </a:solidFill>
                <a:effectLst/>
                <a:uLnTx/>
                <a:uFillTx/>
                <a:latin typeface="Calibri"/>
                <a:ea typeface="+mn-ea"/>
                <a:cs typeface="+mn-cs"/>
                <a:hlinkClick r:id="rId2"/>
              </a:rPr>
              <a:t>https</a:t>
            </a:r>
            <a:r>
              <a:rPr kumimoji="0" lang="en-US" sz="1200" b="0" i="0" u="none" strike="noStrike" kern="1200" cap="none" spc="0" normalizeH="0" baseline="0" noProof="0" dirty="0">
                <a:ln>
                  <a:noFill/>
                </a:ln>
                <a:solidFill>
                  <a:srgbClr val="090B0B"/>
                </a:solidFill>
                <a:effectLst/>
                <a:uLnTx/>
                <a:uFillTx/>
                <a:latin typeface="Calibri"/>
                <a:ea typeface="+mn-ea"/>
                <a:cs typeface="+mn-cs"/>
                <a:hlinkClick r:id="rId2"/>
              </a:rPr>
              <a:t>://</a:t>
            </a:r>
            <a:r>
              <a:rPr kumimoji="0" lang="en-US" sz="1200" b="0" i="0" u="none" strike="noStrike" kern="1200" cap="none" spc="0" normalizeH="0" baseline="0" noProof="0" dirty="0" smtClean="0">
                <a:ln>
                  <a:noFill/>
                </a:ln>
                <a:solidFill>
                  <a:srgbClr val="090B0B"/>
                </a:solidFill>
                <a:effectLst/>
                <a:uLnTx/>
                <a:uFillTx/>
                <a:latin typeface="Calibri"/>
                <a:ea typeface="+mn-ea"/>
                <a:cs typeface="+mn-cs"/>
                <a:hlinkClick r:id="rId2"/>
              </a:rPr>
              <a:t>www.iso-ne.com/static-assets/documents/2021/03/a9_fca_16_transmission_transfer_capability_and_capacity_zonal_development.pdf</a:t>
            </a:r>
            <a:endParaRPr kumimoji="0" lang="en-US" sz="1200" b="0" i="0" u="none" strike="noStrike" kern="1200" cap="none" spc="0" normalizeH="0" baseline="0" noProof="0" dirty="0">
              <a:ln>
                <a:noFill/>
              </a:ln>
              <a:solidFill>
                <a:srgbClr val="62777F"/>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535547" y="1342687"/>
            <a:ext cx="7977187" cy="4440724"/>
          </a:xfrm>
          <a:prstGeom prst="rect">
            <a:avLst/>
          </a:prstGeom>
        </p:spPr>
      </p:pic>
      <p:sp>
        <p:nvSpPr>
          <p:cNvPr id="5" name="Slide Number Placeholder 4"/>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917119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noAutofit/>
          </a:bodyPr>
          <a:lstStyle/>
          <a:p>
            <a:r>
              <a:rPr lang="en-US" dirty="0" smtClean="0"/>
              <a:t>New England External Interface Import Capability</a:t>
            </a:r>
            <a:r>
              <a:rPr lang="en-US" dirty="0"/>
              <a:t> </a:t>
            </a:r>
            <a:r>
              <a:rPr lang="en-US" dirty="0" smtClean="0"/>
              <a:t>(Notes) </a:t>
            </a:r>
            <a:endParaRPr lang="en-US" i="1" dirty="0"/>
          </a:p>
        </p:txBody>
      </p:sp>
      <p:sp>
        <p:nvSpPr>
          <p:cNvPr id="3" name="Content Placeholder 2"/>
          <p:cNvSpPr>
            <a:spLocks noGrp="1"/>
          </p:cNvSpPr>
          <p:nvPr>
            <p:ph idx="1"/>
          </p:nvPr>
        </p:nvSpPr>
        <p:spPr>
          <a:prstGeom prst="rect">
            <a:avLst/>
          </a:prstGeom>
        </p:spPr>
        <p:txBody>
          <a:bodyPr>
            <a:noAutofit/>
          </a:bodyPr>
          <a:lstStyle/>
          <a:p>
            <a:pPr marL="457200" indent="-457200">
              <a:spcBef>
                <a:spcPts val="400"/>
              </a:spcBef>
              <a:spcAft>
                <a:spcPts val="400"/>
              </a:spcAft>
              <a:buFont typeface="+mj-lt"/>
              <a:buAutoNum type="arabicPeriod"/>
            </a:pPr>
            <a:r>
              <a:rPr lang="en-US" dirty="0" smtClean="0"/>
              <a:t>Limits are for the summer period </a:t>
            </a:r>
          </a:p>
          <a:p>
            <a:pPr marL="857250" lvl="1" indent="-284163">
              <a:spcBef>
                <a:spcPts val="400"/>
              </a:spcBef>
              <a:spcAft>
                <a:spcPts val="400"/>
              </a:spcAft>
            </a:pPr>
            <a:r>
              <a:rPr lang="en-US" dirty="0" smtClean="0"/>
              <a:t>The limits may not include possible simultaneous impacts, and should not be considered as “firm” (the bases for these limits are subject to more detailed review in the future)</a:t>
            </a:r>
            <a:endParaRPr lang="en-US" sz="2800" dirty="0" smtClean="0"/>
          </a:p>
          <a:p>
            <a:pPr marL="457200" indent="-457200">
              <a:spcBef>
                <a:spcPts val="400"/>
              </a:spcBef>
              <a:spcAft>
                <a:spcPts val="400"/>
              </a:spcAft>
              <a:buFont typeface="+mj-lt"/>
              <a:buAutoNum type="arabicPeriod" startAt="2"/>
            </a:pPr>
            <a:r>
              <a:rPr lang="en-US" dirty="0" smtClean="0"/>
              <a:t>The electrical limit of the New Brunswick-New England (NB-NE</a:t>
            </a:r>
            <a:r>
              <a:rPr lang="en-US" dirty="0" smtClean="0">
                <a:solidFill>
                  <a:srgbClr val="090B0B"/>
                </a:solidFill>
              </a:rPr>
              <a:t>) tie </a:t>
            </a:r>
            <a:r>
              <a:rPr lang="en-US" dirty="0" smtClean="0"/>
              <a:t>is 1,000 MW  </a:t>
            </a:r>
          </a:p>
          <a:p>
            <a:pPr marL="857250" lvl="1" indent="-284163">
              <a:spcBef>
                <a:spcPts val="400"/>
              </a:spcBef>
              <a:spcAft>
                <a:spcPts val="400"/>
              </a:spcAft>
            </a:pPr>
            <a:r>
              <a:rPr lang="en-US" dirty="0" smtClean="0"/>
              <a:t>When adjusted for the ability to deliver capacity to the greater New England Control area, the NB-NE transfer capability is 700 MW </a:t>
            </a:r>
          </a:p>
          <a:p>
            <a:pPr marL="1257300" lvl="2" indent="-284163">
              <a:spcBef>
                <a:spcPts val="400"/>
              </a:spcBef>
              <a:spcAft>
                <a:spcPts val="400"/>
              </a:spcAft>
            </a:pPr>
            <a:r>
              <a:rPr lang="en-US" dirty="0" smtClean="0"/>
              <a:t>This is because of downstream constraints; in particular Orrington South</a:t>
            </a:r>
          </a:p>
          <a:p>
            <a:pPr marL="457200" indent="-457200">
              <a:spcBef>
                <a:spcPts val="400"/>
              </a:spcBef>
              <a:spcAft>
                <a:spcPts val="400"/>
              </a:spcAft>
              <a:buFont typeface="+mj-lt"/>
              <a:buAutoNum type="arabicPeriod" startAt="3"/>
            </a:pPr>
            <a:r>
              <a:rPr lang="en-US" dirty="0" smtClean="0"/>
              <a:t>The capability for the Highgate facility is listed at the New England AC side of the Highgate terminal</a:t>
            </a: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4011228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90B0B"/>
                </a:solidFill>
              </a:rPr>
              <a:t>New England External </a:t>
            </a:r>
            <a:r>
              <a:rPr lang="en-US" sz="3600" dirty="0">
                <a:solidFill>
                  <a:srgbClr val="090B0B"/>
                </a:solidFill>
              </a:rPr>
              <a:t>Interface Import Capability (</a:t>
            </a:r>
            <a:r>
              <a:rPr lang="en-US" sz="3600" dirty="0" smtClean="0">
                <a:solidFill>
                  <a:srgbClr val="090B0B"/>
                </a:solidFill>
              </a:rPr>
              <a:t>Notes), </a:t>
            </a:r>
            <a:r>
              <a:rPr lang="en-US" sz="3600" dirty="0" smtClean="0"/>
              <a:t>cont. </a:t>
            </a:r>
            <a:endParaRPr lang="en-US" sz="2000" dirty="0"/>
          </a:p>
        </p:txBody>
      </p:sp>
      <p:sp>
        <p:nvSpPr>
          <p:cNvPr id="3" name="Content Placeholder 2"/>
          <p:cNvSpPr>
            <a:spLocks noGrp="1"/>
          </p:cNvSpPr>
          <p:nvPr>
            <p:ph idx="1"/>
          </p:nvPr>
        </p:nvSpPr>
        <p:spPr>
          <a:prstGeom prst="rect">
            <a:avLst/>
          </a:prstGeom>
        </p:spPr>
        <p:txBody>
          <a:bodyPr>
            <a:normAutofit lnSpcReduction="10000"/>
          </a:bodyPr>
          <a:lstStyle/>
          <a:p>
            <a:pPr marL="457200" indent="-457200">
              <a:spcBef>
                <a:spcPts val="400"/>
              </a:spcBef>
              <a:spcAft>
                <a:spcPts val="400"/>
              </a:spcAft>
              <a:buFont typeface="+mj-lt"/>
              <a:buAutoNum type="arabicPeriod" startAt="4"/>
            </a:pPr>
            <a:r>
              <a:rPr lang="en-US" dirty="0" smtClean="0"/>
              <a:t>The Hydro-Quebec Phase II interconnection is a DC tie with equipment ratings of 2,000 MW. Due to the need to protect for the loss of this line at full import level in the PJM and NY Control Areas’ systems, ISO-NE has assumed its transfer capability for capacity and reliability calculation purposes to be 1,400 MW </a:t>
            </a:r>
          </a:p>
          <a:p>
            <a:pPr marL="857250" lvl="1" indent="-284163">
              <a:spcBef>
                <a:spcPts val="400"/>
              </a:spcBef>
              <a:spcAft>
                <a:spcPts val="400"/>
              </a:spcAft>
            </a:pPr>
            <a:r>
              <a:rPr lang="en-US" sz="1600" dirty="0" smtClean="0"/>
              <a:t>This assumption is based on the results of loss-of-source analyses conducted by PJM and NY</a:t>
            </a:r>
            <a:endParaRPr lang="en-US" dirty="0" smtClean="0">
              <a:solidFill>
                <a:srgbClr val="FF0000"/>
              </a:solidFill>
            </a:endParaRPr>
          </a:p>
          <a:p>
            <a:pPr marL="457200" indent="-457200">
              <a:spcBef>
                <a:spcPts val="400"/>
              </a:spcBef>
              <a:spcAft>
                <a:spcPts val="400"/>
              </a:spcAft>
              <a:buFont typeface="+mj-lt"/>
              <a:buAutoNum type="arabicPeriod" startAt="5"/>
            </a:pPr>
            <a:r>
              <a:rPr lang="en-US" dirty="0" smtClean="0"/>
              <a:t>Import capability on the Cross Sound Cable (CSC) is dependent on the level of local generation </a:t>
            </a:r>
          </a:p>
          <a:p>
            <a:pPr marL="457200" indent="-457200">
              <a:spcBef>
                <a:spcPts val="400"/>
              </a:spcBef>
              <a:spcAft>
                <a:spcPts val="400"/>
              </a:spcAft>
              <a:buFont typeface="+mj-lt"/>
              <a:buAutoNum type="arabicPeriod" startAt="5"/>
            </a:pPr>
            <a:r>
              <a:rPr lang="en-US" dirty="0" smtClean="0"/>
              <a:t>New York interface limits</a:t>
            </a:r>
          </a:p>
          <a:p>
            <a:pPr marL="857250" lvl="1" indent="-284163">
              <a:spcBef>
                <a:spcPts val="400"/>
              </a:spcBef>
              <a:spcAft>
                <a:spcPts val="400"/>
              </a:spcAft>
            </a:pPr>
            <a:r>
              <a:rPr lang="en-US" sz="1600" dirty="0" smtClean="0"/>
              <a:t>These are without CSC and with the Northport Norwalk Cable at 0 MW flow</a:t>
            </a:r>
          </a:p>
          <a:p>
            <a:pPr marL="857250" lvl="1" indent="-284163">
              <a:spcBef>
                <a:spcPts val="400"/>
              </a:spcBef>
              <a:spcAft>
                <a:spcPts val="400"/>
              </a:spcAft>
            </a:pPr>
            <a:r>
              <a:rPr lang="en-US" sz="1600" dirty="0" smtClean="0"/>
              <a:t>Simultaneously importing into NE and SWCT or </a:t>
            </a:r>
            <a:r>
              <a:rPr lang="en-US" sz="1600" dirty="0"/>
              <a:t>Connecticut </a:t>
            </a:r>
            <a:r>
              <a:rPr lang="en-US" sz="1600" dirty="0" smtClean="0"/>
              <a:t>can lower the NY-NE capability (very rough decrease = 200 MW)</a:t>
            </a:r>
            <a:endParaRPr lang="en-US" dirty="0" smtClean="0"/>
          </a:p>
          <a:p>
            <a:endParaRPr lang="en-US" dirty="0" smtClean="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739078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nSpc>
                <a:spcPct val="90000"/>
              </a:lnSpc>
            </a:pPr>
            <a:r>
              <a:rPr lang="en-US" dirty="0" smtClean="0"/>
              <a:t>New England Transmission Interface </a:t>
            </a:r>
            <a:r>
              <a:rPr lang="en-US" dirty="0"/>
              <a:t>A</a:t>
            </a:r>
            <a:r>
              <a:rPr lang="en-US" dirty="0" smtClean="0"/>
              <a:t>vailability Assumptions  </a:t>
            </a:r>
            <a:r>
              <a:rPr lang="en-US" dirty="0" smtClean="0">
                <a:solidFill>
                  <a:srgbClr val="FF0000"/>
                </a:solidFill>
                <a:cs typeface="Times New Roman" pitchFamily="18" charset="0"/>
              </a:rPr>
              <a:t>  </a:t>
            </a:r>
            <a:endParaRPr lang="en-US" dirty="0"/>
          </a:p>
        </p:txBody>
      </p:sp>
      <p:sp>
        <p:nvSpPr>
          <p:cNvPr id="49155" name="Rectangle 3"/>
          <p:cNvSpPr>
            <a:spLocks noGrp="1" noChangeArrowheads="1"/>
          </p:cNvSpPr>
          <p:nvPr>
            <p:ph type="body" sz="quarter" idx="4294967295"/>
          </p:nvPr>
        </p:nvSpPr>
        <p:spPr>
          <a:xfrm>
            <a:off x="457200" y="1143000"/>
            <a:ext cx="8458200" cy="5257800"/>
          </a:xfrm>
          <a:prstGeom prst="rect">
            <a:avLst/>
          </a:prstGeom>
        </p:spPr>
        <p:txBody>
          <a:bodyPr>
            <a:normAutofit fontScale="85000" lnSpcReduction="10000"/>
          </a:bodyPr>
          <a:lstStyle/>
          <a:p>
            <a:pPr marL="0" lvl="3" indent="0">
              <a:lnSpc>
                <a:spcPct val="90000"/>
              </a:lnSpc>
              <a:spcBef>
                <a:spcPts val="1200"/>
              </a:spcBef>
              <a:buNone/>
            </a:pPr>
            <a:r>
              <a:rPr lang="en-US" sz="2600" u="sng" dirty="0"/>
              <a:t>New England</a:t>
            </a:r>
          </a:p>
          <a:p>
            <a:pPr>
              <a:lnSpc>
                <a:spcPct val="90000"/>
              </a:lnSpc>
            </a:pPr>
            <a:r>
              <a:rPr lang="en-US" sz="1800" dirty="0"/>
              <a:t>Internal transmission interfaces are modeled 100 % </a:t>
            </a:r>
            <a:r>
              <a:rPr lang="en-US" sz="1800" dirty="0" smtClean="0"/>
              <a:t>available because the power can be delivered using multiple paths</a:t>
            </a:r>
          </a:p>
          <a:p>
            <a:pPr>
              <a:lnSpc>
                <a:spcPct val="90000"/>
              </a:lnSpc>
            </a:pPr>
            <a:r>
              <a:rPr lang="en-US" sz="1800" dirty="0" smtClean="0"/>
              <a:t>External </a:t>
            </a:r>
            <a:r>
              <a:rPr lang="en-US" sz="1800" dirty="0" smtClean="0">
                <a:solidFill>
                  <a:srgbClr val="090B0B"/>
                </a:solidFill>
              </a:rPr>
              <a:t>transmission interface availability </a:t>
            </a:r>
            <a:r>
              <a:rPr lang="en-US" sz="1800" dirty="0" smtClean="0"/>
              <a:t>assumptions are based on </a:t>
            </a:r>
            <a:r>
              <a:rPr lang="en-US" sz="1800" dirty="0"/>
              <a:t>values updated this year. </a:t>
            </a:r>
            <a:r>
              <a:rPr lang="en-US" sz="1800" dirty="0" smtClean="0"/>
              <a:t>The previous values used in FCA 15 are listed for comparison</a:t>
            </a:r>
            <a:r>
              <a:rPr lang="en-US" sz="1800" dirty="0" smtClean="0">
                <a:solidFill>
                  <a:srgbClr val="FF0000"/>
                </a:solidFill>
                <a:cs typeface="Times New Roman" pitchFamily="18" charset="0"/>
              </a:rPr>
              <a:t> </a:t>
            </a:r>
            <a:endParaRPr lang="en-US" sz="1800" strike="sngStrike" dirty="0" smtClean="0"/>
          </a:p>
          <a:p>
            <a:pPr>
              <a:lnSpc>
                <a:spcPct val="90000"/>
              </a:lnSpc>
            </a:pPr>
            <a:endParaRPr lang="en-US" dirty="0" smtClean="0"/>
          </a:p>
          <a:p>
            <a:pPr>
              <a:lnSpc>
                <a:spcPct val="90000"/>
              </a:lnSpc>
            </a:pPr>
            <a:endParaRPr lang="en-US" dirty="0" smtClean="0"/>
          </a:p>
          <a:p>
            <a:pPr marL="0" indent="0">
              <a:lnSpc>
                <a:spcPct val="90000"/>
              </a:lnSpc>
              <a:buNone/>
            </a:pPr>
            <a:endParaRPr lang="en-US" dirty="0"/>
          </a:p>
          <a:p>
            <a:pPr marL="0" lvl="3" indent="0">
              <a:lnSpc>
                <a:spcPct val="90000"/>
              </a:lnSpc>
              <a:spcBef>
                <a:spcPts val="1200"/>
              </a:spcBef>
              <a:buNone/>
            </a:pPr>
            <a:endParaRPr lang="en-US" sz="2400" u="sng" dirty="0" smtClean="0"/>
          </a:p>
          <a:p>
            <a:pPr marL="0" lvl="3" indent="0">
              <a:lnSpc>
                <a:spcPct val="90000"/>
              </a:lnSpc>
              <a:spcBef>
                <a:spcPts val="1200"/>
              </a:spcBef>
              <a:buNone/>
            </a:pPr>
            <a:endParaRPr lang="en-US" sz="2400" u="sng" dirty="0" smtClean="0"/>
          </a:p>
          <a:p>
            <a:pPr marL="342900" lvl="3" indent="-342900">
              <a:lnSpc>
                <a:spcPct val="90000"/>
              </a:lnSpc>
              <a:spcBef>
                <a:spcPts val="1200"/>
              </a:spcBef>
              <a:buFont typeface="Arial" pitchFamily="34" charset="0"/>
              <a:buChar char="•"/>
            </a:pPr>
            <a:endParaRPr lang="en-US" sz="1800" dirty="0" smtClean="0"/>
          </a:p>
          <a:p>
            <a:pPr marL="342900" lvl="3" indent="-342900">
              <a:lnSpc>
                <a:spcPct val="90000"/>
              </a:lnSpc>
              <a:spcBef>
                <a:spcPts val="1200"/>
              </a:spcBef>
              <a:buFont typeface="Arial" pitchFamily="34" charset="0"/>
              <a:buChar char="•"/>
            </a:pPr>
            <a:r>
              <a:rPr lang="en-US" sz="1800" dirty="0" smtClean="0"/>
              <a:t>Please </a:t>
            </a:r>
            <a:r>
              <a:rPr lang="en-US" sz="1800" dirty="0"/>
              <a:t>note that the GE </a:t>
            </a:r>
            <a:r>
              <a:rPr lang="en-US" sz="1800" dirty="0" smtClean="0"/>
              <a:t>MARS program </a:t>
            </a:r>
            <a:r>
              <a:rPr lang="en-US" sz="1800" dirty="0"/>
              <a:t>only allows modeling </a:t>
            </a:r>
            <a:r>
              <a:rPr lang="en-US" sz="1800" dirty="0" smtClean="0"/>
              <a:t>the </a:t>
            </a:r>
            <a:r>
              <a:rPr lang="en-US" sz="1800" dirty="0"/>
              <a:t>forced outage </a:t>
            </a:r>
            <a:r>
              <a:rPr lang="en-US" sz="1800" dirty="0" smtClean="0"/>
              <a:t>rate of a transmission interface.  It is assumed that transmission maintenance needs will have minimum reliability impact because they are scheduled during periods when the system is reliable </a:t>
            </a:r>
            <a:endParaRPr lang="en-US" sz="1800" dirty="0"/>
          </a:p>
          <a:p>
            <a:pPr marL="0" lvl="3" indent="0">
              <a:lnSpc>
                <a:spcPct val="90000"/>
              </a:lnSpc>
              <a:spcBef>
                <a:spcPts val="1200"/>
              </a:spcBef>
              <a:buNone/>
            </a:pPr>
            <a:r>
              <a:rPr lang="en-US" sz="2600" u="sng" dirty="0" smtClean="0"/>
              <a:t>Neighboring </a:t>
            </a:r>
            <a:r>
              <a:rPr lang="en-US" sz="2600" u="sng" dirty="0"/>
              <a:t>Control Areas</a:t>
            </a:r>
          </a:p>
          <a:p>
            <a:pPr marL="342900" lvl="2" indent="-342900">
              <a:lnSpc>
                <a:spcPct val="90000"/>
              </a:lnSpc>
              <a:spcBef>
                <a:spcPts val="1200"/>
              </a:spcBef>
            </a:pPr>
            <a:r>
              <a:rPr lang="en-US" dirty="0"/>
              <a:t>Consistent with their latest model used in </a:t>
            </a:r>
            <a:r>
              <a:rPr lang="en-US" dirty="0" smtClean="0"/>
              <a:t>the latest NPCC studies</a:t>
            </a:r>
            <a:endParaRPr lang="en-US" sz="1400" dirty="0" smtClean="0"/>
          </a:p>
          <a:p>
            <a:pPr>
              <a:lnSpc>
                <a:spcPct val="90000"/>
              </a:lnSpc>
            </a:pPr>
            <a:endParaRPr lang="en-US" sz="1400" dirty="0" smtClean="0">
              <a:solidFill>
                <a:srgbClr val="090B0B"/>
              </a:solidFill>
            </a:endParaRPr>
          </a:p>
          <a:p>
            <a:pPr>
              <a:lnSpc>
                <a:spcPct val="90000"/>
              </a:lnSpc>
              <a:buNone/>
            </a:pPr>
            <a:endParaRPr lang="en-US" sz="1300" strike="sngStrike" dirty="0" smtClean="0"/>
          </a:p>
          <a:p>
            <a:pPr>
              <a:lnSpc>
                <a:spcPct val="90000"/>
              </a:lnSpc>
              <a:buNone/>
            </a:pPr>
            <a:endParaRPr lang="en-US" sz="1300" dirty="0" smtClean="0"/>
          </a:p>
        </p:txBody>
      </p:sp>
      <p:graphicFrame>
        <p:nvGraphicFramePr>
          <p:cNvPr id="6" name="Table 5"/>
          <p:cNvGraphicFramePr>
            <a:graphicFrameLocks noGrp="1"/>
          </p:cNvGraphicFramePr>
          <p:nvPr>
            <p:extLst/>
          </p:nvPr>
        </p:nvGraphicFramePr>
        <p:xfrm>
          <a:off x="601076" y="2590800"/>
          <a:ext cx="8314324" cy="2034540"/>
        </p:xfrm>
        <a:graphic>
          <a:graphicData uri="http://schemas.openxmlformats.org/drawingml/2006/table">
            <a:tbl>
              <a:tblPr firstRow="1" bandRow="1">
                <a:tableStyleId>{5C22544A-7EE6-4342-B048-85BDC9FD1C3A}</a:tableStyleId>
              </a:tblPr>
              <a:tblGrid>
                <a:gridCol w="1618595">
                  <a:extLst>
                    <a:ext uri="{9D8B030D-6E8A-4147-A177-3AD203B41FA5}">
                      <a16:colId xmlns:a16="http://schemas.microsoft.com/office/drawing/2014/main" val="2778800319"/>
                    </a:ext>
                  </a:extLst>
                </a:gridCol>
                <a:gridCol w="666110">
                  <a:extLst>
                    <a:ext uri="{9D8B030D-6E8A-4147-A177-3AD203B41FA5}">
                      <a16:colId xmlns:a16="http://schemas.microsoft.com/office/drawing/2014/main" val="646563380"/>
                    </a:ext>
                  </a:extLst>
                </a:gridCol>
                <a:gridCol w="666110">
                  <a:extLst>
                    <a:ext uri="{9D8B030D-6E8A-4147-A177-3AD203B41FA5}">
                      <a16:colId xmlns:a16="http://schemas.microsoft.com/office/drawing/2014/main" val="68121574"/>
                    </a:ext>
                  </a:extLst>
                </a:gridCol>
                <a:gridCol w="666110">
                  <a:extLst>
                    <a:ext uri="{9D8B030D-6E8A-4147-A177-3AD203B41FA5}">
                      <a16:colId xmlns:a16="http://schemas.microsoft.com/office/drawing/2014/main" val="1723773201"/>
                    </a:ext>
                  </a:extLst>
                </a:gridCol>
                <a:gridCol w="666110">
                  <a:extLst>
                    <a:ext uri="{9D8B030D-6E8A-4147-A177-3AD203B41FA5}">
                      <a16:colId xmlns:a16="http://schemas.microsoft.com/office/drawing/2014/main" val="2143517585"/>
                    </a:ext>
                  </a:extLst>
                </a:gridCol>
                <a:gridCol w="666110">
                  <a:extLst>
                    <a:ext uri="{9D8B030D-6E8A-4147-A177-3AD203B41FA5}">
                      <a16:colId xmlns:a16="http://schemas.microsoft.com/office/drawing/2014/main" val="680561826"/>
                    </a:ext>
                  </a:extLst>
                </a:gridCol>
                <a:gridCol w="666110">
                  <a:extLst>
                    <a:ext uri="{9D8B030D-6E8A-4147-A177-3AD203B41FA5}">
                      <a16:colId xmlns:a16="http://schemas.microsoft.com/office/drawing/2014/main" val="1320183798"/>
                    </a:ext>
                  </a:extLst>
                </a:gridCol>
                <a:gridCol w="666110">
                  <a:extLst>
                    <a:ext uri="{9D8B030D-6E8A-4147-A177-3AD203B41FA5}">
                      <a16:colId xmlns:a16="http://schemas.microsoft.com/office/drawing/2014/main" val="1696827657"/>
                    </a:ext>
                  </a:extLst>
                </a:gridCol>
                <a:gridCol w="623139">
                  <a:extLst>
                    <a:ext uri="{9D8B030D-6E8A-4147-A177-3AD203B41FA5}">
                      <a16:colId xmlns:a16="http://schemas.microsoft.com/office/drawing/2014/main" val="3013049796"/>
                    </a:ext>
                  </a:extLst>
                </a:gridCol>
                <a:gridCol w="714864">
                  <a:extLst>
                    <a:ext uri="{9D8B030D-6E8A-4147-A177-3AD203B41FA5}">
                      <a16:colId xmlns:a16="http://schemas.microsoft.com/office/drawing/2014/main" val="1301475895"/>
                    </a:ext>
                  </a:extLst>
                </a:gridCol>
                <a:gridCol w="694956">
                  <a:extLst>
                    <a:ext uri="{9D8B030D-6E8A-4147-A177-3AD203B41FA5}">
                      <a16:colId xmlns:a16="http://schemas.microsoft.com/office/drawing/2014/main" val="760785369"/>
                    </a:ext>
                  </a:extLst>
                </a:gridCol>
              </a:tblGrid>
              <a:tr h="404622">
                <a:tc rowSpan="2">
                  <a:txBody>
                    <a:bodyPr/>
                    <a:lstStyle/>
                    <a:p>
                      <a:pPr algn="ctr"/>
                      <a:endParaRPr lang="en-US" sz="1350" dirty="0">
                        <a:solidFill>
                          <a:srgbClr val="00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ctr"/>
                      <a:r>
                        <a:rPr lang="en-US" sz="1350" b="1" i="0" u="none" strike="noStrike" dirty="0">
                          <a:solidFill>
                            <a:srgbClr val="000000"/>
                          </a:solidFill>
                          <a:effectLst/>
                          <a:latin typeface="Calibri" panose="020F0502020204030204" pitchFamily="34" charset="0"/>
                        </a:rPr>
                        <a:t>Cross Sound Cable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dirty="0" err="1">
                          <a:solidFill>
                            <a:srgbClr val="000000"/>
                          </a:solidFill>
                          <a:effectLst/>
                          <a:latin typeface="Calibri" panose="020F0502020204030204" pitchFamily="34" charset="0"/>
                        </a:rPr>
                        <a:t>Highgate</a:t>
                      </a:r>
                      <a:endParaRPr lang="en-US" sz="135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a:solidFill>
                            <a:srgbClr val="000000"/>
                          </a:solidFill>
                          <a:effectLst/>
                          <a:latin typeface="Calibri" panose="020F0502020204030204" pitchFamily="34" charset="0"/>
                        </a:rPr>
                        <a:t>HQ Phase II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a:solidFill>
                            <a:srgbClr val="000000"/>
                          </a:solidFill>
                          <a:effectLst/>
                          <a:latin typeface="Calibri" panose="020F0502020204030204" pitchFamily="34" charset="0"/>
                        </a:rPr>
                        <a:t>New Brunswick 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350" b="1" i="0" u="none" strike="noStrike">
                          <a:solidFill>
                            <a:srgbClr val="000000"/>
                          </a:solidFill>
                          <a:effectLst/>
                          <a:latin typeface="Calibri" panose="020F0502020204030204" pitchFamily="34" charset="0"/>
                        </a:rPr>
                        <a:t> New York AC 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5128096"/>
                  </a:ext>
                </a:extLst>
              </a:tr>
              <a:tr h="202311">
                <a:tc vMerge="1">
                  <a:txBody>
                    <a:bodyPr/>
                    <a:lstStyle/>
                    <a:p>
                      <a:pPr algn="ctr"/>
                      <a:endParaRPr lang="en-US" sz="1600" dirty="0">
                        <a:solidFill>
                          <a:srgbClr val="00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15</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16</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15</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16</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15</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16</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15</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16</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15</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50" b="0" i="0" u="none" strike="noStrike" dirty="0">
                          <a:solidFill>
                            <a:srgbClr val="000000"/>
                          </a:solidFill>
                          <a:effectLst/>
                          <a:latin typeface="Calibri" panose="020F0502020204030204" pitchFamily="34" charset="0"/>
                        </a:rPr>
                        <a:t>FCA </a:t>
                      </a:r>
                      <a:r>
                        <a:rPr lang="en-US" sz="1350" b="0" i="0" u="none" strike="noStrike" dirty="0" smtClean="0">
                          <a:solidFill>
                            <a:srgbClr val="000000"/>
                          </a:solidFill>
                          <a:effectLst/>
                          <a:latin typeface="Calibri" panose="020F0502020204030204" pitchFamily="34" charset="0"/>
                        </a:rPr>
                        <a:t>16</a:t>
                      </a:r>
                      <a:endParaRPr lang="en-US" sz="135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048435"/>
                  </a:ext>
                </a:extLst>
              </a:tr>
              <a:tr h="494538">
                <a:tc>
                  <a:txBody>
                    <a:bodyPr/>
                    <a:lstStyle/>
                    <a:p>
                      <a:pPr algn="ctr"/>
                      <a:r>
                        <a:rPr lang="en-US" sz="1350" dirty="0" smtClean="0">
                          <a:solidFill>
                            <a:srgbClr val="000000"/>
                          </a:solidFill>
                        </a:rPr>
                        <a:t>Annual forced outage rate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0</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0.2</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0</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0.1</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1.3</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1.6</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0.1</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0.1</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0.5</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0.6</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5366097"/>
                  </a:ext>
                </a:extLst>
              </a:tr>
              <a:tr h="899160">
                <a:tc>
                  <a:txBody>
                    <a:bodyPr/>
                    <a:lstStyle/>
                    <a:p>
                      <a:pPr algn="ctr"/>
                      <a:r>
                        <a:rPr lang="en-US" sz="1350" dirty="0" smtClean="0">
                          <a:solidFill>
                            <a:srgbClr val="000000"/>
                          </a:solidFill>
                        </a:rPr>
                        <a:t>Annual maintenance requirement</a:t>
                      </a:r>
                      <a:r>
                        <a:rPr lang="en-US" sz="1350" baseline="0" dirty="0" smtClean="0">
                          <a:solidFill>
                            <a:srgbClr val="000000"/>
                          </a:solidFill>
                        </a:rPr>
                        <a:t> (</a:t>
                      </a:r>
                      <a:r>
                        <a:rPr lang="en-US" sz="1350" dirty="0" smtClean="0">
                          <a:solidFill>
                            <a:srgbClr val="000000"/>
                          </a:solidFill>
                        </a:rPr>
                        <a:t>weeks)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3.4</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6.7</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0.9</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0.8</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2.9</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3.0</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2.6</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2.4</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50" b="0" i="0" u="none" strike="noStrike" dirty="0" smtClean="0">
                          <a:solidFill>
                            <a:srgbClr val="000000"/>
                          </a:solidFill>
                          <a:effectLst/>
                          <a:latin typeface="Arial" panose="020B0604020202020204" pitchFamily="34" charset="0"/>
                        </a:rPr>
                        <a:t>5.9</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50" b="0" i="0" u="none" strike="noStrike" dirty="0" smtClean="0">
                          <a:solidFill>
                            <a:srgbClr val="000000"/>
                          </a:solidFill>
                          <a:effectLst/>
                          <a:latin typeface="Arial" panose="020B0604020202020204" pitchFamily="34" charset="0"/>
                        </a:rPr>
                        <a:t>6.2</a:t>
                      </a:r>
                      <a:endParaRPr lang="en-US" sz="13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3551542"/>
                  </a:ext>
                </a:extLst>
              </a:tr>
            </a:tbl>
          </a:graphicData>
        </a:graphic>
      </p:graphicFrame>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41375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81337"/>
            <a:ext cx="8229600" cy="1143000"/>
          </a:xfrm>
        </p:spPr>
        <p:txBody>
          <a:bodyPr>
            <a:normAutofit fontScale="90000"/>
          </a:bodyPr>
          <a:lstStyle/>
          <a:p>
            <a:r>
              <a:rPr lang="en-US" sz="3600" dirty="0" smtClean="0"/>
              <a:t>Other Assumptions</a:t>
            </a:r>
            <a:r>
              <a:rPr lang="en-US" sz="3600" dirty="0" smtClean="0">
                <a:solidFill>
                  <a:srgbClr val="090B0B"/>
                </a:solidFill>
              </a:rPr>
              <a:t>: </a:t>
            </a:r>
            <a:r>
              <a:rPr lang="en-US" sz="3600" dirty="0" smtClean="0"/>
              <a:t>Operating Reserv</a:t>
            </a:r>
            <a:r>
              <a:rPr lang="en-US" sz="3600" dirty="0" smtClean="0">
                <a:solidFill>
                  <a:srgbClr val="090B0B"/>
                </a:solidFill>
              </a:rPr>
              <a:t>es</a:t>
            </a:r>
            <a:r>
              <a:rPr lang="en-US" sz="3600" dirty="0" smtClean="0"/>
              <a:t> and Relief from Voltage Reduction</a:t>
            </a:r>
            <a:endParaRPr lang="en-US" dirty="0">
              <a:solidFill>
                <a:srgbClr val="FF0000"/>
              </a:solidFill>
            </a:endParaRPr>
          </a:p>
        </p:txBody>
      </p:sp>
      <p:sp>
        <p:nvSpPr>
          <p:cNvPr id="49155" name="Rectangle 3"/>
          <p:cNvSpPr>
            <a:spLocks noGrp="1" noChangeArrowheads="1"/>
          </p:cNvSpPr>
          <p:nvPr>
            <p:ph type="body" sz="quarter" idx="1"/>
          </p:nvPr>
        </p:nvSpPr>
        <p:spPr>
          <a:xfrm>
            <a:off x="457200" y="1600200"/>
            <a:ext cx="8229600" cy="4614250"/>
          </a:xfrm>
        </p:spPr>
        <p:txBody>
          <a:bodyPr>
            <a:normAutofit fontScale="62500" lnSpcReduction="20000"/>
          </a:bodyPr>
          <a:lstStyle/>
          <a:p>
            <a:pPr marL="0" lvl="1" indent="0">
              <a:buNone/>
            </a:pPr>
            <a:r>
              <a:rPr lang="en-US" sz="3800" u="sng" dirty="0" smtClean="0">
                <a:solidFill>
                  <a:srgbClr val="090B0B"/>
                </a:solidFill>
              </a:rPr>
              <a:t>New England</a:t>
            </a:r>
          </a:p>
          <a:p>
            <a:r>
              <a:rPr lang="en-US" sz="3200" dirty="0" smtClean="0">
                <a:solidFill>
                  <a:srgbClr val="090B0B"/>
                </a:solidFill>
              </a:rPr>
              <a:t>Assume 2,305 MW of system-wide operating reserves</a:t>
            </a:r>
          </a:p>
          <a:p>
            <a:pPr lvl="1"/>
            <a:r>
              <a:rPr lang="en-US" sz="2900" dirty="0" smtClean="0">
                <a:solidFill>
                  <a:srgbClr val="090B0B"/>
                </a:solidFill>
              </a:rPr>
              <a:t>Allowed to deplete to a minimum of 700 MW as OP-4 actions progress prior to firm load shedding</a:t>
            </a:r>
          </a:p>
          <a:p>
            <a:pPr lvl="1"/>
            <a:r>
              <a:rPr lang="en-US" sz="2900" dirty="0" smtClean="0">
                <a:solidFill>
                  <a:srgbClr val="090B0B"/>
                </a:solidFill>
              </a:rPr>
              <a:t>Locational reserve requirement is not assumed since the local reserve need is estimated to be zero for SWCT and CT and NEMA/Boston subareas</a:t>
            </a:r>
          </a:p>
          <a:p>
            <a:r>
              <a:rPr lang="en-US" sz="3200" dirty="0" smtClean="0">
                <a:solidFill>
                  <a:srgbClr val="090B0B"/>
                </a:solidFill>
              </a:rPr>
              <a:t>Voltage reductions</a:t>
            </a:r>
          </a:p>
          <a:p>
            <a:pPr lvl="1"/>
            <a:r>
              <a:rPr lang="en-US" sz="2900" dirty="0" smtClean="0">
                <a:solidFill>
                  <a:srgbClr val="090B0B"/>
                </a:solidFill>
              </a:rPr>
              <a:t>Consistent with the ICR calculation, and the amount for subareas calculated as</a:t>
            </a:r>
          </a:p>
          <a:p>
            <a:pPr lvl="2"/>
            <a:r>
              <a:rPr lang="en-US" sz="2600" dirty="0" smtClean="0">
                <a:solidFill>
                  <a:srgbClr val="090B0B"/>
                </a:solidFill>
              </a:rPr>
              <a:t>(90/10 subarea net peak load* MW minus all Active Demand Capacity Resources </a:t>
            </a:r>
            <a:r>
              <a:rPr lang="en-US" sz="2600" dirty="0">
                <a:solidFill>
                  <a:srgbClr val="090B0B"/>
                </a:solidFill>
              </a:rPr>
              <a:t>and passive demand resources</a:t>
            </a:r>
            <a:r>
              <a:rPr lang="en-US" sz="2600" dirty="0" smtClean="0">
                <a:solidFill>
                  <a:srgbClr val="090B0B"/>
                </a:solidFill>
              </a:rPr>
              <a:t>) x 1.0%  </a:t>
            </a:r>
          </a:p>
          <a:p>
            <a:pPr marL="0" lvl="1" indent="0">
              <a:buNone/>
            </a:pPr>
            <a:endParaRPr lang="en-US" sz="2600" u="sng" dirty="0" smtClean="0">
              <a:solidFill>
                <a:srgbClr val="090B0B"/>
              </a:solidFill>
            </a:endParaRPr>
          </a:p>
          <a:p>
            <a:pPr marL="0" lvl="1" indent="0">
              <a:buNone/>
            </a:pPr>
            <a:r>
              <a:rPr lang="en-US" sz="3800" u="sng" dirty="0" smtClean="0">
                <a:solidFill>
                  <a:srgbClr val="090B0B"/>
                </a:solidFill>
              </a:rPr>
              <a:t>Neighboring Control Areas</a:t>
            </a:r>
          </a:p>
          <a:p>
            <a:r>
              <a:rPr lang="en-US" sz="2800" dirty="0" smtClean="0">
                <a:solidFill>
                  <a:srgbClr val="090B0B"/>
                </a:solidFill>
              </a:rPr>
              <a:t>Consistent with their latest model in NPCC studies</a:t>
            </a:r>
          </a:p>
          <a:p>
            <a:pPr marL="914400" lvl="2" indent="0">
              <a:buNone/>
            </a:pPr>
            <a:endParaRPr lang="en-US" dirty="0" smtClean="0">
              <a:solidFill>
                <a:srgbClr val="090B0B"/>
              </a:solidFill>
            </a:endParaRPr>
          </a:p>
          <a:p>
            <a:pPr lvl="2"/>
            <a:endParaRPr lang="en-US" dirty="0" smtClean="0">
              <a:solidFill>
                <a:srgbClr val="090B0B"/>
              </a:solidFill>
            </a:endParaRPr>
          </a:p>
          <a:p>
            <a:pPr lvl="1"/>
            <a:endParaRPr lang="en-US" dirty="0" smtClean="0">
              <a:solidFill>
                <a:srgbClr val="090B0B"/>
              </a:solidFill>
            </a:endParaRPr>
          </a:p>
          <a:p>
            <a:pPr marL="0" lvl="1" indent="0">
              <a:buNone/>
            </a:pPr>
            <a:r>
              <a:rPr lang="en-US" sz="2100" dirty="0" smtClean="0">
                <a:solidFill>
                  <a:srgbClr val="090B0B"/>
                </a:solidFill>
              </a:rPr>
              <a:t>*Net peak load is the gross load (including both transportation and heating electrification forecast) minus the load reduction associated with BTM PV</a:t>
            </a:r>
            <a:endParaRPr lang="en-US" sz="2100" dirty="0">
              <a:solidFill>
                <a:srgbClr val="FF0000"/>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900700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1"/>
            <a:ext cx="7772400" cy="609600"/>
          </a:xfrm>
        </p:spPr>
        <p:txBody>
          <a:bodyPr>
            <a:normAutofit/>
          </a:bodyPr>
          <a:lstStyle/>
          <a:p>
            <a:r>
              <a:rPr lang="en-US" dirty="0" smtClean="0"/>
              <a:t>Appendix III</a:t>
            </a:r>
            <a:endParaRPr lang="en-US" dirty="0"/>
          </a:p>
        </p:txBody>
      </p:sp>
      <p:sp>
        <p:nvSpPr>
          <p:cNvPr id="10" name="Text Placeholder 9"/>
          <p:cNvSpPr>
            <a:spLocks noGrp="1"/>
          </p:cNvSpPr>
          <p:nvPr>
            <p:ph type="body" idx="1"/>
          </p:nvPr>
        </p:nvSpPr>
        <p:spPr>
          <a:xfrm>
            <a:off x="609600" y="2819400"/>
            <a:ext cx="7772400" cy="1500187"/>
          </a:xfrm>
        </p:spPr>
        <p:txBody>
          <a:bodyPr/>
          <a:lstStyle/>
          <a:p>
            <a:pPr lvl="0"/>
            <a:r>
              <a:rPr lang="en-US" dirty="0" smtClean="0"/>
              <a:t>FCA 16 Tie Benefits Study Assumptions – New England Specific (</a:t>
            </a:r>
            <a:r>
              <a:rPr lang="en-US" sz="2200" dirty="0"/>
              <a:t>These are the same load and capacity resource assumptions associated with the FCA 16 ICR- Related Values </a:t>
            </a:r>
            <a:r>
              <a:rPr lang="en-US" sz="2200" dirty="0" smtClean="0"/>
              <a:t>calculations) </a:t>
            </a:r>
            <a:endParaRPr lang="en-US" sz="2200" dirty="0"/>
          </a:p>
          <a:p>
            <a:endParaRPr lang="en-US" dirty="0"/>
          </a:p>
        </p:txBody>
      </p:sp>
      <p:sp>
        <p:nvSpPr>
          <p:cNvPr id="3" name="Slide Number Placeholder 2"/>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072162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t>Load Forecast Data Assumptions</a:t>
            </a:r>
          </a:p>
        </p:txBody>
      </p:sp>
      <p:sp>
        <p:nvSpPr>
          <p:cNvPr id="10245" name="Rectangle 3"/>
          <p:cNvSpPr>
            <a:spLocks noGrp="1" noChangeArrowheads="1"/>
          </p:cNvSpPr>
          <p:nvPr>
            <p:ph idx="1"/>
          </p:nvPr>
        </p:nvSpPr>
        <p:spPr>
          <a:xfrm>
            <a:off x="381000" y="1219200"/>
            <a:ext cx="8382000" cy="4876800"/>
          </a:xfrm>
        </p:spPr>
        <p:txBody>
          <a:bodyPr>
            <a:normAutofit/>
          </a:bodyPr>
          <a:lstStyle/>
          <a:p>
            <a:pPr eaLnBrk="1" hangingPunct="1"/>
            <a:r>
              <a:rPr lang="en-US" dirty="0" smtClean="0">
                <a:latin typeface="Calibri" panose="020F0502020204030204" pitchFamily="34" charset="0"/>
                <a:cs typeface="Times New Roman" pitchFamily="18" charset="0"/>
              </a:rPr>
              <a:t>Load forecast assumption from the </a:t>
            </a:r>
            <a:r>
              <a:rPr lang="en-US" i="1" dirty="0" smtClean="0">
                <a:latin typeface="Calibri" panose="020F0502020204030204" pitchFamily="34" charset="0"/>
                <a:cs typeface="Times New Roman" pitchFamily="18" charset="0"/>
              </a:rPr>
              <a:t>2021 Forecast Report of Capacity, Energy, Loads and Transmission </a:t>
            </a:r>
            <a:r>
              <a:rPr lang="en-US" dirty="0" smtClean="0">
                <a:latin typeface="Calibri" panose="020F0502020204030204" pitchFamily="34" charset="0"/>
                <a:cs typeface="Times New Roman" pitchFamily="18" charset="0"/>
              </a:rPr>
              <a:t>(CELT) load forecast</a:t>
            </a:r>
          </a:p>
          <a:p>
            <a:pPr eaLnBrk="1" hangingPunct="1"/>
            <a:r>
              <a:rPr lang="en-US" dirty="0" smtClean="0">
                <a:latin typeface="Calibri" panose="020F0502020204030204" pitchFamily="34" charset="0"/>
              </a:rPr>
              <a:t>The load forecast weather-related uncertainty is represented by specifying a series of multipliers on the peak load and the associated probabilities of each load level occurring</a:t>
            </a:r>
          </a:p>
          <a:p>
            <a:pPr lvl="1" eaLnBrk="1" hangingPunct="1">
              <a:spcBef>
                <a:spcPts val="400"/>
              </a:spcBef>
              <a:defRPr/>
            </a:pPr>
            <a:r>
              <a:rPr lang="en-US" dirty="0" smtClean="0"/>
              <a:t>The multipliers used to describe the load forecast uncertainty are derived from the 52 weekly peak load distributions described by the expected value (mean), the standard deviation, and the skewness</a:t>
            </a:r>
            <a:endParaRPr lang="en-US" sz="1400" dirty="0" smtClean="0">
              <a:cs typeface="Times New Roman" pitchFamily="18" charset="0"/>
            </a:endParaRPr>
          </a:p>
          <a:p>
            <a:pPr marL="0" indent="0">
              <a:buNone/>
            </a:pPr>
            <a:endParaRPr lang="en-US" sz="1400" dirty="0">
              <a:cs typeface="Times New Roman" pitchFamily="18" charset="0"/>
            </a:endParaRPr>
          </a:p>
          <a:p>
            <a:pPr marL="0" indent="0">
              <a:buNone/>
            </a:pPr>
            <a:endParaRPr lang="en-US" sz="1400" dirty="0" smtClean="0">
              <a:cs typeface="Times New Roman" pitchFamily="18" charset="0"/>
            </a:endParaRPr>
          </a:p>
          <a:p>
            <a:pPr marL="0" indent="0">
              <a:buNone/>
            </a:pPr>
            <a:r>
              <a:rPr lang="en-US" sz="1300" dirty="0" smtClean="0">
                <a:cs typeface="Times New Roman" pitchFamily="18" charset="0"/>
              </a:rPr>
              <a:t>Note: The 2021 CELT load forecast is available </a:t>
            </a:r>
            <a:r>
              <a:rPr lang="en-US" sz="1300" dirty="0">
                <a:cs typeface="Times New Roman" pitchFamily="18" charset="0"/>
              </a:rPr>
              <a:t>at</a:t>
            </a:r>
            <a:r>
              <a:rPr lang="en-US" sz="1300" dirty="0" smtClean="0">
                <a:cs typeface="Times New Roman" pitchFamily="18" charset="0"/>
              </a:rPr>
              <a:t>:</a:t>
            </a:r>
            <a:br>
              <a:rPr lang="en-US" sz="1300" dirty="0" smtClean="0">
                <a:cs typeface="Times New Roman" pitchFamily="18" charset="0"/>
              </a:rPr>
            </a:br>
            <a:r>
              <a:rPr lang="en-US" sz="1300" dirty="0" smtClean="0">
                <a:cs typeface="Times New Roman" pitchFamily="18" charset="0"/>
                <a:hlinkClick r:id="rId3"/>
              </a:rPr>
              <a:t>https</a:t>
            </a:r>
            <a:r>
              <a:rPr lang="en-US" sz="1300" dirty="0">
                <a:cs typeface="Times New Roman" pitchFamily="18" charset="0"/>
                <a:hlinkClick r:id="rId3"/>
              </a:rPr>
              <a:t>://</a:t>
            </a:r>
            <a:r>
              <a:rPr lang="en-US" sz="1300" dirty="0" smtClean="0">
                <a:cs typeface="Times New Roman" pitchFamily="18" charset="0"/>
                <a:hlinkClick r:id="rId3"/>
              </a:rPr>
              <a:t>www.iso-ne.com/static-assets/documents/2021/04/2021_celt_report.xlsx</a:t>
            </a:r>
            <a:r>
              <a:rPr lang="en-US" sz="1300" dirty="0" smtClean="0">
                <a:cs typeface="Times New Roman" pitchFamily="18" charset="0"/>
              </a:rPr>
              <a:t> </a:t>
            </a:r>
          </a:p>
        </p:txBody>
      </p:sp>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659433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248" y="76200"/>
            <a:ext cx="8229600" cy="1143000"/>
          </a:xfrm>
        </p:spPr>
        <p:txBody>
          <a:bodyPr/>
          <a:lstStyle/>
          <a:p>
            <a:r>
              <a:rPr lang="en-US" dirty="0" smtClean="0"/>
              <a:t>Load Forecast Data Assumptions, cont.</a:t>
            </a:r>
            <a:r>
              <a:rPr lang="en-US" dirty="0" smtClean="0">
                <a:solidFill>
                  <a:srgbClr val="090B0B"/>
                </a:solidFill>
              </a:rPr>
              <a:t/>
            </a:r>
            <a:br>
              <a:rPr lang="en-US" dirty="0" smtClean="0">
                <a:solidFill>
                  <a:srgbClr val="090B0B"/>
                </a:solidFill>
              </a:rPr>
            </a:br>
            <a:r>
              <a:rPr lang="en-US" sz="2400" b="0" dirty="0" smtClean="0">
                <a:solidFill>
                  <a:srgbClr val="090B0B"/>
                </a:solidFill>
              </a:rPr>
              <a:t>Modeling of BTM PV</a:t>
            </a:r>
            <a:endParaRPr lang="en-US" sz="2400" b="0" dirty="0">
              <a:solidFill>
                <a:srgbClr val="090B0B"/>
              </a:solidFill>
            </a:endParaRPr>
          </a:p>
        </p:txBody>
      </p:sp>
      <p:sp>
        <p:nvSpPr>
          <p:cNvPr id="6" name="Text Placeholder 5"/>
          <p:cNvSpPr>
            <a:spLocks noGrp="1"/>
          </p:cNvSpPr>
          <p:nvPr>
            <p:ph idx="1"/>
          </p:nvPr>
        </p:nvSpPr>
        <p:spPr>
          <a:xfrm>
            <a:off x="498348" y="1371600"/>
            <a:ext cx="8264652" cy="4191000"/>
          </a:xfrm>
        </p:spPr>
        <p:txBody>
          <a:bodyPr>
            <a:normAutofit fontScale="92500"/>
          </a:bodyPr>
          <a:lstStyle/>
          <a:p>
            <a:pPr marL="227013" indent="-227013"/>
            <a:r>
              <a:rPr lang="en-US" sz="2000" dirty="0" smtClean="0"/>
              <a:t>FCA 16 ICR calculations will use an hourly profile of BTM PV corresponding to the load shape for the year 2002, used by the Northeast Power Coordinating Council (NPCC) for reliability studies. For more information on the development of the hourly profile see: </a:t>
            </a:r>
            <a:r>
              <a:rPr lang="en-US" sz="1800" dirty="0" smtClean="0">
                <a:hlinkClick r:id="rId2"/>
              </a:rPr>
              <a:t>https://www.iso-ne.com/static-assets/documents/2017/06/pspc_6_22_2017_2002_PV_profile.pdf</a:t>
            </a:r>
            <a:endParaRPr lang="en-US" sz="1800" dirty="0" smtClean="0"/>
          </a:p>
          <a:p>
            <a:pPr marL="627063" lvl="1" indent="-227013"/>
            <a:r>
              <a:rPr lang="en-US" sz="1600" dirty="0" smtClean="0"/>
              <a:t>Used for all probabilistic ICR-Related Values calculations</a:t>
            </a:r>
          </a:p>
          <a:p>
            <a:pPr marL="627063" lvl="1" indent="-227013"/>
            <a:r>
              <a:rPr lang="en-US" sz="1600" dirty="0" smtClean="0"/>
              <a:t>Modeled in GE MARS by groupings using the Regional System Plan (RSP) 13-subarea representation</a:t>
            </a:r>
          </a:p>
          <a:p>
            <a:pPr marL="627063" lvl="1" indent="-227013"/>
            <a:r>
              <a:rPr lang="en-US" sz="1600" dirty="0" smtClean="0"/>
              <a:t>Includes an 8% transmission and distribution gross-up</a:t>
            </a:r>
          </a:p>
          <a:p>
            <a:pPr marL="627063" lvl="1" indent="-227013"/>
            <a:r>
              <a:rPr lang="en-US" sz="1600" dirty="0" smtClean="0"/>
              <a:t>Peak load reduction uncertainty is modeled (randomly selected by MARS from a seven day window distribution)</a:t>
            </a:r>
          </a:p>
          <a:p>
            <a:pPr marL="227013" indent="-227013"/>
            <a:r>
              <a:rPr lang="en-US" sz="2000" dirty="0" smtClean="0"/>
              <a:t>The values of BTM PV published in the 2021 CELT Report are the values of BTM PV subtracted from the gross load forecast to determine the net load forecast</a:t>
            </a:r>
          </a:p>
          <a:p>
            <a:pPr marL="227013" indent="-227013"/>
            <a:r>
              <a:rPr lang="en-US" sz="2000" dirty="0" smtClean="0"/>
              <a:t>The published 90/10 net load forecast for the SENE sub-areas is used in the TSA</a:t>
            </a:r>
          </a:p>
        </p:txBody>
      </p:sp>
      <p:sp>
        <p:nvSpPr>
          <p:cNvPr id="7" name="TextBox 6"/>
          <p:cNvSpPr txBox="1"/>
          <p:nvPr/>
        </p:nvSpPr>
        <p:spPr>
          <a:xfrm>
            <a:off x="460248" y="5638800"/>
            <a:ext cx="8229600"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For more info on the PV forecast, see</a:t>
            </a:r>
            <a:b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rPr>
            </a:b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hlinkClick r:id="rId3"/>
              </a:rPr>
              <a:t>https://www.iso-ne.com/static-assets/documents/2021/04/final_2021_pv_forecast.pdf</a:t>
            </a: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36931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a:t>
            </a:fld>
            <a:endParaRPr lang="en-US" dirty="0"/>
          </a:p>
        </p:txBody>
      </p:sp>
      <p:sp>
        <p:nvSpPr>
          <p:cNvPr id="2" name="Title 1"/>
          <p:cNvSpPr>
            <a:spLocks noGrp="1"/>
          </p:cNvSpPr>
          <p:nvPr>
            <p:ph type="title"/>
          </p:nvPr>
        </p:nvSpPr>
        <p:spPr/>
        <p:txBody>
          <a:bodyPr/>
          <a:lstStyle/>
          <a:p>
            <a:r>
              <a:rPr lang="en-US" smtClean="0"/>
              <a:t>Summary of Tie Benefits Study Results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22655389"/>
              </p:ext>
            </p:extLst>
          </p:nvPr>
        </p:nvGraphicFramePr>
        <p:xfrm>
          <a:off x="914400" y="1828800"/>
          <a:ext cx="6553200" cy="2682241"/>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03016830"/>
                    </a:ext>
                  </a:extLst>
                </a:gridCol>
                <a:gridCol w="4038600">
                  <a:extLst>
                    <a:ext uri="{9D8B030D-6E8A-4147-A177-3AD203B41FA5}">
                      <a16:colId xmlns:a16="http://schemas.microsoft.com/office/drawing/2014/main" val="190803482"/>
                    </a:ext>
                  </a:extLst>
                </a:gridCol>
              </a:tblGrid>
              <a:tr h="457201">
                <a:tc>
                  <a:txBody>
                    <a:bodyPr/>
                    <a:lstStyle/>
                    <a:p>
                      <a:r>
                        <a:rPr lang="en-US" sz="2000" b="1" kern="1200" baseline="0" dirty="0" smtClean="0">
                          <a:solidFill>
                            <a:srgbClr val="000000"/>
                          </a:solidFill>
                          <a:latin typeface="+mn-lt"/>
                          <a:ea typeface="+mn-ea"/>
                          <a:cs typeface="+mn-cs"/>
                        </a:rPr>
                        <a:t>Interconnection</a:t>
                      </a:r>
                      <a:endParaRPr lang="en-US" sz="2000" b="1"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rgbClr val="000000"/>
                          </a:solidFill>
                        </a:rPr>
                        <a:t>FCA 16 Tie Benefits Amount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536445"/>
                  </a:ext>
                </a:extLst>
              </a:tr>
              <a:tr h="370840">
                <a:tc>
                  <a:txBody>
                    <a:bodyPr/>
                    <a:lstStyle/>
                    <a:p>
                      <a:r>
                        <a:rPr lang="en-US" sz="1800" b="0" dirty="0" smtClean="0">
                          <a:solidFill>
                            <a:srgbClr val="000000"/>
                          </a:solidFill>
                        </a:rPr>
                        <a:t>Maritimes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478</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800825"/>
                  </a:ext>
                </a:extLst>
              </a:tr>
              <a:tr h="370840">
                <a:tc>
                  <a:txBody>
                    <a:bodyPr/>
                    <a:lstStyle/>
                    <a:p>
                      <a:r>
                        <a:rPr lang="en-US" sz="1800" b="0" dirty="0" smtClean="0">
                          <a:solidFill>
                            <a:srgbClr val="000000"/>
                          </a:solidFill>
                        </a:rPr>
                        <a:t>HQ Phase II</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923</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516988"/>
                  </a:ext>
                </a:extLst>
              </a:tr>
              <a:tr h="370840">
                <a:tc>
                  <a:txBody>
                    <a:bodyPr/>
                    <a:lstStyle/>
                    <a:p>
                      <a:r>
                        <a:rPr lang="en-US" sz="1800" b="0" dirty="0" err="1" smtClean="0">
                          <a:solidFill>
                            <a:srgbClr val="000000"/>
                          </a:solidFill>
                        </a:rPr>
                        <a:t>Highgate</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142</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94601"/>
                  </a:ext>
                </a:extLst>
              </a:tr>
              <a:tr h="370840">
                <a:tc>
                  <a:txBody>
                    <a:bodyPr/>
                    <a:lstStyle/>
                    <a:p>
                      <a:r>
                        <a:rPr lang="en-US" sz="1800" b="0" dirty="0" smtClean="0">
                          <a:solidFill>
                            <a:srgbClr val="000000"/>
                          </a:solidFill>
                        </a:rPr>
                        <a:t>New York AC ties</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287</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183214"/>
                  </a:ext>
                </a:extLst>
              </a:tr>
              <a:tr h="370840">
                <a:tc>
                  <a:txBody>
                    <a:bodyPr/>
                    <a:lstStyle/>
                    <a:p>
                      <a:r>
                        <a:rPr lang="en-US" sz="1800" b="0" dirty="0" smtClean="0">
                          <a:solidFill>
                            <a:srgbClr val="000000"/>
                          </a:solidFill>
                        </a:rPr>
                        <a:t>Cross Sound Cable (CSC)</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smtClean="0">
                          <a:solidFill>
                            <a:srgbClr val="000000"/>
                          </a:solidFill>
                        </a:rPr>
                        <a:t>0</a:t>
                      </a:r>
                      <a:endParaRPr lang="en-US" sz="18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220802"/>
                  </a:ext>
                </a:extLst>
              </a:tr>
              <a:tr h="370840">
                <a:tc>
                  <a:txBody>
                    <a:bodyPr/>
                    <a:lstStyle/>
                    <a:p>
                      <a:r>
                        <a:rPr lang="en-US" sz="1800" b="1" dirty="0" smtClean="0">
                          <a:solidFill>
                            <a:srgbClr val="000000"/>
                          </a:solidFill>
                        </a:rPr>
                        <a:t>Total Tie</a:t>
                      </a:r>
                      <a:r>
                        <a:rPr lang="en-US" sz="1800" b="1" baseline="0" dirty="0" smtClean="0">
                          <a:solidFill>
                            <a:srgbClr val="000000"/>
                          </a:solidFill>
                        </a:rPr>
                        <a:t> Benefits</a:t>
                      </a:r>
                      <a:endParaRPr lang="en-US" sz="18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000000"/>
                          </a:solidFill>
                        </a:rPr>
                        <a:t>1,830</a:t>
                      </a:r>
                      <a:endParaRPr lang="en-US" sz="18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152208"/>
                  </a:ext>
                </a:extLst>
              </a:tr>
            </a:tbl>
          </a:graphicData>
        </a:graphic>
      </p:graphicFrame>
    </p:spTree>
    <p:extLst>
      <p:ext uri="{BB962C8B-B14F-4D97-AF65-F5344CB8AC3E}">
        <p14:creationId xmlns:p14="http://schemas.microsoft.com/office/powerpoint/2010/main" val="3365039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Load Forecast </a:t>
            </a:r>
            <a:r>
              <a:rPr lang="en-US" dirty="0" smtClean="0"/>
              <a:t>Data Assumptions, </a:t>
            </a:r>
            <a:r>
              <a:rPr lang="en-US" dirty="0"/>
              <a:t>cont.</a:t>
            </a:r>
            <a:r>
              <a:rPr lang="en-US" dirty="0">
                <a:solidFill>
                  <a:srgbClr val="090B0B"/>
                </a:solidFill>
              </a:rPr>
              <a:t/>
            </a:r>
            <a:br>
              <a:rPr lang="en-US" dirty="0">
                <a:solidFill>
                  <a:srgbClr val="090B0B"/>
                </a:solidFill>
              </a:rPr>
            </a:br>
            <a:r>
              <a:rPr lang="en-US" sz="2400" b="0" dirty="0">
                <a:solidFill>
                  <a:srgbClr val="090B0B"/>
                </a:solidFill>
              </a:rPr>
              <a:t>Modeling of Transportation and Heating Electrification</a:t>
            </a:r>
          </a:p>
        </p:txBody>
      </p:sp>
      <p:sp>
        <p:nvSpPr>
          <p:cNvPr id="4" name="Content Placeholder 3"/>
          <p:cNvSpPr>
            <a:spLocks noGrp="1"/>
          </p:cNvSpPr>
          <p:nvPr>
            <p:ph idx="1"/>
          </p:nvPr>
        </p:nvSpPr>
        <p:spPr>
          <a:xfrm>
            <a:off x="454090" y="1219200"/>
            <a:ext cx="8229600" cy="5105400"/>
          </a:xfrm>
        </p:spPr>
        <p:txBody>
          <a:bodyPr/>
          <a:lstStyle/>
          <a:p>
            <a:pPr marL="0" indent="0">
              <a:buNone/>
            </a:pPr>
            <a:r>
              <a:rPr lang="en-US" b="1" dirty="0" smtClean="0"/>
              <a:t>Transportation Electrification</a:t>
            </a:r>
          </a:p>
          <a:p>
            <a:pPr marL="627063" lvl="1" indent="-227013">
              <a:spcBef>
                <a:spcPts val="400"/>
              </a:spcBef>
            </a:pPr>
            <a:r>
              <a:rPr lang="en-US" sz="1600" dirty="0" smtClean="0"/>
              <a:t>The ICR-Related Values calculations </a:t>
            </a:r>
            <a:r>
              <a:rPr lang="en-US" sz="1600" dirty="0"/>
              <a:t>will use an </a:t>
            </a:r>
            <a:r>
              <a:rPr lang="en-US" sz="1600" b="1" dirty="0"/>
              <a:t>hourly profile </a:t>
            </a:r>
            <a:r>
              <a:rPr lang="en-US" sz="1600" dirty="0" smtClean="0"/>
              <a:t>for the transportation </a:t>
            </a:r>
            <a:r>
              <a:rPr lang="en-US" sz="1600" dirty="0" smtClean="0">
                <a:solidFill>
                  <a:srgbClr val="090B0B"/>
                </a:solidFill>
              </a:rPr>
              <a:t>electrification</a:t>
            </a:r>
            <a:r>
              <a:rPr lang="en-US" sz="1600" dirty="0" smtClean="0"/>
              <a:t> forecast </a:t>
            </a:r>
          </a:p>
          <a:p>
            <a:pPr marL="1027113" lvl="2" indent="-227013">
              <a:spcBef>
                <a:spcPts val="400"/>
              </a:spcBef>
            </a:pPr>
            <a:r>
              <a:rPr lang="en-US" sz="1400" dirty="0"/>
              <a:t>Includes an 8% transmission and distribution gross-up</a:t>
            </a:r>
          </a:p>
          <a:p>
            <a:pPr marL="1027113" lvl="2" indent="-227013">
              <a:spcBef>
                <a:spcPts val="400"/>
              </a:spcBef>
            </a:pPr>
            <a:r>
              <a:rPr lang="en-US" sz="1400" dirty="0"/>
              <a:t>Uncertainty is currently not modeled </a:t>
            </a:r>
            <a:r>
              <a:rPr lang="en-US" sz="1400" dirty="0" smtClean="0"/>
              <a:t>due to lack of performance data</a:t>
            </a:r>
            <a:endParaRPr lang="en-US" dirty="0" smtClean="0"/>
          </a:p>
          <a:p>
            <a:pPr marL="627063" lvl="1" indent="-227013">
              <a:spcBef>
                <a:spcPts val="400"/>
              </a:spcBef>
            </a:pPr>
            <a:r>
              <a:rPr lang="en-US" sz="1600" dirty="0" smtClean="0"/>
              <a:t>More information </a:t>
            </a:r>
            <a:r>
              <a:rPr lang="en-US" sz="1600" dirty="0"/>
              <a:t>on the development of the </a:t>
            </a:r>
            <a:r>
              <a:rPr lang="en-US" sz="1600" dirty="0" smtClean="0"/>
              <a:t>transportation electrification forecast can be found </a:t>
            </a:r>
            <a:r>
              <a:rPr lang="en-US" sz="1600" dirty="0"/>
              <a:t>at: </a:t>
            </a:r>
            <a:r>
              <a:rPr lang="en-US" sz="1600" dirty="0">
                <a:hlinkClick r:id="rId2"/>
              </a:rPr>
              <a:t>https://</a:t>
            </a:r>
            <a:r>
              <a:rPr lang="en-US" sz="1600" dirty="0" smtClean="0">
                <a:hlinkClick r:id="rId2"/>
              </a:rPr>
              <a:t>www.iso-ne.com/static-assets/documents/2021/04/final_2021_transp_elec_forecast.pdf</a:t>
            </a:r>
            <a:r>
              <a:rPr lang="en-US" sz="1600" dirty="0" smtClean="0"/>
              <a:t> </a:t>
            </a:r>
            <a:endParaRPr lang="en-US" sz="1400" dirty="0" smtClean="0"/>
          </a:p>
          <a:p>
            <a:pPr marL="0" indent="0">
              <a:buNone/>
            </a:pPr>
            <a:r>
              <a:rPr lang="en-US" b="1" dirty="0" smtClean="0"/>
              <a:t>Heating Electrification</a:t>
            </a:r>
          </a:p>
          <a:p>
            <a:pPr marL="627063" lvl="1" indent="-227013">
              <a:spcBef>
                <a:spcPts val="400"/>
              </a:spcBef>
            </a:pPr>
            <a:r>
              <a:rPr lang="en-US" sz="1600" dirty="0" smtClean="0"/>
              <a:t>The ICR-Related </a:t>
            </a:r>
            <a:r>
              <a:rPr lang="en-US" sz="1600" dirty="0"/>
              <a:t>Values calculations </a:t>
            </a:r>
            <a:r>
              <a:rPr lang="en-US" sz="1600" dirty="0" smtClean="0"/>
              <a:t>will </a:t>
            </a:r>
            <a:r>
              <a:rPr lang="en-US" sz="1600" dirty="0"/>
              <a:t>use </a:t>
            </a:r>
            <a:r>
              <a:rPr lang="en-US" sz="1600" dirty="0" smtClean="0"/>
              <a:t>the 2021 CELT gross load forecast that include the </a:t>
            </a:r>
            <a:r>
              <a:rPr lang="en-US" sz="1600" dirty="0" smtClean="0">
                <a:solidFill>
                  <a:srgbClr val="090B0B"/>
                </a:solidFill>
              </a:rPr>
              <a:t>heating electrification loads which occur during the winter months</a:t>
            </a:r>
            <a:r>
              <a:rPr lang="en-US" sz="1600" dirty="0" smtClean="0"/>
              <a:t> </a:t>
            </a:r>
          </a:p>
          <a:p>
            <a:pPr marL="1027113" lvl="2" indent="-227013">
              <a:spcBef>
                <a:spcPts val="400"/>
              </a:spcBef>
            </a:pPr>
            <a:r>
              <a:rPr lang="en-US" sz="1400" dirty="0" smtClean="0"/>
              <a:t>The hourly gross load forecast (</a:t>
            </a:r>
            <a:r>
              <a:rPr lang="en-US" sz="1400" dirty="0" smtClean="0">
                <a:hlinkClick r:id="rId3"/>
              </a:rPr>
              <a:t>2021 Forecast Data workbook</a:t>
            </a:r>
            <a:r>
              <a:rPr lang="en-US" sz="1400" dirty="0" smtClean="0"/>
              <a:t>) is inclusive of the heating electrification forecast. The heating electrification loads are </a:t>
            </a:r>
            <a:r>
              <a:rPr lang="en-US" sz="1400" dirty="0" smtClean="0">
                <a:latin typeface="Calibri" panose="020F0502020204030204" pitchFamily="34" charset="0"/>
              </a:rPr>
              <a:t>weather sensitive and therefore, the uncertainties relating to weather also apply to these loads</a:t>
            </a:r>
            <a:endParaRPr lang="en-US" sz="1400" dirty="0" smtClean="0"/>
          </a:p>
          <a:p>
            <a:pPr marL="627063" lvl="1" indent="-227013">
              <a:spcBef>
                <a:spcPts val="400"/>
              </a:spcBef>
            </a:pPr>
            <a:r>
              <a:rPr lang="en-US" sz="1600" dirty="0" smtClean="0"/>
              <a:t>More information on the development of the heating electrification forecast can be found at : </a:t>
            </a:r>
            <a:r>
              <a:rPr lang="en-US" sz="1600" dirty="0">
                <a:hlinkClick r:id="rId4"/>
              </a:rPr>
              <a:t>https://</a:t>
            </a:r>
            <a:r>
              <a:rPr lang="en-US" sz="1600" dirty="0" smtClean="0">
                <a:hlinkClick r:id="rId4"/>
              </a:rPr>
              <a:t>www.iso-ne.com/static-assets/documents/2021/04/final_2021_heat_elec_forecast.pdf</a:t>
            </a:r>
            <a:r>
              <a:rPr lang="en-US" sz="1600" dirty="0" smtClean="0"/>
              <a:t> </a:t>
            </a:r>
            <a:endParaRPr lang="en-US" sz="1800" dirty="0"/>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188310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17556" y="0"/>
            <a:ext cx="8302625" cy="1295400"/>
          </a:xfrm>
        </p:spPr>
        <p:txBody>
          <a:bodyPr/>
          <a:lstStyle/>
          <a:p>
            <a:r>
              <a:rPr lang="en-US" dirty="0" smtClean="0">
                <a:solidFill>
                  <a:srgbClr val="090B0B"/>
                </a:solidFill>
              </a:rPr>
              <a:t>Load Forecast </a:t>
            </a:r>
            <a:r>
              <a:rPr lang="en-US" dirty="0" smtClean="0"/>
              <a:t>Data </a:t>
            </a:r>
            <a:r>
              <a:rPr lang="en-US" dirty="0"/>
              <a:t>Assumptions</a:t>
            </a:r>
            <a:r>
              <a:rPr lang="en-US" dirty="0" smtClean="0"/>
              <a:t>, cont</a:t>
            </a:r>
            <a:r>
              <a:rPr lang="en-US" dirty="0" smtClean="0">
                <a:solidFill>
                  <a:srgbClr val="090B0B"/>
                </a:solidFill>
              </a:rPr>
              <a:t>.                   </a:t>
            </a:r>
            <a:br>
              <a:rPr lang="en-US" dirty="0" smtClean="0">
                <a:solidFill>
                  <a:srgbClr val="090B0B"/>
                </a:solidFill>
              </a:rPr>
            </a:br>
            <a:r>
              <a:rPr lang="en-US" sz="2400" b="0" dirty="0">
                <a:solidFill>
                  <a:srgbClr val="090B0B"/>
                </a:solidFill>
              </a:rPr>
              <a:t>New England System Load Forecast</a:t>
            </a:r>
          </a:p>
        </p:txBody>
      </p:sp>
      <p:sp>
        <p:nvSpPr>
          <p:cNvPr id="11269" name="Rectangle 3"/>
          <p:cNvSpPr>
            <a:spLocks noGrp="1" noChangeArrowheads="1"/>
          </p:cNvSpPr>
          <p:nvPr>
            <p:ph type="body" sz="half" idx="1"/>
          </p:nvPr>
        </p:nvSpPr>
        <p:spPr>
          <a:xfrm>
            <a:off x="445194" y="3820179"/>
            <a:ext cx="7921625" cy="457200"/>
          </a:xfrm>
        </p:spPr>
        <p:txBody>
          <a:bodyPr/>
          <a:lstStyle/>
          <a:p>
            <a:pPr algn="ctr" eaLnBrk="1" hangingPunct="1">
              <a:buFontTx/>
              <a:buNone/>
            </a:pPr>
            <a:r>
              <a:rPr lang="en-US" sz="2200" b="1" dirty="0">
                <a:cs typeface="Times New Roman" pitchFamily="18" charset="0"/>
              </a:rPr>
              <a:t>Probability D</a:t>
            </a:r>
            <a:r>
              <a:rPr lang="en-US" sz="2200" b="1" dirty="0" smtClean="0">
                <a:cs typeface="Times New Roman" pitchFamily="18" charset="0"/>
              </a:rPr>
              <a:t>istribution of Seasonal Peak Load (MW)</a:t>
            </a:r>
          </a:p>
        </p:txBody>
      </p:sp>
      <p:sp>
        <p:nvSpPr>
          <p:cNvPr id="11270" name="Text Box 6"/>
          <p:cNvSpPr txBox="1">
            <a:spLocks noChangeArrowheads="1"/>
          </p:cNvSpPr>
          <p:nvPr/>
        </p:nvSpPr>
        <p:spPr bwMode="auto">
          <a:xfrm>
            <a:off x="533400" y="1323401"/>
            <a:ext cx="7467600" cy="4308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a:ea typeface="+mn-ea"/>
                <a:cs typeface="Times New Roman" pitchFamily="18" charset="0"/>
              </a:rPr>
              <a:t>Monthly Peak Load (MW</a:t>
            </a:r>
            <a:r>
              <a:rPr kumimoji="0" lang="en-US" sz="2200" b="1" i="0" u="none" strike="noStrike" kern="1200" cap="none" spc="0" normalizeH="0" baseline="0" noProof="0" dirty="0" smtClean="0">
                <a:ln>
                  <a:noFill/>
                </a:ln>
                <a:solidFill>
                  <a:srgbClr val="000000"/>
                </a:solidFill>
                <a:effectLst/>
                <a:uLnTx/>
                <a:uFillTx/>
                <a:latin typeface="Calibri"/>
                <a:ea typeface="+mn-ea"/>
                <a:cs typeface="Times New Roman" pitchFamily="18" charset="0"/>
              </a:rPr>
              <a:t>) </a:t>
            </a:r>
            <a:r>
              <a:rPr kumimoji="0" lang="en-US" sz="2200" b="1" i="0" u="none" strike="noStrike" kern="1200" cap="none" spc="0" normalizeH="0" baseline="0" noProof="0" dirty="0" smtClean="0">
                <a:ln>
                  <a:noFill/>
                </a:ln>
                <a:solidFill>
                  <a:srgbClr val="090B0B"/>
                </a:solidFill>
                <a:effectLst/>
                <a:uLnTx/>
                <a:uFillTx/>
                <a:latin typeface="Calibri"/>
                <a:ea typeface="+mn-ea"/>
                <a:cs typeface="Times New Roman" pitchFamily="18" charset="0"/>
              </a:rPr>
              <a:t>- Net of BTM PV</a:t>
            </a:r>
            <a:endParaRPr kumimoji="0" lang="en-US" sz="2200" b="1" i="0" u="none" strike="noStrike" kern="1200" cap="none" spc="0" normalizeH="0" baseline="0" noProof="0" dirty="0">
              <a:ln>
                <a:noFill/>
              </a:ln>
              <a:solidFill>
                <a:srgbClr val="090B0B"/>
              </a:solidFill>
              <a:effectLst/>
              <a:uLnTx/>
              <a:uFillTx/>
              <a:latin typeface="Calibri"/>
              <a:ea typeface="+mn-ea"/>
              <a:cs typeface="Times New Roman" pitchFamily="18" charset="0"/>
            </a:endParaRPr>
          </a:p>
        </p:txBody>
      </p:sp>
      <p:sp>
        <p:nvSpPr>
          <p:cNvPr id="11271" name="Rectangle 7"/>
          <p:cNvSpPr>
            <a:spLocks noChangeArrowheads="1"/>
          </p:cNvSpPr>
          <p:nvPr/>
        </p:nvSpPr>
        <p:spPr bwMode="auto">
          <a:xfrm rot="10804831" flipV="1">
            <a:off x="481634" y="3234135"/>
            <a:ext cx="8159750"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90B0B"/>
                </a:solidFill>
                <a:effectLst/>
                <a:uLnTx/>
                <a:uFillTx/>
                <a:latin typeface="Calibri"/>
                <a:ea typeface="+mn-ea"/>
                <a:cs typeface="+mn-cs"/>
              </a:rPr>
              <a:t>There is a distribution associated with each monthly peak. The distribution associated with the </a:t>
            </a:r>
            <a:r>
              <a:rPr kumimoji="0" lang="en-US" sz="1800" b="0" i="0" u="none" strike="noStrike" kern="1200" cap="none" spc="0" normalizeH="0" baseline="0" noProof="0" dirty="0">
                <a:ln>
                  <a:noFill/>
                </a:ln>
                <a:solidFill>
                  <a:srgbClr val="000000"/>
                </a:solidFill>
                <a:effectLst/>
                <a:uLnTx/>
                <a:uFillTx/>
                <a:latin typeface="Calibri"/>
                <a:ea typeface="+mn-ea"/>
                <a:cs typeface="+mn-cs"/>
              </a:rPr>
              <a:t>s</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easonal </a:t>
            </a:r>
            <a:r>
              <a:rPr kumimoji="0" lang="en-US" sz="1800" b="0" i="0" u="none" strike="noStrike" kern="1200" cap="none" spc="0" normalizeH="0" baseline="0" noProof="0" dirty="0">
                <a:ln>
                  <a:noFill/>
                </a:ln>
                <a:solidFill>
                  <a:srgbClr val="000000"/>
                </a:solidFill>
                <a:effectLst/>
                <a:uLnTx/>
                <a:uFillTx/>
                <a:latin typeface="Calibri"/>
                <a:ea typeface="+mn-ea"/>
                <a:cs typeface="+mn-cs"/>
              </a:rPr>
              <a:t>p</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eak </a:t>
            </a:r>
            <a:r>
              <a:rPr kumimoji="0" lang="en-US" sz="1800" b="0" i="0" u="none" strike="noStrike" kern="1200" cap="none" spc="0" normalizeH="0" baseline="0" noProof="0" dirty="0">
                <a:ln>
                  <a:noFill/>
                </a:ln>
                <a:solidFill>
                  <a:srgbClr val="000000"/>
                </a:solidFill>
                <a:effectLst/>
                <a:uLnTx/>
                <a:uFillTx/>
                <a:latin typeface="Calibri"/>
                <a:ea typeface="+mn-ea"/>
                <a:cs typeface="+mn-cs"/>
              </a:rPr>
              <a:t>l</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oad </a:t>
            </a:r>
            <a:r>
              <a:rPr kumimoji="0" lang="en-US" sz="1800" b="0" i="0" u="none" strike="noStrike" kern="1200" cap="none" spc="0" normalizeH="0" baseline="0" noProof="0" dirty="0">
                <a:ln>
                  <a:noFill/>
                </a:ln>
                <a:solidFill>
                  <a:srgbClr val="000000"/>
                </a:solidFill>
                <a:effectLst/>
                <a:uLnTx/>
                <a:uFillTx/>
                <a:latin typeface="Calibri"/>
                <a:ea typeface="+mn-ea"/>
                <a:cs typeface="+mn-cs"/>
              </a:rPr>
              <a:t>f</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orecast is shown </a:t>
            </a:r>
            <a:r>
              <a:rPr kumimoji="0" lang="en-US" sz="1800" b="0" i="0" u="none" strike="noStrike" kern="1200" cap="none" spc="0" normalizeH="0" baseline="0" noProof="0" dirty="0">
                <a:ln>
                  <a:noFill/>
                </a:ln>
                <a:solidFill>
                  <a:srgbClr val="000000"/>
                </a:solidFill>
                <a:effectLst/>
                <a:uLnTx/>
                <a:uFillTx/>
                <a:latin typeface="Calibri"/>
                <a:ea typeface="+mn-ea"/>
                <a:cs typeface="+mn-cs"/>
              </a:rPr>
              <a:t>below:</a:t>
            </a:r>
          </a:p>
        </p:txBody>
      </p:sp>
      <p:sp>
        <p:nvSpPr>
          <p:cNvPr id="10" name="Content Placeholder 7"/>
          <p:cNvSpPr txBox="1">
            <a:spLocks/>
          </p:cNvSpPr>
          <p:nvPr/>
        </p:nvSpPr>
        <p:spPr>
          <a:xfrm>
            <a:off x="324555" y="2314001"/>
            <a:ext cx="8302625" cy="762000"/>
          </a:xfrm>
          <a:prstGeom prst="rect">
            <a:avLst/>
          </a:prstGeom>
        </p:spPr>
        <p:txBody>
          <a:bodyPr/>
          <a:lstStyle/>
          <a:p>
            <a:pPr marL="342900" marR="0" lvl="0" indent="-342900" algn="l" defTabSz="914400" rtl="0" eaLnBrk="0" fontAlgn="base" latinLnBrk="0" hangingPunct="0">
              <a:lnSpc>
                <a:spcPct val="100000"/>
              </a:lnSpc>
              <a:spcBef>
                <a:spcPct val="1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Corresponds to the reference forecast labeled </a:t>
            </a:r>
            <a:r>
              <a:rPr kumimoji="0" lang="en-US" sz="1400" b="0" i="0" u="none" strike="noStrike" kern="1200" cap="none" spc="0" normalizeH="0" baseline="0" noProof="0" dirty="0">
                <a:ln>
                  <a:noFill/>
                </a:ln>
                <a:solidFill>
                  <a:srgbClr val="000000"/>
                </a:solidFill>
                <a:effectLst/>
                <a:uLnTx/>
                <a:uFillTx/>
                <a:latin typeface="Calibri"/>
                <a:ea typeface="+mn-ea"/>
                <a:cs typeface="+mn-cs"/>
              </a:rPr>
              <a:t>“</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ISO-NE </a:t>
            </a:r>
            <a:r>
              <a:rPr kumimoji="0" lang="en-US" sz="1400" b="0" i="0" u="none" strike="noStrike" kern="1200" cap="none" spc="0" normalizeH="0" baseline="0" noProof="0" dirty="0">
                <a:ln>
                  <a:noFill/>
                </a:ln>
                <a:solidFill>
                  <a:srgbClr val="000000"/>
                </a:solidFill>
                <a:effectLst/>
                <a:uLnTx/>
                <a:uFillTx/>
                <a:latin typeface="Calibri"/>
                <a:ea typeface="+mn-ea"/>
                <a:cs typeface="+mn-cs"/>
              </a:rPr>
              <a:t>Control Area &amp;</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 </a:t>
            </a:r>
            <a:r>
              <a:rPr kumimoji="0" lang="en-US" sz="1400" b="0" i="0" u="none" strike="noStrike" kern="1200" cap="none" spc="0" normalizeH="0" baseline="0" noProof="0" dirty="0">
                <a:ln>
                  <a:noFill/>
                </a:ln>
                <a:solidFill>
                  <a:srgbClr val="000000"/>
                </a:solidFill>
                <a:effectLst/>
                <a:uLnTx/>
                <a:uFillTx/>
                <a:latin typeface="Calibri"/>
                <a:ea typeface="+mn-ea"/>
                <a:cs typeface="+mn-cs"/>
              </a:rPr>
              <a:t>New England States Monthly Peak Load Forecast</a:t>
            </a:r>
            <a:r>
              <a:rPr kumimoji="0" lang="en-US" sz="1200" b="0" i="1" u="none" strike="noStrike" kern="1200" cap="none" spc="0" normalizeH="0" baseline="0" noProof="0" dirty="0" smtClean="0">
                <a:ln>
                  <a:noFill/>
                </a:ln>
                <a:solidFill>
                  <a:srgbClr val="000000"/>
                </a:solidFill>
                <a:effectLst/>
                <a:uLnTx/>
                <a:uFillTx/>
                <a:latin typeface="Calibri"/>
                <a:ea typeface="+mn-ea"/>
                <a:cs typeface="+mn-cs"/>
              </a:rPr>
              <a:t>“  </a:t>
            </a:r>
            <a:r>
              <a:rPr kumimoji="0" lang="en-US" sz="1400" b="0" i="0" u="none" strike="noStrike" kern="1200" cap="none" spc="0" normalizeH="0" baseline="0" noProof="0" dirty="0">
                <a:ln>
                  <a:noFill/>
                </a:ln>
                <a:solidFill>
                  <a:srgbClr val="000000"/>
                </a:solidFill>
                <a:effectLst/>
                <a:uLnTx/>
                <a:uFillTx/>
                <a:latin typeface="Calibri"/>
                <a:ea typeface="+mn-ea"/>
                <a:cs typeface="+mn-cs"/>
              </a:rPr>
              <a:t>from </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worksheet “4 </a:t>
            </a:r>
            <a:r>
              <a:rPr kumimoji="0" lang="en-US" sz="1400" b="0" i="0" u="none" strike="noStrike" kern="1200" cap="none" spc="0" normalizeH="0" baseline="0" noProof="0" dirty="0" err="1" smtClean="0">
                <a:ln>
                  <a:noFill/>
                </a:ln>
                <a:solidFill>
                  <a:srgbClr val="000000"/>
                </a:solidFill>
                <a:effectLst/>
                <a:uLnTx/>
                <a:uFillTx/>
                <a:latin typeface="Calibri"/>
                <a:ea typeface="+mn-ea"/>
                <a:cs typeface="+mn-cs"/>
              </a:rPr>
              <a:t>Mnth</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 Peak” </a:t>
            </a:r>
            <a:r>
              <a:rPr kumimoji="0" lang="en-US" sz="1400" b="0" i="0" u="none" strike="noStrike" kern="1200" cap="none" spc="0" normalizeH="0" baseline="0" noProof="0" dirty="0">
                <a:ln>
                  <a:noFill/>
                </a:ln>
                <a:solidFill>
                  <a:srgbClr val="000000"/>
                </a:solidFill>
                <a:effectLst/>
                <a:uLnTx/>
                <a:uFillTx/>
                <a:latin typeface="Calibri"/>
                <a:ea typeface="+mn-ea"/>
                <a:cs typeface="+mn-cs"/>
              </a:rPr>
              <a:t>of the </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2021 </a:t>
            </a:r>
            <a:r>
              <a:rPr kumimoji="0" lang="en-US" sz="1400" b="0" i="0" u="none" strike="noStrike" kern="1200" cap="none" spc="0" normalizeH="0" baseline="0" noProof="0" dirty="0">
                <a:ln>
                  <a:noFill/>
                </a:ln>
                <a:solidFill>
                  <a:srgbClr val="000000"/>
                </a:solidFill>
                <a:effectLst/>
                <a:uLnTx/>
                <a:uFillTx/>
                <a:latin typeface="Calibri"/>
                <a:ea typeface="+mn-ea"/>
                <a:cs typeface="+mn-cs"/>
              </a:rPr>
              <a:t>Forecast </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Data</a:t>
            </a:r>
          </a:p>
          <a:p>
            <a:pPr marL="800100" marR="0" lvl="1" indent="-342900" algn="l" defTabSz="914400" rtl="0" eaLnBrk="0" fontAlgn="base" latinLnBrk="0" hangingPunct="0">
              <a:lnSpc>
                <a:spcPct val="100000"/>
              </a:lnSpc>
              <a:spcBef>
                <a:spcPct val="10000"/>
              </a:spcBef>
              <a:spcAft>
                <a:spcPct val="0"/>
              </a:spcAft>
              <a:buClrTx/>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hlinkClick r:id="rId3"/>
              </a:rPr>
              <a:t>https://</a:t>
            </a:r>
            <a:r>
              <a:rPr kumimoji="0" lang="en-US" sz="1400" b="0" i="0" u="none" strike="noStrike" kern="1200" cap="none" spc="0" normalizeH="0" baseline="0" noProof="0" dirty="0" smtClean="0">
                <a:ln>
                  <a:noFill/>
                </a:ln>
                <a:solidFill>
                  <a:srgbClr val="000000"/>
                </a:solidFill>
                <a:effectLst/>
                <a:uLnTx/>
                <a:uFillTx/>
                <a:latin typeface="Calibri"/>
                <a:ea typeface="+mn-ea"/>
                <a:cs typeface="+mn-cs"/>
                <a:hlinkClick r:id="rId3"/>
              </a:rPr>
              <a:t>www.iso-ne.com/static-assets/documents/2021/04/forecast_data_2021.xlsx</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 </a:t>
            </a:r>
          </a:p>
          <a:p>
            <a:pPr marL="342900" marR="0" lvl="0" indent="-342900" algn="l" defTabSz="914400" rtl="0" eaLnBrk="0" fontAlgn="base" latinLnBrk="0" hangingPunct="0">
              <a:lnSpc>
                <a:spcPct val="100000"/>
              </a:lnSpc>
              <a:spcBef>
                <a:spcPct val="10000"/>
              </a:spcBef>
              <a:spcAft>
                <a:spcPct val="0"/>
              </a:spcAft>
              <a:buClrTx/>
              <a:buSzTx/>
              <a:buFont typeface="Arial"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p:cNvSpPr txBox="1"/>
          <p:nvPr/>
        </p:nvSpPr>
        <p:spPr>
          <a:xfrm>
            <a:off x="423856" y="5267980"/>
            <a:ext cx="8034343" cy="73866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1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From Table 1.6 </a:t>
            </a:r>
            <a:r>
              <a:rPr kumimoji="0" lang="en-US" sz="1400" b="0" i="0" u="none" strike="noStrike" kern="1200" cap="none" spc="0" normalizeH="0" baseline="0" noProof="0" dirty="0">
                <a:ln>
                  <a:noFill/>
                </a:ln>
                <a:solidFill>
                  <a:srgbClr val="000000"/>
                </a:solidFill>
                <a:effectLst/>
                <a:uLnTx/>
                <a:uFillTx/>
                <a:latin typeface="Calibri"/>
                <a:ea typeface="+mn-ea"/>
                <a:cs typeface="+mn-cs"/>
              </a:rPr>
              <a:t>- Seasonal Peak Load Forecast Distributions (forecast is reference with reduction for BTM PV) </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of </a:t>
            </a:r>
            <a:r>
              <a:rPr kumimoji="0" lang="en-US" sz="1400" b="0" i="0" u="none" strike="noStrike" kern="1200" cap="none" spc="0" normalizeH="0" baseline="0" noProof="0" dirty="0">
                <a:ln>
                  <a:noFill/>
                </a:ln>
                <a:solidFill>
                  <a:srgbClr val="000000"/>
                </a:solidFill>
                <a:effectLst/>
                <a:uLnTx/>
                <a:uFillTx/>
                <a:latin typeface="Calibri"/>
                <a:ea typeface="+mn-ea"/>
                <a:cs typeface="+mn-cs"/>
              </a:rPr>
              <a:t>the </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2021 CELT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hlinkClick r:id="rId4"/>
              </a:rPr>
              <a:t>https://www.iso-ne.com/static-assets/documents/2021/04/2021_celt_report.xlsx </a:t>
            </a:r>
            <a:r>
              <a:rPr kumimoji="0" lang="en-US" sz="1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hlinkClick r:id="rId4"/>
              </a:rPr>
              <a:t> </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aphicFrame>
        <p:nvGraphicFramePr>
          <p:cNvPr id="11" name="Table 10"/>
          <p:cNvGraphicFramePr>
            <a:graphicFrameLocks noGrp="1"/>
          </p:cNvGraphicFramePr>
          <p:nvPr>
            <p:extLst/>
          </p:nvPr>
        </p:nvGraphicFramePr>
        <p:xfrm>
          <a:off x="423856" y="1817661"/>
          <a:ext cx="8229598" cy="343940"/>
        </p:xfrm>
        <a:graphic>
          <a:graphicData uri="http://schemas.openxmlformats.org/drawingml/2006/table">
            <a:tbl>
              <a:tblPr/>
              <a:tblGrid>
                <a:gridCol w="633046">
                  <a:extLst>
                    <a:ext uri="{9D8B030D-6E8A-4147-A177-3AD203B41FA5}">
                      <a16:colId xmlns:a16="http://schemas.microsoft.com/office/drawing/2014/main" val="20000"/>
                    </a:ext>
                  </a:extLst>
                </a:gridCol>
                <a:gridCol w="633046">
                  <a:extLst>
                    <a:ext uri="{9D8B030D-6E8A-4147-A177-3AD203B41FA5}">
                      <a16:colId xmlns:a16="http://schemas.microsoft.com/office/drawing/2014/main" val="20001"/>
                    </a:ext>
                  </a:extLst>
                </a:gridCol>
                <a:gridCol w="633046">
                  <a:extLst>
                    <a:ext uri="{9D8B030D-6E8A-4147-A177-3AD203B41FA5}">
                      <a16:colId xmlns:a16="http://schemas.microsoft.com/office/drawing/2014/main" val="20002"/>
                    </a:ext>
                  </a:extLst>
                </a:gridCol>
                <a:gridCol w="633046">
                  <a:extLst>
                    <a:ext uri="{9D8B030D-6E8A-4147-A177-3AD203B41FA5}">
                      <a16:colId xmlns:a16="http://schemas.microsoft.com/office/drawing/2014/main" val="20003"/>
                    </a:ext>
                  </a:extLst>
                </a:gridCol>
                <a:gridCol w="633046">
                  <a:extLst>
                    <a:ext uri="{9D8B030D-6E8A-4147-A177-3AD203B41FA5}">
                      <a16:colId xmlns:a16="http://schemas.microsoft.com/office/drawing/2014/main" val="20004"/>
                    </a:ext>
                  </a:extLst>
                </a:gridCol>
                <a:gridCol w="633046">
                  <a:extLst>
                    <a:ext uri="{9D8B030D-6E8A-4147-A177-3AD203B41FA5}">
                      <a16:colId xmlns:a16="http://schemas.microsoft.com/office/drawing/2014/main" val="20005"/>
                    </a:ext>
                  </a:extLst>
                </a:gridCol>
                <a:gridCol w="633046">
                  <a:extLst>
                    <a:ext uri="{9D8B030D-6E8A-4147-A177-3AD203B41FA5}">
                      <a16:colId xmlns:a16="http://schemas.microsoft.com/office/drawing/2014/main" val="20006"/>
                    </a:ext>
                  </a:extLst>
                </a:gridCol>
                <a:gridCol w="633046">
                  <a:extLst>
                    <a:ext uri="{9D8B030D-6E8A-4147-A177-3AD203B41FA5}">
                      <a16:colId xmlns:a16="http://schemas.microsoft.com/office/drawing/2014/main" val="20007"/>
                    </a:ext>
                  </a:extLst>
                </a:gridCol>
                <a:gridCol w="633046">
                  <a:extLst>
                    <a:ext uri="{9D8B030D-6E8A-4147-A177-3AD203B41FA5}">
                      <a16:colId xmlns:a16="http://schemas.microsoft.com/office/drawing/2014/main" val="20008"/>
                    </a:ext>
                  </a:extLst>
                </a:gridCol>
                <a:gridCol w="633046">
                  <a:extLst>
                    <a:ext uri="{9D8B030D-6E8A-4147-A177-3AD203B41FA5}">
                      <a16:colId xmlns:a16="http://schemas.microsoft.com/office/drawing/2014/main" val="20009"/>
                    </a:ext>
                  </a:extLst>
                </a:gridCol>
                <a:gridCol w="633046">
                  <a:extLst>
                    <a:ext uri="{9D8B030D-6E8A-4147-A177-3AD203B41FA5}">
                      <a16:colId xmlns:a16="http://schemas.microsoft.com/office/drawing/2014/main" val="20010"/>
                    </a:ext>
                  </a:extLst>
                </a:gridCol>
                <a:gridCol w="633046">
                  <a:extLst>
                    <a:ext uri="{9D8B030D-6E8A-4147-A177-3AD203B41FA5}">
                      <a16:colId xmlns:a16="http://schemas.microsoft.com/office/drawing/2014/main" val="20011"/>
                    </a:ext>
                  </a:extLst>
                </a:gridCol>
                <a:gridCol w="633046">
                  <a:extLst>
                    <a:ext uri="{9D8B030D-6E8A-4147-A177-3AD203B41FA5}">
                      <a16:colId xmlns:a16="http://schemas.microsoft.com/office/drawing/2014/main" val="20012"/>
                    </a:ext>
                  </a:extLst>
                </a:gridCol>
              </a:tblGrid>
              <a:tr h="179859">
                <a:tc>
                  <a:txBody>
                    <a:bodyPr/>
                    <a:lstStyle/>
                    <a:p>
                      <a:pPr algn="l" fontAlgn="b"/>
                      <a:r>
                        <a:rPr lang="en-US" sz="900" b="1" i="0" u="none" strike="noStrike" dirty="0" smtClean="0">
                          <a:solidFill>
                            <a:srgbClr val="000000"/>
                          </a:solidFill>
                          <a:effectLst/>
                          <a:latin typeface="Arial" panose="020B0604020202020204" pitchFamily="34" charset="0"/>
                          <a:cs typeface="Arial" panose="020B0604020202020204" pitchFamily="34" charset="0"/>
                        </a:rPr>
                        <a:t>CCP</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OCT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DEC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Arial" panose="020B0604020202020204" pitchFamily="34" charset="0"/>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1" i="0" u="none" strike="noStrike">
                          <a:solidFill>
                            <a:srgbClr val="000000"/>
                          </a:solidFill>
                          <a:effectLst/>
                          <a:latin typeface="Arial" panose="020B0604020202020204" pitchFamily="34" charset="0"/>
                        </a:rPr>
                        <a:t>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081">
                <a:tc>
                  <a:txBody>
                    <a:bodyPr/>
                    <a:lstStyle/>
                    <a:p>
                      <a:pPr algn="l" fontAlgn="b"/>
                      <a:r>
                        <a:rPr lang="en-US" sz="900" b="0" i="0" u="none" strike="noStrike" dirty="0" smtClean="0">
                          <a:solidFill>
                            <a:srgbClr val="000000"/>
                          </a:solidFill>
                          <a:effectLst/>
                          <a:latin typeface="Arial" panose="020B0604020202020204" pitchFamily="34" charset="0"/>
                          <a:cs typeface="Arial" panose="020B0604020202020204" pitchFamily="34" charset="0"/>
                        </a:rPr>
                        <a:t>2025-2026</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24,893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23,009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19,060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21,874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22,484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21,702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20,476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18,437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21,394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nvPr>
        </p:nvGraphicFramePr>
        <p:xfrm>
          <a:off x="480653" y="4505978"/>
          <a:ext cx="8229600" cy="602701"/>
        </p:xfrm>
        <a:graphic>
          <a:graphicData uri="http://schemas.openxmlformats.org/drawingml/2006/table">
            <a:tbl>
              <a:tblPr/>
              <a:tblGrid>
                <a:gridCol w="967147">
                  <a:extLst>
                    <a:ext uri="{9D8B030D-6E8A-4147-A177-3AD203B41FA5}">
                      <a16:colId xmlns:a16="http://schemas.microsoft.com/office/drawing/2014/main" val="20000"/>
                    </a:ext>
                  </a:extLst>
                </a:gridCol>
                <a:gridCol w="631277">
                  <a:extLst>
                    <a:ext uri="{9D8B030D-6E8A-4147-A177-3AD203B41FA5}">
                      <a16:colId xmlns:a16="http://schemas.microsoft.com/office/drawing/2014/main" val="20001"/>
                    </a:ext>
                  </a:extLst>
                </a:gridCol>
                <a:gridCol w="721574">
                  <a:extLst>
                    <a:ext uri="{9D8B030D-6E8A-4147-A177-3AD203B41FA5}">
                      <a16:colId xmlns:a16="http://schemas.microsoft.com/office/drawing/2014/main" val="20002"/>
                    </a:ext>
                  </a:extLst>
                </a:gridCol>
                <a:gridCol w="721574">
                  <a:extLst>
                    <a:ext uri="{9D8B030D-6E8A-4147-A177-3AD203B41FA5}">
                      <a16:colId xmlns:a16="http://schemas.microsoft.com/office/drawing/2014/main" val="20003"/>
                    </a:ext>
                  </a:extLst>
                </a:gridCol>
                <a:gridCol w="721574">
                  <a:extLst>
                    <a:ext uri="{9D8B030D-6E8A-4147-A177-3AD203B41FA5}">
                      <a16:colId xmlns:a16="http://schemas.microsoft.com/office/drawing/2014/main" val="20004"/>
                    </a:ext>
                  </a:extLst>
                </a:gridCol>
                <a:gridCol w="721574">
                  <a:extLst>
                    <a:ext uri="{9D8B030D-6E8A-4147-A177-3AD203B41FA5}">
                      <a16:colId xmlns:a16="http://schemas.microsoft.com/office/drawing/2014/main" val="20005"/>
                    </a:ext>
                  </a:extLst>
                </a:gridCol>
                <a:gridCol w="721574">
                  <a:extLst>
                    <a:ext uri="{9D8B030D-6E8A-4147-A177-3AD203B41FA5}">
                      <a16:colId xmlns:a16="http://schemas.microsoft.com/office/drawing/2014/main" val="20006"/>
                    </a:ext>
                  </a:extLst>
                </a:gridCol>
                <a:gridCol w="721574">
                  <a:extLst>
                    <a:ext uri="{9D8B030D-6E8A-4147-A177-3AD203B41FA5}">
                      <a16:colId xmlns:a16="http://schemas.microsoft.com/office/drawing/2014/main" val="20007"/>
                    </a:ext>
                  </a:extLst>
                </a:gridCol>
                <a:gridCol w="767244">
                  <a:extLst>
                    <a:ext uri="{9D8B030D-6E8A-4147-A177-3AD203B41FA5}">
                      <a16:colId xmlns:a16="http://schemas.microsoft.com/office/drawing/2014/main" val="20008"/>
                    </a:ext>
                  </a:extLst>
                </a:gridCol>
                <a:gridCol w="767244">
                  <a:extLst>
                    <a:ext uri="{9D8B030D-6E8A-4147-A177-3AD203B41FA5}">
                      <a16:colId xmlns:a16="http://schemas.microsoft.com/office/drawing/2014/main" val="20009"/>
                    </a:ext>
                  </a:extLst>
                </a:gridCol>
                <a:gridCol w="767244">
                  <a:extLst>
                    <a:ext uri="{9D8B030D-6E8A-4147-A177-3AD203B41FA5}">
                      <a16:colId xmlns:a16="http://schemas.microsoft.com/office/drawing/2014/main" val="20010"/>
                    </a:ext>
                  </a:extLst>
                </a:gridCol>
              </a:tblGrid>
              <a:tr h="209816">
                <a:tc>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10/90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20/80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30/70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cs typeface="Arial" panose="020B0604020202020204" pitchFamily="34" charset="0"/>
                        </a:rPr>
                        <a:t>40/60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50/50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60/40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70/30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80/20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90/10</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cs typeface="Arial" panose="020B0604020202020204" pitchFamily="34" charset="0"/>
                        </a:rPr>
                        <a:t>95/5</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7206">
                <a:tc>
                  <a:txBody>
                    <a:bodyPr/>
                    <a:lstStyle/>
                    <a:p>
                      <a:pPr algn="l" fontAlgn="b"/>
                      <a:r>
                        <a:rPr lang="en-US" sz="900" b="0" i="0" u="none" strike="noStrike" dirty="0">
                          <a:solidFill>
                            <a:srgbClr val="000000"/>
                          </a:solidFill>
                          <a:effectLst/>
                          <a:latin typeface="Arial" panose="020B0604020202020204" pitchFamily="34" charset="0"/>
                        </a:rPr>
                        <a:t>Summer </a:t>
                      </a:r>
                      <a:r>
                        <a:rPr lang="en-US" sz="900" b="0" i="0" u="none" strike="noStrike" dirty="0" smtClean="0">
                          <a:solidFill>
                            <a:srgbClr val="000000"/>
                          </a:solidFill>
                          <a:effectLst/>
                          <a:latin typeface="Arial" panose="020B0604020202020204" pitchFamily="34" charset="0"/>
                        </a:rPr>
                        <a:t>2025</a:t>
                      </a:r>
                      <a:endParaRPr lang="en-US" sz="9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27,343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27,674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28,025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28,488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29,221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29,988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30,352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5679">
                <a:tc>
                  <a:txBody>
                    <a:bodyPr/>
                    <a:lstStyle/>
                    <a:p>
                      <a:pPr algn="l" fontAlgn="b"/>
                      <a:r>
                        <a:rPr lang="en-US" sz="900" b="0" i="0" u="none" strike="noStrike" dirty="0">
                          <a:solidFill>
                            <a:srgbClr val="000000"/>
                          </a:solidFill>
                          <a:effectLst/>
                          <a:latin typeface="Arial" panose="020B0604020202020204" pitchFamily="34" charset="0"/>
                        </a:rPr>
                        <a:t>Winter </a:t>
                      </a:r>
                      <a:r>
                        <a:rPr lang="en-US" sz="900" b="0" i="0" u="none" strike="noStrike" dirty="0" smtClean="0">
                          <a:solidFill>
                            <a:srgbClr val="000000"/>
                          </a:solidFill>
                          <a:effectLst/>
                          <a:latin typeface="Arial" panose="020B0604020202020204" pitchFamily="34" charset="0"/>
                        </a:rPr>
                        <a:t>2025-26</a:t>
                      </a:r>
                      <a:endParaRPr lang="en-US" sz="9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22,735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23,129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23,302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23,455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23,662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23,859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3E900CB-84C1-491A-B562-3806A98875D7}"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51</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54007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422275" y="-64379"/>
            <a:ext cx="8302625" cy="1295400"/>
          </a:xfrm>
          <a:prstGeom prst="rect">
            <a:avLst/>
          </a:prstGeom>
          <a:noFill/>
          <a:ln w="9525">
            <a:noFill/>
            <a:miter lim="800000"/>
            <a:headEnd/>
            <a:tailEnd/>
          </a:ln>
        </p:spPr>
        <p:txBody>
          <a:bodyPr lIns="101882" tIns="50941" rIns="101882" bIns="50941"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90B0B"/>
                </a:solidFill>
                <a:effectLst/>
                <a:uLnTx/>
                <a:uFillTx/>
                <a:latin typeface="Calibri"/>
                <a:ea typeface="+mn-ea"/>
                <a:cs typeface="+mn-cs"/>
              </a:rPr>
              <a:t>Resource </a:t>
            </a:r>
            <a:r>
              <a:rPr kumimoji="0" lang="en-US" sz="3200" b="1" i="0" u="none" strike="noStrike" kern="1200" cap="none" spc="0" normalizeH="0" baseline="0" noProof="0" dirty="0" smtClean="0">
                <a:ln>
                  <a:noFill/>
                </a:ln>
                <a:solidFill>
                  <a:srgbClr val="090B0B"/>
                </a:solidFill>
                <a:effectLst/>
                <a:uLnTx/>
                <a:uFillTx/>
                <a:latin typeface="Calibri"/>
                <a:ea typeface="+mn-ea"/>
                <a:cs typeface="+mn-cs"/>
              </a:rPr>
              <a:t>Data</a:t>
            </a:r>
            <a:r>
              <a:rPr kumimoji="0" lang="en-US" sz="3200" b="0" i="0" u="none" strike="noStrike" kern="1200" cap="none" spc="0" normalizeH="0" baseline="0" noProof="0" dirty="0">
                <a:ln>
                  <a:noFill/>
                </a:ln>
                <a:solidFill>
                  <a:srgbClr val="FBB92F"/>
                </a:solidFill>
                <a:effectLst/>
                <a:uLnTx/>
                <a:uFillTx/>
                <a:latin typeface="Calibri"/>
                <a:ea typeface="+mn-ea"/>
                <a:cs typeface="+mn-cs"/>
              </a:rPr>
              <a:t> </a:t>
            </a:r>
            <a:r>
              <a:rPr kumimoji="0" lang="en-US" sz="3200" b="1" i="0" u="none" strike="noStrike" kern="1200" cap="none" spc="0" normalizeH="0" baseline="0" noProof="0" dirty="0">
                <a:ln>
                  <a:noFill/>
                </a:ln>
                <a:solidFill>
                  <a:srgbClr val="000000"/>
                </a:solidFill>
                <a:effectLst/>
                <a:uLnTx/>
                <a:uFillTx/>
                <a:latin typeface="Calibri"/>
                <a:ea typeface="+mn-ea"/>
                <a:cs typeface="+mn-cs"/>
              </a:rPr>
              <a:t>Assumptions</a:t>
            </a:r>
            <a:r>
              <a:rPr kumimoji="0" lang="en-US" sz="3200" b="1" i="0" u="none" strike="noStrike" kern="1200" cap="none" spc="0" normalizeH="0" baseline="0" noProof="0" dirty="0" smtClean="0">
                <a:ln>
                  <a:noFill/>
                </a:ln>
                <a:solidFill>
                  <a:srgbClr val="000000"/>
                </a:solidFill>
                <a:effectLst/>
                <a:uLnTx/>
                <a:uFillTx/>
                <a:latin typeface="Calibri"/>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90B0B"/>
                </a:solidFill>
                <a:effectLst/>
                <a:uLnTx/>
                <a:uFillTx/>
                <a:latin typeface="Calibri"/>
                <a:ea typeface="+mn-ea"/>
                <a:cs typeface="+mn-cs"/>
              </a:rPr>
              <a:t>Generating Capacity Resources (MW)</a:t>
            </a:r>
          </a:p>
        </p:txBody>
      </p:sp>
      <p:sp>
        <p:nvSpPr>
          <p:cNvPr id="13317" name="Rectangle 3"/>
          <p:cNvSpPr>
            <a:spLocks noChangeArrowheads="1"/>
          </p:cNvSpPr>
          <p:nvPr/>
        </p:nvSpPr>
        <p:spPr bwMode="auto">
          <a:xfrm>
            <a:off x="457200" y="1143000"/>
            <a:ext cx="8534400" cy="4343400"/>
          </a:xfrm>
          <a:prstGeom prst="rect">
            <a:avLst/>
          </a:prstGeom>
          <a:noFill/>
          <a:ln w="9525">
            <a:noFill/>
            <a:miter lim="800000"/>
            <a:headEnd/>
            <a:tailEnd/>
          </a:ln>
        </p:spPr>
        <p:txBody>
          <a:bodyPr lIns="101882" tIns="50941" rIns="101882" bIns="50941"/>
          <a:lstStyle/>
          <a:p>
            <a:pPr marL="342900" marR="0" lvl="0" indent="-342900" algn="l" defTabSz="914400" rtl="0" eaLnBrk="1" fontAlgn="base" latinLnBrk="0" hangingPunct="1">
              <a:lnSpc>
                <a:spcPct val="100000"/>
              </a:lnSpc>
              <a:spcBef>
                <a:spcPct val="10000"/>
              </a:spcBef>
              <a:spcAft>
                <a:spcPct val="0"/>
              </a:spcAft>
              <a:buClrTx/>
              <a:buSzTx/>
              <a:buFontTx/>
              <a:buChar char="•"/>
              <a:tabLst/>
              <a:defRPr/>
            </a:pPr>
            <a:endParaRPr kumimoji="0" lang="en-US" sz="2400" b="0" i="0" u="none" strike="noStrike" kern="1200" cap="none" spc="0" normalizeH="0" baseline="0" noProof="0" dirty="0">
              <a:ln>
                <a:noFill/>
              </a:ln>
              <a:solidFill>
                <a:srgbClr val="11479D"/>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10000"/>
              </a:spcBef>
              <a:spcAft>
                <a:spcPct val="0"/>
              </a:spcAft>
              <a:buClrTx/>
              <a:buSzTx/>
              <a:buFontTx/>
              <a:buChar char="•"/>
              <a:tabLst/>
              <a:defRPr/>
            </a:pPr>
            <a:endParaRPr kumimoji="0" lang="en-US" sz="2400" b="0" i="0" u="none" strike="noStrike" kern="1200" cap="none" spc="0" normalizeH="0" baseline="0" noProof="0" dirty="0">
              <a:ln>
                <a:noFill/>
              </a:ln>
              <a:solidFill>
                <a:srgbClr val="11479D"/>
              </a:solidFill>
              <a:effectLst/>
              <a:uLnTx/>
              <a:uFillTx/>
              <a:latin typeface="Arial" charset="0"/>
              <a:ea typeface="+mn-ea"/>
              <a:cs typeface="Times New Roman" pitchFamily="18" charset="0"/>
            </a:endParaRPr>
          </a:p>
        </p:txBody>
      </p:sp>
      <p:sp>
        <p:nvSpPr>
          <p:cNvPr id="8" name="Rectangle 50"/>
          <p:cNvSpPr>
            <a:spLocks noChangeArrowheads="1"/>
          </p:cNvSpPr>
          <p:nvPr/>
        </p:nvSpPr>
        <p:spPr bwMode="auto">
          <a:xfrm>
            <a:off x="266700" y="4038600"/>
            <a:ext cx="8648700" cy="2091879"/>
          </a:xfrm>
          <a:prstGeom prst="rect">
            <a:avLst/>
          </a:prstGeom>
          <a:noFill/>
          <a:ln w="9525">
            <a:noFill/>
            <a:miter lim="800000"/>
            <a:headEnd/>
            <a:tailEnd/>
          </a:ln>
          <a:effectLst/>
        </p:spPr>
        <p:txBody>
          <a:bodyPr lIns="101882" tIns="50941" rIns="101882" bIns="50941"/>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Qualified Existing Generating Capacity Resources for FCA 16 reflect:</a:t>
            </a:r>
          </a:p>
          <a:p>
            <a:pPr marL="573088"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b="0" i="0" u="none" strike="noStrike" kern="1200" cap="none" spc="0" normalizeH="0" baseline="0" noProof="0" dirty="0">
                <a:ln>
                  <a:noFill/>
                </a:ln>
                <a:solidFill>
                  <a:srgbClr val="090B0B"/>
                </a:solidFill>
                <a:effectLst/>
                <a:uLnTx/>
                <a:uFillTx/>
                <a:latin typeface="Calibri"/>
                <a:ea typeface="+mn-ea"/>
                <a:cs typeface="+mn-cs"/>
              </a:rPr>
              <a:t>S</a:t>
            </a:r>
            <a:r>
              <a:rPr kumimoji="0" lang="en-US" sz="1400" b="0" i="0" u="none" strike="noStrike" kern="1200" cap="none" spc="0" normalizeH="0" baseline="0" noProof="0" dirty="0" smtClean="0">
                <a:ln>
                  <a:noFill/>
                </a:ln>
                <a:solidFill>
                  <a:srgbClr val="090B0B"/>
                </a:solidFill>
                <a:effectLst/>
                <a:uLnTx/>
                <a:uFillTx/>
                <a:latin typeface="Calibri"/>
                <a:ea typeface="+mn-ea"/>
                <a:cs typeface="+mn-cs"/>
              </a:rPr>
              <a:t>ignificant decreases</a:t>
            </a:r>
          </a:p>
          <a:p>
            <a:pPr marL="573088" marR="0" lvl="1" indent="-342900" algn="l" defTabSz="914400" rtl="0" eaLnBrk="1" fontAlgn="base" latinLnBrk="0" hangingPunct="1">
              <a:lnSpc>
                <a:spcPct val="90000"/>
              </a:lnSpc>
              <a:spcBef>
                <a:spcPts val="600"/>
              </a:spcBef>
              <a:spcAft>
                <a:spcPct val="0"/>
              </a:spcAft>
              <a:buClrTx/>
              <a:buSzTx/>
              <a:buFont typeface="Arial" pitchFamily="34" charset="0"/>
              <a:buChar char="•"/>
              <a:tabLst/>
              <a:defRPr/>
            </a:pPr>
            <a:r>
              <a:rPr kumimoji="0" lang="en-US" sz="1400" b="0" i="0" u="none" strike="noStrike" kern="1200" cap="none" spc="0" normalizeH="0" baseline="0" noProof="0" dirty="0">
                <a:ln>
                  <a:noFill/>
                </a:ln>
                <a:solidFill>
                  <a:srgbClr val="090B0B"/>
                </a:solidFill>
                <a:effectLst/>
                <a:uLnTx/>
                <a:uFillTx/>
                <a:latin typeface="Calibri"/>
                <a:ea typeface="+mn-ea"/>
                <a:cs typeface="+mn-cs"/>
              </a:rPr>
              <a:t>R</a:t>
            </a:r>
            <a:r>
              <a:rPr kumimoji="0" lang="en-US" sz="1400" b="0" i="0" u="none" strike="noStrike" kern="1200" cap="none" spc="0" normalizeH="0" baseline="0" noProof="0" dirty="0" smtClean="0">
                <a:ln>
                  <a:noFill/>
                </a:ln>
                <a:solidFill>
                  <a:srgbClr val="090B0B"/>
                </a:solidFill>
                <a:effectLst/>
                <a:uLnTx/>
                <a:uFillTx/>
                <a:latin typeface="Calibri"/>
                <a:ea typeface="+mn-ea"/>
                <a:cs typeface="+mn-cs"/>
              </a:rPr>
              <a:t>esource retirements and known terminations</a:t>
            </a:r>
            <a:endParaRPr kumimoji="0" lang="en-US" sz="1400" b="0" i="0" u="none" strike="noStrike" kern="1200" cap="none" spc="0" normalizeH="0" baseline="0" noProof="0" dirty="0">
              <a:ln>
                <a:noFill/>
              </a:ln>
              <a:solidFill>
                <a:srgbClr val="090B0B"/>
              </a:solidFill>
              <a:effectLst/>
              <a:uLnTx/>
              <a:uFillTx/>
              <a:latin typeface="Calibri"/>
              <a:ea typeface="+mn-ea"/>
              <a:cs typeface="+mn-cs"/>
            </a:endParaRPr>
          </a:p>
          <a:p>
            <a:pPr marL="1030288" marR="0" lvl="3" indent="-34290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90B0B"/>
                </a:solidFill>
                <a:effectLst/>
                <a:uLnTx/>
                <a:uFillTx/>
                <a:latin typeface="Calibri"/>
                <a:ea typeface="+mn-ea"/>
                <a:cs typeface="Times New Roman" pitchFamily="18" charset="0"/>
              </a:rPr>
              <a:t>U</a:t>
            </a:r>
            <a:r>
              <a:rPr kumimoji="0" lang="en-US" sz="1200" b="0" i="0" u="none" strike="noStrike" kern="1200" cap="none" spc="0" normalizeH="0" baseline="0" noProof="0" dirty="0" smtClean="0">
                <a:ln>
                  <a:noFill/>
                </a:ln>
                <a:solidFill>
                  <a:srgbClr val="090B0B"/>
                </a:solidFill>
                <a:effectLst/>
                <a:uLnTx/>
                <a:uFillTx/>
                <a:latin typeface="Calibri"/>
                <a:ea typeface="+mn-ea"/>
                <a:cs typeface="Times New Roman" pitchFamily="18" charset="0"/>
              </a:rPr>
              <a:t>nconditional </a:t>
            </a:r>
            <a:r>
              <a:rPr kumimoji="0" lang="en-US" sz="1200" b="0" i="0" u="none" strike="noStrike" kern="1200" cap="none" spc="0" normalizeH="0" baseline="0" noProof="0" dirty="0">
                <a:ln>
                  <a:noFill/>
                </a:ln>
                <a:solidFill>
                  <a:srgbClr val="000000"/>
                </a:solidFill>
                <a:effectLst/>
                <a:uLnTx/>
                <a:uFillTx/>
                <a:latin typeface="Calibri"/>
                <a:ea typeface="+mn-ea"/>
                <a:cs typeface="Times New Roman" pitchFamily="18" charset="0"/>
              </a:rPr>
              <a:t>Permanent and Retirement De-List Bids </a:t>
            </a:r>
            <a:endParaRPr kumimoji="0" lang="en-US" sz="1200" b="0" i="0" u="none" strike="sngStrike" kern="1200" cap="none" spc="0" normalizeH="0" baseline="0" noProof="0" dirty="0">
              <a:ln>
                <a:noFill/>
              </a:ln>
              <a:solidFill>
                <a:srgbClr val="000000"/>
              </a:solidFill>
              <a:effectLst/>
              <a:uLnTx/>
              <a:uFillTx/>
              <a:latin typeface="Calibri"/>
              <a:ea typeface="+mn-ea"/>
              <a:cs typeface="Times New Roman" pitchFamily="18" charset="0"/>
            </a:endParaRPr>
          </a:p>
          <a:p>
            <a:pPr marL="1030288" marR="0" lvl="3" indent="-342900" algn="l" defTabSz="914400" rtl="0" eaLnBrk="1" fontAlgn="auto" latinLnBrk="0" hangingPunct="1">
              <a:lnSpc>
                <a:spcPct val="90000"/>
              </a:lnSpc>
              <a:spcBef>
                <a:spcPts val="6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a:ea typeface="+mn-ea"/>
                <a:cs typeface="Times New Roman" pitchFamily="18" charset="0"/>
              </a:rPr>
              <a:t>Permanent De-List Bids that are </a:t>
            </a:r>
            <a:r>
              <a:rPr kumimoji="0" lang="en-US" sz="1200" b="0" i="0" u="none" strike="noStrike" kern="0" cap="none" spc="0" normalizeH="0" baseline="0" noProof="0" dirty="0">
                <a:ln>
                  <a:noFill/>
                </a:ln>
                <a:solidFill>
                  <a:srgbClr val="000000"/>
                </a:solidFill>
                <a:effectLst/>
                <a:uLnTx/>
                <a:uFillTx/>
                <a:latin typeface="Calibri"/>
                <a:ea typeface="+mn-ea"/>
                <a:cs typeface="+mn-cs"/>
              </a:rPr>
              <a:t>at or above the </a:t>
            </a:r>
            <a:r>
              <a:rPr kumimoji="0" lang="en-US" sz="1200" b="0" i="0" u="none" strike="noStrike" kern="0" cap="none" spc="0" normalizeH="0" baseline="0" noProof="0" dirty="0" smtClean="0">
                <a:ln>
                  <a:noFill/>
                </a:ln>
                <a:solidFill>
                  <a:srgbClr val="000000"/>
                </a:solidFill>
                <a:effectLst/>
                <a:uLnTx/>
                <a:uFillTx/>
                <a:latin typeface="Calibri"/>
                <a:ea typeface="+mn-ea"/>
                <a:cs typeface="+mn-cs"/>
              </a:rPr>
              <a:t>Forward Capacity Auction Starting Price for FCA 16</a:t>
            </a:r>
            <a:endParaRPr kumimoji="0" 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573088"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IPRs </a:t>
            </a:r>
            <a:r>
              <a:rPr kumimoji="0" lang="en-US" sz="1400" b="0" i="0" u="none" strike="noStrike" kern="1200" cap="none" spc="0" normalizeH="0" baseline="0" noProof="0" dirty="0">
                <a:ln>
                  <a:noFill/>
                </a:ln>
                <a:solidFill>
                  <a:srgbClr val="000000"/>
                </a:solidFill>
                <a:effectLst/>
                <a:uLnTx/>
                <a:uFillTx/>
                <a:latin typeface="Calibri"/>
                <a:ea typeface="+mn-ea"/>
                <a:cs typeface="+mn-cs"/>
              </a:rPr>
              <a:t>have both summer and winter values modeled; </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non-intermittent </a:t>
            </a:r>
            <a:r>
              <a:rPr kumimoji="0" lang="en-US" sz="1400" b="0" i="0" u="none" strike="noStrike" kern="1200" cap="none" spc="0" normalizeH="0" baseline="0" noProof="0" dirty="0">
                <a:ln>
                  <a:noFill/>
                </a:ln>
                <a:solidFill>
                  <a:srgbClr val="000000"/>
                </a:solidFill>
                <a:effectLst/>
                <a:uLnTx/>
                <a:uFillTx/>
                <a:latin typeface="Calibri"/>
                <a:ea typeface="+mn-ea"/>
                <a:cs typeface="+mn-cs"/>
              </a:rPr>
              <a:t>Generating </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Capacity Resources’ </a:t>
            </a:r>
            <a:r>
              <a:rPr kumimoji="0" lang="en-US" sz="1400" b="0" i="0" u="none" strike="noStrike" kern="1200" cap="none" spc="0" normalizeH="0" baseline="0" noProof="0" dirty="0">
                <a:ln>
                  <a:noFill/>
                </a:ln>
                <a:solidFill>
                  <a:srgbClr val="000000"/>
                </a:solidFill>
                <a:effectLst/>
                <a:uLnTx/>
                <a:uFillTx/>
                <a:latin typeface="Calibri"/>
                <a:ea typeface="+mn-ea"/>
                <a:cs typeface="+mn-cs"/>
              </a:rPr>
              <a:t>winter values provided for informational purpose</a:t>
            </a:r>
          </a:p>
          <a:p>
            <a:pPr marL="342900" marR="0" lvl="0" indent="-342900" algn="l" defTabSz="914400" rtl="0" eaLnBrk="1" fontAlgn="base" latinLnBrk="0" hangingPunct="1">
              <a:lnSpc>
                <a:spcPct val="100000"/>
              </a:lnSpc>
              <a:spcBef>
                <a:spcPct val="10000"/>
              </a:spcBef>
              <a:spcAft>
                <a:spcPct val="0"/>
              </a:spcAft>
              <a:buClrTx/>
              <a:buSzTx/>
              <a:buFont typeface="Arial" pitchFamily="34" charset="0"/>
              <a:buChar char="•"/>
              <a:tabLst/>
              <a:defRPr/>
            </a:pPr>
            <a:endParaRPr kumimoji="0" lang="en-US" sz="1400" b="0" i="0" u="none" strike="noStrike" kern="1200" cap="none" spc="0" normalizeH="0" baseline="0" noProof="0" dirty="0">
              <a:ln>
                <a:noFill/>
              </a:ln>
              <a:solidFill>
                <a:srgbClr val="0E3B84"/>
              </a:solidFill>
              <a:effectLst/>
              <a:uLnTx/>
              <a:uFillTx/>
              <a:latin typeface="Calibri"/>
              <a:ea typeface="+mn-ea"/>
              <a:cs typeface="+mn-cs"/>
            </a:endParaRPr>
          </a:p>
          <a:p>
            <a:pPr marL="342900" marR="0" lvl="0" indent="-342900" algn="l" defTabSz="914400" rtl="0" eaLnBrk="1" fontAlgn="base" latinLnBrk="0" hangingPunct="1">
              <a:lnSpc>
                <a:spcPct val="100000"/>
              </a:lnSpc>
              <a:spcBef>
                <a:spcPct val="10000"/>
              </a:spcBef>
              <a:spcAft>
                <a:spcPct val="0"/>
              </a:spcAft>
              <a:buClrTx/>
              <a:buSzTx/>
              <a:buFontTx/>
              <a:buNone/>
              <a:tabLst/>
              <a:defRPr/>
            </a:pPr>
            <a:endParaRPr kumimoji="0" lang="en-US" sz="1600" b="0" i="0" u="none" strike="noStrike" kern="1200" cap="none" spc="0" normalizeH="0" baseline="0" noProof="0" dirty="0">
              <a:ln>
                <a:noFill/>
              </a:ln>
              <a:solidFill>
                <a:srgbClr val="11479D"/>
              </a:solidFill>
              <a:effectLst/>
              <a:uLnTx/>
              <a:uFillTx/>
              <a:latin typeface="Arial" charset="0"/>
              <a:ea typeface="+mn-ea"/>
              <a:cs typeface="Times New Roman" pitchFamily="18" charset="0"/>
            </a:endParaRPr>
          </a:p>
        </p:txBody>
      </p:sp>
      <p:graphicFrame>
        <p:nvGraphicFramePr>
          <p:cNvPr id="10" name="Table 9"/>
          <p:cNvGraphicFramePr>
            <a:graphicFrameLocks noGrp="1"/>
          </p:cNvGraphicFramePr>
          <p:nvPr>
            <p:extLst/>
          </p:nvPr>
        </p:nvGraphicFramePr>
        <p:xfrm>
          <a:off x="609600" y="1345748"/>
          <a:ext cx="7569202" cy="2305050"/>
        </p:xfrm>
        <a:graphic>
          <a:graphicData uri="http://schemas.openxmlformats.org/drawingml/2006/table">
            <a:tbl>
              <a:tblPr/>
              <a:tblGrid>
                <a:gridCol w="2472160">
                  <a:extLst>
                    <a:ext uri="{9D8B030D-6E8A-4147-A177-3AD203B41FA5}">
                      <a16:colId xmlns:a16="http://schemas.microsoft.com/office/drawing/2014/main" val="129783933"/>
                    </a:ext>
                  </a:extLst>
                </a:gridCol>
                <a:gridCol w="849507">
                  <a:extLst>
                    <a:ext uri="{9D8B030D-6E8A-4147-A177-3AD203B41FA5}">
                      <a16:colId xmlns:a16="http://schemas.microsoft.com/office/drawing/2014/main" val="1745493161"/>
                    </a:ext>
                  </a:extLst>
                </a:gridCol>
                <a:gridCol w="849507">
                  <a:extLst>
                    <a:ext uri="{9D8B030D-6E8A-4147-A177-3AD203B41FA5}">
                      <a16:colId xmlns:a16="http://schemas.microsoft.com/office/drawing/2014/main" val="2161478249"/>
                    </a:ext>
                  </a:extLst>
                </a:gridCol>
                <a:gridCol w="849507">
                  <a:extLst>
                    <a:ext uri="{9D8B030D-6E8A-4147-A177-3AD203B41FA5}">
                      <a16:colId xmlns:a16="http://schemas.microsoft.com/office/drawing/2014/main" val="3988415651"/>
                    </a:ext>
                  </a:extLst>
                </a:gridCol>
                <a:gridCol w="849507">
                  <a:extLst>
                    <a:ext uri="{9D8B030D-6E8A-4147-A177-3AD203B41FA5}">
                      <a16:colId xmlns:a16="http://schemas.microsoft.com/office/drawing/2014/main" val="2846054950"/>
                    </a:ext>
                  </a:extLst>
                </a:gridCol>
                <a:gridCol w="849507">
                  <a:extLst>
                    <a:ext uri="{9D8B030D-6E8A-4147-A177-3AD203B41FA5}">
                      <a16:colId xmlns:a16="http://schemas.microsoft.com/office/drawing/2014/main" val="3610904534"/>
                    </a:ext>
                  </a:extLst>
                </a:gridCol>
                <a:gridCol w="849507">
                  <a:extLst>
                    <a:ext uri="{9D8B030D-6E8A-4147-A177-3AD203B41FA5}">
                      <a16:colId xmlns:a16="http://schemas.microsoft.com/office/drawing/2014/main" val="860928444"/>
                    </a:ext>
                  </a:extLst>
                </a:gridCol>
              </a:tblGrid>
              <a:tr h="381000">
                <a:tc rowSpan="2">
                  <a:txBody>
                    <a:bodyPr/>
                    <a:lstStyle/>
                    <a:p>
                      <a:pPr algn="ctr" fontAlgn="ctr"/>
                      <a:r>
                        <a:rPr lang="en-US" sz="800" b="1" i="0" u="none" strike="noStrike">
                          <a:solidFill>
                            <a:srgbClr val="000000"/>
                          </a:solidFill>
                          <a:effectLst/>
                          <a:latin typeface="Arial" panose="020B0604020202020204" pitchFamily="34" charset="0"/>
                        </a:rPr>
                        <a:t> Load Zone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1" i="0" u="none" strike="noStrike" dirty="0">
                          <a:solidFill>
                            <a:srgbClr val="000000"/>
                          </a:solidFill>
                          <a:effectLst/>
                          <a:latin typeface="Arial" panose="020B0604020202020204" pitchFamily="34" charset="0"/>
                        </a:rPr>
                        <a:t>Non-Intermittent Generating </a:t>
                      </a:r>
                      <a:r>
                        <a:rPr lang="en-US" sz="800" b="1" i="0" u="none" strike="noStrike" dirty="0" smtClean="0">
                          <a:solidFill>
                            <a:srgbClr val="000000"/>
                          </a:solidFill>
                          <a:effectLst/>
                          <a:latin typeface="Arial" panose="020B0604020202020204" pitchFamily="34" charset="0"/>
                        </a:rPr>
                        <a:t>Capacity Resources</a:t>
                      </a:r>
                      <a:endParaRPr lang="en-US" sz="8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dirty="0">
                          <a:solidFill>
                            <a:srgbClr val="000000"/>
                          </a:solidFill>
                          <a:effectLst/>
                          <a:latin typeface="Arial" panose="020B0604020202020204" pitchFamily="34" charset="0"/>
                        </a:rPr>
                        <a:t>Intermittent </a:t>
                      </a:r>
                      <a:r>
                        <a:rPr lang="en-US" sz="800" b="1" i="0" u="none" strike="noStrike" dirty="0" smtClean="0">
                          <a:solidFill>
                            <a:srgbClr val="000000"/>
                          </a:solidFill>
                          <a:effectLst/>
                          <a:latin typeface="Arial" panose="020B0604020202020204" pitchFamily="34" charset="0"/>
                        </a:rPr>
                        <a:t>Power Resources</a:t>
                      </a:r>
                      <a:endParaRPr lang="en-US" sz="8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dirty="0">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47096283"/>
                  </a:ext>
                </a:extLst>
              </a:tr>
              <a:tr h="190500">
                <a:tc vMerge="1">
                  <a:txBody>
                    <a:bodyPr/>
                    <a:lstStyle/>
                    <a:p>
                      <a:endParaRPr lang="en-US"/>
                    </a:p>
                  </a:txBody>
                  <a:tcPr/>
                </a:tc>
                <a:tc>
                  <a:txBody>
                    <a:bodyPr/>
                    <a:lstStyle/>
                    <a:p>
                      <a:pPr algn="ctr" fontAlgn="b"/>
                      <a:r>
                        <a:rPr lang="en-US" sz="800" b="1" i="0" u="none" strike="noStrike" dirty="0">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790032"/>
                  </a:ext>
                </a:extLst>
              </a:tr>
              <a:tr h="190500">
                <a:tc>
                  <a:txBody>
                    <a:bodyPr/>
                    <a:lstStyle/>
                    <a:p>
                      <a:pPr algn="l" fontAlgn="b"/>
                      <a:r>
                        <a:rPr lang="en-US" sz="800" b="0" i="0" u="none" strike="noStrike">
                          <a:solidFill>
                            <a:srgbClr val="000000"/>
                          </a:solidFill>
                          <a:effectLst/>
                          <a:latin typeface="Arial" panose="020B0604020202020204" pitchFamily="34" charset="0"/>
                        </a:rPr>
                        <a:t>MAINE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3,055.870</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3,239.197</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274.892</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328.854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3,330.762</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3,568.051</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226341"/>
                  </a:ext>
                </a:extLst>
              </a:tr>
              <a:tr h="190500">
                <a:tc>
                  <a:txBody>
                    <a:bodyPr/>
                    <a:lstStyle/>
                    <a:p>
                      <a:pPr algn="l" fontAlgn="b"/>
                      <a:r>
                        <a:rPr lang="en-US" sz="800" b="0" i="0" u="none" strike="noStrike">
                          <a:solidFill>
                            <a:srgbClr val="000000"/>
                          </a:solidFill>
                          <a:effectLst/>
                          <a:latin typeface="Arial" panose="020B0604020202020204" pitchFamily="34" charset="0"/>
                        </a:rPr>
                        <a:t>NEW HAMPSHIRE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4,064.064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4,308.469</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79.239</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161.805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4,143.303</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4,470.274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622892"/>
                  </a:ext>
                </a:extLst>
              </a:tr>
              <a:tr h="190500">
                <a:tc>
                  <a:txBody>
                    <a:bodyPr/>
                    <a:lstStyle/>
                    <a:p>
                      <a:pPr algn="l" fontAlgn="b"/>
                      <a:r>
                        <a:rPr lang="en-US" sz="800" b="0" i="0" u="none" strike="noStrike" dirty="0">
                          <a:solidFill>
                            <a:srgbClr val="000000"/>
                          </a:solidFill>
                          <a:effectLst/>
                          <a:latin typeface="Arial" panose="020B0604020202020204" pitchFamily="34" charset="0"/>
                        </a:rPr>
                        <a:t>VERMONT</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199.623</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232.077</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61.180</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106.158</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260.803</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338.235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827969"/>
                  </a:ext>
                </a:extLst>
              </a:tr>
              <a:tr h="190500">
                <a:tc>
                  <a:txBody>
                    <a:bodyPr/>
                    <a:lstStyle/>
                    <a:p>
                      <a:pPr algn="l" fontAlgn="b"/>
                      <a:r>
                        <a:rPr lang="en-US" sz="800" b="0" i="0" u="none" strike="noStrike">
                          <a:solidFill>
                            <a:srgbClr val="000000"/>
                          </a:solidFill>
                          <a:effectLst/>
                          <a:latin typeface="Arial" panose="020B0604020202020204" pitchFamily="34" charset="0"/>
                        </a:rPr>
                        <a:t>CONNECTICUT</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9,840.270</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10,215.624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93.750</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66.180</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9,934.020</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10,281.804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769558"/>
                  </a:ext>
                </a:extLst>
              </a:tr>
              <a:tr h="190500">
                <a:tc>
                  <a:txBody>
                    <a:bodyPr/>
                    <a:lstStyle/>
                    <a:p>
                      <a:pPr algn="l" fontAlgn="b"/>
                      <a:r>
                        <a:rPr lang="en-US" sz="800" b="0" i="0" u="none" strike="noStrike">
                          <a:solidFill>
                            <a:srgbClr val="000000"/>
                          </a:solidFill>
                          <a:effectLst/>
                          <a:latin typeface="Arial" panose="020B0604020202020204" pitchFamily="34" charset="0"/>
                        </a:rPr>
                        <a:t>RHODE ISLAND</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solidFill>
                            <a:srgbClr val="000000"/>
                          </a:solidFill>
                          <a:effectLst/>
                          <a:latin typeface="Arial" panose="020B0604020202020204" pitchFamily="34" charset="0"/>
                        </a:rPr>
                        <a:t>1,899.569</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2,051.291</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50.104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41.741</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1,949.673</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2,093.032</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287480"/>
                  </a:ext>
                </a:extLst>
              </a:tr>
              <a:tr h="190500">
                <a:tc>
                  <a:txBody>
                    <a:bodyPr/>
                    <a:lstStyle/>
                    <a:p>
                      <a:pPr algn="l" fontAlgn="b"/>
                      <a:r>
                        <a:rPr lang="en-US" sz="800" b="0" i="0" u="none" strike="noStrike">
                          <a:solidFill>
                            <a:srgbClr val="000000"/>
                          </a:solidFill>
                          <a:effectLst/>
                          <a:latin typeface="Arial" panose="020B0604020202020204" pitchFamily="34" charset="0"/>
                        </a:rPr>
                        <a:t>SOUTH EAST MASSACHUSETTS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4,778.498</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5,118.294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285.234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358.085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5,063.732</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5,476.379</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792677"/>
                  </a:ext>
                </a:extLst>
              </a:tr>
              <a:tr h="190500">
                <a:tc>
                  <a:txBody>
                    <a:bodyPr/>
                    <a:lstStyle/>
                    <a:p>
                      <a:pPr algn="l" fontAlgn="b"/>
                      <a:r>
                        <a:rPr lang="en-US" sz="800" b="0" i="0" u="none" strike="noStrike" dirty="0">
                          <a:solidFill>
                            <a:srgbClr val="000000"/>
                          </a:solidFill>
                          <a:effectLst/>
                          <a:latin typeface="Arial" panose="020B0604020202020204" pitchFamily="34" charset="0"/>
                        </a:rPr>
                        <a:t>WEST CENTRAL MASSACHUSETTS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3,643.463</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3,862.584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167.345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115.115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3,810.808</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3,977.699</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5337"/>
                  </a:ext>
                </a:extLst>
              </a:tr>
              <a:tr h="200025">
                <a:tc>
                  <a:txBody>
                    <a:bodyPr/>
                    <a:lstStyle/>
                    <a:p>
                      <a:pPr algn="l" fontAlgn="b"/>
                      <a:r>
                        <a:rPr lang="en-US" sz="800" b="0" i="0" u="none" strike="noStrike">
                          <a:solidFill>
                            <a:srgbClr val="000000"/>
                          </a:solidFill>
                          <a:effectLst/>
                          <a:latin typeface="Arial" panose="020B0604020202020204" pitchFamily="34" charset="0"/>
                        </a:rPr>
                        <a:t>NORTH EAST MASSACHUSETTS &amp; BOSTON</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1,307.215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1,405.944</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54.931</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44.081</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1,362.146</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1,450.025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982033"/>
                  </a:ext>
                </a:extLst>
              </a:tr>
              <a:tr h="200025">
                <a:tc>
                  <a:txBody>
                    <a:bodyPr/>
                    <a:lstStyle/>
                    <a:p>
                      <a:pPr algn="ctr" fontAlgn="b"/>
                      <a:r>
                        <a:rPr lang="en-US" sz="800" b="1" i="0" u="none" strike="noStrike">
                          <a:solidFill>
                            <a:srgbClr val="000000"/>
                          </a:solidFill>
                          <a:effectLst/>
                          <a:latin typeface="Arial" panose="020B0604020202020204" pitchFamily="34" charset="0"/>
                        </a:rPr>
                        <a:t>Total New England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28,788.572</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30,433.480</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1,066.675</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1,222.019</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a:solidFill>
                            <a:srgbClr val="000000"/>
                          </a:solidFill>
                          <a:effectLst/>
                          <a:latin typeface="Arial" panose="020B0604020202020204" pitchFamily="34" charset="0"/>
                        </a:rPr>
                        <a:t>29,855.247</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0" i="0" u="none" strike="noStrike" dirty="0">
                          <a:solidFill>
                            <a:srgbClr val="000000"/>
                          </a:solidFill>
                          <a:effectLst/>
                          <a:latin typeface="Arial" panose="020B0604020202020204" pitchFamily="34" charset="0"/>
                        </a:rPr>
                        <a:t>31,655.499</a:t>
                      </a:r>
                    </a:p>
                  </a:txBody>
                  <a:tcPr marL="0" marR="857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943116"/>
                  </a:ext>
                </a:extLst>
              </a:tr>
            </a:tbl>
          </a:graphicData>
        </a:graphic>
      </p:graphicFrame>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ECA3132-FEB6-4C2A-A61D-50506742ED4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52</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267405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Resource Data Assumptions, cont. </a:t>
            </a:r>
            <a:br>
              <a:rPr lang="en-US" dirty="0"/>
            </a:br>
            <a:r>
              <a:rPr lang="en-US" sz="2400" b="0" dirty="0"/>
              <a:t>Import Capacity Resources (MW)</a:t>
            </a:r>
            <a:r>
              <a:rPr lang="en-US" dirty="0"/>
              <a:t>	</a:t>
            </a:r>
          </a:p>
        </p:txBody>
      </p:sp>
      <p:sp>
        <p:nvSpPr>
          <p:cNvPr id="11" name="Content Placeholder 10"/>
          <p:cNvSpPr>
            <a:spLocks noGrp="1"/>
          </p:cNvSpPr>
          <p:nvPr>
            <p:ph idx="1"/>
          </p:nvPr>
        </p:nvSpPr>
        <p:spPr/>
        <p:txBody>
          <a:bodyPr/>
          <a:lstStyle/>
          <a:p>
            <a:pPr>
              <a:spcBef>
                <a:spcPct val="10000"/>
              </a:spcBef>
              <a:defRPr/>
            </a:pPr>
            <a:endParaRPr lang="en-US" sz="1600" dirty="0">
              <a:solidFill>
                <a:srgbClr val="0E3B84"/>
              </a:solidFill>
            </a:endParaRPr>
          </a:p>
          <a:p>
            <a:pPr>
              <a:spcBef>
                <a:spcPct val="10000"/>
              </a:spcBef>
              <a:defRPr/>
            </a:pPr>
            <a:r>
              <a:rPr lang="en-US" dirty="0"/>
              <a:t>There are no Existing Import Capacity Resources qualified for FCA 16</a:t>
            </a:r>
          </a:p>
          <a:p>
            <a:pPr>
              <a:spcBef>
                <a:spcPct val="10000"/>
              </a:spcBef>
              <a:defRPr/>
            </a:pPr>
            <a:endParaRPr lang="en-US" sz="1800" dirty="0">
              <a:solidFill>
                <a:srgbClr val="11479D"/>
              </a:solidFill>
              <a:latin typeface="Arial" charset="0"/>
              <a:cs typeface="Times New Roman" pitchFamily="18" charset="0"/>
            </a:endParaRPr>
          </a:p>
          <a:p>
            <a:endParaRPr lang="en-US" dirty="0"/>
          </a:p>
        </p:txBody>
      </p:sp>
      <p:sp>
        <p:nvSpPr>
          <p:cNvPr id="15364" name="Rectangle 4"/>
          <p:cNvSpPr>
            <a:spLocks noChangeArrowheads="1"/>
          </p:cNvSpPr>
          <p:nvPr/>
        </p:nvSpPr>
        <p:spPr bwMode="auto">
          <a:xfrm>
            <a:off x="533400" y="23446"/>
            <a:ext cx="8991600" cy="1295400"/>
          </a:xfrm>
          <a:prstGeom prst="rect">
            <a:avLst/>
          </a:prstGeom>
          <a:noFill/>
          <a:ln w="9525">
            <a:noFill/>
            <a:miter lim="800000"/>
            <a:headEnd/>
            <a:tailEnd/>
          </a:ln>
        </p:spPr>
        <p:txBody>
          <a:bodyPr lIns="101882" tIns="50941" rIns="101882" bIns="5094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15365" name="Rectangle 5"/>
          <p:cNvSpPr>
            <a:spLocks noChangeArrowheads="1"/>
          </p:cNvSpPr>
          <p:nvPr/>
        </p:nvSpPr>
        <p:spPr bwMode="auto">
          <a:xfrm>
            <a:off x="609600" y="1143000"/>
            <a:ext cx="8534400" cy="4343400"/>
          </a:xfrm>
          <a:prstGeom prst="rect">
            <a:avLst/>
          </a:prstGeom>
          <a:noFill/>
          <a:ln w="9525">
            <a:noFill/>
            <a:miter lim="800000"/>
            <a:headEnd/>
            <a:tailEnd/>
          </a:ln>
        </p:spPr>
        <p:txBody>
          <a:bodyPr lIns="101882" tIns="50941" rIns="101882" bIns="50941"/>
          <a:lstStyle/>
          <a:p>
            <a:pPr marL="342900" marR="0" lvl="0" indent="-342900" algn="l" defTabSz="914400" rtl="0" eaLnBrk="1" fontAlgn="base" latinLnBrk="0" hangingPunct="1">
              <a:lnSpc>
                <a:spcPct val="100000"/>
              </a:lnSpc>
              <a:spcBef>
                <a:spcPct val="10000"/>
              </a:spcBef>
              <a:spcAft>
                <a:spcPct val="0"/>
              </a:spcAft>
              <a:buClrTx/>
              <a:buSzTx/>
              <a:buFontTx/>
              <a:buChar char="•"/>
              <a:tabLst/>
              <a:defRPr/>
            </a:pPr>
            <a:endParaRPr kumimoji="0" lang="en-US" sz="2400" b="0" i="0" u="none" strike="noStrike" kern="1200" cap="none" spc="0" normalizeH="0" baseline="0" noProof="0" dirty="0">
              <a:ln>
                <a:noFill/>
              </a:ln>
              <a:solidFill>
                <a:srgbClr val="11479D"/>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10000"/>
              </a:spcBef>
              <a:spcAft>
                <a:spcPct val="0"/>
              </a:spcAft>
              <a:buClrTx/>
              <a:buSzTx/>
              <a:buFontTx/>
              <a:buChar char="•"/>
              <a:tabLst/>
              <a:defRPr/>
            </a:pPr>
            <a:endParaRPr kumimoji="0" lang="en-US" sz="2400" b="0" i="0" u="none" strike="noStrike" kern="1200" cap="none" spc="0" normalizeH="0" baseline="0" noProof="0" dirty="0">
              <a:ln>
                <a:noFill/>
              </a:ln>
              <a:solidFill>
                <a:srgbClr val="11479D"/>
              </a:solidFill>
              <a:effectLst/>
              <a:uLnTx/>
              <a:uFillTx/>
              <a:latin typeface="Arial" charset="0"/>
              <a:ea typeface="+mn-ea"/>
              <a:cs typeface="Times New Roman" pitchFamily="18" charset="0"/>
            </a:endParaRPr>
          </a:p>
        </p:txBody>
      </p:sp>
      <p:sp>
        <p:nvSpPr>
          <p:cNvPr id="10" name="Rectangle 50"/>
          <p:cNvSpPr>
            <a:spLocks noChangeArrowheads="1"/>
          </p:cNvSpPr>
          <p:nvPr/>
        </p:nvSpPr>
        <p:spPr bwMode="auto">
          <a:xfrm>
            <a:off x="571500" y="1074218"/>
            <a:ext cx="8153400" cy="1093177"/>
          </a:xfrm>
          <a:prstGeom prst="rect">
            <a:avLst/>
          </a:prstGeom>
          <a:noFill/>
          <a:ln w="9525">
            <a:noFill/>
            <a:miter lim="800000"/>
            <a:headEnd/>
            <a:tailEnd/>
          </a:ln>
          <a:effectLst/>
        </p:spPr>
        <p:txBody>
          <a:bodyPr lIns="101882" tIns="50941" rIns="101882" bIns="50941"/>
          <a:lstStyle/>
          <a:p>
            <a:pPr marL="342900" marR="0" lvl="0" indent="-342900" algn="l" defTabSz="914400" rtl="0" eaLnBrk="1" fontAlgn="base" latinLnBrk="0" hangingPunct="1">
              <a:lnSpc>
                <a:spcPct val="100000"/>
              </a:lnSpc>
              <a:spcBef>
                <a:spcPct val="10000"/>
              </a:spcBef>
              <a:spcAft>
                <a:spcPct val="0"/>
              </a:spcAft>
              <a:buClrTx/>
              <a:buSzTx/>
              <a:buFontTx/>
              <a:buNone/>
              <a:tabLst/>
              <a:defRPr/>
            </a:pPr>
            <a:endParaRPr kumimoji="0" lang="en-US" sz="1600" b="0" i="0" u="none" strike="noStrike" kern="1200" cap="none" spc="0" normalizeH="0" baseline="0" noProof="0" dirty="0">
              <a:ln>
                <a:noFill/>
              </a:ln>
              <a:solidFill>
                <a:srgbClr val="11479D"/>
              </a:solidFill>
              <a:effectLst/>
              <a:uLnTx/>
              <a:uFillTx/>
              <a:latin typeface="Arial" charset="0"/>
              <a:ea typeface="+mn-ea"/>
              <a:cs typeface="Times New Roman" pitchFamily="18" charset="0"/>
            </a:endParaRPr>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53</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4053596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536575" y="0"/>
            <a:ext cx="8302625" cy="1295400"/>
          </a:xfrm>
          <a:prstGeom prst="rect">
            <a:avLst/>
          </a:prstGeom>
          <a:noFill/>
          <a:ln w="9525">
            <a:noFill/>
            <a:miter lim="800000"/>
            <a:headEnd/>
            <a:tailEnd/>
          </a:ln>
        </p:spPr>
        <p:txBody>
          <a:bodyPr lIns="101882" tIns="50941" rIns="101882" bIns="50941"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a:ea typeface="+mn-ea"/>
                <a:cs typeface="+mn-cs"/>
              </a:rPr>
              <a:t>Resource Data </a:t>
            </a:r>
            <a:r>
              <a:rPr kumimoji="0" lang="en-US" sz="3200" b="1" i="0" u="none" strike="noStrike" kern="1200" cap="none" spc="0" normalizeH="0" baseline="0" noProof="0" dirty="0" smtClean="0">
                <a:ln>
                  <a:noFill/>
                </a:ln>
                <a:solidFill>
                  <a:srgbClr val="000000"/>
                </a:solidFill>
                <a:effectLst/>
                <a:uLnTx/>
                <a:uFillTx/>
                <a:latin typeface="Calibri"/>
                <a:ea typeface="+mn-ea"/>
                <a:cs typeface="+mn-cs"/>
              </a:rPr>
              <a:t>Assumptions</a:t>
            </a:r>
            <a:r>
              <a:rPr kumimoji="0" lang="en-US" sz="3200" b="1" i="0" u="none" strike="noStrike" kern="1200" cap="none" spc="0" normalizeH="0" baseline="0" noProof="0" dirty="0">
                <a:ln>
                  <a:noFill/>
                </a:ln>
                <a:solidFill>
                  <a:srgbClr val="000000"/>
                </a:solidFill>
                <a:effectLst/>
                <a:uLnTx/>
                <a:uFillTx/>
                <a:latin typeface="Calibri"/>
                <a:ea typeface="+mn-ea"/>
                <a:cs typeface="+mn-cs"/>
              </a:rPr>
              <a:t> , cont.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a:ea typeface="+mn-ea"/>
                <a:cs typeface="+mn-cs"/>
              </a:rPr>
              <a:t>Demand </a:t>
            </a:r>
            <a:r>
              <a:rPr kumimoji="0" lang="en-US" sz="2400" b="0" i="0" u="none" strike="noStrike" kern="1200" cap="none" spc="0" normalizeH="0" baseline="0" noProof="0" dirty="0">
                <a:ln>
                  <a:noFill/>
                </a:ln>
                <a:solidFill>
                  <a:srgbClr val="000000"/>
                </a:solidFill>
                <a:effectLst/>
                <a:uLnTx/>
                <a:uFillTx/>
                <a:latin typeface="Calibri"/>
                <a:ea typeface="+mn-ea"/>
                <a:cs typeface="+mn-cs"/>
              </a:rPr>
              <a:t>Capacity</a:t>
            </a:r>
            <a:r>
              <a:rPr kumimoji="0" lang="en-US" sz="2400" b="0" i="0" u="none" strike="noStrike" kern="1200" cap="none" spc="0" normalizeH="0" baseline="0" noProof="0" dirty="0" smtClean="0">
                <a:ln>
                  <a:noFill/>
                </a:ln>
                <a:solidFill>
                  <a:srgbClr val="000000"/>
                </a:solidFill>
                <a:effectLst/>
                <a:uLnTx/>
                <a:uFillTx/>
                <a:latin typeface="Calibri"/>
                <a:ea typeface="+mn-ea"/>
                <a:cs typeface="+mn-cs"/>
              </a:rPr>
              <a:t> Resources </a:t>
            </a:r>
            <a:r>
              <a:rPr kumimoji="0" lang="en-US" sz="2400" b="0" i="0" u="none" strike="noStrike" kern="1200" cap="none" spc="0" normalizeH="0" baseline="0" noProof="0" dirty="0">
                <a:ln>
                  <a:noFill/>
                </a:ln>
                <a:solidFill>
                  <a:srgbClr val="000000"/>
                </a:solidFill>
                <a:effectLst/>
                <a:uLnTx/>
                <a:uFillTx/>
                <a:latin typeface="Calibri"/>
                <a:ea typeface="+mn-ea"/>
                <a:cs typeface="+mn-cs"/>
              </a:rPr>
              <a:t>(MW)</a:t>
            </a:r>
          </a:p>
        </p:txBody>
      </p:sp>
      <p:sp>
        <p:nvSpPr>
          <p:cNvPr id="8" name="Rectangle 3"/>
          <p:cNvSpPr txBox="1">
            <a:spLocks noChangeArrowheads="1"/>
          </p:cNvSpPr>
          <p:nvPr/>
        </p:nvSpPr>
        <p:spPr>
          <a:xfrm>
            <a:off x="457200" y="4876800"/>
            <a:ext cx="8305800" cy="990600"/>
          </a:xfrm>
          <a:prstGeom prst="rect">
            <a:avLst/>
          </a:prstGeom>
        </p:spPr>
        <p:txBody>
          <a:body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Notes:</a:t>
            </a:r>
          </a:p>
          <a:p>
            <a:pPr marL="342900" marR="0" lvl="0" indent="-342900" algn="l" defTabSz="914400" rtl="0" eaLnBrk="1" fontAlgn="base" latinLnBrk="0" hangingPunct="1">
              <a:lnSpc>
                <a:spcPct val="100000"/>
              </a:lnSpc>
              <a:spcBef>
                <a:spcPct val="10000"/>
              </a:spcBef>
              <a:spcAft>
                <a:spcPct val="0"/>
              </a:spcAft>
              <a:buClrTx/>
              <a:buSzTx/>
              <a:buFont typeface="Arial" pitchFamily="34" charset="0"/>
              <a:buChar char="•"/>
              <a:tabLst/>
              <a:defRPr/>
            </a:pP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Qualified Existing Demand Capacity Resources for FCA 16</a:t>
            </a: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10000"/>
              </a:spcBef>
              <a:spcAft>
                <a:spcPct val="0"/>
              </a:spcAft>
              <a:buClrTx/>
              <a:buSzTx/>
              <a:buFont typeface="Arial"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a:ea typeface="+mn-ea"/>
                <a:cs typeface="+mn-cs"/>
              </a:rPr>
              <a:t>Includes the </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8% transmission and distribution loss adjustment (gross-up)</a:t>
            </a:r>
            <a:endParaRPr kumimoji="0" lang="en-US" sz="1300" b="1" i="0" u="none" strike="noStrike" kern="0" cap="none" spc="0" normalizeH="0" baseline="0" noProof="0" dirty="0">
              <a:ln>
                <a:noFill/>
              </a:ln>
              <a:solidFill>
                <a:srgbClr val="000000"/>
              </a:solidFill>
              <a:effectLst/>
              <a:uLnTx/>
              <a:uFillTx/>
              <a:latin typeface="Calibri"/>
              <a:ea typeface="+mn-ea"/>
              <a:cs typeface="+mn-cs"/>
            </a:endParaRPr>
          </a:p>
          <a:p>
            <a:pPr marL="742950" marR="0" lvl="1" indent="-285750" algn="l" defTabSz="914400" rtl="0" eaLnBrk="1" fontAlgn="base" latinLnBrk="0" hangingPunct="1">
              <a:lnSpc>
                <a:spcPct val="100000"/>
              </a:lnSpc>
              <a:spcBef>
                <a:spcPct val="10000"/>
              </a:spcBef>
              <a:spcAft>
                <a:spcPct val="1000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Calibri"/>
              <a:ea typeface="+mn-ea"/>
              <a:cs typeface="+mn-cs"/>
            </a:endParaRPr>
          </a:p>
        </p:txBody>
      </p:sp>
      <p:graphicFrame>
        <p:nvGraphicFramePr>
          <p:cNvPr id="3" name="Table 2"/>
          <p:cNvGraphicFramePr>
            <a:graphicFrameLocks noGrp="1"/>
          </p:cNvGraphicFramePr>
          <p:nvPr>
            <p:extLst/>
          </p:nvPr>
        </p:nvGraphicFramePr>
        <p:xfrm>
          <a:off x="393701" y="1600200"/>
          <a:ext cx="8343899" cy="2543209"/>
        </p:xfrm>
        <a:graphic>
          <a:graphicData uri="http://schemas.openxmlformats.org/drawingml/2006/table">
            <a:tbl>
              <a:tblPr/>
              <a:tblGrid>
                <a:gridCol w="2284606">
                  <a:extLst>
                    <a:ext uri="{9D8B030D-6E8A-4147-A177-3AD203B41FA5}">
                      <a16:colId xmlns:a16="http://schemas.microsoft.com/office/drawing/2014/main" val="335214003"/>
                    </a:ext>
                  </a:extLst>
                </a:gridCol>
                <a:gridCol w="757765">
                  <a:extLst>
                    <a:ext uri="{9D8B030D-6E8A-4147-A177-3AD203B41FA5}">
                      <a16:colId xmlns:a16="http://schemas.microsoft.com/office/drawing/2014/main" val="2947025539"/>
                    </a:ext>
                  </a:extLst>
                </a:gridCol>
                <a:gridCol w="757765">
                  <a:extLst>
                    <a:ext uri="{9D8B030D-6E8A-4147-A177-3AD203B41FA5}">
                      <a16:colId xmlns:a16="http://schemas.microsoft.com/office/drawing/2014/main" val="1487855260"/>
                    </a:ext>
                  </a:extLst>
                </a:gridCol>
                <a:gridCol w="757765">
                  <a:extLst>
                    <a:ext uri="{9D8B030D-6E8A-4147-A177-3AD203B41FA5}">
                      <a16:colId xmlns:a16="http://schemas.microsoft.com/office/drawing/2014/main" val="1708415957"/>
                    </a:ext>
                  </a:extLst>
                </a:gridCol>
                <a:gridCol w="757765">
                  <a:extLst>
                    <a:ext uri="{9D8B030D-6E8A-4147-A177-3AD203B41FA5}">
                      <a16:colId xmlns:a16="http://schemas.microsoft.com/office/drawing/2014/main" val="3402810125"/>
                    </a:ext>
                  </a:extLst>
                </a:gridCol>
                <a:gridCol w="757765">
                  <a:extLst>
                    <a:ext uri="{9D8B030D-6E8A-4147-A177-3AD203B41FA5}">
                      <a16:colId xmlns:a16="http://schemas.microsoft.com/office/drawing/2014/main" val="1224503335"/>
                    </a:ext>
                  </a:extLst>
                </a:gridCol>
                <a:gridCol w="757765">
                  <a:extLst>
                    <a:ext uri="{9D8B030D-6E8A-4147-A177-3AD203B41FA5}">
                      <a16:colId xmlns:a16="http://schemas.microsoft.com/office/drawing/2014/main" val="1703482258"/>
                    </a:ext>
                  </a:extLst>
                </a:gridCol>
                <a:gridCol w="757765">
                  <a:extLst>
                    <a:ext uri="{9D8B030D-6E8A-4147-A177-3AD203B41FA5}">
                      <a16:colId xmlns:a16="http://schemas.microsoft.com/office/drawing/2014/main" val="2377927289"/>
                    </a:ext>
                  </a:extLst>
                </a:gridCol>
                <a:gridCol w="754938">
                  <a:extLst>
                    <a:ext uri="{9D8B030D-6E8A-4147-A177-3AD203B41FA5}">
                      <a16:colId xmlns:a16="http://schemas.microsoft.com/office/drawing/2014/main" val="4169960350"/>
                    </a:ext>
                  </a:extLst>
                </a:gridCol>
              </a:tblGrid>
              <a:tr h="360531">
                <a:tc rowSpan="2">
                  <a:txBody>
                    <a:bodyPr/>
                    <a:lstStyle/>
                    <a:p>
                      <a:pPr algn="ctr" fontAlgn="ctr"/>
                      <a:r>
                        <a:rPr lang="en-US" sz="900" b="1" i="0" u="none" strike="noStrike">
                          <a:solidFill>
                            <a:srgbClr val="000000"/>
                          </a:solidFill>
                          <a:effectLst/>
                          <a:latin typeface="Arial" panose="020B0604020202020204" pitchFamily="34" charset="0"/>
                        </a:rPr>
                        <a:t>Load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900" b="1" i="0" u="none" strike="noStrike">
                          <a:solidFill>
                            <a:srgbClr val="000000"/>
                          </a:solidFill>
                          <a:effectLst/>
                          <a:latin typeface="Arial" panose="020B0604020202020204" pitchFamily="34" charset="0"/>
                        </a:rPr>
                        <a:t>On-Peak Demand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Seasonal Peak Demand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Arial" panose="020B0604020202020204" pitchFamily="34" charset="0"/>
                        </a:rPr>
                        <a:t>ADCR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42333997"/>
                  </a:ext>
                </a:extLst>
              </a:tr>
              <a:tr h="428740">
                <a:tc vMerge="1">
                  <a:txBody>
                    <a:bodyPr/>
                    <a:lstStyle/>
                    <a:p>
                      <a:endParaRPr lang="en-US"/>
                    </a:p>
                  </a:txBody>
                  <a:tcPr/>
                </a:tc>
                <a:tc>
                  <a:txBody>
                    <a:bodyPr/>
                    <a:lstStyle/>
                    <a:p>
                      <a:pPr algn="ctr" fontAlgn="ctr"/>
                      <a:r>
                        <a:rPr lang="en-US" sz="900" b="1" i="0" u="none" strike="noStrike">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447757"/>
                  </a:ext>
                </a:extLst>
              </a:tr>
              <a:tr h="194882">
                <a:tc>
                  <a:txBody>
                    <a:bodyPr/>
                    <a:lstStyle/>
                    <a:p>
                      <a:pPr algn="l" fontAlgn="ctr"/>
                      <a:r>
                        <a:rPr lang="en-US" sz="800" b="0" i="0" u="none" strike="noStrike">
                          <a:solidFill>
                            <a:srgbClr val="000000"/>
                          </a:solidFill>
                          <a:effectLst/>
                          <a:latin typeface="Arial" panose="020B0604020202020204" pitchFamily="34" charset="0"/>
                        </a:rPr>
                        <a:t>MAINE</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210.184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207.947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137.803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155.699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347.987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363.646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746736"/>
                  </a:ext>
                </a:extLst>
              </a:tr>
              <a:tr h="194882">
                <a:tc>
                  <a:txBody>
                    <a:bodyPr/>
                    <a:lstStyle/>
                    <a:p>
                      <a:pPr algn="l" fontAlgn="ctr"/>
                      <a:r>
                        <a:rPr lang="en-US" sz="800" b="0" i="0" u="none" strike="noStrike">
                          <a:solidFill>
                            <a:srgbClr val="000000"/>
                          </a:solidFill>
                          <a:effectLst/>
                          <a:latin typeface="Arial" panose="020B0604020202020204" pitchFamily="34" charset="0"/>
                        </a:rPr>
                        <a:t>NEW HAMPSHIRE</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136.442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138.504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48.407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47.687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184.849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186.191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382597"/>
                  </a:ext>
                </a:extLst>
              </a:tr>
              <a:tr h="194882">
                <a:tc>
                  <a:txBody>
                    <a:bodyPr/>
                    <a:lstStyle/>
                    <a:p>
                      <a:pPr algn="l" fontAlgn="ctr"/>
                      <a:r>
                        <a:rPr lang="en-US" sz="800" b="0" i="0" u="none" strike="noStrike">
                          <a:solidFill>
                            <a:srgbClr val="000000"/>
                          </a:solidFill>
                          <a:effectLst/>
                          <a:latin typeface="Arial" panose="020B0604020202020204" pitchFamily="34" charset="0"/>
                        </a:rPr>
                        <a:t>VERMONT</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119.904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135.113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51.904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171.808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192.623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522345"/>
                  </a:ext>
                </a:extLst>
              </a:tr>
              <a:tr h="194882">
                <a:tc>
                  <a:txBody>
                    <a:bodyPr/>
                    <a:lstStyle/>
                    <a:p>
                      <a:pPr algn="l" fontAlgn="ctr"/>
                      <a:r>
                        <a:rPr lang="en-US" sz="800" b="0" i="0" u="none" strike="noStrike">
                          <a:solidFill>
                            <a:srgbClr val="000000"/>
                          </a:solidFill>
                          <a:effectLst/>
                          <a:latin typeface="Arial" panose="020B0604020202020204" pitchFamily="34" charset="0"/>
                        </a:rPr>
                        <a:t>CONNECTICUT</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199.380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81.923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518.359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550.728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192.829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192.123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910.568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824.774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727794"/>
                  </a:ext>
                </a:extLst>
              </a:tr>
              <a:tr h="194882">
                <a:tc>
                  <a:txBody>
                    <a:bodyPr/>
                    <a:lstStyle/>
                    <a:p>
                      <a:pPr algn="l" fontAlgn="ctr"/>
                      <a:r>
                        <a:rPr lang="en-US" sz="800" b="0" i="0" u="none" strike="noStrike">
                          <a:solidFill>
                            <a:srgbClr val="000000"/>
                          </a:solidFill>
                          <a:effectLst/>
                          <a:latin typeface="Arial" panose="020B0604020202020204" pitchFamily="34" charset="0"/>
                        </a:rPr>
                        <a:t>RHODE ISLAND</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270.227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240.576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44.737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41.207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314.964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281.783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175799"/>
                  </a:ext>
                </a:extLst>
              </a:tr>
              <a:tr h="194882">
                <a:tc>
                  <a:txBody>
                    <a:bodyPr/>
                    <a:lstStyle/>
                    <a:p>
                      <a:pPr algn="l" fontAlgn="ctr"/>
                      <a:r>
                        <a:rPr lang="en-US" sz="800" b="0" i="0" u="none" strike="noStrike">
                          <a:solidFill>
                            <a:srgbClr val="000000"/>
                          </a:solidFill>
                          <a:effectLst/>
                          <a:latin typeface="Arial" panose="020B0604020202020204" pitchFamily="34" charset="0"/>
                        </a:rPr>
                        <a:t>SOUTH EAST MASSACHUSETTS</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405.098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334.120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59.395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464.493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391.686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204127"/>
                  </a:ext>
                </a:extLst>
              </a:tr>
              <a:tr h="194882">
                <a:tc>
                  <a:txBody>
                    <a:bodyPr/>
                    <a:lstStyle/>
                    <a:p>
                      <a:pPr algn="l" fontAlgn="ctr"/>
                      <a:r>
                        <a:rPr lang="en-US" sz="800" b="0" i="0" u="none" strike="noStrike">
                          <a:solidFill>
                            <a:srgbClr val="000000"/>
                          </a:solidFill>
                          <a:effectLst/>
                          <a:latin typeface="Arial" panose="020B0604020202020204" pitchFamily="34" charset="0"/>
                        </a:rPr>
                        <a:t>WEST CENTRAL MASSACHUSETTS</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392.023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344.254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25.363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20.044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112.072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108.417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529.458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472.715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966509"/>
                  </a:ext>
                </a:extLst>
              </a:tr>
              <a:tr h="194882">
                <a:tc>
                  <a:txBody>
                    <a:bodyPr/>
                    <a:lstStyle/>
                    <a:p>
                      <a:pPr algn="l" fontAlgn="ctr"/>
                      <a:r>
                        <a:rPr lang="en-US" sz="800" b="0" i="0" u="none" strike="noStrike">
                          <a:solidFill>
                            <a:srgbClr val="000000"/>
                          </a:solidFill>
                          <a:effectLst/>
                          <a:latin typeface="Arial" panose="020B0604020202020204" pitchFamily="34" charset="0"/>
                        </a:rPr>
                        <a:t>NORTH EAST MASSACHUSETTS &amp; BOSTON</a:t>
                      </a:r>
                    </a:p>
                  </a:txBody>
                  <a:tcPr marL="7527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643.330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490.020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99.802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99.903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743.132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589.923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5727397"/>
                  </a:ext>
                </a:extLst>
              </a:tr>
              <a:tr h="194882">
                <a:tc>
                  <a:txBody>
                    <a:bodyPr/>
                    <a:lstStyle/>
                    <a:p>
                      <a:pPr algn="ctr" fontAlgn="ctr"/>
                      <a:r>
                        <a:rPr lang="en-US" sz="900" b="1" i="0" u="none" strike="noStrike">
                          <a:solidFill>
                            <a:srgbClr val="000000"/>
                          </a:solidFill>
                          <a:effectLst/>
                          <a:latin typeface="Arial" panose="020B0604020202020204" pitchFamily="34" charset="0"/>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2,376.588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1,972.457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543.722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570.772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746.949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760.112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3,667.259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900" b="0" i="0" u="none" strike="noStrike" dirty="0">
                          <a:solidFill>
                            <a:srgbClr val="000000"/>
                          </a:solidFill>
                          <a:effectLst/>
                          <a:latin typeface="Arial" panose="020B0604020202020204" pitchFamily="34" charset="0"/>
                        </a:rPr>
                        <a:t>3,303.341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75154"/>
                  </a:ext>
                </a:extLst>
              </a:tr>
            </a:tbl>
          </a:graphicData>
        </a:graphic>
      </p:graphicFrame>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ECA3132-FEB6-4C2A-A61D-50506742ED4B}"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55596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381000" y="-76200"/>
            <a:ext cx="8763000" cy="1295400"/>
          </a:xfrm>
        </p:spPr>
        <p:txBody>
          <a:bodyPr/>
          <a:lstStyle/>
          <a:p>
            <a:r>
              <a:rPr lang="en-US" dirty="0" smtClean="0">
                <a:latin typeface="+mn-lt"/>
                <a:ea typeface="+mn-ea"/>
                <a:cs typeface="+mn-cs"/>
              </a:rPr>
              <a:t>Resource </a:t>
            </a:r>
            <a:r>
              <a:rPr lang="en-US" dirty="0" smtClean="0">
                <a:latin typeface="+mn-lt"/>
              </a:rPr>
              <a:t>Availability Assumptions </a:t>
            </a:r>
            <a:r>
              <a:rPr lang="en-US" sz="2800" dirty="0" smtClean="0"/>
              <a:t/>
            </a:r>
            <a:br>
              <a:rPr lang="en-US" sz="2800" dirty="0" smtClean="0"/>
            </a:br>
            <a:r>
              <a:rPr lang="en-US" sz="2400" b="0" dirty="0" smtClean="0"/>
              <a:t>Non-Intermittent Generating Capacity Resources</a:t>
            </a:r>
          </a:p>
        </p:txBody>
      </p:sp>
      <p:sp>
        <p:nvSpPr>
          <p:cNvPr id="16389" name="Rectangle 76"/>
          <p:cNvSpPr>
            <a:spLocks noGrp="1" noChangeArrowheads="1"/>
          </p:cNvSpPr>
          <p:nvPr>
            <p:ph idx="1"/>
          </p:nvPr>
        </p:nvSpPr>
        <p:spPr>
          <a:xfrm>
            <a:off x="422275" y="1219200"/>
            <a:ext cx="8302625" cy="5105400"/>
          </a:xfrm>
        </p:spPr>
        <p:txBody>
          <a:bodyPr/>
          <a:lstStyle/>
          <a:p>
            <a:pPr eaLnBrk="1" hangingPunct="1">
              <a:lnSpc>
                <a:spcPct val="90000"/>
              </a:lnSpc>
              <a:defRPr/>
            </a:pPr>
            <a:r>
              <a:rPr lang="en-US" b="1" dirty="0" smtClean="0"/>
              <a:t>Forced outages assumption</a:t>
            </a:r>
          </a:p>
          <a:p>
            <a:pPr lvl="1" eaLnBrk="1" hangingPunct="1">
              <a:lnSpc>
                <a:spcPct val="90000"/>
              </a:lnSpc>
              <a:spcBef>
                <a:spcPts val="600"/>
              </a:spcBef>
              <a:defRPr/>
            </a:pPr>
            <a:r>
              <a:rPr lang="en-US" dirty="0" smtClean="0"/>
              <a:t>Each generating unit’s Equivalent Forced Outage Rate on Demand </a:t>
            </a:r>
            <a:br>
              <a:rPr lang="en-US" dirty="0" smtClean="0"/>
            </a:br>
            <a:r>
              <a:rPr lang="en-US" dirty="0" smtClean="0"/>
              <a:t>(non-weighted </a:t>
            </a:r>
            <a:r>
              <a:rPr lang="en-US" dirty="0" err="1" smtClean="0"/>
              <a:t>EFORd</a:t>
            </a:r>
            <a:r>
              <a:rPr lang="en-US" dirty="0" smtClean="0"/>
              <a:t>) will be modeled</a:t>
            </a:r>
          </a:p>
          <a:p>
            <a:pPr lvl="1" eaLnBrk="1" hangingPunct="1">
              <a:lnSpc>
                <a:spcPct val="90000"/>
              </a:lnSpc>
              <a:spcBef>
                <a:spcPts val="600"/>
              </a:spcBef>
              <a:defRPr/>
            </a:pPr>
            <a:r>
              <a:rPr lang="en-US" dirty="0" smtClean="0"/>
              <a:t>Based on a 5-year average (January 2016 – December 2020) of Generation Availability Data System (GADS) data submitted by generators</a:t>
            </a:r>
          </a:p>
          <a:p>
            <a:pPr lvl="1" eaLnBrk="1" hangingPunct="1">
              <a:lnSpc>
                <a:spcPct val="90000"/>
              </a:lnSpc>
              <a:spcBef>
                <a:spcPts val="600"/>
              </a:spcBef>
              <a:defRPr/>
            </a:pPr>
            <a:r>
              <a:rPr lang="en-US" dirty="0" smtClean="0">
                <a:cs typeface="Times New Roman" pitchFamily="18" charset="0"/>
              </a:rPr>
              <a:t>NERC GADS class average data will be used for immature/non-commercial units</a:t>
            </a:r>
            <a:endParaRPr lang="en-US" dirty="0" smtClean="0"/>
          </a:p>
          <a:p>
            <a:pPr eaLnBrk="1" hangingPunct="1">
              <a:lnSpc>
                <a:spcPct val="90000"/>
              </a:lnSpc>
              <a:defRPr/>
            </a:pPr>
            <a:r>
              <a:rPr lang="en-US" b="1" dirty="0" smtClean="0"/>
              <a:t>Scheduled outage assumption</a:t>
            </a:r>
          </a:p>
          <a:p>
            <a:pPr lvl="1" eaLnBrk="1" hangingPunct="1">
              <a:lnSpc>
                <a:spcPct val="90000"/>
              </a:lnSpc>
              <a:spcBef>
                <a:spcPts val="600"/>
              </a:spcBef>
              <a:defRPr/>
            </a:pPr>
            <a:r>
              <a:rPr lang="en-US" dirty="0" smtClean="0"/>
              <a:t>Each generating unit’s weeks of maintenance modeled</a:t>
            </a:r>
          </a:p>
          <a:p>
            <a:pPr lvl="1" eaLnBrk="1" hangingPunct="1">
              <a:lnSpc>
                <a:spcPct val="90000"/>
              </a:lnSpc>
              <a:spcBef>
                <a:spcPts val="600"/>
              </a:spcBef>
              <a:defRPr/>
            </a:pPr>
            <a:r>
              <a:rPr lang="en-US" dirty="0" smtClean="0"/>
              <a:t>Based on a 5-year average (January 2016 – December 2020) of each generator’s </a:t>
            </a:r>
            <a:r>
              <a:rPr lang="en-US" dirty="0" smtClean="0">
                <a:cs typeface="Times New Roman" pitchFamily="18" charset="0"/>
              </a:rPr>
              <a:t>actual historical average of planned and maintenance outages scheduled at least 14 days in advance</a:t>
            </a:r>
          </a:p>
          <a:p>
            <a:pPr lvl="1">
              <a:lnSpc>
                <a:spcPct val="90000"/>
              </a:lnSpc>
              <a:spcBef>
                <a:spcPts val="600"/>
              </a:spcBef>
              <a:defRPr/>
            </a:pPr>
            <a:r>
              <a:rPr lang="en-US" dirty="0" smtClean="0">
                <a:cs typeface="Times New Roman" pitchFamily="18" charset="0"/>
              </a:rPr>
              <a:t>NERC GADS class average data will be used for immature/non-commercial units</a:t>
            </a:r>
            <a:endParaRPr lang="en-US" dirty="0" smtClean="0"/>
          </a:p>
          <a:p>
            <a:pPr lvl="1" eaLnBrk="1" hangingPunct="1">
              <a:lnSpc>
                <a:spcPct val="90000"/>
              </a:lnSpc>
              <a:defRPr/>
            </a:pPr>
            <a:endParaRPr lang="en-US" b="1" dirty="0" smtClean="0">
              <a:cs typeface="Times New Roman" pitchFamily="18" charset="0"/>
            </a:endParaRPr>
          </a:p>
        </p:txBody>
      </p:sp>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591303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536575" y="0"/>
            <a:ext cx="8607425" cy="1295400"/>
          </a:xfrm>
        </p:spPr>
        <p:txBody>
          <a:bodyPr/>
          <a:lstStyle/>
          <a:p>
            <a:r>
              <a:rPr lang="en-US" dirty="0">
                <a:latin typeface="+mn-lt"/>
                <a:ea typeface="+mn-ea"/>
                <a:cs typeface="+mn-cs"/>
              </a:rPr>
              <a:t>Resource</a:t>
            </a:r>
            <a:r>
              <a:rPr lang="en-US" dirty="0">
                <a:solidFill>
                  <a:srgbClr val="FBB92F"/>
                </a:solidFill>
                <a:latin typeface="+mn-lt"/>
              </a:rPr>
              <a:t> </a:t>
            </a:r>
            <a:r>
              <a:rPr lang="en-US" dirty="0" smtClean="0">
                <a:latin typeface="+mn-lt"/>
              </a:rPr>
              <a:t>Availability Assumptions</a:t>
            </a:r>
            <a:r>
              <a:rPr lang="en-US" dirty="0">
                <a:latin typeface="+mn-lt"/>
              </a:rPr>
              <a:t> , cont. </a:t>
            </a:r>
            <a:r>
              <a:rPr lang="en-US" sz="2800" dirty="0" smtClean="0"/>
              <a:t/>
            </a:r>
            <a:br>
              <a:rPr lang="en-US" sz="2800" dirty="0" smtClean="0"/>
            </a:br>
            <a:r>
              <a:rPr lang="en-US" sz="2400" b="0" dirty="0" smtClean="0"/>
              <a:t>Non-Intermittent </a:t>
            </a:r>
            <a:r>
              <a:rPr lang="en-US" sz="2400" b="0" dirty="0"/>
              <a:t>Generating </a:t>
            </a:r>
            <a:r>
              <a:rPr lang="en-US" sz="2400" b="0" dirty="0" smtClean="0"/>
              <a:t>Capacity Resources</a:t>
            </a:r>
          </a:p>
        </p:txBody>
      </p:sp>
      <p:sp>
        <p:nvSpPr>
          <p:cNvPr id="8" name="Rectangle 50"/>
          <p:cNvSpPr>
            <a:spLocks noChangeArrowheads="1"/>
          </p:cNvSpPr>
          <p:nvPr/>
        </p:nvSpPr>
        <p:spPr bwMode="auto">
          <a:xfrm>
            <a:off x="381000" y="4613282"/>
            <a:ext cx="8458200" cy="1752600"/>
          </a:xfrm>
          <a:prstGeom prst="rect">
            <a:avLst/>
          </a:prstGeom>
          <a:noFill/>
          <a:ln w="9525">
            <a:noFill/>
            <a:miter lim="800000"/>
            <a:headEnd/>
            <a:tailEnd/>
          </a:ln>
          <a:effectLst/>
        </p:spPr>
        <p:txBody>
          <a:bodyPr lIns="101882" tIns="50941" rIns="101882" bIns="50941"/>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Notes:</a:t>
            </a:r>
          </a:p>
          <a:p>
            <a:pPr marL="342900" marR="0" lvl="0" indent="-342900" algn="l" defTabSz="914400" rtl="0" eaLnBrk="1" fontAlgn="base" latinLnBrk="0" hangingPunct="1">
              <a:lnSpc>
                <a:spcPct val="100000"/>
              </a:lnSpc>
              <a:spcBef>
                <a:spcPct val="10000"/>
              </a:spcBef>
              <a:spcAft>
                <a:spcPct val="0"/>
              </a:spcAft>
              <a:buClrTx/>
              <a:buSzTx/>
              <a:buFont typeface="Arial" pitchFamily="34" charset="0"/>
              <a:buChar char="•"/>
              <a:tabLst/>
              <a:defRPr/>
            </a:pP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FOR </a:t>
            </a:r>
            <a:r>
              <a:rPr kumimoji="0" lang="en-US" sz="1300" b="0" i="0" u="none" strike="noStrike" kern="1200" cap="none" spc="0" normalizeH="0" baseline="0" noProof="0" dirty="0" err="1" smtClean="0">
                <a:ln>
                  <a:noFill/>
                </a:ln>
                <a:solidFill>
                  <a:srgbClr val="000000"/>
                </a:solidFill>
                <a:effectLst/>
                <a:uLnTx/>
                <a:uFillTx/>
                <a:latin typeface="Calibri"/>
                <a:ea typeface="+mn-ea"/>
                <a:cs typeface="+mn-cs"/>
              </a:rPr>
              <a:t>for</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 stand-alone battery is assumed as 5% based on MISO’s information: </a:t>
            </a:r>
            <a:r>
              <a:rPr kumimoji="0" lang="en-US" sz="1300" b="0" i="0" u="none" strike="noStrike" kern="1200" cap="none" spc="0" normalizeH="0" baseline="0" noProof="0" dirty="0" smtClean="0">
                <a:ln>
                  <a:noFill/>
                </a:ln>
                <a:solidFill>
                  <a:srgbClr val="000000"/>
                </a:solidFill>
                <a:effectLst/>
                <a:uLnTx/>
                <a:uFillTx/>
                <a:latin typeface="Calibri"/>
                <a:ea typeface="+mn-ea"/>
                <a:cs typeface="+mn-cs"/>
                <a:hlinkClick r:id="rId3"/>
              </a:rPr>
              <a:t>https</a:t>
            </a:r>
            <a:r>
              <a:rPr kumimoji="0" lang="en-US" sz="1300" b="0" i="0" u="none" strike="noStrike" kern="1200" cap="none" spc="0" normalizeH="0" baseline="0" noProof="0" dirty="0">
                <a:ln>
                  <a:noFill/>
                </a:ln>
                <a:solidFill>
                  <a:srgbClr val="000000"/>
                </a:solidFill>
                <a:effectLst/>
                <a:uLnTx/>
                <a:uFillTx/>
                <a:latin typeface="Calibri"/>
                <a:ea typeface="+mn-ea"/>
                <a:cs typeface="+mn-cs"/>
                <a:hlinkClick r:id="rId3"/>
              </a:rPr>
              <a:t>://</a:t>
            </a:r>
            <a:r>
              <a:rPr kumimoji="0" lang="en-US" sz="1300" b="0" i="0" u="none" strike="noStrike" kern="1200" cap="none" spc="0" normalizeH="0" baseline="0" noProof="0" dirty="0" smtClean="0">
                <a:ln>
                  <a:noFill/>
                </a:ln>
                <a:solidFill>
                  <a:srgbClr val="000000"/>
                </a:solidFill>
                <a:effectLst/>
                <a:uLnTx/>
                <a:uFillTx/>
                <a:latin typeface="Calibri"/>
                <a:ea typeface="+mn-ea"/>
                <a:cs typeface="+mn-cs"/>
                <a:hlinkClick r:id="rId3"/>
              </a:rPr>
              <a:t>cdn.misoenergy.org/20180808%20RASC%20Item%2003b%20Capacity%20Determination%20for%20ESR263475.pdf</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 </a:t>
            </a: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10000"/>
              </a:spcBef>
              <a:spcAft>
                <a:spcPct val="0"/>
              </a:spcAft>
              <a:buClrTx/>
              <a:buSzTx/>
              <a:buFont typeface="Arial" pitchFamily="34" charset="0"/>
              <a:buChar char="•"/>
              <a:tabLst/>
              <a:defRPr/>
            </a:pP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Average summer </a:t>
            </a:r>
            <a:r>
              <a:rPr kumimoji="0" lang="en-US" sz="1300" b="0" i="0" u="none" strike="noStrike" kern="1200" cap="none" spc="0" normalizeH="0" baseline="0" noProof="0" dirty="0">
                <a:ln>
                  <a:noFill/>
                </a:ln>
                <a:solidFill>
                  <a:srgbClr val="000000"/>
                </a:solidFill>
                <a:effectLst/>
                <a:uLnTx/>
                <a:uFillTx/>
                <a:latin typeface="Calibri"/>
                <a:ea typeface="+mn-ea"/>
                <a:cs typeface="+mn-cs"/>
              </a:rPr>
              <a:t>MW weighted EFORd and </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maintenance </a:t>
            </a:r>
            <a:r>
              <a:rPr kumimoji="0" lang="en-US" sz="1300" b="0" i="0" u="none" strike="noStrike" kern="1200" cap="none" spc="0" normalizeH="0" baseline="0" noProof="0" dirty="0">
                <a:ln>
                  <a:noFill/>
                </a:ln>
                <a:solidFill>
                  <a:srgbClr val="000000"/>
                </a:solidFill>
                <a:effectLst/>
                <a:uLnTx/>
                <a:uFillTx/>
                <a:latin typeface="Calibri"/>
                <a:ea typeface="+mn-ea"/>
                <a:cs typeface="+mn-cs"/>
              </a:rPr>
              <a:t>w</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eeks </a:t>
            </a:r>
            <a:r>
              <a:rPr kumimoji="0" lang="en-US" sz="1300" b="0" i="0" u="none" strike="noStrike" kern="1200" cap="none" spc="0" normalizeH="0" baseline="0" noProof="0" dirty="0">
                <a:ln>
                  <a:noFill/>
                </a:ln>
                <a:solidFill>
                  <a:srgbClr val="000000"/>
                </a:solidFill>
                <a:effectLst/>
                <a:uLnTx/>
                <a:uFillTx/>
                <a:latin typeface="Calibri"/>
                <a:ea typeface="+mn-ea"/>
                <a:cs typeface="+mn-cs"/>
              </a:rPr>
              <a:t>are shown by resource category for informational purposes. In the LOLE </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simulations used for determining ICR-Related Values, </a:t>
            </a:r>
            <a:r>
              <a:rPr kumimoji="0" lang="en-US" sz="1300" b="0" i="0" u="none" strike="noStrike" kern="1200" cap="none" spc="0" normalizeH="0" baseline="0" noProof="0" dirty="0">
                <a:ln>
                  <a:noFill/>
                </a:ln>
                <a:solidFill>
                  <a:srgbClr val="000000"/>
                </a:solidFill>
                <a:effectLst/>
                <a:uLnTx/>
                <a:uFillTx/>
                <a:latin typeface="Calibri"/>
                <a:ea typeface="+mn-ea"/>
                <a:cs typeface="+mn-cs"/>
              </a:rPr>
              <a:t>individual unit </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assumptions will be modeled</a:t>
            </a:r>
            <a:endParaRPr kumimoji="0" lang="en-US" sz="1300" b="0" i="0" u="none" strike="noStrike" kern="1200" cap="none" spc="0" normalizeH="0" baseline="0" noProof="0" dirty="0">
              <a:ln>
                <a:noFill/>
              </a:ln>
              <a:solidFill>
                <a:srgbClr val="11479D"/>
              </a:solidFill>
              <a:effectLst/>
              <a:uLnTx/>
              <a:uFillTx/>
              <a:latin typeface="Calibri"/>
              <a:ea typeface="+mn-ea"/>
              <a:cs typeface="Times New Roman" pitchFamily="18" charset="0"/>
            </a:endParaRPr>
          </a:p>
        </p:txBody>
      </p:sp>
      <p:graphicFrame>
        <p:nvGraphicFramePr>
          <p:cNvPr id="3" name="Table 2"/>
          <p:cNvGraphicFramePr>
            <a:graphicFrameLocks noGrp="1"/>
          </p:cNvGraphicFramePr>
          <p:nvPr>
            <p:extLst/>
          </p:nvPr>
        </p:nvGraphicFramePr>
        <p:xfrm>
          <a:off x="1905000" y="1390653"/>
          <a:ext cx="5118100" cy="3152775"/>
        </p:xfrm>
        <a:graphic>
          <a:graphicData uri="http://schemas.openxmlformats.org/drawingml/2006/table">
            <a:tbl>
              <a:tblPr/>
              <a:tblGrid>
                <a:gridCol w="2565400">
                  <a:extLst>
                    <a:ext uri="{9D8B030D-6E8A-4147-A177-3AD203B41FA5}">
                      <a16:colId xmlns:a16="http://schemas.microsoft.com/office/drawing/2014/main" val="3683232359"/>
                    </a:ext>
                  </a:extLst>
                </a:gridCol>
                <a:gridCol w="850900">
                  <a:extLst>
                    <a:ext uri="{9D8B030D-6E8A-4147-A177-3AD203B41FA5}">
                      <a16:colId xmlns:a16="http://schemas.microsoft.com/office/drawing/2014/main" val="1240373971"/>
                    </a:ext>
                  </a:extLst>
                </a:gridCol>
                <a:gridCol w="850900">
                  <a:extLst>
                    <a:ext uri="{9D8B030D-6E8A-4147-A177-3AD203B41FA5}">
                      <a16:colId xmlns:a16="http://schemas.microsoft.com/office/drawing/2014/main" val="2829221463"/>
                    </a:ext>
                  </a:extLst>
                </a:gridCol>
                <a:gridCol w="850900">
                  <a:extLst>
                    <a:ext uri="{9D8B030D-6E8A-4147-A177-3AD203B41FA5}">
                      <a16:colId xmlns:a16="http://schemas.microsoft.com/office/drawing/2014/main" val="3165859961"/>
                    </a:ext>
                  </a:extLst>
                </a:gridCol>
              </a:tblGrid>
              <a:tr h="1247775">
                <a:tc>
                  <a:txBody>
                    <a:bodyPr/>
                    <a:lstStyle/>
                    <a:p>
                      <a:pPr algn="l" fontAlgn="ctr"/>
                      <a:r>
                        <a:rPr lang="en-US" sz="1100" b="1" i="0" u="none" strike="noStrike">
                          <a:solidFill>
                            <a:srgbClr val="000000"/>
                          </a:solidFill>
                          <a:effectLst/>
                          <a:latin typeface="Calibri" panose="020F0502020204030204" pitchFamily="34" charset="0"/>
                        </a:rPr>
                        <a:t>Resource Category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Assumed Average EFORd (%) Weighted by Summer Ratings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Assumed Average Maintenance Weeks Weighted by Summer Ratings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872936"/>
                  </a:ext>
                </a:extLst>
              </a:tr>
              <a:tr h="190500">
                <a:tc>
                  <a:txBody>
                    <a:bodyPr/>
                    <a:lstStyle/>
                    <a:p>
                      <a:pPr algn="l" fontAlgn="b"/>
                      <a:r>
                        <a:rPr lang="en-US" sz="1100" b="0" i="0" u="none" strike="noStrike">
                          <a:solidFill>
                            <a:srgbClr val="000000"/>
                          </a:solidFill>
                          <a:effectLst/>
                          <a:latin typeface="Calibri" panose="020F0502020204030204" pitchFamily="34" charset="0"/>
                        </a:rPr>
                        <a:t>Combined Cycle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13,379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578708"/>
                  </a:ext>
                </a:extLst>
              </a:tr>
              <a:tr h="190500">
                <a:tc>
                  <a:txBody>
                    <a:bodyPr/>
                    <a:lstStyle/>
                    <a:p>
                      <a:pPr algn="l" fontAlgn="b"/>
                      <a:r>
                        <a:rPr lang="en-US" sz="1100" b="0" i="0" u="none" strike="noStrike">
                          <a:solidFill>
                            <a:srgbClr val="000000"/>
                          </a:solidFill>
                          <a:effectLst/>
                          <a:latin typeface="Calibri" panose="020F0502020204030204" pitchFamily="34" charset="0"/>
                        </a:rPr>
                        <a:t>Fossil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979419"/>
                  </a:ext>
                </a:extLst>
              </a:tr>
              <a:tr h="190500">
                <a:tc>
                  <a:txBody>
                    <a:bodyPr/>
                    <a:lstStyle/>
                    <a:p>
                      <a:pPr algn="l" fontAlgn="b"/>
                      <a:r>
                        <a:rPr lang="en-US" sz="1100" b="0" i="0" u="none" strike="noStrike">
                          <a:solidFill>
                            <a:srgbClr val="000000"/>
                          </a:solidFill>
                          <a:effectLst/>
                          <a:latin typeface="Calibri" panose="020F0502020204030204" pitchFamily="34" charset="0"/>
                        </a:rPr>
                        <a:t>Combustion turbine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311646"/>
                  </a:ext>
                </a:extLst>
              </a:tr>
              <a:tr h="190500">
                <a:tc>
                  <a:txBody>
                    <a:bodyPr/>
                    <a:lstStyle/>
                    <a:p>
                      <a:pPr algn="l" fontAlgn="b"/>
                      <a:r>
                        <a:rPr lang="en-US" sz="1100" b="0" i="0" u="none" strike="noStrike">
                          <a:solidFill>
                            <a:srgbClr val="000000"/>
                          </a:solidFill>
                          <a:effectLst/>
                          <a:latin typeface="Calibri" panose="020F0502020204030204" pitchFamily="34" charset="0"/>
                        </a:rPr>
                        <a:t>Nuclear</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339375"/>
                  </a:ext>
                </a:extLst>
              </a:tr>
              <a:tr h="190500">
                <a:tc>
                  <a:txBody>
                    <a:bodyPr/>
                    <a:lstStyle/>
                    <a:p>
                      <a:pPr algn="l" fontAlgn="b"/>
                      <a:r>
                        <a:rPr lang="en-US" sz="1100" b="0" i="0" u="none" strike="noStrike">
                          <a:solidFill>
                            <a:srgbClr val="000000"/>
                          </a:solidFill>
                          <a:effectLst/>
                          <a:latin typeface="Calibri" panose="020F0502020204030204" pitchFamily="34" charset="0"/>
                        </a:rPr>
                        <a:t>Hydros (includes pumped storage)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107949"/>
                  </a:ext>
                </a:extLst>
              </a:tr>
              <a:tr h="190500">
                <a:tc>
                  <a:txBody>
                    <a:bodyPr/>
                    <a:lstStyle/>
                    <a:p>
                      <a:pPr algn="l" fontAlgn="b"/>
                      <a:r>
                        <a:rPr lang="en-US" sz="1100" b="0" i="0" u="none" strike="noStrike">
                          <a:solidFill>
                            <a:srgbClr val="000000"/>
                          </a:solidFill>
                          <a:effectLst/>
                          <a:latin typeface="Calibri" panose="020F0502020204030204" pitchFamily="34" charset="0"/>
                        </a:rPr>
                        <a:t>Diesel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580386"/>
                  </a:ext>
                </a:extLst>
              </a:tr>
              <a:tr h="190500">
                <a:tc>
                  <a:txBody>
                    <a:bodyPr/>
                    <a:lstStyle/>
                    <a:p>
                      <a:pPr algn="l" fontAlgn="b"/>
                      <a:r>
                        <a:rPr lang="en-US" sz="1100" b="0" i="0" u="none" strike="noStrike">
                          <a:solidFill>
                            <a:srgbClr val="000000"/>
                          </a:solidFill>
                          <a:effectLst/>
                          <a:latin typeface="Calibri" panose="020F0502020204030204" pitchFamily="34" charset="0"/>
                        </a:rPr>
                        <a:t>Stand-alone battery</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97177"/>
                  </a:ext>
                </a:extLst>
              </a:tr>
              <a:tr h="190500">
                <a:tc>
                  <a:txBody>
                    <a:bodyPr/>
                    <a:lstStyle/>
                    <a:p>
                      <a:pPr algn="l" fontAlgn="b"/>
                      <a:r>
                        <a:rPr lang="en-US" sz="1100" b="0" i="0" u="none" strike="noStrike">
                          <a:solidFill>
                            <a:srgbClr val="000000"/>
                          </a:solidFill>
                          <a:effectLst/>
                          <a:latin typeface="Calibri" panose="020F0502020204030204" pitchFamily="34" charset="0"/>
                        </a:rPr>
                        <a:t>Co-located battery</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261477"/>
                  </a:ext>
                </a:extLst>
              </a:tr>
              <a:tr h="190500">
                <a:tc>
                  <a:txBody>
                    <a:bodyPr/>
                    <a:lstStyle/>
                    <a:p>
                      <a:pPr algn="l" fontAlgn="b"/>
                      <a:r>
                        <a:rPr lang="en-US" sz="1100" b="0" i="0" u="none" strike="noStrike">
                          <a:solidFill>
                            <a:srgbClr val="000000"/>
                          </a:solidFill>
                          <a:effectLst/>
                          <a:latin typeface="Calibri" panose="020F0502020204030204" pitchFamily="34" charset="0"/>
                        </a:rPr>
                        <a:t>Miscellaneous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275395"/>
                  </a:ext>
                </a:extLst>
              </a:tr>
              <a:tr h="190500">
                <a:tc>
                  <a:txBody>
                    <a:bodyPr/>
                    <a:lstStyle/>
                    <a:p>
                      <a:pPr algn="l" fontAlgn="b"/>
                      <a:r>
                        <a:rPr lang="en-US" sz="1100" b="0" i="0" u="none" strike="noStrike">
                          <a:solidFill>
                            <a:srgbClr val="000000"/>
                          </a:solidFill>
                          <a:effectLst/>
                          <a:latin typeface="Calibri" panose="020F0502020204030204" pitchFamily="34" charset="0"/>
                        </a:rPr>
                        <a:t>Total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411274"/>
                  </a:ext>
                </a:extLst>
              </a:tr>
            </a:tbl>
          </a:graphicData>
        </a:graphic>
      </p:graphicFrame>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56</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080954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a:bodyPr>
          <a:lstStyle/>
          <a:p>
            <a:r>
              <a:rPr lang="en-US" dirty="0"/>
              <a:t>Resource</a:t>
            </a:r>
            <a:r>
              <a:rPr lang="en-US" dirty="0">
                <a:solidFill>
                  <a:srgbClr val="FBB92F"/>
                </a:solidFill>
              </a:rPr>
              <a:t> </a:t>
            </a:r>
            <a:r>
              <a:rPr lang="en-US" dirty="0" smtClean="0"/>
              <a:t>Availability Assumptions, </a:t>
            </a:r>
            <a:r>
              <a:rPr lang="en-US" dirty="0"/>
              <a:t>cont.</a:t>
            </a:r>
            <a:r>
              <a:rPr lang="en-US" dirty="0" smtClean="0"/>
              <a:t> </a:t>
            </a:r>
            <a:br>
              <a:rPr lang="en-US" dirty="0" smtClean="0"/>
            </a:br>
            <a:r>
              <a:rPr lang="en-US" sz="2400" b="0" dirty="0" smtClean="0"/>
              <a:t>Intermittent Power Resources</a:t>
            </a:r>
          </a:p>
        </p:txBody>
      </p:sp>
      <p:sp>
        <p:nvSpPr>
          <p:cNvPr id="20485" name="Rectangle 3"/>
          <p:cNvSpPr>
            <a:spLocks noGrp="1" noChangeArrowheads="1"/>
          </p:cNvSpPr>
          <p:nvPr>
            <p:ph idx="1"/>
          </p:nvPr>
        </p:nvSpPr>
        <p:spPr/>
        <p:txBody>
          <a:bodyPr/>
          <a:lstStyle/>
          <a:p>
            <a:r>
              <a:rPr lang="en-US" dirty="0"/>
              <a:t>M</a:t>
            </a:r>
            <a:r>
              <a:rPr lang="en-US" dirty="0" smtClean="0"/>
              <a:t>odeled as 100% available since their outages have been incorporated in their 5-year historical output used in calculating </a:t>
            </a:r>
            <a:r>
              <a:rPr lang="en-US" dirty="0" smtClean="0">
                <a:solidFill>
                  <a:srgbClr val="090B0B"/>
                </a:solidFill>
              </a:rPr>
              <a:t>their existing </a:t>
            </a:r>
            <a:r>
              <a:rPr lang="en-US" dirty="0" smtClean="0"/>
              <a:t>Qualified Capacity</a:t>
            </a:r>
            <a:endParaRPr lang="en-US" strike="sngStrike" dirty="0" smtClean="0"/>
          </a:p>
          <a:p>
            <a:pPr marL="0" indent="0" eaLnBrk="1" hangingPunct="1">
              <a:buNone/>
            </a:pPr>
            <a:endParaRPr lang="en-US" dirty="0"/>
          </a:p>
        </p:txBody>
      </p:sp>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648218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dirty="0" smtClean="0"/>
              <a:t>Resource Availability Assumptions, cont. </a:t>
            </a:r>
            <a:br>
              <a:rPr lang="en-US" dirty="0" smtClean="0"/>
            </a:br>
            <a:r>
              <a:rPr lang="en-US" sz="2400" b="0" dirty="0" smtClean="0"/>
              <a:t>Battery Storage Resources</a:t>
            </a:r>
          </a:p>
        </p:txBody>
      </p:sp>
      <p:sp>
        <p:nvSpPr>
          <p:cNvPr id="4" name="Content Placeholder 3"/>
          <p:cNvSpPr>
            <a:spLocks noGrp="1"/>
          </p:cNvSpPr>
          <p:nvPr>
            <p:ph idx="1"/>
          </p:nvPr>
        </p:nvSpPr>
        <p:spPr/>
        <p:txBody>
          <a:bodyPr>
            <a:normAutofit/>
          </a:bodyPr>
          <a:lstStyle/>
          <a:p>
            <a:r>
              <a:rPr lang="en-US" dirty="0"/>
              <a:t>For FCA 16 ICR-Related Values calculations to be conducted </a:t>
            </a:r>
            <a:r>
              <a:rPr lang="en-US" dirty="0" smtClean="0"/>
              <a:t/>
            </a:r>
            <a:br>
              <a:rPr lang="en-US" dirty="0" smtClean="0"/>
            </a:br>
            <a:r>
              <a:rPr lang="en-US" dirty="0" smtClean="0"/>
              <a:t>in </a:t>
            </a:r>
            <a:r>
              <a:rPr lang="en-US" dirty="0"/>
              <a:t>2021, the ISO proposed to model battery storage resources as follows</a:t>
            </a:r>
            <a:r>
              <a:rPr lang="en-US" dirty="0" smtClean="0"/>
              <a:t>:</a:t>
            </a:r>
          </a:p>
          <a:p>
            <a:endParaRPr lang="en-US" sz="1600" dirty="0"/>
          </a:p>
          <a:p>
            <a:endParaRPr lang="en-US" sz="1600" dirty="0" smtClean="0"/>
          </a:p>
          <a:p>
            <a:endParaRPr lang="en-US" sz="1600" dirty="0"/>
          </a:p>
          <a:p>
            <a:endParaRPr lang="en-US" sz="1600" dirty="0" smtClean="0"/>
          </a:p>
          <a:p>
            <a:endParaRPr lang="en-US" sz="1600" dirty="0"/>
          </a:p>
          <a:p>
            <a:r>
              <a:rPr lang="en-US" dirty="0">
                <a:solidFill>
                  <a:srgbClr val="090B0B"/>
                </a:solidFill>
              </a:rPr>
              <a:t>For details on the proposed changes to </a:t>
            </a:r>
            <a:r>
              <a:rPr lang="en-US" dirty="0"/>
              <a:t>the modeling methodologies for battery storage resources, </a:t>
            </a:r>
            <a:r>
              <a:rPr lang="en-US" dirty="0" smtClean="0"/>
              <a:t/>
            </a:r>
            <a:br>
              <a:rPr lang="en-US" dirty="0" smtClean="0"/>
            </a:br>
            <a:r>
              <a:rPr lang="en-US" dirty="0" smtClean="0"/>
              <a:t>see </a:t>
            </a:r>
            <a:r>
              <a:rPr lang="en-US" dirty="0">
                <a:hlinkClick r:id="rId3"/>
              </a:rPr>
              <a:t>June 2021  </a:t>
            </a:r>
            <a:r>
              <a:rPr lang="en-US" dirty="0"/>
              <a:t>and</a:t>
            </a:r>
            <a:r>
              <a:rPr lang="en-US" dirty="0">
                <a:solidFill>
                  <a:srgbClr val="FF0000"/>
                </a:solidFill>
              </a:rPr>
              <a:t> </a:t>
            </a:r>
            <a:r>
              <a:rPr lang="en-US" dirty="0">
                <a:solidFill>
                  <a:srgbClr val="FF0000"/>
                </a:solidFill>
                <a:hlinkClick r:id="rId4"/>
              </a:rPr>
              <a:t>May 2021</a:t>
            </a:r>
            <a:r>
              <a:rPr lang="en-US" dirty="0">
                <a:solidFill>
                  <a:srgbClr val="FF0000"/>
                </a:solidFill>
              </a:rPr>
              <a:t> </a:t>
            </a:r>
            <a:r>
              <a:rPr lang="en-US" dirty="0"/>
              <a:t>PSPC meeting </a:t>
            </a:r>
            <a:r>
              <a:rPr lang="en-US" dirty="0" smtClean="0"/>
              <a:t>materials </a:t>
            </a:r>
            <a:endParaRPr lang="en-US" dirty="0"/>
          </a:p>
          <a:p>
            <a:endParaRPr lang="en-US" dirty="0"/>
          </a:p>
        </p:txBody>
      </p:sp>
      <p:sp>
        <p:nvSpPr>
          <p:cNvPr id="8" name="Rectangle 50"/>
          <p:cNvSpPr>
            <a:spLocks noChangeArrowheads="1"/>
          </p:cNvSpPr>
          <p:nvPr/>
        </p:nvSpPr>
        <p:spPr bwMode="auto">
          <a:xfrm>
            <a:off x="457200" y="914400"/>
            <a:ext cx="8458200" cy="5181600"/>
          </a:xfrm>
          <a:prstGeom prst="rect">
            <a:avLst/>
          </a:prstGeom>
          <a:noFill/>
          <a:ln w="9525">
            <a:noFill/>
            <a:miter lim="800000"/>
            <a:headEnd/>
            <a:tailEnd/>
          </a:ln>
          <a:effectLst/>
        </p:spPr>
        <p:txBody>
          <a:bodyPr lIns="101882" tIns="50941" rIns="101882" bIns="50941"/>
          <a:lstStyle/>
          <a:p>
            <a:pPr marL="0" marR="0" lvl="0" indent="0" algn="l" defTabSz="914400" rtl="0" eaLnBrk="1" fontAlgn="base" latinLnBrk="0" hangingPunct="1">
              <a:lnSpc>
                <a:spcPct val="100000"/>
              </a:lnSpc>
              <a:spcBef>
                <a:spcPct val="10000"/>
              </a:spcBef>
              <a:spcAft>
                <a:spcPct val="0"/>
              </a:spcAft>
              <a:buClrTx/>
              <a:buSzTx/>
              <a:buFontTx/>
              <a:buNone/>
              <a:tabLst/>
              <a:defRPr/>
            </a:pPr>
            <a:endParaRPr kumimoji="0" lang="en-US" sz="1400" b="0" i="0" u="none" strike="sngStrike" kern="1200" cap="none" spc="0" normalizeH="0" baseline="0" noProof="0" dirty="0">
              <a:ln>
                <a:noFill/>
              </a:ln>
              <a:solidFill>
                <a:srgbClr val="EC1F25"/>
              </a:solidFill>
              <a:effectLst/>
              <a:uLnTx/>
              <a:uFillTx/>
              <a:latin typeface="Calibri"/>
              <a:ea typeface="+mn-ea"/>
              <a:cs typeface="+mn-cs"/>
            </a:endParaRPr>
          </a:p>
          <a:p>
            <a:pPr marL="342900" marR="0" lvl="0" indent="-342900" algn="l" defTabSz="914400" rtl="0" eaLnBrk="1" fontAlgn="base" latinLnBrk="0" hangingPunct="1">
              <a:lnSpc>
                <a:spcPct val="100000"/>
              </a:lnSpc>
              <a:spcBef>
                <a:spcPct val="10000"/>
              </a:spcBef>
              <a:spcAft>
                <a:spcPct val="0"/>
              </a:spcAft>
              <a:buClrTx/>
              <a:buSzTx/>
              <a:buFontTx/>
              <a:buNone/>
              <a:tabLst/>
              <a:defRPr/>
            </a:pPr>
            <a:endParaRPr kumimoji="0" lang="en-US" sz="1600" b="0" i="0" u="none" strike="noStrike" kern="1200" cap="none" spc="0" normalizeH="0" baseline="0" noProof="0" dirty="0">
              <a:ln>
                <a:noFill/>
              </a:ln>
              <a:solidFill>
                <a:srgbClr val="11479D"/>
              </a:solidFill>
              <a:effectLst/>
              <a:uLnTx/>
              <a:uFillTx/>
              <a:latin typeface="Arial" charset="0"/>
              <a:ea typeface="+mn-ea"/>
              <a:cs typeface="Times New Roman" pitchFamily="18" charset="0"/>
            </a:endParaRPr>
          </a:p>
        </p:txBody>
      </p:sp>
      <p:graphicFrame>
        <p:nvGraphicFramePr>
          <p:cNvPr id="9" name="Table 8"/>
          <p:cNvGraphicFramePr>
            <a:graphicFrameLocks noGrp="1"/>
          </p:cNvGraphicFramePr>
          <p:nvPr>
            <p:extLst/>
          </p:nvPr>
        </p:nvGraphicFramePr>
        <p:xfrm>
          <a:off x="1447800" y="2605667"/>
          <a:ext cx="5638800" cy="1784955"/>
        </p:xfrm>
        <a:graphic>
          <a:graphicData uri="http://schemas.openxmlformats.org/drawingml/2006/table">
            <a:tbl>
              <a:tblPr/>
              <a:tblGrid>
                <a:gridCol w="2832699">
                  <a:extLst>
                    <a:ext uri="{9D8B030D-6E8A-4147-A177-3AD203B41FA5}">
                      <a16:colId xmlns:a16="http://schemas.microsoft.com/office/drawing/2014/main" val="293490526"/>
                    </a:ext>
                  </a:extLst>
                </a:gridCol>
                <a:gridCol w="2806101">
                  <a:extLst>
                    <a:ext uri="{9D8B030D-6E8A-4147-A177-3AD203B41FA5}">
                      <a16:colId xmlns:a16="http://schemas.microsoft.com/office/drawing/2014/main" val="4062893650"/>
                    </a:ext>
                  </a:extLst>
                </a:gridCol>
              </a:tblGrid>
              <a:tr h="356991">
                <a:tc>
                  <a:txBody>
                    <a:bodyPr/>
                    <a:lstStyle/>
                    <a:p>
                      <a:pPr algn="l" fontAlgn="b"/>
                      <a:r>
                        <a:rPr lang="en-US" sz="1100" b="1" i="0" u="none" strike="noStrike" dirty="0">
                          <a:solidFill>
                            <a:srgbClr val="000000"/>
                          </a:solidFill>
                          <a:effectLst/>
                          <a:latin typeface="+mn-lt"/>
                          <a:cs typeface="Times New Roman" panose="02020603050405020304" pitchFamily="18" charset="0"/>
                        </a:rPr>
                        <a:t>Resource Type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mn-lt"/>
                          <a:cs typeface="Times New Roman" panose="02020603050405020304" pitchFamily="18" charset="0"/>
                        </a:rPr>
                        <a:t>Availability </a:t>
                      </a:r>
                      <a:r>
                        <a:rPr lang="en-US" sz="1100" b="1" i="0" u="none" strike="noStrike" dirty="0" smtClean="0">
                          <a:solidFill>
                            <a:srgbClr val="000000"/>
                          </a:solidFill>
                          <a:effectLst/>
                          <a:latin typeface="+mn-lt"/>
                          <a:cs typeface="Times New Roman" panose="02020603050405020304" pitchFamily="18" charset="0"/>
                        </a:rPr>
                        <a:t>Assumptions</a:t>
                      </a:r>
                      <a:endParaRPr lang="en-US" sz="1100" b="1" i="0" u="none" strike="noStrike" dirty="0">
                        <a:solidFill>
                          <a:srgbClr val="000000"/>
                        </a:solidFill>
                        <a:effectLst/>
                        <a:latin typeface="+mn-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78570"/>
                  </a:ext>
                </a:extLst>
              </a:tr>
              <a:tr h="356991">
                <a:tc>
                  <a:txBody>
                    <a:bodyPr/>
                    <a:lstStyle/>
                    <a:p>
                      <a:pPr algn="l" fontAlgn="b"/>
                      <a:r>
                        <a:rPr lang="en-US" sz="1100" b="1" i="0" u="none" strike="noStrike" dirty="0">
                          <a:solidFill>
                            <a:srgbClr val="000000"/>
                          </a:solidFill>
                          <a:effectLst/>
                          <a:latin typeface="+mn-lt"/>
                        </a:rPr>
                        <a:t>Non-intermittent battery storage resources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1755397"/>
                  </a:ext>
                </a:extLst>
              </a:tr>
              <a:tr h="356991">
                <a:tc>
                  <a:txBody>
                    <a:bodyPr/>
                    <a:lstStyle/>
                    <a:p>
                      <a:pPr algn="l" fontAlgn="b"/>
                      <a:r>
                        <a:rPr lang="en-US" sz="1100" b="0" i="0" u="none" strike="noStrike" dirty="0">
                          <a:solidFill>
                            <a:srgbClr val="000000"/>
                          </a:solidFill>
                          <a:effectLst/>
                          <a:latin typeface="+mn-lt"/>
                        </a:rPr>
                        <a:t>Stand-alone battery storage</a:t>
                      </a:r>
                    </a:p>
                  </a:txBody>
                  <a:tcPr marL="17145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mn-lt"/>
                        </a:rPr>
                        <a:t>Use </a:t>
                      </a:r>
                      <a:r>
                        <a:rPr lang="en-US" sz="1100" b="0" i="0" u="none" strike="noStrike" dirty="0">
                          <a:solidFill>
                            <a:srgbClr val="000000"/>
                          </a:solidFill>
                          <a:effectLst/>
                          <a:latin typeface="+mn-lt"/>
                        </a:rPr>
                        <a:t>the class model available in GE MARS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823667"/>
                  </a:ext>
                </a:extLst>
              </a:tr>
              <a:tr h="356991">
                <a:tc>
                  <a:txBody>
                    <a:bodyPr/>
                    <a:lstStyle/>
                    <a:p>
                      <a:pPr algn="l" fontAlgn="b"/>
                      <a:r>
                        <a:rPr lang="en-US" sz="1100" b="0" i="0" u="none" strike="noStrike" dirty="0">
                          <a:solidFill>
                            <a:srgbClr val="000000"/>
                          </a:solidFill>
                          <a:effectLst/>
                          <a:latin typeface="+mn-lt"/>
                        </a:rPr>
                        <a:t>Co-located battery storage</a:t>
                      </a:r>
                    </a:p>
                  </a:txBody>
                  <a:tcPr marL="17145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mn-lt"/>
                        </a:rPr>
                        <a:t>Model </a:t>
                      </a:r>
                      <a:r>
                        <a:rPr lang="en-US" sz="1100" b="0" i="0" u="none" strike="noStrike" dirty="0">
                          <a:solidFill>
                            <a:srgbClr val="000000"/>
                          </a:solidFill>
                          <a:effectLst/>
                          <a:latin typeface="+mn-lt"/>
                        </a:rPr>
                        <a:t>as 100% available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545114"/>
                  </a:ext>
                </a:extLst>
              </a:tr>
              <a:tr h="356991">
                <a:tc>
                  <a:txBody>
                    <a:bodyPr/>
                    <a:lstStyle/>
                    <a:p>
                      <a:pPr algn="l" fontAlgn="b"/>
                      <a:r>
                        <a:rPr lang="en-US" sz="1100" b="1" i="0" u="none" strike="noStrike" dirty="0">
                          <a:solidFill>
                            <a:srgbClr val="000000"/>
                          </a:solidFill>
                          <a:effectLst/>
                          <a:latin typeface="+mn-lt"/>
                        </a:rPr>
                        <a:t>Intermittent battery storage resources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mn-lt"/>
                        </a:rPr>
                        <a:t>Model </a:t>
                      </a:r>
                      <a:r>
                        <a:rPr lang="en-US" sz="1100" b="0" i="0" u="none" strike="noStrike" dirty="0">
                          <a:solidFill>
                            <a:srgbClr val="000000"/>
                          </a:solidFill>
                          <a:effectLst/>
                          <a:latin typeface="+mn-lt"/>
                        </a:rPr>
                        <a:t>as 100% available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9897606"/>
                  </a:ext>
                </a:extLst>
              </a:tr>
            </a:tbl>
          </a:graphicData>
        </a:graphic>
      </p:graphicFrame>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824955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1401762"/>
          </a:xfrm>
        </p:spPr>
        <p:txBody>
          <a:bodyPr>
            <a:normAutofit/>
          </a:bodyPr>
          <a:lstStyle/>
          <a:p>
            <a:r>
              <a:rPr lang="en-US" dirty="0"/>
              <a:t>Resource</a:t>
            </a:r>
            <a:r>
              <a:rPr lang="en-US" dirty="0">
                <a:solidFill>
                  <a:srgbClr val="FBB92F"/>
                </a:solidFill>
              </a:rPr>
              <a:t> </a:t>
            </a:r>
            <a:r>
              <a:rPr lang="en-US" dirty="0" smtClean="0">
                <a:solidFill>
                  <a:srgbClr val="000000"/>
                </a:solidFill>
              </a:rPr>
              <a:t>Availability Assumptions</a:t>
            </a:r>
            <a:r>
              <a:rPr lang="en-US" dirty="0" smtClean="0"/>
              <a:t>, </a:t>
            </a:r>
            <a:r>
              <a:rPr lang="en-US" dirty="0"/>
              <a:t>cont.</a:t>
            </a:r>
            <a:r>
              <a:rPr lang="en-US" dirty="0" smtClean="0">
                <a:solidFill>
                  <a:srgbClr val="000000"/>
                </a:solidFill>
              </a:rPr>
              <a:t> </a:t>
            </a:r>
            <a:br>
              <a:rPr lang="en-US" dirty="0" smtClean="0">
                <a:solidFill>
                  <a:srgbClr val="000000"/>
                </a:solidFill>
              </a:rPr>
            </a:br>
            <a:r>
              <a:rPr lang="en-US" sz="2400" b="0" dirty="0" smtClean="0">
                <a:solidFill>
                  <a:srgbClr val="000000"/>
                </a:solidFill>
              </a:rPr>
              <a:t>Demand </a:t>
            </a:r>
            <a:r>
              <a:rPr lang="en-US" sz="2400" b="0" dirty="0" smtClean="0"/>
              <a:t>Capacity Resources</a:t>
            </a:r>
            <a:endParaRPr lang="en-US" sz="2400" b="0" dirty="0"/>
          </a:p>
        </p:txBody>
      </p:sp>
      <p:sp>
        <p:nvSpPr>
          <p:cNvPr id="12" name="Rectangle 11"/>
          <p:cNvSpPr/>
          <p:nvPr/>
        </p:nvSpPr>
        <p:spPr>
          <a:xfrm>
            <a:off x="312964" y="4114800"/>
            <a:ext cx="8229600" cy="1569660"/>
          </a:xfrm>
          <a:prstGeom prst="rect">
            <a:avLst/>
          </a:prstGeom>
        </p:spPr>
        <p:txBody>
          <a:bodyPr wrap="square">
            <a:spAutoFit/>
          </a:bodyPr>
          <a:lstStyle/>
          <a:p>
            <a:pPr marL="233363" marR="0" lvl="0" indent="-23336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Demand Capacity Resources </a:t>
            </a:r>
            <a:r>
              <a:rPr kumimoji="0" lang="en-US" sz="1600" b="0" i="0" u="none" strike="noStrike" kern="1200" cap="none" spc="0" normalizeH="0" baseline="0" noProof="0" dirty="0">
                <a:ln>
                  <a:noFill/>
                </a:ln>
                <a:solidFill>
                  <a:srgbClr val="000000"/>
                </a:solidFill>
                <a:effectLst/>
                <a:uLnTx/>
                <a:uFillTx/>
                <a:latin typeface="Calibri"/>
                <a:ea typeface="+mn-ea"/>
                <a:cs typeface="+mn-cs"/>
              </a:rPr>
              <a:t>average performance percentages will be applied to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FCA 16 qualified </a:t>
            </a:r>
            <a:r>
              <a:rPr kumimoji="0" lang="en-US" sz="1600" b="0" i="0" u="none" strike="noStrike" kern="1200" cap="none" spc="0" normalizeH="0" baseline="0" noProof="0" dirty="0">
                <a:ln>
                  <a:noFill/>
                </a:ln>
                <a:solidFill>
                  <a:srgbClr val="000000"/>
                </a:solidFill>
                <a:effectLst/>
                <a:uLnTx/>
                <a:uFillTx/>
                <a:latin typeface="Calibri"/>
                <a:ea typeface="+mn-ea"/>
                <a:cs typeface="+mn-cs"/>
              </a:rPr>
              <a:t>Existing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Demand Capacity Resources</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233363" marR="0" lvl="0" indent="-23336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Average of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2017 </a:t>
            </a:r>
            <a:r>
              <a:rPr kumimoji="0" lang="en-US" sz="1600" b="0" i="0" u="none" strike="noStrike" kern="1200" cap="none" spc="0" normalizeH="0" baseline="0" noProof="0" dirty="0">
                <a:ln>
                  <a:noFill/>
                </a:ln>
                <a:solidFill>
                  <a:srgbClr val="000000"/>
                </a:solidFill>
                <a:effectLst/>
                <a:uLnTx/>
                <a:uFillTx/>
                <a:latin typeface="Calibri"/>
                <a:ea typeface="+mn-ea"/>
                <a:cs typeface="+mn-cs"/>
              </a:rPr>
              <a:t>–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2020 </a:t>
            </a:r>
            <a:r>
              <a:rPr kumimoji="0" lang="en-US" sz="1600" b="0" i="0" u="none" strike="noStrike" kern="1200" cap="none" spc="0" normalizeH="0" baseline="0" noProof="0" dirty="0">
                <a:ln>
                  <a:noFill/>
                </a:ln>
                <a:solidFill>
                  <a:srgbClr val="000000"/>
                </a:solidFill>
                <a:effectLst/>
                <a:uLnTx/>
                <a:uFillTx/>
                <a:latin typeface="Calibri"/>
                <a:ea typeface="+mn-ea"/>
                <a:cs typeface="+mn-cs"/>
              </a:rPr>
              <a:t>historical summer and winter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Demand Capacity Resource performance based on the new ADCR availability methodology</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233363" marR="0" lvl="0" indent="-23336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Modeled as a forced outage rate of 1-performance in blocks by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Demand Capacity Resource </a:t>
            </a:r>
            <a:r>
              <a:rPr kumimoji="0" lang="en-US" sz="1600" b="0" i="0" u="none" strike="noStrike" kern="1200" cap="none" spc="0" normalizeH="0" baseline="0" noProof="0" dirty="0">
                <a:ln>
                  <a:noFill/>
                </a:ln>
                <a:solidFill>
                  <a:srgbClr val="000000"/>
                </a:solidFill>
                <a:effectLst/>
                <a:uLnTx/>
                <a:uFillTx/>
                <a:latin typeface="Calibri"/>
                <a:ea typeface="+mn-ea"/>
                <a:cs typeface="+mn-cs"/>
              </a:rPr>
              <a:t>type and Load Zone </a:t>
            </a:r>
          </a:p>
        </p:txBody>
      </p:sp>
      <p:sp>
        <p:nvSpPr>
          <p:cNvPr id="2" name="TextBox 1"/>
          <p:cNvSpPr txBox="1"/>
          <p:nvPr/>
        </p:nvSpPr>
        <p:spPr>
          <a:xfrm>
            <a:off x="312964" y="5896111"/>
            <a:ext cx="8686800"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For calculation details on ADCR availability (performance), see </a:t>
            </a: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hlinkClick r:id="rId2"/>
              </a:rPr>
              <a:t>June 2021 </a:t>
            </a: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hlinkClick r:id="rId2"/>
              </a:rPr>
              <a:t>May 2021 </a:t>
            </a: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PSPC meeting materials</a:t>
            </a:r>
            <a:endParaRPr kumimoji="0" lang="en-US" sz="13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graphicFrame>
        <p:nvGraphicFramePr>
          <p:cNvPr id="5" name="Table 4"/>
          <p:cNvGraphicFramePr>
            <a:graphicFrameLocks noGrp="1"/>
          </p:cNvGraphicFramePr>
          <p:nvPr>
            <p:extLst/>
          </p:nvPr>
        </p:nvGraphicFramePr>
        <p:xfrm>
          <a:off x="457198" y="1877104"/>
          <a:ext cx="8229602" cy="2026045"/>
        </p:xfrm>
        <a:graphic>
          <a:graphicData uri="http://schemas.openxmlformats.org/drawingml/2006/table">
            <a:tbl>
              <a:tblPr/>
              <a:tblGrid>
                <a:gridCol w="2078837">
                  <a:extLst>
                    <a:ext uri="{9D8B030D-6E8A-4147-A177-3AD203B41FA5}">
                      <a16:colId xmlns:a16="http://schemas.microsoft.com/office/drawing/2014/main" val="3975603118"/>
                    </a:ext>
                  </a:extLst>
                </a:gridCol>
                <a:gridCol w="769425">
                  <a:extLst>
                    <a:ext uri="{9D8B030D-6E8A-4147-A177-3AD203B41FA5}">
                      <a16:colId xmlns:a16="http://schemas.microsoft.com/office/drawing/2014/main" val="3682434679"/>
                    </a:ext>
                  </a:extLst>
                </a:gridCol>
                <a:gridCol w="769425">
                  <a:extLst>
                    <a:ext uri="{9D8B030D-6E8A-4147-A177-3AD203B41FA5}">
                      <a16:colId xmlns:a16="http://schemas.microsoft.com/office/drawing/2014/main" val="2104253470"/>
                    </a:ext>
                  </a:extLst>
                </a:gridCol>
                <a:gridCol w="769425">
                  <a:extLst>
                    <a:ext uri="{9D8B030D-6E8A-4147-A177-3AD203B41FA5}">
                      <a16:colId xmlns:a16="http://schemas.microsoft.com/office/drawing/2014/main" val="2782494446"/>
                    </a:ext>
                  </a:extLst>
                </a:gridCol>
                <a:gridCol w="769425">
                  <a:extLst>
                    <a:ext uri="{9D8B030D-6E8A-4147-A177-3AD203B41FA5}">
                      <a16:colId xmlns:a16="http://schemas.microsoft.com/office/drawing/2014/main" val="3189975291"/>
                    </a:ext>
                  </a:extLst>
                </a:gridCol>
                <a:gridCol w="769425">
                  <a:extLst>
                    <a:ext uri="{9D8B030D-6E8A-4147-A177-3AD203B41FA5}">
                      <a16:colId xmlns:a16="http://schemas.microsoft.com/office/drawing/2014/main" val="1689200668"/>
                    </a:ext>
                  </a:extLst>
                </a:gridCol>
                <a:gridCol w="769425">
                  <a:extLst>
                    <a:ext uri="{9D8B030D-6E8A-4147-A177-3AD203B41FA5}">
                      <a16:colId xmlns:a16="http://schemas.microsoft.com/office/drawing/2014/main" val="220005139"/>
                    </a:ext>
                  </a:extLst>
                </a:gridCol>
                <a:gridCol w="769425">
                  <a:extLst>
                    <a:ext uri="{9D8B030D-6E8A-4147-A177-3AD203B41FA5}">
                      <a16:colId xmlns:a16="http://schemas.microsoft.com/office/drawing/2014/main" val="1054718584"/>
                    </a:ext>
                  </a:extLst>
                </a:gridCol>
                <a:gridCol w="764790">
                  <a:extLst>
                    <a:ext uri="{9D8B030D-6E8A-4147-A177-3AD203B41FA5}">
                      <a16:colId xmlns:a16="http://schemas.microsoft.com/office/drawing/2014/main" val="4139921239"/>
                    </a:ext>
                  </a:extLst>
                </a:gridCol>
              </a:tblGrid>
              <a:tr h="257175">
                <a:tc rowSpan="2">
                  <a:txBody>
                    <a:bodyPr/>
                    <a:lstStyle/>
                    <a:p>
                      <a:pPr algn="ctr" fontAlgn="ctr"/>
                      <a:r>
                        <a:rPr lang="en-US" sz="900" b="1" i="0" u="none" strike="noStrike" dirty="0">
                          <a:solidFill>
                            <a:srgbClr val="000000"/>
                          </a:solidFill>
                          <a:effectLst/>
                          <a:latin typeface="Arial" panose="020B0604020202020204" pitchFamily="34" charset="0"/>
                        </a:rPr>
                        <a:t>Load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800" b="1" i="0" u="none" strike="noStrike" dirty="0">
                          <a:solidFill>
                            <a:srgbClr val="000000"/>
                          </a:solidFill>
                          <a:effectLst/>
                          <a:latin typeface="Arial" panose="020B0604020202020204" pitchFamily="34" charset="0"/>
                        </a:rPr>
                        <a:t>On-Peak Demand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Arial" panose="020B0604020202020204" pitchFamily="34" charset="0"/>
                        </a:rPr>
                        <a:t>Seasonal Peak Demand Resources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Arial" panose="020B0604020202020204" pitchFamily="34" charset="0"/>
                        </a:rPr>
                        <a:t>ADCR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40807927"/>
                  </a:ext>
                </a:extLst>
              </a:tr>
              <a:tr h="305830">
                <a:tc vMerge="1">
                  <a:txBody>
                    <a:bodyPr/>
                    <a:lstStyle/>
                    <a:p>
                      <a:endParaRPr lang="en-US"/>
                    </a:p>
                  </a:txBody>
                  <a:tcPr/>
                </a:tc>
                <a:tc>
                  <a:txBody>
                    <a:bodyPr/>
                    <a:lstStyle/>
                    <a:p>
                      <a:pPr algn="ctr" fontAlgn="ctr"/>
                      <a:r>
                        <a:rPr lang="en-US" sz="800" b="1" i="0" u="none" strike="noStrike" dirty="0">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panose="020B0604020202020204" pitchFamily="34" charset="0"/>
                        </a:rPr>
                        <a:t>Performance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panose="020B0604020202020204" pitchFamily="34" charset="0"/>
                        </a:rPr>
                        <a:t>Performance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panose="020B0604020202020204" pitchFamily="34" charset="0"/>
                        </a:rPr>
                        <a:t>Performance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panose="020B0604020202020204" pitchFamily="34" charset="0"/>
                        </a:rPr>
                        <a:t>Summer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Arial" panose="020B0604020202020204" pitchFamily="34" charset="0"/>
                        </a:rPr>
                        <a:t>Performance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363964"/>
                  </a:ext>
                </a:extLst>
              </a:tr>
              <a:tr h="139014">
                <a:tc>
                  <a:txBody>
                    <a:bodyPr/>
                    <a:lstStyle/>
                    <a:p>
                      <a:pPr algn="l" fontAlgn="ctr"/>
                      <a:r>
                        <a:rPr lang="en-US" sz="800" b="0" i="0" u="none" strike="noStrike">
                          <a:solidFill>
                            <a:srgbClr val="000000"/>
                          </a:solidFill>
                          <a:effectLst/>
                          <a:latin typeface="Arial" panose="020B0604020202020204" pitchFamily="34" charset="0"/>
                        </a:rPr>
                        <a:t>MAINE</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216717"/>
                  </a:ext>
                </a:extLst>
              </a:tr>
              <a:tr h="139014">
                <a:tc>
                  <a:txBody>
                    <a:bodyPr/>
                    <a:lstStyle/>
                    <a:p>
                      <a:pPr algn="l" fontAlgn="ctr"/>
                      <a:r>
                        <a:rPr lang="en-US" sz="800" b="0" i="0" u="none" strike="noStrike">
                          <a:solidFill>
                            <a:srgbClr val="000000"/>
                          </a:solidFill>
                          <a:effectLst/>
                          <a:latin typeface="Arial" panose="020B0604020202020204" pitchFamily="34" charset="0"/>
                        </a:rPr>
                        <a:t>NEW HAMPSHIRE</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644265"/>
                  </a:ext>
                </a:extLst>
              </a:tr>
              <a:tr h="139014">
                <a:tc>
                  <a:txBody>
                    <a:bodyPr/>
                    <a:lstStyle/>
                    <a:p>
                      <a:pPr algn="l" fontAlgn="ctr"/>
                      <a:r>
                        <a:rPr lang="en-US" sz="800" b="0" i="0" u="none" strike="noStrike">
                          <a:solidFill>
                            <a:srgbClr val="000000"/>
                          </a:solidFill>
                          <a:effectLst/>
                          <a:latin typeface="Arial" panose="020B0604020202020204" pitchFamily="34" charset="0"/>
                        </a:rPr>
                        <a:t>VERMONT</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140420"/>
                  </a:ext>
                </a:extLst>
              </a:tr>
              <a:tr h="139014">
                <a:tc>
                  <a:txBody>
                    <a:bodyPr/>
                    <a:lstStyle/>
                    <a:p>
                      <a:pPr algn="l" fontAlgn="ctr"/>
                      <a:r>
                        <a:rPr lang="en-US" sz="800" b="0" i="0" u="none" strike="noStrike">
                          <a:solidFill>
                            <a:srgbClr val="000000"/>
                          </a:solidFill>
                          <a:effectLst/>
                          <a:latin typeface="Arial" panose="020B0604020202020204" pitchFamily="34" charset="0"/>
                        </a:rPr>
                        <a:t>CONNECTICUT</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91480"/>
                  </a:ext>
                </a:extLst>
              </a:tr>
              <a:tr h="139014">
                <a:tc>
                  <a:txBody>
                    <a:bodyPr/>
                    <a:lstStyle/>
                    <a:p>
                      <a:pPr algn="l" fontAlgn="ctr"/>
                      <a:r>
                        <a:rPr lang="en-US" sz="800" b="0" i="0" u="none" strike="noStrike">
                          <a:solidFill>
                            <a:srgbClr val="000000"/>
                          </a:solidFill>
                          <a:effectLst/>
                          <a:latin typeface="Arial" panose="020B0604020202020204" pitchFamily="34" charset="0"/>
                        </a:rPr>
                        <a:t>RHODE ISLAND</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233559"/>
                  </a:ext>
                </a:extLst>
              </a:tr>
              <a:tr h="139014">
                <a:tc>
                  <a:txBody>
                    <a:bodyPr/>
                    <a:lstStyle/>
                    <a:p>
                      <a:pPr algn="l" fontAlgn="ctr"/>
                      <a:r>
                        <a:rPr lang="en-US" sz="800" b="0" i="0" u="none" strike="noStrike">
                          <a:solidFill>
                            <a:srgbClr val="000000"/>
                          </a:solidFill>
                          <a:effectLst/>
                          <a:latin typeface="Arial" panose="020B0604020202020204" pitchFamily="34" charset="0"/>
                        </a:rPr>
                        <a:t>SOUTH EAST MASSACHUSETTS</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093173"/>
                  </a:ext>
                </a:extLst>
              </a:tr>
              <a:tr h="139014">
                <a:tc>
                  <a:txBody>
                    <a:bodyPr/>
                    <a:lstStyle/>
                    <a:p>
                      <a:pPr algn="l" fontAlgn="ctr"/>
                      <a:r>
                        <a:rPr lang="en-US" sz="800" b="0" i="0" u="none" strike="noStrike">
                          <a:solidFill>
                            <a:srgbClr val="000000"/>
                          </a:solidFill>
                          <a:effectLst/>
                          <a:latin typeface="Arial" panose="020B0604020202020204" pitchFamily="34" charset="0"/>
                        </a:rPr>
                        <a:t>WEST CENTRAL MASSACHUSETTS</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821516"/>
                  </a:ext>
                </a:extLst>
              </a:tr>
              <a:tr h="139014">
                <a:tc>
                  <a:txBody>
                    <a:bodyPr/>
                    <a:lstStyle/>
                    <a:p>
                      <a:pPr algn="l" fontAlgn="ctr"/>
                      <a:r>
                        <a:rPr lang="en-US" sz="800" b="0" i="0" u="none" strike="noStrike" dirty="0">
                          <a:solidFill>
                            <a:srgbClr val="000000"/>
                          </a:solidFill>
                          <a:effectLst/>
                          <a:latin typeface="Arial" panose="020B0604020202020204" pitchFamily="34" charset="0"/>
                        </a:rPr>
                        <a:t>NORTH EAST MASSACHUSETTS &amp; BOSTON</a:t>
                      </a:r>
                    </a:p>
                  </a:txBody>
                  <a:tcPr marL="6255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538745"/>
                  </a:ext>
                </a:extLst>
              </a:tr>
              <a:tr h="139014">
                <a:tc>
                  <a:txBody>
                    <a:bodyPr/>
                    <a:lstStyle/>
                    <a:p>
                      <a:pPr algn="ctr" fontAlgn="ctr"/>
                      <a:r>
                        <a:rPr lang="en-US" sz="900" b="1" i="0" u="none" strike="noStrike">
                          <a:solidFill>
                            <a:srgbClr val="000000"/>
                          </a:solidFill>
                          <a:effectLst/>
                          <a:latin typeface="Arial" panose="020B0604020202020204" pitchFamily="34" charset="0"/>
                        </a:rPr>
                        <a:t>Total New England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3,667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775516"/>
                  </a:ext>
                </a:extLst>
              </a:tr>
            </a:tbl>
          </a:graphicData>
        </a:graphic>
      </p:graphicFrame>
      <p:sp>
        <p:nvSpPr>
          <p:cNvPr id="3" name="Slide Number Placeholder 2"/>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59</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883341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cs typeface="Times New Roman" pitchFamily="18" charset="0"/>
              </a:rPr>
              <a:t>Recap of </a:t>
            </a:r>
            <a:r>
              <a:rPr lang="en-US" dirty="0" smtClean="0">
                <a:cs typeface="Times New Roman" pitchFamily="18" charset="0"/>
              </a:rPr>
              <a:t>Tie Benefits Calculation Process*</a:t>
            </a:r>
            <a:endParaRPr lang="en-US" dirty="0"/>
          </a:p>
        </p:txBody>
      </p:sp>
      <p:sp>
        <p:nvSpPr>
          <p:cNvPr id="3" name="Text Placeholder 2"/>
          <p:cNvSpPr>
            <a:spLocks noGrp="1"/>
          </p:cNvSpPr>
          <p:nvPr>
            <p:ph type="body" sz="quarter" idx="4294967295"/>
          </p:nvPr>
        </p:nvSpPr>
        <p:spPr>
          <a:xfrm>
            <a:off x="381000" y="1219200"/>
            <a:ext cx="8466726" cy="4876800"/>
          </a:xfrm>
          <a:prstGeom prst="rect">
            <a:avLst/>
          </a:prstGeom>
        </p:spPr>
        <p:txBody>
          <a:bodyPr>
            <a:normAutofit fontScale="92500" lnSpcReduction="10000"/>
          </a:bodyPr>
          <a:lstStyle/>
          <a:p>
            <a:pPr>
              <a:lnSpc>
                <a:spcPct val="90000"/>
              </a:lnSpc>
            </a:pPr>
            <a:r>
              <a:rPr lang="en-US" sz="1800" dirty="0"/>
              <a:t>Process </a:t>
            </a:r>
            <a:r>
              <a:rPr lang="en-US" sz="1800" dirty="0" smtClean="0"/>
              <a:t>1 </a:t>
            </a:r>
            <a:endParaRPr lang="en-US" sz="1800" dirty="0"/>
          </a:p>
          <a:p>
            <a:pPr lvl="1">
              <a:lnSpc>
                <a:spcPct val="90000"/>
              </a:lnSpc>
            </a:pPr>
            <a:r>
              <a:rPr lang="en-US" sz="1600" dirty="0"/>
              <a:t>Calculate the tie benefits values for all possible interconnection states using isolated New England system as the reference</a:t>
            </a:r>
          </a:p>
          <a:p>
            <a:pPr>
              <a:lnSpc>
                <a:spcPct val="90000"/>
              </a:lnSpc>
            </a:pPr>
            <a:r>
              <a:rPr lang="en-US" sz="1800" dirty="0"/>
              <a:t>Process </a:t>
            </a:r>
            <a:r>
              <a:rPr lang="en-US" sz="1800" dirty="0" smtClean="0"/>
              <a:t>2 </a:t>
            </a:r>
            <a:endParaRPr lang="en-US" sz="1800" dirty="0"/>
          </a:p>
          <a:p>
            <a:pPr lvl="1">
              <a:lnSpc>
                <a:spcPct val="90000"/>
              </a:lnSpc>
            </a:pPr>
            <a:r>
              <a:rPr lang="en-US" sz="1600" dirty="0"/>
              <a:t>Calculate initial total tie benefits for New England from all neighboring </a:t>
            </a:r>
            <a:r>
              <a:rPr lang="en-US" sz="1600" dirty="0" smtClean="0"/>
              <a:t>Control </a:t>
            </a:r>
            <a:r>
              <a:rPr lang="en-US" sz="1600" dirty="0"/>
              <a:t>A</a:t>
            </a:r>
            <a:r>
              <a:rPr lang="en-US" sz="1600" dirty="0" smtClean="0"/>
              <a:t>reas</a:t>
            </a:r>
            <a:endParaRPr lang="en-US" sz="1600" dirty="0"/>
          </a:p>
          <a:p>
            <a:pPr>
              <a:lnSpc>
                <a:spcPct val="90000"/>
              </a:lnSpc>
            </a:pPr>
            <a:r>
              <a:rPr lang="en-US" sz="1800" dirty="0"/>
              <a:t>Process </a:t>
            </a:r>
            <a:r>
              <a:rPr lang="en-US" sz="1800" dirty="0" smtClean="0"/>
              <a:t>3</a:t>
            </a:r>
            <a:endParaRPr lang="en-US" sz="1800" dirty="0"/>
          </a:p>
          <a:p>
            <a:pPr lvl="1">
              <a:lnSpc>
                <a:spcPct val="90000"/>
              </a:lnSpc>
            </a:pPr>
            <a:r>
              <a:rPr lang="en-US" sz="1600" dirty="0"/>
              <a:t>Calculate initial tie benefits for each individual neighboring control area</a:t>
            </a:r>
          </a:p>
          <a:p>
            <a:pPr lvl="1">
              <a:lnSpc>
                <a:spcPct val="90000"/>
              </a:lnSpc>
            </a:pPr>
            <a:r>
              <a:rPr lang="en-US" sz="1600" dirty="0"/>
              <a:t>Pro-rate tie benefits values of individual </a:t>
            </a:r>
            <a:r>
              <a:rPr lang="en-US" sz="1600" dirty="0" smtClean="0"/>
              <a:t>Control </a:t>
            </a:r>
            <a:r>
              <a:rPr lang="en-US" sz="1600" dirty="0"/>
              <a:t>A</a:t>
            </a:r>
            <a:r>
              <a:rPr lang="en-US" sz="1600" dirty="0" smtClean="0"/>
              <a:t>reas </a:t>
            </a:r>
            <a:r>
              <a:rPr lang="en-US" sz="1600" dirty="0"/>
              <a:t>based on the total tie benefits, if necessary</a:t>
            </a:r>
          </a:p>
          <a:p>
            <a:pPr>
              <a:lnSpc>
                <a:spcPct val="90000"/>
              </a:lnSpc>
            </a:pPr>
            <a:r>
              <a:rPr lang="en-US" sz="1800" dirty="0"/>
              <a:t>Process </a:t>
            </a:r>
            <a:r>
              <a:rPr lang="en-US" sz="1800" dirty="0" smtClean="0"/>
              <a:t>4</a:t>
            </a:r>
            <a:endParaRPr lang="en-US" sz="1800" dirty="0"/>
          </a:p>
          <a:p>
            <a:pPr lvl="1">
              <a:lnSpc>
                <a:spcPct val="90000"/>
              </a:lnSpc>
            </a:pPr>
            <a:r>
              <a:rPr lang="en-US" sz="1600" dirty="0"/>
              <a:t>Calculate initial tie benefits for individual interconnection or group of interconnections</a:t>
            </a:r>
          </a:p>
          <a:p>
            <a:pPr lvl="1">
              <a:lnSpc>
                <a:spcPct val="90000"/>
              </a:lnSpc>
            </a:pPr>
            <a:r>
              <a:rPr lang="en-US" sz="1600" dirty="0"/>
              <a:t>Pro-rate tie benefits values of individual interconnection or group of interconnections based on the individual </a:t>
            </a:r>
            <a:r>
              <a:rPr lang="en-US" sz="1600" dirty="0" smtClean="0"/>
              <a:t>Control </a:t>
            </a:r>
            <a:r>
              <a:rPr lang="en-US" sz="1600" dirty="0"/>
              <a:t>A</a:t>
            </a:r>
            <a:r>
              <a:rPr lang="en-US" sz="1600" dirty="0" smtClean="0"/>
              <a:t>rea </a:t>
            </a:r>
            <a:r>
              <a:rPr lang="en-US" sz="1600" dirty="0"/>
              <a:t>tie benefits, if necessary</a:t>
            </a:r>
          </a:p>
          <a:p>
            <a:pPr>
              <a:lnSpc>
                <a:spcPct val="90000"/>
              </a:lnSpc>
            </a:pPr>
            <a:r>
              <a:rPr lang="en-US" sz="1800" dirty="0"/>
              <a:t>Process </a:t>
            </a:r>
            <a:r>
              <a:rPr lang="en-US" sz="1800" dirty="0" smtClean="0"/>
              <a:t>5</a:t>
            </a:r>
            <a:endParaRPr lang="en-US" sz="1800" dirty="0"/>
          </a:p>
          <a:p>
            <a:pPr lvl="1">
              <a:lnSpc>
                <a:spcPct val="90000"/>
              </a:lnSpc>
            </a:pPr>
            <a:r>
              <a:rPr lang="en-US" sz="1600" dirty="0"/>
              <a:t>Adjust tie benefits of individual interconnection or group of interconnections to account for </a:t>
            </a:r>
            <a:r>
              <a:rPr lang="en-US" sz="1600" dirty="0" smtClean="0"/>
              <a:t>firm capacity </a:t>
            </a:r>
            <a:r>
              <a:rPr lang="en-US" sz="1600" dirty="0"/>
              <a:t>imports</a:t>
            </a:r>
          </a:p>
          <a:p>
            <a:pPr>
              <a:lnSpc>
                <a:spcPct val="90000"/>
              </a:lnSpc>
            </a:pPr>
            <a:r>
              <a:rPr lang="en-US" sz="1800" dirty="0"/>
              <a:t>Process </a:t>
            </a:r>
            <a:r>
              <a:rPr lang="en-US" sz="1800" dirty="0" smtClean="0"/>
              <a:t>6</a:t>
            </a:r>
            <a:endParaRPr lang="en-US" sz="1800" dirty="0"/>
          </a:p>
          <a:p>
            <a:pPr lvl="1">
              <a:lnSpc>
                <a:spcPct val="90000"/>
              </a:lnSpc>
            </a:pPr>
            <a:r>
              <a:rPr lang="en-US" sz="1600" dirty="0"/>
              <a:t>Calculate the final tie benefits for each individual neighboring </a:t>
            </a:r>
            <a:r>
              <a:rPr lang="en-US" sz="1600" dirty="0" smtClean="0"/>
              <a:t>Control </a:t>
            </a:r>
            <a:r>
              <a:rPr lang="en-US" sz="1600" dirty="0"/>
              <a:t>A</a:t>
            </a:r>
            <a:r>
              <a:rPr lang="en-US" sz="1600" dirty="0" smtClean="0"/>
              <a:t>rea</a:t>
            </a:r>
            <a:endParaRPr lang="en-US" sz="1600" dirty="0"/>
          </a:p>
          <a:p>
            <a:pPr>
              <a:lnSpc>
                <a:spcPct val="90000"/>
              </a:lnSpc>
            </a:pPr>
            <a:r>
              <a:rPr lang="en-US" sz="1800" dirty="0"/>
              <a:t>Process </a:t>
            </a:r>
            <a:r>
              <a:rPr lang="en-US" sz="1800" dirty="0" smtClean="0"/>
              <a:t>7</a:t>
            </a:r>
            <a:endParaRPr lang="en-US" sz="1800" dirty="0"/>
          </a:p>
          <a:p>
            <a:pPr lvl="1">
              <a:lnSpc>
                <a:spcPct val="90000"/>
              </a:lnSpc>
            </a:pPr>
            <a:r>
              <a:rPr lang="en-US" sz="1600" dirty="0" smtClean="0"/>
              <a:t>Sum </a:t>
            </a:r>
            <a:r>
              <a:rPr lang="en-US" sz="1600" dirty="0"/>
              <a:t>the final total tie benefits for New </a:t>
            </a:r>
            <a:r>
              <a:rPr lang="en-US" sz="1600" dirty="0" smtClean="0"/>
              <a:t>England from each individual neighboring Control Areas</a:t>
            </a:r>
            <a:endParaRPr lang="en-US" dirty="0">
              <a:cs typeface="Times New Roman" pitchFamily="18" charset="0"/>
            </a:endParaRP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6</a:t>
            </a:fld>
            <a:endParaRPr lang="en-US" dirty="0"/>
          </a:p>
        </p:txBody>
      </p:sp>
      <p:sp>
        <p:nvSpPr>
          <p:cNvPr id="5" name="Rectangle 4"/>
          <p:cNvSpPr/>
          <p:nvPr/>
        </p:nvSpPr>
        <p:spPr>
          <a:xfrm>
            <a:off x="381000" y="5848838"/>
            <a:ext cx="8686800" cy="461665"/>
          </a:xfrm>
          <a:prstGeom prst="rect">
            <a:avLst/>
          </a:prstGeom>
        </p:spPr>
        <p:txBody>
          <a:bodyPr wrap="square">
            <a:spAutoFit/>
          </a:bodyPr>
          <a:lstStyle/>
          <a:p>
            <a:r>
              <a:rPr lang="en-US" sz="1200" dirty="0" smtClean="0">
                <a:solidFill>
                  <a:srgbClr val="000000"/>
                </a:solidFill>
              </a:rPr>
              <a:t>*The tie benefits calculation process is documented in Section III.12.9 of the Tariff, available at:  </a:t>
            </a:r>
            <a:r>
              <a:rPr lang="en-US" sz="1200" dirty="0" smtClean="0">
                <a:solidFill>
                  <a:srgbClr val="000000"/>
                </a:solidFill>
                <a:hlinkClick r:id="rId2"/>
              </a:rPr>
              <a:t>https</a:t>
            </a:r>
            <a:r>
              <a:rPr lang="en-US" sz="1200" dirty="0">
                <a:solidFill>
                  <a:srgbClr val="000000"/>
                </a:solidFill>
                <a:hlinkClick r:id="rId2"/>
              </a:rPr>
              <a:t>://</a:t>
            </a:r>
            <a:r>
              <a:rPr lang="en-US" sz="1200" dirty="0" smtClean="0">
                <a:solidFill>
                  <a:srgbClr val="000000"/>
                </a:solidFill>
                <a:hlinkClick r:id="rId2"/>
              </a:rPr>
              <a:t>www.iso-ne.com/static-assets/documents/2014/12/mr1_sec_1_12.pdf</a:t>
            </a:r>
            <a:r>
              <a:rPr lang="en-US" sz="1200" dirty="0" smtClean="0">
                <a:solidFill>
                  <a:srgbClr val="000000"/>
                </a:solidFill>
              </a:rPr>
              <a:t> </a:t>
            </a:r>
          </a:p>
        </p:txBody>
      </p:sp>
    </p:spTree>
    <p:extLst>
      <p:ext uri="{BB962C8B-B14F-4D97-AF65-F5344CB8AC3E}">
        <p14:creationId xmlns:p14="http://schemas.microsoft.com/office/powerpoint/2010/main" val="1806944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a:t>
            </a:r>
            <a:r>
              <a:rPr lang="en-US" dirty="0">
                <a:solidFill>
                  <a:srgbClr val="FBB92F"/>
                </a:solidFill>
              </a:rPr>
              <a:t> </a:t>
            </a:r>
            <a:r>
              <a:rPr lang="en-US" dirty="0" smtClean="0"/>
              <a:t>Availability Assumptions, </a:t>
            </a:r>
            <a:r>
              <a:rPr lang="en-US" dirty="0"/>
              <a:t>cont.</a:t>
            </a:r>
            <a:r>
              <a:rPr lang="en-US" dirty="0" smtClean="0"/>
              <a:t> </a:t>
            </a:r>
            <a:br>
              <a:rPr lang="en-US" dirty="0" smtClean="0"/>
            </a:br>
            <a:r>
              <a:rPr lang="en-US" sz="2400" b="0" dirty="0" smtClean="0"/>
              <a:t>Import Capacity Resources</a:t>
            </a:r>
            <a:endParaRPr lang="en-US" sz="2400" b="0" dirty="0"/>
          </a:p>
        </p:txBody>
      </p:sp>
      <p:sp>
        <p:nvSpPr>
          <p:cNvPr id="4" name="Rectangle 3"/>
          <p:cNvSpPr txBox="1">
            <a:spLocks noChangeArrowheads="1"/>
          </p:cNvSpPr>
          <p:nvPr/>
        </p:nvSpPr>
        <p:spPr>
          <a:xfrm>
            <a:off x="457200" y="1143000"/>
            <a:ext cx="8229600" cy="5041288"/>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a:ea typeface="+mn-ea"/>
                <a:cs typeface="+mn-cs"/>
              </a:rPr>
              <a:t>System Import Capacity Resources</a:t>
            </a: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T</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he forced and planned outage assumptions will be based on the availability assumptions associated with the transmission line used to import the capacity resource</a:t>
            </a:r>
            <a:r>
              <a:rPr kumimoji="0" lang="en-US" sz="1600" b="0" i="0" u="none" strike="noStrike" kern="1200" cap="none" spc="0" normalizeH="0" baseline="0" noProof="0" dirty="0">
                <a:ln>
                  <a:noFill/>
                </a:ln>
                <a:solidFill>
                  <a:srgbClr val="000000"/>
                </a:solidFill>
                <a:effectLst/>
                <a:uLnTx/>
                <a:uFillTx/>
                <a:latin typeface="Calibri"/>
                <a:ea typeface="+mn-ea"/>
                <a:cs typeface="+mn-cs"/>
              </a:rPr>
              <a:t>. The following table shows the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availability assumptions for the external ties based on external </a:t>
            </a:r>
            <a:r>
              <a:rPr kumimoji="0" lang="en-US" sz="1600" b="0" i="0" u="none" strike="noStrike" kern="1200" cap="none" spc="0" normalizeH="0" baseline="0" noProof="0" dirty="0">
                <a:ln>
                  <a:noFill/>
                </a:ln>
                <a:solidFill>
                  <a:srgbClr val="000000"/>
                </a:solidFill>
                <a:effectLst/>
                <a:uLnTx/>
                <a:uFillTx/>
                <a:latin typeface="Calibri"/>
                <a:ea typeface="+mn-ea"/>
                <a:cs typeface="+mn-cs"/>
              </a:rPr>
              <a:t>tie lines’ forced and scheduled outage rates</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a:t>
            </a: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a:ea typeface="+mn-ea"/>
              <a:cs typeface="+mn-cs"/>
            </a:endParaRP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a:ea typeface="+mn-ea"/>
                <a:cs typeface="+mn-cs"/>
              </a:rPr>
              <a:t>Unit/Plant </a:t>
            </a:r>
            <a:r>
              <a:rPr kumimoji="0" lang="en-US" sz="2000" b="0" i="0" u="none" strike="noStrike" kern="1200" cap="none" spc="0" normalizeH="0" baseline="0" noProof="0" dirty="0">
                <a:ln>
                  <a:noFill/>
                </a:ln>
                <a:solidFill>
                  <a:srgbClr val="000000"/>
                </a:solidFill>
                <a:effectLst/>
                <a:uLnTx/>
                <a:uFillTx/>
                <a:latin typeface="Calibri"/>
                <a:ea typeface="+mn-ea"/>
                <a:cs typeface="+mn-cs"/>
              </a:rPr>
              <a:t>Import Capacity Resources</a:t>
            </a:r>
          </a:p>
          <a:p>
            <a:pPr marL="742950" marR="0" lvl="1" indent="-285750"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The </a:t>
            </a:r>
            <a:r>
              <a:rPr kumimoji="0" lang="en-US" sz="1600" b="0" i="0" u="none" strike="noStrike" kern="1200" cap="none" spc="0" normalizeH="0" baseline="0" noProof="0" dirty="0">
                <a:ln>
                  <a:noFill/>
                </a:ln>
                <a:solidFill>
                  <a:srgbClr val="000000"/>
                </a:solidFill>
                <a:effectLst/>
                <a:uLnTx/>
                <a:uFillTx/>
                <a:latin typeface="Calibri"/>
                <a:ea typeface="+mn-ea"/>
                <a:cs typeface="+mn-cs"/>
              </a:rPr>
              <a:t>forced and planned outage assumptions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will be </a:t>
            </a:r>
            <a:r>
              <a:rPr kumimoji="0" lang="en-US" sz="1600" b="0" i="0" u="none" strike="noStrike" kern="1200" cap="none" spc="0" normalizeH="0" baseline="0" noProof="0" dirty="0">
                <a:ln>
                  <a:noFill/>
                </a:ln>
                <a:solidFill>
                  <a:srgbClr val="000000"/>
                </a:solidFill>
                <a:effectLst/>
                <a:uLnTx/>
                <a:uFillTx/>
                <a:latin typeface="Calibri"/>
                <a:ea typeface="+mn-ea"/>
                <a:cs typeface="+mn-cs"/>
              </a:rPr>
              <a:t>based on the assumptions associated with the unit/plant supplying the import </a:t>
            </a:r>
            <a:r>
              <a:rPr kumimoji="0" lang="en-US" sz="1600" b="0" i="0" u="none" strike="noStrike" kern="1200" cap="none" spc="0" normalizeH="0" baseline="0" noProof="0" dirty="0" smtClean="0">
                <a:ln>
                  <a:noFill/>
                </a:ln>
                <a:solidFill>
                  <a:srgbClr val="000000"/>
                </a:solidFill>
                <a:effectLst/>
                <a:uLnTx/>
                <a:uFillTx/>
                <a:latin typeface="Calibri"/>
                <a:ea typeface="+mn-ea"/>
                <a:cs typeface="+mn-cs"/>
              </a:rPr>
              <a:t>capacity</a:t>
            </a:r>
          </a:p>
          <a:p>
            <a:pPr marL="342900" marR="0" lvl="0" indent="-34290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a:ea typeface="+mn-ea"/>
                <a:cs typeface="+mn-cs"/>
              </a:rPr>
              <a:t>Please note, for FCA 16 there are no qualified existing Import Capacity Resources</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Table 6"/>
          <p:cNvGraphicFramePr>
            <a:graphicFrameLocks noGrp="1"/>
          </p:cNvGraphicFramePr>
          <p:nvPr>
            <p:extLst/>
          </p:nvPr>
        </p:nvGraphicFramePr>
        <p:xfrm>
          <a:off x="1600200" y="2590800"/>
          <a:ext cx="5181600" cy="1845730"/>
        </p:xfrm>
        <a:graphic>
          <a:graphicData uri="http://schemas.openxmlformats.org/drawingml/2006/table">
            <a:tbl>
              <a:tblPr/>
              <a:tblGrid>
                <a:gridCol w="2301802">
                  <a:extLst>
                    <a:ext uri="{9D8B030D-6E8A-4147-A177-3AD203B41FA5}">
                      <a16:colId xmlns:a16="http://schemas.microsoft.com/office/drawing/2014/main" val="20000"/>
                    </a:ext>
                  </a:extLst>
                </a:gridCol>
                <a:gridCol w="1508198">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6858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US" altLang="en-US" sz="1400" b="1" i="0" u="none" strike="noStrike" kern="1200" dirty="0" smtClean="0">
                          <a:solidFill>
                            <a:srgbClr val="000000"/>
                          </a:solidFill>
                          <a:effectLst/>
                          <a:latin typeface="Arial" panose="020B0604020202020204" pitchFamily="34" charset="0"/>
                          <a:ea typeface="+mn-ea"/>
                          <a:cs typeface="Arial" panose="020B0604020202020204" pitchFamily="34" charset="0"/>
                        </a:rPr>
                        <a:t>External Ties</a:t>
                      </a:r>
                      <a:endParaRPr lang="en-US" alt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altLang="en-US" sz="12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Forced Outage Rate (%)</a:t>
                      </a:r>
                    </a:p>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panose="020B0604020202020204" pitchFamily="34" charset="0"/>
                          <a:cs typeface="Arial" panose="020B0604020202020204" pitchFamily="34" charset="0"/>
                        </a:rPr>
                        <a:t>Maintenance</a:t>
                      </a:r>
                    </a:p>
                    <a:p>
                      <a:pPr algn="ctr" fontAlgn="b"/>
                      <a:r>
                        <a:rPr lang="en-US" sz="1400" b="1" i="0" u="none" strike="noStrike" baseline="0" dirty="0" smtClean="0">
                          <a:solidFill>
                            <a:srgbClr val="000000"/>
                          </a:solidFill>
                          <a:effectLst/>
                          <a:latin typeface="Arial" panose="020B0604020202020204" pitchFamily="34" charset="0"/>
                          <a:cs typeface="Arial" panose="020B0604020202020204" pitchFamily="34" charset="0"/>
                        </a:rPr>
                        <a:t> (Weeks)</a:t>
                      </a:r>
                    </a:p>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986">
                <a:tc>
                  <a:txBody>
                    <a:bodyPr/>
                    <a:lstStyle/>
                    <a:p>
                      <a:pPr algn="ctr" rtl="0" fontAlgn="ctr"/>
                      <a:r>
                        <a:rPr lang="en-US" sz="1200" b="0" i="0" u="none" strike="noStrike">
                          <a:solidFill>
                            <a:srgbClr val="000000"/>
                          </a:solidFill>
                          <a:effectLst/>
                          <a:latin typeface="Arial" panose="020B0604020202020204" pitchFamily="34" charset="0"/>
                        </a:rPr>
                        <a:t>Cross Sound 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0.2</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6.7</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986">
                <a:tc>
                  <a:txBody>
                    <a:bodyPr/>
                    <a:lstStyle/>
                    <a:p>
                      <a:pPr algn="ctr" rtl="0" fontAlgn="ctr"/>
                      <a:r>
                        <a:rPr lang="en-US" sz="1200" b="0" i="0" u="none" strike="noStrike">
                          <a:solidFill>
                            <a:srgbClr val="000000"/>
                          </a:solidFill>
                          <a:effectLst/>
                          <a:latin typeface="Arial" panose="020B0604020202020204" pitchFamily="34" charset="0"/>
                        </a:rPr>
                        <a:t>Highgate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0.1</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0.8</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986">
                <a:tc>
                  <a:txBody>
                    <a:bodyPr/>
                    <a:lstStyle/>
                    <a:p>
                      <a:pPr algn="ctr" rtl="0" fontAlgn="ctr"/>
                      <a:r>
                        <a:rPr lang="en-US" sz="1200" b="0" i="0" u="none" strike="noStrike">
                          <a:solidFill>
                            <a:srgbClr val="000000"/>
                          </a:solidFill>
                          <a:effectLst/>
                          <a:latin typeface="Arial" panose="020B0604020202020204" pitchFamily="34" charset="0"/>
                        </a:rPr>
                        <a:t>HQ Phase 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1.6</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3.0</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35680"/>
                  </a:ext>
                </a:extLst>
              </a:tr>
              <a:tr h="231986">
                <a:tc>
                  <a:txBody>
                    <a:bodyPr/>
                    <a:lstStyle/>
                    <a:p>
                      <a:pPr algn="ctr" rtl="0" fontAlgn="ctr"/>
                      <a:r>
                        <a:rPr lang="en-US" sz="1200" b="0" i="0" u="none" strike="noStrike">
                          <a:solidFill>
                            <a:srgbClr val="000000"/>
                          </a:solidFill>
                          <a:effectLst/>
                          <a:latin typeface="Arial" panose="020B0604020202020204" pitchFamily="34" charset="0"/>
                        </a:rPr>
                        <a:t>New Brunswick 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2.4</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559260"/>
                  </a:ext>
                </a:extLst>
              </a:tr>
              <a:tr h="231986">
                <a:tc>
                  <a:txBody>
                    <a:bodyPr/>
                    <a:lstStyle/>
                    <a:p>
                      <a:pPr algn="ctr" rtl="0" fontAlgn="ctr"/>
                      <a:r>
                        <a:rPr lang="en-US" sz="1200" b="0" i="0" u="none" strike="noStrike" dirty="0">
                          <a:solidFill>
                            <a:srgbClr val="000000"/>
                          </a:solidFill>
                          <a:effectLst/>
                          <a:latin typeface="Arial" panose="020B0604020202020204" pitchFamily="34" charset="0"/>
                        </a:rPr>
                        <a:t>New York AC 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0.6</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Arial" panose="020B0604020202020204" pitchFamily="34" charset="0"/>
                        </a:rPr>
                        <a:t>6.2</a:t>
                      </a:r>
                      <a:endParaRPr lang="en-US" sz="12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549434"/>
                  </a:ext>
                </a:extLst>
              </a:tr>
            </a:tbl>
          </a:graphicData>
        </a:graphic>
      </p:graphicFrame>
      <p:sp>
        <p:nvSpPr>
          <p:cNvPr id="5" name="Slide Number Placeholder 4"/>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311401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pPr eaLnBrk="1" hangingPunct="1"/>
            <a:r>
              <a:rPr lang="en-US" dirty="0" smtClean="0">
                <a:solidFill>
                  <a:srgbClr val="090B0B"/>
                </a:solidFill>
              </a:rPr>
              <a:t>OP</a:t>
            </a:r>
            <a:r>
              <a:rPr lang="en-US" dirty="0" smtClean="0"/>
              <a:t>-</a:t>
            </a:r>
            <a:r>
              <a:rPr lang="en-US" dirty="0" smtClean="0">
                <a:solidFill>
                  <a:srgbClr val="090B0B"/>
                </a:solidFill>
              </a:rPr>
              <a:t>4 Assumptions </a:t>
            </a:r>
            <a:br>
              <a:rPr lang="en-US" dirty="0" smtClean="0">
                <a:solidFill>
                  <a:srgbClr val="090B0B"/>
                </a:solidFill>
              </a:rPr>
            </a:br>
            <a:r>
              <a:rPr lang="en-US" sz="2400" b="0" dirty="0" smtClean="0">
                <a:solidFill>
                  <a:srgbClr val="090B0B"/>
                </a:solidFill>
              </a:rPr>
              <a:t>Action 6 &amp; 8 - 5% Voltage Reduction (MW)</a:t>
            </a:r>
            <a:endParaRPr lang="en-US" sz="2400" b="0" dirty="0" smtClean="0">
              <a:solidFill>
                <a:srgbClr val="FF0000"/>
              </a:solidFill>
            </a:endParaRPr>
          </a:p>
        </p:txBody>
      </p:sp>
      <p:sp>
        <p:nvSpPr>
          <p:cNvPr id="7" name="Content Placeholder 6"/>
          <p:cNvSpPr>
            <a:spLocks noGrp="1"/>
          </p:cNvSpPr>
          <p:nvPr>
            <p:ph idx="1"/>
          </p:nvPr>
        </p:nvSpPr>
        <p:spPr>
          <a:xfrm>
            <a:off x="533400" y="4953000"/>
            <a:ext cx="7997825" cy="1143000"/>
          </a:xfrm>
        </p:spPr>
        <p:txBody>
          <a:bodyPr>
            <a:noAutofit/>
          </a:bodyPr>
          <a:lstStyle/>
          <a:p>
            <a:pPr marL="0" indent="0">
              <a:buNone/>
            </a:pPr>
            <a:r>
              <a:rPr lang="en-US" sz="1300" dirty="0" smtClean="0"/>
              <a:t>Note: </a:t>
            </a:r>
            <a:r>
              <a:rPr lang="en-US" sz="1300" dirty="0" smtClean="0">
                <a:cs typeface="Times New Roman" panose="02020603050405020304" pitchFamily="18" charset="0"/>
              </a:rPr>
              <a:t>Uses </a:t>
            </a:r>
            <a:r>
              <a:rPr lang="en-US" sz="1300" dirty="0">
                <a:cs typeface="Times New Roman" panose="02020603050405020304" pitchFamily="18" charset="0"/>
              </a:rPr>
              <a:t>the 90-10 peak Gross load (including both transportation and heating electrification forecast) forecast minus BTM PV and all passive DR and </a:t>
            </a:r>
            <a:r>
              <a:rPr lang="en-US" sz="1300" dirty="0" smtClean="0">
                <a:cs typeface="Times New Roman" panose="02020603050405020304" pitchFamily="18" charset="0"/>
              </a:rPr>
              <a:t>ADCR, multiplied </a:t>
            </a:r>
            <a:r>
              <a:rPr lang="en-US" sz="1300" dirty="0">
                <a:cs typeface="Times New Roman" panose="02020603050405020304" pitchFamily="18" charset="0"/>
              </a:rPr>
              <a:t>by the 1.0% estimated relief obtainable from OP-4 voltage reduction pursuant to </a:t>
            </a:r>
            <a:r>
              <a:rPr lang="en-US" sz="1300" dirty="0" smtClean="0">
                <a:cs typeface="Times New Roman" panose="02020603050405020304" pitchFamily="18" charset="0"/>
              </a:rPr>
              <a:t>Tariff </a:t>
            </a:r>
            <a:r>
              <a:rPr lang="en-US" sz="1300" dirty="0">
                <a:cs typeface="Times New Roman" panose="02020603050405020304" pitchFamily="18" charset="0"/>
              </a:rPr>
              <a:t>Section III.12.7.4</a:t>
            </a:r>
          </a:p>
        </p:txBody>
      </p:sp>
      <p:sp>
        <p:nvSpPr>
          <p:cNvPr id="23558" name="Rectangle 50"/>
          <p:cNvSpPr>
            <a:spLocks noChangeArrowheads="1"/>
          </p:cNvSpPr>
          <p:nvPr/>
        </p:nvSpPr>
        <p:spPr bwMode="auto">
          <a:xfrm>
            <a:off x="533400" y="1676400"/>
            <a:ext cx="8458200" cy="609600"/>
          </a:xfrm>
          <a:prstGeom prst="rect">
            <a:avLst/>
          </a:prstGeom>
          <a:noFill/>
          <a:ln w="9525">
            <a:noFill/>
            <a:miter lim="800000"/>
            <a:headEnd/>
            <a:tailEnd/>
          </a:ln>
        </p:spPr>
        <p:txBody>
          <a:bodyPr lIns="101882" tIns="50941" rIns="101882" bIns="50941"/>
          <a:lstStyle/>
          <a:p>
            <a:pPr marL="342900" marR="0" lvl="0" indent="-342900" algn="l" defTabSz="914400" rtl="0" eaLnBrk="1" fontAlgn="base" latinLnBrk="0" hangingPunct="1">
              <a:lnSpc>
                <a:spcPct val="100000"/>
              </a:lnSpc>
              <a:spcBef>
                <a:spcPct val="10000"/>
              </a:spcBef>
              <a:spcAft>
                <a:spcPct val="0"/>
              </a:spcAft>
              <a:buClrTx/>
              <a:buSzTx/>
              <a:buFont typeface="Arial" charset="0"/>
              <a:buChar char="•"/>
              <a:tabLst/>
              <a:defRPr/>
            </a:pPr>
            <a:endParaRPr kumimoji="0" lang="en-US" sz="1600" b="0" i="0" u="none" strike="noStrike" kern="1200" cap="none" spc="0" normalizeH="0" baseline="0" noProof="0" dirty="0">
              <a:ln>
                <a:noFill/>
              </a:ln>
              <a:solidFill>
                <a:srgbClr val="11479D"/>
              </a:solidFill>
              <a:effectLst/>
              <a:uLnTx/>
              <a:uFillTx/>
              <a:latin typeface="Arial" charset="0"/>
              <a:ea typeface="+mn-ea"/>
              <a:cs typeface="Times New Roman" pitchFamily="18" charset="0"/>
            </a:endParaRPr>
          </a:p>
        </p:txBody>
      </p:sp>
      <p:graphicFrame>
        <p:nvGraphicFramePr>
          <p:cNvPr id="5" name="Table 4"/>
          <p:cNvGraphicFramePr>
            <a:graphicFrameLocks noGrp="1"/>
          </p:cNvGraphicFramePr>
          <p:nvPr>
            <p:extLst/>
          </p:nvPr>
        </p:nvGraphicFramePr>
        <p:xfrm>
          <a:off x="914400" y="2247900"/>
          <a:ext cx="6781800" cy="1333499"/>
        </p:xfrm>
        <a:graphic>
          <a:graphicData uri="http://schemas.openxmlformats.org/drawingml/2006/table">
            <a:tbl>
              <a:tblPr/>
              <a:tblGrid>
                <a:gridCol w="1981200">
                  <a:extLst>
                    <a:ext uri="{9D8B030D-6E8A-4147-A177-3AD203B41FA5}">
                      <a16:colId xmlns:a16="http://schemas.microsoft.com/office/drawing/2014/main" val="627846589"/>
                    </a:ext>
                  </a:extLst>
                </a:gridCol>
                <a:gridCol w="1186484">
                  <a:extLst>
                    <a:ext uri="{9D8B030D-6E8A-4147-A177-3AD203B41FA5}">
                      <a16:colId xmlns:a16="http://schemas.microsoft.com/office/drawing/2014/main" val="3452110766"/>
                    </a:ext>
                  </a:extLst>
                </a:gridCol>
                <a:gridCol w="1175716">
                  <a:extLst>
                    <a:ext uri="{9D8B030D-6E8A-4147-A177-3AD203B41FA5}">
                      <a16:colId xmlns:a16="http://schemas.microsoft.com/office/drawing/2014/main" val="4144402082"/>
                    </a:ext>
                  </a:extLst>
                </a:gridCol>
                <a:gridCol w="1348585">
                  <a:extLst>
                    <a:ext uri="{9D8B030D-6E8A-4147-A177-3AD203B41FA5}">
                      <a16:colId xmlns:a16="http://schemas.microsoft.com/office/drawing/2014/main" val="3556901978"/>
                    </a:ext>
                  </a:extLst>
                </a:gridCol>
                <a:gridCol w="1089815">
                  <a:extLst>
                    <a:ext uri="{9D8B030D-6E8A-4147-A177-3AD203B41FA5}">
                      <a16:colId xmlns:a16="http://schemas.microsoft.com/office/drawing/2014/main" val="2750933557"/>
                    </a:ext>
                  </a:extLst>
                </a:gridCol>
              </a:tblGrid>
              <a:tr h="820615">
                <a:tc>
                  <a:txBody>
                    <a:bodyPr/>
                    <a:lstStyle/>
                    <a:p>
                      <a:pPr algn="ctr" fontAlgn="b"/>
                      <a:r>
                        <a:rPr lang="en-US" sz="1000" b="1"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90-10 Peak Load</a:t>
                      </a:r>
                      <a:br>
                        <a:rPr lang="en-US" sz="1050" b="1" i="0" u="none" strike="noStrike" dirty="0">
                          <a:solidFill>
                            <a:srgbClr val="000000"/>
                          </a:solidFill>
                          <a:effectLst/>
                          <a:latin typeface="Arial" panose="020B0604020202020204" pitchFamily="34" charset="0"/>
                        </a:rPr>
                      </a:br>
                      <a:r>
                        <a:rPr lang="en-US" sz="1050" b="1" i="0" u="none" strike="noStrike" dirty="0">
                          <a:solidFill>
                            <a:srgbClr val="000000"/>
                          </a:solidFill>
                          <a:effectLst/>
                          <a:latin typeface="Arial" panose="020B0604020202020204" pitchFamily="34" charset="0"/>
                        </a:rPr>
                        <a:t>(Net BTMPV)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Passive DR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Arial" panose="020B0604020202020204" pitchFamily="34" charset="0"/>
                        </a:rPr>
                        <a:t>ADCR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smtClean="0">
                          <a:solidFill>
                            <a:srgbClr val="000000"/>
                          </a:solidFill>
                          <a:effectLst/>
                          <a:latin typeface="Arial" panose="020B0604020202020204" pitchFamily="34" charset="0"/>
                        </a:rPr>
                        <a:t>Actions </a:t>
                      </a:r>
                      <a:r>
                        <a:rPr lang="en-US" sz="1050" b="1" i="0" u="none" strike="noStrike" dirty="0">
                          <a:solidFill>
                            <a:srgbClr val="000000"/>
                          </a:solidFill>
                          <a:effectLst/>
                          <a:latin typeface="Arial" panose="020B0604020202020204" pitchFamily="34" charset="0"/>
                        </a:rPr>
                        <a:t>6 &amp; 8    </a:t>
                      </a:r>
                      <a:br>
                        <a:rPr lang="en-US" sz="1050" b="1" i="0" u="none" strike="noStrike" dirty="0">
                          <a:solidFill>
                            <a:srgbClr val="000000"/>
                          </a:solidFill>
                          <a:effectLst/>
                          <a:latin typeface="Arial" panose="020B0604020202020204" pitchFamily="34" charset="0"/>
                        </a:rPr>
                      </a:br>
                      <a:r>
                        <a:rPr lang="en-US" sz="1050" b="1" i="0" u="none" strike="noStrike" dirty="0">
                          <a:solidFill>
                            <a:srgbClr val="000000"/>
                          </a:solidFill>
                          <a:effectLst/>
                          <a:latin typeface="Arial" panose="020B0604020202020204" pitchFamily="34" charset="0"/>
                        </a:rPr>
                        <a:t> 5% Voltage Reduction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220846"/>
                  </a:ext>
                </a:extLst>
              </a:tr>
              <a:tr h="256442">
                <a:tc>
                  <a:txBody>
                    <a:bodyPr/>
                    <a:lstStyle/>
                    <a:p>
                      <a:pPr algn="ctr" fontAlgn="ctr"/>
                      <a:r>
                        <a:rPr lang="en-US" sz="1050" b="1" i="0" u="none" strike="noStrike" dirty="0">
                          <a:solidFill>
                            <a:srgbClr val="000000"/>
                          </a:solidFill>
                          <a:effectLst/>
                          <a:latin typeface="Arial" panose="020B0604020202020204" pitchFamily="34" charset="0"/>
                        </a:rPr>
                        <a:t>June </a:t>
                      </a:r>
                      <a:r>
                        <a:rPr lang="en-US" sz="1050" b="1" i="0" u="none" strike="noStrike" dirty="0" smtClean="0">
                          <a:solidFill>
                            <a:srgbClr val="000000"/>
                          </a:solidFill>
                          <a:effectLst/>
                          <a:latin typeface="Arial" panose="020B0604020202020204" pitchFamily="34" charset="0"/>
                        </a:rPr>
                        <a:t>2025-Sept 2025</a:t>
                      </a:r>
                      <a:endParaRPr lang="en-US" sz="105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29,988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694392"/>
                  </a:ext>
                </a:extLst>
              </a:tr>
              <a:tr h="256442">
                <a:tc>
                  <a:txBody>
                    <a:bodyPr/>
                    <a:lstStyle/>
                    <a:p>
                      <a:pPr algn="ctr" fontAlgn="ctr"/>
                      <a:r>
                        <a:rPr lang="en-US" sz="1050" b="1" i="0" u="none" strike="noStrike" dirty="0">
                          <a:solidFill>
                            <a:srgbClr val="000000"/>
                          </a:solidFill>
                          <a:effectLst/>
                          <a:latin typeface="Arial" panose="020B0604020202020204" pitchFamily="34" charset="0"/>
                        </a:rPr>
                        <a:t>October </a:t>
                      </a:r>
                      <a:r>
                        <a:rPr lang="en-US" sz="1050" b="1" i="0" u="none" strike="noStrike" dirty="0" smtClean="0">
                          <a:solidFill>
                            <a:srgbClr val="000000"/>
                          </a:solidFill>
                          <a:effectLst/>
                          <a:latin typeface="Arial" panose="020B0604020202020204" pitchFamily="34" charset="0"/>
                        </a:rPr>
                        <a:t>2025-May 2026</a:t>
                      </a:r>
                      <a:endParaRPr lang="en-US" sz="105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23,662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022152"/>
                  </a:ext>
                </a:extLst>
              </a:tr>
            </a:tbl>
          </a:graphicData>
        </a:graphic>
      </p:graphicFrame>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550220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r>
              <a:rPr lang="en-US" dirty="0" smtClean="0"/>
              <a:t>OP-4 Assumptions, cont. </a:t>
            </a:r>
            <a:br>
              <a:rPr lang="en-US" dirty="0" smtClean="0"/>
            </a:br>
            <a:r>
              <a:rPr lang="en-US" sz="2400" b="0" dirty="0" smtClean="0"/>
              <a:t>Minimum Operating Reserve Requirement (MW)</a:t>
            </a:r>
          </a:p>
        </p:txBody>
      </p:sp>
      <p:sp>
        <p:nvSpPr>
          <p:cNvPr id="4" name="Content Placeholder 3"/>
          <p:cNvSpPr>
            <a:spLocks noGrp="1"/>
          </p:cNvSpPr>
          <p:nvPr>
            <p:ph idx="1"/>
          </p:nvPr>
        </p:nvSpPr>
        <p:spPr/>
        <p:txBody>
          <a:bodyPr/>
          <a:lstStyle/>
          <a:p>
            <a:pPr>
              <a:defRPr/>
            </a:pPr>
            <a:r>
              <a:rPr lang="en-US" dirty="0" smtClean="0">
                <a:solidFill>
                  <a:srgbClr val="090B0B"/>
                </a:solidFill>
              </a:rPr>
              <a:t>The system reserves assumption will be consistent with those needed for reliable system operations during Emergency Conditions </a:t>
            </a:r>
          </a:p>
          <a:p>
            <a:pPr>
              <a:defRPr/>
            </a:pPr>
            <a:r>
              <a:rPr lang="en-US" dirty="0" smtClean="0"/>
              <a:t>Modeled at 700 MW in the ICR calculations</a:t>
            </a:r>
            <a:endParaRPr lang="en-US" sz="1050" dirty="0" smtClean="0">
              <a:solidFill>
                <a:srgbClr val="595959"/>
              </a:solidFill>
            </a:endParaRPr>
          </a:p>
          <a:p>
            <a:endParaRPr lang="en-US" dirty="0"/>
          </a:p>
        </p:txBody>
      </p:sp>
      <p:sp>
        <p:nvSpPr>
          <p:cNvPr id="23558" name="Rectangle 50"/>
          <p:cNvSpPr>
            <a:spLocks noChangeArrowheads="1"/>
          </p:cNvSpPr>
          <p:nvPr/>
        </p:nvSpPr>
        <p:spPr bwMode="auto">
          <a:xfrm>
            <a:off x="533400" y="1676400"/>
            <a:ext cx="8458200" cy="609600"/>
          </a:xfrm>
          <a:prstGeom prst="rect">
            <a:avLst/>
          </a:prstGeom>
          <a:noFill/>
          <a:ln w="9525">
            <a:noFill/>
            <a:miter lim="800000"/>
            <a:headEnd/>
            <a:tailEnd/>
          </a:ln>
        </p:spPr>
        <p:txBody>
          <a:bodyPr lIns="101882" tIns="50941" rIns="101882" bIns="50941"/>
          <a:lstStyle/>
          <a:p>
            <a:pPr marL="342900" marR="0" lvl="0" indent="-342900" algn="l" defTabSz="914400" rtl="0" eaLnBrk="1" fontAlgn="base" latinLnBrk="0" hangingPunct="1">
              <a:lnSpc>
                <a:spcPct val="100000"/>
              </a:lnSpc>
              <a:spcBef>
                <a:spcPct val="10000"/>
              </a:spcBef>
              <a:spcAft>
                <a:spcPct val="0"/>
              </a:spcAft>
              <a:buClrTx/>
              <a:buSzTx/>
              <a:buFont typeface="Arial" charset="0"/>
              <a:buChar char="•"/>
              <a:tabLst/>
              <a:defRPr/>
            </a:pPr>
            <a:endParaRPr kumimoji="0" lang="en-US" sz="1600" b="0" i="0" u="none" strike="noStrike" kern="1200" cap="none" spc="0" normalizeH="0" baseline="0" noProof="0" dirty="0">
              <a:ln>
                <a:noFill/>
              </a:ln>
              <a:solidFill>
                <a:srgbClr val="11479D"/>
              </a:solidFill>
              <a:effectLst/>
              <a:uLnTx/>
              <a:uFillTx/>
              <a:latin typeface="Arial" charset="0"/>
              <a:ea typeface="+mn-ea"/>
              <a:cs typeface="Times New Roman" pitchFamily="18" charset="0"/>
            </a:endParaRPr>
          </a:p>
        </p:txBody>
      </p:sp>
      <p:sp>
        <p:nvSpPr>
          <p:cNvPr id="10" name="Content Placeholder 6"/>
          <p:cNvSpPr txBox="1">
            <a:spLocks/>
          </p:cNvSpPr>
          <p:nvPr/>
        </p:nvSpPr>
        <p:spPr>
          <a:xfrm>
            <a:off x="3048000" y="1600200"/>
            <a:ext cx="7997825" cy="4191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smtClean="0">
              <a:ln>
                <a:noFill/>
              </a:ln>
              <a:solidFill>
                <a:srgbClr val="595959"/>
              </a:solidFill>
              <a:effectLst/>
              <a:uLnTx/>
              <a:uFillTx/>
              <a:latin typeface="Calibri"/>
              <a:ea typeface="+mn-ea"/>
              <a:cs typeface="+mn-cs"/>
            </a:endParaRPr>
          </a:p>
        </p:txBody>
      </p:sp>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62</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967208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1"/>
            <a:ext cx="7772400" cy="762000"/>
          </a:xfrm>
        </p:spPr>
        <p:txBody>
          <a:bodyPr>
            <a:normAutofit/>
          </a:bodyPr>
          <a:lstStyle/>
          <a:p>
            <a:r>
              <a:rPr lang="en-US" dirty="0" smtClean="0"/>
              <a:t>Appendix IV</a:t>
            </a:r>
            <a:endParaRPr lang="en-US" dirty="0"/>
          </a:p>
        </p:txBody>
      </p:sp>
      <p:sp>
        <p:nvSpPr>
          <p:cNvPr id="10" name="Text Placeholder 9"/>
          <p:cNvSpPr>
            <a:spLocks noGrp="1"/>
          </p:cNvSpPr>
          <p:nvPr>
            <p:ph type="body" idx="1"/>
          </p:nvPr>
        </p:nvSpPr>
        <p:spPr>
          <a:xfrm>
            <a:off x="600075" y="2895600"/>
            <a:ext cx="7772400" cy="1500187"/>
          </a:xfrm>
        </p:spPr>
        <p:txBody>
          <a:bodyPr/>
          <a:lstStyle/>
          <a:p>
            <a:r>
              <a:rPr lang="en-US" dirty="0" smtClean="0"/>
              <a:t>FCA 16 Tie Benefits Study System </a:t>
            </a:r>
            <a:r>
              <a:rPr lang="en-US" dirty="0"/>
              <a:t>diagrams for informational purposes </a:t>
            </a:r>
          </a:p>
        </p:txBody>
      </p:sp>
      <p:sp>
        <p:nvSpPr>
          <p:cNvPr id="3" name="Slide Number Placeholder 2"/>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63</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576839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Interconnected System Representation </a:t>
            </a:r>
            <a:br>
              <a:rPr lang="en-US" dirty="0" smtClean="0"/>
            </a:br>
            <a:r>
              <a:rPr lang="en-US" dirty="0" smtClean="0"/>
              <a:t>for 2025 (MW)  </a:t>
            </a:r>
            <a:endParaRPr lang="en-US" dirty="0"/>
          </a:p>
        </p:txBody>
      </p:sp>
      <p:grpSp>
        <p:nvGrpSpPr>
          <p:cNvPr id="3" name="Group 4"/>
          <p:cNvGrpSpPr/>
          <p:nvPr/>
        </p:nvGrpSpPr>
        <p:grpSpPr>
          <a:xfrm>
            <a:off x="816480" y="892943"/>
            <a:ext cx="7364413" cy="5507857"/>
            <a:chOff x="558801" y="562726"/>
            <a:chExt cx="7364413" cy="5715481"/>
          </a:xfrm>
        </p:grpSpPr>
        <p:sp>
          <p:nvSpPr>
            <p:cNvPr id="6" name="Oval 2"/>
            <p:cNvSpPr>
              <a:spLocks noChangeArrowheads="1"/>
            </p:cNvSpPr>
            <p:nvPr/>
          </p:nvSpPr>
          <p:spPr bwMode="auto">
            <a:xfrm>
              <a:off x="5848351" y="347821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 name="Oval 3"/>
            <p:cNvSpPr>
              <a:spLocks noChangeArrowheads="1"/>
            </p:cNvSpPr>
            <p:nvPr/>
          </p:nvSpPr>
          <p:spPr bwMode="auto">
            <a:xfrm rot="5192771">
              <a:off x="5149851" y="3362326"/>
              <a:ext cx="2971800" cy="2057400"/>
            </a:xfrm>
            <a:prstGeom prst="ellipse">
              <a:avLst/>
            </a:prstGeom>
            <a:solidFill>
              <a:srgbClr val="C0C0C0"/>
            </a:solidFill>
            <a:ln w="12700">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 name="Oval 4"/>
            <p:cNvSpPr>
              <a:spLocks noChangeArrowheads="1"/>
            </p:cNvSpPr>
            <p:nvPr/>
          </p:nvSpPr>
          <p:spPr bwMode="auto">
            <a:xfrm rot="1013103">
              <a:off x="558801" y="3146440"/>
              <a:ext cx="4973638" cy="1635125"/>
            </a:xfrm>
            <a:prstGeom prst="ellipse">
              <a:avLst/>
            </a:prstGeom>
            <a:solidFill>
              <a:srgbClr val="C0C0C0"/>
            </a:solidFill>
            <a:ln w="12700">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9" name="Oval 8"/>
            <p:cNvSpPr>
              <a:spLocks noChangeArrowheads="1"/>
            </p:cNvSpPr>
            <p:nvPr/>
          </p:nvSpPr>
          <p:spPr bwMode="auto">
            <a:xfrm>
              <a:off x="5607051" y="1016001"/>
              <a:ext cx="2316163" cy="1774825"/>
            </a:xfrm>
            <a:prstGeom prst="ellipse">
              <a:avLst/>
            </a:prstGeom>
            <a:solidFill>
              <a:srgbClr val="C0C0C0"/>
            </a:solidFill>
            <a:ln w="12700">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0" name="Oval 9"/>
            <p:cNvSpPr>
              <a:spLocks noChangeArrowheads="1"/>
            </p:cNvSpPr>
            <p:nvPr/>
          </p:nvSpPr>
          <p:spPr bwMode="auto">
            <a:xfrm rot="20582683">
              <a:off x="2561813" y="562726"/>
              <a:ext cx="2689698" cy="2740397"/>
            </a:xfrm>
            <a:prstGeom prst="ellipse">
              <a:avLst/>
            </a:prstGeom>
            <a:solidFill>
              <a:srgbClr val="C0C0C0"/>
            </a:solidFill>
            <a:ln w="12700">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 name="Oval 12"/>
            <p:cNvSpPr>
              <a:spLocks noChangeArrowheads="1"/>
            </p:cNvSpPr>
            <p:nvPr/>
          </p:nvSpPr>
          <p:spPr bwMode="auto">
            <a:xfrm>
              <a:off x="920751" y="348615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A</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2" name="Oval 13"/>
            <p:cNvSpPr>
              <a:spLocks noChangeArrowheads="1"/>
            </p:cNvSpPr>
            <p:nvPr/>
          </p:nvSpPr>
          <p:spPr bwMode="auto">
            <a:xfrm>
              <a:off x="1981201" y="37338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C</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 name="Oval 14"/>
            <p:cNvSpPr>
              <a:spLocks noChangeArrowheads="1"/>
            </p:cNvSpPr>
            <p:nvPr/>
          </p:nvSpPr>
          <p:spPr bwMode="auto">
            <a:xfrm>
              <a:off x="2557464" y="3367089"/>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D</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4" name="Oval 15"/>
            <p:cNvSpPr>
              <a:spLocks noChangeArrowheads="1"/>
            </p:cNvSpPr>
            <p:nvPr/>
          </p:nvSpPr>
          <p:spPr bwMode="auto">
            <a:xfrm>
              <a:off x="4438651" y="37719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F</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5" name="Oval 16"/>
            <p:cNvSpPr>
              <a:spLocks noChangeArrowheads="1"/>
            </p:cNvSpPr>
            <p:nvPr/>
          </p:nvSpPr>
          <p:spPr bwMode="auto">
            <a:xfrm>
              <a:off x="3282951" y="36957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G</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6" name="Oval 17"/>
            <p:cNvSpPr>
              <a:spLocks noChangeArrowheads="1"/>
            </p:cNvSpPr>
            <p:nvPr/>
          </p:nvSpPr>
          <p:spPr bwMode="auto">
            <a:xfrm>
              <a:off x="3626430" y="402122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J</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7" name="Oval 18"/>
            <p:cNvSpPr>
              <a:spLocks noChangeArrowheads="1"/>
            </p:cNvSpPr>
            <p:nvPr/>
          </p:nvSpPr>
          <p:spPr bwMode="auto">
            <a:xfrm>
              <a:off x="4572000" y="4572000"/>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K</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 name="Line 27"/>
            <p:cNvSpPr>
              <a:spLocks noChangeShapeType="1"/>
            </p:cNvSpPr>
            <p:nvPr/>
          </p:nvSpPr>
          <p:spPr bwMode="auto">
            <a:xfrm flipH="1" flipV="1">
              <a:off x="1112839" y="3760789"/>
              <a:ext cx="404812" cy="167397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9" name="Line 31"/>
            <p:cNvSpPr>
              <a:spLocks noChangeShapeType="1"/>
            </p:cNvSpPr>
            <p:nvPr/>
          </p:nvSpPr>
          <p:spPr bwMode="auto">
            <a:xfrm flipH="1">
              <a:off x="2456477" y="4762856"/>
              <a:ext cx="1089134" cy="766406"/>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0" name="Line 32"/>
            <p:cNvSpPr>
              <a:spLocks noChangeShapeType="1"/>
            </p:cNvSpPr>
            <p:nvPr/>
          </p:nvSpPr>
          <p:spPr bwMode="auto">
            <a:xfrm flipH="1">
              <a:off x="2374093" y="4259138"/>
              <a:ext cx="1358954" cy="123671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1" name="Line 37"/>
            <p:cNvSpPr>
              <a:spLocks noChangeShapeType="1"/>
            </p:cNvSpPr>
            <p:nvPr/>
          </p:nvSpPr>
          <p:spPr bwMode="auto">
            <a:xfrm flipH="1">
              <a:off x="4267199" y="1905000"/>
              <a:ext cx="2285999" cy="762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2" name="Line 39"/>
            <p:cNvSpPr>
              <a:spLocks noChangeShapeType="1"/>
            </p:cNvSpPr>
            <p:nvPr/>
          </p:nvSpPr>
          <p:spPr bwMode="auto">
            <a:xfrm flipH="1" flipV="1">
              <a:off x="3200399" y="1905000"/>
              <a:ext cx="3505201" cy="1766888"/>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 name="Line 40"/>
            <p:cNvSpPr>
              <a:spLocks noChangeShapeType="1"/>
            </p:cNvSpPr>
            <p:nvPr/>
          </p:nvSpPr>
          <p:spPr bwMode="auto">
            <a:xfrm>
              <a:off x="6705599" y="2133600"/>
              <a:ext cx="152401" cy="990601"/>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 name="Line 41"/>
            <p:cNvSpPr>
              <a:spLocks noChangeShapeType="1"/>
            </p:cNvSpPr>
            <p:nvPr/>
          </p:nvSpPr>
          <p:spPr bwMode="auto">
            <a:xfrm flipH="1" flipV="1">
              <a:off x="4737101" y="3949701"/>
              <a:ext cx="2032000" cy="40005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5" name="Line 42"/>
            <p:cNvSpPr>
              <a:spLocks noChangeShapeType="1"/>
            </p:cNvSpPr>
            <p:nvPr/>
          </p:nvSpPr>
          <p:spPr bwMode="auto">
            <a:xfrm flipH="1" flipV="1">
              <a:off x="3587751" y="3886201"/>
              <a:ext cx="3243263" cy="94297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6" name="Line 43"/>
            <p:cNvSpPr>
              <a:spLocks noChangeShapeType="1"/>
            </p:cNvSpPr>
            <p:nvPr/>
          </p:nvSpPr>
          <p:spPr bwMode="auto">
            <a:xfrm flipH="1" flipV="1">
              <a:off x="4864243" y="4863534"/>
              <a:ext cx="1238105" cy="538729"/>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7" name="Line 45"/>
            <p:cNvSpPr>
              <a:spLocks noChangeShapeType="1"/>
            </p:cNvSpPr>
            <p:nvPr/>
          </p:nvSpPr>
          <p:spPr bwMode="auto">
            <a:xfrm flipV="1">
              <a:off x="1981202" y="4021221"/>
              <a:ext cx="184149" cy="135908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8" name="Text Box 46"/>
            <p:cNvSpPr txBox="1">
              <a:spLocks noChangeArrowheads="1"/>
            </p:cNvSpPr>
            <p:nvPr/>
          </p:nvSpPr>
          <p:spPr bwMode="auto">
            <a:xfrm>
              <a:off x="5867400" y="1600200"/>
              <a:ext cx="622300" cy="336550"/>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900 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1,000 W</a:t>
              </a:r>
            </a:p>
          </p:txBody>
        </p:sp>
        <p:sp>
          <p:nvSpPr>
            <p:cNvPr id="29" name="Text Box 47"/>
            <p:cNvSpPr txBox="1">
              <a:spLocks noChangeArrowheads="1"/>
            </p:cNvSpPr>
            <p:nvPr/>
          </p:nvSpPr>
          <p:spPr bwMode="auto">
            <a:xfrm>
              <a:off x="4114800" y="1828800"/>
              <a:ext cx="825500" cy="351316"/>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FFFF">
                      <a:lumMod val="50000"/>
                    </a:srgbClr>
                  </a:solidFill>
                  <a:effectLst/>
                  <a:uLnTx/>
                  <a:uFillTx/>
                  <a:latin typeface="Helvetica" pitchFamily="34" charset="0"/>
                  <a:ea typeface="+mn-ea"/>
                  <a:cs typeface="+mn-cs"/>
                </a:rPr>
                <a:t>575 </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 </a:t>
              </a: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575  </a:t>
              </a: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W</a:t>
              </a:r>
            </a:p>
          </p:txBody>
        </p:sp>
        <p:sp>
          <p:nvSpPr>
            <p:cNvPr id="30" name="Text Box 48"/>
            <p:cNvSpPr txBox="1">
              <a:spLocks noChangeArrowheads="1"/>
            </p:cNvSpPr>
            <p:nvPr/>
          </p:nvSpPr>
          <p:spPr bwMode="auto">
            <a:xfrm>
              <a:off x="5772151" y="3411539"/>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1" name="Text Box 55"/>
            <p:cNvSpPr txBox="1">
              <a:spLocks noChangeArrowheads="1"/>
            </p:cNvSpPr>
            <p:nvPr/>
          </p:nvSpPr>
          <p:spPr bwMode="auto">
            <a:xfrm>
              <a:off x="6235701" y="3235326"/>
              <a:ext cx="4699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1,400</a:t>
              </a:r>
            </a:p>
          </p:txBody>
        </p:sp>
        <p:sp>
          <p:nvSpPr>
            <p:cNvPr id="32" name="Text Box 56"/>
            <p:cNvSpPr txBox="1">
              <a:spLocks noChangeArrowheads="1"/>
            </p:cNvSpPr>
            <p:nvPr/>
          </p:nvSpPr>
          <p:spPr bwMode="auto">
            <a:xfrm>
              <a:off x="6629401" y="2286001"/>
              <a:ext cx="500063"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550</a:t>
              </a:r>
            </a:p>
          </p:txBody>
        </p:sp>
        <p:sp>
          <p:nvSpPr>
            <p:cNvPr id="33" name="Text Box 57"/>
            <p:cNvSpPr txBox="1">
              <a:spLocks noChangeArrowheads="1"/>
            </p:cNvSpPr>
            <p:nvPr/>
          </p:nvSpPr>
          <p:spPr bwMode="auto">
            <a:xfrm>
              <a:off x="6705601" y="2819401"/>
              <a:ext cx="7112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700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4" name="Text Box 58"/>
            <p:cNvSpPr txBox="1">
              <a:spLocks noChangeArrowheads="1"/>
            </p:cNvSpPr>
            <p:nvPr/>
          </p:nvSpPr>
          <p:spPr bwMode="auto">
            <a:xfrm>
              <a:off x="5441951" y="3576639"/>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5" name="Line 64"/>
            <p:cNvSpPr>
              <a:spLocks noChangeShapeType="1"/>
            </p:cNvSpPr>
            <p:nvPr/>
          </p:nvSpPr>
          <p:spPr bwMode="auto">
            <a:xfrm flipH="1">
              <a:off x="2797027" y="2687781"/>
              <a:ext cx="687389" cy="715964"/>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6" name="Text Box 65"/>
            <p:cNvSpPr txBox="1">
              <a:spLocks noChangeArrowheads="1"/>
            </p:cNvSpPr>
            <p:nvPr/>
          </p:nvSpPr>
          <p:spPr bwMode="auto">
            <a:xfrm>
              <a:off x="3075711" y="2604654"/>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1,000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7" name="Text Box 66"/>
            <p:cNvSpPr txBox="1">
              <a:spLocks noChangeArrowheads="1"/>
            </p:cNvSpPr>
            <p:nvPr/>
          </p:nvSpPr>
          <p:spPr bwMode="auto">
            <a:xfrm>
              <a:off x="2360614" y="3067051"/>
              <a:ext cx="57785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1,500</a:t>
              </a:r>
            </a:p>
          </p:txBody>
        </p:sp>
        <p:sp>
          <p:nvSpPr>
            <p:cNvPr id="38" name="Text Box 71"/>
            <p:cNvSpPr txBox="1">
              <a:spLocks noChangeArrowheads="1"/>
            </p:cNvSpPr>
            <p:nvPr/>
          </p:nvSpPr>
          <p:spPr bwMode="auto">
            <a:xfrm>
              <a:off x="4768851" y="3790951"/>
              <a:ext cx="525463"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39" name="Text Box 72"/>
            <p:cNvSpPr txBox="1">
              <a:spLocks noChangeArrowheads="1"/>
            </p:cNvSpPr>
            <p:nvPr/>
          </p:nvSpPr>
          <p:spPr bwMode="auto">
            <a:xfrm>
              <a:off x="3562351" y="3695701"/>
              <a:ext cx="4699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600</a:t>
              </a:r>
            </a:p>
          </p:txBody>
        </p:sp>
        <p:sp>
          <p:nvSpPr>
            <p:cNvPr id="40" name="Text Box 73"/>
            <p:cNvSpPr txBox="1">
              <a:spLocks noChangeArrowheads="1"/>
            </p:cNvSpPr>
            <p:nvPr/>
          </p:nvSpPr>
          <p:spPr bwMode="auto">
            <a:xfrm>
              <a:off x="6335714" y="4578351"/>
              <a:ext cx="4699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41" name="Text Box 74"/>
            <p:cNvSpPr txBox="1">
              <a:spLocks noChangeArrowheads="1"/>
            </p:cNvSpPr>
            <p:nvPr/>
          </p:nvSpPr>
          <p:spPr bwMode="auto">
            <a:xfrm>
              <a:off x="6280151" y="4076701"/>
              <a:ext cx="4699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42" name="Text Box 75"/>
            <p:cNvSpPr txBox="1">
              <a:spLocks noChangeArrowheads="1"/>
            </p:cNvSpPr>
            <p:nvPr/>
          </p:nvSpPr>
          <p:spPr bwMode="auto">
            <a:xfrm>
              <a:off x="5160964" y="5799139"/>
              <a:ext cx="941387" cy="479068"/>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595959"/>
                  </a:solidFill>
                  <a:effectLst/>
                  <a:uLnTx/>
                  <a:uFillTx/>
                  <a:latin typeface="Helvetica" pitchFamily="34" charset="0"/>
                  <a:ea typeface="+mn-ea"/>
                  <a:cs typeface="+mn-cs"/>
                </a:rPr>
                <a:t>Total NY-NE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595959"/>
                  </a:solidFill>
                  <a:effectLst/>
                  <a:uLnTx/>
                  <a:uFillTx/>
                  <a:latin typeface="Helvetica" pitchFamily="34" charset="0"/>
                  <a:ea typeface="+mn-ea"/>
                  <a:cs typeface="+mn-cs"/>
                </a:rPr>
                <a:t>(Excludes CSC)</a:t>
              </a:r>
            </a:p>
          </p:txBody>
        </p:sp>
        <p:sp>
          <p:nvSpPr>
            <p:cNvPr id="43" name="Text Box 76"/>
            <p:cNvSpPr txBox="1">
              <a:spLocks noChangeArrowheads="1"/>
            </p:cNvSpPr>
            <p:nvPr/>
          </p:nvSpPr>
          <p:spPr bwMode="auto">
            <a:xfrm>
              <a:off x="4665663" y="4834345"/>
              <a:ext cx="396875"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414</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4" name="Text Box 79"/>
            <p:cNvSpPr txBox="1">
              <a:spLocks noChangeArrowheads="1"/>
            </p:cNvSpPr>
            <p:nvPr/>
          </p:nvSpPr>
          <p:spPr bwMode="auto">
            <a:xfrm rot="19438241">
              <a:off x="3000950" y="4800468"/>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5" name="Text Box 80"/>
            <p:cNvSpPr txBox="1">
              <a:spLocks noChangeArrowheads="1"/>
            </p:cNvSpPr>
            <p:nvPr/>
          </p:nvSpPr>
          <p:spPr bwMode="auto">
            <a:xfrm>
              <a:off x="3176155" y="4000502"/>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6" name="Text Box 81"/>
            <p:cNvSpPr txBox="1">
              <a:spLocks noChangeArrowheads="1"/>
            </p:cNvSpPr>
            <p:nvPr/>
          </p:nvSpPr>
          <p:spPr bwMode="auto">
            <a:xfrm rot="19675612">
              <a:off x="2479142" y="5437513"/>
              <a:ext cx="388938"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660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7" name="Text Box 82"/>
            <p:cNvSpPr txBox="1">
              <a:spLocks noChangeArrowheads="1"/>
            </p:cNvSpPr>
            <p:nvPr/>
          </p:nvSpPr>
          <p:spPr bwMode="auto">
            <a:xfrm rot="19803832">
              <a:off x="3841531" y="4522900"/>
              <a:ext cx="366056"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8" name="Text Box 97"/>
            <p:cNvSpPr txBox="1">
              <a:spLocks noChangeArrowheads="1"/>
            </p:cNvSpPr>
            <p:nvPr/>
          </p:nvSpPr>
          <p:spPr bwMode="auto">
            <a:xfrm>
              <a:off x="3124200" y="1752600"/>
              <a:ext cx="617538" cy="336550"/>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1,200 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0 W</a:t>
              </a:r>
            </a:p>
          </p:txBody>
        </p:sp>
        <p:sp>
          <p:nvSpPr>
            <p:cNvPr id="49" name="Oval 109"/>
            <p:cNvSpPr>
              <a:spLocks noChangeArrowheads="1"/>
            </p:cNvSpPr>
            <p:nvPr/>
          </p:nvSpPr>
          <p:spPr bwMode="auto">
            <a:xfrm>
              <a:off x="6062664" y="52482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NOR</a:t>
              </a: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0" name="Oval 110"/>
            <p:cNvSpPr>
              <a:spLocks noChangeArrowheads="1"/>
            </p:cNvSpPr>
            <p:nvPr/>
          </p:nvSpPr>
          <p:spPr bwMode="auto">
            <a:xfrm>
              <a:off x="6775451" y="47148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CT</a:t>
              </a: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1" name="Oval 111"/>
            <p:cNvSpPr>
              <a:spLocks noChangeArrowheads="1"/>
            </p:cNvSpPr>
            <p:nvPr/>
          </p:nvSpPr>
          <p:spPr bwMode="auto">
            <a:xfrm>
              <a:off x="6775451" y="418306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W-MA</a:t>
              </a: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2" name="Oval 112"/>
            <p:cNvSpPr>
              <a:spLocks noChangeArrowheads="1"/>
            </p:cNvSpPr>
            <p:nvPr/>
          </p:nvSpPr>
          <p:spPr bwMode="auto">
            <a:xfrm>
              <a:off x="6775451" y="3117851"/>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BHE</a:t>
              </a: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3" name="Oval 113"/>
            <p:cNvSpPr>
              <a:spLocks noChangeArrowheads="1"/>
            </p:cNvSpPr>
            <p:nvPr/>
          </p:nvSpPr>
          <p:spPr bwMode="auto">
            <a:xfrm>
              <a:off x="6597651" y="365601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CMA</a:t>
              </a: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4" name="Text Box 132"/>
            <p:cNvSpPr txBox="1">
              <a:spLocks noChangeArrowheads="1"/>
            </p:cNvSpPr>
            <p:nvPr/>
          </p:nvSpPr>
          <p:spPr bwMode="auto">
            <a:xfrm>
              <a:off x="4876800" y="4572000"/>
              <a:ext cx="382587"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330</a:t>
              </a:r>
            </a:p>
          </p:txBody>
        </p:sp>
        <p:sp>
          <p:nvSpPr>
            <p:cNvPr id="55" name="Line 133"/>
            <p:cNvSpPr>
              <a:spLocks noChangeShapeType="1"/>
            </p:cNvSpPr>
            <p:nvPr/>
          </p:nvSpPr>
          <p:spPr bwMode="auto">
            <a:xfrm rot="1629841">
              <a:off x="5420587" y="4918317"/>
              <a:ext cx="322263" cy="560387"/>
            </a:xfrm>
            <a:prstGeom prst="line">
              <a:avLst/>
            </a:prstGeom>
            <a:noFill/>
            <a:ln w="12700">
              <a:solidFill>
                <a:srgbClr val="969696"/>
              </a:solidFill>
              <a:prstDash val="dash"/>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6" name="Oval 138"/>
            <p:cNvSpPr>
              <a:spLocks noChangeArrowheads="1"/>
            </p:cNvSpPr>
            <p:nvPr/>
          </p:nvSpPr>
          <p:spPr bwMode="auto">
            <a:xfrm>
              <a:off x="5935664" y="35845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7" name="Text Box 139"/>
            <p:cNvSpPr txBox="1">
              <a:spLocks noChangeArrowheads="1"/>
            </p:cNvSpPr>
            <p:nvPr/>
          </p:nvSpPr>
          <p:spPr bwMode="auto">
            <a:xfrm>
              <a:off x="5886451" y="3671889"/>
              <a:ext cx="500063" cy="21431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VT</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8" name="Line 140"/>
            <p:cNvSpPr>
              <a:spLocks noChangeShapeType="1"/>
            </p:cNvSpPr>
            <p:nvPr/>
          </p:nvSpPr>
          <p:spPr bwMode="auto">
            <a:xfrm flipH="1" flipV="1">
              <a:off x="2862264" y="3506789"/>
              <a:ext cx="3068637" cy="27305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9" name="Text Box 183"/>
            <p:cNvSpPr txBox="1">
              <a:spLocks noChangeArrowheads="1"/>
            </p:cNvSpPr>
            <p:nvPr/>
          </p:nvSpPr>
          <p:spPr bwMode="auto">
            <a:xfrm>
              <a:off x="2749064" y="3505200"/>
              <a:ext cx="4699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0</a:t>
              </a:r>
            </a:p>
          </p:txBody>
        </p:sp>
        <p:sp>
          <p:nvSpPr>
            <p:cNvPr id="60" name="Oval 188"/>
            <p:cNvSpPr>
              <a:spLocks noChangeArrowheads="1"/>
            </p:cNvSpPr>
            <p:nvPr/>
          </p:nvSpPr>
          <p:spPr bwMode="auto">
            <a:xfrm>
              <a:off x="1097758" y="5380310"/>
              <a:ext cx="1551781" cy="842696"/>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Equivalent for PJM-NY boundary</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61" name="Text Box 196"/>
            <p:cNvSpPr txBox="1">
              <a:spLocks noChangeArrowheads="1"/>
            </p:cNvSpPr>
            <p:nvPr/>
          </p:nvSpPr>
          <p:spPr bwMode="auto">
            <a:xfrm>
              <a:off x="990601" y="4495801"/>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0000"/>
                </a:solidFill>
                <a:effectLst/>
                <a:uLnTx/>
                <a:uFillTx/>
                <a:latin typeface="Helvetica" pitchFamily="34" charset="0"/>
                <a:ea typeface="+mn-ea"/>
                <a:cs typeface="+mn-cs"/>
              </a:endParaRPr>
            </a:p>
          </p:txBody>
        </p:sp>
        <p:sp>
          <p:nvSpPr>
            <p:cNvPr id="62" name="Text Box 197"/>
            <p:cNvSpPr txBox="1">
              <a:spLocks noChangeArrowheads="1"/>
            </p:cNvSpPr>
            <p:nvPr/>
          </p:nvSpPr>
          <p:spPr bwMode="auto">
            <a:xfrm>
              <a:off x="1765301" y="5081771"/>
              <a:ext cx="4699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300</a:t>
              </a:r>
            </a:p>
          </p:txBody>
        </p:sp>
        <p:sp>
          <p:nvSpPr>
            <p:cNvPr id="63" name="Line 202"/>
            <p:cNvSpPr>
              <a:spLocks noChangeShapeType="1"/>
            </p:cNvSpPr>
            <p:nvPr/>
          </p:nvSpPr>
          <p:spPr bwMode="auto">
            <a:xfrm flipV="1">
              <a:off x="1830388" y="3973512"/>
              <a:ext cx="169863" cy="140679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64" name="Text Box 203"/>
            <p:cNvSpPr txBox="1">
              <a:spLocks noChangeArrowheads="1"/>
            </p:cNvSpPr>
            <p:nvPr/>
          </p:nvSpPr>
          <p:spPr bwMode="auto">
            <a:xfrm>
              <a:off x="1625601" y="4005264"/>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600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65" name="Text Box 204"/>
            <p:cNvSpPr txBox="1">
              <a:spLocks noChangeArrowheads="1"/>
            </p:cNvSpPr>
            <p:nvPr/>
          </p:nvSpPr>
          <p:spPr bwMode="auto">
            <a:xfrm>
              <a:off x="1495426" y="3221039"/>
              <a:ext cx="669925"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62777F"/>
                  </a:solidFill>
                  <a:effectLst/>
                  <a:uLnTx/>
                  <a:uFillTx/>
                  <a:latin typeface="Arial" charset="0"/>
                  <a:ea typeface="+mn-ea"/>
                  <a:cs typeface="+mn-cs"/>
                </a:rPr>
                <a:t>New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62777F"/>
                  </a:solidFill>
                  <a:effectLst/>
                  <a:uLnTx/>
                  <a:uFillTx/>
                  <a:latin typeface="Arial" charset="0"/>
                  <a:ea typeface="+mn-ea"/>
                  <a:cs typeface="+mn-cs"/>
                </a:rPr>
                <a:t>York</a:t>
              </a:r>
            </a:p>
          </p:txBody>
        </p:sp>
        <p:sp>
          <p:nvSpPr>
            <p:cNvPr id="66" name="Text Box 206"/>
            <p:cNvSpPr txBox="1">
              <a:spLocks noChangeArrowheads="1"/>
            </p:cNvSpPr>
            <p:nvPr/>
          </p:nvSpPr>
          <p:spPr bwMode="auto">
            <a:xfrm>
              <a:off x="6019800" y="1219200"/>
              <a:ext cx="946150" cy="27463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62777F"/>
                  </a:solidFill>
                  <a:effectLst/>
                  <a:uLnTx/>
                  <a:uFillTx/>
                  <a:latin typeface="Arial" charset="0"/>
                  <a:ea typeface="+mn-ea"/>
                  <a:cs typeface="+mn-cs"/>
                </a:rPr>
                <a:t>Maritimes</a:t>
              </a:r>
            </a:p>
          </p:txBody>
        </p:sp>
        <p:sp>
          <p:nvSpPr>
            <p:cNvPr id="67" name="Text Box 207"/>
            <p:cNvSpPr txBox="1">
              <a:spLocks noChangeArrowheads="1"/>
            </p:cNvSpPr>
            <p:nvPr/>
          </p:nvSpPr>
          <p:spPr bwMode="auto">
            <a:xfrm>
              <a:off x="3200400" y="914400"/>
              <a:ext cx="766763" cy="2746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62777F"/>
                  </a:solidFill>
                  <a:effectLst/>
                  <a:uLnTx/>
                  <a:uFillTx/>
                  <a:latin typeface="Arial" charset="0"/>
                  <a:ea typeface="+mn-ea"/>
                  <a:cs typeface="+mn-cs"/>
                </a:rPr>
                <a:t>Quebec</a:t>
              </a:r>
            </a:p>
          </p:txBody>
        </p:sp>
        <p:sp>
          <p:nvSpPr>
            <p:cNvPr id="68" name="Text Box 208"/>
            <p:cNvSpPr txBox="1">
              <a:spLocks noChangeArrowheads="1"/>
            </p:cNvSpPr>
            <p:nvPr/>
          </p:nvSpPr>
          <p:spPr bwMode="auto">
            <a:xfrm>
              <a:off x="6565901" y="5114926"/>
              <a:ext cx="1101725"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62777F"/>
                  </a:solidFill>
                  <a:effectLst/>
                  <a:uLnTx/>
                  <a:uFillTx/>
                  <a:latin typeface="Arial" charset="0"/>
                  <a:ea typeface="+mn-ea"/>
                  <a:cs typeface="+mn-cs"/>
                </a:rPr>
                <a:t>New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62777F"/>
                  </a:solidFill>
                  <a:effectLst/>
                  <a:uLnTx/>
                  <a:uFillTx/>
                  <a:latin typeface="Arial" charset="0"/>
                  <a:ea typeface="+mn-ea"/>
                  <a:cs typeface="+mn-cs"/>
                </a:rPr>
                <a:t>England</a:t>
              </a:r>
            </a:p>
          </p:txBody>
        </p:sp>
        <p:grpSp>
          <p:nvGrpSpPr>
            <p:cNvPr id="5" name="Group 119"/>
            <p:cNvGrpSpPr/>
            <p:nvPr/>
          </p:nvGrpSpPr>
          <p:grpSpPr>
            <a:xfrm>
              <a:off x="3352800" y="2362199"/>
              <a:ext cx="533400" cy="388937"/>
              <a:chOff x="3498270" y="1600199"/>
              <a:chExt cx="533400" cy="388937"/>
            </a:xfrm>
          </p:grpSpPr>
          <p:sp>
            <p:nvSpPr>
              <p:cNvPr id="142" name="Oval 217"/>
              <p:cNvSpPr>
                <a:spLocks noChangeArrowheads="1"/>
              </p:cNvSpPr>
              <p:nvPr/>
            </p:nvSpPr>
            <p:spPr bwMode="auto">
              <a:xfrm>
                <a:off x="3581401" y="1600199"/>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43"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Mtl</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sp>
          <p:nvSpPr>
            <p:cNvPr id="70" name="Line 228"/>
            <p:cNvSpPr>
              <a:spLocks noChangeShapeType="1"/>
            </p:cNvSpPr>
            <p:nvPr/>
          </p:nvSpPr>
          <p:spPr bwMode="auto">
            <a:xfrm flipH="1" flipV="1">
              <a:off x="3796145" y="2666999"/>
              <a:ext cx="2190316" cy="989011"/>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1" name="Text Box 238"/>
            <p:cNvSpPr txBox="1">
              <a:spLocks noChangeArrowheads="1"/>
            </p:cNvSpPr>
            <p:nvPr/>
          </p:nvSpPr>
          <p:spPr bwMode="auto">
            <a:xfrm>
              <a:off x="3733803" y="2563089"/>
              <a:ext cx="508000"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100</a:t>
              </a:r>
            </a:p>
          </p:txBody>
        </p:sp>
        <p:sp>
          <p:nvSpPr>
            <p:cNvPr id="72" name="Text Box 239"/>
            <p:cNvSpPr txBox="1">
              <a:spLocks noChangeArrowheads="1"/>
            </p:cNvSpPr>
            <p:nvPr/>
          </p:nvSpPr>
          <p:spPr bwMode="auto">
            <a:xfrm>
              <a:off x="1517651" y="5002242"/>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230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73" name="Text Box 240"/>
            <p:cNvSpPr txBox="1">
              <a:spLocks noChangeArrowheads="1"/>
            </p:cNvSpPr>
            <p:nvPr/>
          </p:nvSpPr>
          <p:spPr bwMode="auto">
            <a:xfrm>
              <a:off x="2027822" y="4000502"/>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74" name="Line 250"/>
            <p:cNvSpPr>
              <a:spLocks noChangeShapeType="1"/>
            </p:cNvSpPr>
            <p:nvPr/>
          </p:nvSpPr>
          <p:spPr bwMode="auto">
            <a:xfrm flipH="1">
              <a:off x="5307014" y="5529264"/>
              <a:ext cx="554037"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solidFill>
                    <a:srgbClr val="62777F">
                      <a:lumMod val="90000"/>
                      <a:lumOff val="10000"/>
                    </a:srgbClr>
                  </a:solidFill>
                </a:ln>
                <a:solidFill>
                  <a:srgbClr val="62777F"/>
                </a:solidFill>
                <a:effectLst/>
                <a:uLnTx/>
                <a:uFillTx/>
                <a:latin typeface="Times New Roman" pitchFamily="18" charset="0"/>
                <a:ea typeface="+mn-ea"/>
                <a:cs typeface="+mn-cs"/>
              </a:endParaRPr>
            </a:p>
          </p:txBody>
        </p:sp>
        <p:sp>
          <p:nvSpPr>
            <p:cNvPr id="75" name="Text Box 252"/>
            <p:cNvSpPr txBox="1">
              <a:spLocks noChangeArrowheads="1"/>
            </p:cNvSpPr>
            <p:nvPr/>
          </p:nvSpPr>
          <p:spPr bwMode="auto">
            <a:xfrm>
              <a:off x="4978401" y="5559426"/>
              <a:ext cx="569913"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ysClr val="windowText" lastClr="000000"/>
                  </a:solidFill>
                  <a:effectLst/>
                  <a:uLnTx/>
                  <a:uFillTx/>
                  <a:latin typeface="Helvetica" pitchFamily="34" charset="0"/>
                  <a:ea typeface="+mn-ea"/>
                  <a:cs typeface="+mn-cs"/>
                </a:rPr>
                <a:t>1,400 </a:t>
              </a:r>
            </a:p>
          </p:txBody>
        </p:sp>
        <p:sp>
          <p:nvSpPr>
            <p:cNvPr id="76" name="Text Box 253"/>
            <p:cNvSpPr txBox="1">
              <a:spLocks noChangeArrowheads="1"/>
            </p:cNvSpPr>
            <p:nvPr/>
          </p:nvSpPr>
          <p:spPr bwMode="auto">
            <a:xfrm>
              <a:off x="5594351" y="5535614"/>
              <a:ext cx="6350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ysClr val="windowText" lastClr="000000"/>
                  </a:solidFill>
                  <a:effectLst/>
                  <a:uLnTx/>
                  <a:uFillTx/>
                  <a:latin typeface="Helvetica" pitchFamily="34" charset="0"/>
                  <a:ea typeface="+mn-ea"/>
                  <a:cs typeface="+mn-cs"/>
                </a:rPr>
                <a:t>1,400 </a:t>
              </a:r>
            </a:p>
          </p:txBody>
        </p:sp>
        <p:sp>
          <p:nvSpPr>
            <p:cNvPr id="77" name="Line 255"/>
            <p:cNvSpPr>
              <a:spLocks noChangeShapeType="1"/>
            </p:cNvSpPr>
            <p:nvPr/>
          </p:nvSpPr>
          <p:spPr bwMode="auto">
            <a:xfrm flipH="1">
              <a:off x="3956233" y="4800600"/>
              <a:ext cx="615765" cy="38832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8" name="Text Box 258"/>
            <p:cNvSpPr txBox="1">
              <a:spLocks noChangeArrowheads="1"/>
            </p:cNvSpPr>
            <p:nvPr/>
          </p:nvSpPr>
          <p:spPr bwMode="auto">
            <a:xfrm rot="20314992">
              <a:off x="3120241" y="5198510"/>
              <a:ext cx="776288"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660</a:t>
              </a:r>
            </a:p>
          </p:txBody>
        </p:sp>
        <p:sp>
          <p:nvSpPr>
            <p:cNvPr id="79" name="Line 294"/>
            <p:cNvSpPr>
              <a:spLocks noChangeShapeType="1"/>
            </p:cNvSpPr>
            <p:nvPr/>
          </p:nvSpPr>
          <p:spPr bwMode="auto">
            <a:xfrm flipH="1" flipV="1">
              <a:off x="4876800" y="4724400"/>
              <a:ext cx="1903414" cy="207964"/>
            </a:xfrm>
            <a:prstGeom prst="line">
              <a:avLst/>
            </a:prstGeom>
            <a:noFill/>
            <a:ln w="9525">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0" name="Line 308"/>
            <p:cNvSpPr>
              <a:spLocks noChangeShapeType="1"/>
            </p:cNvSpPr>
            <p:nvPr/>
          </p:nvSpPr>
          <p:spPr bwMode="auto">
            <a:xfrm rot="1629841">
              <a:off x="5186364" y="3629026"/>
              <a:ext cx="590550" cy="939800"/>
            </a:xfrm>
            <a:prstGeom prst="line">
              <a:avLst/>
            </a:prstGeom>
            <a:noFill/>
            <a:ln w="12700">
              <a:solidFill>
                <a:srgbClr val="969696"/>
              </a:solidFill>
              <a:prstDash val="dash"/>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1" name="Line 312"/>
            <p:cNvSpPr>
              <a:spLocks noChangeShapeType="1"/>
            </p:cNvSpPr>
            <p:nvPr/>
          </p:nvSpPr>
          <p:spPr bwMode="auto">
            <a:xfrm rot="1629841">
              <a:off x="2048364" y="4973182"/>
              <a:ext cx="1280283" cy="167551"/>
            </a:xfrm>
            <a:prstGeom prst="line">
              <a:avLst/>
            </a:prstGeom>
            <a:noFill/>
            <a:ln w="12700">
              <a:solidFill>
                <a:srgbClr val="969696"/>
              </a:solidFill>
              <a:prstDash val="dash"/>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2" name="Line 313"/>
            <p:cNvSpPr>
              <a:spLocks noChangeShapeType="1"/>
            </p:cNvSpPr>
            <p:nvPr/>
          </p:nvSpPr>
          <p:spPr bwMode="auto">
            <a:xfrm flipH="1">
              <a:off x="2165351" y="4451477"/>
              <a:ext cx="134144" cy="46818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solidFill>
                    <a:srgbClr val="62777F"/>
                  </a:solidFill>
                </a:ln>
                <a:solidFill>
                  <a:srgbClr val="62777F"/>
                </a:solidFill>
                <a:effectLst/>
                <a:uLnTx/>
                <a:uFillTx/>
                <a:latin typeface="Times New Roman" pitchFamily="18" charset="0"/>
                <a:ea typeface="+mn-ea"/>
                <a:cs typeface="+mn-cs"/>
              </a:endParaRPr>
            </a:p>
          </p:txBody>
        </p:sp>
        <p:sp>
          <p:nvSpPr>
            <p:cNvPr id="83" name="Text Box 314"/>
            <p:cNvSpPr txBox="1">
              <a:spLocks noChangeArrowheads="1"/>
            </p:cNvSpPr>
            <p:nvPr/>
          </p:nvSpPr>
          <p:spPr bwMode="auto">
            <a:xfrm>
              <a:off x="1995489" y="4322219"/>
              <a:ext cx="608012"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84" name="Text Box 315"/>
            <p:cNvSpPr txBox="1">
              <a:spLocks noChangeArrowheads="1"/>
            </p:cNvSpPr>
            <p:nvPr/>
          </p:nvSpPr>
          <p:spPr bwMode="auto">
            <a:xfrm>
              <a:off x="1848467" y="4887120"/>
              <a:ext cx="608013"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2,000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nvGrpSpPr>
            <p:cNvPr id="256" name="Group 323"/>
            <p:cNvGrpSpPr>
              <a:grpSpLocks/>
            </p:cNvGrpSpPr>
            <p:nvPr/>
          </p:nvGrpSpPr>
          <p:grpSpPr bwMode="auto">
            <a:xfrm>
              <a:off x="3460760" y="4322773"/>
              <a:ext cx="984253" cy="1057277"/>
              <a:chOff x="2632" y="2556"/>
              <a:chExt cx="620" cy="666"/>
            </a:xfrm>
          </p:grpSpPr>
          <p:sp>
            <p:nvSpPr>
              <p:cNvPr id="140" name="Oval 321"/>
              <p:cNvSpPr>
                <a:spLocks noChangeArrowheads="1"/>
              </p:cNvSpPr>
              <p:nvPr/>
            </p:nvSpPr>
            <p:spPr bwMode="auto">
              <a:xfrm>
                <a:off x="2662" y="2715"/>
                <a:ext cx="136" cy="133"/>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41" name="Text Box 322"/>
              <p:cNvSpPr txBox="1">
                <a:spLocks noChangeArrowheads="1"/>
              </p:cNvSpPr>
              <p:nvPr/>
            </p:nvSpPr>
            <p:spPr bwMode="auto">
              <a:xfrm>
                <a:off x="2632" y="2713"/>
                <a:ext cx="199" cy="15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smtClean="0">
                    <a:ln>
                      <a:noFill/>
                    </a:ln>
                    <a:solidFill>
                      <a:srgbClr val="62777F"/>
                    </a:solidFill>
                    <a:effectLst/>
                    <a:uLnTx/>
                    <a:uFillTx/>
                    <a:latin typeface="Helvetica" pitchFamily="34" charset="0"/>
                    <a:ea typeface="+mn-ea"/>
                    <a:cs typeface="+mn-cs"/>
                  </a:rPr>
                  <a:t>J3</a:t>
                </a:r>
                <a:endPar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15" name="Text Box 322"/>
              <p:cNvSpPr txBox="1">
                <a:spLocks noChangeArrowheads="1"/>
              </p:cNvSpPr>
              <p:nvPr/>
            </p:nvSpPr>
            <p:spPr bwMode="auto">
              <a:xfrm>
                <a:off x="3040" y="2556"/>
                <a:ext cx="199" cy="15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smtClean="0">
                    <a:ln>
                      <a:noFill/>
                    </a:ln>
                    <a:solidFill>
                      <a:srgbClr val="62777F"/>
                    </a:solidFill>
                    <a:effectLst/>
                    <a:uLnTx/>
                    <a:uFillTx/>
                    <a:latin typeface="Helvetica" pitchFamily="34" charset="0"/>
                    <a:ea typeface="+mn-ea"/>
                    <a:cs typeface="+mn-cs"/>
                  </a:rPr>
                  <a:t>J3</a:t>
                </a:r>
                <a:endPar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18" name="Oval 321"/>
              <p:cNvSpPr>
                <a:spLocks noChangeArrowheads="1"/>
              </p:cNvSpPr>
              <p:nvPr/>
            </p:nvSpPr>
            <p:spPr bwMode="auto">
              <a:xfrm>
                <a:off x="3085" y="2569"/>
                <a:ext cx="136" cy="133"/>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19" name="Text Box 322"/>
              <p:cNvSpPr txBox="1">
                <a:spLocks noChangeArrowheads="1"/>
              </p:cNvSpPr>
              <p:nvPr/>
            </p:nvSpPr>
            <p:spPr bwMode="auto">
              <a:xfrm>
                <a:off x="3053" y="2566"/>
                <a:ext cx="199" cy="15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smtClean="0">
                    <a:ln>
                      <a:noFill/>
                    </a:ln>
                    <a:solidFill>
                      <a:srgbClr val="62777F"/>
                    </a:solidFill>
                    <a:effectLst/>
                    <a:uLnTx/>
                    <a:uFillTx/>
                    <a:latin typeface="Helvetica" pitchFamily="34" charset="0"/>
                    <a:ea typeface="+mn-ea"/>
                    <a:cs typeface="+mn-cs"/>
                  </a:rPr>
                  <a:t>J4</a:t>
                </a:r>
                <a:endPar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25" name="Oval 321"/>
              <p:cNvSpPr>
                <a:spLocks noChangeArrowheads="1"/>
              </p:cNvSpPr>
              <p:nvPr/>
            </p:nvSpPr>
            <p:spPr bwMode="auto">
              <a:xfrm>
                <a:off x="2832" y="3083"/>
                <a:ext cx="136" cy="133"/>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23" name="Text Box 322"/>
              <p:cNvSpPr txBox="1">
                <a:spLocks noChangeArrowheads="1"/>
              </p:cNvSpPr>
              <p:nvPr/>
            </p:nvSpPr>
            <p:spPr bwMode="auto">
              <a:xfrm>
                <a:off x="2805" y="3081"/>
                <a:ext cx="199" cy="14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K2</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sp>
          <p:nvSpPr>
            <p:cNvPr id="87" name="Line 329"/>
            <p:cNvSpPr>
              <a:spLocks noChangeShapeType="1"/>
            </p:cNvSpPr>
            <p:nvPr/>
          </p:nvSpPr>
          <p:spPr bwMode="auto">
            <a:xfrm flipH="1">
              <a:off x="2235200" y="3973513"/>
              <a:ext cx="1130299" cy="146124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8" name="Line 330"/>
            <p:cNvSpPr>
              <a:spLocks noChangeShapeType="1"/>
            </p:cNvSpPr>
            <p:nvPr/>
          </p:nvSpPr>
          <p:spPr bwMode="auto">
            <a:xfrm>
              <a:off x="3911601" y="4228830"/>
              <a:ext cx="279399" cy="17158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9" name="Text Box 331"/>
            <p:cNvSpPr txBox="1">
              <a:spLocks noChangeArrowheads="1"/>
            </p:cNvSpPr>
            <p:nvPr/>
          </p:nvSpPr>
          <p:spPr bwMode="auto">
            <a:xfrm>
              <a:off x="2190575" y="5206461"/>
              <a:ext cx="234950"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90" name="Text Box 332"/>
            <p:cNvSpPr txBox="1">
              <a:spLocks noChangeArrowheads="1"/>
            </p:cNvSpPr>
            <p:nvPr/>
          </p:nvSpPr>
          <p:spPr bwMode="auto">
            <a:xfrm rot="19174354">
              <a:off x="3304395" y="4185482"/>
              <a:ext cx="400432"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91" name="Text Box 344"/>
            <p:cNvSpPr txBox="1">
              <a:spLocks noChangeArrowheads="1"/>
            </p:cNvSpPr>
            <p:nvPr/>
          </p:nvSpPr>
          <p:spPr bwMode="auto">
            <a:xfrm>
              <a:off x="5791200" y="5105400"/>
              <a:ext cx="396875"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nvGrpSpPr>
            <p:cNvPr id="257" name="Group 96"/>
            <p:cNvGrpSpPr/>
            <p:nvPr/>
          </p:nvGrpSpPr>
          <p:grpSpPr>
            <a:xfrm>
              <a:off x="6400800" y="1752600"/>
              <a:ext cx="609600" cy="388936"/>
              <a:chOff x="6213759" y="1524001"/>
              <a:chExt cx="609600" cy="388936"/>
            </a:xfrm>
          </p:grpSpPr>
          <p:sp>
            <p:nvSpPr>
              <p:cNvPr id="138"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9"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NB</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sp>
          <p:nvSpPr>
            <p:cNvPr id="93" name="Text Box 132"/>
            <p:cNvSpPr txBox="1">
              <a:spLocks noChangeArrowheads="1"/>
            </p:cNvSpPr>
            <p:nvPr/>
          </p:nvSpPr>
          <p:spPr bwMode="auto">
            <a:xfrm>
              <a:off x="6324600" y="4724400"/>
              <a:ext cx="382587"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nvGrpSpPr>
            <p:cNvPr id="258" name="Group 97"/>
            <p:cNvGrpSpPr/>
            <p:nvPr/>
          </p:nvGrpSpPr>
          <p:grpSpPr>
            <a:xfrm>
              <a:off x="5867400" y="2133600"/>
              <a:ext cx="609600" cy="388936"/>
              <a:chOff x="6213759" y="1524001"/>
              <a:chExt cx="609600" cy="388936"/>
            </a:xfrm>
          </p:grpSpPr>
          <p:sp>
            <p:nvSpPr>
              <p:cNvPr id="136"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7"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NM</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grpSp>
          <p:nvGrpSpPr>
            <p:cNvPr id="259" name="Group 100"/>
            <p:cNvGrpSpPr/>
            <p:nvPr/>
          </p:nvGrpSpPr>
          <p:grpSpPr>
            <a:xfrm>
              <a:off x="7225143" y="1905000"/>
              <a:ext cx="609600" cy="388936"/>
              <a:chOff x="6213759" y="1524001"/>
              <a:chExt cx="609600" cy="388936"/>
            </a:xfrm>
          </p:grpSpPr>
          <p:sp>
            <p:nvSpPr>
              <p:cNvPr id="134"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5"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NS</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grpSp>
          <p:nvGrpSpPr>
            <p:cNvPr id="260" name="Group 103"/>
            <p:cNvGrpSpPr/>
            <p:nvPr/>
          </p:nvGrpSpPr>
          <p:grpSpPr>
            <a:xfrm>
              <a:off x="6934200" y="1371600"/>
              <a:ext cx="609600" cy="388936"/>
              <a:chOff x="6213759" y="1524001"/>
              <a:chExt cx="609600" cy="388936"/>
            </a:xfrm>
          </p:grpSpPr>
          <p:sp>
            <p:nvSpPr>
              <p:cNvPr id="132"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3"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PEI</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sp>
          <p:nvSpPr>
            <p:cNvPr id="97" name="Line 40"/>
            <p:cNvSpPr>
              <a:spLocks noChangeShapeType="1"/>
            </p:cNvSpPr>
            <p:nvPr/>
          </p:nvSpPr>
          <p:spPr bwMode="auto">
            <a:xfrm>
              <a:off x="6892635" y="1981201"/>
              <a:ext cx="457200" cy="762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98" name="Line 40"/>
            <p:cNvSpPr>
              <a:spLocks noChangeShapeType="1"/>
            </p:cNvSpPr>
            <p:nvPr/>
          </p:nvSpPr>
          <p:spPr bwMode="auto">
            <a:xfrm flipV="1">
              <a:off x="6858000" y="1676400"/>
              <a:ext cx="228600" cy="1524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99" name="Line 40"/>
            <p:cNvSpPr>
              <a:spLocks noChangeShapeType="1"/>
            </p:cNvSpPr>
            <p:nvPr/>
          </p:nvSpPr>
          <p:spPr bwMode="auto">
            <a:xfrm flipV="1">
              <a:off x="6324600" y="2057400"/>
              <a:ext cx="228600" cy="1524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00" name="Text Box 56"/>
            <p:cNvSpPr txBox="1">
              <a:spLocks noChangeArrowheads="1"/>
            </p:cNvSpPr>
            <p:nvPr/>
          </p:nvSpPr>
          <p:spPr bwMode="auto">
            <a:xfrm>
              <a:off x="6629400" y="1600200"/>
              <a:ext cx="500063"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300</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101" name="Text Box 56"/>
            <p:cNvSpPr txBox="1">
              <a:spLocks noChangeArrowheads="1"/>
            </p:cNvSpPr>
            <p:nvPr/>
          </p:nvSpPr>
          <p:spPr bwMode="auto">
            <a:xfrm>
              <a:off x="6684168" y="1495406"/>
              <a:ext cx="500063"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300</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102" name="Text Box 56"/>
            <p:cNvSpPr txBox="1">
              <a:spLocks noChangeArrowheads="1"/>
            </p:cNvSpPr>
            <p:nvPr/>
          </p:nvSpPr>
          <p:spPr bwMode="auto">
            <a:xfrm>
              <a:off x="6096000" y="1981200"/>
              <a:ext cx="500063"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03" name="Text Box 56"/>
            <p:cNvSpPr txBox="1">
              <a:spLocks noChangeArrowheads="1"/>
            </p:cNvSpPr>
            <p:nvPr/>
          </p:nvSpPr>
          <p:spPr bwMode="auto">
            <a:xfrm>
              <a:off x="6705600" y="1981200"/>
              <a:ext cx="500063"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04" name="Text Box 56"/>
            <p:cNvSpPr txBox="1">
              <a:spLocks noChangeArrowheads="1"/>
            </p:cNvSpPr>
            <p:nvPr/>
          </p:nvSpPr>
          <p:spPr bwMode="auto">
            <a:xfrm>
              <a:off x="6934200" y="1863438"/>
              <a:ext cx="500063"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nvGrpSpPr>
            <p:cNvPr id="261" name="Group 120"/>
            <p:cNvGrpSpPr/>
            <p:nvPr/>
          </p:nvGrpSpPr>
          <p:grpSpPr>
            <a:xfrm>
              <a:off x="2757054" y="1614054"/>
              <a:ext cx="533400" cy="388937"/>
              <a:chOff x="3498270" y="1600200"/>
              <a:chExt cx="533400" cy="388937"/>
            </a:xfrm>
          </p:grpSpPr>
          <p:sp>
            <p:nvSpPr>
              <p:cNvPr id="130"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1"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ND</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grpSp>
          <p:nvGrpSpPr>
            <p:cNvPr id="262" name="Group 123"/>
            <p:cNvGrpSpPr/>
            <p:nvPr/>
          </p:nvGrpSpPr>
          <p:grpSpPr>
            <a:xfrm>
              <a:off x="3810003" y="1780311"/>
              <a:ext cx="533400" cy="388937"/>
              <a:chOff x="3498270" y="1600200"/>
              <a:chExt cx="533400" cy="388937"/>
            </a:xfrm>
          </p:grpSpPr>
          <p:sp>
            <p:nvSpPr>
              <p:cNvPr id="128"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29" name="Text Box 218"/>
              <p:cNvSpPr txBox="1">
                <a:spLocks noChangeArrowheads="1"/>
              </p:cNvSpPr>
              <p:nvPr/>
            </p:nvSpPr>
            <p:spPr bwMode="auto">
              <a:xfrm>
                <a:off x="3498270" y="1648689"/>
                <a:ext cx="533400" cy="33855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Que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Cent.</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grpSp>
          <p:nvGrpSpPr>
            <p:cNvPr id="263" name="Group 126"/>
            <p:cNvGrpSpPr/>
            <p:nvPr/>
          </p:nvGrpSpPr>
          <p:grpSpPr>
            <a:xfrm>
              <a:off x="3262746" y="1184565"/>
              <a:ext cx="533400" cy="388937"/>
              <a:chOff x="3498270" y="1600200"/>
              <a:chExt cx="533400" cy="388937"/>
            </a:xfrm>
          </p:grpSpPr>
          <p:sp>
            <p:nvSpPr>
              <p:cNvPr id="126"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27"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JB</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grpSp>
          <p:nvGrpSpPr>
            <p:cNvPr id="264" name="Group 129"/>
            <p:cNvGrpSpPr/>
            <p:nvPr/>
          </p:nvGrpSpPr>
          <p:grpSpPr>
            <a:xfrm>
              <a:off x="4405746" y="1330035"/>
              <a:ext cx="533400" cy="388937"/>
              <a:chOff x="3498270" y="1600200"/>
              <a:chExt cx="533400" cy="388937"/>
            </a:xfrm>
          </p:grpSpPr>
          <p:sp>
            <p:nvSpPr>
              <p:cNvPr id="124"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25"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MAN</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grpSp>
          <p:nvGrpSpPr>
            <p:cNvPr id="265" name="Group 132"/>
            <p:cNvGrpSpPr/>
            <p:nvPr/>
          </p:nvGrpSpPr>
          <p:grpSpPr>
            <a:xfrm>
              <a:off x="3962400" y="824346"/>
              <a:ext cx="533400" cy="388937"/>
              <a:chOff x="3498270" y="1586346"/>
              <a:chExt cx="533400" cy="388937"/>
            </a:xfrm>
          </p:grpSpPr>
          <p:sp>
            <p:nvSpPr>
              <p:cNvPr id="122" name="Oval 217"/>
              <p:cNvSpPr>
                <a:spLocks noChangeArrowheads="1"/>
              </p:cNvSpPr>
              <p:nvPr/>
            </p:nvSpPr>
            <p:spPr bwMode="auto">
              <a:xfrm>
                <a:off x="3553693" y="1586346"/>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23"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Chur.</a:t>
                </a: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sp>
          <p:nvSpPr>
            <p:cNvPr id="110" name="Text Box 56"/>
            <p:cNvSpPr txBox="1">
              <a:spLocks noChangeArrowheads="1"/>
            </p:cNvSpPr>
            <p:nvPr/>
          </p:nvSpPr>
          <p:spPr bwMode="auto">
            <a:xfrm>
              <a:off x="3640369" y="2318510"/>
              <a:ext cx="637132"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23,450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11" name="Line 40"/>
            <p:cNvSpPr>
              <a:spLocks noChangeShapeType="1"/>
            </p:cNvSpPr>
            <p:nvPr/>
          </p:nvSpPr>
          <p:spPr bwMode="auto">
            <a:xfrm flipV="1">
              <a:off x="3733800" y="2133600"/>
              <a:ext cx="228600" cy="3048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2" name="Line 40"/>
            <p:cNvSpPr>
              <a:spLocks noChangeShapeType="1"/>
            </p:cNvSpPr>
            <p:nvPr/>
          </p:nvSpPr>
          <p:spPr bwMode="auto">
            <a:xfrm flipV="1">
              <a:off x="3165762" y="1510146"/>
              <a:ext cx="228600" cy="1524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3" name="Line 40"/>
            <p:cNvSpPr>
              <a:spLocks noChangeShapeType="1"/>
            </p:cNvSpPr>
            <p:nvPr/>
          </p:nvSpPr>
          <p:spPr bwMode="auto">
            <a:xfrm>
              <a:off x="3657600" y="1524000"/>
              <a:ext cx="304800" cy="3048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4" name="Line 40"/>
            <p:cNvSpPr>
              <a:spLocks noChangeShapeType="1"/>
            </p:cNvSpPr>
            <p:nvPr/>
          </p:nvSpPr>
          <p:spPr bwMode="auto">
            <a:xfrm flipV="1">
              <a:off x="4191000" y="1600200"/>
              <a:ext cx="304800" cy="2286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5" name="Line 40"/>
            <p:cNvSpPr>
              <a:spLocks noChangeShapeType="1"/>
            </p:cNvSpPr>
            <p:nvPr/>
          </p:nvSpPr>
          <p:spPr bwMode="auto">
            <a:xfrm>
              <a:off x="4343400" y="1143000"/>
              <a:ext cx="228600" cy="2286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6" name="Text Box 56"/>
            <p:cNvSpPr txBox="1">
              <a:spLocks noChangeArrowheads="1"/>
            </p:cNvSpPr>
            <p:nvPr/>
          </p:nvSpPr>
          <p:spPr bwMode="auto">
            <a:xfrm>
              <a:off x="4364181" y="1129146"/>
              <a:ext cx="500063"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5,200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17" name="Text Box 56"/>
            <p:cNvSpPr txBox="1">
              <a:spLocks noChangeArrowheads="1"/>
            </p:cNvSpPr>
            <p:nvPr/>
          </p:nvSpPr>
          <p:spPr bwMode="auto">
            <a:xfrm>
              <a:off x="4003965" y="1523999"/>
              <a:ext cx="500063"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12,450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18" name="Text Box 56"/>
            <p:cNvSpPr txBox="1">
              <a:spLocks noChangeArrowheads="1"/>
            </p:cNvSpPr>
            <p:nvPr/>
          </p:nvSpPr>
          <p:spPr bwMode="auto">
            <a:xfrm>
              <a:off x="3650670" y="1489365"/>
              <a:ext cx="500063"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15,600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19" name="Text Box 56"/>
            <p:cNvSpPr txBox="1">
              <a:spLocks noChangeArrowheads="1"/>
            </p:cNvSpPr>
            <p:nvPr/>
          </p:nvSpPr>
          <p:spPr bwMode="auto">
            <a:xfrm>
              <a:off x="2937165" y="1413165"/>
              <a:ext cx="500063"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2,250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20" name="Text Box 56"/>
            <p:cNvSpPr txBox="1">
              <a:spLocks noChangeArrowheads="1"/>
            </p:cNvSpPr>
            <p:nvPr/>
          </p:nvSpPr>
          <p:spPr bwMode="auto">
            <a:xfrm>
              <a:off x="2951016" y="2195946"/>
              <a:ext cx="500063"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2,138</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21" name="Line 40"/>
            <p:cNvSpPr>
              <a:spLocks noChangeShapeType="1"/>
            </p:cNvSpPr>
            <p:nvPr/>
          </p:nvSpPr>
          <p:spPr bwMode="auto">
            <a:xfrm>
              <a:off x="3124200" y="1981200"/>
              <a:ext cx="381000" cy="4572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97" name="Line 40"/>
            <p:cNvSpPr>
              <a:spLocks noChangeShapeType="1"/>
            </p:cNvSpPr>
            <p:nvPr/>
          </p:nvSpPr>
          <p:spPr bwMode="auto">
            <a:xfrm flipV="1">
              <a:off x="2844801" y="3085144"/>
              <a:ext cx="838200" cy="39536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98" name="Text Box 183"/>
            <p:cNvSpPr txBox="1">
              <a:spLocks noChangeArrowheads="1"/>
            </p:cNvSpPr>
            <p:nvPr/>
          </p:nvSpPr>
          <p:spPr bwMode="auto">
            <a:xfrm>
              <a:off x="3302001" y="2926999"/>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99" name="Text Box 183"/>
            <p:cNvSpPr txBox="1">
              <a:spLocks noChangeArrowheads="1"/>
            </p:cNvSpPr>
            <p:nvPr/>
          </p:nvSpPr>
          <p:spPr bwMode="auto">
            <a:xfrm rot="20105704">
              <a:off x="2840952" y="3171964"/>
              <a:ext cx="565118" cy="351316"/>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190 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198 W</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49" name="Line 40"/>
            <p:cNvSpPr>
              <a:spLocks noChangeShapeType="1"/>
            </p:cNvSpPr>
            <p:nvPr/>
          </p:nvSpPr>
          <p:spPr bwMode="auto">
            <a:xfrm>
              <a:off x="3771901" y="2716436"/>
              <a:ext cx="51322" cy="297956"/>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13" name="Line 313"/>
            <p:cNvSpPr>
              <a:spLocks noChangeShapeType="1"/>
            </p:cNvSpPr>
            <p:nvPr/>
          </p:nvSpPr>
          <p:spPr bwMode="auto">
            <a:xfrm flipH="1">
              <a:off x="2709864" y="3898107"/>
              <a:ext cx="570198" cy="100036"/>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solidFill>
                    <a:srgbClr val="62777F"/>
                  </a:solidFill>
                </a:ln>
                <a:solidFill>
                  <a:srgbClr val="62777F"/>
                </a:solidFill>
                <a:effectLst/>
                <a:uLnTx/>
                <a:uFillTx/>
                <a:latin typeface="Times New Roman" pitchFamily="18" charset="0"/>
                <a:ea typeface="+mn-ea"/>
                <a:cs typeface="+mn-cs"/>
              </a:endParaRPr>
            </a:p>
          </p:txBody>
        </p:sp>
        <p:sp>
          <p:nvSpPr>
            <p:cNvPr id="314" name="Line 313"/>
            <p:cNvSpPr>
              <a:spLocks noChangeShapeType="1"/>
            </p:cNvSpPr>
            <p:nvPr/>
          </p:nvSpPr>
          <p:spPr bwMode="auto">
            <a:xfrm flipH="1">
              <a:off x="2165351" y="4038601"/>
              <a:ext cx="450850" cy="134171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solidFill>
                    <a:srgbClr val="62777F"/>
                  </a:solidFill>
                </a:ln>
                <a:solidFill>
                  <a:srgbClr val="62777F"/>
                </a:solidFill>
                <a:effectLst/>
                <a:uLnTx/>
                <a:uFillTx/>
                <a:latin typeface="Times New Roman" pitchFamily="18" charset="0"/>
                <a:ea typeface="+mn-ea"/>
                <a:cs typeface="+mn-cs"/>
              </a:endParaRPr>
            </a:p>
          </p:txBody>
        </p:sp>
        <p:sp>
          <p:nvSpPr>
            <p:cNvPr id="320" name="Line 330"/>
            <p:cNvSpPr>
              <a:spLocks noChangeShapeType="1"/>
            </p:cNvSpPr>
            <p:nvPr/>
          </p:nvSpPr>
          <p:spPr bwMode="auto">
            <a:xfrm flipH="1">
              <a:off x="3657599" y="4330671"/>
              <a:ext cx="121229" cy="2632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26" name="Line 255"/>
            <p:cNvSpPr>
              <a:spLocks noChangeShapeType="1"/>
            </p:cNvSpPr>
            <p:nvPr/>
          </p:nvSpPr>
          <p:spPr bwMode="auto">
            <a:xfrm flipH="1">
              <a:off x="2643132" y="5328965"/>
              <a:ext cx="1153013" cy="470174"/>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27" name="Text Box 80"/>
            <p:cNvSpPr txBox="1">
              <a:spLocks noChangeArrowheads="1"/>
            </p:cNvSpPr>
            <p:nvPr/>
          </p:nvSpPr>
          <p:spPr bwMode="auto">
            <a:xfrm rot="20959796">
              <a:off x="2620549" y="3764965"/>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425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28" name="Text Box 80"/>
            <p:cNvSpPr txBox="1">
              <a:spLocks noChangeArrowheads="1"/>
            </p:cNvSpPr>
            <p:nvPr/>
          </p:nvSpPr>
          <p:spPr bwMode="auto">
            <a:xfrm rot="17489721">
              <a:off x="2266894" y="4469638"/>
              <a:ext cx="487613"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1,000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29" name="Text Box 331"/>
            <p:cNvSpPr txBox="1">
              <a:spLocks noChangeArrowheads="1"/>
            </p:cNvSpPr>
            <p:nvPr/>
          </p:nvSpPr>
          <p:spPr bwMode="auto">
            <a:xfrm>
              <a:off x="2295171" y="5267509"/>
              <a:ext cx="234950"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30" name="Text Box 332"/>
            <p:cNvSpPr txBox="1">
              <a:spLocks noChangeArrowheads="1"/>
            </p:cNvSpPr>
            <p:nvPr/>
          </p:nvSpPr>
          <p:spPr bwMode="auto">
            <a:xfrm>
              <a:off x="3600086" y="4282844"/>
              <a:ext cx="623030"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815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31" name="Text Box 332"/>
            <p:cNvSpPr txBox="1">
              <a:spLocks noChangeArrowheads="1"/>
            </p:cNvSpPr>
            <p:nvPr/>
          </p:nvSpPr>
          <p:spPr bwMode="auto">
            <a:xfrm rot="567708">
              <a:off x="3589003" y="4450702"/>
              <a:ext cx="400432"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315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32" name="Text Box 82"/>
            <p:cNvSpPr txBox="1">
              <a:spLocks noChangeArrowheads="1"/>
            </p:cNvSpPr>
            <p:nvPr/>
          </p:nvSpPr>
          <p:spPr bwMode="auto">
            <a:xfrm rot="1676304">
              <a:off x="3841730" y="4074100"/>
              <a:ext cx="366056"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660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33" name="Text Box 81"/>
            <p:cNvSpPr txBox="1">
              <a:spLocks noChangeArrowheads="1"/>
            </p:cNvSpPr>
            <p:nvPr/>
          </p:nvSpPr>
          <p:spPr bwMode="auto">
            <a:xfrm rot="1629594">
              <a:off x="4016343" y="4218887"/>
              <a:ext cx="388938"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34" name="Text Box 81"/>
            <p:cNvSpPr txBox="1">
              <a:spLocks noChangeArrowheads="1"/>
            </p:cNvSpPr>
            <p:nvPr/>
          </p:nvSpPr>
          <p:spPr bwMode="auto">
            <a:xfrm rot="19675612">
              <a:off x="2650331" y="5553018"/>
              <a:ext cx="388938"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660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35" name="Text Box 81"/>
            <p:cNvSpPr txBox="1">
              <a:spLocks noChangeArrowheads="1"/>
            </p:cNvSpPr>
            <p:nvPr/>
          </p:nvSpPr>
          <p:spPr bwMode="auto">
            <a:xfrm rot="19675612">
              <a:off x="3846840" y="4950886"/>
              <a:ext cx="452967"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  0 </a:t>
              </a:r>
              <a:endParaRPr kumimoji="0" lang="en-US" sz="800" b="1" i="0" u="none" strike="noStrike" kern="1200" cap="none" spc="0" normalizeH="0" baseline="0" noProof="0" dirty="0">
                <a:ln>
                  <a:noFill/>
                </a:ln>
                <a:solidFill>
                  <a:srgbClr val="FF0000"/>
                </a:solidFill>
                <a:effectLst/>
                <a:uLnTx/>
                <a:uFillTx/>
                <a:latin typeface="Helvetica" pitchFamily="34" charset="0"/>
                <a:ea typeface="+mn-ea"/>
                <a:cs typeface="+mn-cs"/>
              </a:endParaRPr>
            </a:p>
          </p:txBody>
        </p:sp>
        <p:sp>
          <p:nvSpPr>
            <p:cNvPr id="496" name="Line 312"/>
            <p:cNvSpPr>
              <a:spLocks noChangeShapeType="1"/>
            </p:cNvSpPr>
            <p:nvPr/>
          </p:nvSpPr>
          <p:spPr bwMode="auto">
            <a:xfrm rot="1629841" flipV="1">
              <a:off x="2424189" y="4191618"/>
              <a:ext cx="742910" cy="180177"/>
            </a:xfrm>
            <a:prstGeom prst="line">
              <a:avLst/>
            </a:prstGeom>
            <a:noFill/>
            <a:ln w="12700">
              <a:solidFill>
                <a:srgbClr val="969696"/>
              </a:solidFill>
              <a:prstDash val="dash"/>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497" name="Line 313"/>
            <p:cNvSpPr>
              <a:spLocks noChangeShapeType="1"/>
            </p:cNvSpPr>
            <p:nvPr/>
          </p:nvSpPr>
          <p:spPr bwMode="auto">
            <a:xfrm flipV="1">
              <a:off x="2739301" y="4149726"/>
              <a:ext cx="105500" cy="279648"/>
            </a:xfrm>
            <a:prstGeom prst="line">
              <a:avLst/>
            </a:prstGeom>
            <a:noFill/>
            <a:ln w="12700">
              <a:solidFill>
                <a:schemeClr val="tx1"/>
              </a:solidFill>
              <a:round/>
              <a:headEnd type="non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solidFill>
                    <a:srgbClr val="62777F"/>
                  </a:solidFill>
                </a:ln>
                <a:solidFill>
                  <a:srgbClr val="62777F"/>
                </a:solidFill>
                <a:effectLst/>
                <a:uLnTx/>
                <a:uFillTx/>
                <a:latin typeface="Times New Roman" pitchFamily="18" charset="0"/>
                <a:ea typeface="+mn-ea"/>
                <a:cs typeface="+mn-cs"/>
              </a:endParaRPr>
            </a:p>
          </p:txBody>
        </p:sp>
        <p:sp>
          <p:nvSpPr>
            <p:cNvPr id="498" name="Text Box 314"/>
            <p:cNvSpPr txBox="1">
              <a:spLocks noChangeArrowheads="1"/>
            </p:cNvSpPr>
            <p:nvPr/>
          </p:nvSpPr>
          <p:spPr bwMode="auto">
            <a:xfrm rot="1417443">
              <a:off x="2584780" y="4292660"/>
              <a:ext cx="608012"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1,045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99" name="Text Box 183"/>
            <p:cNvSpPr txBox="1">
              <a:spLocks noChangeArrowheads="1"/>
            </p:cNvSpPr>
            <p:nvPr/>
          </p:nvSpPr>
          <p:spPr bwMode="auto">
            <a:xfrm>
              <a:off x="3411105" y="2702992"/>
              <a:ext cx="436995" cy="223565"/>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500" name="Text Box 183"/>
            <p:cNvSpPr txBox="1">
              <a:spLocks noChangeArrowheads="1"/>
            </p:cNvSpPr>
            <p:nvPr/>
          </p:nvSpPr>
          <p:spPr bwMode="auto">
            <a:xfrm>
              <a:off x="3320254" y="2790826"/>
              <a:ext cx="469900" cy="22356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sp>
        <p:nvSpPr>
          <p:cNvPr id="283" name="Line 32"/>
          <p:cNvSpPr>
            <a:spLocks noChangeShapeType="1"/>
          </p:cNvSpPr>
          <p:nvPr/>
        </p:nvSpPr>
        <p:spPr bwMode="auto">
          <a:xfrm flipH="1">
            <a:off x="2810324" y="4650831"/>
            <a:ext cx="1660083" cy="1072854"/>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84" name="Text Box 82"/>
          <p:cNvSpPr txBox="1">
            <a:spLocks noChangeArrowheads="1"/>
          </p:cNvSpPr>
          <p:nvPr/>
        </p:nvSpPr>
        <p:spPr bwMode="auto">
          <a:xfrm rot="19683991">
            <a:off x="4438772" y="4936210"/>
            <a:ext cx="363537"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660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96" name="Oval 217"/>
          <p:cNvSpPr>
            <a:spLocks noChangeArrowheads="1"/>
          </p:cNvSpPr>
          <p:nvPr/>
        </p:nvSpPr>
        <p:spPr bwMode="auto">
          <a:xfrm>
            <a:off x="3733800" y="3200400"/>
            <a:ext cx="457200" cy="304800"/>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62777F"/>
                </a:solidFill>
                <a:effectLst/>
                <a:uLnTx/>
                <a:uFillTx/>
                <a:latin typeface="Times New Roman" pitchFamily="18" charset="0"/>
                <a:ea typeface="+mn-ea"/>
                <a:cs typeface="+mn-cs"/>
              </a:rPr>
              <a:t>Cedars</a:t>
            </a: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53" name="Oval 217"/>
          <p:cNvSpPr>
            <a:spLocks noChangeArrowheads="1"/>
          </p:cNvSpPr>
          <p:nvPr/>
        </p:nvSpPr>
        <p:spPr bwMode="auto">
          <a:xfrm>
            <a:off x="2561500" y="3990991"/>
            <a:ext cx="457200" cy="304800"/>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62777F"/>
                </a:solidFill>
                <a:effectLst/>
                <a:uLnTx/>
                <a:uFillTx/>
                <a:latin typeface="Times New Roman" pitchFamily="18" charset="0"/>
                <a:ea typeface="+mn-ea"/>
                <a:cs typeface="+mn-cs"/>
              </a:rPr>
              <a:t>RECO</a:t>
            </a: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73" name="Text Box 80"/>
          <p:cNvSpPr txBox="1">
            <a:spLocks noChangeArrowheads="1"/>
          </p:cNvSpPr>
          <p:nvPr/>
        </p:nvSpPr>
        <p:spPr bwMode="auto">
          <a:xfrm>
            <a:off x="3175803" y="3952140"/>
            <a:ext cx="469900"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74" name="Text Box 79"/>
          <p:cNvSpPr txBox="1">
            <a:spLocks noChangeArrowheads="1"/>
          </p:cNvSpPr>
          <p:nvPr/>
        </p:nvSpPr>
        <p:spPr bwMode="auto">
          <a:xfrm rot="19438241">
            <a:off x="2727888" y="5349087"/>
            <a:ext cx="469900"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75" name="Text Box 203"/>
          <p:cNvSpPr txBox="1">
            <a:spLocks noChangeArrowheads="1"/>
          </p:cNvSpPr>
          <p:nvPr/>
        </p:nvSpPr>
        <p:spPr bwMode="auto">
          <a:xfrm>
            <a:off x="949574" y="4065007"/>
            <a:ext cx="469900"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140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76" name="Text Box 203"/>
          <p:cNvSpPr txBox="1">
            <a:spLocks noChangeArrowheads="1"/>
          </p:cNvSpPr>
          <p:nvPr/>
        </p:nvSpPr>
        <p:spPr bwMode="auto">
          <a:xfrm>
            <a:off x="1314349" y="5286040"/>
            <a:ext cx="469900"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550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69" name="Slide Number Placeholder 26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64</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42071108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Oval 204"/>
          <p:cNvSpPr>
            <a:spLocks noChangeArrowheads="1"/>
          </p:cNvSpPr>
          <p:nvPr/>
        </p:nvSpPr>
        <p:spPr bwMode="auto">
          <a:xfrm>
            <a:off x="5061746" y="4035057"/>
            <a:ext cx="249238" cy="261939"/>
          </a:xfrm>
          <a:prstGeom prst="ellipse">
            <a:avLst/>
          </a:prstGeom>
          <a:solidFill>
            <a:srgbClr val="FFFFFF"/>
          </a:solidFill>
          <a:ln w="12700">
            <a:solidFill>
              <a:schemeClr val="tx1"/>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81" name="Oval 204"/>
          <p:cNvSpPr>
            <a:spLocks noChangeArrowheads="1"/>
          </p:cNvSpPr>
          <p:nvPr/>
        </p:nvSpPr>
        <p:spPr bwMode="auto">
          <a:xfrm>
            <a:off x="5007502" y="4855620"/>
            <a:ext cx="249238" cy="250696"/>
          </a:xfrm>
          <a:prstGeom prst="ellipse">
            <a:avLst/>
          </a:prstGeom>
          <a:solidFill>
            <a:srgbClr val="FFFFFF"/>
          </a:solidFill>
          <a:ln w="12700">
            <a:solidFill>
              <a:schemeClr val="tx1"/>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2" name="Title 1"/>
          <p:cNvSpPr>
            <a:spLocks noGrp="1"/>
          </p:cNvSpPr>
          <p:nvPr>
            <p:ph type="title"/>
          </p:nvPr>
        </p:nvSpPr>
        <p:spPr/>
        <p:txBody>
          <a:bodyPr anchor="t">
            <a:normAutofit fontScale="90000"/>
          </a:bodyPr>
          <a:lstStyle/>
          <a:p>
            <a:r>
              <a:rPr lang="en-US" sz="3600" dirty="0" smtClean="0">
                <a:cs typeface="Times New Roman" pitchFamily="18" charset="0"/>
              </a:rPr>
              <a:t>New York System Representation </a:t>
            </a:r>
            <a:br>
              <a:rPr lang="en-US" sz="3600" dirty="0" smtClean="0">
                <a:cs typeface="Times New Roman" pitchFamily="18" charset="0"/>
              </a:rPr>
            </a:br>
            <a:r>
              <a:rPr lang="en-US" sz="3600" dirty="0" smtClean="0">
                <a:cs typeface="Times New Roman" pitchFamily="18" charset="0"/>
              </a:rPr>
              <a:t>for 2025 (MW)</a:t>
            </a:r>
            <a:r>
              <a:rPr lang="en-US" sz="3600" dirty="0">
                <a:solidFill>
                  <a:srgbClr val="FF0000"/>
                </a:solidFill>
                <a:cs typeface="Times New Roman" pitchFamily="18" charset="0"/>
              </a:rPr>
              <a:t> </a:t>
            </a:r>
            <a:r>
              <a:rPr lang="en-US" sz="3600" dirty="0" smtClean="0">
                <a:solidFill>
                  <a:srgbClr val="FF0000"/>
                </a:solidFill>
                <a:cs typeface="Times New Roman" pitchFamily="18" charset="0"/>
              </a:rPr>
              <a:t> </a:t>
            </a:r>
            <a:endParaRPr lang="en-US" sz="3600" dirty="0"/>
          </a:p>
        </p:txBody>
      </p:sp>
      <p:grpSp>
        <p:nvGrpSpPr>
          <p:cNvPr id="4" name="Group 3"/>
          <p:cNvGrpSpPr/>
          <p:nvPr/>
        </p:nvGrpSpPr>
        <p:grpSpPr>
          <a:xfrm>
            <a:off x="456465" y="941784"/>
            <a:ext cx="8637503" cy="5361481"/>
            <a:chOff x="339809" y="725424"/>
            <a:chExt cx="8637503" cy="5361481"/>
          </a:xfrm>
        </p:grpSpPr>
        <p:sp>
          <p:nvSpPr>
            <p:cNvPr id="5" name="Oval 3"/>
            <p:cNvSpPr>
              <a:spLocks noChangeArrowheads="1"/>
            </p:cNvSpPr>
            <p:nvPr/>
          </p:nvSpPr>
          <p:spPr bwMode="auto">
            <a:xfrm>
              <a:off x="6033608" y="1224523"/>
              <a:ext cx="330200" cy="350837"/>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F</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6" name="Oval 4"/>
            <p:cNvSpPr>
              <a:spLocks noChangeArrowheads="1"/>
            </p:cNvSpPr>
            <p:nvPr/>
          </p:nvSpPr>
          <p:spPr bwMode="auto">
            <a:xfrm>
              <a:off x="6033608" y="2213535"/>
              <a:ext cx="330200" cy="3524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G</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 name="Oval 5"/>
            <p:cNvSpPr>
              <a:spLocks noChangeArrowheads="1"/>
            </p:cNvSpPr>
            <p:nvPr/>
          </p:nvSpPr>
          <p:spPr bwMode="auto">
            <a:xfrm>
              <a:off x="6538433" y="3027923"/>
              <a:ext cx="347663" cy="350837"/>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H</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 name="Oval 6"/>
            <p:cNvSpPr>
              <a:spLocks noChangeArrowheads="1"/>
            </p:cNvSpPr>
            <p:nvPr/>
          </p:nvSpPr>
          <p:spPr bwMode="auto">
            <a:xfrm>
              <a:off x="6541608" y="3716898"/>
              <a:ext cx="347663" cy="350837"/>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I</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9" name="Oval 7"/>
            <p:cNvSpPr>
              <a:spLocks noChangeArrowheads="1"/>
            </p:cNvSpPr>
            <p:nvPr/>
          </p:nvSpPr>
          <p:spPr bwMode="auto">
            <a:xfrm>
              <a:off x="6590821" y="4969435"/>
              <a:ext cx="330200" cy="350838"/>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J</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0" name="Oval 8"/>
            <p:cNvSpPr>
              <a:spLocks noChangeArrowheads="1"/>
            </p:cNvSpPr>
            <p:nvPr/>
          </p:nvSpPr>
          <p:spPr bwMode="auto">
            <a:xfrm>
              <a:off x="7641746" y="4967848"/>
              <a:ext cx="328612" cy="3524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K</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 name="Line 9"/>
            <p:cNvSpPr>
              <a:spLocks noChangeShapeType="1"/>
            </p:cNvSpPr>
            <p:nvPr/>
          </p:nvSpPr>
          <p:spPr bwMode="auto">
            <a:xfrm flipH="1">
              <a:off x="729771" y="2286560"/>
              <a:ext cx="700087"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2" name="Line 10"/>
            <p:cNvSpPr>
              <a:spLocks noChangeShapeType="1"/>
            </p:cNvSpPr>
            <p:nvPr/>
          </p:nvSpPr>
          <p:spPr bwMode="auto">
            <a:xfrm flipH="1">
              <a:off x="3809521" y="1443598"/>
              <a:ext cx="2247900" cy="76358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 name="Line 11"/>
            <p:cNvSpPr>
              <a:spLocks noChangeShapeType="1"/>
            </p:cNvSpPr>
            <p:nvPr/>
          </p:nvSpPr>
          <p:spPr bwMode="auto">
            <a:xfrm flipH="1">
              <a:off x="6198708" y="1573773"/>
              <a:ext cx="4763" cy="63976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4" name="Line 12"/>
            <p:cNvSpPr>
              <a:spLocks noChangeShapeType="1"/>
            </p:cNvSpPr>
            <p:nvPr/>
          </p:nvSpPr>
          <p:spPr bwMode="auto">
            <a:xfrm flipH="1">
              <a:off x="4146070" y="2470711"/>
              <a:ext cx="1900235" cy="458790"/>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6" name="Line 14"/>
            <p:cNvSpPr>
              <a:spLocks noChangeShapeType="1"/>
            </p:cNvSpPr>
            <p:nvPr/>
          </p:nvSpPr>
          <p:spPr bwMode="auto">
            <a:xfrm flipH="1" flipV="1">
              <a:off x="6840058" y="4053448"/>
              <a:ext cx="855663" cy="9779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7" name="Line 15"/>
            <p:cNvSpPr>
              <a:spLocks noChangeShapeType="1"/>
            </p:cNvSpPr>
            <p:nvPr/>
          </p:nvSpPr>
          <p:spPr bwMode="auto">
            <a:xfrm flipV="1">
              <a:off x="6713058" y="4067735"/>
              <a:ext cx="3175" cy="93345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 name="Line 16"/>
            <p:cNvSpPr>
              <a:spLocks noChangeShapeType="1"/>
            </p:cNvSpPr>
            <p:nvPr/>
          </p:nvSpPr>
          <p:spPr bwMode="auto">
            <a:xfrm flipV="1">
              <a:off x="6921021" y="5131360"/>
              <a:ext cx="720725"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9" name="Line 17"/>
            <p:cNvSpPr>
              <a:spLocks noChangeShapeType="1"/>
            </p:cNvSpPr>
            <p:nvPr/>
          </p:nvSpPr>
          <p:spPr bwMode="auto">
            <a:xfrm flipH="1" flipV="1">
              <a:off x="6389208" y="1403910"/>
              <a:ext cx="990600" cy="0"/>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0" name="Line 18"/>
            <p:cNvSpPr>
              <a:spLocks noChangeShapeType="1"/>
            </p:cNvSpPr>
            <p:nvPr/>
          </p:nvSpPr>
          <p:spPr bwMode="auto">
            <a:xfrm flipH="1" flipV="1">
              <a:off x="6363808" y="2375460"/>
              <a:ext cx="1116013" cy="0"/>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1" name="Line 19"/>
            <p:cNvSpPr>
              <a:spLocks noChangeShapeType="1"/>
            </p:cNvSpPr>
            <p:nvPr/>
          </p:nvSpPr>
          <p:spPr bwMode="auto">
            <a:xfrm flipH="1" flipV="1">
              <a:off x="7964007" y="5193272"/>
              <a:ext cx="341792" cy="263313"/>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2" name="Text Box 20"/>
            <p:cNvSpPr txBox="1">
              <a:spLocks noChangeArrowheads="1"/>
            </p:cNvSpPr>
            <p:nvPr/>
          </p:nvSpPr>
          <p:spPr bwMode="auto">
            <a:xfrm>
              <a:off x="923544" y="2020824"/>
              <a:ext cx="838200"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2,200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3" name="Text Box 21"/>
            <p:cNvSpPr txBox="1">
              <a:spLocks noChangeArrowheads="1"/>
            </p:cNvSpPr>
            <p:nvPr/>
          </p:nvSpPr>
          <p:spPr bwMode="auto">
            <a:xfrm>
              <a:off x="3031646" y="2321485"/>
              <a:ext cx="714375"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5,650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4" name="Text Box 22"/>
            <p:cNvSpPr txBox="1">
              <a:spLocks noChangeArrowheads="1"/>
            </p:cNvSpPr>
            <p:nvPr/>
          </p:nvSpPr>
          <p:spPr bwMode="auto">
            <a:xfrm>
              <a:off x="3203096" y="153091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1,600</a:t>
              </a:r>
            </a:p>
          </p:txBody>
        </p:sp>
        <p:sp>
          <p:nvSpPr>
            <p:cNvPr id="25" name="Text Box 23"/>
            <p:cNvSpPr txBox="1">
              <a:spLocks noChangeArrowheads="1"/>
            </p:cNvSpPr>
            <p:nvPr/>
          </p:nvSpPr>
          <p:spPr bwMode="auto">
            <a:xfrm>
              <a:off x="3115783" y="1859523"/>
              <a:ext cx="712788"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2,650</a:t>
              </a:r>
            </a:p>
          </p:txBody>
        </p:sp>
        <p:sp>
          <p:nvSpPr>
            <p:cNvPr id="26" name="Text Box 24"/>
            <p:cNvSpPr txBox="1">
              <a:spLocks noChangeArrowheads="1"/>
            </p:cNvSpPr>
            <p:nvPr/>
          </p:nvSpPr>
          <p:spPr bwMode="auto">
            <a:xfrm>
              <a:off x="3828571" y="1921435"/>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 </a:t>
              </a:r>
            </a:p>
          </p:txBody>
        </p:sp>
        <p:sp>
          <p:nvSpPr>
            <p:cNvPr id="27" name="Text Box 25"/>
            <p:cNvSpPr txBox="1">
              <a:spLocks noChangeArrowheads="1"/>
            </p:cNvSpPr>
            <p:nvPr/>
          </p:nvSpPr>
          <p:spPr bwMode="auto">
            <a:xfrm>
              <a:off x="5449408" y="1219760"/>
              <a:ext cx="760413" cy="33855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2,770 -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3,925* </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8" name="Text Box 26"/>
            <p:cNvSpPr txBox="1">
              <a:spLocks noChangeArrowheads="1"/>
            </p:cNvSpPr>
            <p:nvPr/>
          </p:nvSpPr>
          <p:spPr bwMode="auto">
            <a:xfrm>
              <a:off x="3885721" y="216749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1,600</a:t>
              </a:r>
            </a:p>
          </p:txBody>
        </p:sp>
        <p:sp>
          <p:nvSpPr>
            <p:cNvPr id="29" name="Text Box 27"/>
            <p:cNvSpPr txBox="1">
              <a:spLocks noChangeArrowheads="1"/>
            </p:cNvSpPr>
            <p:nvPr/>
          </p:nvSpPr>
          <p:spPr bwMode="auto">
            <a:xfrm>
              <a:off x="6155846" y="1967473"/>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5,400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0" name="Text Box 28"/>
            <p:cNvSpPr txBox="1">
              <a:spLocks noChangeArrowheads="1"/>
            </p:cNvSpPr>
            <p:nvPr/>
          </p:nvSpPr>
          <p:spPr bwMode="auto">
            <a:xfrm>
              <a:off x="6287608" y="4094723"/>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 </a:t>
              </a:r>
            </a:p>
          </p:txBody>
        </p:sp>
        <p:sp>
          <p:nvSpPr>
            <p:cNvPr id="31" name="Text Box 29"/>
            <p:cNvSpPr txBox="1">
              <a:spLocks noChangeArrowheads="1"/>
            </p:cNvSpPr>
            <p:nvPr/>
          </p:nvSpPr>
          <p:spPr bwMode="auto">
            <a:xfrm>
              <a:off x="6332058" y="242784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 </a:t>
              </a:r>
            </a:p>
          </p:txBody>
        </p:sp>
        <p:sp>
          <p:nvSpPr>
            <p:cNvPr id="32" name="Text Box 30"/>
            <p:cNvSpPr txBox="1">
              <a:spLocks noChangeArrowheads="1"/>
            </p:cNvSpPr>
            <p:nvPr/>
          </p:nvSpPr>
          <p:spPr bwMode="auto">
            <a:xfrm>
              <a:off x="6524146" y="2754873"/>
              <a:ext cx="723998"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7,375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3" name="Text Box 31"/>
            <p:cNvSpPr txBox="1">
              <a:spLocks noChangeArrowheads="1"/>
            </p:cNvSpPr>
            <p:nvPr/>
          </p:nvSpPr>
          <p:spPr bwMode="auto">
            <a:xfrm>
              <a:off x="6667021" y="3523223"/>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8,450 </a:t>
              </a:r>
            </a:p>
          </p:txBody>
        </p:sp>
        <p:sp>
          <p:nvSpPr>
            <p:cNvPr id="34" name="Text Box 32"/>
            <p:cNvSpPr txBox="1">
              <a:spLocks noChangeArrowheads="1"/>
            </p:cNvSpPr>
            <p:nvPr/>
          </p:nvSpPr>
          <p:spPr bwMode="auto">
            <a:xfrm>
              <a:off x="6233633" y="3370823"/>
              <a:ext cx="508000" cy="21272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 </a:t>
              </a:r>
            </a:p>
          </p:txBody>
        </p:sp>
        <p:sp>
          <p:nvSpPr>
            <p:cNvPr id="35" name="Text Box 33"/>
            <p:cNvSpPr txBox="1">
              <a:spLocks noChangeArrowheads="1"/>
            </p:cNvSpPr>
            <p:nvPr/>
          </p:nvSpPr>
          <p:spPr bwMode="auto">
            <a:xfrm>
              <a:off x="6514621" y="4737660"/>
              <a:ext cx="735012"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4,350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6" name="Text Box 34"/>
            <p:cNvSpPr txBox="1">
              <a:spLocks noChangeArrowheads="1"/>
            </p:cNvSpPr>
            <p:nvPr/>
          </p:nvSpPr>
          <p:spPr bwMode="auto">
            <a:xfrm>
              <a:off x="6773383" y="5131360"/>
              <a:ext cx="508000" cy="33855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235- </a:t>
              </a:r>
              <a:r>
                <a:rPr kumimoji="0" lang="en-US" sz="800" b="1" i="0" u="none" strike="noStrike" kern="1200" cap="none" spc="0" normalizeH="0" baseline="0" noProof="0" dirty="0" smtClean="0">
                  <a:ln>
                    <a:noFill/>
                  </a:ln>
                  <a:solidFill>
                    <a:srgbClr val="000000"/>
                  </a:solidFill>
                  <a:effectLst/>
                  <a:uLnTx/>
                  <a:uFillTx/>
                  <a:latin typeface="Helvetica" pitchFamily="34" charset="0"/>
                  <a:ea typeface="+mn-ea"/>
                  <a:cs typeface="+mn-cs"/>
                </a:rPr>
                <a:t>505 </a:t>
              </a:r>
              <a:r>
                <a:rPr kumimoji="0" lang="en-US" sz="800" b="1" i="0" u="none" strike="noStrike" kern="1200" cap="none" spc="0" normalizeH="0" baseline="0" noProof="0" dirty="0">
                  <a:ln>
                    <a:noFill/>
                  </a:ln>
                  <a:solidFill>
                    <a:srgbClr val="000000"/>
                  </a:solidFill>
                  <a:effectLst/>
                  <a:uLnTx/>
                  <a:uFillTx/>
                  <a:latin typeface="Helvetica" pitchFamily="34" charset="0"/>
                  <a:ea typeface="+mn-ea"/>
                  <a:cs typeface="+mn-cs"/>
                </a:rPr>
                <a:t>*</a:t>
              </a:r>
              <a:r>
                <a:rPr kumimoji="0" lang="en-US" sz="800" b="1" i="0" u="none" strike="noStrike" kern="1200" cap="none" spc="0" normalizeH="0" baseline="0" noProof="0" dirty="0">
                  <a:ln>
                    <a:noFill/>
                  </a:ln>
                  <a:solidFill>
                    <a:srgbClr val="FF0000"/>
                  </a:solidFill>
                  <a:effectLst/>
                  <a:uLnTx/>
                  <a:uFillTx/>
                  <a:latin typeface="Helvetica" pitchFamily="34" charset="0"/>
                  <a:ea typeface="+mn-ea"/>
                  <a:cs typeface="+mn-cs"/>
                </a:rPr>
                <a:t> </a:t>
              </a:r>
            </a:p>
          </p:txBody>
        </p:sp>
        <p:sp>
          <p:nvSpPr>
            <p:cNvPr id="37" name="Text Box 35"/>
            <p:cNvSpPr txBox="1">
              <a:spLocks noChangeArrowheads="1"/>
            </p:cNvSpPr>
            <p:nvPr/>
          </p:nvSpPr>
          <p:spPr bwMode="auto">
            <a:xfrm>
              <a:off x="6652733" y="421219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Helvetica" pitchFamily="34" charset="0"/>
                  <a:ea typeface="+mn-ea"/>
                  <a:cs typeface="+mn-cs"/>
                </a:rPr>
                <a:t>342 </a:t>
              </a:r>
              <a:endParaRPr kumimoji="0" lang="en-US" sz="800" b="1" i="0" u="none" strike="noStrike" kern="1200" cap="none" spc="0" normalizeH="0" baseline="0" noProof="0" dirty="0">
                <a:ln>
                  <a:noFill/>
                </a:ln>
                <a:solidFill>
                  <a:srgbClr val="000000"/>
                </a:solidFill>
                <a:effectLst/>
                <a:uLnTx/>
                <a:uFillTx/>
                <a:latin typeface="Helvetica" pitchFamily="34" charset="0"/>
                <a:ea typeface="+mn-ea"/>
                <a:cs typeface="+mn-cs"/>
              </a:endParaRPr>
            </a:p>
          </p:txBody>
        </p:sp>
        <p:sp>
          <p:nvSpPr>
            <p:cNvPr id="38" name="Text Box 36"/>
            <p:cNvSpPr txBox="1">
              <a:spLocks noChangeArrowheads="1"/>
            </p:cNvSpPr>
            <p:nvPr/>
          </p:nvSpPr>
          <p:spPr bwMode="auto">
            <a:xfrm>
              <a:off x="7419496" y="4704323"/>
              <a:ext cx="508000"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1,293</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9" name="Text Box 40"/>
            <p:cNvSpPr txBox="1">
              <a:spLocks noChangeArrowheads="1"/>
            </p:cNvSpPr>
            <p:nvPr/>
          </p:nvSpPr>
          <p:spPr bwMode="auto">
            <a:xfrm>
              <a:off x="6125820" y="788508"/>
              <a:ext cx="822325" cy="24606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VT</a:t>
              </a:r>
            </a:p>
          </p:txBody>
        </p:sp>
        <p:sp>
          <p:nvSpPr>
            <p:cNvPr id="40" name="Text Box 41"/>
            <p:cNvSpPr txBox="1">
              <a:spLocks noChangeArrowheads="1"/>
            </p:cNvSpPr>
            <p:nvPr/>
          </p:nvSpPr>
          <p:spPr bwMode="auto">
            <a:xfrm>
              <a:off x="7379808" y="1302310"/>
              <a:ext cx="823913" cy="2444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a:t>
              </a: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WMA</a:t>
              </a:r>
              <a:endPar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1" name="Text Box 42"/>
            <p:cNvSpPr txBox="1">
              <a:spLocks noChangeArrowheads="1"/>
            </p:cNvSpPr>
            <p:nvPr/>
          </p:nvSpPr>
          <p:spPr bwMode="auto">
            <a:xfrm>
              <a:off x="8153400" y="5380386"/>
              <a:ext cx="823912" cy="246062"/>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NOR</a:t>
              </a:r>
            </a:p>
          </p:txBody>
        </p:sp>
        <p:sp>
          <p:nvSpPr>
            <p:cNvPr id="42" name="Text Box 45"/>
            <p:cNvSpPr txBox="1">
              <a:spLocks noChangeArrowheads="1"/>
            </p:cNvSpPr>
            <p:nvPr/>
          </p:nvSpPr>
          <p:spPr bwMode="auto">
            <a:xfrm rot="20168334">
              <a:off x="2083908" y="3594660"/>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1,000</a:t>
              </a:r>
            </a:p>
          </p:txBody>
        </p:sp>
        <p:sp>
          <p:nvSpPr>
            <p:cNvPr id="43" name="Text Box 47"/>
            <p:cNvSpPr txBox="1">
              <a:spLocks noChangeArrowheads="1"/>
            </p:cNvSpPr>
            <p:nvPr/>
          </p:nvSpPr>
          <p:spPr bwMode="auto">
            <a:xfrm>
              <a:off x="7778257" y="5075586"/>
              <a:ext cx="781529"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414</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4" name="Text Box 48"/>
            <p:cNvSpPr txBox="1">
              <a:spLocks noChangeArrowheads="1"/>
            </p:cNvSpPr>
            <p:nvPr/>
          </p:nvSpPr>
          <p:spPr bwMode="auto">
            <a:xfrm>
              <a:off x="7133746" y="216114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45" name="Text Box 49"/>
            <p:cNvSpPr txBox="1">
              <a:spLocks noChangeArrowheads="1"/>
            </p:cNvSpPr>
            <p:nvPr/>
          </p:nvSpPr>
          <p:spPr bwMode="auto">
            <a:xfrm>
              <a:off x="7048021" y="1197535"/>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46" name="Text Box 50"/>
            <p:cNvSpPr txBox="1">
              <a:spLocks noChangeArrowheads="1"/>
            </p:cNvSpPr>
            <p:nvPr/>
          </p:nvSpPr>
          <p:spPr bwMode="auto">
            <a:xfrm>
              <a:off x="5715000" y="732186"/>
              <a:ext cx="4699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47" name="Text Box 51"/>
            <p:cNvSpPr txBox="1">
              <a:spLocks noChangeArrowheads="1"/>
            </p:cNvSpPr>
            <p:nvPr/>
          </p:nvSpPr>
          <p:spPr bwMode="auto">
            <a:xfrm>
              <a:off x="3048000" y="1189386"/>
              <a:ext cx="57785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1,500</a:t>
              </a:r>
            </a:p>
          </p:txBody>
        </p:sp>
        <p:sp>
          <p:nvSpPr>
            <p:cNvPr id="48" name="Oval 52"/>
            <p:cNvSpPr>
              <a:spLocks noChangeArrowheads="1"/>
            </p:cNvSpPr>
            <p:nvPr/>
          </p:nvSpPr>
          <p:spPr bwMode="auto">
            <a:xfrm>
              <a:off x="4011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A</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49" name="Oval 53"/>
            <p:cNvSpPr>
              <a:spLocks noChangeArrowheads="1"/>
            </p:cNvSpPr>
            <p:nvPr/>
          </p:nvSpPr>
          <p:spPr bwMode="auto">
            <a:xfrm>
              <a:off x="14298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B</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0" name="Oval 54"/>
            <p:cNvSpPr>
              <a:spLocks noChangeArrowheads="1"/>
            </p:cNvSpPr>
            <p:nvPr/>
          </p:nvSpPr>
          <p:spPr bwMode="auto">
            <a:xfrm>
              <a:off x="24585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C</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1" name="Oval 55"/>
            <p:cNvSpPr>
              <a:spLocks noChangeArrowheads="1"/>
            </p:cNvSpPr>
            <p:nvPr/>
          </p:nvSpPr>
          <p:spPr bwMode="auto">
            <a:xfrm>
              <a:off x="3487258" y="2103998"/>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E</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2" name="Oval 56"/>
            <p:cNvSpPr>
              <a:spLocks noChangeArrowheads="1"/>
            </p:cNvSpPr>
            <p:nvPr/>
          </p:nvSpPr>
          <p:spPr bwMode="auto">
            <a:xfrm>
              <a:off x="3499958" y="1167373"/>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D</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3" name="Line 59"/>
            <p:cNvSpPr>
              <a:spLocks noChangeShapeType="1"/>
            </p:cNvSpPr>
            <p:nvPr/>
          </p:nvSpPr>
          <p:spPr bwMode="auto">
            <a:xfrm flipH="1" flipV="1">
              <a:off x="582132" y="2426259"/>
              <a:ext cx="663575" cy="1397000"/>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4" name="Line 60"/>
            <p:cNvSpPr>
              <a:spLocks noChangeShapeType="1"/>
            </p:cNvSpPr>
            <p:nvPr/>
          </p:nvSpPr>
          <p:spPr bwMode="auto">
            <a:xfrm>
              <a:off x="3669821" y="1519798"/>
              <a:ext cx="0" cy="58420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5" name="Line 61"/>
            <p:cNvSpPr>
              <a:spLocks noChangeShapeType="1"/>
            </p:cNvSpPr>
            <p:nvPr/>
          </p:nvSpPr>
          <p:spPr bwMode="auto">
            <a:xfrm flipV="1">
              <a:off x="1626708" y="2400860"/>
              <a:ext cx="908050" cy="1270000"/>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6" name="Line 62"/>
            <p:cNvSpPr>
              <a:spLocks noChangeShapeType="1"/>
            </p:cNvSpPr>
            <p:nvPr/>
          </p:nvSpPr>
          <p:spPr bwMode="auto">
            <a:xfrm>
              <a:off x="3048001" y="960786"/>
              <a:ext cx="540858" cy="244687"/>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57" name="Text Box 63"/>
            <p:cNvSpPr txBox="1">
              <a:spLocks noChangeArrowheads="1"/>
            </p:cNvSpPr>
            <p:nvPr/>
          </p:nvSpPr>
          <p:spPr bwMode="auto">
            <a:xfrm>
              <a:off x="640871" y="2037323"/>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a:t>
              </a:r>
            </a:p>
          </p:txBody>
        </p:sp>
        <p:sp>
          <p:nvSpPr>
            <p:cNvPr id="58" name="Text Box 64"/>
            <p:cNvSpPr txBox="1">
              <a:spLocks noChangeArrowheads="1"/>
            </p:cNvSpPr>
            <p:nvPr/>
          </p:nvSpPr>
          <p:spPr bwMode="auto">
            <a:xfrm>
              <a:off x="1990344" y="2097024"/>
              <a:ext cx="579437"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59" name="Text Box 65"/>
            <p:cNvSpPr txBox="1">
              <a:spLocks noChangeArrowheads="1"/>
            </p:cNvSpPr>
            <p:nvPr/>
          </p:nvSpPr>
          <p:spPr bwMode="auto">
            <a:xfrm>
              <a:off x="1663221" y="231831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1,600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60" name="Text Box 66"/>
            <p:cNvSpPr txBox="1">
              <a:spLocks noChangeArrowheads="1"/>
            </p:cNvSpPr>
            <p:nvPr/>
          </p:nvSpPr>
          <p:spPr bwMode="auto">
            <a:xfrm>
              <a:off x="2695096" y="203891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a:t>
              </a:r>
            </a:p>
          </p:txBody>
        </p:sp>
        <p:sp>
          <p:nvSpPr>
            <p:cNvPr id="61" name="Text Box 70"/>
            <p:cNvSpPr txBox="1">
              <a:spLocks noChangeArrowheads="1"/>
            </p:cNvSpPr>
            <p:nvPr/>
          </p:nvSpPr>
          <p:spPr bwMode="auto">
            <a:xfrm>
              <a:off x="2286000" y="762000"/>
              <a:ext cx="914400" cy="246221"/>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a:t>
              </a: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Quebec</a:t>
              </a:r>
              <a:endPar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62" name="Text Box 73"/>
            <p:cNvSpPr txBox="1">
              <a:spLocks noChangeArrowheads="1"/>
            </p:cNvSpPr>
            <p:nvPr/>
          </p:nvSpPr>
          <p:spPr bwMode="auto">
            <a:xfrm>
              <a:off x="2353783" y="256596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63" name="Text Box 74"/>
            <p:cNvSpPr txBox="1">
              <a:spLocks noChangeArrowheads="1"/>
            </p:cNvSpPr>
            <p:nvPr/>
          </p:nvSpPr>
          <p:spPr bwMode="auto">
            <a:xfrm>
              <a:off x="339809" y="2884215"/>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140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64" name="Text Box 75"/>
            <p:cNvSpPr txBox="1">
              <a:spLocks noChangeArrowheads="1"/>
            </p:cNvSpPr>
            <p:nvPr/>
          </p:nvSpPr>
          <p:spPr bwMode="auto">
            <a:xfrm>
              <a:off x="3044688" y="824952"/>
              <a:ext cx="4699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1,000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65" name="Text Box 77"/>
            <p:cNvSpPr txBox="1">
              <a:spLocks noChangeArrowheads="1"/>
            </p:cNvSpPr>
            <p:nvPr/>
          </p:nvSpPr>
          <p:spPr bwMode="auto">
            <a:xfrm>
              <a:off x="7352821" y="2253223"/>
              <a:ext cx="822325" cy="2444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CT</a:t>
              </a:r>
            </a:p>
          </p:txBody>
        </p:sp>
        <p:sp>
          <p:nvSpPr>
            <p:cNvPr id="66" name="Text Box 79"/>
            <p:cNvSpPr txBox="1">
              <a:spLocks noChangeArrowheads="1"/>
            </p:cNvSpPr>
            <p:nvPr/>
          </p:nvSpPr>
          <p:spPr bwMode="auto">
            <a:xfrm>
              <a:off x="7510977" y="4786533"/>
              <a:ext cx="847725"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330</a:t>
              </a:r>
            </a:p>
          </p:txBody>
        </p:sp>
        <p:sp>
          <p:nvSpPr>
            <p:cNvPr id="67" name="Line 80"/>
            <p:cNvSpPr>
              <a:spLocks noChangeShapeType="1"/>
            </p:cNvSpPr>
            <p:nvPr/>
          </p:nvSpPr>
          <p:spPr bwMode="auto">
            <a:xfrm flipH="1">
              <a:off x="3828570" y="884586"/>
              <a:ext cx="2496029" cy="457412"/>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68" name="Line 81"/>
            <p:cNvSpPr>
              <a:spLocks noChangeShapeType="1"/>
            </p:cNvSpPr>
            <p:nvPr/>
          </p:nvSpPr>
          <p:spPr bwMode="auto">
            <a:xfrm flipV="1">
              <a:off x="4876321" y="1548373"/>
              <a:ext cx="0" cy="915987"/>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69" name="Text Box 82"/>
            <p:cNvSpPr txBox="1">
              <a:spLocks noChangeArrowheads="1"/>
            </p:cNvSpPr>
            <p:nvPr/>
          </p:nvSpPr>
          <p:spPr bwMode="auto">
            <a:xfrm>
              <a:off x="4374671" y="1248335"/>
              <a:ext cx="1014412" cy="2286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CE Group</a:t>
              </a:r>
            </a:p>
          </p:txBody>
        </p:sp>
        <p:sp>
          <p:nvSpPr>
            <p:cNvPr id="70" name="Text Box 83"/>
            <p:cNvSpPr txBox="1">
              <a:spLocks noChangeArrowheads="1"/>
            </p:cNvSpPr>
            <p:nvPr/>
          </p:nvSpPr>
          <p:spPr bwMode="auto">
            <a:xfrm>
              <a:off x="4755671" y="1467410"/>
              <a:ext cx="833437"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5,000-5,650*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71" name="Text Box 84"/>
            <p:cNvSpPr txBox="1">
              <a:spLocks noChangeArrowheads="1"/>
            </p:cNvSpPr>
            <p:nvPr/>
          </p:nvSpPr>
          <p:spPr bwMode="auto">
            <a:xfrm>
              <a:off x="4439758" y="1476935"/>
              <a:ext cx="4699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3,400</a:t>
              </a:r>
            </a:p>
          </p:txBody>
        </p:sp>
        <p:sp>
          <p:nvSpPr>
            <p:cNvPr id="72" name="Arc 85"/>
            <p:cNvSpPr>
              <a:spLocks/>
            </p:cNvSpPr>
            <p:nvPr/>
          </p:nvSpPr>
          <p:spPr bwMode="auto">
            <a:xfrm flipH="1">
              <a:off x="5593346" y="1872222"/>
              <a:ext cx="1391174" cy="733425"/>
            </a:xfrm>
            <a:custGeom>
              <a:avLst/>
              <a:gdLst>
                <a:gd name="G0" fmla="+- 21600 0 0"/>
                <a:gd name="G1" fmla="+- 21600 0 0"/>
                <a:gd name="G2" fmla="+- 21600 0 0"/>
                <a:gd name="T0" fmla="*/ 1039 w 43200"/>
                <a:gd name="T1" fmla="*/ 28217 h 28217"/>
                <a:gd name="T2" fmla="*/ 42691 w 43200"/>
                <a:gd name="T3" fmla="*/ 26263 h 28217"/>
                <a:gd name="T4" fmla="*/ 21600 w 43200"/>
                <a:gd name="T5" fmla="*/ 21600 h 28217"/>
              </a:gdLst>
              <a:ahLst/>
              <a:cxnLst>
                <a:cxn ang="0">
                  <a:pos x="T0" y="T1"/>
                </a:cxn>
                <a:cxn ang="0">
                  <a:pos x="T2" y="T3"/>
                </a:cxn>
                <a:cxn ang="0">
                  <a:pos x="T4" y="T5"/>
                </a:cxn>
              </a:cxnLst>
              <a:rect l="0" t="0" r="r" b="b"/>
              <a:pathLst>
                <a:path w="43200" h="28217" fill="none" extrusionOk="0">
                  <a:moveTo>
                    <a:pt x="1038" y="28217"/>
                  </a:moveTo>
                  <a:cubicBezTo>
                    <a:pt x="350" y="26078"/>
                    <a:pt x="0" y="23846"/>
                    <a:pt x="0" y="21600"/>
                  </a:cubicBezTo>
                  <a:cubicBezTo>
                    <a:pt x="0" y="9670"/>
                    <a:pt x="9670" y="0"/>
                    <a:pt x="21600" y="0"/>
                  </a:cubicBezTo>
                  <a:cubicBezTo>
                    <a:pt x="33529" y="0"/>
                    <a:pt x="43200" y="9670"/>
                    <a:pt x="43200" y="21600"/>
                  </a:cubicBezTo>
                  <a:cubicBezTo>
                    <a:pt x="43200" y="23168"/>
                    <a:pt x="43029" y="24731"/>
                    <a:pt x="42690" y="26262"/>
                  </a:cubicBezTo>
                </a:path>
                <a:path w="43200" h="28217" stroke="0" extrusionOk="0">
                  <a:moveTo>
                    <a:pt x="1038" y="28217"/>
                  </a:moveTo>
                  <a:cubicBezTo>
                    <a:pt x="350" y="26078"/>
                    <a:pt x="0" y="23846"/>
                    <a:pt x="0" y="21600"/>
                  </a:cubicBezTo>
                  <a:cubicBezTo>
                    <a:pt x="0" y="9670"/>
                    <a:pt x="9670" y="0"/>
                    <a:pt x="21600" y="0"/>
                  </a:cubicBezTo>
                  <a:cubicBezTo>
                    <a:pt x="33529" y="0"/>
                    <a:pt x="43200" y="9670"/>
                    <a:pt x="43200" y="21600"/>
                  </a:cubicBezTo>
                  <a:cubicBezTo>
                    <a:pt x="43200" y="23168"/>
                    <a:pt x="43029" y="24731"/>
                    <a:pt x="42690" y="26262"/>
                  </a:cubicBezTo>
                  <a:lnTo>
                    <a:pt x="21600" y="21600"/>
                  </a:lnTo>
                  <a:close/>
                </a:path>
              </a:pathLst>
            </a:cu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3" name="Line 86"/>
            <p:cNvSpPr>
              <a:spLocks noChangeShapeType="1"/>
            </p:cNvSpPr>
            <p:nvPr/>
          </p:nvSpPr>
          <p:spPr bwMode="auto">
            <a:xfrm flipH="1">
              <a:off x="1752121" y="2292910"/>
              <a:ext cx="700087"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4" name="Line 87"/>
            <p:cNvSpPr>
              <a:spLocks noChangeShapeType="1"/>
            </p:cNvSpPr>
            <p:nvPr/>
          </p:nvSpPr>
          <p:spPr bwMode="auto">
            <a:xfrm flipH="1">
              <a:off x="2787171" y="2292910"/>
              <a:ext cx="700087"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5" name="Line 88"/>
            <p:cNvSpPr>
              <a:spLocks noChangeShapeType="1"/>
            </p:cNvSpPr>
            <p:nvPr/>
          </p:nvSpPr>
          <p:spPr bwMode="auto">
            <a:xfrm>
              <a:off x="6325708" y="2488173"/>
              <a:ext cx="387350" cy="54927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6" name="Line 89"/>
            <p:cNvSpPr>
              <a:spLocks noChangeShapeType="1"/>
            </p:cNvSpPr>
            <p:nvPr/>
          </p:nvSpPr>
          <p:spPr bwMode="auto">
            <a:xfrm flipH="1">
              <a:off x="6709883" y="3361298"/>
              <a:ext cx="3175" cy="35401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7" name="Text Box 92"/>
            <p:cNvSpPr txBox="1">
              <a:spLocks noChangeArrowheads="1"/>
            </p:cNvSpPr>
            <p:nvPr/>
          </p:nvSpPr>
          <p:spPr bwMode="auto">
            <a:xfrm>
              <a:off x="7302021" y="514406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320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78" name="Line 93"/>
            <p:cNvSpPr>
              <a:spLocks noChangeShapeType="1"/>
            </p:cNvSpPr>
            <p:nvPr/>
          </p:nvSpPr>
          <p:spPr bwMode="auto">
            <a:xfrm flipH="1" flipV="1">
              <a:off x="3809521" y="2346885"/>
              <a:ext cx="2224087"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79" name="Text Box 94"/>
            <p:cNvSpPr txBox="1">
              <a:spLocks noChangeArrowheads="1"/>
            </p:cNvSpPr>
            <p:nvPr/>
          </p:nvSpPr>
          <p:spPr bwMode="auto">
            <a:xfrm>
              <a:off x="6139971" y="157536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 </a:t>
              </a:r>
            </a:p>
          </p:txBody>
        </p:sp>
        <p:sp>
          <p:nvSpPr>
            <p:cNvPr id="80" name="Text Box 95"/>
            <p:cNvSpPr txBox="1">
              <a:spLocks noChangeArrowheads="1"/>
            </p:cNvSpPr>
            <p:nvPr/>
          </p:nvSpPr>
          <p:spPr bwMode="auto">
            <a:xfrm>
              <a:off x="6286021" y="1186423"/>
              <a:ext cx="57785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81" name="Text Box 96"/>
            <p:cNvSpPr txBox="1">
              <a:spLocks noChangeArrowheads="1"/>
            </p:cNvSpPr>
            <p:nvPr/>
          </p:nvSpPr>
          <p:spPr bwMode="auto">
            <a:xfrm>
              <a:off x="6328883" y="2184960"/>
              <a:ext cx="57785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600</a:t>
              </a:r>
            </a:p>
          </p:txBody>
        </p:sp>
        <p:sp>
          <p:nvSpPr>
            <p:cNvPr id="82" name="Text Box 97"/>
            <p:cNvSpPr txBox="1">
              <a:spLocks noChangeArrowheads="1"/>
            </p:cNvSpPr>
            <p:nvPr/>
          </p:nvSpPr>
          <p:spPr bwMode="auto">
            <a:xfrm>
              <a:off x="3828571" y="1272148"/>
              <a:ext cx="4699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0</a:t>
              </a:r>
            </a:p>
          </p:txBody>
        </p:sp>
        <p:sp>
          <p:nvSpPr>
            <p:cNvPr id="83" name="Text Box 98"/>
            <p:cNvSpPr txBox="1">
              <a:spLocks noChangeArrowheads="1"/>
            </p:cNvSpPr>
            <p:nvPr/>
          </p:nvSpPr>
          <p:spPr bwMode="auto">
            <a:xfrm>
              <a:off x="2050571" y="2499285"/>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6</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84" name="Text Box 99"/>
            <p:cNvSpPr txBox="1">
              <a:spLocks noChangeArrowheads="1"/>
            </p:cNvSpPr>
            <p:nvPr/>
          </p:nvSpPr>
          <p:spPr bwMode="auto">
            <a:xfrm rot="20374986">
              <a:off x="5415283" y="2457333"/>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85" name="Text Box 101"/>
            <p:cNvSpPr txBox="1">
              <a:spLocks noChangeArrowheads="1"/>
            </p:cNvSpPr>
            <p:nvPr/>
          </p:nvSpPr>
          <p:spPr bwMode="auto">
            <a:xfrm>
              <a:off x="3855558" y="2346885"/>
              <a:ext cx="1131888" cy="2286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Total East</a:t>
              </a:r>
            </a:p>
          </p:txBody>
        </p:sp>
        <p:sp>
          <p:nvSpPr>
            <p:cNvPr id="86" name="Line 102"/>
            <p:cNvSpPr>
              <a:spLocks noChangeShapeType="1"/>
            </p:cNvSpPr>
            <p:nvPr/>
          </p:nvSpPr>
          <p:spPr bwMode="auto">
            <a:xfrm flipH="1">
              <a:off x="4084158" y="2651685"/>
              <a:ext cx="700088"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87" name="Text Box 103"/>
            <p:cNvSpPr txBox="1">
              <a:spLocks noChangeArrowheads="1"/>
            </p:cNvSpPr>
            <p:nvPr/>
          </p:nvSpPr>
          <p:spPr bwMode="auto">
            <a:xfrm>
              <a:off x="4396985" y="2485008"/>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88" name="Text Box 104"/>
            <p:cNvSpPr txBox="1">
              <a:spLocks noChangeArrowheads="1"/>
            </p:cNvSpPr>
            <p:nvPr/>
          </p:nvSpPr>
          <p:spPr bwMode="auto">
            <a:xfrm>
              <a:off x="3892070" y="2488173"/>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89" name="Text Box 105"/>
            <p:cNvSpPr txBox="1">
              <a:spLocks noChangeArrowheads="1"/>
            </p:cNvSpPr>
            <p:nvPr/>
          </p:nvSpPr>
          <p:spPr bwMode="auto">
            <a:xfrm>
              <a:off x="5074758" y="1757923"/>
              <a:ext cx="1135063" cy="2286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UPNY-SENY</a:t>
              </a:r>
            </a:p>
          </p:txBody>
        </p:sp>
        <p:sp>
          <p:nvSpPr>
            <p:cNvPr id="90" name="Line 106"/>
            <p:cNvSpPr>
              <a:spLocks noChangeShapeType="1"/>
            </p:cNvSpPr>
            <p:nvPr/>
          </p:nvSpPr>
          <p:spPr bwMode="auto">
            <a:xfrm flipH="1">
              <a:off x="5343046" y="2016685"/>
              <a:ext cx="701675"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91" name="Text Box 107"/>
            <p:cNvSpPr txBox="1">
              <a:spLocks noChangeArrowheads="1"/>
            </p:cNvSpPr>
            <p:nvPr/>
          </p:nvSpPr>
          <p:spPr bwMode="auto">
            <a:xfrm>
              <a:off x="5127146" y="1996807"/>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92" name="Text Box 108"/>
            <p:cNvSpPr txBox="1">
              <a:spLocks noChangeArrowheads="1"/>
            </p:cNvSpPr>
            <p:nvPr/>
          </p:nvSpPr>
          <p:spPr bwMode="auto">
            <a:xfrm>
              <a:off x="5647846" y="2029385"/>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7,150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93" name="Line 109"/>
            <p:cNvSpPr>
              <a:spLocks noChangeShapeType="1"/>
            </p:cNvSpPr>
            <p:nvPr/>
          </p:nvSpPr>
          <p:spPr bwMode="auto">
            <a:xfrm flipH="1">
              <a:off x="4549296" y="1662673"/>
              <a:ext cx="701675"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nvGrpSpPr>
            <p:cNvPr id="512" name="Group 172"/>
            <p:cNvGrpSpPr>
              <a:grpSpLocks/>
            </p:cNvGrpSpPr>
            <p:nvPr/>
          </p:nvGrpSpPr>
          <p:grpSpPr bwMode="auto">
            <a:xfrm>
              <a:off x="6955946" y="3570861"/>
              <a:ext cx="971550" cy="580939"/>
              <a:chOff x="4591" y="3137"/>
              <a:chExt cx="612" cy="326"/>
            </a:xfrm>
          </p:grpSpPr>
          <p:sp>
            <p:nvSpPr>
              <p:cNvPr id="170" name="Text Box 37"/>
              <p:cNvSpPr txBox="1">
                <a:spLocks noChangeArrowheads="1"/>
              </p:cNvSpPr>
              <p:nvPr/>
            </p:nvSpPr>
            <p:spPr bwMode="auto">
              <a:xfrm>
                <a:off x="4883" y="3311"/>
                <a:ext cx="320" cy="121"/>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1,613 </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71" name="Text Box 38"/>
              <p:cNvSpPr txBox="1">
                <a:spLocks noChangeArrowheads="1"/>
              </p:cNvSpPr>
              <p:nvPr/>
            </p:nvSpPr>
            <p:spPr bwMode="auto">
              <a:xfrm>
                <a:off x="4591" y="3273"/>
                <a:ext cx="320" cy="190"/>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29 –220 </a:t>
                </a: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a:t>
                </a:r>
                <a:r>
                  <a:rPr kumimoji="0" lang="en-US" sz="800" b="1" i="0" u="none" strike="noStrike" kern="1200" cap="none" spc="0" normalizeH="0" baseline="0" noProof="0" dirty="0">
                    <a:ln>
                      <a:noFill/>
                    </a:ln>
                    <a:solidFill>
                      <a:srgbClr val="6DCFF6"/>
                    </a:solidFill>
                    <a:effectLst/>
                    <a:uLnTx/>
                    <a:uFillTx/>
                    <a:latin typeface="Helvetica" pitchFamily="34" charset="0"/>
                    <a:ea typeface="+mn-ea"/>
                    <a:cs typeface="+mn-cs"/>
                  </a:rPr>
                  <a:t> </a:t>
                </a:r>
              </a:p>
            </p:txBody>
          </p:sp>
          <p:sp>
            <p:nvSpPr>
              <p:cNvPr id="172" name="Line 91"/>
              <p:cNvSpPr>
                <a:spLocks noChangeShapeType="1"/>
              </p:cNvSpPr>
              <p:nvPr/>
            </p:nvSpPr>
            <p:spPr bwMode="auto">
              <a:xfrm flipH="1">
                <a:off x="4703" y="3273"/>
                <a:ext cx="349"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73" name="Text Box 110"/>
              <p:cNvSpPr txBox="1">
                <a:spLocks noChangeArrowheads="1"/>
              </p:cNvSpPr>
              <p:nvPr/>
            </p:nvSpPr>
            <p:spPr bwMode="auto">
              <a:xfrm>
                <a:off x="4624" y="3137"/>
                <a:ext cx="512" cy="144"/>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LI Sum</a:t>
                </a:r>
              </a:p>
            </p:txBody>
          </p:sp>
        </p:grpSp>
        <p:sp>
          <p:nvSpPr>
            <p:cNvPr id="95" name="Line 115"/>
            <p:cNvSpPr>
              <a:spLocks noChangeShapeType="1"/>
            </p:cNvSpPr>
            <p:nvPr/>
          </p:nvSpPr>
          <p:spPr bwMode="auto">
            <a:xfrm flipV="1">
              <a:off x="1779108" y="2465947"/>
              <a:ext cx="879475" cy="1204912"/>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96" name="Text Box 116"/>
            <p:cNvSpPr txBox="1">
              <a:spLocks noChangeArrowheads="1"/>
            </p:cNvSpPr>
            <p:nvPr/>
          </p:nvSpPr>
          <p:spPr bwMode="auto">
            <a:xfrm>
              <a:off x="1398108" y="3289860"/>
              <a:ext cx="508000"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200</a:t>
              </a:r>
            </a:p>
          </p:txBody>
        </p:sp>
        <p:sp>
          <p:nvSpPr>
            <p:cNvPr id="97" name="Text Box 117"/>
            <p:cNvSpPr txBox="1">
              <a:spLocks noChangeArrowheads="1"/>
            </p:cNvSpPr>
            <p:nvPr/>
          </p:nvSpPr>
          <p:spPr bwMode="auto">
            <a:xfrm>
              <a:off x="1879121" y="328509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300</a:t>
              </a:r>
            </a:p>
          </p:txBody>
        </p:sp>
        <p:cxnSp>
          <p:nvCxnSpPr>
            <p:cNvPr id="101" name="AutoShape 136"/>
            <p:cNvCxnSpPr>
              <a:cxnSpLocks noChangeShapeType="1"/>
              <a:endCxn id="10" idx="4"/>
            </p:cNvCxnSpPr>
            <p:nvPr/>
          </p:nvCxnSpPr>
          <p:spPr bwMode="auto">
            <a:xfrm>
              <a:off x="1828800" y="4618386"/>
              <a:ext cx="5977252" cy="701887"/>
            </a:xfrm>
            <a:prstGeom prst="curvedConnector4">
              <a:avLst>
                <a:gd name="adj1" fmla="val -2256"/>
                <a:gd name="adj2" fmla="val 158059"/>
              </a:avLst>
            </a:prstGeom>
            <a:noFill/>
            <a:ln w="9525">
              <a:solidFill>
                <a:schemeClr val="tx1"/>
              </a:solidFill>
              <a:prstDash val="dash"/>
              <a:round/>
              <a:headEnd type="triangle" w="sm" len="med"/>
              <a:tailEnd type="triangle" w="sm" len="med"/>
            </a:ln>
            <a:effectLst/>
          </p:spPr>
        </p:cxnSp>
        <p:sp>
          <p:nvSpPr>
            <p:cNvPr id="102" name="Text Box 141"/>
            <p:cNvSpPr txBox="1">
              <a:spLocks noChangeArrowheads="1"/>
            </p:cNvSpPr>
            <p:nvPr/>
          </p:nvSpPr>
          <p:spPr bwMode="auto">
            <a:xfrm>
              <a:off x="4962144" y="5526024"/>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660</a:t>
              </a:r>
            </a:p>
          </p:txBody>
        </p:sp>
        <p:sp>
          <p:nvSpPr>
            <p:cNvPr id="103" name="Line 143"/>
            <p:cNvSpPr>
              <a:spLocks noChangeShapeType="1"/>
            </p:cNvSpPr>
            <p:nvPr/>
          </p:nvSpPr>
          <p:spPr bwMode="auto">
            <a:xfrm flipH="1">
              <a:off x="7863995" y="4770785"/>
              <a:ext cx="594204" cy="21293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04" name="Text Box 150"/>
            <p:cNvSpPr txBox="1">
              <a:spLocks noChangeArrowheads="1"/>
            </p:cNvSpPr>
            <p:nvPr/>
          </p:nvSpPr>
          <p:spPr bwMode="auto">
            <a:xfrm>
              <a:off x="5512540" y="2175434"/>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2,300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nvGrpSpPr>
            <p:cNvPr id="513" name="Group 155"/>
            <p:cNvGrpSpPr>
              <a:grpSpLocks/>
            </p:cNvGrpSpPr>
            <p:nvPr/>
          </p:nvGrpSpPr>
          <p:grpSpPr bwMode="auto">
            <a:xfrm>
              <a:off x="6890858" y="1662673"/>
              <a:ext cx="361950" cy="376237"/>
              <a:chOff x="4474" y="1479"/>
              <a:chExt cx="222" cy="237"/>
            </a:xfrm>
          </p:grpSpPr>
          <p:sp>
            <p:nvSpPr>
              <p:cNvPr id="165" name="Oval 153"/>
              <p:cNvSpPr>
                <a:spLocks noChangeArrowheads="1"/>
              </p:cNvSpPr>
              <p:nvPr/>
            </p:nvSpPr>
            <p:spPr bwMode="auto">
              <a:xfrm>
                <a:off x="4474" y="1479"/>
                <a:ext cx="220" cy="237"/>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66" name="Text Box 154"/>
              <p:cNvSpPr txBox="1">
                <a:spLocks noChangeArrowheads="1"/>
              </p:cNvSpPr>
              <p:nvPr/>
            </p:nvSpPr>
            <p:spPr bwMode="auto">
              <a:xfrm>
                <a:off x="4484" y="1531"/>
                <a:ext cx="212" cy="13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AG</a:t>
                </a:r>
              </a:p>
            </p:txBody>
          </p:sp>
        </p:grpSp>
        <p:sp>
          <p:nvSpPr>
            <p:cNvPr id="106" name="Line 156"/>
            <p:cNvSpPr>
              <a:spLocks noChangeShapeType="1"/>
            </p:cNvSpPr>
            <p:nvPr/>
          </p:nvSpPr>
          <p:spPr bwMode="auto">
            <a:xfrm flipH="1" flipV="1">
              <a:off x="6351108" y="1492700"/>
              <a:ext cx="539750" cy="30863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07" name="Text Box 157"/>
            <p:cNvSpPr txBox="1">
              <a:spLocks noChangeArrowheads="1"/>
            </p:cNvSpPr>
            <p:nvPr/>
          </p:nvSpPr>
          <p:spPr bwMode="auto">
            <a:xfrm>
              <a:off x="6519383" y="205954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9,999</a:t>
              </a:r>
            </a:p>
          </p:txBody>
        </p:sp>
        <p:grpSp>
          <p:nvGrpSpPr>
            <p:cNvPr id="514" name="Group 235"/>
            <p:cNvGrpSpPr>
              <a:grpSpLocks/>
            </p:cNvGrpSpPr>
            <p:nvPr/>
          </p:nvGrpSpPr>
          <p:grpSpPr bwMode="auto">
            <a:xfrm>
              <a:off x="2649059" y="2540566"/>
              <a:ext cx="1020763" cy="360363"/>
              <a:chOff x="1943" y="2841"/>
              <a:chExt cx="643" cy="227"/>
            </a:xfrm>
          </p:grpSpPr>
          <p:sp>
            <p:nvSpPr>
              <p:cNvPr id="161" name="Text Box 163"/>
              <p:cNvSpPr txBox="1">
                <a:spLocks noChangeArrowheads="1"/>
              </p:cNvSpPr>
              <p:nvPr/>
            </p:nvSpPr>
            <p:spPr bwMode="auto">
              <a:xfrm>
                <a:off x="1943" y="2924"/>
                <a:ext cx="639" cy="144"/>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PJM </a:t>
                </a:r>
                <a:r>
                  <a:rPr kumimoji="0" lang="en-US" sz="900" b="1" i="0" u="none" strike="noStrike" kern="1200" cap="none" spc="0" normalizeH="0" baseline="0" noProof="0" dirty="0" smtClean="0">
                    <a:ln>
                      <a:noFill/>
                    </a:ln>
                    <a:solidFill>
                      <a:srgbClr val="62777F"/>
                    </a:solidFill>
                    <a:effectLst/>
                    <a:uLnTx/>
                    <a:uFillTx/>
                    <a:latin typeface="Helvetica" pitchFamily="34" charset="0"/>
                    <a:ea typeface="+mn-ea"/>
                    <a:cs typeface="+mn-cs"/>
                  </a:rPr>
                  <a:t>to G&amp;J</a:t>
                </a:r>
                <a:endPar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62" name="Line 164"/>
              <p:cNvSpPr>
                <a:spLocks noChangeShapeType="1"/>
              </p:cNvSpPr>
              <p:nvPr/>
            </p:nvSpPr>
            <p:spPr bwMode="auto">
              <a:xfrm flipH="1">
                <a:off x="2077" y="2953"/>
                <a:ext cx="441"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63" name="Text Box 165"/>
              <p:cNvSpPr txBox="1">
                <a:spLocks noChangeArrowheads="1"/>
              </p:cNvSpPr>
              <p:nvPr/>
            </p:nvSpPr>
            <p:spPr bwMode="auto">
              <a:xfrm>
                <a:off x="2266" y="2841"/>
                <a:ext cx="320" cy="13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64" name="Text Box 166"/>
              <p:cNvSpPr txBox="1">
                <a:spLocks noChangeArrowheads="1"/>
              </p:cNvSpPr>
              <p:nvPr/>
            </p:nvSpPr>
            <p:spPr bwMode="auto">
              <a:xfrm>
                <a:off x="1984" y="2843"/>
                <a:ext cx="320" cy="13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2,000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sp>
          <p:nvSpPr>
            <p:cNvPr id="112" name="Line 173"/>
            <p:cNvSpPr>
              <a:spLocks noChangeShapeType="1"/>
            </p:cNvSpPr>
            <p:nvPr/>
          </p:nvSpPr>
          <p:spPr bwMode="auto">
            <a:xfrm flipV="1">
              <a:off x="7419496" y="3869298"/>
              <a:ext cx="0" cy="1462087"/>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13" name="Line 174"/>
            <p:cNvSpPr>
              <a:spLocks noChangeShapeType="1"/>
            </p:cNvSpPr>
            <p:nvPr/>
          </p:nvSpPr>
          <p:spPr bwMode="auto">
            <a:xfrm flipH="1" flipV="1">
              <a:off x="7133746" y="4131235"/>
              <a:ext cx="9525" cy="1603375"/>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nvGrpSpPr>
            <p:cNvPr id="515" name="Group 181"/>
            <p:cNvGrpSpPr>
              <a:grpSpLocks/>
            </p:cNvGrpSpPr>
            <p:nvPr/>
          </p:nvGrpSpPr>
          <p:grpSpPr bwMode="auto">
            <a:xfrm>
              <a:off x="6629401" y="5661449"/>
              <a:ext cx="1041400" cy="425456"/>
              <a:chOff x="4278" y="3729"/>
              <a:chExt cx="656" cy="268"/>
            </a:xfrm>
          </p:grpSpPr>
          <p:sp>
            <p:nvSpPr>
              <p:cNvPr id="155" name="Text Box 176"/>
              <p:cNvSpPr txBox="1">
                <a:spLocks noChangeArrowheads="1"/>
              </p:cNvSpPr>
              <p:nvPr/>
            </p:nvSpPr>
            <p:spPr bwMode="auto">
              <a:xfrm>
                <a:off x="4614" y="3862"/>
                <a:ext cx="320" cy="13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99,999</a:t>
                </a:r>
                <a:r>
                  <a:rPr kumimoji="0" lang="en-US" sz="800" b="1" i="0" u="none" strike="noStrike" kern="1200" cap="none" spc="0" normalizeH="0" baseline="0" noProof="0" dirty="0">
                    <a:ln>
                      <a:noFill/>
                    </a:ln>
                    <a:solidFill>
                      <a:srgbClr val="6DCFF6"/>
                    </a:solidFill>
                    <a:effectLst/>
                    <a:uLnTx/>
                    <a:uFillTx/>
                    <a:latin typeface="Helvetica" pitchFamily="34" charset="0"/>
                    <a:ea typeface="+mn-ea"/>
                    <a:cs typeface="+mn-cs"/>
                  </a:rPr>
                  <a:t> </a:t>
                </a:r>
              </a:p>
            </p:txBody>
          </p:sp>
          <p:sp>
            <p:nvSpPr>
              <p:cNvPr id="156" name="Text Box 177"/>
              <p:cNvSpPr txBox="1">
                <a:spLocks noChangeArrowheads="1"/>
              </p:cNvSpPr>
              <p:nvPr/>
            </p:nvSpPr>
            <p:spPr bwMode="auto">
              <a:xfrm>
                <a:off x="4278" y="3858"/>
                <a:ext cx="320" cy="135"/>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134</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57" name="Line 178"/>
              <p:cNvSpPr>
                <a:spLocks noChangeShapeType="1"/>
              </p:cNvSpPr>
              <p:nvPr/>
            </p:nvSpPr>
            <p:spPr bwMode="auto">
              <a:xfrm flipH="1">
                <a:off x="4451" y="3878"/>
                <a:ext cx="349"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58" name="Text Box 179"/>
              <p:cNvSpPr txBox="1">
                <a:spLocks noChangeArrowheads="1"/>
              </p:cNvSpPr>
              <p:nvPr/>
            </p:nvSpPr>
            <p:spPr bwMode="auto">
              <a:xfrm>
                <a:off x="4394" y="3729"/>
                <a:ext cx="512" cy="144"/>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LI West</a:t>
                </a:r>
              </a:p>
            </p:txBody>
          </p:sp>
        </p:grpSp>
        <p:grpSp>
          <p:nvGrpSpPr>
            <p:cNvPr id="517" name="Group 246"/>
            <p:cNvGrpSpPr>
              <a:grpSpLocks/>
            </p:cNvGrpSpPr>
            <p:nvPr/>
          </p:nvGrpSpPr>
          <p:grpSpPr bwMode="auto">
            <a:xfrm>
              <a:off x="4022246" y="3813755"/>
              <a:ext cx="1285875" cy="1025531"/>
              <a:chOff x="2709" y="2778"/>
              <a:chExt cx="810" cy="646"/>
            </a:xfrm>
          </p:grpSpPr>
          <p:sp>
            <p:nvSpPr>
              <p:cNvPr id="151" name="Oval 204"/>
              <p:cNvSpPr>
                <a:spLocks noChangeArrowheads="1"/>
              </p:cNvSpPr>
              <p:nvPr/>
            </p:nvSpPr>
            <p:spPr bwMode="auto">
              <a:xfrm>
                <a:off x="2779" y="3133"/>
                <a:ext cx="157" cy="165"/>
              </a:xfrm>
              <a:prstGeom prst="ellipse">
                <a:avLst/>
              </a:prstGeom>
              <a:solidFill>
                <a:srgbClr val="FFFFFF"/>
              </a:solidFill>
              <a:ln w="12700">
                <a:solidFill>
                  <a:schemeClr val="tx1"/>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52" name="Text Box 205"/>
              <p:cNvSpPr txBox="1">
                <a:spLocks noChangeArrowheads="1"/>
              </p:cNvSpPr>
              <p:nvPr/>
            </p:nvSpPr>
            <p:spPr bwMode="auto">
              <a:xfrm>
                <a:off x="3201" y="3289"/>
                <a:ext cx="225" cy="13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J3</a:t>
                </a:r>
              </a:p>
            </p:txBody>
          </p:sp>
          <p:sp>
            <p:nvSpPr>
              <p:cNvPr id="208" name="Text Box 205"/>
              <p:cNvSpPr txBox="1">
                <a:spLocks noChangeArrowheads="1"/>
              </p:cNvSpPr>
              <p:nvPr/>
            </p:nvSpPr>
            <p:spPr bwMode="auto">
              <a:xfrm>
                <a:off x="2709" y="3136"/>
                <a:ext cx="29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VFT</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10" name="Text Box 205"/>
              <p:cNvSpPr txBox="1">
                <a:spLocks noChangeArrowheads="1"/>
              </p:cNvSpPr>
              <p:nvPr/>
            </p:nvSpPr>
            <p:spPr bwMode="auto">
              <a:xfrm>
                <a:off x="3221" y="2778"/>
                <a:ext cx="29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HTP</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sp>
          <p:nvSpPr>
            <p:cNvPr id="118" name="Line 206"/>
            <p:cNvSpPr>
              <a:spLocks noChangeShapeType="1"/>
            </p:cNvSpPr>
            <p:nvPr/>
          </p:nvSpPr>
          <p:spPr bwMode="auto">
            <a:xfrm>
              <a:off x="5147513" y="4796990"/>
              <a:ext cx="1463336" cy="344461"/>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25" name="Text Box 215"/>
            <p:cNvSpPr txBox="1">
              <a:spLocks noChangeArrowheads="1"/>
            </p:cNvSpPr>
            <p:nvPr/>
          </p:nvSpPr>
          <p:spPr bwMode="auto">
            <a:xfrm rot="562181">
              <a:off x="5356983" y="4709906"/>
              <a:ext cx="539735"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315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30" name="Text Box 220"/>
            <p:cNvSpPr txBox="1">
              <a:spLocks noChangeArrowheads="1"/>
            </p:cNvSpPr>
            <p:nvPr/>
          </p:nvSpPr>
          <p:spPr bwMode="auto">
            <a:xfrm rot="608421">
              <a:off x="5828050" y="4828547"/>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81</a:t>
              </a: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5</a:t>
              </a:r>
            </a:p>
          </p:txBody>
        </p:sp>
        <p:grpSp>
          <p:nvGrpSpPr>
            <p:cNvPr id="518" name="Group 244"/>
            <p:cNvGrpSpPr>
              <a:grpSpLocks/>
            </p:cNvGrpSpPr>
            <p:nvPr/>
          </p:nvGrpSpPr>
          <p:grpSpPr bwMode="auto">
            <a:xfrm>
              <a:off x="3739672" y="2362762"/>
              <a:ext cx="1744663" cy="817563"/>
              <a:chOff x="3916" y="1846"/>
              <a:chExt cx="1099" cy="515"/>
            </a:xfrm>
          </p:grpSpPr>
          <p:sp>
            <p:nvSpPr>
              <p:cNvPr id="149" name="Oval 222"/>
              <p:cNvSpPr>
                <a:spLocks noChangeAspect="1" noChangeArrowheads="1"/>
              </p:cNvSpPr>
              <p:nvPr/>
            </p:nvSpPr>
            <p:spPr bwMode="auto">
              <a:xfrm>
                <a:off x="3989" y="2167"/>
                <a:ext cx="196" cy="194"/>
              </a:xfrm>
              <a:prstGeom prst="ellipse">
                <a:avLst/>
              </a:prstGeom>
              <a:solidFill>
                <a:srgbClr val="FFFFFF"/>
              </a:solidFill>
              <a:ln w="12700">
                <a:solidFill>
                  <a:schemeClr val="tx1"/>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50" name="Text Box 224"/>
              <p:cNvSpPr txBox="1">
                <a:spLocks noChangeArrowheads="1"/>
              </p:cNvSpPr>
              <p:nvPr/>
            </p:nvSpPr>
            <p:spPr bwMode="auto">
              <a:xfrm>
                <a:off x="3916" y="2203"/>
                <a:ext cx="356"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RECO</a:t>
                </a:r>
              </a:p>
            </p:txBody>
          </p:sp>
          <p:sp>
            <p:nvSpPr>
              <p:cNvPr id="183" name="Oval 222"/>
              <p:cNvSpPr>
                <a:spLocks noChangeAspect="1" noChangeArrowheads="1"/>
              </p:cNvSpPr>
              <p:nvPr/>
            </p:nvSpPr>
            <p:spPr bwMode="auto">
              <a:xfrm>
                <a:off x="4739" y="1846"/>
                <a:ext cx="196" cy="194"/>
              </a:xfrm>
              <a:prstGeom prst="ellipse">
                <a:avLst/>
              </a:prstGeom>
              <a:solidFill>
                <a:srgbClr val="FFFFFF"/>
              </a:solidFill>
              <a:ln w="12700">
                <a:solidFill>
                  <a:schemeClr val="tx1"/>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4" name="Text Box 224"/>
              <p:cNvSpPr txBox="1">
                <a:spLocks noChangeArrowheads="1"/>
              </p:cNvSpPr>
              <p:nvPr/>
            </p:nvSpPr>
            <p:spPr bwMode="auto">
              <a:xfrm>
                <a:off x="4659" y="1891"/>
                <a:ext cx="356" cy="116"/>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600" b="1" i="0" u="none" strike="noStrike" kern="1200" cap="none" spc="0" normalizeH="0" baseline="0" noProof="0" dirty="0" smtClean="0">
                    <a:ln>
                      <a:noFill/>
                    </a:ln>
                    <a:solidFill>
                      <a:srgbClr val="62777F"/>
                    </a:solidFill>
                    <a:effectLst/>
                    <a:uLnTx/>
                    <a:uFillTx/>
                    <a:latin typeface="Helvetica" pitchFamily="34" charset="0"/>
                    <a:ea typeface="+mn-ea"/>
                    <a:cs typeface="+mn-cs"/>
                  </a:rPr>
                  <a:t>CPVVEC</a:t>
                </a:r>
                <a:endParaRPr kumimoji="0" lang="en-US" sz="6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sp>
          <p:nvSpPr>
            <p:cNvPr id="147" name="Line 100"/>
            <p:cNvSpPr>
              <a:spLocks noChangeShapeType="1"/>
            </p:cNvSpPr>
            <p:nvPr/>
          </p:nvSpPr>
          <p:spPr bwMode="auto">
            <a:xfrm>
              <a:off x="4439757" y="738748"/>
              <a:ext cx="36513" cy="2298700"/>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nvGrpSpPr>
            <p:cNvPr id="520" name="Group 241"/>
            <p:cNvGrpSpPr>
              <a:grpSpLocks/>
            </p:cNvGrpSpPr>
            <p:nvPr/>
          </p:nvGrpSpPr>
          <p:grpSpPr bwMode="auto">
            <a:xfrm>
              <a:off x="3137447" y="2186549"/>
              <a:ext cx="2329596" cy="3030538"/>
              <a:chOff x="2152" y="1753"/>
              <a:chExt cx="1467" cy="1909"/>
            </a:xfrm>
          </p:grpSpPr>
          <p:sp>
            <p:nvSpPr>
              <p:cNvPr id="146" name="Line 240"/>
              <p:cNvSpPr>
                <a:spLocks noChangeShapeType="1"/>
              </p:cNvSpPr>
              <p:nvPr/>
            </p:nvSpPr>
            <p:spPr bwMode="auto">
              <a:xfrm flipV="1">
                <a:off x="2152" y="2037"/>
                <a:ext cx="15" cy="1625"/>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7" name="Line 162"/>
              <p:cNvSpPr>
                <a:spLocks noChangeShapeType="1"/>
              </p:cNvSpPr>
              <p:nvPr/>
            </p:nvSpPr>
            <p:spPr bwMode="auto">
              <a:xfrm flipV="1">
                <a:off x="3619" y="1753"/>
                <a:ext cx="0" cy="242"/>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sp>
          <p:nvSpPr>
            <p:cNvPr id="134" name="Text Box 242"/>
            <p:cNvSpPr txBox="1">
              <a:spLocks noChangeArrowheads="1"/>
            </p:cNvSpPr>
            <p:nvPr/>
          </p:nvSpPr>
          <p:spPr bwMode="auto">
            <a:xfrm>
              <a:off x="8001000" y="5380386"/>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35" name="Arc 248"/>
            <p:cNvSpPr>
              <a:spLocks/>
            </p:cNvSpPr>
            <p:nvPr/>
          </p:nvSpPr>
          <p:spPr bwMode="auto">
            <a:xfrm rot="20261016" flipH="1" flipV="1">
              <a:off x="6044721" y="3866123"/>
              <a:ext cx="1195387" cy="631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6" name="Text Box 250"/>
            <p:cNvSpPr txBox="1">
              <a:spLocks noChangeArrowheads="1"/>
            </p:cNvSpPr>
            <p:nvPr/>
          </p:nvSpPr>
          <p:spPr bwMode="auto">
            <a:xfrm>
              <a:off x="5944708" y="397566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1,999</a:t>
              </a:r>
              <a:r>
                <a:rPr kumimoji="0" lang="en-US" sz="800" b="1" i="0" u="none" strike="noStrike" kern="1200" cap="none" spc="0" normalizeH="0" baseline="0" noProof="0" dirty="0">
                  <a:ln>
                    <a:noFill/>
                  </a:ln>
                  <a:solidFill>
                    <a:srgbClr val="6DCFF6"/>
                  </a:solidFill>
                  <a:effectLst/>
                  <a:uLnTx/>
                  <a:uFillTx/>
                  <a:latin typeface="Helvetica" pitchFamily="34" charset="0"/>
                  <a:ea typeface="+mn-ea"/>
                  <a:cs typeface="+mn-cs"/>
                </a:rPr>
                <a:t> </a:t>
              </a:r>
            </a:p>
          </p:txBody>
        </p:sp>
        <p:sp>
          <p:nvSpPr>
            <p:cNvPr id="137" name="Text Box 251"/>
            <p:cNvSpPr txBox="1">
              <a:spLocks noChangeArrowheads="1"/>
            </p:cNvSpPr>
            <p:nvPr/>
          </p:nvSpPr>
          <p:spPr bwMode="auto">
            <a:xfrm>
              <a:off x="5615838" y="4113342"/>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5,693</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38" name="Line 252"/>
            <p:cNvSpPr>
              <a:spLocks noChangeShapeType="1"/>
            </p:cNvSpPr>
            <p:nvPr/>
          </p:nvSpPr>
          <p:spPr bwMode="auto">
            <a:xfrm flipH="1">
              <a:off x="5808183" y="3893110"/>
              <a:ext cx="498475" cy="265113"/>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9" name="Text Box 253"/>
            <p:cNvSpPr txBox="1">
              <a:spLocks noChangeArrowheads="1"/>
            </p:cNvSpPr>
            <p:nvPr/>
          </p:nvSpPr>
          <p:spPr bwMode="auto">
            <a:xfrm>
              <a:off x="5500208" y="3702610"/>
              <a:ext cx="812800" cy="2286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DSY49Y50</a:t>
              </a:r>
            </a:p>
          </p:txBody>
        </p:sp>
        <p:sp>
          <p:nvSpPr>
            <p:cNvPr id="140" name="Line 254"/>
            <p:cNvSpPr>
              <a:spLocks noChangeShapeType="1"/>
            </p:cNvSpPr>
            <p:nvPr/>
          </p:nvSpPr>
          <p:spPr bwMode="auto">
            <a:xfrm flipH="1">
              <a:off x="2083906" y="3037448"/>
              <a:ext cx="1773337" cy="862012"/>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41" name="Text Box 255"/>
            <p:cNvSpPr txBox="1">
              <a:spLocks noChangeArrowheads="1"/>
            </p:cNvSpPr>
            <p:nvPr/>
          </p:nvSpPr>
          <p:spPr bwMode="auto">
            <a:xfrm rot="20105826">
              <a:off x="3381278" y="2928703"/>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1,000</a:t>
              </a:r>
            </a:p>
          </p:txBody>
        </p:sp>
        <p:sp>
          <p:nvSpPr>
            <p:cNvPr id="142" name="Text Box 256"/>
            <p:cNvSpPr txBox="1">
              <a:spLocks noChangeArrowheads="1"/>
            </p:cNvSpPr>
            <p:nvPr/>
          </p:nvSpPr>
          <p:spPr bwMode="auto">
            <a:xfrm>
              <a:off x="4033358" y="2865205"/>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425</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143" name="Oval 188"/>
            <p:cNvSpPr>
              <a:spLocks noChangeArrowheads="1"/>
            </p:cNvSpPr>
            <p:nvPr/>
          </p:nvSpPr>
          <p:spPr bwMode="auto">
            <a:xfrm>
              <a:off x="1093307" y="3670860"/>
              <a:ext cx="1074889" cy="990600"/>
            </a:xfrm>
            <a:prstGeom prst="ellipse">
              <a:avLst/>
            </a:prstGeom>
            <a:solidFill>
              <a:srgbClr val="FFFFFF"/>
            </a:solidFill>
            <a:ln w="12700">
              <a:solidFill>
                <a:srgbClr val="000000"/>
              </a:solidFill>
              <a:round/>
              <a:headEnd/>
              <a:tailEnd/>
            </a:ln>
            <a:effectLst/>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Equivalent for PJM-NY boundary</a:t>
              </a: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44" name="Text Box 79"/>
            <p:cNvSpPr txBox="1">
              <a:spLocks noChangeArrowheads="1"/>
            </p:cNvSpPr>
            <p:nvPr/>
          </p:nvSpPr>
          <p:spPr bwMode="auto">
            <a:xfrm>
              <a:off x="8086344" y="4611624"/>
              <a:ext cx="686181"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44" name="Text Box 79"/>
            <p:cNvSpPr txBox="1">
              <a:spLocks noChangeArrowheads="1"/>
            </p:cNvSpPr>
            <p:nvPr/>
          </p:nvSpPr>
          <p:spPr bwMode="auto">
            <a:xfrm>
              <a:off x="7906512" y="4828032"/>
              <a:ext cx="686181"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CSC</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342" name="Line 80"/>
            <p:cNvSpPr>
              <a:spLocks noChangeShapeType="1"/>
            </p:cNvSpPr>
            <p:nvPr/>
          </p:nvSpPr>
          <p:spPr bwMode="auto">
            <a:xfrm flipH="1">
              <a:off x="3742944" y="922125"/>
              <a:ext cx="228600" cy="304800"/>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43" name="Text Box 40"/>
            <p:cNvSpPr txBox="1">
              <a:spLocks noChangeArrowheads="1"/>
            </p:cNvSpPr>
            <p:nvPr/>
          </p:nvSpPr>
          <p:spPr bwMode="auto">
            <a:xfrm>
              <a:off x="3666744" y="725424"/>
              <a:ext cx="822325" cy="24606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a:t>
              </a: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Cedars</a:t>
              </a:r>
              <a:endPar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74" name="Arc 248"/>
            <p:cNvSpPr>
              <a:spLocks/>
            </p:cNvSpPr>
            <p:nvPr/>
          </p:nvSpPr>
          <p:spPr bwMode="auto">
            <a:xfrm rot="18087241" flipH="1" flipV="1">
              <a:off x="322452" y="2291861"/>
              <a:ext cx="1057391" cy="43402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78" name="Text Box 20"/>
            <p:cNvSpPr txBox="1">
              <a:spLocks noChangeArrowheads="1"/>
            </p:cNvSpPr>
            <p:nvPr/>
          </p:nvSpPr>
          <p:spPr bwMode="auto">
            <a:xfrm>
              <a:off x="775093" y="2610734"/>
              <a:ext cx="838200"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2,650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85" name="Line 252"/>
            <p:cNvSpPr>
              <a:spLocks noChangeShapeType="1"/>
            </p:cNvSpPr>
            <p:nvPr/>
          </p:nvSpPr>
          <p:spPr bwMode="auto">
            <a:xfrm flipH="1">
              <a:off x="5354159" y="2434198"/>
              <a:ext cx="679448" cy="5397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6" name="Text Box 99"/>
            <p:cNvSpPr txBox="1">
              <a:spLocks noChangeArrowheads="1"/>
            </p:cNvSpPr>
            <p:nvPr/>
          </p:nvSpPr>
          <p:spPr bwMode="auto">
            <a:xfrm>
              <a:off x="5436708" y="2336239"/>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89" name="Text Box 150"/>
            <p:cNvSpPr txBox="1">
              <a:spLocks noChangeArrowheads="1"/>
            </p:cNvSpPr>
            <p:nvPr/>
          </p:nvSpPr>
          <p:spPr bwMode="auto">
            <a:xfrm>
              <a:off x="4983477" y="2175434"/>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2,300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90" name="Line 207"/>
            <p:cNvSpPr>
              <a:spLocks noChangeShapeType="1"/>
            </p:cNvSpPr>
            <p:nvPr/>
          </p:nvSpPr>
          <p:spPr bwMode="auto">
            <a:xfrm flipH="1">
              <a:off x="2116137" y="2526275"/>
              <a:ext cx="3962708" cy="1432391"/>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91" name="Text Box 99"/>
            <p:cNvSpPr txBox="1">
              <a:spLocks noChangeArrowheads="1"/>
            </p:cNvSpPr>
            <p:nvPr/>
          </p:nvSpPr>
          <p:spPr bwMode="auto">
            <a:xfrm rot="20374986">
              <a:off x="5300190" y="2700226"/>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1000</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193" name="Text Box 45"/>
            <p:cNvSpPr txBox="1">
              <a:spLocks noChangeArrowheads="1"/>
            </p:cNvSpPr>
            <p:nvPr/>
          </p:nvSpPr>
          <p:spPr bwMode="auto">
            <a:xfrm rot="20168334">
              <a:off x="2307637" y="3773777"/>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1,000</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213" name="Text Box 220"/>
            <p:cNvSpPr txBox="1">
              <a:spLocks noChangeArrowheads="1"/>
            </p:cNvSpPr>
            <p:nvPr/>
          </p:nvSpPr>
          <p:spPr bwMode="auto">
            <a:xfrm rot="1376142">
              <a:off x="5314574" y="4449208"/>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p>
          </p:txBody>
        </p:sp>
        <p:sp>
          <p:nvSpPr>
            <p:cNvPr id="214" name="Text Box 220"/>
            <p:cNvSpPr txBox="1">
              <a:spLocks noChangeArrowheads="1"/>
            </p:cNvSpPr>
            <p:nvPr/>
          </p:nvSpPr>
          <p:spPr bwMode="auto">
            <a:xfrm rot="608421">
              <a:off x="4304751" y="4468972"/>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15" name="Text Box 220"/>
            <p:cNvSpPr txBox="1">
              <a:spLocks noChangeArrowheads="1"/>
            </p:cNvSpPr>
            <p:nvPr/>
          </p:nvSpPr>
          <p:spPr bwMode="auto">
            <a:xfrm rot="2242084">
              <a:off x="5881596" y="4517249"/>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6</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16" name="Text Box 220"/>
            <p:cNvSpPr txBox="1">
              <a:spLocks noChangeArrowheads="1"/>
            </p:cNvSpPr>
            <p:nvPr/>
          </p:nvSpPr>
          <p:spPr bwMode="auto">
            <a:xfrm rot="21119815">
              <a:off x="3257521" y="3811229"/>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20" name="Text Box 220"/>
            <p:cNvSpPr txBox="1">
              <a:spLocks noChangeArrowheads="1"/>
            </p:cNvSpPr>
            <p:nvPr/>
          </p:nvSpPr>
          <p:spPr bwMode="auto">
            <a:xfrm rot="2648812">
              <a:off x="4464651" y="4305189"/>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5</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sp>
        <p:nvSpPr>
          <p:cNvPr id="521" name="Text Box 243"/>
          <p:cNvSpPr txBox="1">
            <a:spLocks noChangeArrowheads="1"/>
          </p:cNvSpPr>
          <p:nvPr/>
        </p:nvSpPr>
        <p:spPr bwMode="auto">
          <a:xfrm>
            <a:off x="84670" y="5977471"/>
            <a:ext cx="2844800" cy="254000"/>
          </a:xfrm>
          <a:prstGeom prst="rect">
            <a:avLst/>
          </a:prstGeom>
          <a:noFill/>
          <a:ln w="9525">
            <a:solidFill>
              <a:schemeClr val="tx1"/>
            </a:solid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Arial" charset="0"/>
                <a:ea typeface="+mn-ea"/>
                <a:cs typeface="+mn-cs"/>
              </a:rPr>
              <a:t>*</a:t>
            </a:r>
            <a:r>
              <a:rPr kumimoji="0" lang="en-US" sz="1000" b="0" i="0" u="none" strike="noStrike" kern="1200" cap="none" spc="0" normalizeH="0" baseline="0" noProof="0" dirty="0">
                <a:ln>
                  <a:noFill/>
                </a:ln>
                <a:solidFill>
                  <a:srgbClr val="62777F"/>
                </a:solidFill>
                <a:effectLst/>
                <a:uLnTx/>
                <a:uFillTx/>
                <a:latin typeface="Arial" charset="0"/>
                <a:ea typeface="+mn-ea"/>
                <a:cs typeface="+mn-cs"/>
              </a:rPr>
              <a:t> </a:t>
            </a:r>
            <a:r>
              <a:rPr kumimoji="0" lang="en-US" sz="800" b="0" i="0" u="none" strike="noStrike" kern="1200" cap="none" spc="0" normalizeH="0" baseline="0" noProof="0" dirty="0">
                <a:ln>
                  <a:noFill/>
                </a:ln>
                <a:solidFill>
                  <a:srgbClr val="62777F"/>
                </a:solidFill>
                <a:effectLst/>
                <a:uLnTx/>
                <a:uFillTx/>
                <a:latin typeface="Helvetica" pitchFamily="34" charset="0"/>
                <a:ea typeface="+mn-ea"/>
                <a:cs typeface="+mn-cs"/>
              </a:rPr>
              <a:t>Rating a function of unit availabilities and/or area loads.</a:t>
            </a:r>
          </a:p>
        </p:txBody>
      </p:sp>
      <p:cxnSp>
        <p:nvCxnSpPr>
          <p:cNvPr id="177" name="Straight Arrow Connector 176"/>
          <p:cNvCxnSpPr/>
          <p:nvPr/>
        </p:nvCxnSpPr>
        <p:spPr>
          <a:xfrm>
            <a:off x="838200" y="26670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V="1">
            <a:off x="5319794" y="2535067"/>
            <a:ext cx="234580" cy="3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Oval 204"/>
          <p:cNvSpPr>
            <a:spLocks noChangeArrowheads="1"/>
          </p:cNvSpPr>
          <p:nvPr/>
        </p:nvSpPr>
        <p:spPr bwMode="auto">
          <a:xfrm>
            <a:off x="4084323" y="3991981"/>
            <a:ext cx="249238" cy="261939"/>
          </a:xfrm>
          <a:prstGeom prst="ellipse">
            <a:avLst/>
          </a:prstGeom>
          <a:solidFill>
            <a:srgbClr val="FFFFFF"/>
          </a:solidFill>
          <a:ln w="12700">
            <a:solidFill>
              <a:schemeClr val="tx1"/>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cxnSp>
        <p:nvCxnSpPr>
          <p:cNvPr id="522" name="Straight Arrow Connector 521"/>
          <p:cNvCxnSpPr/>
          <p:nvPr/>
        </p:nvCxnSpPr>
        <p:spPr>
          <a:xfrm>
            <a:off x="5273789" y="4166529"/>
            <a:ext cx="1473792" cy="1078142"/>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a:stCxn id="6" idx="4"/>
            <a:endCxn id="179" idx="7"/>
          </p:cNvCxnSpPr>
          <p:nvPr/>
        </p:nvCxnSpPr>
        <p:spPr>
          <a:xfrm flipH="1">
            <a:off x="4297061" y="2782320"/>
            <a:ext cx="2018303" cy="1248021"/>
          </a:xfrm>
          <a:prstGeom prst="straightConnector1">
            <a:avLst/>
          </a:prstGeom>
          <a:ln w="12700">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a:stCxn id="179" idx="4"/>
            <a:endCxn id="151" idx="0"/>
          </p:cNvCxnSpPr>
          <p:nvPr/>
        </p:nvCxnSpPr>
        <p:spPr>
          <a:xfrm>
            <a:off x="4208942" y="4253920"/>
            <a:ext cx="165704" cy="339759"/>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a:stCxn id="179" idx="6"/>
            <a:endCxn id="180" idx="2"/>
          </p:cNvCxnSpPr>
          <p:nvPr/>
        </p:nvCxnSpPr>
        <p:spPr>
          <a:xfrm>
            <a:off x="4333561" y="4122951"/>
            <a:ext cx="728185" cy="43076"/>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a:stCxn id="151" idx="5"/>
            <a:endCxn id="181" idx="2"/>
          </p:cNvCxnSpPr>
          <p:nvPr/>
        </p:nvCxnSpPr>
        <p:spPr>
          <a:xfrm>
            <a:off x="4462765" y="4817260"/>
            <a:ext cx="544737" cy="163708"/>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5" name="Straight Arrow Connector 534"/>
          <p:cNvCxnSpPr>
            <a:endCxn id="9" idx="1"/>
          </p:cNvCxnSpPr>
          <p:nvPr/>
        </p:nvCxnSpPr>
        <p:spPr>
          <a:xfrm>
            <a:off x="4407569" y="4143436"/>
            <a:ext cx="2340707" cy="1193342"/>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8" name="Straight Arrow Connector 537"/>
          <p:cNvCxnSpPr/>
          <p:nvPr/>
        </p:nvCxnSpPr>
        <p:spPr>
          <a:xfrm>
            <a:off x="4264110" y="4215560"/>
            <a:ext cx="730546" cy="662260"/>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2164920" y="4122950"/>
            <a:ext cx="1938435" cy="274091"/>
          </a:xfrm>
          <a:prstGeom prst="straightConnector1">
            <a:avLst/>
          </a:prstGeom>
          <a:ln w="12700">
            <a:solidFill>
              <a:schemeClr val="bg1">
                <a:lumMod val="50000"/>
              </a:schemeClr>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12" name="Text Box 215"/>
          <p:cNvSpPr txBox="1">
            <a:spLocks noChangeArrowheads="1"/>
          </p:cNvSpPr>
          <p:nvPr/>
        </p:nvSpPr>
        <p:spPr bwMode="auto">
          <a:xfrm rot="562181">
            <a:off x="4535013" y="4218670"/>
            <a:ext cx="539735"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0</a:t>
            </a:r>
          </a:p>
        </p:txBody>
      </p:sp>
      <p:sp>
        <p:nvSpPr>
          <p:cNvPr id="221" name="Text Box 215"/>
          <p:cNvSpPr txBox="1">
            <a:spLocks noChangeArrowheads="1"/>
          </p:cNvSpPr>
          <p:nvPr/>
        </p:nvSpPr>
        <p:spPr bwMode="auto">
          <a:xfrm rot="180232">
            <a:off x="4584017" y="3913121"/>
            <a:ext cx="539735"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660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22" name="Text Box 220"/>
          <p:cNvSpPr txBox="1">
            <a:spLocks noChangeArrowheads="1"/>
          </p:cNvSpPr>
          <p:nvPr/>
        </p:nvSpPr>
        <p:spPr bwMode="auto">
          <a:xfrm rot="2337651">
            <a:off x="5190068" y="4246766"/>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23" name="Text Box 220"/>
          <p:cNvSpPr txBox="1">
            <a:spLocks noChangeArrowheads="1"/>
          </p:cNvSpPr>
          <p:nvPr/>
        </p:nvSpPr>
        <p:spPr bwMode="auto">
          <a:xfrm rot="2648812">
            <a:off x="4237436" y="4368876"/>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24" name="Text Box 213"/>
          <p:cNvSpPr txBox="1">
            <a:spLocks noChangeArrowheads="1"/>
          </p:cNvSpPr>
          <p:nvPr/>
        </p:nvSpPr>
        <p:spPr bwMode="auto">
          <a:xfrm>
            <a:off x="3878027" y="4354488"/>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25" name="Text Box 215"/>
          <p:cNvSpPr txBox="1">
            <a:spLocks noChangeArrowheads="1"/>
          </p:cNvSpPr>
          <p:nvPr/>
        </p:nvSpPr>
        <p:spPr bwMode="auto">
          <a:xfrm rot="1153009">
            <a:off x="4380376" y="4798422"/>
            <a:ext cx="521176" cy="223969"/>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315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26" name="Text Box 220"/>
          <p:cNvSpPr txBox="1">
            <a:spLocks noChangeArrowheads="1"/>
          </p:cNvSpPr>
          <p:nvPr/>
        </p:nvSpPr>
        <p:spPr bwMode="auto">
          <a:xfrm rot="21119815">
            <a:off x="2386045" y="4273779"/>
            <a:ext cx="722892"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98" name="Text Box 99"/>
          <p:cNvSpPr txBox="1">
            <a:spLocks noChangeArrowheads="1"/>
          </p:cNvSpPr>
          <p:nvPr/>
        </p:nvSpPr>
        <p:spPr bwMode="auto">
          <a:xfrm rot="19941498">
            <a:off x="5756508" y="301369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150</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199" name="Text Box 99"/>
          <p:cNvSpPr txBox="1">
            <a:spLocks noChangeArrowheads="1"/>
          </p:cNvSpPr>
          <p:nvPr/>
        </p:nvSpPr>
        <p:spPr bwMode="auto">
          <a:xfrm rot="19941498">
            <a:off x="4481265" y="3728136"/>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lumMod val="75000"/>
                  </a:srgbClr>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lumMod val="75000"/>
                </a:srgbClr>
              </a:solidFill>
              <a:effectLst/>
              <a:uLnTx/>
              <a:uFillTx/>
              <a:latin typeface="Helvetica" pitchFamily="34" charset="0"/>
              <a:ea typeface="+mn-ea"/>
              <a:cs typeface="+mn-cs"/>
            </a:endParaRPr>
          </a:p>
        </p:txBody>
      </p:sp>
      <p:sp>
        <p:nvSpPr>
          <p:cNvPr id="200" name="Text Box 205"/>
          <p:cNvSpPr txBox="1">
            <a:spLocks noChangeArrowheads="1"/>
          </p:cNvSpPr>
          <p:nvPr/>
        </p:nvSpPr>
        <p:spPr bwMode="auto">
          <a:xfrm>
            <a:off x="3976907" y="4015794"/>
            <a:ext cx="473075" cy="21431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J2</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01" name="Text Box 74"/>
          <p:cNvSpPr txBox="1">
            <a:spLocks noChangeArrowheads="1"/>
          </p:cNvSpPr>
          <p:nvPr/>
        </p:nvSpPr>
        <p:spPr bwMode="auto">
          <a:xfrm>
            <a:off x="719118" y="3863606"/>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385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92" name="Text Box 75"/>
          <p:cNvSpPr txBox="1">
            <a:spLocks noChangeArrowheads="1"/>
          </p:cNvSpPr>
          <p:nvPr/>
        </p:nvSpPr>
        <p:spPr bwMode="auto">
          <a:xfrm>
            <a:off x="3963069" y="1228725"/>
            <a:ext cx="628650"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270 (s)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278 (w)</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5" name="Slide Number Placeholder 14"/>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65</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7640814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70152"/>
            <a:ext cx="8394700" cy="1143000"/>
          </a:xfrm>
        </p:spPr>
        <p:txBody>
          <a:bodyPr anchor="t">
            <a:noAutofit/>
          </a:bodyPr>
          <a:lstStyle/>
          <a:p>
            <a:r>
              <a:rPr lang="en-US" dirty="0" smtClean="0">
                <a:cs typeface="Times New Roman" pitchFamily="18" charset="0"/>
              </a:rPr>
              <a:t>New England System Representation </a:t>
            </a:r>
            <a:br>
              <a:rPr lang="en-US" dirty="0" smtClean="0">
                <a:cs typeface="Times New Roman" pitchFamily="18" charset="0"/>
              </a:rPr>
            </a:br>
            <a:r>
              <a:rPr lang="en-US" dirty="0" smtClean="0">
                <a:cs typeface="Times New Roman" pitchFamily="18" charset="0"/>
              </a:rPr>
              <a:t>for</a:t>
            </a:r>
            <a:r>
              <a:rPr lang="en-US" dirty="0" smtClean="0">
                <a:solidFill>
                  <a:srgbClr val="FF0000"/>
                </a:solidFill>
                <a:cs typeface="Times New Roman" pitchFamily="18" charset="0"/>
              </a:rPr>
              <a:t> </a:t>
            </a:r>
            <a:r>
              <a:rPr lang="en-US" dirty="0" smtClean="0">
                <a:cs typeface="Times New Roman" pitchFamily="18" charset="0"/>
              </a:rPr>
              <a:t>2025 (MW) </a:t>
            </a:r>
            <a:r>
              <a:rPr lang="en-US" dirty="0" smtClean="0">
                <a:solidFill>
                  <a:srgbClr val="FF0000"/>
                </a:solidFill>
                <a:cs typeface="Times New Roman" pitchFamily="18" charset="0"/>
              </a:rPr>
              <a:t> </a:t>
            </a:r>
            <a:endParaRPr lang="en-US" dirty="0">
              <a:solidFill>
                <a:srgbClr val="FF0000"/>
              </a:solidFill>
            </a:endParaRPr>
          </a:p>
        </p:txBody>
      </p:sp>
      <p:grpSp>
        <p:nvGrpSpPr>
          <p:cNvPr id="4" name="Group 178"/>
          <p:cNvGrpSpPr/>
          <p:nvPr/>
        </p:nvGrpSpPr>
        <p:grpSpPr>
          <a:xfrm>
            <a:off x="319145" y="987191"/>
            <a:ext cx="8623300" cy="5341938"/>
            <a:chOff x="220663" y="576655"/>
            <a:chExt cx="8678862" cy="5464175"/>
          </a:xfrm>
        </p:grpSpPr>
        <p:grpSp>
          <p:nvGrpSpPr>
            <p:cNvPr id="5" name="Group 1176"/>
            <p:cNvGrpSpPr>
              <a:grpSpLocks/>
            </p:cNvGrpSpPr>
            <p:nvPr/>
          </p:nvGrpSpPr>
          <p:grpSpPr bwMode="auto">
            <a:xfrm>
              <a:off x="1406525" y="1551380"/>
              <a:ext cx="0" cy="4489450"/>
              <a:chOff x="886" y="1207"/>
              <a:chExt cx="0" cy="2828"/>
            </a:xfrm>
          </p:grpSpPr>
          <p:sp>
            <p:nvSpPr>
              <p:cNvPr id="303" name="Line 1055"/>
              <p:cNvSpPr>
                <a:spLocks noChangeShapeType="1"/>
              </p:cNvSpPr>
              <p:nvPr/>
            </p:nvSpPr>
            <p:spPr bwMode="auto">
              <a:xfrm flipH="1">
                <a:off x="886" y="1207"/>
                <a:ext cx="0" cy="1775"/>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04" name="Line 1138"/>
              <p:cNvSpPr>
                <a:spLocks noChangeShapeType="1"/>
              </p:cNvSpPr>
              <p:nvPr/>
            </p:nvSpPr>
            <p:spPr bwMode="auto">
              <a:xfrm>
                <a:off x="886" y="3179"/>
                <a:ext cx="0" cy="856"/>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grpSp>
        <p:sp>
          <p:nvSpPr>
            <p:cNvPr id="181" name="Line 1027"/>
            <p:cNvSpPr>
              <a:spLocks noChangeShapeType="1"/>
            </p:cNvSpPr>
            <p:nvPr/>
          </p:nvSpPr>
          <p:spPr bwMode="auto">
            <a:xfrm rot="21316088" flipH="1" flipV="1">
              <a:off x="7986713" y="1202130"/>
              <a:ext cx="619125" cy="53975"/>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2" name="Line 1028"/>
            <p:cNvSpPr>
              <a:spLocks noChangeShapeType="1"/>
            </p:cNvSpPr>
            <p:nvPr/>
          </p:nvSpPr>
          <p:spPr bwMode="auto">
            <a:xfrm flipH="1" flipV="1">
              <a:off x="7815263" y="1824430"/>
              <a:ext cx="122237" cy="517525"/>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3" name="Line 1029"/>
            <p:cNvSpPr>
              <a:spLocks noChangeShapeType="1"/>
            </p:cNvSpPr>
            <p:nvPr/>
          </p:nvSpPr>
          <p:spPr bwMode="auto">
            <a:xfrm flipH="1" flipV="1">
              <a:off x="6945313" y="1837130"/>
              <a:ext cx="96837" cy="538163"/>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4" name="Line 1030"/>
            <p:cNvSpPr>
              <a:spLocks noChangeShapeType="1"/>
            </p:cNvSpPr>
            <p:nvPr/>
          </p:nvSpPr>
          <p:spPr bwMode="auto">
            <a:xfrm flipH="1" flipV="1">
              <a:off x="5943600" y="1559318"/>
              <a:ext cx="209550" cy="936625"/>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85" name="Text Box 1031"/>
            <p:cNvSpPr txBox="1">
              <a:spLocks noChangeArrowheads="1"/>
            </p:cNvSpPr>
            <p:nvPr/>
          </p:nvSpPr>
          <p:spPr bwMode="auto">
            <a:xfrm>
              <a:off x="2182813" y="787678"/>
              <a:ext cx="955675" cy="36204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East – West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3,500/3.000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86" name="Text Box 1032"/>
            <p:cNvSpPr txBox="1">
              <a:spLocks noChangeArrowheads="1"/>
            </p:cNvSpPr>
            <p:nvPr/>
          </p:nvSpPr>
          <p:spPr bwMode="auto">
            <a:xfrm>
              <a:off x="7205663" y="1460893"/>
              <a:ext cx="1054100" cy="36512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Orrington South</a:t>
              </a:r>
            </a:p>
          </p:txBody>
        </p:sp>
        <p:sp>
          <p:nvSpPr>
            <p:cNvPr id="187" name="Text Box 1033"/>
            <p:cNvSpPr txBox="1">
              <a:spLocks noChangeArrowheads="1"/>
            </p:cNvSpPr>
            <p:nvPr/>
          </p:nvSpPr>
          <p:spPr bwMode="auto">
            <a:xfrm>
              <a:off x="6367463" y="1432318"/>
              <a:ext cx="952500" cy="36512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Surowiec South</a:t>
              </a:r>
            </a:p>
          </p:txBody>
        </p:sp>
        <p:sp>
          <p:nvSpPr>
            <p:cNvPr id="188" name="Text Box 1034"/>
            <p:cNvSpPr txBox="1">
              <a:spLocks noChangeArrowheads="1"/>
            </p:cNvSpPr>
            <p:nvPr/>
          </p:nvSpPr>
          <p:spPr bwMode="auto">
            <a:xfrm>
              <a:off x="5526088" y="1305318"/>
              <a:ext cx="820737" cy="2286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ME - NH</a:t>
              </a:r>
            </a:p>
          </p:txBody>
        </p:sp>
        <p:sp>
          <p:nvSpPr>
            <p:cNvPr id="189" name="Text Box 1035"/>
            <p:cNvSpPr txBox="1">
              <a:spLocks noChangeArrowheads="1"/>
            </p:cNvSpPr>
            <p:nvPr/>
          </p:nvSpPr>
          <p:spPr bwMode="auto">
            <a:xfrm>
              <a:off x="6697663" y="2368641"/>
              <a:ext cx="1108075" cy="350838"/>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North – South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0000"/>
                  </a:solidFill>
                  <a:effectLst/>
                  <a:uLnTx/>
                  <a:uFillTx/>
                  <a:latin typeface="Helvetica" pitchFamily="34" charset="0"/>
                  <a:ea typeface="+mn-ea"/>
                  <a:cs typeface="+mn-cs"/>
                </a:rPr>
                <a:t>2,725 (relaxed)</a:t>
              </a:r>
              <a:endParaRPr kumimoji="0" lang="en-US" sz="800" b="1" i="0" u="none" strike="noStrike" kern="1200" cap="none" spc="0" normalizeH="0" baseline="0" noProof="0" dirty="0">
                <a:ln>
                  <a:noFill/>
                </a:ln>
                <a:solidFill>
                  <a:srgbClr val="FF0000"/>
                </a:solidFill>
                <a:effectLst/>
                <a:uLnTx/>
                <a:uFillTx/>
                <a:latin typeface="Helvetica" pitchFamily="34" charset="0"/>
                <a:ea typeface="+mn-ea"/>
                <a:cs typeface="+mn-cs"/>
              </a:endParaRPr>
            </a:p>
          </p:txBody>
        </p:sp>
        <p:sp>
          <p:nvSpPr>
            <p:cNvPr id="190" name="Text Box 1036"/>
            <p:cNvSpPr txBox="1">
              <a:spLocks noChangeArrowheads="1"/>
            </p:cNvSpPr>
            <p:nvPr/>
          </p:nvSpPr>
          <p:spPr bwMode="auto">
            <a:xfrm>
              <a:off x="7854950" y="3118243"/>
              <a:ext cx="989013" cy="36204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Boston Import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0000"/>
                  </a:solidFill>
                  <a:effectLst/>
                  <a:uLnTx/>
                  <a:uFillTx/>
                  <a:latin typeface="Helvetica" pitchFamily="34" charset="0"/>
                  <a:ea typeface="+mn-ea"/>
                  <a:cs typeface="+mn-cs"/>
                </a:rPr>
                <a:t>5,250 </a:t>
              </a:r>
              <a:r>
                <a:rPr kumimoji="0" lang="en-US" sz="800" b="1" i="0" u="none" strike="noStrike" kern="1200" cap="none" spc="0" normalizeH="0" baseline="0" noProof="0" dirty="0">
                  <a:ln>
                    <a:noFill/>
                  </a:ln>
                  <a:solidFill>
                    <a:srgbClr val="FF0000"/>
                  </a:solidFill>
                  <a:effectLst/>
                  <a:uLnTx/>
                  <a:uFillTx/>
                  <a:latin typeface="Helvetica" pitchFamily="34" charset="0"/>
                  <a:ea typeface="+mn-ea"/>
                  <a:cs typeface="+mn-cs"/>
                </a:rPr>
                <a:t>(relaxed)</a:t>
              </a:r>
            </a:p>
          </p:txBody>
        </p:sp>
        <p:sp>
          <p:nvSpPr>
            <p:cNvPr id="191" name="Text Box 1037"/>
            <p:cNvSpPr txBox="1">
              <a:spLocks noChangeArrowheads="1"/>
            </p:cNvSpPr>
            <p:nvPr/>
          </p:nvSpPr>
          <p:spPr bwMode="auto">
            <a:xfrm>
              <a:off x="5770563" y="5245493"/>
              <a:ext cx="1708150" cy="362042"/>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SEMA</a:t>
              </a:r>
              <a:r>
                <a:rPr kumimoji="0" lang="en-US" sz="900" b="1" i="0" u="none" strike="noStrike" kern="1200" cap="none" spc="0" normalizeH="0" baseline="0" noProof="0" dirty="0">
                  <a:ln>
                    <a:noFill/>
                  </a:ln>
                  <a:solidFill>
                    <a:srgbClr val="62777F"/>
                  </a:solidFill>
                  <a:effectLst>
                    <a:outerShdw blurRad="38100" dist="38100" dir="2700000" algn="tl">
                      <a:srgbClr val="C0C0C0"/>
                    </a:outerShdw>
                  </a:effectLst>
                  <a:uLnTx/>
                  <a:uFillTx/>
                  <a:latin typeface="Times New Roman" pitchFamily="18" charset="0"/>
                  <a:ea typeface="+mn-ea"/>
                  <a:cs typeface="+mn-cs"/>
                </a:rPr>
                <a:t>/</a:t>
              </a: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RI </a:t>
              </a:r>
              <a:r>
                <a:rPr kumimoji="0" lang="en-US" sz="900" b="1" i="0" u="none" strike="noStrike" kern="1200" cap="none" spc="0" normalizeH="0" baseline="0" noProof="0" dirty="0" smtClean="0">
                  <a:ln>
                    <a:noFill/>
                  </a:ln>
                  <a:solidFill>
                    <a:srgbClr val="62777F"/>
                  </a:solidFill>
                  <a:effectLst/>
                  <a:uLnTx/>
                  <a:uFillTx/>
                  <a:latin typeface="Helvetica" pitchFamily="34" charset="0"/>
                  <a:ea typeface="+mn-ea"/>
                  <a:cs typeface="+mn-cs"/>
                </a:rPr>
                <a:t>Export/Import</a:t>
              </a:r>
              <a:endPar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3,400/1,800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93" name="Text Box 1039"/>
            <p:cNvSpPr txBox="1">
              <a:spLocks noChangeArrowheads="1"/>
            </p:cNvSpPr>
            <p:nvPr/>
          </p:nvSpPr>
          <p:spPr bwMode="auto">
            <a:xfrm>
              <a:off x="3652838" y="5626493"/>
              <a:ext cx="1479550" cy="350837"/>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Southwest CT Import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2,800</a:t>
              </a:r>
              <a:r>
                <a:rPr kumimoji="0" lang="en-US" sz="800" b="1" i="0" u="none" strike="noStrike" kern="1200" cap="none" spc="0" normalizeH="0" baseline="0" noProof="0" dirty="0" smtClean="0">
                  <a:ln>
                    <a:noFill/>
                  </a:ln>
                  <a:solidFill>
                    <a:srgbClr val="FF0000"/>
                  </a:solidFill>
                  <a:effectLst/>
                  <a:uLnTx/>
                  <a:uFillTx/>
                  <a:latin typeface="Helvetica" pitchFamily="34" charset="0"/>
                  <a:ea typeface="+mn-ea"/>
                  <a:cs typeface="+mn-cs"/>
                </a:rPr>
                <a:t> </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 </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94" name="Text Box 1040"/>
            <p:cNvSpPr txBox="1">
              <a:spLocks noChangeArrowheads="1"/>
            </p:cNvSpPr>
            <p:nvPr/>
          </p:nvSpPr>
          <p:spPr bwMode="auto">
            <a:xfrm>
              <a:off x="3948113" y="4927993"/>
              <a:ext cx="996950" cy="477054"/>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Connecticut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(Excludes CSC) </a:t>
              </a: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3,400</a:t>
              </a:r>
            </a:p>
          </p:txBody>
        </p:sp>
        <p:sp>
          <p:nvSpPr>
            <p:cNvPr id="195" name="Text Box 1041"/>
            <p:cNvSpPr txBox="1">
              <a:spLocks noChangeArrowheads="1"/>
            </p:cNvSpPr>
            <p:nvPr/>
          </p:nvSpPr>
          <p:spPr bwMode="auto">
            <a:xfrm>
              <a:off x="220663" y="5145480"/>
              <a:ext cx="1447800" cy="350838"/>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Norwalk - Stamford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9,999 </a:t>
              </a: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In</a:t>
              </a:r>
            </a:p>
          </p:txBody>
        </p:sp>
        <p:sp>
          <p:nvSpPr>
            <p:cNvPr id="196" name="Text Box 1042"/>
            <p:cNvSpPr txBox="1">
              <a:spLocks noChangeArrowheads="1"/>
            </p:cNvSpPr>
            <p:nvPr/>
          </p:nvSpPr>
          <p:spPr bwMode="auto">
            <a:xfrm>
              <a:off x="7319963" y="1095768"/>
              <a:ext cx="714375" cy="2286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NB</a:t>
              </a:r>
              <a:r>
                <a:rPr kumimoji="0" lang="en-US" sz="900" b="1" i="0" u="none" strike="noStrike" kern="1200" cap="none" spc="0" normalizeH="0" baseline="0" noProof="0" dirty="0">
                  <a:ln>
                    <a:noFill/>
                  </a:ln>
                  <a:solidFill>
                    <a:srgbClr val="62777F"/>
                  </a:solidFill>
                  <a:effectLst>
                    <a:outerShdw blurRad="38100" dist="38100" dir="2700000" algn="tl">
                      <a:srgbClr val="C0C0C0"/>
                    </a:outerShdw>
                  </a:effectLst>
                  <a:uLnTx/>
                  <a:uFillTx/>
                  <a:latin typeface="Times New Roman" pitchFamily="18" charset="0"/>
                  <a:ea typeface="+mn-ea"/>
                  <a:cs typeface="+mn-cs"/>
                </a:rPr>
                <a:t> - </a:t>
              </a: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NE</a:t>
              </a:r>
            </a:p>
          </p:txBody>
        </p:sp>
        <p:sp>
          <p:nvSpPr>
            <p:cNvPr id="197" name="Text Box 1043"/>
            <p:cNvSpPr txBox="1">
              <a:spLocks noChangeArrowheads="1"/>
            </p:cNvSpPr>
            <p:nvPr/>
          </p:nvSpPr>
          <p:spPr bwMode="auto">
            <a:xfrm>
              <a:off x="1446213" y="1051318"/>
              <a:ext cx="679450" cy="21431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outerShdw blurRad="38100" dist="38100" dir="2700000" algn="tl">
                      <a:srgbClr val="C0C0C0"/>
                    </a:outerShdw>
                  </a:effectLst>
                  <a:uLnTx/>
                  <a:uFillTx/>
                  <a:latin typeface="Helvetica" pitchFamily="34" charset="0"/>
                  <a:ea typeface="+mn-ea"/>
                  <a:cs typeface="+mn-cs"/>
                </a:rPr>
                <a:t>Highgate</a:t>
              </a:r>
              <a:endParaRPr kumimoji="0" lang="en-US" sz="1200" b="1" i="0" u="none" strike="noStrike" kern="1200" cap="none" spc="0" normalizeH="0" baseline="0" noProof="0" dirty="0">
                <a:ln>
                  <a:noFill/>
                </a:ln>
                <a:solidFill>
                  <a:srgbClr val="62777F"/>
                </a:solidFill>
                <a:effectLst>
                  <a:outerShdw blurRad="38100" dist="38100" dir="2700000" algn="tl">
                    <a:srgbClr val="C0C0C0"/>
                  </a:outerShdw>
                </a:effectLst>
                <a:uLnTx/>
                <a:uFillTx/>
                <a:latin typeface="Helvetica" pitchFamily="34" charset="0"/>
                <a:ea typeface="+mn-ea"/>
                <a:cs typeface="+mn-cs"/>
              </a:endParaRPr>
            </a:p>
          </p:txBody>
        </p:sp>
        <p:sp>
          <p:nvSpPr>
            <p:cNvPr id="198" name="Text Box 1044"/>
            <p:cNvSpPr txBox="1">
              <a:spLocks noChangeArrowheads="1"/>
            </p:cNvSpPr>
            <p:nvPr/>
          </p:nvSpPr>
          <p:spPr bwMode="auto">
            <a:xfrm>
              <a:off x="4322763" y="1659330"/>
              <a:ext cx="654050" cy="214313"/>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outerShdw blurRad="38100" dist="38100" dir="2700000" algn="tl">
                      <a:srgbClr val="C0C0C0"/>
                    </a:outerShdw>
                  </a:effectLst>
                  <a:uLnTx/>
                  <a:uFillTx/>
                  <a:latin typeface="Helvetica" pitchFamily="34" charset="0"/>
                  <a:ea typeface="+mn-ea"/>
                  <a:cs typeface="+mn-cs"/>
                </a:rPr>
                <a:t>Phase II</a:t>
              </a:r>
              <a:endParaRPr kumimoji="0" lang="en-US" sz="1200" b="1" i="0" u="none" strike="noStrike" kern="1200" cap="none" spc="0" normalizeH="0" baseline="0" noProof="0" dirty="0">
                <a:ln>
                  <a:noFill/>
                </a:ln>
                <a:solidFill>
                  <a:srgbClr val="62777F"/>
                </a:solidFill>
                <a:effectLst>
                  <a:outerShdw blurRad="38100" dist="38100" dir="2700000" algn="tl">
                    <a:srgbClr val="C0C0C0"/>
                  </a:outerShdw>
                </a:effectLst>
                <a:uLnTx/>
                <a:uFillTx/>
                <a:latin typeface="Helvetica" pitchFamily="34" charset="0"/>
                <a:ea typeface="+mn-ea"/>
                <a:cs typeface="+mn-cs"/>
              </a:endParaRPr>
            </a:p>
          </p:txBody>
        </p:sp>
        <p:sp>
          <p:nvSpPr>
            <p:cNvPr id="199" name="Line 1045"/>
            <p:cNvSpPr>
              <a:spLocks noChangeShapeType="1"/>
            </p:cNvSpPr>
            <p:nvPr/>
          </p:nvSpPr>
          <p:spPr bwMode="auto">
            <a:xfrm flipH="1" flipV="1">
              <a:off x="922338" y="3170630"/>
              <a:ext cx="1711325" cy="288925"/>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00" name="Line 1046"/>
            <p:cNvSpPr>
              <a:spLocks noChangeShapeType="1"/>
            </p:cNvSpPr>
            <p:nvPr/>
          </p:nvSpPr>
          <p:spPr bwMode="auto">
            <a:xfrm flipH="1" flipV="1">
              <a:off x="8299450" y="830655"/>
              <a:ext cx="4763" cy="1146175"/>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01" name="Line 1047"/>
            <p:cNvSpPr>
              <a:spLocks noChangeShapeType="1"/>
            </p:cNvSpPr>
            <p:nvPr/>
          </p:nvSpPr>
          <p:spPr bwMode="auto">
            <a:xfrm flipH="1" flipV="1">
              <a:off x="893763" y="3994543"/>
              <a:ext cx="2636837" cy="695325"/>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02" name="Line 1048"/>
            <p:cNvSpPr>
              <a:spLocks noChangeShapeType="1"/>
            </p:cNvSpPr>
            <p:nvPr/>
          </p:nvSpPr>
          <p:spPr bwMode="auto">
            <a:xfrm flipH="1">
              <a:off x="966788" y="1621230"/>
              <a:ext cx="857250" cy="252413"/>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03" name="Line 1049"/>
            <p:cNvSpPr>
              <a:spLocks noChangeShapeType="1"/>
            </p:cNvSpPr>
            <p:nvPr/>
          </p:nvSpPr>
          <p:spPr bwMode="auto">
            <a:xfrm flipH="1">
              <a:off x="838200" y="5589980"/>
              <a:ext cx="1104900" cy="274638"/>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04" name="Text Box 1050"/>
            <p:cNvSpPr txBox="1">
              <a:spLocks noChangeArrowheads="1"/>
            </p:cNvSpPr>
            <p:nvPr/>
          </p:nvSpPr>
          <p:spPr bwMode="auto">
            <a:xfrm>
              <a:off x="471488" y="1764105"/>
              <a:ext cx="709612" cy="2444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D</a:t>
              </a:r>
            </a:p>
          </p:txBody>
        </p:sp>
        <p:sp>
          <p:nvSpPr>
            <p:cNvPr id="205" name="Text Box 1051"/>
            <p:cNvSpPr txBox="1">
              <a:spLocks noChangeArrowheads="1"/>
            </p:cNvSpPr>
            <p:nvPr/>
          </p:nvSpPr>
          <p:spPr bwMode="auto">
            <a:xfrm>
              <a:off x="609600" y="3124200"/>
              <a:ext cx="708025" cy="2444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F</a:t>
              </a:r>
            </a:p>
          </p:txBody>
        </p:sp>
        <p:sp>
          <p:nvSpPr>
            <p:cNvPr id="206" name="Text Box 1052"/>
            <p:cNvSpPr txBox="1">
              <a:spLocks noChangeArrowheads="1"/>
            </p:cNvSpPr>
            <p:nvPr/>
          </p:nvSpPr>
          <p:spPr bwMode="auto">
            <a:xfrm>
              <a:off x="398463" y="3870718"/>
              <a:ext cx="708025" cy="2444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a:t>
              </a: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sym typeface="Symbol" pitchFamily="18" charset="2"/>
                </a:rPr>
                <a:t>G</a:t>
              </a: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 </a:t>
              </a:r>
            </a:p>
          </p:txBody>
        </p:sp>
        <p:sp>
          <p:nvSpPr>
            <p:cNvPr id="207" name="Text Box 1053"/>
            <p:cNvSpPr txBox="1">
              <a:spLocks noChangeArrowheads="1"/>
            </p:cNvSpPr>
            <p:nvPr/>
          </p:nvSpPr>
          <p:spPr bwMode="auto">
            <a:xfrm>
              <a:off x="363538" y="5782068"/>
              <a:ext cx="708025" cy="2444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K</a:t>
              </a:r>
            </a:p>
          </p:txBody>
        </p:sp>
        <p:sp>
          <p:nvSpPr>
            <p:cNvPr id="208" name="Text Box 1054"/>
            <p:cNvSpPr txBox="1">
              <a:spLocks noChangeArrowheads="1"/>
            </p:cNvSpPr>
            <p:nvPr/>
          </p:nvSpPr>
          <p:spPr bwMode="auto">
            <a:xfrm>
              <a:off x="7937500" y="576655"/>
              <a:ext cx="709613" cy="2444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NB</a:t>
              </a:r>
            </a:p>
          </p:txBody>
        </p:sp>
        <p:sp>
          <p:nvSpPr>
            <p:cNvPr id="209" name="Line 1056"/>
            <p:cNvSpPr>
              <a:spLocks noChangeShapeType="1"/>
            </p:cNvSpPr>
            <p:nvPr/>
          </p:nvSpPr>
          <p:spPr bwMode="auto">
            <a:xfrm flipV="1">
              <a:off x="4305300" y="1289443"/>
              <a:ext cx="4763" cy="2035175"/>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10" name="Text Box 1057"/>
            <p:cNvSpPr txBox="1">
              <a:spLocks noChangeArrowheads="1"/>
            </p:cNvSpPr>
            <p:nvPr/>
          </p:nvSpPr>
          <p:spPr bwMode="auto">
            <a:xfrm>
              <a:off x="3998913" y="929080"/>
              <a:ext cx="711200" cy="40011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a:t>
              </a: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Quebec</a:t>
              </a:r>
              <a:endPar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11" name="Line 1058"/>
            <p:cNvSpPr>
              <a:spLocks noChangeShapeType="1"/>
            </p:cNvSpPr>
            <p:nvPr/>
          </p:nvSpPr>
          <p:spPr bwMode="auto">
            <a:xfrm flipH="1" flipV="1">
              <a:off x="1219200" y="990993"/>
              <a:ext cx="584200" cy="422275"/>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12" name="Text Box 1059"/>
            <p:cNvSpPr txBox="1">
              <a:spLocks noChangeArrowheads="1"/>
            </p:cNvSpPr>
            <p:nvPr/>
          </p:nvSpPr>
          <p:spPr bwMode="auto">
            <a:xfrm>
              <a:off x="609601" y="838200"/>
              <a:ext cx="776288"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a:t>
              </a: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Quebec</a:t>
              </a:r>
              <a:endPar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nvGrpSpPr>
            <p:cNvPr id="6" name="Group 1060"/>
            <p:cNvGrpSpPr>
              <a:grpSpLocks/>
            </p:cNvGrpSpPr>
            <p:nvPr/>
          </p:nvGrpSpPr>
          <p:grpSpPr bwMode="auto">
            <a:xfrm>
              <a:off x="6084888" y="4577155"/>
              <a:ext cx="711200" cy="350838"/>
              <a:chOff x="4324" y="486"/>
              <a:chExt cx="448" cy="221"/>
            </a:xfrm>
          </p:grpSpPr>
          <p:sp>
            <p:nvSpPr>
              <p:cNvPr id="301" name="Oval 1061"/>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02" name="Text Box 1062"/>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RI</a:t>
                </a:r>
              </a:p>
            </p:txBody>
          </p:sp>
        </p:grpSp>
        <p:grpSp>
          <p:nvGrpSpPr>
            <p:cNvPr id="7" name="Group 1063"/>
            <p:cNvGrpSpPr>
              <a:grpSpLocks/>
            </p:cNvGrpSpPr>
            <p:nvPr/>
          </p:nvGrpSpPr>
          <p:grpSpPr bwMode="auto">
            <a:xfrm>
              <a:off x="7161213" y="1980005"/>
              <a:ext cx="420687" cy="350838"/>
              <a:chOff x="4571" y="376"/>
              <a:chExt cx="265" cy="221"/>
            </a:xfrm>
          </p:grpSpPr>
          <p:sp>
            <p:nvSpPr>
              <p:cNvPr id="299" name="Oval 1064"/>
              <p:cNvSpPr>
                <a:spLocks noChangeArrowheads="1"/>
              </p:cNvSpPr>
              <p:nvPr/>
            </p:nvSpPr>
            <p:spPr bwMode="auto">
              <a:xfrm>
                <a:off x="4599" y="37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300" name="Text Box 1065"/>
              <p:cNvSpPr txBox="1">
                <a:spLocks noChangeArrowheads="1"/>
              </p:cNvSpPr>
              <p:nvPr/>
            </p:nvSpPr>
            <p:spPr bwMode="auto">
              <a:xfrm>
                <a:off x="4571" y="419"/>
                <a:ext cx="265"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ME</a:t>
                </a:r>
              </a:p>
            </p:txBody>
          </p:sp>
        </p:grpSp>
        <p:grpSp>
          <p:nvGrpSpPr>
            <p:cNvPr id="8" name="Group 1066"/>
            <p:cNvGrpSpPr>
              <a:grpSpLocks/>
            </p:cNvGrpSpPr>
            <p:nvPr/>
          </p:nvGrpSpPr>
          <p:grpSpPr bwMode="auto">
            <a:xfrm>
              <a:off x="8101013" y="1980005"/>
              <a:ext cx="419100" cy="350838"/>
              <a:chOff x="4571" y="376"/>
              <a:chExt cx="265" cy="221"/>
            </a:xfrm>
          </p:grpSpPr>
          <p:sp>
            <p:nvSpPr>
              <p:cNvPr id="297" name="Oval 1067"/>
              <p:cNvSpPr>
                <a:spLocks noChangeArrowheads="1"/>
              </p:cNvSpPr>
              <p:nvPr/>
            </p:nvSpPr>
            <p:spPr bwMode="auto">
              <a:xfrm>
                <a:off x="4599" y="37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98" name="Text Box 1068"/>
              <p:cNvSpPr txBox="1">
                <a:spLocks noChangeArrowheads="1"/>
              </p:cNvSpPr>
              <p:nvPr/>
            </p:nvSpPr>
            <p:spPr bwMode="auto">
              <a:xfrm>
                <a:off x="4571" y="419"/>
                <a:ext cx="265"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BHE</a:t>
                </a:r>
              </a:p>
            </p:txBody>
          </p:sp>
        </p:grpSp>
        <p:grpSp>
          <p:nvGrpSpPr>
            <p:cNvPr id="9" name="Group 1069"/>
            <p:cNvGrpSpPr>
              <a:grpSpLocks/>
            </p:cNvGrpSpPr>
            <p:nvPr/>
          </p:nvGrpSpPr>
          <p:grpSpPr bwMode="auto">
            <a:xfrm>
              <a:off x="7237413" y="4577155"/>
              <a:ext cx="711200" cy="350838"/>
              <a:chOff x="4324" y="486"/>
              <a:chExt cx="448" cy="221"/>
            </a:xfrm>
          </p:grpSpPr>
          <p:sp>
            <p:nvSpPr>
              <p:cNvPr id="295" name="Oval 1070"/>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96" name="Text Box 1071"/>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SEMA</a:t>
                </a:r>
              </a:p>
            </p:txBody>
          </p:sp>
        </p:grpSp>
        <p:sp>
          <p:nvSpPr>
            <p:cNvPr id="217" name="Oval 1072"/>
            <p:cNvSpPr>
              <a:spLocks noChangeArrowheads="1"/>
            </p:cNvSpPr>
            <p:nvPr/>
          </p:nvSpPr>
          <p:spPr bwMode="auto">
            <a:xfrm>
              <a:off x="4138613" y="3324618"/>
              <a:ext cx="361950" cy="36512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18" name="Text Box 1073"/>
            <p:cNvSpPr txBox="1">
              <a:spLocks noChangeArrowheads="1"/>
            </p:cNvSpPr>
            <p:nvPr/>
          </p:nvSpPr>
          <p:spPr bwMode="auto">
            <a:xfrm>
              <a:off x="3963988" y="3338905"/>
              <a:ext cx="711200" cy="3365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CMA/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NEMA</a:t>
              </a:r>
            </a:p>
          </p:txBody>
        </p:sp>
        <p:sp>
          <p:nvSpPr>
            <p:cNvPr id="219" name="Oval 1074"/>
            <p:cNvSpPr>
              <a:spLocks noChangeArrowheads="1"/>
            </p:cNvSpPr>
            <p:nvPr/>
          </p:nvSpPr>
          <p:spPr bwMode="auto">
            <a:xfrm>
              <a:off x="7402513" y="3049980"/>
              <a:ext cx="384175" cy="409575"/>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20" name="Text Box 1075"/>
            <p:cNvSpPr txBox="1">
              <a:spLocks noChangeArrowheads="1"/>
            </p:cNvSpPr>
            <p:nvPr/>
          </p:nvSpPr>
          <p:spPr bwMode="auto">
            <a:xfrm>
              <a:off x="7234238" y="3143643"/>
              <a:ext cx="733425" cy="214312"/>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Boston</a:t>
              </a:r>
            </a:p>
          </p:txBody>
        </p:sp>
        <p:grpSp>
          <p:nvGrpSpPr>
            <p:cNvPr id="10" name="Group 1076"/>
            <p:cNvGrpSpPr>
              <a:grpSpLocks/>
            </p:cNvGrpSpPr>
            <p:nvPr/>
          </p:nvGrpSpPr>
          <p:grpSpPr bwMode="auto">
            <a:xfrm>
              <a:off x="5033963" y="2273693"/>
              <a:ext cx="711200" cy="350837"/>
              <a:chOff x="4324" y="486"/>
              <a:chExt cx="448" cy="221"/>
            </a:xfrm>
          </p:grpSpPr>
          <p:sp>
            <p:nvSpPr>
              <p:cNvPr id="293" name="Oval 1077"/>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94" name="Text Box 1078"/>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NH</a:t>
                </a:r>
              </a:p>
            </p:txBody>
          </p:sp>
        </p:grpSp>
        <p:grpSp>
          <p:nvGrpSpPr>
            <p:cNvPr id="11" name="Group 1079"/>
            <p:cNvGrpSpPr>
              <a:grpSpLocks/>
            </p:cNvGrpSpPr>
            <p:nvPr/>
          </p:nvGrpSpPr>
          <p:grpSpPr bwMode="auto">
            <a:xfrm>
              <a:off x="6083300" y="1980005"/>
              <a:ext cx="711200" cy="350838"/>
              <a:chOff x="4324" y="486"/>
              <a:chExt cx="448" cy="221"/>
            </a:xfrm>
          </p:grpSpPr>
          <p:sp>
            <p:nvSpPr>
              <p:cNvPr id="291" name="Oval 1080"/>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92" name="Text Box 1081"/>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SME</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sp>
          <p:nvSpPr>
            <p:cNvPr id="223" name="Oval 1082"/>
            <p:cNvSpPr>
              <a:spLocks noChangeArrowheads="1"/>
            </p:cNvSpPr>
            <p:nvPr/>
          </p:nvSpPr>
          <p:spPr bwMode="auto">
            <a:xfrm>
              <a:off x="2808288" y="5293118"/>
              <a:ext cx="330200" cy="350837"/>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24" name="Text Box 1083"/>
            <p:cNvSpPr txBox="1">
              <a:spLocks noChangeArrowheads="1"/>
            </p:cNvSpPr>
            <p:nvPr/>
          </p:nvSpPr>
          <p:spPr bwMode="auto">
            <a:xfrm>
              <a:off x="2627313" y="5374080"/>
              <a:ext cx="711200" cy="21431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SWCT</a:t>
              </a:r>
            </a:p>
          </p:txBody>
        </p:sp>
        <p:grpSp>
          <p:nvGrpSpPr>
            <p:cNvPr id="12" name="Group 1084"/>
            <p:cNvGrpSpPr>
              <a:grpSpLocks/>
            </p:cNvGrpSpPr>
            <p:nvPr/>
          </p:nvGrpSpPr>
          <p:grpSpPr bwMode="auto">
            <a:xfrm>
              <a:off x="3325813" y="4577155"/>
              <a:ext cx="711200" cy="350838"/>
              <a:chOff x="4324" y="486"/>
              <a:chExt cx="448" cy="221"/>
            </a:xfrm>
          </p:grpSpPr>
          <p:sp>
            <p:nvSpPr>
              <p:cNvPr id="289" name="Oval 1085"/>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90" name="Text Box 1086"/>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CT</a:t>
                </a:r>
              </a:p>
            </p:txBody>
          </p:sp>
        </p:grpSp>
        <p:grpSp>
          <p:nvGrpSpPr>
            <p:cNvPr id="13" name="Group 1087"/>
            <p:cNvGrpSpPr>
              <a:grpSpLocks/>
            </p:cNvGrpSpPr>
            <p:nvPr/>
          </p:nvGrpSpPr>
          <p:grpSpPr bwMode="auto">
            <a:xfrm>
              <a:off x="2427288" y="3332555"/>
              <a:ext cx="711200" cy="350838"/>
              <a:chOff x="4324" y="486"/>
              <a:chExt cx="448" cy="221"/>
            </a:xfrm>
          </p:grpSpPr>
          <p:sp>
            <p:nvSpPr>
              <p:cNvPr id="287" name="Oval 1088"/>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88" name="Text Box 1089"/>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WMA</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grpSp>
        <p:grpSp>
          <p:nvGrpSpPr>
            <p:cNvPr id="14" name="Group 1090"/>
            <p:cNvGrpSpPr>
              <a:grpSpLocks/>
            </p:cNvGrpSpPr>
            <p:nvPr/>
          </p:nvGrpSpPr>
          <p:grpSpPr bwMode="auto">
            <a:xfrm>
              <a:off x="1752600" y="5375668"/>
              <a:ext cx="711200" cy="350837"/>
              <a:chOff x="4324" y="486"/>
              <a:chExt cx="448" cy="221"/>
            </a:xfrm>
          </p:grpSpPr>
          <p:sp>
            <p:nvSpPr>
              <p:cNvPr id="285" name="Oval 1091"/>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86" name="Text Box 1092"/>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NOR</a:t>
                </a:r>
              </a:p>
            </p:txBody>
          </p:sp>
        </p:grpSp>
        <p:grpSp>
          <p:nvGrpSpPr>
            <p:cNvPr id="15" name="Group 1093"/>
            <p:cNvGrpSpPr>
              <a:grpSpLocks/>
            </p:cNvGrpSpPr>
            <p:nvPr/>
          </p:nvGrpSpPr>
          <p:grpSpPr bwMode="auto">
            <a:xfrm>
              <a:off x="1582738" y="1340243"/>
              <a:ext cx="711200" cy="350837"/>
              <a:chOff x="4324" y="486"/>
              <a:chExt cx="448" cy="221"/>
            </a:xfrm>
          </p:grpSpPr>
          <p:sp>
            <p:nvSpPr>
              <p:cNvPr id="283" name="Oval 1094"/>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84" name="Text Box 1095"/>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VT</a:t>
                </a:r>
              </a:p>
            </p:txBody>
          </p:sp>
        </p:grpSp>
        <p:sp>
          <p:nvSpPr>
            <p:cNvPr id="229" name="Line 1096"/>
            <p:cNvSpPr>
              <a:spLocks noChangeShapeType="1"/>
            </p:cNvSpPr>
            <p:nvPr/>
          </p:nvSpPr>
          <p:spPr bwMode="auto">
            <a:xfrm rot="16200000" flipH="1">
              <a:off x="6911975" y="1851418"/>
              <a:ext cx="1588" cy="61436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0" name="Line 1097"/>
            <p:cNvSpPr>
              <a:spLocks noChangeShapeType="1"/>
            </p:cNvSpPr>
            <p:nvPr/>
          </p:nvSpPr>
          <p:spPr bwMode="auto">
            <a:xfrm rot="5400000" flipH="1" flipV="1">
              <a:off x="5795169" y="1891899"/>
              <a:ext cx="209550" cy="74771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1" name="Line 1098"/>
            <p:cNvSpPr>
              <a:spLocks noChangeShapeType="1"/>
            </p:cNvSpPr>
            <p:nvPr/>
          </p:nvSpPr>
          <p:spPr bwMode="auto">
            <a:xfrm rot="16200000" flipH="1">
              <a:off x="6164263" y="1911743"/>
              <a:ext cx="630237" cy="188753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2" name="Line 1099"/>
            <p:cNvSpPr>
              <a:spLocks noChangeShapeType="1"/>
            </p:cNvSpPr>
            <p:nvPr/>
          </p:nvSpPr>
          <p:spPr bwMode="auto">
            <a:xfrm rot="5400000" flipH="1" flipV="1">
              <a:off x="5853907" y="1958574"/>
              <a:ext cx="190500" cy="289718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3" name="Line 1100"/>
            <p:cNvSpPr>
              <a:spLocks noChangeShapeType="1"/>
            </p:cNvSpPr>
            <p:nvPr/>
          </p:nvSpPr>
          <p:spPr bwMode="auto">
            <a:xfrm rot="5400000" flipH="1" flipV="1">
              <a:off x="6391275" y="3524643"/>
              <a:ext cx="1208087" cy="947738"/>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4" name="Line 1101"/>
            <p:cNvSpPr>
              <a:spLocks noChangeShapeType="1"/>
            </p:cNvSpPr>
            <p:nvPr/>
          </p:nvSpPr>
          <p:spPr bwMode="auto">
            <a:xfrm rot="16200000" flipV="1">
              <a:off x="7033419" y="4015974"/>
              <a:ext cx="1117600" cy="476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5" name="Line 1102"/>
            <p:cNvSpPr>
              <a:spLocks noChangeShapeType="1"/>
            </p:cNvSpPr>
            <p:nvPr/>
          </p:nvSpPr>
          <p:spPr bwMode="auto">
            <a:xfrm rot="16200000" flipV="1">
              <a:off x="4877594" y="3187299"/>
              <a:ext cx="1027113" cy="185102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6" name="Line 1103"/>
            <p:cNvSpPr>
              <a:spLocks noChangeShapeType="1"/>
            </p:cNvSpPr>
            <p:nvPr/>
          </p:nvSpPr>
          <p:spPr bwMode="auto">
            <a:xfrm rot="16200000" flipV="1">
              <a:off x="5060157" y="3538136"/>
              <a:ext cx="0" cy="2427287"/>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7" name="Line 1104"/>
            <p:cNvSpPr>
              <a:spLocks noChangeShapeType="1"/>
            </p:cNvSpPr>
            <p:nvPr/>
          </p:nvSpPr>
          <p:spPr bwMode="auto">
            <a:xfrm rot="16200000" flipV="1">
              <a:off x="7023894" y="4314424"/>
              <a:ext cx="0" cy="87471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8" name="Line 1105"/>
            <p:cNvSpPr>
              <a:spLocks noChangeShapeType="1"/>
            </p:cNvSpPr>
            <p:nvPr/>
          </p:nvSpPr>
          <p:spPr bwMode="auto">
            <a:xfrm rot="5400000" flipH="1" flipV="1">
              <a:off x="4437063" y="2556268"/>
              <a:ext cx="836612" cy="81756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39" name="Line 1106"/>
            <p:cNvSpPr>
              <a:spLocks noChangeShapeType="1"/>
            </p:cNvSpPr>
            <p:nvPr/>
          </p:nvSpPr>
          <p:spPr bwMode="auto">
            <a:xfrm rot="16200000" flipH="1">
              <a:off x="3244850" y="408380"/>
              <a:ext cx="844550" cy="313055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0" name="Line 1107"/>
            <p:cNvSpPr>
              <a:spLocks noChangeShapeType="1"/>
            </p:cNvSpPr>
            <p:nvPr/>
          </p:nvSpPr>
          <p:spPr bwMode="auto">
            <a:xfrm rot="16200000" flipH="1">
              <a:off x="3535362" y="2891231"/>
              <a:ext cx="4763" cy="1204912"/>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1" name="Line 1108"/>
            <p:cNvSpPr>
              <a:spLocks noChangeShapeType="1"/>
            </p:cNvSpPr>
            <p:nvPr/>
          </p:nvSpPr>
          <p:spPr bwMode="auto">
            <a:xfrm rot="16200000" flipH="1">
              <a:off x="1537494" y="2153836"/>
              <a:ext cx="1654175" cy="741363"/>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2" name="Line 1109"/>
            <p:cNvSpPr>
              <a:spLocks noChangeShapeType="1"/>
            </p:cNvSpPr>
            <p:nvPr/>
          </p:nvSpPr>
          <p:spPr bwMode="auto">
            <a:xfrm rot="16200000" flipH="1">
              <a:off x="2799556" y="3733399"/>
              <a:ext cx="942975" cy="763588"/>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3" name="Line 1110"/>
            <p:cNvSpPr>
              <a:spLocks noChangeShapeType="1"/>
            </p:cNvSpPr>
            <p:nvPr/>
          </p:nvSpPr>
          <p:spPr bwMode="auto">
            <a:xfrm rot="5400000" flipH="1" flipV="1">
              <a:off x="2519363" y="5251843"/>
              <a:ext cx="41275" cy="536575"/>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4" name="Line 1111"/>
            <p:cNvSpPr>
              <a:spLocks noChangeShapeType="1"/>
            </p:cNvSpPr>
            <p:nvPr/>
          </p:nvSpPr>
          <p:spPr bwMode="auto">
            <a:xfrm rot="5400000" flipH="1" flipV="1">
              <a:off x="3105150" y="4889893"/>
              <a:ext cx="492125" cy="47625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5" name="Line 1112"/>
            <p:cNvSpPr>
              <a:spLocks noChangeShapeType="1"/>
            </p:cNvSpPr>
            <p:nvPr/>
          </p:nvSpPr>
          <p:spPr bwMode="auto">
            <a:xfrm rot="5400000" flipH="1" flipV="1">
              <a:off x="7843838" y="1841893"/>
              <a:ext cx="0" cy="61595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6" name="Line 1113"/>
            <p:cNvSpPr>
              <a:spLocks noChangeShapeType="1"/>
            </p:cNvSpPr>
            <p:nvPr/>
          </p:nvSpPr>
          <p:spPr bwMode="auto">
            <a:xfrm>
              <a:off x="2698750" y="1092593"/>
              <a:ext cx="1871663" cy="3813175"/>
            </a:xfrm>
            <a:prstGeom prst="lin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7" name="Line 1114"/>
            <p:cNvSpPr>
              <a:spLocks noChangeShapeType="1"/>
            </p:cNvSpPr>
            <p:nvPr/>
          </p:nvSpPr>
          <p:spPr bwMode="auto">
            <a:xfrm flipV="1">
              <a:off x="2278063" y="2673441"/>
              <a:ext cx="4673600" cy="190500"/>
            </a:xfrm>
            <a:prstGeom prst="line">
              <a:avLst/>
            </a:prstGeom>
            <a:noFill/>
            <a:ln w="9525">
              <a:solidFill>
                <a:srgbClr val="808080"/>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48" name="Text Box 1115"/>
            <p:cNvSpPr txBox="1">
              <a:spLocks noChangeArrowheads="1"/>
            </p:cNvSpPr>
            <p:nvPr/>
          </p:nvSpPr>
          <p:spPr bwMode="auto">
            <a:xfrm>
              <a:off x="1316038" y="133706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200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49" name="Text Box 1116"/>
            <p:cNvSpPr txBox="1">
              <a:spLocks noChangeArrowheads="1"/>
            </p:cNvSpPr>
            <p:nvPr/>
          </p:nvSpPr>
          <p:spPr bwMode="auto">
            <a:xfrm>
              <a:off x="3784600" y="1300555"/>
              <a:ext cx="569913" cy="336550"/>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1,200 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0 W</a:t>
              </a:r>
            </a:p>
          </p:txBody>
        </p:sp>
        <p:sp>
          <p:nvSpPr>
            <p:cNvPr id="250" name="Text Box 1117"/>
            <p:cNvSpPr txBox="1">
              <a:spLocks noChangeArrowheads="1"/>
            </p:cNvSpPr>
            <p:nvPr/>
          </p:nvSpPr>
          <p:spPr bwMode="auto">
            <a:xfrm>
              <a:off x="3884613" y="3040455"/>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1,400</a:t>
              </a:r>
            </a:p>
          </p:txBody>
        </p:sp>
        <p:sp>
          <p:nvSpPr>
            <p:cNvPr id="251" name="Text Box 1118"/>
            <p:cNvSpPr txBox="1">
              <a:spLocks noChangeArrowheads="1"/>
            </p:cNvSpPr>
            <p:nvPr/>
          </p:nvSpPr>
          <p:spPr bwMode="auto">
            <a:xfrm>
              <a:off x="8226425" y="1729180"/>
              <a:ext cx="6731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700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52" name="Text Box 1119"/>
            <p:cNvSpPr txBox="1">
              <a:spLocks noChangeArrowheads="1"/>
            </p:cNvSpPr>
            <p:nvPr/>
          </p:nvSpPr>
          <p:spPr bwMode="auto">
            <a:xfrm>
              <a:off x="8226425" y="837005"/>
              <a:ext cx="6731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550</a:t>
              </a:r>
            </a:p>
          </p:txBody>
        </p:sp>
        <p:sp>
          <p:nvSpPr>
            <p:cNvPr id="253" name="Text Box 1120"/>
            <p:cNvSpPr txBox="1">
              <a:spLocks noChangeArrowheads="1"/>
            </p:cNvSpPr>
            <p:nvPr/>
          </p:nvSpPr>
          <p:spPr bwMode="auto">
            <a:xfrm>
              <a:off x="1404848" y="1619162"/>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54" name="Text Box 1121"/>
            <p:cNvSpPr txBox="1">
              <a:spLocks noChangeArrowheads="1"/>
            </p:cNvSpPr>
            <p:nvPr/>
          </p:nvSpPr>
          <p:spPr bwMode="auto">
            <a:xfrm>
              <a:off x="966788" y="325476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255" name="Text Box 1122"/>
            <p:cNvSpPr txBox="1">
              <a:spLocks noChangeArrowheads="1"/>
            </p:cNvSpPr>
            <p:nvPr/>
          </p:nvSpPr>
          <p:spPr bwMode="auto">
            <a:xfrm>
              <a:off x="2103438" y="3203968"/>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256" name="Text Box 1123"/>
            <p:cNvSpPr txBox="1">
              <a:spLocks noChangeArrowheads="1"/>
            </p:cNvSpPr>
            <p:nvPr/>
          </p:nvSpPr>
          <p:spPr bwMode="auto">
            <a:xfrm>
              <a:off x="2944813" y="4388243"/>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800</a:t>
              </a:r>
            </a:p>
          </p:txBody>
        </p:sp>
        <p:sp>
          <p:nvSpPr>
            <p:cNvPr id="257" name="Text Box 1124"/>
            <p:cNvSpPr txBox="1">
              <a:spLocks noChangeArrowheads="1"/>
            </p:cNvSpPr>
            <p:nvPr/>
          </p:nvSpPr>
          <p:spPr bwMode="auto">
            <a:xfrm>
              <a:off x="7478713" y="2140343"/>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1,325</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58" name="Text Box 1125"/>
            <p:cNvSpPr txBox="1">
              <a:spLocks noChangeArrowheads="1"/>
            </p:cNvSpPr>
            <p:nvPr/>
          </p:nvSpPr>
          <p:spPr bwMode="auto">
            <a:xfrm>
              <a:off x="6483350" y="2149868"/>
              <a:ext cx="620713"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1,500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59" name="Text Box 1126"/>
            <p:cNvSpPr txBox="1">
              <a:spLocks noChangeArrowheads="1"/>
            </p:cNvSpPr>
            <p:nvPr/>
          </p:nvSpPr>
          <p:spPr bwMode="auto">
            <a:xfrm>
              <a:off x="5402263" y="1835241"/>
              <a:ext cx="901700" cy="21544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1,900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60" name="Oval 1127"/>
            <p:cNvSpPr>
              <a:spLocks noChangeArrowheads="1"/>
            </p:cNvSpPr>
            <p:nvPr/>
          </p:nvSpPr>
          <p:spPr bwMode="auto">
            <a:xfrm>
              <a:off x="1803400" y="5245493"/>
              <a:ext cx="647700" cy="601662"/>
            </a:xfrm>
            <a:prstGeom prst="ellips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61" name="Oval 1128"/>
            <p:cNvSpPr>
              <a:spLocks noChangeArrowheads="1"/>
            </p:cNvSpPr>
            <p:nvPr/>
          </p:nvSpPr>
          <p:spPr bwMode="auto">
            <a:xfrm>
              <a:off x="1657350" y="4927993"/>
              <a:ext cx="1763713" cy="1085850"/>
            </a:xfrm>
            <a:prstGeom prst="ellips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62" name="Line 1130"/>
            <p:cNvSpPr>
              <a:spLocks noChangeShapeType="1"/>
            </p:cNvSpPr>
            <p:nvPr/>
          </p:nvSpPr>
          <p:spPr bwMode="auto">
            <a:xfrm>
              <a:off x="1219200" y="5443930"/>
              <a:ext cx="576263" cy="96838"/>
            </a:xfrm>
            <a:prstGeom prst="line">
              <a:avLst/>
            </a:prstGeom>
            <a:noFill/>
            <a:ln w="6350">
              <a:solidFill>
                <a:schemeClr val="tx1"/>
              </a:solidFill>
              <a:prstDash val="lgDash"/>
              <a:round/>
              <a:headEnd type="non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63" name="Line 1131"/>
            <p:cNvSpPr>
              <a:spLocks noChangeShapeType="1"/>
            </p:cNvSpPr>
            <p:nvPr/>
          </p:nvSpPr>
          <p:spPr bwMode="auto">
            <a:xfrm flipH="1" flipV="1">
              <a:off x="3382963" y="5688405"/>
              <a:ext cx="401637" cy="176213"/>
            </a:xfrm>
            <a:prstGeom prst="line">
              <a:avLst/>
            </a:prstGeom>
            <a:noFill/>
            <a:ln w="6350">
              <a:solidFill>
                <a:schemeClr val="tx1"/>
              </a:solidFill>
              <a:prstDash val="lgDash"/>
              <a:round/>
              <a:headEnd type="non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65" name="Oval 1134"/>
            <p:cNvSpPr>
              <a:spLocks noChangeArrowheads="1"/>
            </p:cNvSpPr>
            <p:nvPr/>
          </p:nvSpPr>
          <p:spPr bwMode="auto">
            <a:xfrm>
              <a:off x="6034088" y="4215205"/>
              <a:ext cx="2000250" cy="1071563"/>
            </a:xfrm>
            <a:prstGeom prst="ellips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67" name="Text Box 1136"/>
            <p:cNvSpPr txBox="1">
              <a:spLocks noChangeArrowheads="1"/>
            </p:cNvSpPr>
            <p:nvPr/>
          </p:nvSpPr>
          <p:spPr bwMode="auto">
            <a:xfrm>
              <a:off x="363538" y="4369193"/>
              <a:ext cx="711200" cy="2444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rPr>
                <a:t>To </a:t>
              </a:r>
              <a:r>
                <a:rPr kumimoji="0" lang="en-US" sz="1000" b="1" i="0" u="none" strike="noStrike" kern="1200" cap="none" spc="0" normalizeH="0" baseline="0" noProof="0" dirty="0" smtClean="0">
                  <a:ln>
                    <a:noFill/>
                  </a:ln>
                  <a:solidFill>
                    <a:srgbClr val="62777F"/>
                  </a:solidFill>
                  <a:effectLst/>
                  <a:uLnTx/>
                  <a:uFillTx/>
                  <a:latin typeface="Helvetica" pitchFamily="34" charset="0"/>
                  <a:ea typeface="+mn-ea"/>
                  <a:cs typeface="+mn-cs"/>
                </a:rPr>
                <a:t>K</a:t>
              </a:r>
              <a:endParaRPr kumimoji="0" lang="en-US" sz="10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68" name="Text Box 1137"/>
            <p:cNvSpPr txBox="1">
              <a:spLocks noChangeArrowheads="1"/>
            </p:cNvSpPr>
            <p:nvPr/>
          </p:nvSpPr>
          <p:spPr bwMode="auto">
            <a:xfrm>
              <a:off x="830320" y="4482660"/>
              <a:ext cx="6985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330 (CSC)</a:t>
              </a:r>
            </a:p>
          </p:txBody>
        </p:sp>
        <p:sp>
          <p:nvSpPr>
            <p:cNvPr id="269" name="Rectangle 1140"/>
            <p:cNvSpPr>
              <a:spLocks noChangeArrowheads="1"/>
            </p:cNvSpPr>
            <p:nvPr/>
          </p:nvSpPr>
          <p:spPr bwMode="auto">
            <a:xfrm>
              <a:off x="2128838" y="4577155"/>
              <a:ext cx="288925" cy="158750"/>
            </a:xfrm>
            <a:prstGeom prst="rect">
              <a:avLst/>
            </a:prstGeom>
            <a:solidFill>
              <a:schemeClr val="bg1"/>
            </a:solidFill>
            <a:ln w="9525" cap="rnd">
              <a:noFill/>
              <a:prstDash val="sysDot"/>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70" name="Line 1141"/>
            <p:cNvSpPr>
              <a:spLocks noChangeShapeType="1"/>
            </p:cNvSpPr>
            <p:nvPr/>
          </p:nvSpPr>
          <p:spPr bwMode="auto">
            <a:xfrm flipH="1" flipV="1">
              <a:off x="893763" y="4478730"/>
              <a:ext cx="2630487" cy="319088"/>
            </a:xfrm>
            <a:prstGeom prst="line">
              <a:avLst/>
            </a:prstGeom>
            <a:noFill/>
            <a:ln w="12700">
              <a:solidFill>
                <a:schemeClr val="tx1"/>
              </a:solidFill>
              <a:prstDash val="dash"/>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71" name="Text Box 1147"/>
            <p:cNvSpPr txBox="1">
              <a:spLocks noChangeArrowheads="1"/>
            </p:cNvSpPr>
            <p:nvPr/>
          </p:nvSpPr>
          <p:spPr bwMode="auto">
            <a:xfrm>
              <a:off x="906463" y="1759041"/>
              <a:ext cx="5080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0</a:t>
              </a:r>
            </a:p>
          </p:txBody>
        </p:sp>
        <p:sp>
          <p:nvSpPr>
            <p:cNvPr id="272" name="Text Box 1148"/>
            <p:cNvSpPr txBox="1">
              <a:spLocks noChangeArrowheads="1"/>
            </p:cNvSpPr>
            <p:nvPr/>
          </p:nvSpPr>
          <p:spPr bwMode="auto">
            <a:xfrm>
              <a:off x="893763" y="3870718"/>
              <a:ext cx="57785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600</a:t>
              </a:r>
            </a:p>
          </p:txBody>
        </p:sp>
        <p:sp>
          <p:nvSpPr>
            <p:cNvPr id="273" name="Oval 1156"/>
            <p:cNvSpPr>
              <a:spLocks noChangeArrowheads="1"/>
            </p:cNvSpPr>
            <p:nvPr/>
          </p:nvSpPr>
          <p:spPr bwMode="auto">
            <a:xfrm rot="1762729">
              <a:off x="7256463" y="2927743"/>
              <a:ext cx="649287" cy="652462"/>
            </a:xfrm>
            <a:prstGeom prst="ellips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74" name="Text Box 1157"/>
            <p:cNvSpPr txBox="1">
              <a:spLocks noChangeArrowheads="1"/>
            </p:cNvSpPr>
            <p:nvPr/>
          </p:nvSpPr>
          <p:spPr bwMode="auto">
            <a:xfrm>
              <a:off x="1535113" y="5643955"/>
              <a:ext cx="57785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75" name="Text Box 1158"/>
            <p:cNvSpPr txBox="1">
              <a:spLocks noChangeArrowheads="1"/>
            </p:cNvSpPr>
            <p:nvPr/>
          </p:nvSpPr>
          <p:spPr bwMode="auto">
            <a:xfrm>
              <a:off x="996950" y="1075130"/>
              <a:ext cx="508000" cy="214313"/>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100</a:t>
              </a:r>
            </a:p>
          </p:txBody>
        </p:sp>
        <p:sp>
          <p:nvSpPr>
            <p:cNvPr id="276" name="Text Box 1164"/>
            <p:cNvSpPr txBox="1">
              <a:spLocks noChangeArrowheads="1"/>
            </p:cNvSpPr>
            <p:nvPr/>
          </p:nvSpPr>
          <p:spPr bwMode="auto">
            <a:xfrm>
              <a:off x="563563" y="2165743"/>
              <a:ext cx="941387" cy="458787"/>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Total NY-NE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(Excludes CSC)</a:t>
              </a:r>
            </a:p>
          </p:txBody>
        </p:sp>
        <p:sp>
          <p:nvSpPr>
            <p:cNvPr id="277" name="Line 1165"/>
            <p:cNvSpPr>
              <a:spLocks noChangeShapeType="1"/>
            </p:cNvSpPr>
            <p:nvPr/>
          </p:nvSpPr>
          <p:spPr bwMode="auto">
            <a:xfrm flipH="1">
              <a:off x="1128713" y="2694380"/>
              <a:ext cx="554037" cy="0"/>
            </a:xfrm>
            <a:prstGeom prst="line">
              <a:avLst/>
            </a:prstGeom>
            <a:noFill/>
            <a:ln w="12700">
              <a:solidFill>
                <a:schemeClr val="tx1"/>
              </a:solidFill>
              <a:round/>
              <a:headEnd type="triangle" w="sm" len="me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278" name="Text Box 1172"/>
            <p:cNvSpPr txBox="1">
              <a:spLocks noChangeArrowheads="1"/>
            </p:cNvSpPr>
            <p:nvPr/>
          </p:nvSpPr>
          <p:spPr bwMode="auto">
            <a:xfrm>
              <a:off x="862013" y="2737243"/>
              <a:ext cx="569912" cy="21544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1,400 </a:t>
              </a:r>
            </a:p>
          </p:txBody>
        </p:sp>
        <p:sp>
          <p:nvSpPr>
            <p:cNvPr id="279" name="Text Box 1173"/>
            <p:cNvSpPr txBox="1">
              <a:spLocks noChangeArrowheads="1"/>
            </p:cNvSpPr>
            <p:nvPr/>
          </p:nvSpPr>
          <p:spPr bwMode="auto">
            <a:xfrm>
              <a:off x="1370013" y="2737243"/>
              <a:ext cx="635000" cy="33855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rPr>
                <a:t>1,400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80" name="Text Box 1177"/>
            <p:cNvSpPr txBox="1">
              <a:spLocks noChangeArrowheads="1"/>
            </p:cNvSpPr>
            <p:nvPr/>
          </p:nvSpPr>
          <p:spPr bwMode="auto">
            <a:xfrm>
              <a:off x="633413" y="5599436"/>
              <a:ext cx="577850" cy="220374"/>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414</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281" name="Text Box 1178"/>
            <p:cNvSpPr txBox="1">
              <a:spLocks noChangeArrowheads="1"/>
            </p:cNvSpPr>
            <p:nvPr/>
          </p:nvSpPr>
          <p:spPr bwMode="auto">
            <a:xfrm>
              <a:off x="5566435" y="5780268"/>
              <a:ext cx="2844800" cy="254000"/>
            </a:xfrm>
            <a:prstGeom prst="rect">
              <a:avLst/>
            </a:prstGeom>
            <a:noFill/>
            <a:ln w="9525">
              <a:solidFill>
                <a:schemeClr val="tx1"/>
              </a:solid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62777F"/>
                  </a:solidFill>
                  <a:effectLst/>
                  <a:uLnTx/>
                  <a:uFillTx/>
                  <a:latin typeface="Arial" charset="0"/>
                  <a:ea typeface="+mn-ea"/>
                  <a:cs typeface="+mn-cs"/>
                </a:rPr>
                <a:t>*</a:t>
              </a:r>
              <a:r>
                <a:rPr kumimoji="0" lang="en-US" sz="1000" b="0" i="0" u="none" strike="noStrike" kern="1200" cap="none" spc="0" normalizeH="0" baseline="0" noProof="0" dirty="0">
                  <a:ln>
                    <a:noFill/>
                  </a:ln>
                  <a:solidFill>
                    <a:srgbClr val="62777F"/>
                  </a:solidFill>
                  <a:effectLst/>
                  <a:uLnTx/>
                  <a:uFillTx/>
                  <a:latin typeface="Arial" charset="0"/>
                  <a:ea typeface="+mn-ea"/>
                  <a:cs typeface="+mn-cs"/>
                </a:rPr>
                <a:t> </a:t>
              </a:r>
              <a:r>
                <a:rPr kumimoji="0" lang="en-US" sz="800" b="0" i="0" u="none" strike="noStrike" kern="1200" cap="none" spc="0" normalizeH="0" baseline="0" noProof="0" dirty="0">
                  <a:ln>
                    <a:noFill/>
                  </a:ln>
                  <a:solidFill>
                    <a:srgbClr val="62777F"/>
                  </a:solidFill>
                  <a:effectLst/>
                  <a:uLnTx/>
                  <a:uFillTx/>
                  <a:latin typeface="Helvetica" pitchFamily="34" charset="0"/>
                  <a:ea typeface="+mn-ea"/>
                  <a:cs typeface="+mn-cs"/>
                </a:rPr>
                <a:t>Rating a function of unit availabilities and/or area loads.</a:t>
              </a:r>
            </a:p>
          </p:txBody>
        </p:sp>
        <p:sp>
          <p:nvSpPr>
            <p:cNvPr id="282" name="Text Box 1137"/>
            <p:cNvSpPr txBox="1">
              <a:spLocks noChangeArrowheads="1"/>
            </p:cNvSpPr>
            <p:nvPr/>
          </p:nvSpPr>
          <p:spPr bwMode="auto">
            <a:xfrm>
              <a:off x="2819400" y="4724400"/>
              <a:ext cx="698500" cy="214312"/>
            </a:xfrm>
            <a:prstGeom prst="rect">
              <a:avLst/>
            </a:prstGeom>
            <a:noFill/>
            <a:ln w="12700">
              <a:noFill/>
              <a:miter lim="800000"/>
              <a:headEnd type="none" w="sm" len="sm"/>
              <a:tailEnd type="none" w="sm" len="sm"/>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62777F"/>
                  </a:solidFill>
                  <a:effectLst/>
                  <a:uLnTx/>
                  <a:uFillTx/>
                  <a:latin typeface="Helvetica" pitchFamily="34" charset="0"/>
                  <a:ea typeface="+mn-ea"/>
                  <a:cs typeface="+mn-cs"/>
                </a:rPr>
                <a:t>0 </a:t>
              </a:r>
              <a:endParaRPr kumimoji="0" lang="en-US" sz="800" b="1" i="0" u="none" strike="noStrike" kern="1200" cap="none" spc="0" normalizeH="0" baseline="0" noProof="0" dirty="0">
                <a:ln>
                  <a:noFill/>
                </a:ln>
                <a:solidFill>
                  <a:srgbClr val="62777F"/>
                </a:solidFill>
                <a:effectLst/>
                <a:uLnTx/>
                <a:uFillTx/>
                <a:latin typeface="Helvetica" pitchFamily="34" charset="0"/>
                <a:ea typeface="+mn-ea"/>
                <a:cs typeface="+mn-cs"/>
              </a:endParaRPr>
            </a:p>
          </p:txBody>
        </p:sp>
        <p:sp>
          <p:nvSpPr>
            <p:cNvPr id="132" name="Text Box 1036"/>
            <p:cNvSpPr txBox="1">
              <a:spLocks noChangeArrowheads="1"/>
            </p:cNvSpPr>
            <p:nvPr/>
          </p:nvSpPr>
          <p:spPr bwMode="auto">
            <a:xfrm>
              <a:off x="5729714" y="3619106"/>
              <a:ext cx="1447800" cy="362042"/>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smtClean="0">
                  <a:ln>
                    <a:noFill/>
                  </a:ln>
                  <a:solidFill>
                    <a:srgbClr val="62777F"/>
                  </a:solidFill>
                  <a:effectLst/>
                  <a:uLnTx/>
                  <a:uFillTx/>
                  <a:latin typeface="Helvetica" pitchFamily="34" charset="0"/>
                  <a:ea typeface="+mn-ea"/>
                  <a:cs typeface="+mn-cs"/>
                </a:rPr>
                <a:t>Southeast </a:t>
              </a:r>
              <a:r>
                <a:rPr kumimoji="0" lang="en-US" sz="900" b="1" i="0" u="none" strike="noStrike" kern="1200" cap="none" spc="0" normalizeH="0" baseline="0" noProof="0" dirty="0">
                  <a:ln>
                    <a:noFill/>
                  </a:ln>
                  <a:solidFill>
                    <a:srgbClr val="62777F"/>
                  </a:solidFill>
                  <a:effectLst/>
                  <a:uLnTx/>
                  <a:uFillTx/>
                  <a:latin typeface="Helvetica" pitchFamily="34" charset="0"/>
                  <a:ea typeface="+mn-ea"/>
                  <a:cs typeface="+mn-cs"/>
                </a:rPr>
                <a:t>Import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0000"/>
                  </a:solidFill>
                  <a:effectLst/>
                  <a:uLnTx/>
                  <a:uFillTx/>
                  <a:latin typeface="Helvetica" pitchFamily="34" charset="0"/>
                  <a:ea typeface="+mn-ea"/>
                  <a:cs typeface="+mn-cs"/>
                </a:rPr>
                <a:t>5,250 (relaxed)</a:t>
              </a:r>
              <a:endParaRPr kumimoji="0" lang="en-US" sz="800" b="1" i="0" u="none" strike="noStrike" kern="1200" cap="none" spc="0" normalizeH="0" baseline="0" noProof="0" dirty="0">
                <a:ln>
                  <a:noFill/>
                </a:ln>
                <a:solidFill>
                  <a:srgbClr val="FF0000"/>
                </a:solidFill>
                <a:effectLst/>
                <a:uLnTx/>
                <a:uFillTx/>
                <a:latin typeface="Helvetica" pitchFamily="34" charset="0"/>
                <a:ea typeface="+mn-ea"/>
                <a:cs typeface="+mn-cs"/>
              </a:endParaRPr>
            </a:p>
          </p:txBody>
        </p:sp>
      </p:grpSp>
      <p:sp>
        <p:nvSpPr>
          <p:cNvPr id="305" name="Oval 1129"/>
          <p:cNvSpPr>
            <a:spLocks noChangeArrowheads="1"/>
          </p:cNvSpPr>
          <p:nvPr/>
        </p:nvSpPr>
        <p:spPr bwMode="auto">
          <a:xfrm rot="20085905">
            <a:off x="1523021" y="4597123"/>
            <a:ext cx="2633663" cy="1657350"/>
          </a:xfrm>
          <a:prstGeom prst="ellipse">
            <a:avLst/>
          </a:prstGeom>
          <a:noFill/>
          <a:ln w="9525">
            <a:solidFill>
              <a:srgbClr val="969696"/>
            </a:solidFill>
            <a:prstDash val="dash"/>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Times New Roman" pitchFamily="18" charset="0"/>
              <a:ea typeface="+mn-ea"/>
              <a:cs typeface="+mn-cs"/>
            </a:endParaRPr>
          </a:p>
        </p:txBody>
      </p:sp>
      <p:sp>
        <p:nvSpPr>
          <p:cNvPr id="131" name="Arc 130"/>
          <p:cNvSpPr/>
          <p:nvPr/>
        </p:nvSpPr>
        <p:spPr>
          <a:xfrm rot="17486884">
            <a:off x="5198365" y="3749526"/>
            <a:ext cx="3187565" cy="1835348"/>
          </a:xfrm>
          <a:prstGeom prst="arc">
            <a:avLst>
              <a:gd name="adj1" fmla="val 13097794"/>
              <a:gd name="adj2" fmla="val 2152147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16" name="Rectangle 15"/>
          <p:cNvSpPr/>
          <p:nvPr/>
        </p:nvSpPr>
        <p:spPr>
          <a:xfrm>
            <a:off x="5936851" y="2200491"/>
            <a:ext cx="670323" cy="21544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Helvetica" pitchFamily="34" charset="0"/>
                <a:ea typeface="+mn-ea"/>
                <a:cs typeface="+mn-cs"/>
              </a:rPr>
              <a:t>(relaxed)</a:t>
            </a:r>
          </a:p>
        </p:txBody>
      </p:sp>
      <p:sp>
        <p:nvSpPr>
          <p:cNvPr id="17" name="Slide Number Placeholder 16"/>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66</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964517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dirty="0" smtClean="0"/>
              <a:t>Abbreviations of Subareas in Diagrams</a:t>
            </a:r>
            <a:endParaRPr lang="en-US" dirty="0"/>
          </a:p>
        </p:txBody>
      </p:sp>
      <p:sp>
        <p:nvSpPr>
          <p:cNvPr id="49155" name="Rectangle 3"/>
          <p:cNvSpPr>
            <a:spLocks noGrp="1" noChangeArrowheads="1"/>
          </p:cNvSpPr>
          <p:nvPr>
            <p:ph type="body" sz="quarter" idx="4294967295"/>
          </p:nvPr>
        </p:nvSpPr>
        <p:spPr>
          <a:xfrm>
            <a:off x="457200" y="1066800"/>
            <a:ext cx="3962400" cy="4953000"/>
          </a:xfrm>
          <a:prstGeom prst="rect">
            <a:avLst/>
          </a:prstGeom>
        </p:spPr>
        <p:txBody>
          <a:bodyPr>
            <a:normAutofit fontScale="92500" lnSpcReduction="10000"/>
          </a:bodyPr>
          <a:lstStyle/>
          <a:p>
            <a:pPr>
              <a:lnSpc>
                <a:spcPct val="90000"/>
              </a:lnSpc>
              <a:buNone/>
            </a:pPr>
            <a:r>
              <a:rPr lang="en-US" sz="2000" u="sng" dirty="0" smtClean="0">
                <a:latin typeface="Arial" charset="0"/>
              </a:rPr>
              <a:t>Maritimes</a:t>
            </a:r>
          </a:p>
          <a:p>
            <a:pPr>
              <a:lnSpc>
                <a:spcPct val="90000"/>
              </a:lnSpc>
              <a:buNone/>
            </a:pPr>
            <a:r>
              <a:rPr lang="en-US" sz="1500" dirty="0" smtClean="0">
                <a:latin typeface="Arial" charset="0"/>
              </a:rPr>
              <a:t>NB          'NEW BRUNSWICK'        </a:t>
            </a:r>
          </a:p>
          <a:p>
            <a:pPr>
              <a:lnSpc>
                <a:spcPct val="90000"/>
              </a:lnSpc>
              <a:buNone/>
            </a:pPr>
            <a:r>
              <a:rPr lang="en-US" sz="1500" dirty="0" smtClean="0">
                <a:latin typeface="Arial" charset="0"/>
              </a:rPr>
              <a:t>NS          'NOVA SCOTIA'          </a:t>
            </a:r>
          </a:p>
          <a:p>
            <a:pPr>
              <a:lnSpc>
                <a:spcPct val="90000"/>
              </a:lnSpc>
              <a:buNone/>
            </a:pPr>
            <a:r>
              <a:rPr lang="en-US" sz="1500" dirty="0" smtClean="0">
                <a:latin typeface="Arial" charset="0"/>
              </a:rPr>
              <a:t>PEI         'PRINCE EDWARD ISLAND'</a:t>
            </a:r>
          </a:p>
          <a:p>
            <a:pPr>
              <a:lnSpc>
                <a:spcPct val="90000"/>
              </a:lnSpc>
              <a:buNone/>
            </a:pPr>
            <a:r>
              <a:rPr lang="en-US" sz="1500" dirty="0" smtClean="0">
                <a:latin typeface="Arial" charset="0"/>
              </a:rPr>
              <a:t>NM         'NORTHERN MAINE ISA'</a:t>
            </a:r>
            <a:endParaRPr lang="en-US" sz="2000" dirty="0" smtClean="0">
              <a:latin typeface="Arial" charset="0"/>
            </a:endParaRPr>
          </a:p>
          <a:p>
            <a:pPr>
              <a:lnSpc>
                <a:spcPct val="90000"/>
              </a:lnSpc>
              <a:buNone/>
            </a:pPr>
            <a:endParaRPr lang="en-US" sz="2000" u="sng" dirty="0" smtClean="0">
              <a:latin typeface="Arial" charset="0"/>
            </a:endParaRPr>
          </a:p>
          <a:p>
            <a:pPr>
              <a:lnSpc>
                <a:spcPct val="90000"/>
              </a:lnSpc>
              <a:buNone/>
            </a:pPr>
            <a:r>
              <a:rPr lang="en-US" sz="2000" u="sng" dirty="0" smtClean="0">
                <a:latin typeface="Arial" charset="0"/>
              </a:rPr>
              <a:t>Quebec</a:t>
            </a:r>
          </a:p>
          <a:p>
            <a:pPr>
              <a:lnSpc>
                <a:spcPct val="90000"/>
              </a:lnSpc>
              <a:buNone/>
            </a:pPr>
            <a:r>
              <a:rPr lang="en-US" sz="1500" dirty="0" smtClean="0">
                <a:latin typeface="Arial" charset="0"/>
              </a:rPr>
              <a:t>JB              'JAMES BAY'</a:t>
            </a:r>
          </a:p>
          <a:p>
            <a:pPr>
              <a:lnSpc>
                <a:spcPct val="90000"/>
              </a:lnSpc>
              <a:buNone/>
            </a:pPr>
            <a:r>
              <a:rPr lang="en-US" sz="1500" dirty="0" smtClean="0">
                <a:latin typeface="Arial" charset="0"/>
              </a:rPr>
              <a:t>Chur           'CHURCHILL'</a:t>
            </a:r>
          </a:p>
          <a:p>
            <a:pPr>
              <a:lnSpc>
                <a:spcPct val="90000"/>
              </a:lnSpc>
              <a:buNone/>
            </a:pPr>
            <a:r>
              <a:rPr lang="en-US" sz="1500" dirty="0" smtClean="0">
                <a:latin typeface="Arial" charset="0"/>
              </a:rPr>
              <a:t>MAN           'NORTH COAST/MANIC'</a:t>
            </a:r>
          </a:p>
          <a:p>
            <a:pPr>
              <a:lnSpc>
                <a:spcPct val="90000"/>
              </a:lnSpc>
              <a:buNone/>
            </a:pPr>
            <a:r>
              <a:rPr lang="en-US" sz="1500" dirty="0" smtClean="0">
                <a:latin typeface="Arial" charset="0"/>
              </a:rPr>
              <a:t>Que Cent.  'CENTRE (Que.)'</a:t>
            </a:r>
          </a:p>
          <a:p>
            <a:pPr>
              <a:lnSpc>
                <a:spcPct val="90000"/>
              </a:lnSpc>
              <a:buNone/>
            </a:pPr>
            <a:r>
              <a:rPr lang="en-US" sz="1500" dirty="0" smtClean="0">
                <a:latin typeface="Arial" charset="0"/>
              </a:rPr>
              <a:t>Mtl              'SOUTHWEST/MTL'</a:t>
            </a:r>
          </a:p>
          <a:p>
            <a:pPr>
              <a:lnSpc>
                <a:spcPct val="90000"/>
              </a:lnSpc>
              <a:buNone/>
            </a:pPr>
            <a:r>
              <a:rPr lang="en-US" sz="1500" dirty="0" smtClean="0">
                <a:latin typeface="Arial" charset="0"/>
              </a:rPr>
              <a:t>ND             'NICOLET-DESCANTONS'  </a:t>
            </a:r>
          </a:p>
          <a:p>
            <a:pPr>
              <a:lnSpc>
                <a:spcPct val="90000"/>
              </a:lnSpc>
              <a:buNone/>
            </a:pPr>
            <a:r>
              <a:rPr lang="en-US" sz="1500" dirty="0" smtClean="0">
                <a:latin typeface="Arial" charset="0"/>
              </a:rPr>
              <a:t>CEDARS </a:t>
            </a:r>
            <a:r>
              <a:rPr lang="en-US" sz="1500" dirty="0">
                <a:latin typeface="Arial" charset="0"/>
              </a:rPr>
              <a:t>' for </a:t>
            </a:r>
            <a:r>
              <a:rPr lang="en-US" sz="1500" dirty="0" smtClean="0">
                <a:latin typeface="Arial" charset="0"/>
              </a:rPr>
              <a:t>cedar sale'</a:t>
            </a:r>
          </a:p>
        </p:txBody>
      </p:sp>
      <p:sp>
        <p:nvSpPr>
          <p:cNvPr id="6" name="Rectangle 3"/>
          <p:cNvSpPr txBox="1">
            <a:spLocks noChangeArrowheads="1"/>
          </p:cNvSpPr>
          <p:nvPr/>
        </p:nvSpPr>
        <p:spPr>
          <a:xfrm>
            <a:off x="4648200" y="1227786"/>
            <a:ext cx="3962400" cy="5257800"/>
          </a:xfrm>
          <a:prstGeom prst="rect">
            <a:avLst/>
          </a:prstGeom>
        </p:spPr>
        <p:txBody>
          <a:bodyPr vert="horz" lIns="91440" tIns="45720" rIns="91440" bIns="45720" rtlCol="0">
            <a:normAutofit fontScale="40000" lnSpcReduction="20000"/>
          </a:bodyPr>
          <a:lstStyle/>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5200" b="0" i="0" u="sng" strike="noStrike" kern="1200" cap="none" spc="0" normalizeH="0" baseline="0" noProof="0" dirty="0" smtClean="0">
                <a:ln>
                  <a:noFill/>
                </a:ln>
                <a:solidFill>
                  <a:srgbClr val="000000"/>
                </a:solidFill>
                <a:effectLst/>
                <a:uLnTx/>
                <a:uFillTx/>
                <a:latin typeface="Arial" charset="0"/>
                <a:ea typeface="+mn-ea"/>
                <a:cs typeface="+mn-cs"/>
              </a:rPr>
              <a:t>New York        </a:t>
            </a: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A               'AREA_A</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B               'AREA_B</a:t>
            </a:r>
            <a:r>
              <a:rPr kumimoji="0" lang="en-US" sz="4000" b="0" i="0" u="none" strike="noStrike" kern="1200" cap="none" spc="0" normalizeH="0" baseline="0" noProof="0" dirty="0" smtClean="0">
                <a:ln>
                  <a:noFill/>
                </a:ln>
                <a:solidFill>
                  <a:srgbClr val="62777F"/>
                </a:solidFill>
                <a:effectLst/>
                <a:uLnTx/>
                <a:uFillTx/>
                <a:latin typeface="Arial" charset="0"/>
                <a:ea typeface="+mn-ea"/>
                <a:cs typeface="+mn-cs"/>
              </a:rPr>
              <a:t> </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C               'AREA_C</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D               'AREA_D</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E                'AREA_E</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F                'AREA_F</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G               'AREA_G</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CPVVEC    'AREA </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FOR </a:t>
            </a: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CPV VEC'</a:t>
            </a:r>
            <a:endParaRPr kumimoji="0" lang="en-US" sz="40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H     </a:t>
            </a: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'AREA_H '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I                  </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'AREA_I '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J                  </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'AREA_J '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J3                'LINDEN VFT CABLE</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J4                </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HTP CABLE</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40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charset="0"/>
                <a:ea typeface="+mn-ea"/>
                <a:cs typeface="+mn-cs"/>
              </a:rPr>
              <a:t>K                  'AREA_K'                 </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charset="0"/>
                <a:ea typeface="+mn-ea"/>
                <a:cs typeface="+mn-cs"/>
              </a:rPr>
              <a:t>RECO          </a:t>
            </a:r>
            <a:r>
              <a:rPr kumimoji="0" lang="en-US" sz="4000" b="0" i="0" u="none" strike="noStrike" kern="1200" cap="none" spc="0" normalizeH="0" baseline="0" noProof="0" dirty="0">
                <a:ln>
                  <a:noFill/>
                </a:ln>
                <a:solidFill>
                  <a:srgbClr val="000000"/>
                </a:solidFill>
                <a:effectLst/>
                <a:uLnTx/>
                <a:uFillTx/>
                <a:latin typeface="Arial" charset="0"/>
                <a:ea typeface="+mn-ea"/>
                <a:cs typeface="+mn-cs"/>
              </a:rPr>
              <a:t>'RECO    PJM'</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auto" latinLnBrk="0" hangingPunct="1">
              <a:lnSpc>
                <a:spcPct val="90000"/>
              </a:lnSpc>
              <a:spcBef>
                <a:spcPts val="12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67</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362335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dirty="0" smtClean="0"/>
              <a:t>Abbreviations of Subareas in Diagrams, cont.</a:t>
            </a:r>
            <a:endParaRPr lang="en-US" dirty="0"/>
          </a:p>
        </p:txBody>
      </p:sp>
      <p:sp>
        <p:nvSpPr>
          <p:cNvPr id="6" name="Rectangle 3"/>
          <p:cNvSpPr txBox="1">
            <a:spLocks noChangeArrowheads="1"/>
          </p:cNvSpPr>
          <p:nvPr/>
        </p:nvSpPr>
        <p:spPr>
          <a:xfrm>
            <a:off x="457200" y="1219200"/>
            <a:ext cx="8382000" cy="4495800"/>
          </a:xfrm>
          <a:prstGeom prst="rect">
            <a:avLst/>
          </a:prstGeom>
        </p:spPr>
        <p:txBody>
          <a:bodyPr vert="horz" lIns="91440" tIns="45720" rIns="91440" bIns="45720" rtlCol="0">
            <a:normAutofit fontScale="92500" lnSpcReduction="20000"/>
          </a:bodyPr>
          <a:lstStyle/>
          <a:p>
            <a:pPr marL="342900" marR="0" lvl="0" indent="-342900" algn="l" defTabSz="914400" rtl="0" eaLnBrk="1" fontAlgn="base" latinLnBrk="0" hangingPunct="1">
              <a:lnSpc>
                <a:spcPct val="90000"/>
              </a:lnSpc>
              <a:spcBef>
                <a:spcPts val="1200"/>
              </a:spcBef>
              <a:spcAft>
                <a:spcPct val="0"/>
              </a:spcAft>
              <a:buClrTx/>
              <a:buSzTx/>
              <a:buFontTx/>
              <a:buNone/>
              <a:tabLst/>
              <a:defRPr/>
            </a:pPr>
            <a:r>
              <a:rPr kumimoji="0" lang="en-US" sz="2200" b="0" i="0" u="sng"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New England </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BHE      ‘Northeastern Maine’</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‘Western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and central Maine and Saco Valley, New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Hampshire’</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SME      ‘Southeastern Maine’</a:t>
            </a:r>
            <a:endPar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NH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‘Northern</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eastern, and central New Hampshire; eastern Vermont; and southwestern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Maine’ </a:t>
            </a:r>
            <a:endPar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VT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‘Vermont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and southwestern New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Hampshire’</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Boston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‘Greater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Boston, including the North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Shore’</a:t>
            </a:r>
          </a:p>
          <a:p>
            <a:pPr marL="1258888" marR="0" lvl="0" indent="-1258888"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CMA/NEMA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‘Central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Massachusetts and </a:t>
            </a:r>
            <a:r>
              <a:rPr kumimoji="0" lang="en-US" sz="1500" b="0" i="0" u="none" strike="noStrike" kern="1200" cap="none" spc="0" normalizeH="0" baseline="0" noProof="0" dirty="0" smtClean="0">
                <a:ln>
                  <a:noFill/>
                </a:ln>
                <a:solidFill>
                  <a:srgbClr val="090B0B"/>
                </a:solidFill>
                <a:effectLst/>
                <a:uLnTx/>
                <a:uFillTx/>
                <a:latin typeface="Arial" pitchFamily="34" charset="0"/>
                <a:ea typeface="+mn-ea"/>
                <a:cs typeface="Arial" pitchFamily="34" charset="0"/>
              </a:rPr>
              <a:t>Northeastern</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Massachusetts’</a:t>
            </a:r>
          </a:p>
          <a:p>
            <a:pPr marL="795338" marR="0" lvl="0" indent="-795338"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WMA     ‘Western Massachusetts’</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SEMA    ‘</a:t>
            </a:r>
            <a:r>
              <a:rPr kumimoji="0" lang="en-US" sz="1500" b="0" i="0" u="none" strike="noStrike" kern="1200" cap="none" spc="0" normalizeH="0" baseline="0" noProof="0" dirty="0" smtClean="0">
                <a:ln>
                  <a:noFill/>
                </a:ln>
                <a:solidFill>
                  <a:srgbClr val="090B0B"/>
                </a:solidFill>
                <a:effectLst/>
                <a:uLnTx/>
                <a:uFillTx/>
                <a:latin typeface="Arial" pitchFamily="34" charset="0"/>
                <a:ea typeface="+mn-ea"/>
                <a:cs typeface="Arial" pitchFamily="34" charset="0"/>
              </a:rPr>
              <a:t>Southeast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Massachusetts and Newport, Rhode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Island’</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RI          ‘Part of Rhode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Island bordering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Massachusetts’</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CT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‘Northern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and eastern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Connecticut’</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SWCT   ‘Southwestern Connecticut’</a:t>
            </a:r>
          </a:p>
          <a:p>
            <a:pPr marL="688975" marR="0" lvl="0" indent="-688975" algn="l" defTabSz="914400" rtl="0" eaLnBrk="1" fontAlgn="base" latinLnBrk="0" hangingPunct="1">
              <a:lnSpc>
                <a:spcPct val="90000"/>
              </a:lnSpc>
              <a:spcBef>
                <a:spcPts val="12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NOR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‘Norwalk </a:t>
            </a:r>
            <a:r>
              <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and Stamford, </a:t>
            </a:r>
            <a:r>
              <a:rPr kumimoji="0" lang="en-US" sz="15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Connecticut’</a:t>
            </a:r>
            <a:endParaRPr kumimoji="0" 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68</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3086879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 V </a:t>
            </a:r>
            <a:endParaRPr lang="en-US" dirty="0"/>
          </a:p>
        </p:txBody>
      </p:sp>
      <p:sp>
        <p:nvSpPr>
          <p:cNvPr id="10" name="Text Placeholder 9"/>
          <p:cNvSpPr>
            <a:spLocks noGrp="1"/>
          </p:cNvSpPr>
          <p:nvPr>
            <p:ph type="body" idx="1"/>
          </p:nvPr>
        </p:nvSpPr>
        <p:spPr/>
        <p:txBody>
          <a:bodyPr/>
          <a:lstStyle/>
          <a:p>
            <a:r>
              <a:rPr lang="en-US" dirty="0" smtClean="0"/>
              <a:t>Acronyms*</a:t>
            </a:r>
            <a:endParaRPr lang="en-US" dirty="0"/>
          </a:p>
        </p:txBody>
      </p:sp>
      <p:sp>
        <p:nvSpPr>
          <p:cNvPr id="11" name="TextBox 10"/>
          <p:cNvSpPr txBox="1"/>
          <p:nvPr/>
        </p:nvSpPr>
        <p:spPr>
          <a:xfrm>
            <a:off x="609600" y="5943600"/>
            <a:ext cx="5715000"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a:t>
            </a:r>
            <a:r>
              <a:rPr kumimoji="0" lang="en-US" sz="1300" b="0" i="0" u="none" strike="noStrike" kern="1200" cap="none" spc="0" normalizeH="0" baseline="0" noProof="0" dirty="0">
                <a:ln>
                  <a:noFill/>
                </a:ln>
                <a:solidFill>
                  <a:srgbClr val="000000"/>
                </a:solidFill>
                <a:effectLst/>
                <a:uLnTx/>
                <a:uFillTx/>
                <a:latin typeface="Calibri"/>
                <a:ea typeface="+mn-ea"/>
                <a:cs typeface="+mn-cs"/>
              </a:rPr>
              <a:t>Not all acronyms are used in this </a:t>
            </a:r>
            <a:r>
              <a:rPr kumimoji="0" lang="en-US" sz="1300" b="0" i="0" u="none" strike="noStrike" kern="1200" cap="none" spc="0" normalizeH="0" baseline="0" noProof="0" dirty="0" smtClean="0">
                <a:ln>
                  <a:noFill/>
                </a:ln>
                <a:solidFill>
                  <a:srgbClr val="000000"/>
                </a:solidFill>
                <a:effectLst/>
                <a:uLnTx/>
                <a:uFillTx/>
                <a:latin typeface="Calibri"/>
                <a:ea typeface="+mn-ea"/>
                <a:cs typeface="+mn-cs"/>
              </a:rPr>
              <a:t>presentation</a:t>
            </a: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Slide Number Placeholder 2"/>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61ACE11-EF18-4151-9C86-FCCC5A027270}"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69</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92074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FCA 16 Tie Benefits Study </a:t>
            </a:r>
            <a:br>
              <a:rPr lang="en-US" dirty="0" smtClean="0"/>
            </a:br>
            <a:r>
              <a:rPr lang="en-US" dirty="0" smtClean="0"/>
              <a:t>detailed calculations</a:t>
            </a:r>
            <a:br>
              <a:rPr lang="en-US" dirty="0" smtClean="0"/>
            </a:b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14910400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Acronyms</a:t>
            </a:r>
            <a:endParaRPr lang="en-US" dirty="0" smtClean="0"/>
          </a:p>
        </p:txBody>
      </p:sp>
      <p:sp>
        <p:nvSpPr>
          <p:cNvPr id="4099" name="Content Placeholder 2"/>
          <p:cNvSpPr>
            <a:spLocks noGrp="1"/>
          </p:cNvSpPr>
          <p:nvPr>
            <p:ph idx="1"/>
          </p:nvPr>
        </p:nvSpPr>
        <p:spPr>
          <a:xfrm>
            <a:off x="457200" y="1219200"/>
            <a:ext cx="8229600" cy="4965088"/>
          </a:xfrm>
        </p:spPr>
        <p:txBody>
          <a:bodyPr>
            <a:noAutofit/>
          </a:bodyPr>
          <a:lstStyle/>
          <a:p>
            <a:pPr>
              <a:spcBef>
                <a:spcPts val="600"/>
              </a:spcBef>
            </a:pPr>
            <a:r>
              <a:rPr lang="en-US" sz="1700" dirty="0" smtClean="0"/>
              <a:t>ADCR – Active Demand Capacity Resource</a:t>
            </a:r>
          </a:p>
          <a:p>
            <a:pPr>
              <a:spcBef>
                <a:spcPts val="600"/>
              </a:spcBef>
            </a:pPr>
            <a:r>
              <a:rPr lang="en-US" sz="1700" dirty="0" smtClean="0"/>
              <a:t>ALCC – Additional Load Carrying Capability</a:t>
            </a:r>
          </a:p>
          <a:p>
            <a:pPr>
              <a:spcBef>
                <a:spcPts val="600"/>
              </a:spcBef>
            </a:pPr>
            <a:r>
              <a:rPr lang="en-US" sz="1700" dirty="0" err="1" smtClean="0"/>
              <a:t>APk</a:t>
            </a:r>
            <a:r>
              <a:rPr lang="en-US" sz="1700" dirty="0" smtClean="0"/>
              <a:t> – Gross peak load net of BTM PV</a:t>
            </a:r>
          </a:p>
          <a:p>
            <a:pPr>
              <a:spcBef>
                <a:spcPts val="600"/>
              </a:spcBef>
            </a:pPr>
            <a:r>
              <a:rPr lang="en-US" sz="1700" dirty="0" smtClean="0"/>
              <a:t>ARA – Annual Reconfiguration Auction</a:t>
            </a:r>
          </a:p>
          <a:p>
            <a:pPr>
              <a:spcBef>
                <a:spcPts val="600"/>
              </a:spcBef>
            </a:pPr>
            <a:r>
              <a:rPr lang="en-US" sz="1700" dirty="0" smtClean="0"/>
              <a:t>ART – Annual Reconfiguration Transaction</a:t>
            </a:r>
          </a:p>
          <a:p>
            <a:pPr>
              <a:spcBef>
                <a:spcPts val="600"/>
              </a:spcBef>
            </a:pPr>
            <a:r>
              <a:rPr lang="en-US" sz="1700" dirty="0" smtClean="0"/>
              <a:t>BTM PV – Behind-the-meter Photovoltaic</a:t>
            </a:r>
          </a:p>
          <a:p>
            <a:pPr>
              <a:spcBef>
                <a:spcPts val="600"/>
              </a:spcBef>
            </a:pPr>
            <a:r>
              <a:rPr lang="en-US" sz="1700" dirty="0" smtClean="0"/>
              <a:t>CCP – Capacity Commitment Period</a:t>
            </a:r>
          </a:p>
          <a:p>
            <a:pPr>
              <a:spcBef>
                <a:spcPts val="600"/>
              </a:spcBef>
            </a:pPr>
            <a:r>
              <a:rPr lang="en-US" sz="1700" dirty="0" smtClean="0"/>
              <a:t>CDD – Cooling Degree Days</a:t>
            </a:r>
          </a:p>
          <a:p>
            <a:pPr>
              <a:spcBef>
                <a:spcPts val="600"/>
              </a:spcBef>
            </a:pPr>
            <a:r>
              <a:rPr lang="en-US" sz="1700" dirty="0" smtClean="0"/>
              <a:t>CELT – Capacity, Energy, Loads and Transmission</a:t>
            </a:r>
          </a:p>
          <a:p>
            <a:pPr>
              <a:spcBef>
                <a:spcPts val="600"/>
              </a:spcBef>
            </a:pPr>
            <a:r>
              <a:rPr lang="en-US" sz="1700" dirty="0" smtClean="0"/>
              <a:t>CSC – Cross Sound Cable</a:t>
            </a:r>
          </a:p>
          <a:p>
            <a:pPr>
              <a:spcBef>
                <a:spcPts val="600"/>
              </a:spcBef>
            </a:pPr>
            <a:r>
              <a:rPr lang="en-US" sz="1700" dirty="0" smtClean="0"/>
              <a:t>CSO – Capacity Supply Obligation</a:t>
            </a:r>
          </a:p>
          <a:p>
            <a:pPr>
              <a:spcBef>
                <a:spcPts val="600"/>
              </a:spcBef>
            </a:pPr>
            <a:r>
              <a:rPr lang="en-US" sz="1700" dirty="0" smtClean="0"/>
              <a:t>CT – Connecticut</a:t>
            </a:r>
          </a:p>
          <a:p>
            <a:pPr>
              <a:spcBef>
                <a:spcPts val="600"/>
              </a:spcBef>
            </a:pPr>
            <a:r>
              <a:rPr lang="en-US" sz="1700" dirty="0" smtClean="0"/>
              <a:t>DR – Demand Resource</a:t>
            </a:r>
          </a:p>
        </p:txBody>
      </p:sp>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14996855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Acronyms, cont.</a:t>
            </a:r>
            <a:endParaRPr lang="en-US" dirty="0" smtClean="0"/>
          </a:p>
        </p:txBody>
      </p:sp>
      <p:sp>
        <p:nvSpPr>
          <p:cNvPr id="4099" name="Content Placeholder 2"/>
          <p:cNvSpPr>
            <a:spLocks noGrp="1"/>
          </p:cNvSpPr>
          <p:nvPr>
            <p:ph idx="1"/>
          </p:nvPr>
        </p:nvSpPr>
        <p:spPr>
          <a:xfrm>
            <a:off x="472348" y="914400"/>
            <a:ext cx="8229600" cy="5041288"/>
          </a:xfrm>
        </p:spPr>
        <p:txBody>
          <a:bodyPr>
            <a:noAutofit/>
          </a:bodyPr>
          <a:lstStyle/>
          <a:p>
            <a:pPr>
              <a:spcBef>
                <a:spcPts val="600"/>
              </a:spcBef>
            </a:pPr>
            <a:r>
              <a:rPr lang="en-US" sz="1700" dirty="0"/>
              <a:t>EE – Energy Efficiency</a:t>
            </a:r>
          </a:p>
          <a:p>
            <a:pPr>
              <a:spcBef>
                <a:spcPts val="600"/>
              </a:spcBef>
            </a:pPr>
            <a:r>
              <a:rPr lang="en-US" sz="1700" dirty="0" err="1"/>
              <a:t>EFORd</a:t>
            </a:r>
            <a:r>
              <a:rPr lang="en-US" sz="1700" dirty="0"/>
              <a:t> – Equivalent Forced Outage Rate on Demand</a:t>
            </a:r>
          </a:p>
          <a:p>
            <a:pPr>
              <a:spcBef>
                <a:spcPts val="600"/>
              </a:spcBef>
            </a:pPr>
            <a:r>
              <a:rPr lang="en-US" sz="1700" dirty="0" smtClean="0"/>
              <a:t>FCA </a:t>
            </a:r>
            <a:r>
              <a:rPr lang="en-US" sz="1700" dirty="0"/>
              <a:t>– Forward Capacity Auction</a:t>
            </a:r>
          </a:p>
          <a:p>
            <a:pPr>
              <a:spcBef>
                <a:spcPts val="600"/>
              </a:spcBef>
            </a:pPr>
            <a:r>
              <a:rPr lang="en-US" sz="1700" dirty="0"/>
              <a:t>FCM – Forward Capacity Market</a:t>
            </a:r>
          </a:p>
          <a:p>
            <a:pPr>
              <a:spcBef>
                <a:spcPts val="600"/>
              </a:spcBef>
            </a:pPr>
            <a:r>
              <a:rPr lang="en-US" sz="1700" dirty="0"/>
              <a:t>FERC – Federal Energy Regulatory Commission</a:t>
            </a:r>
          </a:p>
          <a:p>
            <a:pPr>
              <a:spcBef>
                <a:spcPts val="600"/>
              </a:spcBef>
            </a:pPr>
            <a:r>
              <a:rPr lang="en-US" sz="1700" dirty="0"/>
              <a:t>HQICCs – Hydro-Quebec Interconnection Capability Credits</a:t>
            </a:r>
          </a:p>
          <a:p>
            <a:pPr>
              <a:spcBef>
                <a:spcPts val="600"/>
              </a:spcBef>
            </a:pPr>
            <a:r>
              <a:rPr lang="en-US" sz="1700" dirty="0"/>
              <a:t>ICR – Installed Capacity Requirement</a:t>
            </a:r>
          </a:p>
          <a:p>
            <a:pPr>
              <a:spcBef>
                <a:spcPts val="600"/>
              </a:spcBef>
            </a:pPr>
            <a:r>
              <a:rPr lang="en-US" sz="1700" dirty="0"/>
              <a:t>ISO – ISO New England</a:t>
            </a:r>
          </a:p>
          <a:p>
            <a:pPr>
              <a:spcBef>
                <a:spcPts val="600"/>
              </a:spcBef>
            </a:pPr>
            <a:r>
              <a:rPr lang="en-US" sz="1700" dirty="0"/>
              <a:t>LRA – Local Resource Adequacy</a:t>
            </a:r>
          </a:p>
          <a:p>
            <a:pPr>
              <a:spcBef>
                <a:spcPts val="600"/>
              </a:spcBef>
            </a:pPr>
            <a:r>
              <a:rPr lang="en-US" sz="1700" dirty="0"/>
              <a:t>LSR – Local Sourcing Requirement</a:t>
            </a:r>
          </a:p>
          <a:p>
            <a:pPr>
              <a:spcBef>
                <a:spcPts val="600"/>
              </a:spcBef>
            </a:pPr>
            <a:r>
              <a:rPr lang="en-US" sz="1700" dirty="0"/>
              <a:t>MARS  -Multi-Area Reliability Simulation</a:t>
            </a:r>
          </a:p>
          <a:p>
            <a:pPr>
              <a:spcBef>
                <a:spcPts val="600"/>
              </a:spcBef>
            </a:pPr>
            <a:r>
              <a:rPr lang="en-US" sz="1700" dirty="0"/>
              <a:t>MCL – Maximum Capacity Limit</a:t>
            </a:r>
          </a:p>
          <a:p>
            <a:pPr>
              <a:spcBef>
                <a:spcPts val="600"/>
              </a:spcBef>
            </a:pPr>
            <a:r>
              <a:rPr lang="en-US" sz="1700" dirty="0"/>
              <a:t>MRI – Marginal Reliability </a:t>
            </a:r>
            <a:r>
              <a:rPr lang="en-US" sz="1700" dirty="0" smtClean="0"/>
              <a:t>Impact</a:t>
            </a:r>
          </a:p>
          <a:p>
            <a:pPr>
              <a:spcBef>
                <a:spcPts val="600"/>
              </a:spcBef>
            </a:pPr>
            <a:r>
              <a:rPr lang="en-US" sz="1700" dirty="0" smtClean="0"/>
              <a:t>NEMA </a:t>
            </a:r>
            <a:r>
              <a:rPr lang="en-US" sz="1700" dirty="0"/>
              <a:t>– </a:t>
            </a:r>
            <a:r>
              <a:rPr lang="en-US" sz="1700" dirty="0" smtClean="0"/>
              <a:t>Northeast Massachusetts</a:t>
            </a:r>
            <a:endParaRPr lang="en-US" sz="1700" dirty="0"/>
          </a:p>
          <a:p>
            <a:pPr>
              <a:spcBef>
                <a:spcPts val="600"/>
              </a:spcBef>
            </a:pPr>
            <a:r>
              <a:rPr lang="en-US" sz="1700" dirty="0"/>
              <a:t>NEPOOL – New England Power Pool</a:t>
            </a:r>
          </a:p>
          <a:p>
            <a:pPr>
              <a:spcBef>
                <a:spcPts val="600"/>
              </a:spcBef>
            </a:pPr>
            <a:r>
              <a:rPr lang="en-US" sz="1700" dirty="0"/>
              <a:t>Net ICR – ICR minus </a:t>
            </a:r>
            <a:r>
              <a:rPr lang="en-US" sz="1700" dirty="0" smtClean="0"/>
              <a:t>HQICCs</a:t>
            </a:r>
            <a:endParaRPr lang="en-US" sz="1700" dirty="0"/>
          </a:p>
        </p:txBody>
      </p:sp>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71</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39306675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Acronyms, cont.</a:t>
            </a:r>
            <a:endParaRPr lang="en-US" dirty="0" smtClean="0"/>
          </a:p>
        </p:txBody>
      </p:sp>
      <p:sp>
        <p:nvSpPr>
          <p:cNvPr id="4099" name="Content Placeholder 2"/>
          <p:cNvSpPr>
            <a:spLocks noGrp="1"/>
          </p:cNvSpPr>
          <p:nvPr>
            <p:ph idx="1"/>
          </p:nvPr>
        </p:nvSpPr>
        <p:spPr>
          <a:xfrm>
            <a:off x="491628" y="1066800"/>
            <a:ext cx="8229600" cy="4965088"/>
          </a:xfrm>
        </p:spPr>
        <p:txBody>
          <a:bodyPr>
            <a:noAutofit/>
          </a:bodyPr>
          <a:lstStyle/>
          <a:p>
            <a:pPr>
              <a:spcBef>
                <a:spcPts val="600"/>
              </a:spcBef>
            </a:pPr>
            <a:r>
              <a:rPr lang="en-US" sz="1700" dirty="0"/>
              <a:t>NNE – Northern New England</a:t>
            </a:r>
          </a:p>
          <a:p>
            <a:pPr>
              <a:spcBef>
                <a:spcPts val="600"/>
              </a:spcBef>
            </a:pPr>
            <a:r>
              <a:rPr lang="en-US" sz="1700" dirty="0" smtClean="0"/>
              <a:t>NPCC – Northeast Power Coordinating Council</a:t>
            </a:r>
          </a:p>
          <a:p>
            <a:pPr>
              <a:spcBef>
                <a:spcPts val="600"/>
              </a:spcBef>
            </a:pPr>
            <a:r>
              <a:rPr lang="en-US" sz="1700" dirty="0" smtClean="0"/>
              <a:t>OP-4 – Operating Procedure No. 4, Action During a Capacity Deficiency</a:t>
            </a:r>
          </a:p>
          <a:p>
            <a:pPr>
              <a:spcBef>
                <a:spcPts val="600"/>
              </a:spcBef>
            </a:pPr>
            <a:r>
              <a:rPr lang="en-US" sz="1700" dirty="0" smtClean="0"/>
              <a:t>PAC – Planning Advisory Committee</a:t>
            </a:r>
          </a:p>
          <a:p>
            <a:pPr>
              <a:spcBef>
                <a:spcPts val="600"/>
              </a:spcBef>
            </a:pPr>
            <a:r>
              <a:rPr lang="en-US" sz="1700" dirty="0" smtClean="0"/>
              <a:t>PC – Participants Committee</a:t>
            </a:r>
          </a:p>
          <a:p>
            <a:pPr>
              <a:spcBef>
                <a:spcPts val="600"/>
              </a:spcBef>
            </a:pPr>
            <a:r>
              <a:rPr lang="en-US" sz="1700" dirty="0" smtClean="0"/>
              <a:t>PK – Peak (gross load forecast)</a:t>
            </a:r>
          </a:p>
          <a:p>
            <a:pPr>
              <a:spcBef>
                <a:spcPts val="600"/>
              </a:spcBef>
            </a:pPr>
            <a:r>
              <a:rPr lang="en-US" sz="1700" dirty="0" smtClean="0"/>
              <a:t>PSPC – Power Supply Planning Committee</a:t>
            </a:r>
          </a:p>
          <a:p>
            <a:pPr>
              <a:spcBef>
                <a:spcPts val="600"/>
              </a:spcBef>
            </a:pPr>
            <a:r>
              <a:rPr lang="en-US" sz="1700" dirty="0" smtClean="0"/>
              <a:t>RC – Reliability Committee</a:t>
            </a:r>
          </a:p>
          <a:p>
            <a:pPr>
              <a:spcBef>
                <a:spcPts val="600"/>
              </a:spcBef>
            </a:pPr>
            <a:r>
              <a:rPr lang="en-US" sz="1700" dirty="0" smtClean="0"/>
              <a:t>RI – Rhode Island</a:t>
            </a:r>
          </a:p>
          <a:p>
            <a:pPr>
              <a:spcBef>
                <a:spcPts val="600"/>
              </a:spcBef>
            </a:pPr>
            <a:r>
              <a:rPr lang="en-US" sz="1700" dirty="0" smtClean="0"/>
              <a:t>SEMA – Southeast Massachusetts</a:t>
            </a:r>
          </a:p>
          <a:p>
            <a:pPr>
              <a:spcBef>
                <a:spcPts val="600"/>
              </a:spcBef>
            </a:pPr>
            <a:r>
              <a:rPr lang="en-US" sz="1700" dirty="0" smtClean="0"/>
              <a:t>SENE </a:t>
            </a:r>
            <a:r>
              <a:rPr lang="en-US" sz="1700" smtClean="0"/>
              <a:t>– Southeast </a:t>
            </a:r>
            <a:r>
              <a:rPr lang="en-US" sz="1700" dirty="0" smtClean="0"/>
              <a:t>New England</a:t>
            </a:r>
          </a:p>
          <a:p>
            <a:pPr>
              <a:spcBef>
                <a:spcPts val="600"/>
              </a:spcBef>
            </a:pPr>
            <a:r>
              <a:rPr lang="en-US" sz="1700" dirty="0" smtClean="0"/>
              <a:t>SWCT – Southwest Connecticut</a:t>
            </a:r>
          </a:p>
          <a:p>
            <a:pPr>
              <a:spcBef>
                <a:spcPts val="600"/>
              </a:spcBef>
            </a:pPr>
            <a:r>
              <a:rPr lang="en-US" sz="1700" dirty="0" smtClean="0"/>
              <a:t>TSA – Transmission Security Analysis</a:t>
            </a:r>
          </a:p>
          <a:p>
            <a:pPr>
              <a:spcBef>
                <a:spcPts val="600"/>
              </a:spcBef>
            </a:pPr>
            <a:r>
              <a:rPr lang="en-US" sz="1700" dirty="0" smtClean="0"/>
              <a:t>VR – Voltage Reduction</a:t>
            </a:r>
          </a:p>
          <a:p>
            <a:pPr>
              <a:spcBef>
                <a:spcPts val="600"/>
              </a:spcBef>
            </a:pPr>
            <a:r>
              <a:rPr lang="en-US" sz="1700" dirty="0" err="1" smtClean="0"/>
              <a:t>WEFORd</a:t>
            </a:r>
            <a:r>
              <a:rPr lang="en-US" sz="1700" dirty="0" smtClean="0"/>
              <a:t> – Weighted Equivalent Forced Outage Rated on Demand</a:t>
            </a:r>
          </a:p>
        </p:txBody>
      </p:sp>
      <p:sp>
        <p:nvSpPr>
          <p:cNvPr id="2" name="Slide Number Placeholder 1"/>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D8725CD-6A91-4E83-9D53-1642D377C37F}"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72</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2806972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a:bodyPr>
          <a:lstStyle/>
          <a:p>
            <a:r>
              <a:rPr lang="en-US" u="sng" dirty="0"/>
              <a:t>Process </a:t>
            </a:r>
            <a:r>
              <a:rPr lang="en-US" u="sng" dirty="0" smtClean="0"/>
              <a:t>1</a:t>
            </a:r>
            <a:r>
              <a:rPr lang="en-US" dirty="0" smtClean="0"/>
              <a:t> Calculation </a:t>
            </a:r>
            <a:r>
              <a:rPr lang="en-US" dirty="0"/>
              <a:t>of Tie Benefits for All </a:t>
            </a:r>
            <a:r>
              <a:rPr lang="en-US" dirty="0" smtClean="0">
                <a:solidFill>
                  <a:srgbClr val="FF0000"/>
                </a:solidFill>
              </a:rPr>
              <a:t> </a:t>
            </a:r>
            <a:r>
              <a:rPr lang="en-US" dirty="0" smtClean="0"/>
              <a:t>Interconnection States</a:t>
            </a:r>
            <a:endParaRPr lang="en-US"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8</a:t>
            </a:fld>
            <a:endParaRPr lang="en-US" dirty="0"/>
          </a:p>
        </p:txBody>
      </p:sp>
      <p:sp>
        <p:nvSpPr>
          <p:cNvPr id="7" name="TextBox 6"/>
          <p:cNvSpPr txBox="1"/>
          <p:nvPr/>
        </p:nvSpPr>
        <p:spPr>
          <a:xfrm>
            <a:off x="533400" y="6096000"/>
            <a:ext cx="2743200" cy="523220"/>
          </a:xfrm>
          <a:prstGeom prst="rect">
            <a:avLst/>
          </a:prstGeom>
          <a:noFill/>
        </p:spPr>
        <p:txBody>
          <a:bodyPr wrap="square" rtlCol="0">
            <a:spAutoFit/>
          </a:bodyPr>
          <a:lstStyle/>
          <a:p>
            <a:r>
              <a:rPr lang="en-US" sz="1000" dirty="0" smtClean="0">
                <a:solidFill>
                  <a:srgbClr val="C00000"/>
                </a:solidFill>
              </a:rPr>
              <a:t>X </a:t>
            </a:r>
            <a:r>
              <a:rPr lang="en-US" sz="1000" dirty="0" smtClean="0">
                <a:solidFill>
                  <a:srgbClr val="000000"/>
                </a:solidFill>
              </a:rPr>
              <a:t>– disconnected  </a:t>
            </a:r>
            <a:r>
              <a:rPr lang="en-US" sz="1000" dirty="0" smtClean="0">
                <a:solidFill>
                  <a:srgbClr val="00B050"/>
                </a:solidFill>
              </a:rPr>
              <a:t>√ </a:t>
            </a:r>
            <a:r>
              <a:rPr lang="en-US" sz="1000" dirty="0" smtClean="0">
                <a:solidFill>
                  <a:srgbClr val="000000"/>
                </a:solidFill>
              </a:rPr>
              <a:t>- connected</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65511863"/>
              </p:ext>
            </p:extLst>
          </p:nvPr>
        </p:nvGraphicFramePr>
        <p:xfrm>
          <a:off x="1028699" y="1226100"/>
          <a:ext cx="7315202" cy="4846472"/>
        </p:xfrm>
        <a:graphic>
          <a:graphicData uri="http://schemas.openxmlformats.org/drawingml/2006/table">
            <a:tbl>
              <a:tblPr/>
              <a:tblGrid>
                <a:gridCol w="1056137">
                  <a:extLst>
                    <a:ext uri="{9D8B030D-6E8A-4147-A177-3AD203B41FA5}">
                      <a16:colId xmlns:a16="http://schemas.microsoft.com/office/drawing/2014/main" val="884195246"/>
                    </a:ext>
                  </a:extLst>
                </a:gridCol>
                <a:gridCol w="2088804">
                  <a:extLst>
                    <a:ext uri="{9D8B030D-6E8A-4147-A177-3AD203B41FA5}">
                      <a16:colId xmlns:a16="http://schemas.microsoft.com/office/drawing/2014/main" val="1837473641"/>
                    </a:ext>
                  </a:extLst>
                </a:gridCol>
                <a:gridCol w="587762">
                  <a:extLst>
                    <a:ext uri="{9D8B030D-6E8A-4147-A177-3AD203B41FA5}">
                      <a16:colId xmlns:a16="http://schemas.microsoft.com/office/drawing/2014/main" val="4202242403"/>
                    </a:ext>
                  </a:extLst>
                </a:gridCol>
                <a:gridCol w="462864">
                  <a:extLst>
                    <a:ext uri="{9D8B030D-6E8A-4147-A177-3AD203B41FA5}">
                      <a16:colId xmlns:a16="http://schemas.microsoft.com/office/drawing/2014/main" val="2788181896"/>
                    </a:ext>
                  </a:extLst>
                </a:gridCol>
                <a:gridCol w="551027">
                  <a:extLst>
                    <a:ext uri="{9D8B030D-6E8A-4147-A177-3AD203B41FA5}">
                      <a16:colId xmlns:a16="http://schemas.microsoft.com/office/drawing/2014/main" val="124652926"/>
                    </a:ext>
                  </a:extLst>
                </a:gridCol>
                <a:gridCol w="462864">
                  <a:extLst>
                    <a:ext uri="{9D8B030D-6E8A-4147-A177-3AD203B41FA5}">
                      <a16:colId xmlns:a16="http://schemas.microsoft.com/office/drawing/2014/main" val="1699390052"/>
                    </a:ext>
                  </a:extLst>
                </a:gridCol>
                <a:gridCol w="462864">
                  <a:extLst>
                    <a:ext uri="{9D8B030D-6E8A-4147-A177-3AD203B41FA5}">
                      <a16:colId xmlns:a16="http://schemas.microsoft.com/office/drawing/2014/main" val="474405397"/>
                    </a:ext>
                  </a:extLst>
                </a:gridCol>
                <a:gridCol w="751031">
                  <a:extLst>
                    <a:ext uri="{9D8B030D-6E8A-4147-A177-3AD203B41FA5}">
                      <a16:colId xmlns:a16="http://schemas.microsoft.com/office/drawing/2014/main" val="4239554919"/>
                    </a:ext>
                  </a:extLst>
                </a:gridCol>
                <a:gridCol w="891849">
                  <a:extLst>
                    <a:ext uri="{9D8B030D-6E8A-4147-A177-3AD203B41FA5}">
                      <a16:colId xmlns:a16="http://schemas.microsoft.com/office/drawing/2014/main" val="1611215014"/>
                    </a:ext>
                  </a:extLst>
                </a:gridCol>
              </a:tblGrid>
              <a:tr h="119203">
                <a:tc rowSpan="2">
                  <a:txBody>
                    <a:bodyPr/>
                    <a:lstStyle/>
                    <a:p>
                      <a:pPr algn="ctr" fontAlgn="b"/>
                      <a:r>
                        <a:rPr lang="en-US" sz="900" b="0" i="0" u="none" strike="noStrike" dirty="0">
                          <a:solidFill>
                            <a:srgbClr val="000000"/>
                          </a:solidFill>
                          <a:effectLst/>
                          <a:latin typeface="Calibri" panose="020F0502020204030204" pitchFamily="34" charset="0"/>
                        </a:rPr>
                        <a:t>Interconnection State</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0" i="0" u="none" strike="noStrike">
                          <a:solidFill>
                            <a:srgbClr val="000000"/>
                          </a:solidFill>
                          <a:effectLst/>
                          <a:latin typeface="Calibri" panose="020F0502020204030204" pitchFamily="34" charset="0"/>
                        </a:rPr>
                        <a:t>Description</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900" b="0" i="0" u="none" strike="noStrike">
                          <a:solidFill>
                            <a:srgbClr val="000000"/>
                          </a:solidFill>
                          <a:effectLst/>
                          <a:latin typeface="Calibri" panose="020F0502020204030204" pitchFamily="34" charset="0"/>
                        </a:rPr>
                        <a:t>Interconnection Status</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900" b="0" i="0" u="none" strike="noStrike">
                          <a:solidFill>
                            <a:srgbClr val="000000"/>
                          </a:solidFill>
                          <a:effectLst/>
                          <a:latin typeface="Calibri" panose="020F0502020204030204" pitchFamily="34" charset="0"/>
                        </a:rPr>
                        <a:t>LOLE</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effectLst/>
                          <a:latin typeface="Calibri" panose="020F0502020204030204" pitchFamily="34" charset="0"/>
                        </a:rPr>
                        <a:t>Equivalent TB (MW)</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076176"/>
                  </a:ext>
                </a:extLst>
              </a:tr>
              <a:tr h="119203">
                <a:tc vMerge="1">
                  <a:txBody>
                    <a:bodyPr/>
                    <a:lstStyle/>
                    <a:p>
                      <a:endParaRPr lang="en-US"/>
                    </a:p>
                  </a:txBody>
                  <a:tcPr/>
                </a:tc>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Maritimes</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Ph II</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Highgate</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84648536"/>
                  </a:ext>
                </a:extLst>
              </a:tr>
              <a:tr h="142569">
                <a:tc>
                  <a:txBody>
                    <a:bodyPr/>
                    <a:lstStyle/>
                    <a:p>
                      <a:pPr algn="l" fontAlgn="b"/>
                      <a:r>
                        <a:rPr lang="en-US" sz="900" b="0" i="0" u="none" strike="noStrike">
                          <a:solidFill>
                            <a:srgbClr val="000000"/>
                          </a:solidFill>
                          <a:effectLst/>
                          <a:latin typeface="Calibri" panose="020F0502020204030204" pitchFamily="34" charset="0"/>
                        </a:rPr>
                        <a:t>1</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All</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0.42009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854861"/>
                  </a:ext>
                </a:extLst>
              </a:tr>
              <a:tr h="142569">
                <a:tc>
                  <a:txBody>
                    <a:bodyPr/>
                    <a:lstStyle/>
                    <a:p>
                      <a:pPr algn="l" fontAlgn="b"/>
                      <a:r>
                        <a:rPr lang="en-US" sz="900" b="0" i="0" u="none" strike="noStrike" dirty="0">
                          <a:solidFill>
                            <a:srgbClr val="000000"/>
                          </a:solidFill>
                          <a:effectLst/>
                          <a:latin typeface="Calibri" panose="020F0502020204030204" pitchFamily="34" charset="0"/>
                        </a:rPr>
                        <a:t>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None</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0.09989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1,830</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604240"/>
                  </a:ext>
                </a:extLst>
              </a:tr>
              <a:tr h="142569">
                <a:tc>
                  <a:txBody>
                    <a:bodyPr/>
                    <a:lstStyle/>
                    <a:p>
                      <a:pPr algn="l" fontAlgn="b"/>
                      <a:r>
                        <a:rPr lang="en-US" sz="900" b="0" i="0" u="none" strike="noStrike">
                          <a:solidFill>
                            <a:srgbClr val="000000"/>
                          </a:solidFill>
                          <a:effectLst/>
                          <a:latin typeface="Calibri" panose="020F0502020204030204" pitchFamily="34" charset="0"/>
                        </a:rPr>
                        <a:t>3</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0.13961</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1,385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583327"/>
                  </a:ext>
                </a:extLst>
              </a:tr>
              <a:tr h="142569">
                <a:tc>
                  <a:txBody>
                    <a:bodyPr/>
                    <a:lstStyle/>
                    <a:p>
                      <a:pPr algn="l" fontAlgn="b"/>
                      <a:r>
                        <a:rPr lang="en-US" sz="900" b="0" i="0" u="none" strike="noStrike">
                          <a:solidFill>
                            <a:srgbClr val="000000"/>
                          </a:solidFill>
                          <a:effectLst/>
                          <a:latin typeface="Calibri" panose="020F0502020204030204" pitchFamily="34" charset="0"/>
                        </a:rPr>
                        <a:t>4</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Ph II</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0.19016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965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40373"/>
                  </a:ext>
                </a:extLst>
              </a:tr>
              <a:tr h="142569">
                <a:tc>
                  <a:txBody>
                    <a:bodyPr/>
                    <a:lstStyle/>
                    <a:p>
                      <a:pPr algn="l" fontAlgn="b"/>
                      <a:r>
                        <a:rPr lang="en-US" sz="900" b="0" i="0" u="none" strike="noStrike">
                          <a:solidFill>
                            <a:srgbClr val="000000"/>
                          </a:solidFill>
                          <a:effectLst/>
                          <a:latin typeface="Calibri" panose="020F0502020204030204" pitchFamily="34" charset="0"/>
                        </a:rPr>
                        <a:t>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Cut </a:t>
                      </a:r>
                      <a:r>
                        <a:rPr lang="en-US" sz="900" b="0" i="0" u="none" strike="noStrike" dirty="0" err="1">
                          <a:solidFill>
                            <a:srgbClr val="000000"/>
                          </a:solidFill>
                          <a:effectLst/>
                          <a:latin typeface="Calibri" panose="020F0502020204030204" pitchFamily="34" charset="0"/>
                        </a:rPr>
                        <a:t>Highgate</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0.11072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1,695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912711"/>
                  </a:ext>
                </a:extLst>
              </a:tr>
              <a:tr h="142569">
                <a:tc>
                  <a:txBody>
                    <a:bodyPr/>
                    <a:lstStyle/>
                    <a:p>
                      <a:pPr algn="l" fontAlgn="b"/>
                      <a:r>
                        <a:rPr lang="en-US" sz="900" b="0" i="0" u="none" strike="noStrike">
                          <a:solidFill>
                            <a:srgbClr val="000000"/>
                          </a:solidFill>
                          <a:effectLst/>
                          <a:latin typeface="Calibri" panose="020F0502020204030204" pitchFamily="34" charset="0"/>
                        </a:rPr>
                        <a:t>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Cut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0.11068</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1,695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321586"/>
                  </a:ext>
                </a:extLst>
              </a:tr>
              <a:tr h="142569">
                <a:tc>
                  <a:txBody>
                    <a:bodyPr/>
                    <a:lstStyle/>
                    <a:p>
                      <a:pPr algn="l" fontAlgn="b"/>
                      <a:r>
                        <a:rPr lang="en-US" sz="900" b="0" i="0" u="none" strike="noStrike">
                          <a:solidFill>
                            <a:srgbClr val="000000"/>
                          </a:solidFill>
                          <a:effectLst/>
                          <a:latin typeface="Calibri" panose="020F0502020204030204" pitchFamily="34" charset="0"/>
                        </a:rPr>
                        <a:t>7</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Cut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0.09989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1,830</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375356"/>
                  </a:ext>
                </a:extLst>
              </a:tr>
              <a:tr h="142569">
                <a:tc>
                  <a:txBody>
                    <a:bodyPr/>
                    <a:lstStyle/>
                    <a:p>
                      <a:pPr algn="l" fontAlgn="b"/>
                      <a:r>
                        <a:rPr lang="en-US" sz="900" b="0" i="0" u="none" strike="noStrike">
                          <a:solidFill>
                            <a:srgbClr val="000000"/>
                          </a:solidFill>
                          <a:effectLst/>
                          <a:latin typeface="Calibri" panose="020F0502020204030204" pitchFamily="34" charset="0"/>
                        </a:rPr>
                        <a:t>8</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Cut MT &amp; </a:t>
                      </a:r>
                      <a:r>
                        <a:rPr lang="en-US" sz="900" b="0" i="0" u="none" strike="noStrike" dirty="0" err="1">
                          <a:solidFill>
                            <a:srgbClr val="000000"/>
                          </a:solidFill>
                          <a:effectLst/>
                          <a:latin typeface="Calibri" panose="020F0502020204030204" pitchFamily="34" charset="0"/>
                        </a:rPr>
                        <a:t>Ph</a:t>
                      </a:r>
                      <a:r>
                        <a:rPr lang="en-US" sz="900" b="0" i="0" u="none" strike="noStrike" dirty="0">
                          <a:solidFill>
                            <a:srgbClr val="000000"/>
                          </a:solidFill>
                          <a:effectLst/>
                          <a:latin typeface="Calibri" panose="020F0502020204030204" pitchFamily="34" charset="0"/>
                        </a:rPr>
                        <a:t> II</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0.25972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585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081399"/>
                  </a:ext>
                </a:extLst>
              </a:tr>
              <a:tr h="142569">
                <a:tc>
                  <a:txBody>
                    <a:bodyPr/>
                    <a:lstStyle/>
                    <a:p>
                      <a:pPr algn="l" fontAlgn="b"/>
                      <a:r>
                        <a:rPr lang="en-US" sz="900" b="0" i="0" u="none" strike="noStrike">
                          <a:solidFill>
                            <a:srgbClr val="000000"/>
                          </a:solidFill>
                          <a:effectLst/>
                          <a:latin typeface="Calibri" panose="020F0502020204030204" pitchFamily="34" charset="0"/>
                        </a:rPr>
                        <a:t>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&amp; Highgate</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0.15226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1,255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627653"/>
                  </a:ext>
                </a:extLst>
              </a:tr>
              <a:tr h="142569">
                <a:tc>
                  <a:txBody>
                    <a:bodyPr/>
                    <a:lstStyle/>
                    <a:p>
                      <a:pPr algn="l" fontAlgn="b"/>
                      <a:r>
                        <a:rPr lang="en-US" sz="900" b="0" i="0" u="none" strike="noStrike">
                          <a:solidFill>
                            <a:srgbClr val="000000"/>
                          </a:solidFill>
                          <a:effectLst/>
                          <a:latin typeface="Calibri" panose="020F0502020204030204" pitchFamily="34" charset="0"/>
                        </a:rPr>
                        <a:t>10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&amp;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0.16143</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1,175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552179"/>
                  </a:ext>
                </a:extLst>
              </a:tr>
              <a:tr h="142569">
                <a:tc>
                  <a:txBody>
                    <a:bodyPr/>
                    <a:lstStyle/>
                    <a:p>
                      <a:pPr algn="l" fontAlgn="b"/>
                      <a:r>
                        <a:rPr lang="en-US" sz="900" b="0" i="0" u="none" strike="noStrike">
                          <a:solidFill>
                            <a:srgbClr val="000000"/>
                          </a:solidFill>
                          <a:effectLst/>
                          <a:latin typeface="Calibri" panose="020F0502020204030204" pitchFamily="34" charset="0"/>
                        </a:rPr>
                        <a:t>11</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Cut MT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0.13961</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1,385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603859"/>
                  </a:ext>
                </a:extLst>
              </a:tr>
              <a:tr h="142569">
                <a:tc>
                  <a:txBody>
                    <a:bodyPr/>
                    <a:lstStyle/>
                    <a:p>
                      <a:pPr algn="l" fontAlgn="b"/>
                      <a:r>
                        <a:rPr lang="en-US" sz="900" b="0" i="0" u="none" strike="noStrike">
                          <a:solidFill>
                            <a:srgbClr val="000000"/>
                          </a:solidFill>
                          <a:effectLst/>
                          <a:latin typeface="Calibri" panose="020F0502020204030204" pitchFamily="34" charset="0"/>
                        </a:rPr>
                        <a:t>12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Cut </a:t>
                      </a:r>
                      <a:r>
                        <a:rPr lang="en-US" sz="900" b="0" i="0" u="none" strike="noStrike" dirty="0" err="1">
                          <a:solidFill>
                            <a:srgbClr val="000000"/>
                          </a:solidFill>
                          <a:effectLst/>
                          <a:latin typeface="Calibri" panose="020F0502020204030204" pitchFamily="34" charset="0"/>
                        </a:rPr>
                        <a:t>Ph</a:t>
                      </a:r>
                      <a:r>
                        <a:rPr lang="en-US" sz="900" b="0" i="0" u="none" strike="noStrike" dirty="0">
                          <a:solidFill>
                            <a:srgbClr val="000000"/>
                          </a:solidFill>
                          <a:effectLst/>
                          <a:latin typeface="Calibri" panose="020F0502020204030204" pitchFamily="34" charset="0"/>
                        </a:rPr>
                        <a:t> II &amp; </a:t>
                      </a:r>
                      <a:r>
                        <a:rPr lang="en-US" sz="900" b="0" i="0" u="none" strike="noStrike" dirty="0" err="1">
                          <a:solidFill>
                            <a:srgbClr val="000000"/>
                          </a:solidFill>
                          <a:effectLst/>
                          <a:latin typeface="Calibri" panose="020F0502020204030204" pitchFamily="34" charset="0"/>
                        </a:rPr>
                        <a:t>Highgate</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0.20820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850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8615"/>
                  </a:ext>
                </a:extLst>
              </a:tr>
              <a:tr h="142569">
                <a:tc>
                  <a:txBody>
                    <a:bodyPr/>
                    <a:lstStyle/>
                    <a:p>
                      <a:pPr algn="l" fontAlgn="b"/>
                      <a:r>
                        <a:rPr lang="en-US" sz="900" b="0" i="0" u="none" strike="noStrike">
                          <a:solidFill>
                            <a:srgbClr val="000000"/>
                          </a:solidFill>
                          <a:effectLst/>
                          <a:latin typeface="Calibri" panose="020F0502020204030204" pitchFamily="34" charset="0"/>
                        </a:rPr>
                        <a:t>13</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Cut </a:t>
                      </a:r>
                      <a:r>
                        <a:rPr lang="en-US" sz="900" b="0" i="0" u="none" strike="noStrike" dirty="0" err="1">
                          <a:solidFill>
                            <a:srgbClr val="000000"/>
                          </a:solidFill>
                          <a:effectLst/>
                          <a:latin typeface="Calibri" panose="020F0502020204030204" pitchFamily="34" charset="0"/>
                        </a:rPr>
                        <a:t>Ph</a:t>
                      </a:r>
                      <a:r>
                        <a:rPr lang="en-US" sz="900" b="0" i="0" u="none" strike="noStrike" dirty="0">
                          <a:solidFill>
                            <a:srgbClr val="000000"/>
                          </a:solidFill>
                          <a:effectLst/>
                          <a:latin typeface="Calibri" panose="020F0502020204030204" pitchFamily="34" charset="0"/>
                        </a:rPr>
                        <a:t> II &amp;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0.23434</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715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701614"/>
                  </a:ext>
                </a:extLst>
              </a:tr>
              <a:tr h="142569">
                <a:tc>
                  <a:txBody>
                    <a:bodyPr/>
                    <a:lstStyle/>
                    <a:p>
                      <a:pPr algn="l" fontAlgn="b"/>
                      <a:r>
                        <a:rPr lang="en-US" sz="900" b="0" i="0" u="none" strike="noStrike">
                          <a:solidFill>
                            <a:srgbClr val="000000"/>
                          </a:solidFill>
                          <a:effectLst/>
                          <a:latin typeface="Calibri" panose="020F0502020204030204" pitchFamily="34" charset="0"/>
                        </a:rPr>
                        <a:t>14</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Ph II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0.19016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965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01815"/>
                  </a:ext>
                </a:extLst>
              </a:tr>
              <a:tr h="142569">
                <a:tc>
                  <a:txBody>
                    <a:bodyPr/>
                    <a:lstStyle/>
                    <a:p>
                      <a:pPr algn="l" fontAlgn="b"/>
                      <a:r>
                        <a:rPr lang="en-US" sz="900" b="0" i="0" u="none" strike="noStrike">
                          <a:solidFill>
                            <a:srgbClr val="000000"/>
                          </a:solidFill>
                          <a:effectLst/>
                          <a:latin typeface="Calibri" panose="020F0502020204030204" pitchFamily="34" charset="0"/>
                        </a:rPr>
                        <a:t>15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Highgate &amp;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0.12386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1,535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229097"/>
                  </a:ext>
                </a:extLst>
              </a:tr>
              <a:tr h="142569">
                <a:tc>
                  <a:txBody>
                    <a:bodyPr/>
                    <a:lstStyle/>
                    <a:p>
                      <a:pPr algn="l" fontAlgn="b"/>
                      <a:r>
                        <a:rPr lang="en-US" sz="900" b="0" i="0" u="none" strike="noStrike">
                          <a:solidFill>
                            <a:srgbClr val="000000"/>
                          </a:solidFill>
                          <a:effectLst/>
                          <a:latin typeface="Calibri" panose="020F0502020204030204" pitchFamily="34" charset="0"/>
                        </a:rPr>
                        <a:t>16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Highgate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0.11072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1,695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671529"/>
                  </a:ext>
                </a:extLst>
              </a:tr>
              <a:tr h="142569">
                <a:tc>
                  <a:txBody>
                    <a:bodyPr/>
                    <a:lstStyle/>
                    <a:p>
                      <a:pPr algn="l" fontAlgn="b"/>
                      <a:r>
                        <a:rPr lang="en-US" sz="900" b="0" i="0" u="none" strike="noStrike">
                          <a:solidFill>
                            <a:srgbClr val="000000"/>
                          </a:solidFill>
                          <a:effectLst/>
                          <a:latin typeface="Calibri" panose="020F0502020204030204" pitchFamily="34" charset="0"/>
                        </a:rPr>
                        <a:t>17</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NY-AC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0.11068</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1,695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436229"/>
                  </a:ext>
                </a:extLst>
              </a:tr>
              <a:tr h="142569">
                <a:tc>
                  <a:txBody>
                    <a:bodyPr/>
                    <a:lstStyle/>
                    <a:p>
                      <a:pPr algn="l" fontAlgn="b"/>
                      <a:r>
                        <a:rPr lang="en-US" sz="900" b="0" i="0" u="none" strike="noStrike">
                          <a:solidFill>
                            <a:srgbClr val="000000"/>
                          </a:solidFill>
                          <a:effectLst/>
                          <a:latin typeface="Calibri" panose="020F0502020204030204" pitchFamily="34" charset="0"/>
                        </a:rPr>
                        <a:t>18</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Ph II &amp; Highgate</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0.27907</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490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184369"/>
                  </a:ext>
                </a:extLst>
              </a:tr>
              <a:tr h="142569">
                <a:tc>
                  <a:txBody>
                    <a:bodyPr/>
                    <a:lstStyle/>
                    <a:p>
                      <a:pPr algn="l" fontAlgn="b"/>
                      <a:r>
                        <a:rPr lang="en-US" sz="900" b="0" i="0" u="none" strike="noStrike">
                          <a:solidFill>
                            <a:srgbClr val="000000"/>
                          </a:solidFill>
                          <a:effectLst/>
                          <a:latin typeface="Calibri" panose="020F0502020204030204" pitchFamily="34" charset="0"/>
                        </a:rPr>
                        <a:t>19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Ph II &amp;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0.36259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793589"/>
                  </a:ext>
                </a:extLst>
              </a:tr>
              <a:tr h="142569">
                <a:tc>
                  <a:txBody>
                    <a:bodyPr/>
                    <a:lstStyle/>
                    <a:p>
                      <a:pPr algn="l" fontAlgn="b"/>
                      <a:r>
                        <a:rPr lang="en-US" sz="900" b="0" i="0" u="none" strike="noStrike">
                          <a:solidFill>
                            <a:srgbClr val="000000"/>
                          </a:solidFill>
                          <a:effectLst/>
                          <a:latin typeface="Calibri" panose="020F0502020204030204" pitchFamily="34" charset="0"/>
                        </a:rPr>
                        <a:t>20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Ph II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0.25972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585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350942"/>
                  </a:ext>
                </a:extLst>
              </a:tr>
              <a:tr h="142569">
                <a:tc>
                  <a:txBody>
                    <a:bodyPr/>
                    <a:lstStyle/>
                    <a:p>
                      <a:pPr algn="l" fontAlgn="b"/>
                      <a:r>
                        <a:rPr lang="en-US" sz="900" b="0" i="0" u="none" strike="noStrike">
                          <a:solidFill>
                            <a:srgbClr val="000000"/>
                          </a:solidFill>
                          <a:effectLst/>
                          <a:latin typeface="Calibri" panose="020F0502020204030204" pitchFamily="34" charset="0"/>
                        </a:rPr>
                        <a:t>21</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Highgate &amp;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0.18037</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1,040</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856153"/>
                  </a:ext>
                </a:extLst>
              </a:tr>
              <a:tr h="142569">
                <a:tc>
                  <a:txBody>
                    <a:bodyPr/>
                    <a:lstStyle/>
                    <a:p>
                      <a:pPr algn="l" fontAlgn="b"/>
                      <a:r>
                        <a:rPr lang="en-US" sz="900" b="0" i="0" u="none" strike="noStrike">
                          <a:solidFill>
                            <a:srgbClr val="000000"/>
                          </a:solidFill>
                          <a:effectLst/>
                          <a:latin typeface="Calibri" panose="020F0502020204030204" pitchFamily="34" charset="0"/>
                        </a:rPr>
                        <a:t>22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Highgate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0.15226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1,255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009038"/>
                  </a:ext>
                </a:extLst>
              </a:tr>
              <a:tr h="142569">
                <a:tc>
                  <a:txBody>
                    <a:bodyPr/>
                    <a:lstStyle/>
                    <a:p>
                      <a:pPr algn="l" fontAlgn="b"/>
                      <a:r>
                        <a:rPr lang="en-US" sz="900" b="0" i="0" u="none" strike="noStrike">
                          <a:solidFill>
                            <a:srgbClr val="000000"/>
                          </a:solidFill>
                          <a:effectLst/>
                          <a:latin typeface="Calibri" panose="020F0502020204030204" pitchFamily="34" charset="0"/>
                        </a:rPr>
                        <a:t>23</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NY-AC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0.16143</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1,175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225218"/>
                  </a:ext>
                </a:extLst>
              </a:tr>
              <a:tr h="142569">
                <a:tc>
                  <a:txBody>
                    <a:bodyPr/>
                    <a:lstStyle/>
                    <a:p>
                      <a:pPr algn="l" fontAlgn="b"/>
                      <a:r>
                        <a:rPr lang="en-US" sz="900" b="0" i="0" u="none" strike="noStrike">
                          <a:solidFill>
                            <a:srgbClr val="000000"/>
                          </a:solidFill>
                          <a:effectLst/>
                          <a:latin typeface="Calibri" panose="020F0502020204030204" pitchFamily="34" charset="0"/>
                        </a:rPr>
                        <a:t>24</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Ph II, Highgate &amp;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0.26584</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555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054632"/>
                  </a:ext>
                </a:extLst>
              </a:tr>
              <a:tr h="142569">
                <a:tc>
                  <a:txBody>
                    <a:bodyPr/>
                    <a:lstStyle/>
                    <a:p>
                      <a:pPr algn="l" fontAlgn="b"/>
                      <a:r>
                        <a:rPr lang="en-US" sz="900" b="0" i="0" u="none" strike="noStrike">
                          <a:solidFill>
                            <a:srgbClr val="000000"/>
                          </a:solidFill>
                          <a:effectLst/>
                          <a:latin typeface="Calibri" panose="020F0502020204030204" pitchFamily="34" charset="0"/>
                        </a:rPr>
                        <a:t>25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Ph II, Highgate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0.20820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850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517227"/>
                  </a:ext>
                </a:extLst>
              </a:tr>
              <a:tr h="142569">
                <a:tc>
                  <a:txBody>
                    <a:bodyPr/>
                    <a:lstStyle/>
                    <a:p>
                      <a:pPr algn="l" fontAlgn="b"/>
                      <a:r>
                        <a:rPr lang="en-US" sz="900" b="0" i="0" u="none" strike="noStrike">
                          <a:solidFill>
                            <a:srgbClr val="000000"/>
                          </a:solidFill>
                          <a:effectLst/>
                          <a:latin typeface="Calibri" panose="020F0502020204030204" pitchFamily="34" charset="0"/>
                        </a:rPr>
                        <a:t>26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Ph II, NY-AC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0.23434</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715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915899"/>
                  </a:ext>
                </a:extLst>
              </a:tr>
              <a:tr h="142569">
                <a:tc>
                  <a:txBody>
                    <a:bodyPr/>
                    <a:lstStyle/>
                    <a:p>
                      <a:pPr algn="l" fontAlgn="b"/>
                      <a:r>
                        <a:rPr lang="en-US" sz="900" b="0" i="0" u="none" strike="noStrike">
                          <a:solidFill>
                            <a:srgbClr val="000000"/>
                          </a:solidFill>
                          <a:effectLst/>
                          <a:latin typeface="Calibri" panose="020F0502020204030204" pitchFamily="34" charset="0"/>
                        </a:rPr>
                        <a:t>27</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Highgate, NY-AC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0.12386</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1,535</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73092"/>
                  </a:ext>
                </a:extLst>
              </a:tr>
              <a:tr h="142569">
                <a:tc>
                  <a:txBody>
                    <a:bodyPr/>
                    <a:lstStyle/>
                    <a:p>
                      <a:pPr algn="l" fontAlgn="b"/>
                      <a:r>
                        <a:rPr lang="en-US" sz="900" b="0" i="0" u="none" strike="noStrike">
                          <a:solidFill>
                            <a:srgbClr val="000000"/>
                          </a:solidFill>
                          <a:effectLst/>
                          <a:latin typeface="Calibri" panose="020F0502020204030204" pitchFamily="34" charset="0"/>
                        </a:rPr>
                        <a:t>28</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Ph II, Highgate &amp; NY-AC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0.42009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240063"/>
                  </a:ext>
                </a:extLst>
              </a:tr>
              <a:tr h="142569">
                <a:tc>
                  <a:txBody>
                    <a:bodyPr/>
                    <a:lstStyle/>
                    <a:p>
                      <a:pPr algn="l" fontAlgn="b"/>
                      <a:r>
                        <a:rPr lang="en-US" sz="900" b="0" i="0" u="none" strike="noStrike">
                          <a:solidFill>
                            <a:srgbClr val="000000"/>
                          </a:solidFill>
                          <a:effectLst/>
                          <a:latin typeface="Calibri" panose="020F0502020204030204" pitchFamily="34" charset="0"/>
                        </a:rPr>
                        <a:t>29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Ph II, Highgate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0.27907</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490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042532"/>
                  </a:ext>
                </a:extLst>
              </a:tr>
              <a:tr h="142569">
                <a:tc>
                  <a:txBody>
                    <a:bodyPr/>
                    <a:lstStyle/>
                    <a:p>
                      <a:pPr algn="l" fontAlgn="b"/>
                      <a:r>
                        <a:rPr lang="en-US" sz="900" b="0" i="0" u="none" strike="noStrike">
                          <a:solidFill>
                            <a:srgbClr val="000000"/>
                          </a:solidFill>
                          <a:effectLst/>
                          <a:latin typeface="Calibri" panose="020F0502020204030204" pitchFamily="34" charset="0"/>
                        </a:rPr>
                        <a:t>30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Ph II, NY-AC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0.36259</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190</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967987"/>
                  </a:ext>
                </a:extLst>
              </a:tr>
              <a:tr h="142569">
                <a:tc>
                  <a:txBody>
                    <a:bodyPr/>
                    <a:lstStyle/>
                    <a:p>
                      <a:pPr algn="l" fontAlgn="b"/>
                      <a:r>
                        <a:rPr lang="en-US" sz="900" b="0" i="0" u="none" strike="noStrike">
                          <a:solidFill>
                            <a:srgbClr val="000000"/>
                          </a:solidFill>
                          <a:effectLst/>
                          <a:latin typeface="Calibri" panose="020F0502020204030204" pitchFamily="34" charset="0"/>
                        </a:rPr>
                        <a:t>31</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MT, Highgate, NY-AC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0.18037</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smtClean="0">
                          <a:solidFill>
                            <a:srgbClr val="000000"/>
                          </a:solidFill>
                          <a:effectLst/>
                          <a:latin typeface="Calibri" panose="020F0502020204030204" pitchFamily="34" charset="0"/>
                        </a:rPr>
                        <a:t>1,040</a:t>
                      </a:r>
                      <a:endParaRPr lang="en-US" sz="900" b="0" i="0" u="none" strike="noStrike" dirty="0">
                        <a:solidFill>
                          <a:srgbClr val="000000"/>
                        </a:solidFill>
                        <a:effectLst/>
                        <a:latin typeface="Calibri" panose="020F0502020204030204" pitchFamily="34" charset="0"/>
                      </a:endParaRP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194651"/>
                  </a:ext>
                </a:extLst>
              </a:tr>
              <a:tr h="142569">
                <a:tc>
                  <a:txBody>
                    <a:bodyPr/>
                    <a:lstStyle/>
                    <a:p>
                      <a:pPr algn="l" fontAlgn="b"/>
                      <a:r>
                        <a:rPr lang="en-US" sz="900" b="0" i="0" u="none" strike="noStrike">
                          <a:solidFill>
                            <a:srgbClr val="000000"/>
                          </a:solidFill>
                          <a:effectLst/>
                          <a:latin typeface="Calibri" panose="020F0502020204030204" pitchFamily="34" charset="0"/>
                        </a:rPr>
                        <a:t>32</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Cut Ph II, Highgate, NY-AC &amp; CSC</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B050"/>
                          </a:solidFill>
                          <a:effectLst/>
                          <a:latin typeface="Calibri" panose="020F0502020204030204" pitchFamily="34" charset="0"/>
                        </a:rPr>
                        <a:t>√</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0000"/>
                          </a:solidFill>
                          <a:effectLst/>
                          <a:latin typeface="Calibri" panose="020F0502020204030204" pitchFamily="34" charset="0"/>
                        </a:rPr>
                        <a:t>x</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0.26584</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555</a:t>
                      </a:r>
                    </a:p>
                  </a:txBody>
                  <a:tcPr marL="4972" marR="4972" marT="4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11225"/>
                  </a:ext>
                </a:extLst>
              </a:tr>
            </a:tbl>
          </a:graphicData>
        </a:graphic>
      </p:graphicFrame>
    </p:spTree>
    <p:extLst>
      <p:ext uri="{BB962C8B-B14F-4D97-AF65-F5344CB8AC3E}">
        <p14:creationId xmlns:p14="http://schemas.microsoft.com/office/powerpoint/2010/main" val="1845423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u="sng" dirty="0" smtClean="0"/>
              <a:t>Process 2</a:t>
            </a:r>
            <a:r>
              <a:rPr lang="en-US" dirty="0" smtClean="0"/>
              <a:t> Calculation </a:t>
            </a:r>
            <a:r>
              <a:rPr lang="en-US" dirty="0"/>
              <a:t>of Initial Total Tie Benefits</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dirty="0">
                <a:latin typeface="Calibri" panose="020F0502020204030204" pitchFamily="34" charset="0"/>
              </a:rPr>
              <a:t>Compare state 1 (without any ties) and state 2 (with all the ties</a:t>
            </a:r>
            <a:r>
              <a:rPr lang="en-US" dirty="0" smtClean="0">
                <a:latin typeface="Calibri" panose="020F0502020204030204" pitchFamily="34" charset="0"/>
              </a:rPr>
              <a:t>)</a:t>
            </a:r>
          </a:p>
          <a:p>
            <a:pPr>
              <a:lnSpc>
                <a:spcPct val="90000"/>
              </a:lnSpc>
              <a:buNone/>
            </a:pPr>
            <a:r>
              <a:rPr lang="en-US" sz="1800" dirty="0" smtClean="0">
                <a:latin typeface="Calibri" panose="020F0502020204030204" pitchFamily="34" charset="0"/>
              </a:rPr>
              <a:t> </a:t>
            </a:r>
          </a:p>
          <a:p>
            <a:pPr lvl="1">
              <a:lnSpc>
                <a:spcPct val="90000"/>
              </a:lnSpc>
            </a:pPr>
            <a:r>
              <a:rPr lang="en-US" dirty="0" smtClean="0">
                <a:latin typeface="Calibri" panose="020F0502020204030204" pitchFamily="34" charset="0"/>
              </a:rPr>
              <a:t>Total tie benefits =  1,830 MW</a:t>
            </a:r>
            <a:endParaRPr lang="en-US" dirty="0">
              <a:latin typeface="Calibri" panose="020F0502020204030204" pitchFamily="34" charset="0"/>
            </a:endParaRPr>
          </a:p>
          <a:p>
            <a:pPr lvl="1">
              <a:lnSpc>
                <a:spcPct val="90000"/>
              </a:lnSpc>
            </a:pPr>
            <a:endParaRPr lang="en-US" dirty="0">
              <a:latin typeface="Calibri" panose="020F0502020204030204" pitchFamily="34" charset="0"/>
            </a:endParaRPr>
          </a:p>
          <a:p>
            <a:pPr lvl="1">
              <a:lnSpc>
                <a:spcPct val="90000"/>
              </a:lnSpc>
            </a:pPr>
            <a:r>
              <a:rPr lang="en-US" dirty="0">
                <a:latin typeface="Calibri" panose="020F0502020204030204" pitchFamily="34" charset="0"/>
              </a:rPr>
              <a:t>This value is subject to the adjustment later to account for </a:t>
            </a:r>
            <a:r>
              <a:rPr lang="en-US" dirty="0" smtClean="0">
                <a:latin typeface="Calibri" panose="020F0502020204030204" pitchFamily="34" charset="0"/>
              </a:rPr>
              <a:t>firm capacity imports</a:t>
            </a:r>
            <a:endParaRPr lang="en-US" dirty="0">
              <a:latin typeface="Calibri" panose="020F0502020204030204" pitchFamily="34" charset="0"/>
            </a:endParaRP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9</a:t>
            </a:fld>
            <a:endParaRPr lang="en-US" dirty="0"/>
          </a:p>
        </p:txBody>
      </p:sp>
    </p:spTree>
    <p:extLst>
      <p:ext uri="{BB962C8B-B14F-4D97-AF65-F5344CB8AC3E}">
        <p14:creationId xmlns:p14="http://schemas.microsoft.com/office/powerpoint/2010/main" val="41452020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 Public template">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O Template 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 Public template</Template>
  <TotalTime>0</TotalTime>
  <Words>7541</Words>
  <Application>Microsoft Office PowerPoint</Application>
  <PresentationFormat>On-screen Show (4:3)</PresentationFormat>
  <Paragraphs>1809</Paragraphs>
  <Slides>72</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72</vt:i4>
      </vt:variant>
    </vt:vector>
  </HeadingPairs>
  <TitlesOfParts>
    <vt:vector size="79" baseType="lpstr">
      <vt:lpstr>Arial</vt:lpstr>
      <vt:lpstr>Calibri</vt:lpstr>
      <vt:lpstr>Helvetica</vt:lpstr>
      <vt:lpstr>Symbol</vt:lpstr>
      <vt:lpstr>Times New Roman</vt:lpstr>
      <vt:lpstr>ISO Public template</vt:lpstr>
      <vt:lpstr>ISO Template public</vt:lpstr>
      <vt:lpstr>PowerPoint Presentation</vt:lpstr>
      <vt:lpstr>Objective</vt:lpstr>
      <vt:lpstr>Background</vt:lpstr>
      <vt:lpstr>Background, cont.</vt:lpstr>
      <vt:lpstr>Summary of Tie Benefits Study Results </vt:lpstr>
      <vt:lpstr>Recap of Tie Benefits Calculation Process*</vt:lpstr>
      <vt:lpstr>FCA 16 Tie Benefits Study  detailed calculations </vt:lpstr>
      <vt:lpstr>Process 1 Calculation of Tie Benefits for All  Interconnection States</vt:lpstr>
      <vt:lpstr>Process 2 Calculation of Initial Total Tie Benefits</vt:lpstr>
      <vt:lpstr>Process 3 Calculation of Initial Tie Benefits for Neighboring Control Areas  </vt:lpstr>
      <vt:lpstr>Process 4 Calculation of Tie Benefits for Individual or Group of Interconnections </vt:lpstr>
      <vt:lpstr>Process 4 cont.   </vt:lpstr>
      <vt:lpstr>Process 5 Adjustment to Initial Tie Benefits Values to Account for Firm Capacity Imports </vt:lpstr>
      <vt:lpstr>Process 6 Calculation of Final Tie Benefits for Individual Neighboring Control Area  </vt:lpstr>
      <vt:lpstr>Process 7 Calculation of Final Total Tie Benefits for New England </vt:lpstr>
      <vt:lpstr>Summary of Tie Benefits Study Results </vt:lpstr>
      <vt:lpstr>Comparison of FCA 16 &amp; FCA 15 Tie benefits  </vt:lpstr>
      <vt:lpstr>Comparison of FCA 16 &amp; FCA 15 Tie Benefits</vt:lpstr>
      <vt:lpstr>Sensitivity Analysis and Observations</vt:lpstr>
      <vt:lpstr>Sensitivity Analysis and Observations, cont.</vt:lpstr>
      <vt:lpstr>Sensitivity Analysis and Observations, cont.</vt:lpstr>
      <vt:lpstr>Sensitivity Analysis and Observations, cont.</vt:lpstr>
      <vt:lpstr>PowerPoint Presentation</vt:lpstr>
      <vt:lpstr>Appendix I</vt:lpstr>
      <vt:lpstr>Study Methodology Calculation Process 1 </vt:lpstr>
      <vt:lpstr>Study Methodology Calculation Process 2 </vt:lpstr>
      <vt:lpstr>Study Methodology Calculation Process 3 </vt:lpstr>
      <vt:lpstr>Study Methodology  Calculation Process 4 </vt:lpstr>
      <vt:lpstr>Study Methodology  Calculation Process 5 </vt:lpstr>
      <vt:lpstr>Study Methodology  Calculation Process 6</vt:lpstr>
      <vt:lpstr>Study Methodology  Calculation Process 7 </vt:lpstr>
      <vt:lpstr>Appendix II</vt:lpstr>
      <vt:lpstr>Loads Assumptions </vt:lpstr>
      <vt:lpstr>Resources Assumptions  </vt:lpstr>
      <vt:lpstr>Control Area Modeling</vt:lpstr>
      <vt:lpstr>Subarea Modeling and Transmission Transfer Capability Assumptions  </vt:lpstr>
      <vt:lpstr>New England Internal Interface Modeling in Tie Benefits Calculations</vt:lpstr>
      <vt:lpstr>New England Internal Interface Modeling in Tie Benefits Calculations, cont. SENE and Boston Import Constraint Modeling</vt:lpstr>
      <vt:lpstr>New England Internal Interface Transfer Capability Assumptions (MW)</vt:lpstr>
      <vt:lpstr>New England Internal Interface Transfer Capability (Notes) </vt:lpstr>
      <vt:lpstr>New England Internal Interface Transfer Capability (Notes), cont. </vt:lpstr>
      <vt:lpstr>New England External Interface Import Capability Assumptions (MW) </vt:lpstr>
      <vt:lpstr>New England External Interface Import Capability (Notes) </vt:lpstr>
      <vt:lpstr>New England External Interface Import Capability (Notes), cont. </vt:lpstr>
      <vt:lpstr>New England Transmission Interface Availability Assumptions    </vt:lpstr>
      <vt:lpstr>Other Assumptions: Operating Reserves and Relief from Voltage Reduction</vt:lpstr>
      <vt:lpstr>Appendix III</vt:lpstr>
      <vt:lpstr>Load Forecast Data Assumptions</vt:lpstr>
      <vt:lpstr>Load Forecast Data Assumptions, cont. Modeling of BTM PV</vt:lpstr>
      <vt:lpstr>Load Forecast Data Assumptions, cont. Modeling of Transportation and Heating Electrification</vt:lpstr>
      <vt:lpstr>Load Forecast Data Assumptions, cont.                    New England System Load Forecast</vt:lpstr>
      <vt:lpstr>PowerPoint Presentation</vt:lpstr>
      <vt:lpstr>Resource Data Assumptions, cont.  Import Capacity Resources (MW) </vt:lpstr>
      <vt:lpstr>PowerPoint Presentation</vt:lpstr>
      <vt:lpstr>Resource Availability Assumptions  Non-Intermittent Generating Capacity Resources</vt:lpstr>
      <vt:lpstr>Resource Availability Assumptions , cont.  Non-Intermittent Generating Capacity Resources</vt:lpstr>
      <vt:lpstr>Resource Availability Assumptions, cont.  Intermittent Power Resources</vt:lpstr>
      <vt:lpstr>Resource Availability Assumptions, cont.  Battery Storage Resources</vt:lpstr>
      <vt:lpstr>Resource Availability Assumptions, cont.  Demand Capacity Resources</vt:lpstr>
      <vt:lpstr>Resource Availability Assumptions, cont.  Import Capacity Resources</vt:lpstr>
      <vt:lpstr>OP-4 Assumptions  Action 6 &amp; 8 - 5% Voltage Reduction (MW)</vt:lpstr>
      <vt:lpstr>OP-4 Assumptions, cont.  Minimum Operating Reserve Requirement (MW)</vt:lpstr>
      <vt:lpstr>Appendix IV</vt:lpstr>
      <vt:lpstr>Interconnected System Representation  for 2025 (MW)  </vt:lpstr>
      <vt:lpstr>New York System Representation  for 2025 (MW)  </vt:lpstr>
      <vt:lpstr>New England System Representation  for 2025 (MW)  </vt:lpstr>
      <vt:lpstr>Abbreviations of Subareas in Diagrams</vt:lpstr>
      <vt:lpstr>Abbreviations of Subareas in Diagrams, cont.</vt:lpstr>
      <vt:lpstr>Appendix V </vt:lpstr>
      <vt:lpstr>Acronyms</vt:lpstr>
      <vt:lpstr>Acronyms, cont.</vt:lpstr>
      <vt:lpstr>Acronyms,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2017-06-09T13:22:52Z</dcterms:created>
  <dcterms:modified xsi:type="dcterms:W3CDTF">2021-08-30T18:55:16Z</dcterms:modified>
</cp:coreProperties>
</file>