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37"/>
  </p:notesMasterIdLst>
  <p:handoutMasterIdLst>
    <p:handoutMasterId r:id="rId38"/>
  </p:handoutMasterIdLst>
  <p:sldIdLst>
    <p:sldId id="570" r:id="rId2"/>
    <p:sldId id="571" r:id="rId3"/>
    <p:sldId id="582" r:id="rId4"/>
    <p:sldId id="583" r:id="rId5"/>
    <p:sldId id="629" r:id="rId6"/>
    <p:sldId id="622" r:id="rId7"/>
    <p:sldId id="627" r:id="rId8"/>
    <p:sldId id="639" r:id="rId9"/>
    <p:sldId id="623" r:id="rId10"/>
    <p:sldId id="630" r:id="rId11"/>
    <p:sldId id="642" r:id="rId12"/>
    <p:sldId id="640" r:id="rId13"/>
    <p:sldId id="614" r:id="rId14"/>
    <p:sldId id="615" r:id="rId15"/>
    <p:sldId id="617" r:id="rId16"/>
    <p:sldId id="564" r:id="rId17"/>
    <p:sldId id="603" r:id="rId18"/>
    <p:sldId id="600" r:id="rId19"/>
    <p:sldId id="604" r:id="rId20"/>
    <p:sldId id="605" r:id="rId21"/>
    <p:sldId id="601" r:id="rId22"/>
    <p:sldId id="610" r:id="rId23"/>
    <p:sldId id="611" r:id="rId24"/>
    <p:sldId id="620" r:id="rId25"/>
    <p:sldId id="621" r:id="rId26"/>
    <p:sldId id="633" r:id="rId27"/>
    <p:sldId id="634" r:id="rId28"/>
    <p:sldId id="635" r:id="rId29"/>
    <p:sldId id="636" r:id="rId30"/>
    <p:sldId id="637" r:id="rId31"/>
    <p:sldId id="638" r:id="rId32"/>
    <p:sldId id="591" r:id="rId33"/>
    <p:sldId id="632" r:id="rId34"/>
    <p:sldId id="609" r:id="rId35"/>
    <p:sldId id="585" r:id="rId36"/>
  </p:sldIdLst>
  <p:sldSz cx="9144000" cy="6858000" type="screen4x3"/>
  <p:notesSz cx="7010400" cy="9296400"/>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1627"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68920"/>
    <a:srgbClr val="D9D1E0"/>
    <a:srgbClr val="62777F"/>
    <a:srgbClr val="EC1F25"/>
    <a:srgbClr val="77BD2A"/>
    <a:srgbClr val="FBB92F"/>
    <a:srgbClr val="6FA943"/>
    <a:srgbClr val="B9D257"/>
    <a:srgbClr val="8555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5533" autoAdjust="0"/>
  </p:normalViewPr>
  <p:slideViewPr>
    <p:cSldViewPr>
      <p:cViewPr varScale="1">
        <p:scale>
          <a:sx n="128" d="100"/>
          <a:sy n="128" d="100"/>
        </p:scale>
        <p:origin x="1430"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206"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B61CBD-D28C-4CCD-8ECB-38034882528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8EC02956-1BE6-4D59-A5F8-B839802C08E3}">
      <dgm:prSet phldrT="[Text]"/>
      <dgm:spPr/>
      <dgm:t>
        <a:bodyPr/>
        <a:lstStyle/>
        <a:p>
          <a:r>
            <a:rPr lang="en-US" b="1" dirty="0" smtClean="0"/>
            <a:t>MC</a:t>
          </a:r>
          <a:endParaRPr lang="en-US" b="1" dirty="0"/>
        </a:p>
      </dgm:t>
    </dgm:pt>
    <dgm:pt modelId="{B8624435-7967-4A46-92BD-261D41E35652}" type="parTrans" cxnId="{4D438BE4-516E-4B4D-8620-CDEEBEDC0B9F}">
      <dgm:prSet/>
      <dgm:spPr/>
      <dgm:t>
        <a:bodyPr/>
        <a:lstStyle/>
        <a:p>
          <a:endParaRPr lang="en-US"/>
        </a:p>
      </dgm:t>
    </dgm:pt>
    <dgm:pt modelId="{6628591E-BC16-46AA-A05D-51CFF1A64729}" type="sibTrans" cxnId="{4D438BE4-516E-4B4D-8620-CDEEBEDC0B9F}">
      <dgm:prSet/>
      <dgm:spPr/>
      <dgm:t>
        <a:bodyPr/>
        <a:lstStyle/>
        <a:p>
          <a:endParaRPr lang="en-US"/>
        </a:p>
      </dgm:t>
    </dgm:pt>
    <dgm:pt modelId="{CEC7320A-A61D-4D7E-9DE1-1B329F6A0422}">
      <dgm:prSet phldrT="[Text]"/>
      <dgm:spPr/>
      <dgm:t>
        <a:bodyPr/>
        <a:lstStyle/>
        <a:p>
          <a:r>
            <a:rPr lang="en-US" dirty="0" smtClean="0">
              <a:solidFill>
                <a:srgbClr val="000000"/>
              </a:solidFill>
            </a:rPr>
            <a:t>Defined Terms</a:t>
          </a:r>
          <a:endParaRPr lang="en-US" dirty="0">
            <a:solidFill>
              <a:srgbClr val="000000"/>
            </a:solidFill>
          </a:endParaRPr>
        </a:p>
      </dgm:t>
    </dgm:pt>
    <dgm:pt modelId="{8BCAD6FC-71BB-40FC-9012-FF5FBCF7F05D}" type="parTrans" cxnId="{19032528-DD74-4827-B853-7EEE6A2A8DDE}">
      <dgm:prSet/>
      <dgm:spPr/>
      <dgm:t>
        <a:bodyPr/>
        <a:lstStyle/>
        <a:p>
          <a:endParaRPr lang="en-US"/>
        </a:p>
      </dgm:t>
    </dgm:pt>
    <dgm:pt modelId="{94C8FFC3-FC3A-4E1A-B83F-94E993706CB8}" type="sibTrans" cxnId="{19032528-DD74-4827-B853-7EEE6A2A8DDE}">
      <dgm:prSet/>
      <dgm:spPr/>
      <dgm:t>
        <a:bodyPr/>
        <a:lstStyle/>
        <a:p>
          <a:endParaRPr lang="en-US"/>
        </a:p>
      </dgm:t>
    </dgm:pt>
    <dgm:pt modelId="{F7F5A00C-BBA3-4C8B-89CE-DAB073A24336}">
      <dgm:prSet phldrT="[Text]"/>
      <dgm:spPr/>
      <dgm:t>
        <a:bodyPr/>
        <a:lstStyle/>
        <a:p>
          <a:r>
            <a:rPr lang="en-US" dirty="0" smtClean="0">
              <a:solidFill>
                <a:srgbClr val="000000"/>
              </a:solidFill>
            </a:rPr>
            <a:t>DERA Participation Models</a:t>
          </a:r>
          <a:endParaRPr lang="en-US" dirty="0">
            <a:solidFill>
              <a:srgbClr val="000000"/>
            </a:solidFill>
          </a:endParaRPr>
        </a:p>
      </dgm:t>
    </dgm:pt>
    <dgm:pt modelId="{1F64B99E-7261-4EB0-943C-C39B20442A4B}" type="parTrans" cxnId="{67E17752-C35A-4809-BDBA-03DEDA1DE3FD}">
      <dgm:prSet/>
      <dgm:spPr/>
      <dgm:t>
        <a:bodyPr/>
        <a:lstStyle/>
        <a:p>
          <a:endParaRPr lang="en-US"/>
        </a:p>
      </dgm:t>
    </dgm:pt>
    <dgm:pt modelId="{B1068336-EFD0-459D-A3EF-67AB41D16DDA}" type="sibTrans" cxnId="{67E17752-C35A-4809-BDBA-03DEDA1DE3FD}">
      <dgm:prSet/>
      <dgm:spPr/>
      <dgm:t>
        <a:bodyPr/>
        <a:lstStyle/>
        <a:p>
          <a:endParaRPr lang="en-US"/>
        </a:p>
      </dgm:t>
    </dgm:pt>
    <dgm:pt modelId="{B2C94104-F242-4F48-88AF-E53FF8BE515C}">
      <dgm:prSet phldrT="[Text]"/>
      <dgm:spPr/>
      <dgm:t>
        <a:bodyPr/>
        <a:lstStyle/>
        <a:p>
          <a:r>
            <a:rPr lang="en-US" b="1" dirty="0" smtClean="0"/>
            <a:t>TC</a:t>
          </a:r>
          <a:endParaRPr lang="en-US" b="1" dirty="0"/>
        </a:p>
      </dgm:t>
    </dgm:pt>
    <dgm:pt modelId="{221D69D9-9DA3-494E-8634-C83030AEEDD7}" type="parTrans" cxnId="{8F05745C-BC8A-457B-A92E-DCA3182D7B71}">
      <dgm:prSet/>
      <dgm:spPr/>
      <dgm:t>
        <a:bodyPr/>
        <a:lstStyle/>
        <a:p>
          <a:endParaRPr lang="en-US"/>
        </a:p>
      </dgm:t>
    </dgm:pt>
    <dgm:pt modelId="{8880F4D4-0965-45D6-8D0E-3F1753902400}" type="sibTrans" cxnId="{8F05745C-BC8A-457B-A92E-DCA3182D7B71}">
      <dgm:prSet/>
      <dgm:spPr/>
      <dgm:t>
        <a:bodyPr/>
        <a:lstStyle/>
        <a:p>
          <a:endParaRPr lang="en-US"/>
        </a:p>
      </dgm:t>
    </dgm:pt>
    <dgm:pt modelId="{3F7A4482-48B5-4421-997C-1D1CDA439ACC}">
      <dgm:prSet phldrT="[Text]"/>
      <dgm:spPr/>
      <dgm:t>
        <a:bodyPr/>
        <a:lstStyle/>
        <a:p>
          <a:r>
            <a:rPr lang="en-US" dirty="0" smtClean="0">
              <a:solidFill>
                <a:srgbClr val="000000"/>
              </a:solidFill>
            </a:rPr>
            <a:t>Interconnection</a:t>
          </a:r>
          <a:endParaRPr lang="en-US" dirty="0">
            <a:solidFill>
              <a:srgbClr val="000000"/>
            </a:solidFill>
          </a:endParaRPr>
        </a:p>
      </dgm:t>
    </dgm:pt>
    <dgm:pt modelId="{FA00DD95-3D76-452D-8123-3760EDDBD8B6}" type="parTrans" cxnId="{4A791F80-3C1D-4713-9360-2F06C6DCFD6A}">
      <dgm:prSet/>
      <dgm:spPr/>
      <dgm:t>
        <a:bodyPr/>
        <a:lstStyle/>
        <a:p>
          <a:endParaRPr lang="en-US"/>
        </a:p>
      </dgm:t>
    </dgm:pt>
    <dgm:pt modelId="{C147E74A-F800-4816-97A0-F4CCC86EC744}" type="sibTrans" cxnId="{4A791F80-3C1D-4713-9360-2F06C6DCFD6A}">
      <dgm:prSet/>
      <dgm:spPr/>
      <dgm:t>
        <a:bodyPr/>
        <a:lstStyle/>
        <a:p>
          <a:endParaRPr lang="en-US"/>
        </a:p>
      </dgm:t>
    </dgm:pt>
    <dgm:pt modelId="{E13F6DB9-7273-401D-9832-79088EDDF81E}">
      <dgm:prSet phldrT="[Text]"/>
      <dgm:spPr/>
      <dgm:t>
        <a:bodyPr/>
        <a:lstStyle/>
        <a:p>
          <a:r>
            <a:rPr lang="en-US" b="1" dirty="0" smtClean="0"/>
            <a:t>RC</a:t>
          </a:r>
          <a:endParaRPr lang="en-US" b="1" dirty="0"/>
        </a:p>
      </dgm:t>
    </dgm:pt>
    <dgm:pt modelId="{A558B199-0CCE-44C5-82A7-7CC37E8FBE10}" type="parTrans" cxnId="{AB5356EC-68AE-49A7-BE16-23EBB0C51397}">
      <dgm:prSet/>
      <dgm:spPr/>
      <dgm:t>
        <a:bodyPr/>
        <a:lstStyle/>
        <a:p>
          <a:endParaRPr lang="en-US"/>
        </a:p>
      </dgm:t>
    </dgm:pt>
    <dgm:pt modelId="{E264AC8B-AC9F-417A-B706-F05A9AA67DA5}" type="sibTrans" cxnId="{AB5356EC-68AE-49A7-BE16-23EBB0C51397}">
      <dgm:prSet/>
      <dgm:spPr/>
      <dgm:t>
        <a:bodyPr/>
        <a:lstStyle/>
        <a:p>
          <a:endParaRPr lang="en-US"/>
        </a:p>
      </dgm:t>
    </dgm:pt>
    <dgm:pt modelId="{32837076-0FBD-43F1-B752-16A4DF6564B3}">
      <dgm:prSet phldrT="[Text]"/>
      <dgm:spPr/>
      <dgm:t>
        <a:bodyPr/>
        <a:lstStyle/>
        <a:p>
          <a:r>
            <a:rPr lang="en-US" dirty="0" smtClean="0">
              <a:solidFill>
                <a:srgbClr val="000000"/>
              </a:solidFill>
            </a:rPr>
            <a:t>Installed Capacity Requirement</a:t>
          </a:r>
          <a:endParaRPr lang="en-US" dirty="0">
            <a:solidFill>
              <a:srgbClr val="000000"/>
            </a:solidFill>
          </a:endParaRPr>
        </a:p>
      </dgm:t>
    </dgm:pt>
    <dgm:pt modelId="{7A2633B3-DF0E-49FD-8E1B-CA97FC6A1E87}" type="parTrans" cxnId="{86698014-CB27-453E-B4FD-572BF9241313}">
      <dgm:prSet/>
      <dgm:spPr/>
      <dgm:t>
        <a:bodyPr/>
        <a:lstStyle/>
        <a:p>
          <a:endParaRPr lang="en-US"/>
        </a:p>
      </dgm:t>
    </dgm:pt>
    <dgm:pt modelId="{5A82457A-CBE7-460E-8DCE-E313368055AE}" type="sibTrans" cxnId="{86698014-CB27-453E-B4FD-572BF9241313}">
      <dgm:prSet/>
      <dgm:spPr/>
      <dgm:t>
        <a:bodyPr/>
        <a:lstStyle/>
        <a:p>
          <a:endParaRPr lang="en-US"/>
        </a:p>
      </dgm:t>
    </dgm:pt>
    <dgm:pt modelId="{40BFB880-0E26-43CE-A70F-06F4558A8746}">
      <dgm:prSet phldrT="[Text]"/>
      <dgm:spPr/>
      <dgm:t>
        <a:bodyPr/>
        <a:lstStyle/>
        <a:p>
          <a:r>
            <a:rPr lang="en-US" dirty="0" smtClean="0">
              <a:solidFill>
                <a:srgbClr val="000000"/>
              </a:solidFill>
            </a:rPr>
            <a:t>Resource Capacity Audits</a:t>
          </a:r>
          <a:endParaRPr lang="en-US" dirty="0">
            <a:solidFill>
              <a:srgbClr val="000000"/>
            </a:solidFill>
          </a:endParaRPr>
        </a:p>
      </dgm:t>
    </dgm:pt>
    <dgm:pt modelId="{C31ECAB6-76F8-4315-95E8-A07DF7F4CCBC}" type="parTrans" cxnId="{43C54568-1A5A-4E40-BEEF-09023AAB202F}">
      <dgm:prSet/>
      <dgm:spPr/>
      <dgm:t>
        <a:bodyPr/>
        <a:lstStyle/>
        <a:p>
          <a:endParaRPr lang="en-US"/>
        </a:p>
      </dgm:t>
    </dgm:pt>
    <dgm:pt modelId="{C9EFF36E-8B6C-4065-9970-18D49E373683}" type="sibTrans" cxnId="{43C54568-1A5A-4E40-BEEF-09023AAB202F}">
      <dgm:prSet/>
      <dgm:spPr/>
      <dgm:t>
        <a:bodyPr/>
        <a:lstStyle/>
        <a:p>
          <a:endParaRPr lang="en-US"/>
        </a:p>
      </dgm:t>
    </dgm:pt>
    <dgm:pt modelId="{872D99B5-2796-4B48-AED4-C70D4E2B7AEE}">
      <dgm:prSet phldrT="[Text]"/>
      <dgm:spPr/>
      <dgm:t>
        <a:bodyPr/>
        <a:lstStyle/>
        <a:p>
          <a:r>
            <a:rPr lang="en-US" dirty="0" smtClean="0">
              <a:solidFill>
                <a:srgbClr val="000000"/>
              </a:solidFill>
            </a:rPr>
            <a:t>Metering and Telemetry Requirements</a:t>
          </a:r>
          <a:endParaRPr lang="en-US" dirty="0">
            <a:solidFill>
              <a:srgbClr val="000000"/>
            </a:solidFill>
          </a:endParaRPr>
        </a:p>
      </dgm:t>
    </dgm:pt>
    <dgm:pt modelId="{1DEFD4A4-6DEB-454C-AA92-7879CC13469E}" type="parTrans" cxnId="{ACA67E3D-0750-49C6-B33E-2059AD8FD830}">
      <dgm:prSet/>
      <dgm:spPr/>
      <dgm:t>
        <a:bodyPr/>
        <a:lstStyle/>
        <a:p>
          <a:endParaRPr lang="en-US"/>
        </a:p>
      </dgm:t>
    </dgm:pt>
    <dgm:pt modelId="{4916B79B-7313-406C-9DE4-B2EF6EB01909}" type="sibTrans" cxnId="{ACA67E3D-0750-49C6-B33E-2059AD8FD830}">
      <dgm:prSet/>
      <dgm:spPr/>
      <dgm:t>
        <a:bodyPr/>
        <a:lstStyle/>
        <a:p>
          <a:endParaRPr lang="en-US"/>
        </a:p>
      </dgm:t>
    </dgm:pt>
    <dgm:pt modelId="{A1F08D3D-C1AB-4C33-9DBC-B2BBE9C5E577}">
      <dgm:prSet phldrT="[Text]"/>
      <dgm:spPr/>
      <dgm:t>
        <a:bodyPr/>
        <a:lstStyle/>
        <a:p>
          <a:r>
            <a:rPr lang="en-US" dirty="0" smtClean="0">
              <a:solidFill>
                <a:srgbClr val="000000"/>
              </a:solidFill>
            </a:rPr>
            <a:t>DERA Registration Coordination</a:t>
          </a:r>
          <a:endParaRPr lang="en-US" dirty="0">
            <a:solidFill>
              <a:srgbClr val="000000"/>
            </a:solidFill>
          </a:endParaRPr>
        </a:p>
      </dgm:t>
    </dgm:pt>
    <dgm:pt modelId="{C71660A5-ED71-41E5-A33C-15E1283F986D}" type="parTrans" cxnId="{ED0C93C8-5894-47E9-80D9-31D7EF2F9D63}">
      <dgm:prSet/>
      <dgm:spPr/>
      <dgm:t>
        <a:bodyPr/>
        <a:lstStyle/>
        <a:p>
          <a:endParaRPr lang="en-US"/>
        </a:p>
      </dgm:t>
    </dgm:pt>
    <dgm:pt modelId="{229BA192-047E-4F83-8C9A-6EAF3492E179}" type="sibTrans" cxnId="{ED0C93C8-5894-47E9-80D9-31D7EF2F9D63}">
      <dgm:prSet/>
      <dgm:spPr/>
      <dgm:t>
        <a:bodyPr/>
        <a:lstStyle/>
        <a:p>
          <a:endParaRPr lang="en-US"/>
        </a:p>
      </dgm:t>
    </dgm:pt>
    <dgm:pt modelId="{DD1D7158-4CC9-448D-AE56-241E52449045}">
      <dgm:prSet phldrT="[Text]"/>
      <dgm:spPr/>
      <dgm:t>
        <a:bodyPr/>
        <a:lstStyle/>
        <a:p>
          <a:r>
            <a:rPr lang="en-US" dirty="0" smtClean="0">
              <a:solidFill>
                <a:srgbClr val="000000"/>
              </a:solidFill>
            </a:rPr>
            <a:t>FCM Participation Rules</a:t>
          </a:r>
          <a:endParaRPr lang="en-US" dirty="0">
            <a:solidFill>
              <a:srgbClr val="000000"/>
            </a:solidFill>
          </a:endParaRPr>
        </a:p>
      </dgm:t>
    </dgm:pt>
    <dgm:pt modelId="{D3A8E97E-1A7C-493D-AABF-763D7BA896E6}" type="parTrans" cxnId="{740DB8EE-11A6-49C4-956E-E315E6BC6EE8}">
      <dgm:prSet/>
      <dgm:spPr/>
      <dgm:t>
        <a:bodyPr/>
        <a:lstStyle/>
        <a:p>
          <a:endParaRPr lang="en-US"/>
        </a:p>
      </dgm:t>
    </dgm:pt>
    <dgm:pt modelId="{49D1C86B-1997-4786-B0ED-301B901D19ED}" type="sibTrans" cxnId="{740DB8EE-11A6-49C4-956E-E315E6BC6EE8}">
      <dgm:prSet/>
      <dgm:spPr/>
      <dgm:t>
        <a:bodyPr/>
        <a:lstStyle/>
        <a:p>
          <a:endParaRPr lang="en-US"/>
        </a:p>
      </dgm:t>
    </dgm:pt>
    <dgm:pt modelId="{4CFC93C8-7937-479E-8F7F-0C3AE9A5B73B}">
      <dgm:prSet phldrT="[Text]"/>
      <dgm:spPr/>
      <dgm:t>
        <a:bodyPr/>
        <a:lstStyle/>
        <a:p>
          <a:r>
            <a:rPr lang="en-US" dirty="0" smtClean="0">
              <a:solidFill>
                <a:srgbClr val="000000"/>
              </a:solidFill>
            </a:rPr>
            <a:t>Defined Terms</a:t>
          </a:r>
          <a:endParaRPr lang="en-US" dirty="0">
            <a:solidFill>
              <a:srgbClr val="000000"/>
            </a:solidFill>
          </a:endParaRPr>
        </a:p>
      </dgm:t>
    </dgm:pt>
    <dgm:pt modelId="{421F1D19-3CDC-4F45-83B4-00904A05670A}" type="parTrans" cxnId="{D09F56E2-ACDF-4E35-B0E2-32B7C5FA16E5}">
      <dgm:prSet/>
      <dgm:spPr/>
      <dgm:t>
        <a:bodyPr/>
        <a:lstStyle/>
        <a:p>
          <a:endParaRPr lang="en-US"/>
        </a:p>
      </dgm:t>
    </dgm:pt>
    <dgm:pt modelId="{2DB74AEA-FCED-4E44-8B77-FF260E30082B}" type="sibTrans" cxnId="{D09F56E2-ACDF-4E35-B0E2-32B7C5FA16E5}">
      <dgm:prSet/>
      <dgm:spPr/>
      <dgm:t>
        <a:bodyPr/>
        <a:lstStyle/>
        <a:p>
          <a:endParaRPr lang="en-US"/>
        </a:p>
      </dgm:t>
    </dgm:pt>
    <dgm:pt modelId="{AE5AE851-198F-406D-A64C-D96AB538BC84}">
      <dgm:prSet phldrT="[Text]"/>
      <dgm:spPr/>
      <dgm:t>
        <a:bodyPr/>
        <a:lstStyle/>
        <a:p>
          <a:r>
            <a:rPr lang="en-US" dirty="0" smtClean="0">
              <a:solidFill>
                <a:srgbClr val="000000"/>
              </a:solidFill>
            </a:rPr>
            <a:t>Defined Terms</a:t>
          </a:r>
          <a:endParaRPr lang="en-US" dirty="0">
            <a:solidFill>
              <a:srgbClr val="000000"/>
            </a:solidFill>
          </a:endParaRPr>
        </a:p>
      </dgm:t>
    </dgm:pt>
    <dgm:pt modelId="{DD8D2968-5C8A-49C6-BDDD-D3F9DF602494}" type="parTrans" cxnId="{79129D5B-8276-448D-90C9-9B91C702D22D}">
      <dgm:prSet/>
      <dgm:spPr/>
      <dgm:t>
        <a:bodyPr/>
        <a:lstStyle/>
        <a:p>
          <a:endParaRPr lang="en-US"/>
        </a:p>
      </dgm:t>
    </dgm:pt>
    <dgm:pt modelId="{033A3672-F770-494D-9713-2A9A7B1D43E6}" type="sibTrans" cxnId="{79129D5B-8276-448D-90C9-9B91C702D22D}">
      <dgm:prSet/>
      <dgm:spPr/>
      <dgm:t>
        <a:bodyPr/>
        <a:lstStyle/>
        <a:p>
          <a:endParaRPr lang="en-US"/>
        </a:p>
      </dgm:t>
    </dgm:pt>
    <dgm:pt modelId="{C88B11B2-256D-4FA0-B657-D88B90D6179C}">
      <dgm:prSet phldrT="[Text]"/>
      <dgm:spPr/>
      <dgm:t>
        <a:bodyPr/>
        <a:lstStyle/>
        <a:p>
          <a:r>
            <a:rPr lang="en-US" b="1" dirty="0" smtClean="0">
              <a:solidFill>
                <a:schemeClr val="bg1"/>
              </a:solidFill>
            </a:rPr>
            <a:t>B&amp;F</a:t>
          </a:r>
          <a:endParaRPr lang="en-US" b="1" dirty="0">
            <a:solidFill>
              <a:schemeClr val="bg1"/>
            </a:solidFill>
          </a:endParaRPr>
        </a:p>
      </dgm:t>
    </dgm:pt>
    <dgm:pt modelId="{9C3AF316-D169-4F9D-8DBC-214C78A6C895}" type="parTrans" cxnId="{49352077-7E42-42E5-8194-F4F72414835D}">
      <dgm:prSet/>
      <dgm:spPr/>
      <dgm:t>
        <a:bodyPr/>
        <a:lstStyle/>
        <a:p>
          <a:endParaRPr lang="en-US"/>
        </a:p>
      </dgm:t>
    </dgm:pt>
    <dgm:pt modelId="{5AFC1499-5E01-4E56-8589-0F6231CFEB0C}" type="sibTrans" cxnId="{49352077-7E42-42E5-8194-F4F72414835D}">
      <dgm:prSet/>
      <dgm:spPr/>
      <dgm:t>
        <a:bodyPr/>
        <a:lstStyle/>
        <a:p>
          <a:endParaRPr lang="en-US"/>
        </a:p>
      </dgm:t>
    </dgm:pt>
    <dgm:pt modelId="{E0539733-54C9-4635-A2FE-96225BD8415D}">
      <dgm:prSet phldrT="[Text]"/>
      <dgm:spPr/>
      <dgm:t>
        <a:bodyPr/>
        <a:lstStyle/>
        <a:p>
          <a:r>
            <a:rPr lang="en-US" dirty="0" smtClean="0">
              <a:solidFill>
                <a:srgbClr val="000000"/>
              </a:solidFill>
            </a:rPr>
            <a:t>Defined Terms</a:t>
          </a:r>
          <a:endParaRPr lang="en-US" dirty="0">
            <a:solidFill>
              <a:srgbClr val="000000"/>
            </a:solidFill>
          </a:endParaRPr>
        </a:p>
      </dgm:t>
    </dgm:pt>
    <dgm:pt modelId="{35DE3864-669B-4106-8F0D-C05CA67DF73D}" type="parTrans" cxnId="{F2F326AD-D728-4548-8B24-78407A269F9D}">
      <dgm:prSet/>
      <dgm:spPr/>
      <dgm:t>
        <a:bodyPr/>
        <a:lstStyle/>
        <a:p>
          <a:endParaRPr lang="en-US"/>
        </a:p>
      </dgm:t>
    </dgm:pt>
    <dgm:pt modelId="{D17C77D8-5AFA-45B2-A16D-882021B6A293}" type="sibTrans" cxnId="{F2F326AD-D728-4548-8B24-78407A269F9D}">
      <dgm:prSet/>
      <dgm:spPr/>
      <dgm:t>
        <a:bodyPr/>
        <a:lstStyle/>
        <a:p>
          <a:endParaRPr lang="en-US"/>
        </a:p>
      </dgm:t>
    </dgm:pt>
    <dgm:pt modelId="{66CE0570-DB78-4D83-8038-712C037F7F59}">
      <dgm:prSet phldrT="[Text]"/>
      <dgm:spPr/>
      <dgm:t>
        <a:bodyPr/>
        <a:lstStyle/>
        <a:p>
          <a:endParaRPr lang="en-US" dirty="0">
            <a:solidFill>
              <a:srgbClr val="000000"/>
            </a:solidFill>
          </a:endParaRPr>
        </a:p>
      </dgm:t>
    </dgm:pt>
    <dgm:pt modelId="{6E2E23F7-D68A-4530-AA1C-24E47D60FE33}" type="parTrans" cxnId="{3DA36B6D-8BB3-4C8B-824A-EECCE70A2753}">
      <dgm:prSet/>
      <dgm:spPr/>
      <dgm:t>
        <a:bodyPr/>
        <a:lstStyle/>
        <a:p>
          <a:endParaRPr lang="en-US"/>
        </a:p>
      </dgm:t>
    </dgm:pt>
    <dgm:pt modelId="{5E2790C2-D8A0-4365-8915-56C824661074}" type="sibTrans" cxnId="{3DA36B6D-8BB3-4C8B-824A-EECCE70A2753}">
      <dgm:prSet/>
      <dgm:spPr/>
      <dgm:t>
        <a:bodyPr/>
        <a:lstStyle/>
        <a:p>
          <a:endParaRPr lang="en-US"/>
        </a:p>
      </dgm:t>
    </dgm:pt>
    <dgm:pt modelId="{D231847F-8415-4F0C-8067-4EDF31E7D483}">
      <dgm:prSet phldrT="[Text]"/>
      <dgm:spPr/>
      <dgm:t>
        <a:bodyPr/>
        <a:lstStyle/>
        <a:p>
          <a:r>
            <a:rPr lang="en-US" dirty="0" smtClean="0">
              <a:solidFill>
                <a:srgbClr val="000000"/>
              </a:solidFill>
            </a:rPr>
            <a:t>Updates to the Market Participant Service Agreement</a:t>
          </a:r>
          <a:endParaRPr lang="en-US" dirty="0">
            <a:solidFill>
              <a:srgbClr val="000000"/>
            </a:solidFill>
          </a:endParaRPr>
        </a:p>
      </dgm:t>
    </dgm:pt>
    <dgm:pt modelId="{76C28963-BCDC-4A3F-8CD6-F41C26A3B4B1}" type="parTrans" cxnId="{5DF5A715-05F5-4190-871C-06B921DF00AD}">
      <dgm:prSet/>
      <dgm:spPr/>
      <dgm:t>
        <a:bodyPr/>
        <a:lstStyle/>
        <a:p>
          <a:endParaRPr lang="en-US"/>
        </a:p>
      </dgm:t>
    </dgm:pt>
    <dgm:pt modelId="{D4785D0D-A5DC-40A8-BE0C-395D2A73F52E}" type="sibTrans" cxnId="{5DF5A715-05F5-4190-871C-06B921DF00AD}">
      <dgm:prSet/>
      <dgm:spPr/>
      <dgm:t>
        <a:bodyPr/>
        <a:lstStyle/>
        <a:p>
          <a:endParaRPr lang="en-US"/>
        </a:p>
      </dgm:t>
    </dgm:pt>
    <dgm:pt modelId="{B5E81EC8-7D05-40BA-8875-D31715D5CAD7}">
      <dgm:prSet phldrT="[Text]"/>
      <dgm:spPr/>
      <dgm:t>
        <a:bodyPr/>
        <a:lstStyle/>
        <a:p>
          <a:r>
            <a:rPr lang="en-US" dirty="0" smtClean="0">
              <a:solidFill>
                <a:srgbClr val="000000"/>
              </a:solidFill>
            </a:rPr>
            <a:t>Updates to the Market Participant Service Agreement</a:t>
          </a:r>
          <a:endParaRPr lang="en-US" dirty="0">
            <a:solidFill>
              <a:srgbClr val="000000"/>
            </a:solidFill>
          </a:endParaRPr>
        </a:p>
      </dgm:t>
    </dgm:pt>
    <dgm:pt modelId="{90BCE440-5B09-4637-8598-E551396DC797}" type="parTrans" cxnId="{5E292E32-9DBF-4A37-9804-E80EC416319A}">
      <dgm:prSet/>
      <dgm:spPr/>
      <dgm:t>
        <a:bodyPr/>
        <a:lstStyle/>
        <a:p>
          <a:endParaRPr lang="en-US"/>
        </a:p>
      </dgm:t>
    </dgm:pt>
    <dgm:pt modelId="{83915818-FAB6-4E7A-812B-6B13828D5C4C}" type="sibTrans" cxnId="{5E292E32-9DBF-4A37-9804-E80EC416319A}">
      <dgm:prSet/>
      <dgm:spPr/>
      <dgm:t>
        <a:bodyPr/>
        <a:lstStyle/>
        <a:p>
          <a:endParaRPr lang="en-US"/>
        </a:p>
      </dgm:t>
    </dgm:pt>
    <dgm:pt modelId="{DF7C9376-31C0-4CD4-B868-D2F2280F2C56}">
      <dgm:prSet phldrT="[Text]"/>
      <dgm:spPr/>
      <dgm:t>
        <a:bodyPr/>
        <a:lstStyle/>
        <a:p>
          <a:r>
            <a:rPr lang="en-US" dirty="0" smtClean="0">
              <a:solidFill>
                <a:srgbClr val="000000"/>
              </a:solidFill>
            </a:rPr>
            <a:t>Resource CLAIM10 and CLAIM30 values</a:t>
          </a:r>
          <a:endParaRPr lang="en-US" dirty="0">
            <a:solidFill>
              <a:srgbClr val="000000"/>
            </a:solidFill>
          </a:endParaRPr>
        </a:p>
      </dgm:t>
    </dgm:pt>
    <dgm:pt modelId="{6B339874-A188-43B9-AED0-D58D4B8128ED}" type="parTrans" cxnId="{EA9A3504-CD27-4893-8259-09A6A663BF8D}">
      <dgm:prSet/>
      <dgm:spPr/>
      <dgm:t>
        <a:bodyPr/>
        <a:lstStyle/>
        <a:p>
          <a:endParaRPr lang="en-US"/>
        </a:p>
      </dgm:t>
    </dgm:pt>
    <dgm:pt modelId="{E18187F5-A597-49DF-B14F-0B4A239F100C}" type="sibTrans" cxnId="{EA9A3504-CD27-4893-8259-09A6A663BF8D}">
      <dgm:prSet/>
      <dgm:spPr/>
      <dgm:t>
        <a:bodyPr/>
        <a:lstStyle/>
        <a:p>
          <a:endParaRPr lang="en-US"/>
        </a:p>
      </dgm:t>
    </dgm:pt>
    <dgm:pt modelId="{8FF3B688-5041-414D-B2CC-B78719165C87}">
      <dgm:prSet phldrT="[Text]"/>
      <dgm:spPr/>
      <dgm:t>
        <a:bodyPr/>
        <a:lstStyle/>
        <a:p>
          <a:r>
            <a:rPr lang="en-US" dirty="0" smtClean="0">
              <a:solidFill>
                <a:srgbClr val="000000"/>
              </a:solidFill>
            </a:rPr>
            <a:t>Operational Coordination</a:t>
          </a:r>
          <a:endParaRPr lang="en-US" dirty="0">
            <a:solidFill>
              <a:srgbClr val="000000"/>
            </a:solidFill>
          </a:endParaRPr>
        </a:p>
      </dgm:t>
    </dgm:pt>
    <dgm:pt modelId="{120E32CD-C350-4915-AF8C-86B5C7791EC8}" type="parTrans" cxnId="{5EA3ADF1-F9A0-49FE-A9A9-DCDCEBE206D3}">
      <dgm:prSet/>
      <dgm:spPr/>
      <dgm:t>
        <a:bodyPr/>
        <a:lstStyle/>
        <a:p>
          <a:endParaRPr lang="en-US"/>
        </a:p>
      </dgm:t>
    </dgm:pt>
    <dgm:pt modelId="{AAF0089A-7A3E-4198-9183-06EB28694F63}" type="sibTrans" cxnId="{5EA3ADF1-F9A0-49FE-A9A9-DCDCEBE206D3}">
      <dgm:prSet/>
      <dgm:spPr/>
      <dgm:t>
        <a:bodyPr/>
        <a:lstStyle/>
        <a:p>
          <a:endParaRPr lang="en-US"/>
        </a:p>
      </dgm:t>
    </dgm:pt>
    <dgm:pt modelId="{239FB5A3-971F-4994-9AB4-910F61CC8141}" type="pres">
      <dgm:prSet presAssocID="{02B61CBD-D28C-4CCD-8ECB-380348825288}" presName="Name0" presStyleCnt="0">
        <dgm:presLayoutVars>
          <dgm:dir/>
          <dgm:animLvl val="lvl"/>
          <dgm:resizeHandles val="exact"/>
        </dgm:presLayoutVars>
      </dgm:prSet>
      <dgm:spPr/>
      <dgm:t>
        <a:bodyPr/>
        <a:lstStyle/>
        <a:p>
          <a:endParaRPr lang="en-US"/>
        </a:p>
      </dgm:t>
    </dgm:pt>
    <dgm:pt modelId="{907A8C53-A21A-4FEE-B835-DEDC4CFF53F3}" type="pres">
      <dgm:prSet presAssocID="{8EC02956-1BE6-4D59-A5F8-B839802C08E3}" presName="composite" presStyleCnt="0"/>
      <dgm:spPr/>
    </dgm:pt>
    <dgm:pt modelId="{6716BE7B-1416-454D-AA72-0B29086A09E2}" type="pres">
      <dgm:prSet presAssocID="{8EC02956-1BE6-4D59-A5F8-B839802C08E3}" presName="parTx" presStyleLbl="alignNode1" presStyleIdx="0" presStyleCnt="4">
        <dgm:presLayoutVars>
          <dgm:chMax val="0"/>
          <dgm:chPref val="0"/>
          <dgm:bulletEnabled val="1"/>
        </dgm:presLayoutVars>
      </dgm:prSet>
      <dgm:spPr/>
      <dgm:t>
        <a:bodyPr/>
        <a:lstStyle/>
        <a:p>
          <a:endParaRPr lang="en-US"/>
        </a:p>
      </dgm:t>
    </dgm:pt>
    <dgm:pt modelId="{090C5DD4-B0CA-42DD-ACF3-8135D8E810C2}" type="pres">
      <dgm:prSet presAssocID="{8EC02956-1BE6-4D59-A5F8-B839802C08E3}" presName="desTx" presStyleLbl="alignAccFollowNode1" presStyleIdx="0" presStyleCnt="4">
        <dgm:presLayoutVars>
          <dgm:bulletEnabled val="1"/>
        </dgm:presLayoutVars>
      </dgm:prSet>
      <dgm:spPr/>
      <dgm:t>
        <a:bodyPr/>
        <a:lstStyle/>
        <a:p>
          <a:endParaRPr lang="en-US"/>
        </a:p>
      </dgm:t>
    </dgm:pt>
    <dgm:pt modelId="{DC85C84B-0579-416B-BBD7-E98B2280DC9F}" type="pres">
      <dgm:prSet presAssocID="{6628591E-BC16-46AA-A05D-51CFF1A64729}" presName="space" presStyleCnt="0"/>
      <dgm:spPr/>
    </dgm:pt>
    <dgm:pt modelId="{2E3FD05B-CC10-47CE-9566-085100CFA7E9}" type="pres">
      <dgm:prSet presAssocID="{B2C94104-F242-4F48-88AF-E53FF8BE515C}" presName="composite" presStyleCnt="0"/>
      <dgm:spPr/>
    </dgm:pt>
    <dgm:pt modelId="{0C001BAA-0E3A-4378-B778-BA640F1A8E39}" type="pres">
      <dgm:prSet presAssocID="{B2C94104-F242-4F48-88AF-E53FF8BE515C}" presName="parTx" presStyleLbl="alignNode1" presStyleIdx="1" presStyleCnt="4">
        <dgm:presLayoutVars>
          <dgm:chMax val="0"/>
          <dgm:chPref val="0"/>
          <dgm:bulletEnabled val="1"/>
        </dgm:presLayoutVars>
      </dgm:prSet>
      <dgm:spPr/>
      <dgm:t>
        <a:bodyPr/>
        <a:lstStyle/>
        <a:p>
          <a:endParaRPr lang="en-US"/>
        </a:p>
      </dgm:t>
    </dgm:pt>
    <dgm:pt modelId="{878A02B2-20C2-45DD-BDE6-6CA156AA0506}" type="pres">
      <dgm:prSet presAssocID="{B2C94104-F242-4F48-88AF-E53FF8BE515C}" presName="desTx" presStyleLbl="alignAccFollowNode1" presStyleIdx="1" presStyleCnt="4">
        <dgm:presLayoutVars>
          <dgm:bulletEnabled val="1"/>
        </dgm:presLayoutVars>
      </dgm:prSet>
      <dgm:spPr/>
      <dgm:t>
        <a:bodyPr/>
        <a:lstStyle/>
        <a:p>
          <a:endParaRPr lang="en-US"/>
        </a:p>
      </dgm:t>
    </dgm:pt>
    <dgm:pt modelId="{027A7768-4C2C-4801-B158-4EEC2E00AC8B}" type="pres">
      <dgm:prSet presAssocID="{8880F4D4-0965-45D6-8D0E-3F1753902400}" presName="space" presStyleCnt="0"/>
      <dgm:spPr/>
    </dgm:pt>
    <dgm:pt modelId="{563E3395-04CB-4F29-9E07-ECD343569862}" type="pres">
      <dgm:prSet presAssocID="{E13F6DB9-7273-401D-9832-79088EDDF81E}" presName="composite" presStyleCnt="0"/>
      <dgm:spPr/>
    </dgm:pt>
    <dgm:pt modelId="{6E49E5E6-CBDA-4F23-B2CA-080E541ABFB4}" type="pres">
      <dgm:prSet presAssocID="{E13F6DB9-7273-401D-9832-79088EDDF81E}" presName="parTx" presStyleLbl="alignNode1" presStyleIdx="2" presStyleCnt="4">
        <dgm:presLayoutVars>
          <dgm:chMax val="0"/>
          <dgm:chPref val="0"/>
          <dgm:bulletEnabled val="1"/>
        </dgm:presLayoutVars>
      </dgm:prSet>
      <dgm:spPr/>
      <dgm:t>
        <a:bodyPr/>
        <a:lstStyle/>
        <a:p>
          <a:endParaRPr lang="en-US"/>
        </a:p>
      </dgm:t>
    </dgm:pt>
    <dgm:pt modelId="{97FAA385-D7EE-471B-9820-5F645826338A}" type="pres">
      <dgm:prSet presAssocID="{E13F6DB9-7273-401D-9832-79088EDDF81E}" presName="desTx" presStyleLbl="alignAccFollowNode1" presStyleIdx="2" presStyleCnt="4">
        <dgm:presLayoutVars>
          <dgm:bulletEnabled val="1"/>
        </dgm:presLayoutVars>
      </dgm:prSet>
      <dgm:spPr/>
      <dgm:t>
        <a:bodyPr/>
        <a:lstStyle/>
        <a:p>
          <a:endParaRPr lang="en-US"/>
        </a:p>
      </dgm:t>
    </dgm:pt>
    <dgm:pt modelId="{6EF865B8-30D8-4426-AE13-35D0CD9A5228}" type="pres">
      <dgm:prSet presAssocID="{E264AC8B-AC9F-417A-B706-F05A9AA67DA5}" presName="space" presStyleCnt="0"/>
      <dgm:spPr/>
    </dgm:pt>
    <dgm:pt modelId="{A657C282-DA76-4297-954E-DE6F434641B6}" type="pres">
      <dgm:prSet presAssocID="{C88B11B2-256D-4FA0-B657-D88B90D6179C}" presName="composite" presStyleCnt="0"/>
      <dgm:spPr/>
    </dgm:pt>
    <dgm:pt modelId="{C09B17BD-1D6F-4831-AECB-31CFB1AD6A58}" type="pres">
      <dgm:prSet presAssocID="{C88B11B2-256D-4FA0-B657-D88B90D6179C}" presName="parTx" presStyleLbl="alignNode1" presStyleIdx="3" presStyleCnt="4">
        <dgm:presLayoutVars>
          <dgm:chMax val="0"/>
          <dgm:chPref val="0"/>
          <dgm:bulletEnabled val="1"/>
        </dgm:presLayoutVars>
      </dgm:prSet>
      <dgm:spPr/>
      <dgm:t>
        <a:bodyPr/>
        <a:lstStyle/>
        <a:p>
          <a:endParaRPr lang="en-US"/>
        </a:p>
      </dgm:t>
    </dgm:pt>
    <dgm:pt modelId="{8D2259D0-A4C8-48F0-B733-00BCDF4DC871}" type="pres">
      <dgm:prSet presAssocID="{C88B11B2-256D-4FA0-B657-D88B90D6179C}" presName="desTx" presStyleLbl="alignAccFollowNode1" presStyleIdx="3" presStyleCnt="4">
        <dgm:presLayoutVars>
          <dgm:bulletEnabled val="1"/>
        </dgm:presLayoutVars>
      </dgm:prSet>
      <dgm:spPr/>
      <dgm:t>
        <a:bodyPr/>
        <a:lstStyle/>
        <a:p>
          <a:endParaRPr lang="en-US"/>
        </a:p>
      </dgm:t>
    </dgm:pt>
  </dgm:ptLst>
  <dgm:cxnLst>
    <dgm:cxn modelId="{7FC04C95-99EA-44FD-9F60-A3C89D52E4DC}" type="presOf" srcId="{4CFC93C8-7937-479E-8F7F-0C3AE9A5B73B}" destId="{878A02B2-20C2-45DD-BDE6-6CA156AA0506}" srcOrd="0" destOrd="0" presId="urn:microsoft.com/office/officeart/2005/8/layout/hList1"/>
    <dgm:cxn modelId="{EA9A3504-CD27-4893-8259-09A6A663BF8D}" srcId="{E13F6DB9-7273-401D-9832-79088EDDF81E}" destId="{DF7C9376-31C0-4CD4-B868-D2F2280F2C56}" srcOrd="3" destOrd="0" parTransId="{6B339874-A188-43B9-AED0-D58D4B8128ED}" sibTransId="{E18187F5-A597-49DF-B14F-0B4A239F100C}"/>
    <dgm:cxn modelId="{8F2635EF-BA77-471F-B4BC-A6DA2CB99E53}" type="presOf" srcId="{E0539733-54C9-4635-A2FE-96225BD8415D}" destId="{8D2259D0-A4C8-48F0-B733-00BCDF4DC871}" srcOrd="0" destOrd="0" presId="urn:microsoft.com/office/officeart/2005/8/layout/hList1"/>
    <dgm:cxn modelId="{A7B72705-4E66-4D98-89B2-0B1AEC734560}" type="presOf" srcId="{32837076-0FBD-43F1-B752-16A4DF6564B3}" destId="{97FAA385-D7EE-471B-9820-5F645826338A}" srcOrd="0" destOrd="1" presId="urn:microsoft.com/office/officeart/2005/8/layout/hList1"/>
    <dgm:cxn modelId="{86698014-CB27-453E-B4FD-572BF9241313}" srcId="{E13F6DB9-7273-401D-9832-79088EDDF81E}" destId="{32837076-0FBD-43F1-B752-16A4DF6564B3}" srcOrd="1" destOrd="0" parTransId="{7A2633B3-DF0E-49FD-8E1B-CA97FC6A1E87}" sibTransId="{5A82457A-CBE7-460E-8DCE-E313368055AE}"/>
    <dgm:cxn modelId="{740DB8EE-11A6-49C4-956E-E315E6BC6EE8}" srcId="{8EC02956-1BE6-4D59-A5F8-B839802C08E3}" destId="{DD1D7158-4CC9-448D-AE56-241E52449045}" srcOrd="5" destOrd="0" parTransId="{D3A8E97E-1A7C-493D-AABF-763D7BA896E6}" sibTransId="{49D1C86B-1997-4786-B0ED-301B901D19ED}"/>
    <dgm:cxn modelId="{A2FE8247-1739-4886-9FEA-9ABA5B6546C0}" type="presOf" srcId="{B5E81EC8-7D05-40BA-8875-D31715D5CAD7}" destId="{878A02B2-20C2-45DD-BDE6-6CA156AA0506}" srcOrd="0" destOrd="2" presId="urn:microsoft.com/office/officeart/2005/8/layout/hList1"/>
    <dgm:cxn modelId="{ACA67E3D-0750-49C6-B33E-2059AD8FD830}" srcId="{8EC02956-1BE6-4D59-A5F8-B839802C08E3}" destId="{872D99B5-2796-4B48-AED4-C70D4E2B7AEE}" srcOrd="2" destOrd="0" parTransId="{1DEFD4A4-6DEB-454C-AA92-7879CC13469E}" sibTransId="{4916B79B-7313-406C-9DE4-B2EF6EB01909}"/>
    <dgm:cxn modelId="{3DA36B6D-8BB3-4C8B-824A-EECCE70A2753}" srcId="{E13F6DB9-7273-401D-9832-79088EDDF81E}" destId="{66CE0570-DB78-4D83-8038-712C037F7F59}" srcOrd="4" destOrd="0" parTransId="{6E2E23F7-D68A-4530-AA1C-24E47D60FE33}" sibTransId="{5E2790C2-D8A0-4365-8915-56C824661074}"/>
    <dgm:cxn modelId="{7B713FC0-03CB-4180-B1BD-B36B87B999DA}" type="presOf" srcId="{8EC02956-1BE6-4D59-A5F8-B839802C08E3}" destId="{6716BE7B-1416-454D-AA72-0B29086A09E2}" srcOrd="0" destOrd="0" presId="urn:microsoft.com/office/officeart/2005/8/layout/hList1"/>
    <dgm:cxn modelId="{41852D0C-7F36-404C-A4F9-049AA0A394DA}" type="presOf" srcId="{DF7C9376-31C0-4CD4-B868-D2F2280F2C56}" destId="{97FAA385-D7EE-471B-9820-5F645826338A}" srcOrd="0" destOrd="3" presId="urn:microsoft.com/office/officeart/2005/8/layout/hList1"/>
    <dgm:cxn modelId="{13743CA4-B58F-4EE4-A494-7AA6411B90F8}" type="presOf" srcId="{3F7A4482-48B5-4421-997C-1D1CDA439ACC}" destId="{878A02B2-20C2-45DD-BDE6-6CA156AA0506}" srcOrd="0" destOrd="1" presId="urn:microsoft.com/office/officeart/2005/8/layout/hList1"/>
    <dgm:cxn modelId="{0E713442-5EAA-413F-952C-C9B20D9D7806}" type="presOf" srcId="{CEC7320A-A61D-4D7E-9DE1-1B329F6A0422}" destId="{090C5DD4-B0CA-42DD-ACF3-8135D8E810C2}" srcOrd="0" destOrd="0" presId="urn:microsoft.com/office/officeart/2005/8/layout/hList1"/>
    <dgm:cxn modelId="{43C54568-1A5A-4E40-BEEF-09023AAB202F}" srcId="{E13F6DB9-7273-401D-9832-79088EDDF81E}" destId="{40BFB880-0E26-43CE-A70F-06F4558A8746}" srcOrd="2" destOrd="0" parTransId="{C31ECAB6-76F8-4315-95E8-A07DF7F4CCBC}" sibTransId="{C9EFF36E-8B6C-4065-9970-18D49E373683}"/>
    <dgm:cxn modelId="{D09F56E2-ACDF-4E35-B0E2-32B7C5FA16E5}" srcId="{B2C94104-F242-4F48-88AF-E53FF8BE515C}" destId="{4CFC93C8-7937-479E-8F7F-0C3AE9A5B73B}" srcOrd="0" destOrd="0" parTransId="{421F1D19-3CDC-4F45-83B4-00904A05670A}" sibTransId="{2DB74AEA-FCED-4E44-8B77-FF260E30082B}"/>
    <dgm:cxn modelId="{9A3CA8F0-9453-44A4-9F17-84071B79C247}" type="presOf" srcId="{D231847F-8415-4F0C-8067-4EDF31E7D483}" destId="{090C5DD4-B0CA-42DD-ACF3-8135D8E810C2}" srcOrd="0" destOrd="6" presId="urn:microsoft.com/office/officeart/2005/8/layout/hList1"/>
    <dgm:cxn modelId="{4B86D508-3907-4ACF-8792-ED1F94E89A17}" type="presOf" srcId="{E13F6DB9-7273-401D-9832-79088EDDF81E}" destId="{6E49E5E6-CBDA-4F23-B2CA-080E541ABFB4}" srcOrd="0" destOrd="0" presId="urn:microsoft.com/office/officeart/2005/8/layout/hList1"/>
    <dgm:cxn modelId="{5E292E32-9DBF-4A37-9804-E80EC416319A}" srcId="{B2C94104-F242-4F48-88AF-E53FF8BE515C}" destId="{B5E81EC8-7D05-40BA-8875-D31715D5CAD7}" srcOrd="2" destOrd="0" parTransId="{90BCE440-5B09-4637-8598-E551396DC797}" sibTransId="{83915818-FAB6-4E7A-812B-6B13828D5C4C}"/>
    <dgm:cxn modelId="{49352077-7E42-42E5-8194-F4F72414835D}" srcId="{02B61CBD-D28C-4CCD-8ECB-380348825288}" destId="{C88B11B2-256D-4FA0-B657-D88B90D6179C}" srcOrd="3" destOrd="0" parTransId="{9C3AF316-D169-4F9D-8DBC-214C78A6C895}" sibTransId="{5AFC1499-5E01-4E56-8589-0F6231CFEB0C}"/>
    <dgm:cxn modelId="{1D9350D1-6C34-435B-822C-AD3D5FA8A810}" type="presOf" srcId="{02B61CBD-D28C-4CCD-8ECB-380348825288}" destId="{239FB5A3-971F-4994-9AB4-910F61CC8141}" srcOrd="0" destOrd="0" presId="urn:microsoft.com/office/officeart/2005/8/layout/hList1"/>
    <dgm:cxn modelId="{5DF5A715-05F5-4190-871C-06B921DF00AD}" srcId="{8EC02956-1BE6-4D59-A5F8-B839802C08E3}" destId="{D231847F-8415-4F0C-8067-4EDF31E7D483}" srcOrd="6" destOrd="0" parTransId="{76C28963-BCDC-4A3F-8CD6-F41C26A3B4B1}" sibTransId="{D4785D0D-A5DC-40A8-BE0C-395D2A73F52E}"/>
    <dgm:cxn modelId="{467187F6-9192-4F0C-824B-39BFA52A18DE}" type="presOf" srcId="{40BFB880-0E26-43CE-A70F-06F4558A8746}" destId="{97FAA385-D7EE-471B-9820-5F645826338A}" srcOrd="0" destOrd="2" presId="urn:microsoft.com/office/officeart/2005/8/layout/hList1"/>
    <dgm:cxn modelId="{67E17752-C35A-4809-BDBA-03DEDA1DE3FD}" srcId="{8EC02956-1BE6-4D59-A5F8-B839802C08E3}" destId="{F7F5A00C-BBA3-4C8B-89CE-DAB073A24336}" srcOrd="1" destOrd="0" parTransId="{1F64B99E-7261-4EB0-943C-C39B20442A4B}" sibTransId="{B1068336-EFD0-459D-A3EF-67AB41D16DDA}"/>
    <dgm:cxn modelId="{8F05745C-BC8A-457B-A92E-DCA3182D7B71}" srcId="{02B61CBD-D28C-4CCD-8ECB-380348825288}" destId="{B2C94104-F242-4F48-88AF-E53FF8BE515C}" srcOrd="1" destOrd="0" parTransId="{221D69D9-9DA3-494E-8634-C83030AEEDD7}" sibTransId="{8880F4D4-0965-45D6-8D0E-3F1753902400}"/>
    <dgm:cxn modelId="{4FA1B2A3-F702-4613-B758-9009129A6D3A}" type="presOf" srcId="{66CE0570-DB78-4D83-8038-712C037F7F59}" destId="{97FAA385-D7EE-471B-9820-5F645826338A}" srcOrd="0" destOrd="4" presId="urn:microsoft.com/office/officeart/2005/8/layout/hList1"/>
    <dgm:cxn modelId="{AB5356EC-68AE-49A7-BE16-23EBB0C51397}" srcId="{02B61CBD-D28C-4CCD-8ECB-380348825288}" destId="{E13F6DB9-7273-401D-9832-79088EDDF81E}" srcOrd="2" destOrd="0" parTransId="{A558B199-0CCE-44C5-82A7-7CC37E8FBE10}" sibTransId="{E264AC8B-AC9F-417A-B706-F05A9AA67DA5}"/>
    <dgm:cxn modelId="{5F0658E7-27EF-478B-8946-E7C4BD18EE53}" type="presOf" srcId="{DD1D7158-4CC9-448D-AE56-241E52449045}" destId="{090C5DD4-B0CA-42DD-ACF3-8135D8E810C2}" srcOrd="0" destOrd="5" presId="urn:microsoft.com/office/officeart/2005/8/layout/hList1"/>
    <dgm:cxn modelId="{19032528-DD74-4827-B853-7EEE6A2A8DDE}" srcId="{8EC02956-1BE6-4D59-A5F8-B839802C08E3}" destId="{CEC7320A-A61D-4D7E-9DE1-1B329F6A0422}" srcOrd="0" destOrd="0" parTransId="{8BCAD6FC-71BB-40FC-9012-FF5FBCF7F05D}" sibTransId="{94C8FFC3-FC3A-4E1A-B83F-94E993706CB8}"/>
    <dgm:cxn modelId="{5B85D0F0-B42F-47FE-BF1E-35B871C42473}" type="presOf" srcId="{AE5AE851-198F-406D-A64C-D96AB538BC84}" destId="{97FAA385-D7EE-471B-9820-5F645826338A}" srcOrd="0" destOrd="0" presId="urn:microsoft.com/office/officeart/2005/8/layout/hList1"/>
    <dgm:cxn modelId="{ED0C93C8-5894-47E9-80D9-31D7EF2F9D63}" srcId="{8EC02956-1BE6-4D59-A5F8-B839802C08E3}" destId="{A1F08D3D-C1AB-4C33-9DBC-B2BBE9C5E577}" srcOrd="3" destOrd="0" parTransId="{C71660A5-ED71-41E5-A33C-15E1283F986D}" sibTransId="{229BA192-047E-4F83-8C9A-6EAF3492E179}"/>
    <dgm:cxn modelId="{79129D5B-8276-448D-90C9-9B91C702D22D}" srcId="{E13F6DB9-7273-401D-9832-79088EDDF81E}" destId="{AE5AE851-198F-406D-A64C-D96AB538BC84}" srcOrd="0" destOrd="0" parTransId="{DD8D2968-5C8A-49C6-BDDD-D3F9DF602494}" sibTransId="{033A3672-F770-494D-9713-2A9A7B1D43E6}"/>
    <dgm:cxn modelId="{143948C6-734B-4273-83E3-91F108A18816}" type="presOf" srcId="{B2C94104-F242-4F48-88AF-E53FF8BE515C}" destId="{0C001BAA-0E3A-4378-B778-BA640F1A8E39}" srcOrd="0" destOrd="0" presId="urn:microsoft.com/office/officeart/2005/8/layout/hList1"/>
    <dgm:cxn modelId="{1A8D2BD7-826D-464A-8038-E211E28810D0}" type="presOf" srcId="{8FF3B688-5041-414D-B2CC-B78719165C87}" destId="{090C5DD4-B0CA-42DD-ACF3-8135D8E810C2}" srcOrd="0" destOrd="4" presId="urn:microsoft.com/office/officeart/2005/8/layout/hList1"/>
    <dgm:cxn modelId="{C6F19189-A12E-4667-A4BE-72ACCFB33421}" type="presOf" srcId="{C88B11B2-256D-4FA0-B657-D88B90D6179C}" destId="{C09B17BD-1D6F-4831-AECB-31CFB1AD6A58}" srcOrd="0" destOrd="0" presId="urn:microsoft.com/office/officeart/2005/8/layout/hList1"/>
    <dgm:cxn modelId="{B8236CC8-281B-4B4D-AE1B-43B63CCD6E58}" type="presOf" srcId="{A1F08D3D-C1AB-4C33-9DBC-B2BBE9C5E577}" destId="{090C5DD4-B0CA-42DD-ACF3-8135D8E810C2}" srcOrd="0" destOrd="3" presId="urn:microsoft.com/office/officeart/2005/8/layout/hList1"/>
    <dgm:cxn modelId="{4D438BE4-516E-4B4D-8620-CDEEBEDC0B9F}" srcId="{02B61CBD-D28C-4CCD-8ECB-380348825288}" destId="{8EC02956-1BE6-4D59-A5F8-B839802C08E3}" srcOrd="0" destOrd="0" parTransId="{B8624435-7967-4A46-92BD-261D41E35652}" sibTransId="{6628591E-BC16-46AA-A05D-51CFF1A64729}"/>
    <dgm:cxn modelId="{5EA3ADF1-F9A0-49FE-A9A9-DCDCEBE206D3}" srcId="{8EC02956-1BE6-4D59-A5F8-B839802C08E3}" destId="{8FF3B688-5041-414D-B2CC-B78719165C87}" srcOrd="4" destOrd="0" parTransId="{120E32CD-C350-4915-AF8C-86B5C7791EC8}" sibTransId="{AAF0089A-7A3E-4198-9183-06EB28694F63}"/>
    <dgm:cxn modelId="{F2F326AD-D728-4548-8B24-78407A269F9D}" srcId="{C88B11B2-256D-4FA0-B657-D88B90D6179C}" destId="{E0539733-54C9-4635-A2FE-96225BD8415D}" srcOrd="0" destOrd="0" parTransId="{35DE3864-669B-4106-8F0D-C05CA67DF73D}" sibTransId="{D17C77D8-5AFA-45B2-A16D-882021B6A293}"/>
    <dgm:cxn modelId="{4A791F80-3C1D-4713-9360-2F06C6DCFD6A}" srcId="{B2C94104-F242-4F48-88AF-E53FF8BE515C}" destId="{3F7A4482-48B5-4421-997C-1D1CDA439ACC}" srcOrd="1" destOrd="0" parTransId="{FA00DD95-3D76-452D-8123-3760EDDBD8B6}" sibTransId="{C147E74A-F800-4816-97A0-F4CCC86EC744}"/>
    <dgm:cxn modelId="{CA488311-4529-4EAB-9BF1-8FE683704CB5}" type="presOf" srcId="{872D99B5-2796-4B48-AED4-C70D4E2B7AEE}" destId="{090C5DD4-B0CA-42DD-ACF3-8135D8E810C2}" srcOrd="0" destOrd="2" presId="urn:microsoft.com/office/officeart/2005/8/layout/hList1"/>
    <dgm:cxn modelId="{35562437-570B-4E4F-93C4-D44CB62CFDB0}" type="presOf" srcId="{F7F5A00C-BBA3-4C8B-89CE-DAB073A24336}" destId="{090C5DD4-B0CA-42DD-ACF3-8135D8E810C2}" srcOrd="0" destOrd="1" presId="urn:microsoft.com/office/officeart/2005/8/layout/hList1"/>
    <dgm:cxn modelId="{9869813D-E1E1-4912-B545-8ED903CBDC45}" type="presParOf" srcId="{239FB5A3-971F-4994-9AB4-910F61CC8141}" destId="{907A8C53-A21A-4FEE-B835-DEDC4CFF53F3}" srcOrd="0" destOrd="0" presId="urn:microsoft.com/office/officeart/2005/8/layout/hList1"/>
    <dgm:cxn modelId="{EDD7E14B-5F27-446C-AF50-17C9CCCAC665}" type="presParOf" srcId="{907A8C53-A21A-4FEE-B835-DEDC4CFF53F3}" destId="{6716BE7B-1416-454D-AA72-0B29086A09E2}" srcOrd="0" destOrd="0" presId="urn:microsoft.com/office/officeart/2005/8/layout/hList1"/>
    <dgm:cxn modelId="{D88BF4D2-DFD7-46DA-825A-DF5DF664F5B6}" type="presParOf" srcId="{907A8C53-A21A-4FEE-B835-DEDC4CFF53F3}" destId="{090C5DD4-B0CA-42DD-ACF3-8135D8E810C2}" srcOrd="1" destOrd="0" presId="urn:microsoft.com/office/officeart/2005/8/layout/hList1"/>
    <dgm:cxn modelId="{C17A5E0B-9753-48E2-8206-26DA54EB90AA}" type="presParOf" srcId="{239FB5A3-971F-4994-9AB4-910F61CC8141}" destId="{DC85C84B-0579-416B-BBD7-E98B2280DC9F}" srcOrd="1" destOrd="0" presId="urn:microsoft.com/office/officeart/2005/8/layout/hList1"/>
    <dgm:cxn modelId="{46174169-AA39-45BE-827D-822F4E9E5508}" type="presParOf" srcId="{239FB5A3-971F-4994-9AB4-910F61CC8141}" destId="{2E3FD05B-CC10-47CE-9566-085100CFA7E9}" srcOrd="2" destOrd="0" presId="urn:microsoft.com/office/officeart/2005/8/layout/hList1"/>
    <dgm:cxn modelId="{3F48EB58-BD86-4148-BF5B-EF97CB9E2328}" type="presParOf" srcId="{2E3FD05B-CC10-47CE-9566-085100CFA7E9}" destId="{0C001BAA-0E3A-4378-B778-BA640F1A8E39}" srcOrd="0" destOrd="0" presId="urn:microsoft.com/office/officeart/2005/8/layout/hList1"/>
    <dgm:cxn modelId="{42F0F921-4DE0-4F63-A9D6-77EF74BA26BD}" type="presParOf" srcId="{2E3FD05B-CC10-47CE-9566-085100CFA7E9}" destId="{878A02B2-20C2-45DD-BDE6-6CA156AA0506}" srcOrd="1" destOrd="0" presId="urn:microsoft.com/office/officeart/2005/8/layout/hList1"/>
    <dgm:cxn modelId="{F666A9A3-DAD9-4B05-AB03-81A0CD10E0D7}" type="presParOf" srcId="{239FB5A3-971F-4994-9AB4-910F61CC8141}" destId="{027A7768-4C2C-4801-B158-4EEC2E00AC8B}" srcOrd="3" destOrd="0" presId="urn:microsoft.com/office/officeart/2005/8/layout/hList1"/>
    <dgm:cxn modelId="{22F4B238-5E02-415C-89BE-2018B75C1EFE}" type="presParOf" srcId="{239FB5A3-971F-4994-9AB4-910F61CC8141}" destId="{563E3395-04CB-4F29-9E07-ECD343569862}" srcOrd="4" destOrd="0" presId="urn:microsoft.com/office/officeart/2005/8/layout/hList1"/>
    <dgm:cxn modelId="{8BBC1D85-60B8-4D77-870E-2079E1562A8E}" type="presParOf" srcId="{563E3395-04CB-4F29-9E07-ECD343569862}" destId="{6E49E5E6-CBDA-4F23-B2CA-080E541ABFB4}" srcOrd="0" destOrd="0" presId="urn:microsoft.com/office/officeart/2005/8/layout/hList1"/>
    <dgm:cxn modelId="{D238EF3E-3F8B-491E-A76D-57330143B8CA}" type="presParOf" srcId="{563E3395-04CB-4F29-9E07-ECD343569862}" destId="{97FAA385-D7EE-471B-9820-5F645826338A}" srcOrd="1" destOrd="0" presId="urn:microsoft.com/office/officeart/2005/8/layout/hList1"/>
    <dgm:cxn modelId="{5804A2D0-B1B2-4B19-AA41-01282360D84F}" type="presParOf" srcId="{239FB5A3-971F-4994-9AB4-910F61CC8141}" destId="{6EF865B8-30D8-4426-AE13-35D0CD9A5228}" srcOrd="5" destOrd="0" presId="urn:microsoft.com/office/officeart/2005/8/layout/hList1"/>
    <dgm:cxn modelId="{48414046-6C8B-4706-8831-E78C788023EA}" type="presParOf" srcId="{239FB5A3-971F-4994-9AB4-910F61CC8141}" destId="{A657C282-DA76-4297-954E-DE6F434641B6}" srcOrd="6" destOrd="0" presId="urn:microsoft.com/office/officeart/2005/8/layout/hList1"/>
    <dgm:cxn modelId="{CE495AF7-273C-446B-B926-2EC5715798C7}" type="presParOf" srcId="{A657C282-DA76-4297-954E-DE6F434641B6}" destId="{C09B17BD-1D6F-4831-AECB-31CFB1AD6A58}" srcOrd="0" destOrd="0" presId="urn:microsoft.com/office/officeart/2005/8/layout/hList1"/>
    <dgm:cxn modelId="{5982867E-297F-4C12-8D5D-CD02FBA17FA8}" type="presParOf" srcId="{A657C282-DA76-4297-954E-DE6F434641B6}" destId="{8D2259D0-A4C8-48F0-B733-00BCDF4DC87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16BE7B-1416-454D-AA72-0B29086A09E2}">
      <dsp:nvSpPr>
        <dsp:cNvPr id="0" name=""/>
        <dsp:cNvSpPr/>
      </dsp:nvSpPr>
      <dsp:spPr>
        <a:xfrm>
          <a:off x="3094" y="99202"/>
          <a:ext cx="1860500" cy="432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b="1" kern="1200" dirty="0" smtClean="0"/>
            <a:t>MC</a:t>
          </a:r>
          <a:endParaRPr lang="en-US" sz="1500" b="1" kern="1200" dirty="0"/>
        </a:p>
      </dsp:txBody>
      <dsp:txXfrm>
        <a:off x="3094" y="99202"/>
        <a:ext cx="1860500" cy="432000"/>
      </dsp:txXfrm>
    </dsp:sp>
    <dsp:sp modelId="{090C5DD4-B0CA-42DD-ACF3-8135D8E810C2}">
      <dsp:nvSpPr>
        <dsp:cNvPr id="0" name=""/>
        <dsp:cNvSpPr/>
      </dsp:nvSpPr>
      <dsp:spPr>
        <a:xfrm>
          <a:off x="3094" y="531202"/>
          <a:ext cx="1860500" cy="3623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solidFill>
                <a:srgbClr val="000000"/>
              </a:solidFill>
            </a:rPr>
            <a:t>Defined Terms</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DERA Participation Models</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Metering and Telemetry Requirements</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DERA Registration Coordination</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Operational Coordination</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FCM Participation Rules</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Updates to the Market Participant Service Agreement</a:t>
          </a:r>
          <a:endParaRPr lang="en-US" sz="1500" kern="1200" dirty="0">
            <a:solidFill>
              <a:srgbClr val="000000"/>
            </a:solidFill>
          </a:endParaRPr>
        </a:p>
      </dsp:txBody>
      <dsp:txXfrm>
        <a:off x="3094" y="531202"/>
        <a:ext cx="1860500" cy="3623400"/>
      </dsp:txXfrm>
    </dsp:sp>
    <dsp:sp modelId="{0C001BAA-0E3A-4378-B778-BA640F1A8E39}">
      <dsp:nvSpPr>
        <dsp:cNvPr id="0" name=""/>
        <dsp:cNvSpPr/>
      </dsp:nvSpPr>
      <dsp:spPr>
        <a:xfrm>
          <a:off x="2124064" y="99202"/>
          <a:ext cx="1860500" cy="432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b="1" kern="1200" dirty="0" smtClean="0"/>
            <a:t>TC</a:t>
          </a:r>
          <a:endParaRPr lang="en-US" sz="1500" b="1" kern="1200" dirty="0"/>
        </a:p>
      </dsp:txBody>
      <dsp:txXfrm>
        <a:off x="2124064" y="99202"/>
        <a:ext cx="1860500" cy="432000"/>
      </dsp:txXfrm>
    </dsp:sp>
    <dsp:sp modelId="{878A02B2-20C2-45DD-BDE6-6CA156AA0506}">
      <dsp:nvSpPr>
        <dsp:cNvPr id="0" name=""/>
        <dsp:cNvSpPr/>
      </dsp:nvSpPr>
      <dsp:spPr>
        <a:xfrm>
          <a:off x="2124064" y="531202"/>
          <a:ext cx="1860500" cy="3623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solidFill>
                <a:srgbClr val="000000"/>
              </a:solidFill>
            </a:rPr>
            <a:t>Defined Terms</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Interconnection</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Updates to the Market Participant Service Agreement</a:t>
          </a:r>
          <a:endParaRPr lang="en-US" sz="1500" kern="1200" dirty="0">
            <a:solidFill>
              <a:srgbClr val="000000"/>
            </a:solidFill>
          </a:endParaRPr>
        </a:p>
      </dsp:txBody>
      <dsp:txXfrm>
        <a:off x="2124064" y="531202"/>
        <a:ext cx="1860500" cy="3623400"/>
      </dsp:txXfrm>
    </dsp:sp>
    <dsp:sp modelId="{6E49E5E6-CBDA-4F23-B2CA-080E541ABFB4}">
      <dsp:nvSpPr>
        <dsp:cNvPr id="0" name=""/>
        <dsp:cNvSpPr/>
      </dsp:nvSpPr>
      <dsp:spPr>
        <a:xfrm>
          <a:off x="4245035" y="99202"/>
          <a:ext cx="1860500" cy="432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b="1" kern="1200" dirty="0" smtClean="0"/>
            <a:t>RC</a:t>
          </a:r>
          <a:endParaRPr lang="en-US" sz="1500" b="1" kern="1200" dirty="0"/>
        </a:p>
      </dsp:txBody>
      <dsp:txXfrm>
        <a:off x="4245035" y="99202"/>
        <a:ext cx="1860500" cy="432000"/>
      </dsp:txXfrm>
    </dsp:sp>
    <dsp:sp modelId="{97FAA385-D7EE-471B-9820-5F645826338A}">
      <dsp:nvSpPr>
        <dsp:cNvPr id="0" name=""/>
        <dsp:cNvSpPr/>
      </dsp:nvSpPr>
      <dsp:spPr>
        <a:xfrm>
          <a:off x="4245035" y="531202"/>
          <a:ext cx="1860500" cy="3623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solidFill>
                <a:srgbClr val="000000"/>
              </a:solidFill>
            </a:rPr>
            <a:t>Defined Terms</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Installed Capacity Requirement</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Resource Capacity Audits</a:t>
          </a:r>
          <a:endParaRPr lang="en-US" sz="1500" kern="1200" dirty="0">
            <a:solidFill>
              <a:srgbClr val="000000"/>
            </a:solidFill>
          </a:endParaRPr>
        </a:p>
        <a:p>
          <a:pPr marL="114300" lvl="1" indent="-114300" algn="l" defTabSz="666750">
            <a:lnSpc>
              <a:spcPct val="90000"/>
            </a:lnSpc>
            <a:spcBef>
              <a:spcPct val="0"/>
            </a:spcBef>
            <a:spcAft>
              <a:spcPct val="15000"/>
            </a:spcAft>
            <a:buChar char="••"/>
          </a:pPr>
          <a:r>
            <a:rPr lang="en-US" sz="1500" kern="1200" dirty="0" smtClean="0">
              <a:solidFill>
                <a:srgbClr val="000000"/>
              </a:solidFill>
            </a:rPr>
            <a:t>Resource CLAIM10 and CLAIM30 values</a:t>
          </a:r>
          <a:endParaRPr lang="en-US" sz="1500" kern="1200" dirty="0">
            <a:solidFill>
              <a:srgbClr val="000000"/>
            </a:solidFill>
          </a:endParaRPr>
        </a:p>
        <a:p>
          <a:pPr marL="114300" lvl="1" indent="-114300" algn="l" defTabSz="666750">
            <a:lnSpc>
              <a:spcPct val="90000"/>
            </a:lnSpc>
            <a:spcBef>
              <a:spcPct val="0"/>
            </a:spcBef>
            <a:spcAft>
              <a:spcPct val="15000"/>
            </a:spcAft>
            <a:buChar char="••"/>
          </a:pPr>
          <a:endParaRPr lang="en-US" sz="1500" kern="1200" dirty="0">
            <a:solidFill>
              <a:srgbClr val="000000"/>
            </a:solidFill>
          </a:endParaRPr>
        </a:p>
      </dsp:txBody>
      <dsp:txXfrm>
        <a:off x="4245035" y="531202"/>
        <a:ext cx="1860500" cy="3623400"/>
      </dsp:txXfrm>
    </dsp:sp>
    <dsp:sp modelId="{C09B17BD-1D6F-4831-AECB-31CFB1AD6A58}">
      <dsp:nvSpPr>
        <dsp:cNvPr id="0" name=""/>
        <dsp:cNvSpPr/>
      </dsp:nvSpPr>
      <dsp:spPr>
        <a:xfrm>
          <a:off x="6366005" y="99202"/>
          <a:ext cx="1860500" cy="432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b="1" kern="1200" dirty="0" smtClean="0">
              <a:solidFill>
                <a:schemeClr val="bg1"/>
              </a:solidFill>
            </a:rPr>
            <a:t>B&amp;F</a:t>
          </a:r>
          <a:endParaRPr lang="en-US" sz="1500" b="1" kern="1200" dirty="0">
            <a:solidFill>
              <a:schemeClr val="bg1"/>
            </a:solidFill>
          </a:endParaRPr>
        </a:p>
      </dsp:txBody>
      <dsp:txXfrm>
        <a:off x="6366005" y="99202"/>
        <a:ext cx="1860500" cy="432000"/>
      </dsp:txXfrm>
    </dsp:sp>
    <dsp:sp modelId="{8D2259D0-A4C8-48F0-B733-00BCDF4DC871}">
      <dsp:nvSpPr>
        <dsp:cNvPr id="0" name=""/>
        <dsp:cNvSpPr/>
      </dsp:nvSpPr>
      <dsp:spPr>
        <a:xfrm>
          <a:off x="6366005" y="531202"/>
          <a:ext cx="1860500" cy="3623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solidFill>
                <a:srgbClr val="000000"/>
              </a:solidFill>
            </a:rPr>
            <a:t>Defined Terms</a:t>
          </a:r>
          <a:endParaRPr lang="en-US" sz="1500" kern="1200" dirty="0">
            <a:solidFill>
              <a:srgbClr val="000000"/>
            </a:solidFill>
          </a:endParaRPr>
        </a:p>
      </dsp:txBody>
      <dsp:txXfrm>
        <a:off x="6366005" y="531202"/>
        <a:ext cx="1860500" cy="36234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627" cy="464981"/>
          </a:xfrm>
          <a:prstGeom prst="rect">
            <a:avLst/>
          </a:prstGeom>
        </p:spPr>
        <p:txBody>
          <a:bodyPr vert="horz" lIns="92114" tIns="46057" rIns="92114" bIns="46057" rtlCol="0"/>
          <a:lstStyle>
            <a:lvl1pPr algn="l">
              <a:defRPr sz="1300"/>
            </a:lvl1pPr>
          </a:lstStyle>
          <a:p>
            <a:endParaRPr lang="en-US"/>
          </a:p>
        </p:txBody>
      </p:sp>
      <p:sp>
        <p:nvSpPr>
          <p:cNvPr id="3" name="Date Placeholder 2"/>
          <p:cNvSpPr>
            <a:spLocks noGrp="1"/>
          </p:cNvSpPr>
          <p:nvPr>
            <p:ph type="dt" sz="quarter" idx="1"/>
          </p:nvPr>
        </p:nvSpPr>
        <p:spPr>
          <a:xfrm>
            <a:off x="3971172" y="0"/>
            <a:ext cx="3037627" cy="464981"/>
          </a:xfrm>
          <a:prstGeom prst="rect">
            <a:avLst/>
          </a:prstGeom>
        </p:spPr>
        <p:txBody>
          <a:bodyPr vert="horz" lIns="92114" tIns="46057" rIns="92114" bIns="46057" rtlCol="0"/>
          <a:lstStyle>
            <a:lvl1pPr algn="r">
              <a:defRPr sz="1300"/>
            </a:lvl1pPr>
          </a:lstStyle>
          <a:p>
            <a:fld id="{F87AAE7F-D37E-4830-9F5E-F36A5F180179}" type="datetimeFigureOut">
              <a:rPr lang="en-US" smtClean="0"/>
              <a:t>9/7/2021</a:t>
            </a:fld>
            <a:endParaRPr lang="en-US"/>
          </a:p>
        </p:txBody>
      </p:sp>
      <p:sp>
        <p:nvSpPr>
          <p:cNvPr id="4" name="Footer Placeholder 3"/>
          <p:cNvSpPr>
            <a:spLocks noGrp="1"/>
          </p:cNvSpPr>
          <p:nvPr>
            <p:ph type="ftr" sz="quarter" idx="2"/>
          </p:nvPr>
        </p:nvSpPr>
        <p:spPr>
          <a:xfrm>
            <a:off x="0" y="8829822"/>
            <a:ext cx="3037627" cy="464981"/>
          </a:xfrm>
          <a:prstGeom prst="rect">
            <a:avLst/>
          </a:prstGeom>
        </p:spPr>
        <p:txBody>
          <a:bodyPr vert="horz" lIns="92114" tIns="46057" rIns="92114" bIns="46057" rtlCol="0" anchor="b"/>
          <a:lstStyle>
            <a:lvl1pPr algn="l">
              <a:defRPr sz="1300"/>
            </a:lvl1pPr>
          </a:lstStyle>
          <a:p>
            <a:endParaRPr lang="en-US"/>
          </a:p>
        </p:txBody>
      </p:sp>
      <p:sp>
        <p:nvSpPr>
          <p:cNvPr id="5" name="Slide Number Placeholder 4"/>
          <p:cNvSpPr>
            <a:spLocks noGrp="1"/>
          </p:cNvSpPr>
          <p:nvPr>
            <p:ph type="sldNum" sz="quarter" idx="3"/>
          </p:nvPr>
        </p:nvSpPr>
        <p:spPr>
          <a:xfrm>
            <a:off x="3971172" y="8829822"/>
            <a:ext cx="3037627" cy="464981"/>
          </a:xfrm>
          <a:prstGeom prst="rect">
            <a:avLst/>
          </a:prstGeom>
        </p:spPr>
        <p:txBody>
          <a:bodyPr vert="horz" lIns="92114" tIns="46057" rIns="92114" bIns="46057" rtlCol="0" anchor="b"/>
          <a:lstStyle>
            <a:lvl1pPr algn="r">
              <a:defRPr sz="1300"/>
            </a:lvl1pPr>
          </a:lstStyle>
          <a:p>
            <a:fld id="{8FE02180-CD27-4473-AA37-00085480B5FA}" type="slidenum">
              <a:rPr lang="en-US" smtClean="0"/>
              <a:t>‹#›</a:t>
            </a:fld>
            <a:endParaRPr lang="en-US"/>
          </a:p>
        </p:txBody>
      </p:sp>
    </p:spTree>
    <p:extLst>
      <p:ext uri="{BB962C8B-B14F-4D97-AF65-F5344CB8AC3E}">
        <p14:creationId xmlns:p14="http://schemas.microsoft.com/office/powerpoint/2010/main" val="1506111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3" tIns="46587" rIns="93173" bIns="46587" rtlCol="0"/>
          <a:lstStyle>
            <a:lvl1pPr algn="l">
              <a:defRPr sz="1300"/>
            </a:lvl1pPr>
          </a:lstStyle>
          <a:p>
            <a:endParaRPr lang="en-US"/>
          </a:p>
        </p:txBody>
      </p:sp>
      <p:sp>
        <p:nvSpPr>
          <p:cNvPr id="3" name="Date Placeholder 2"/>
          <p:cNvSpPr>
            <a:spLocks noGrp="1"/>
          </p:cNvSpPr>
          <p:nvPr>
            <p:ph type="dt" idx="1"/>
          </p:nvPr>
        </p:nvSpPr>
        <p:spPr>
          <a:xfrm>
            <a:off x="3970939" y="0"/>
            <a:ext cx="3037840" cy="464820"/>
          </a:xfrm>
          <a:prstGeom prst="rect">
            <a:avLst/>
          </a:prstGeom>
        </p:spPr>
        <p:txBody>
          <a:bodyPr vert="horz" lIns="93173" tIns="46587" rIns="93173" bIns="46587" rtlCol="0"/>
          <a:lstStyle>
            <a:lvl1pPr algn="r">
              <a:defRPr sz="1300"/>
            </a:lvl1pPr>
          </a:lstStyle>
          <a:p>
            <a:fld id="{9EDDEDB6-CD57-44C2-AB19-AC7D3BB8FF8E}" type="datetimeFigureOut">
              <a:rPr lang="en-US" smtClean="0"/>
              <a:pPr/>
              <a:t>9/7/2021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3" tIns="46587" rIns="93173" bIns="46587" rtlCol="0" anchor="ctr"/>
          <a:lstStyle/>
          <a:p>
            <a:endParaRPr lang="en-US"/>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3" tIns="46587" rIns="93173" bIns="4658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3037840" cy="464820"/>
          </a:xfrm>
          <a:prstGeom prst="rect">
            <a:avLst/>
          </a:prstGeom>
        </p:spPr>
        <p:txBody>
          <a:bodyPr vert="horz" lIns="93173" tIns="46587" rIns="93173" bIns="46587"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0939" y="8829966"/>
            <a:ext cx="3037840" cy="464820"/>
          </a:xfrm>
          <a:prstGeom prst="rect">
            <a:avLst/>
          </a:prstGeom>
        </p:spPr>
        <p:txBody>
          <a:bodyPr vert="horz" lIns="93173" tIns="46587" rIns="93173" bIns="46587" rtlCol="0" anchor="b"/>
          <a:lstStyle>
            <a:lvl1pPr algn="r">
              <a:defRPr sz="1300"/>
            </a:lvl1pPr>
          </a:lstStyle>
          <a:p>
            <a:fld id="{530677A1-BB48-42A6-9D40-5F3F87EA9D2F}" type="slidenum">
              <a:rPr lang="en-US" smtClean="0"/>
              <a:pPr/>
              <a:t>‹#›</a:t>
            </a:fld>
            <a:endParaRPr lang="en-US" dirty="0"/>
          </a:p>
        </p:txBody>
      </p:sp>
    </p:spTree>
    <p:extLst>
      <p:ext uri="{BB962C8B-B14F-4D97-AF65-F5344CB8AC3E}">
        <p14:creationId xmlns:p14="http://schemas.microsoft.com/office/powerpoint/2010/main" val="287480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a:t>
            </a:fld>
            <a:endParaRPr lang="en-US" dirty="0"/>
          </a:p>
        </p:txBody>
      </p:sp>
    </p:spTree>
    <p:extLst>
      <p:ext uri="{BB962C8B-B14F-4D97-AF65-F5344CB8AC3E}">
        <p14:creationId xmlns:p14="http://schemas.microsoft.com/office/powerpoint/2010/main" val="819042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a:t>
            </a:fld>
            <a:endParaRPr lang="en-US" dirty="0"/>
          </a:p>
        </p:txBody>
      </p:sp>
    </p:spTree>
    <p:extLst>
      <p:ext uri="{BB962C8B-B14F-4D97-AF65-F5344CB8AC3E}">
        <p14:creationId xmlns:p14="http://schemas.microsoft.com/office/powerpoint/2010/main" val="2314915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5</a:t>
            </a:fld>
            <a:endParaRPr lang="en-US" dirty="0"/>
          </a:p>
        </p:txBody>
      </p:sp>
    </p:spTree>
    <p:extLst>
      <p:ext uri="{BB962C8B-B14F-4D97-AF65-F5344CB8AC3E}">
        <p14:creationId xmlns:p14="http://schemas.microsoft.com/office/powerpoint/2010/main" val="3316315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8</a:t>
            </a:fld>
            <a:endParaRPr lang="en-US" dirty="0"/>
          </a:p>
        </p:txBody>
      </p:sp>
    </p:spTree>
    <p:extLst>
      <p:ext uri="{BB962C8B-B14F-4D97-AF65-F5344CB8AC3E}">
        <p14:creationId xmlns:p14="http://schemas.microsoft.com/office/powerpoint/2010/main" val="2117809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34</a:t>
            </a:fld>
            <a:endParaRPr lang="en-US" dirty="0"/>
          </a:p>
        </p:txBody>
      </p:sp>
    </p:spTree>
    <p:extLst>
      <p:ext uri="{BB962C8B-B14F-4D97-AF65-F5344CB8AC3E}">
        <p14:creationId xmlns:p14="http://schemas.microsoft.com/office/powerpoint/2010/main" val="7336291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hyperlink" Target="http://www.iso-ne.com/about/news-media/newswire" TargetMode="External"/><Relationship Id="rId3" Type="http://schemas.openxmlformats.org/officeDocument/2006/relationships/image" Target="../media/image3.png"/><Relationship Id="rId7" Type="http://schemas.openxmlformats.org/officeDocument/2006/relationships/image" Target="../media/image5.jpeg"/><Relationship Id="rId12" Type="http://schemas.openxmlformats.org/officeDocument/2006/relationships/image" Target="../media/image8.png"/><Relationship Id="rId2" Type="http://schemas.openxmlformats.org/officeDocument/2006/relationships/hyperlink" Target="http://www.iso-ne.com/about/news-media/tweets" TargetMode="External"/><Relationship Id="rId1" Type="http://schemas.openxmlformats.org/officeDocument/2006/relationships/slideMaster" Target="../slideMasters/slideMaster1.xml"/><Relationship Id="rId6" Type="http://schemas.openxmlformats.org/officeDocument/2006/relationships/hyperlink" Target="http://www.iso-ne.com/about/news-media/iso-to-go" TargetMode="External"/><Relationship Id="rId11" Type="http://schemas.openxmlformats.org/officeDocument/2006/relationships/hyperlink" Target="https://itunes.apple.com/us/app/iso-to-go/id555114876" TargetMode="External"/><Relationship Id="rId5" Type="http://schemas.openxmlformats.org/officeDocument/2006/relationships/image" Target="../media/image4.jpeg"/><Relationship Id="rId15" Type="http://schemas.openxmlformats.org/officeDocument/2006/relationships/hyperlink" Target="https://twitter.com/isonewengland" TargetMode="External"/><Relationship Id="rId10" Type="http://schemas.openxmlformats.org/officeDocument/2006/relationships/image" Target="../media/image7.png"/><Relationship Id="rId4" Type="http://schemas.openxmlformats.org/officeDocument/2006/relationships/hyperlink" Target="http://www.isonewswire.com/" TargetMode="External"/><Relationship Id="rId9" Type="http://schemas.openxmlformats.org/officeDocument/2006/relationships/hyperlink" Target="https://play.google.com/store/apps/details?id=com.isone.iso.to.go&amp;feature=search_result" TargetMode="External"/><Relationship Id="rId14" Type="http://schemas.openxmlformats.org/officeDocument/2006/relationships/hyperlink" Target="http://www.iso-ne.com/isoexpress/" TargetMode="Externa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userDrawn="1"/>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16" name="Picture 15"/>
          <p:cNvPicPr>
            <a:picLocks noChangeAspect="1"/>
          </p:cNvPicPr>
          <p:nvPr userDrawn="1"/>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smtClean="0"/>
              <a:t>Click icon to add chart</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smtClean="0"/>
              <a:t>Click icon to add chart</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smtClean="0"/>
              <a:t>Click icon to add table</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smtClean="0"/>
              <a:t>Click icon to add table</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81000"/>
            <a:ext cx="8229600" cy="533400"/>
          </a:xfrm>
        </p:spPr>
        <p:txBody>
          <a:bodyPr/>
          <a:lstStyle>
            <a:lvl1pPr>
              <a:defRPr i="0" baseline="0"/>
            </a:lvl1pPr>
          </a:lstStyle>
          <a:p>
            <a:r>
              <a:rPr lang="en-US" dirty="0" smtClean="0"/>
              <a:t>Click to edit title</a:t>
            </a:r>
            <a:endParaRPr lang="en-US" dirty="0"/>
          </a:p>
        </p:txBody>
      </p:sp>
      <p:sp>
        <p:nvSpPr>
          <p:cNvPr id="6" name="Slide Number Placeholder 5"/>
          <p:cNvSpPr>
            <a:spLocks noGrp="1"/>
          </p:cNvSpPr>
          <p:nvPr>
            <p:ph type="sldNum" sz="quarter" idx="12"/>
          </p:nvPr>
        </p:nvSpPr>
        <p:spPr/>
        <p:txBody>
          <a:bodyPr/>
          <a:lstStyle/>
          <a:p>
            <a:fld id="{F9D18D59-7AC8-45AE-9F52-DBA89AEC6EE0}" type="slidenum">
              <a:rPr lang="en-US" smtClean="0"/>
              <a:t>‹#›</a:t>
            </a:fld>
            <a:endParaRPr lang="en-US"/>
          </a:p>
        </p:txBody>
      </p:sp>
      <p:sp>
        <p:nvSpPr>
          <p:cNvPr id="8" name="Text Placeholder 7"/>
          <p:cNvSpPr>
            <a:spLocks noGrp="1"/>
          </p:cNvSpPr>
          <p:nvPr>
            <p:ph type="body" sz="quarter" idx="13" hasCustomPrompt="1"/>
          </p:nvPr>
        </p:nvSpPr>
        <p:spPr>
          <a:xfrm>
            <a:off x="457200" y="914400"/>
            <a:ext cx="8229600" cy="457200"/>
          </a:xfrm>
        </p:spPr>
        <p:txBody>
          <a:bodyPr/>
          <a:lstStyle>
            <a:lvl1pPr marL="0" indent="0">
              <a:buNone/>
              <a:defRPr sz="2400" b="1" i="1"/>
            </a:lvl1pPr>
          </a:lstStyle>
          <a:p>
            <a:pPr lvl="0"/>
            <a:r>
              <a:rPr lang="en-US" dirty="0" smtClean="0"/>
              <a:t>Click to add sub-title </a:t>
            </a:r>
          </a:p>
        </p:txBody>
      </p:sp>
      <p:sp>
        <p:nvSpPr>
          <p:cNvPr id="10" name="Content Placeholder 9"/>
          <p:cNvSpPr>
            <a:spLocks noGrp="1"/>
          </p:cNvSpPr>
          <p:nvPr>
            <p:ph sz="quarter" idx="14"/>
          </p:nvPr>
        </p:nvSpPr>
        <p:spPr>
          <a:xfrm>
            <a:off x="457200" y="1600200"/>
            <a:ext cx="82296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711802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iso 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7" name="Text Placeholder 2"/>
          <p:cNvSpPr>
            <a:spLocks noGrp="1"/>
          </p:cNvSpPr>
          <p:nvPr>
            <p:ph idx="1"/>
          </p:nvPr>
        </p:nvSpPr>
        <p:spPr>
          <a:xfrm>
            <a:off x="457200" y="1401762"/>
            <a:ext cx="8229600" cy="4812688"/>
          </a:xfrm>
          <a:prstGeom prst="rect">
            <a:avLst/>
          </a:prstGeom>
        </p:spPr>
        <p:txBody>
          <a:bodyPr vert="horz" lIns="91440" tIns="45720" rIns="91440" bIns="45720" rtlCol="0">
            <a:normAutofit/>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705703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Project Title WMPP I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sp>
        <p:nvSpPr>
          <p:cNvPr id="4" name="Text Placeholder 4"/>
          <p:cNvSpPr txBox="1">
            <a:spLocks/>
          </p:cNvSpPr>
          <p:nvPr userDrawn="1"/>
        </p:nvSpPr>
        <p:spPr>
          <a:xfrm>
            <a:off x="485899" y="1828800"/>
            <a:ext cx="8229600" cy="44196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graphicFrame>
        <p:nvGraphicFramePr>
          <p:cNvPr id="5" name="Table 4"/>
          <p:cNvGraphicFramePr>
            <a:graphicFrameLocks noGrp="1"/>
          </p:cNvGraphicFramePr>
          <p:nvPr userDrawn="1">
            <p:extLst/>
          </p:nvPr>
        </p:nvGraphicFramePr>
        <p:xfrm>
          <a:off x="457200" y="533400"/>
          <a:ext cx="8077200" cy="771852"/>
        </p:xfrm>
        <a:graphic>
          <a:graphicData uri="http://schemas.openxmlformats.org/drawingml/2006/table">
            <a:tbl>
              <a:tblPr firstRow="1" bandRow="1">
                <a:tableStyleId>{5C22544A-7EE6-4342-B048-85BDC9FD1C3A}</a:tableStyleId>
              </a:tblPr>
              <a:tblGrid>
                <a:gridCol w="6477000">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tblGrid>
              <a:tr h="771852">
                <a:tc>
                  <a:txBody>
                    <a:bodyPr/>
                    <a:lstStyle/>
                    <a:p>
                      <a:endParaRPr lang="en-US" sz="2400" baseline="30000" dirty="0"/>
                    </a:p>
                  </a:txBody>
                  <a:tcPr/>
                </a:tc>
                <a:tc>
                  <a:txBody>
                    <a:bodyPr/>
                    <a:lstStyle/>
                    <a:p>
                      <a:pPr algn="ctr"/>
                      <a:endParaRPr lang="en-US" sz="2400" dirty="0"/>
                    </a:p>
                  </a:txBody>
                  <a:tcPr/>
                </a:tc>
                <a:extLst>
                  <a:ext uri="{0D108BD9-81ED-4DB2-BD59-A6C34878D82A}">
                    <a16:rowId xmlns:a16="http://schemas.microsoft.com/office/drawing/2014/main" val="10000"/>
                  </a:ext>
                </a:extLst>
              </a:tr>
            </a:tbl>
          </a:graphicData>
        </a:graphic>
      </p:graphicFrame>
      <p:sp>
        <p:nvSpPr>
          <p:cNvPr id="12" name="Text Placeholder 11"/>
          <p:cNvSpPr>
            <a:spLocks noGrp="1"/>
          </p:cNvSpPr>
          <p:nvPr>
            <p:ph type="body" sz="quarter" idx="11" hasCustomPrompt="1"/>
          </p:nvPr>
        </p:nvSpPr>
        <p:spPr>
          <a:xfrm>
            <a:off x="513608" y="609600"/>
            <a:ext cx="6096000" cy="381000"/>
          </a:xfrm>
        </p:spPr>
        <p:txBody>
          <a:bodyPr>
            <a:noAutofit/>
          </a:bodyPr>
          <a:lstStyle>
            <a:lvl1pPr marL="0" indent="0">
              <a:buNone/>
              <a:defRPr sz="2800" b="1" baseline="0">
                <a:solidFill>
                  <a:schemeClr val="bg1"/>
                </a:solidFill>
              </a:defRPr>
            </a:lvl1pPr>
          </a:lstStyle>
          <a:p>
            <a:pPr lvl="0"/>
            <a:r>
              <a:rPr lang="en-US" dirty="0" smtClean="0"/>
              <a:t>Project Title: Summary</a:t>
            </a:r>
          </a:p>
        </p:txBody>
      </p:sp>
      <p:sp>
        <p:nvSpPr>
          <p:cNvPr id="14" name="Text Placeholder 13"/>
          <p:cNvSpPr>
            <a:spLocks noGrp="1"/>
          </p:cNvSpPr>
          <p:nvPr>
            <p:ph type="body" sz="quarter" idx="12" hasCustomPrompt="1"/>
          </p:nvPr>
        </p:nvSpPr>
        <p:spPr>
          <a:xfrm>
            <a:off x="7010400" y="533400"/>
            <a:ext cx="1524000" cy="685800"/>
          </a:xfrm>
        </p:spPr>
        <p:txBody>
          <a:bodyPr/>
          <a:lstStyle>
            <a:lvl1pPr marL="0" indent="0">
              <a:buNone/>
              <a:defRPr b="1" baseline="0">
                <a:solidFill>
                  <a:schemeClr val="bg1"/>
                </a:solidFill>
              </a:defRPr>
            </a:lvl1pPr>
          </a:lstStyle>
          <a:p>
            <a:pPr lvl="0"/>
            <a:r>
              <a:rPr lang="en-US" dirty="0" smtClean="0"/>
              <a:t>WMPP ID: XX</a:t>
            </a:r>
            <a:endParaRPr lang="en-US" dirty="0"/>
          </a:p>
        </p:txBody>
      </p:sp>
      <p:sp>
        <p:nvSpPr>
          <p:cNvPr id="20" name="Text Placeholder 19"/>
          <p:cNvSpPr>
            <a:spLocks noGrp="1"/>
          </p:cNvSpPr>
          <p:nvPr>
            <p:ph type="body" sz="quarter" idx="14"/>
          </p:nvPr>
        </p:nvSpPr>
        <p:spPr>
          <a:xfrm>
            <a:off x="485775" y="1981200"/>
            <a:ext cx="8229600" cy="4267200"/>
          </a:xfrm>
        </p:spPr>
        <p:txBody>
          <a:bodyPr/>
          <a:lstStyle>
            <a:lvl1pPr>
              <a:defRPr baseline="0"/>
            </a:lvl1pPr>
            <a:lvl2pPr>
              <a:defRPr baseline="0"/>
            </a:lvl2pPr>
            <a:lvl3pPr marL="914400" indent="0">
              <a:buNone/>
              <a:defRPr/>
            </a:lvl3pPr>
          </a:lstStyle>
          <a:p>
            <a:pPr lvl="0"/>
            <a:r>
              <a:rPr lang="en-US" smtClean="0"/>
              <a:t>Click to edit Master text styles</a:t>
            </a:r>
          </a:p>
        </p:txBody>
      </p:sp>
    </p:spTree>
    <p:extLst>
      <p:ext uri="{BB962C8B-B14F-4D97-AF65-F5344CB8AC3E}">
        <p14:creationId xmlns:p14="http://schemas.microsoft.com/office/powerpoint/2010/main" val="119806283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iso transitional slide 1">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12"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 y="6300216"/>
            <a:ext cx="9143992" cy="567350"/>
          </a:xfrm>
          <a:prstGeom prst="rect">
            <a:avLst/>
          </a:prstGeom>
        </p:spPr>
      </p:pic>
      <p:sp>
        <p:nvSpPr>
          <p:cNvPr id="17" name="Rectangle 16"/>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a:t>
            </a:r>
            <a:r>
              <a:rPr lang="en-US" sz="700" b="1" dirty="0" smtClean="0">
                <a:solidFill>
                  <a:schemeClr val="tx1"/>
                </a:solidFill>
              </a:rPr>
              <a:t>PUBLIC</a:t>
            </a:r>
            <a:endParaRPr lang="en-US" sz="700" b="1" dirty="0">
              <a:solidFill>
                <a:schemeClr val="tx1"/>
              </a:solidFill>
            </a:endParaRPr>
          </a:p>
        </p:txBody>
      </p:sp>
      <p:sp>
        <p:nvSpPr>
          <p:cNvPr id="18"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7655898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oject Title WMPP I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sp>
        <p:nvSpPr>
          <p:cNvPr id="4" name="Text Placeholder 4"/>
          <p:cNvSpPr txBox="1">
            <a:spLocks/>
          </p:cNvSpPr>
          <p:nvPr userDrawn="1"/>
        </p:nvSpPr>
        <p:spPr>
          <a:xfrm>
            <a:off x="485899" y="1828800"/>
            <a:ext cx="8229600" cy="44196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graphicFrame>
        <p:nvGraphicFramePr>
          <p:cNvPr id="5" name="Table 4"/>
          <p:cNvGraphicFramePr>
            <a:graphicFrameLocks noGrp="1"/>
          </p:cNvGraphicFramePr>
          <p:nvPr userDrawn="1">
            <p:extLst>
              <p:ext uri="{D42A27DB-BD31-4B8C-83A1-F6EECF244321}">
                <p14:modId xmlns:p14="http://schemas.microsoft.com/office/powerpoint/2010/main" val="3677984141"/>
              </p:ext>
            </p:extLst>
          </p:nvPr>
        </p:nvGraphicFramePr>
        <p:xfrm>
          <a:off x="457200" y="533400"/>
          <a:ext cx="8077200" cy="1150810"/>
        </p:xfrm>
        <a:graphic>
          <a:graphicData uri="http://schemas.openxmlformats.org/drawingml/2006/table">
            <a:tbl>
              <a:tblPr firstRow="1" bandRow="1">
                <a:tableStyleId>{5C22544A-7EE6-4342-B048-85BDC9FD1C3A}</a:tableStyleId>
              </a:tblPr>
              <a:tblGrid>
                <a:gridCol w="6477000">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tblGrid>
              <a:tr h="771852">
                <a:tc>
                  <a:txBody>
                    <a:bodyPr/>
                    <a:lstStyle/>
                    <a:p>
                      <a:endParaRPr lang="en-US" sz="2400" baseline="30000" dirty="0"/>
                    </a:p>
                  </a:txBody>
                  <a:tcPr/>
                </a:tc>
                <a:tc>
                  <a:txBody>
                    <a:bodyPr/>
                    <a:lstStyle/>
                    <a:p>
                      <a:pPr algn="ctr"/>
                      <a:endParaRPr lang="en-US" sz="2400" dirty="0"/>
                    </a:p>
                  </a:txBody>
                  <a:tcPr/>
                </a:tc>
                <a:extLst>
                  <a:ext uri="{0D108BD9-81ED-4DB2-BD59-A6C34878D82A}">
                    <a16:rowId xmlns:a16="http://schemas.microsoft.com/office/drawing/2014/main" val="10000"/>
                  </a:ext>
                </a:extLst>
              </a:tr>
              <a:tr h="378958">
                <a:tc gridSpan="2">
                  <a:txBody>
                    <a:bodyPr/>
                    <a:lstStyle/>
                    <a:p>
                      <a:endParaRPr lang="en-US" sz="1600" dirty="0"/>
                    </a:p>
                  </a:txBody>
                  <a:tcPr/>
                </a:tc>
                <a:tc hMerge="1">
                  <a:txBody>
                    <a:bodyPr/>
                    <a:lstStyle/>
                    <a:p>
                      <a:endParaRPr lang="en-US"/>
                    </a:p>
                  </a:txBody>
                  <a:tcPr/>
                </a:tc>
                <a:extLst>
                  <a:ext uri="{0D108BD9-81ED-4DB2-BD59-A6C34878D82A}">
                    <a16:rowId xmlns:a16="http://schemas.microsoft.com/office/drawing/2014/main" val="10001"/>
                  </a:ext>
                </a:extLst>
              </a:tr>
            </a:tbl>
          </a:graphicData>
        </a:graphic>
      </p:graphicFrame>
      <p:sp>
        <p:nvSpPr>
          <p:cNvPr id="12" name="Text Placeholder 11"/>
          <p:cNvSpPr>
            <a:spLocks noGrp="1"/>
          </p:cNvSpPr>
          <p:nvPr>
            <p:ph type="body" sz="quarter" idx="11" hasCustomPrompt="1"/>
          </p:nvPr>
        </p:nvSpPr>
        <p:spPr>
          <a:xfrm>
            <a:off x="513608" y="609600"/>
            <a:ext cx="6096000" cy="381000"/>
          </a:xfrm>
        </p:spPr>
        <p:txBody>
          <a:bodyPr>
            <a:noAutofit/>
          </a:bodyPr>
          <a:lstStyle>
            <a:lvl1pPr marL="0" indent="0">
              <a:buNone/>
              <a:defRPr sz="2800" b="1" baseline="0">
                <a:solidFill>
                  <a:schemeClr val="bg1"/>
                </a:solidFill>
              </a:defRPr>
            </a:lvl1pPr>
          </a:lstStyle>
          <a:p>
            <a:pPr lvl="0"/>
            <a:r>
              <a:rPr lang="en-US" dirty="0" smtClean="0"/>
              <a:t>Project Title: Summary</a:t>
            </a:r>
          </a:p>
        </p:txBody>
      </p:sp>
      <p:sp>
        <p:nvSpPr>
          <p:cNvPr id="14" name="Text Placeholder 13"/>
          <p:cNvSpPr>
            <a:spLocks noGrp="1"/>
          </p:cNvSpPr>
          <p:nvPr>
            <p:ph type="body" sz="quarter" idx="12" hasCustomPrompt="1"/>
          </p:nvPr>
        </p:nvSpPr>
        <p:spPr>
          <a:xfrm>
            <a:off x="7010400" y="533400"/>
            <a:ext cx="1524000" cy="685800"/>
          </a:xfrm>
        </p:spPr>
        <p:txBody>
          <a:bodyPr/>
          <a:lstStyle>
            <a:lvl1pPr marL="0" indent="0">
              <a:buNone/>
              <a:defRPr b="1" baseline="0">
                <a:solidFill>
                  <a:schemeClr val="bg1"/>
                </a:solidFill>
              </a:defRPr>
            </a:lvl1pPr>
          </a:lstStyle>
          <a:p>
            <a:pPr lvl="0"/>
            <a:r>
              <a:rPr lang="en-US" dirty="0" smtClean="0"/>
              <a:t>WMPP ID: XX</a:t>
            </a:r>
            <a:endParaRPr lang="en-US" dirty="0"/>
          </a:p>
        </p:txBody>
      </p:sp>
      <p:sp>
        <p:nvSpPr>
          <p:cNvPr id="16" name="Text Placeholder 15"/>
          <p:cNvSpPr>
            <a:spLocks noGrp="1"/>
          </p:cNvSpPr>
          <p:nvPr>
            <p:ph type="body" sz="quarter" idx="13" hasCustomPrompt="1"/>
          </p:nvPr>
        </p:nvSpPr>
        <p:spPr>
          <a:xfrm>
            <a:off x="485899" y="1371600"/>
            <a:ext cx="7896101" cy="304800"/>
          </a:xfrm>
        </p:spPr>
        <p:txBody>
          <a:bodyPr>
            <a:noAutofit/>
          </a:bodyPr>
          <a:lstStyle>
            <a:lvl1pPr marL="0" indent="0">
              <a:buNone/>
              <a:defRPr sz="1600" b="1" baseline="0">
                <a:solidFill>
                  <a:srgbClr val="000000"/>
                </a:solidFill>
              </a:defRPr>
            </a:lvl1pPr>
          </a:lstStyle>
          <a:p>
            <a:pPr lvl="0"/>
            <a:r>
              <a:rPr lang="en-US" dirty="0" smtClean="0"/>
              <a:t>Proposed Effective Date: [Color When Recently Changed]</a:t>
            </a:r>
            <a:endParaRPr lang="en-US" dirty="0"/>
          </a:p>
        </p:txBody>
      </p:sp>
      <p:sp>
        <p:nvSpPr>
          <p:cNvPr id="20" name="Text Placeholder 19"/>
          <p:cNvSpPr>
            <a:spLocks noGrp="1"/>
          </p:cNvSpPr>
          <p:nvPr>
            <p:ph type="body" sz="quarter" idx="14"/>
          </p:nvPr>
        </p:nvSpPr>
        <p:spPr>
          <a:xfrm>
            <a:off x="485775" y="1981200"/>
            <a:ext cx="8229600" cy="4267200"/>
          </a:xfrm>
        </p:spPr>
        <p:txBody>
          <a:bodyPr/>
          <a:lstStyle>
            <a:lvl1pPr>
              <a:defRPr baseline="0"/>
            </a:lvl1pPr>
            <a:lvl2pPr>
              <a:defRPr baseline="0"/>
            </a:lvl2pPr>
            <a:lvl3pPr marL="914400" indent="0">
              <a:buNone/>
              <a:defRPr/>
            </a:lvl3pPr>
          </a:lstStyle>
          <a:p>
            <a:pPr lvl="0"/>
            <a:r>
              <a:rPr lang="en-US" smtClean="0"/>
              <a:t>Click to edit Master text styles</a:t>
            </a:r>
          </a:p>
        </p:txBody>
      </p:sp>
    </p:spTree>
    <p:extLst>
      <p:ext uri="{BB962C8B-B14F-4D97-AF65-F5344CB8AC3E}">
        <p14:creationId xmlns:p14="http://schemas.microsoft.com/office/powerpoint/2010/main" val="25855816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so transitional slide ">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12"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8"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so for more info">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534400" y="6365882"/>
            <a:ext cx="381000" cy="263518"/>
          </a:xfrm>
          <a:prstGeom prst="rect">
            <a:avLst/>
          </a:prstGeom>
        </p:spPr>
        <p:txBody>
          <a:bodyPr/>
          <a:lstStyle/>
          <a:p>
            <a:fld id="{10C7F894-2A36-495D-AB7C-1055F7AC0F9D}" type="slidenum">
              <a:rPr lang="en-US" smtClean="0"/>
              <a:pPr/>
              <a:t>‹#›</a:t>
            </a:fld>
            <a:endParaRPr lang="en-US" dirty="0"/>
          </a:p>
        </p:txBody>
      </p:sp>
      <p:pic>
        <p:nvPicPr>
          <p:cNvPr id="5" name="Picture 4" descr="twitter-icon.png">
            <a:hlinkClick r:id="rId2"/>
          </p:cNvPr>
          <p:cNvPicPr>
            <a:picLocks noChangeAspect="1"/>
          </p:cNvPicPr>
          <p:nvPr userDrawn="1"/>
        </p:nvPicPr>
        <p:blipFill>
          <a:blip r:embed="rId3" cstate="print"/>
          <a:stretch>
            <a:fillRect/>
          </a:stretch>
        </p:blipFill>
        <p:spPr>
          <a:xfrm>
            <a:off x="6934200" y="381000"/>
            <a:ext cx="1752600" cy="1752600"/>
          </a:xfrm>
          <a:prstGeom prst="rect">
            <a:avLst/>
          </a:prstGeom>
        </p:spPr>
      </p:pic>
      <p:pic>
        <p:nvPicPr>
          <p:cNvPr id="6" name="Picture 4" descr="ISO Newswire">
            <a:hlinkClick r:id="rId4"/>
          </p:cNvPr>
          <p:cNvPicPr>
            <a:picLocks noChangeAspect="1" noChangeArrowheads="1"/>
          </p:cNvPicPr>
          <p:nvPr userDrawn="1"/>
        </p:nvPicPr>
        <p:blipFill>
          <a:blip r:embed="rId5" cstate="print"/>
          <a:srcRect/>
          <a:stretch>
            <a:fillRect/>
          </a:stretch>
        </p:blipFill>
        <p:spPr bwMode="auto">
          <a:xfrm>
            <a:off x="4953000" y="381000"/>
            <a:ext cx="1752599" cy="1752600"/>
          </a:xfrm>
          <a:prstGeom prst="rect">
            <a:avLst/>
          </a:prstGeom>
          <a:noFill/>
        </p:spPr>
      </p:pic>
      <p:pic>
        <p:nvPicPr>
          <p:cNvPr id="7" name="Picture 6" descr="iso-to-go-screenshot-1.jpg">
            <a:hlinkClick r:id="rId6"/>
          </p:cNvPr>
          <p:cNvPicPr>
            <a:picLocks noChangeAspect="1"/>
          </p:cNvPicPr>
          <p:nvPr userDrawn="1"/>
        </p:nvPicPr>
        <p:blipFill>
          <a:blip r:embed="rId7" cstate="print"/>
          <a:stretch>
            <a:fillRect/>
          </a:stretch>
        </p:blipFill>
        <p:spPr>
          <a:xfrm>
            <a:off x="5105400" y="2362200"/>
            <a:ext cx="2228850" cy="3205205"/>
          </a:xfrm>
          <a:prstGeom prst="rect">
            <a:avLst/>
          </a:prstGeom>
        </p:spPr>
      </p:pic>
      <p:pic>
        <p:nvPicPr>
          <p:cNvPr id="8" name="Picture 7" descr="iso-to-go-screenshot-6.jpg">
            <a:hlinkClick r:id="rId6"/>
          </p:cNvPr>
          <p:cNvPicPr>
            <a:picLocks noChangeAspect="1"/>
          </p:cNvPicPr>
          <p:nvPr userDrawn="1"/>
        </p:nvPicPr>
        <p:blipFill>
          <a:blip r:embed="rId8" cstate="print"/>
          <a:stretch>
            <a:fillRect/>
          </a:stretch>
        </p:blipFill>
        <p:spPr>
          <a:xfrm>
            <a:off x="6324600" y="2971800"/>
            <a:ext cx="2228850" cy="3205205"/>
          </a:xfrm>
          <a:prstGeom prst="rect">
            <a:avLst/>
          </a:prstGeom>
        </p:spPr>
      </p:pic>
      <p:pic>
        <p:nvPicPr>
          <p:cNvPr id="9" name="Picture 8" descr="google-play-badge.png">
            <a:hlinkClick r:id="rId9"/>
          </p:cNvPr>
          <p:cNvPicPr>
            <a:picLocks noChangeAspect="1"/>
          </p:cNvPicPr>
          <p:nvPr userDrawn="1"/>
        </p:nvPicPr>
        <p:blipFill>
          <a:blip r:embed="rId10" cstate="print"/>
          <a:stretch>
            <a:fillRect/>
          </a:stretch>
        </p:blipFill>
        <p:spPr>
          <a:xfrm>
            <a:off x="1066800" y="5619750"/>
            <a:ext cx="1238250" cy="409575"/>
          </a:xfrm>
          <a:prstGeom prst="rect">
            <a:avLst/>
          </a:prstGeom>
        </p:spPr>
      </p:pic>
      <p:pic>
        <p:nvPicPr>
          <p:cNvPr id="10" name="Picture 9" descr="app-store-badge.png">
            <a:hlinkClick r:id="rId11"/>
          </p:cNvPr>
          <p:cNvPicPr>
            <a:picLocks noChangeAspect="1"/>
          </p:cNvPicPr>
          <p:nvPr userDrawn="1"/>
        </p:nvPicPr>
        <p:blipFill>
          <a:blip r:embed="rId12" cstate="print"/>
          <a:stretch>
            <a:fillRect/>
          </a:stretch>
        </p:blipFill>
        <p:spPr>
          <a:xfrm>
            <a:off x="2667000" y="5619750"/>
            <a:ext cx="1276350" cy="409575"/>
          </a:xfrm>
          <a:prstGeom prst="rect">
            <a:avLst/>
          </a:prstGeom>
        </p:spPr>
      </p:pic>
      <p:sp>
        <p:nvSpPr>
          <p:cNvPr id="11" name="TextBox 10"/>
          <p:cNvSpPr txBox="1"/>
          <p:nvPr userDrawn="1"/>
        </p:nvSpPr>
        <p:spPr>
          <a:xfrm>
            <a:off x="457200" y="1457325"/>
            <a:ext cx="4495800" cy="42165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rPr>
              <a:t>Subscribe to the </a:t>
            </a:r>
            <a:r>
              <a:rPr lang="en-US" sz="2000" b="1" i="1" dirty="0" smtClean="0">
                <a:solidFill>
                  <a:srgbClr val="000000"/>
                </a:solidFill>
              </a:rPr>
              <a:t>ISO Newswire</a:t>
            </a:r>
            <a:endParaRPr lang="en-US" sz="1400" b="1" i="0" dirty="0" smtClean="0">
              <a:solidFill>
                <a:srgbClr val="000000"/>
              </a:solidFill>
            </a:endParaRP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3"/>
              </a:rPr>
              <a:t>ISO Newswire</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your source for regular news about ISO New England and the wholesale electricity industry within the six-state region </a:t>
            </a:r>
          </a:p>
          <a:p>
            <a:pPr marL="342900" indent="-342900">
              <a:spcBef>
                <a:spcPts val="1200"/>
              </a:spcBef>
              <a:buFont typeface="Arial" panose="020B0604020202020204" pitchFamily="34" charset="0"/>
              <a:buChar char="•"/>
            </a:pPr>
            <a:r>
              <a:rPr lang="en-US" sz="2000" dirty="0" smtClean="0">
                <a:solidFill>
                  <a:srgbClr val="000000"/>
                </a:solidFill>
              </a:rPr>
              <a:t>Log on to </a:t>
            </a:r>
            <a:r>
              <a:rPr lang="en-US" sz="2000" b="1" dirty="0" smtClean="0">
                <a:solidFill>
                  <a:srgbClr val="000000"/>
                </a:solidFill>
              </a:rPr>
              <a:t>ISO Express </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4"/>
              </a:rPr>
              <a:t>ISO Express</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provides real-time data on New England’s wholesale electricity markets and power system operations</a:t>
            </a:r>
          </a:p>
          <a:p>
            <a:pPr marL="342900" indent="-342900">
              <a:spcBef>
                <a:spcPts val="1200"/>
              </a:spcBef>
              <a:buFont typeface="Arial" panose="020B0604020202020204" pitchFamily="34" charset="0"/>
              <a:buChar char="•"/>
            </a:pPr>
            <a:r>
              <a:rPr lang="en-US" sz="2000" dirty="0" smtClean="0">
                <a:solidFill>
                  <a:srgbClr val="000000"/>
                </a:solidFill>
              </a:rPr>
              <a:t>Follow the ISO on </a:t>
            </a:r>
            <a:r>
              <a:rPr lang="en-US" sz="2000" b="1" dirty="0" smtClean="0">
                <a:solidFill>
                  <a:srgbClr val="000000"/>
                </a:solidFill>
              </a:rPr>
              <a:t>Twitter</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5"/>
              </a:rPr>
              <a:t>@</a:t>
            </a:r>
            <a:r>
              <a:rPr lang="en-US" sz="1400" i="1" kern="1200" baseline="0" dirty="0" err="1" smtClean="0">
                <a:solidFill>
                  <a:srgbClr val="000000"/>
                </a:solidFill>
                <a:latin typeface="+mn-lt"/>
                <a:ea typeface="+mn-ea"/>
                <a:cs typeface="+mn-cs"/>
                <a:hlinkClick r:id="rId15"/>
              </a:rPr>
              <a:t>isonewengland</a:t>
            </a:r>
            <a:endParaRPr lang="en-US" sz="1400" i="1" kern="1200" baseline="0" dirty="0" smtClean="0">
              <a:solidFill>
                <a:srgbClr val="000000"/>
              </a:solidFill>
              <a:latin typeface="+mn-lt"/>
              <a:ea typeface="+mn-ea"/>
              <a:cs typeface="+mn-cs"/>
            </a:endParaRPr>
          </a:p>
          <a:p>
            <a:pPr marL="342900" indent="-342900">
              <a:spcBef>
                <a:spcPts val="1200"/>
              </a:spcBef>
              <a:buFont typeface="Arial" panose="020B0604020202020204" pitchFamily="34" charset="0"/>
              <a:buChar char="•"/>
            </a:pPr>
            <a:r>
              <a:rPr lang="en-US" sz="2000" dirty="0" smtClean="0">
                <a:solidFill>
                  <a:srgbClr val="000000"/>
                </a:solidFill>
              </a:rPr>
              <a:t>Download the </a:t>
            </a:r>
            <a:r>
              <a:rPr lang="en-US" sz="2000" b="1" dirty="0" smtClean="0">
                <a:solidFill>
                  <a:srgbClr val="000000"/>
                </a:solidFill>
              </a:rPr>
              <a:t>ISO to Go App</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6"/>
              </a:rPr>
              <a:t>ISO to Go</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a free mobile application that puts real-time wholesale electricity pricing and power grid information in the palm of your hand </a:t>
            </a:r>
          </a:p>
          <a:p>
            <a:pPr lvl="1"/>
            <a:endParaRPr lang="en-US" dirty="0" smtClean="0"/>
          </a:p>
        </p:txBody>
      </p:sp>
      <p:sp>
        <p:nvSpPr>
          <p:cNvPr id="12" name="TextBox 11"/>
          <p:cNvSpPr txBox="1"/>
          <p:nvPr userDrawn="1"/>
        </p:nvSpPr>
        <p:spPr>
          <a:xfrm>
            <a:off x="457200" y="358200"/>
            <a:ext cx="8229600" cy="584775"/>
          </a:xfrm>
          <a:prstGeom prst="rect">
            <a:avLst/>
          </a:prstGeom>
          <a:noFill/>
        </p:spPr>
        <p:txBody>
          <a:bodyPr wrap="square" rtlCol="0">
            <a:spAutoFit/>
          </a:bodyPr>
          <a:lstStyle/>
          <a:p>
            <a:r>
              <a:rPr lang="en-US" sz="3200" b="1" dirty="0" smtClean="0">
                <a:solidFill>
                  <a:srgbClr val="000000"/>
                </a:solidFill>
                <a:latin typeface="+mj-lt"/>
              </a:rPr>
              <a:t>For More Information…</a:t>
            </a:r>
            <a:endParaRPr lang="en-US" sz="3200" b="1" dirty="0">
              <a:solidFill>
                <a:srgbClr val="000000"/>
              </a:solidFill>
              <a:latin typeface="+mj-lt"/>
            </a:endParaRPr>
          </a:p>
        </p:txBody>
      </p:sp>
    </p:spTree>
    <p:extLst>
      <p:ext uri="{BB962C8B-B14F-4D97-AF65-F5344CB8AC3E}">
        <p14:creationId xmlns:p14="http://schemas.microsoft.com/office/powerpoint/2010/main" val="229861341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so question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14800" y="775855"/>
            <a:ext cx="5334000" cy="5334000"/>
          </a:xfrm>
          <a:prstGeom prst="rect">
            <a:avLst/>
          </a:prstGeom>
        </p:spPr>
      </p:pic>
      <p:sp>
        <p:nvSpPr>
          <p:cNvPr id="2" name="Slide Number Placeholder 1"/>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pic>
        <p:nvPicPr>
          <p:cNvPr id="102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28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0"/>
          </p:nvPr>
        </p:nvSpPr>
        <p:spPr>
          <a:xfrm>
            <a:off x="8534400" y="6365882"/>
            <a:ext cx="381000" cy="263518"/>
          </a:xfrm>
          <a:prstGeom prst="rect">
            <a:avLst/>
          </a:prstGeom>
        </p:spPr>
        <p:txBody>
          <a:body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so title and content">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4" name="Content Placeholder 3"/>
          <p:cNvSpPr>
            <a:spLocks noGrp="1"/>
          </p:cNvSpPr>
          <p:nvPr>
            <p:ph sz="quarter" idx="13"/>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762000"/>
          </a:xfrm>
          <a:prstGeom prst="rect">
            <a:avLst/>
          </a:prstGeom>
        </p:spPr>
        <p:txBody>
          <a:bodyPr vert="horz" lIns="91440" tIns="45720" rIns="91440" bIns="45720" rtlCol="0" anchor="ctr">
            <a:normAutofit/>
          </a:bodyPr>
          <a:lstStyle/>
          <a:p>
            <a:r>
              <a:rPr lang="en-US" dirty="0" smtClean="0"/>
              <a:t>This is the Master Slide Font for MC template</a:t>
            </a:r>
            <a:br>
              <a:rPr lang="en-US" dirty="0" smtClean="0"/>
            </a:b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 y="6290650"/>
            <a:ext cx="9143992" cy="567350"/>
          </a:xfrm>
          <a:prstGeom prst="rect">
            <a:avLst/>
          </a:prstGeom>
        </p:spPr>
      </p:pic>
      <p:sp>
        <p:nvSpPr>
          <p:cNvPr id="9"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
        <p:nvSpPr>
          <p:cNvPr id="10" name="Rectangle 9"/>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a:t>
            </a:r>
            <a:r>
              <a:rPr lang="en-US" sz="700" b="1" dirty="0" smtClean="0">
                <a:solidFill>
                  <a:schemeClr val="tx1"/>
                </a:solidFill>
              </a:rPr>
              <a:t>PUBLIC</a:t>
            </a:r>
            <a:endParaRPr lang="en-US" sz="700" b="1" dirty="0">
              <a:solidFill>
                <a:schemeClr val="accent6"/>
              </a:solidFill>
            </a:endParaRPr>
          </a:p>
        </p:txBody>
      </p:sp>
    </p:spTree>
  </p:cSld>
  <p:clrMap bg1="lt1" tx1="dk1" bg2="lt2" tx2="dk2" accent1="accent1" accent2="accent2" accent3="accent3" accent4="accent4" accent5="accent5" accent6="accent6" hlink="hlink" folHlink="folHlink"/>
  <p:sldLayoutIdLst>
    <p:sldLayoutId id="2147483707" r:id="rId1"/>
    <p:sldLayoutId id="2147483721" r:id="rId2"/>
    <p:sldLayoutId id="2147483683" r:id="rId3"/>
    <p:sldLayoutId id="2147483664" r:id="rId4"/>
    <p:sldLayoutId id="2147483720" r:id="rId5"/>
    <p:sldLayoutId id="2147483684" r:id="rId6"/>
    <p:sldLayoutId id="2147483687" r:id="rId7"/>
    <p:sldLayoutId id="2147483688" r:id="rId8"/>
    <p:sldLayoutId id="2147483689" r:id="rId9"/>
    <p:sldLayoutId id="2147483694" r:id="rId10"/>
    <p:sldLayoutId id="2147483695" r:id="rId11"/>
    <p:sldLayoutId id="2147483696" r:id="rId12"/>
    <p:sldLayoutId id="2147483697" r:id="rId13"/>
    <p:sldLayoutId id="2147483743" r:id="rId14"/>
    <p:sldLayoutId id="2147483744" r:id="rId15"/>
    <p:sldLayoutId id="2147483745" r:id="rId16"/>
    <p:sldLayoutId id="2147483746" r:id="rId17"/>
  </p:sldLayoutIdLst>
  <p:timing>
    <p:tnLst>
      <p:par>
        <p:cTn id="1" dur="indefinite" restart="never" nodeType="tmRoot"/>
      </p:par>
    </p:tnLst>
  </p:timing>
  <p:hf hdr="0" ftr="0" dt="0"/>
  <p:txStyles>
    <p:titleStyle>
      <a:lvl1pPr algn="l" defTabSz="914400" rtl="0" eaLnBrk="1" latinLnBrk="0" hangingPunct="1">
        <a:spcBef>
          <a:spcPct val="0"/>
        </a:spcBef>
        <a:buNone/>
        <a:defRPr sz="28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gdula@ISO-NE.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HHAMMER@ISo-ne.com" TargetMode="External"/><Relationship Id="rId4" Type="http://schemas.openxmlformats.org/officeDocument/2006/relationships/hyperlink" Target="mailto:hyoshimyra@ISO-NE.COM" TargetMode="External"/></Relationships>
</file>

<file path=ppt/slides/_rels/slide10.xml.rels><?xml version="1.0" encoding="UTF-8" standalone="yes"?>
<Relationships xmlns="http://schemas.openxmlformats.org/package/2006/relationships"><Relationship Id="rId2" Type="http://schemas.openxmlformats.org/officeDocument/2006/relationships/hyperlink" Target="https://www.iso-ne.com/static-assets/documents/2021/02/a03_tc_2021_02_23_presentation_order_2222.pptx" TargetMode="Externa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hyperlink" Target="https://www.iso-ne.com/static-assets/documents/2021/02/a03_tc_2021_02_23_presentation_order_2222.pptx" TargetMode="Externa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hyperlink" Target="https://www.iso-ne.com/event-details?eventId=143978&amp;key-topic=Order%20No.%202222" TargetMode="External"/><Relationship Id="rId2" Type="http://schemas.openxmlformats.org/officeDocument/2006/relationships/hyperlink" Target="https://www.iso-ne.com/event-details?eventId=140271&amp;key-topic=Order%20No.%202222" TargetMode="External"/><Relationship Id="rId1" Type="http://schemas.openxmlformats.org/officeDocument/2006/relationships/slideLayout" Target="../slideLayouts/slideLayout14.xml"/><Relationship Id="rId5" Type="http://schemas.openxmlformats.org/officeDocument/2006/relationships/hyperlink" Target="https://www.iso-ne.com/event-details?eventId=144078&amp;key-topic=Order%20No.%202222" TargetMode="External"/><Relationship Id="rId4" Type="http://schemas.openxmlformats.org/officeDocument/2006/relationships/hyperlink" Target="https://www.iso-ne.com/event-details?eventId=143983&amp;key-topic=Order%20No.%202222"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iso-ne.com/event-details?eventId=144080&amp;key-topic=Order%20No.%202222" TargetMode="External"/><Relationship Id="rId2" Type="http://schemas.openxmlformats.org/officeDocument/2006/relationships/hyperlink" Target="https://www.iso-ne.com/event-details?eventId=143982&amp;key-topic=Order%20No.%202222" TargetMode="External"/><Relationship Id="rId1" Type="http://schemas.openxmlformats.org/officeDocument/2006/relationships/slideLayout" Target="../slideLayouts/slideLayout14.xml"/><Relationship Id="rId6" Type="http://schemas.openxmlformats.org/officeDocument/2006/relationships/hyperlink" Target="https://www.iso-ne.com/static-assets/documents/2021/05/a03_tc_2021_05_27_order2222_iso_presentation.pptx" TargetMode="External"/><Relationship Id="rId5" Type="http://schemas.openxmlformats.org/officeDocument/2006/relationships/hyperlink" Target="https://www.iso-ne.com/static-assets/documents/2021/05/a04_mc_2021_05_11_order_2222_iso_presentation.pptx" TargetMode="External"/><Relationship Id="rId4" Type="http://schemas.openxmlformats.org/officeDocument/2006/relationships/hyperlink" Target="https://www.iso-ne.com/event-details?eventId=143984&amp;key-topic=Order%20No.%202222"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8" Type="http://schemas.openxmlformats.org/officeDocument/2006/relationships/hyperlink" Target="https://www.iso-ne.com/event-details?eventId=144202" TargetMode="External"/><Relationship Id="rId3" Type="http://schemas.openxmlformats.org/officeDocument/2006/relationships/hyperlink" Target="https://www.iso-ne.com/static-assets/documents/2021/06/a03a_tc_2021_06_10_ngrid_comments.pdf" TargetMode="External"/><Relationship Id="rId7" Type="http://schemas.openxmlformats.org/officeDocument/2006/relationships/hyperlink" Target="https://www.iso-ne.com/event-details?eventId=144000" TargetMode="External"/><Relationship Id="rId2" Type="http://schemas.openxmlformats.org/officeDocument/2006/relationships/hyperlink" Target="https://www.iso-ne.com/committees/markets/markets-committee/?publish-date=%5b2021-06-01T00:00:00Z%20TO%202021-06-30T23:59:59Z%5d&amp;open_projects_value=Order%20No.%202222%20Compliance%20-%20WMPP%20ID:%20155" TargetMode="External"/><Relationship Id="rId1" Type="http://schemas.openxmlformats.org/officeDocument/2006/relationships/slideLayout" Target="../slideLayouts/slideLayout14.xml"/><Relationship Id="rId6" Type="http://schemas.openxmlformats.org/officeDocument/2006/relationships/hyperlink" Target="https://www.iso-ne.com/event-details?eventId=144201" TargetMode="External"/><Relationship Id="rId5" Type="http://schemas.openxmlformats.org/officeDocument/2006/relationships/hyperlink" Target="https://www.iso-ne.com/event-details?eventId=144200" TargetMode="External"/><Relationship Id="rId4" Type="http://schemas.openxmlformats.org/officeDocument/2006/relationships/hyperlink" Target="https://www.iso-ne.com/event-details?eventId=143990"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hyperlink" Target="https://www.iso-ne.com/static-assets/documents/2021/02/a03_tc_2021_02_23_presentation_order_2222.pptx" TargetMode="Externa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7"/>
          </p:nvPr>
        </p:nvSpPr>
        <p:spPr>
          <a:xfrm>
            <a:off x="3289002" y="5114264"/>
            <a:ext cx="5559552" cy="372136"/>
          </a:xfrm>
        </p:spPr>
        <p:txBody>
          <a:bodyPr>
            <a:normAutofit/>
          </a:bodyPr>
          <a:lstStyle/>
          <a:p>
            <a:r>
              <a:rPr lang="en-US" sz="2000" dirty="0" smtClean="0"/>
              <a:t>Matt Gdula, Stephen George, Hanhan </a:t>
            </a:r>
            <a:r>
              <a:rPr lang="en-US" sz="2000" dirty="0"/>
              <a:t>Hammer, Henry Yoshimura</a:t>
            </a:r>
          </a:p>
        </p:txBody>
      </p:sp>
      <p:sp>
        <p:nvSpPr>
          <p:cNvPr id="5" name="Text Placeholder 4"/>
          <p:cNvSpPr>
            <a:spLocks noGrp="1"/>
          </p:cNvSpPr>
          <p:nvPr>
            <p:ph type="body" sz="quarter" idx="16"/>
          </p:nvPr>
        </p:nvSpPr>
        <p:spPr>
          <a:xfrm>
            <a:off x="3289002" y="3505200"/>
            <a:ext cx="5559552" cy="867720"/>
          </a:xfrm>
        </p:spPr>
        <p:txBody>
          <a:bodyPr>
            <a:normAutofit/>
          </a:bodyPr>
          <a:lstStyle/>
          <a:p>
            <a:r>
              <a:rPr lang="en-US" dirty="0"/>
              <a:t>Proposed Tariff Revisions for Energy and Ancillary </a:t>
            </a:r>
            <a:r>
              <a:rPr lang="en-US" dirty="0" smtClean="0"/>
              <a:t>Services </a:t>
            </a:r>
            <a:r>
              <a:rPr lang="en-US" dirty="0"/>
              <a:t>Markets </a:t>
            </a:r>
          </a:p>
        </p:txBody>
      </p:sp>
      <p:sp>
        <p:nvSpPr>
          <p:cNvPr id="8" name="Text Placeholder 7"/>
          <p:cNvSpPr>
            <a:spLocks noGrp="1"/>
          </p:cNvSpPr>
          <p:nvPr>
            <p:ph type="body" sz="quarter" idx="19"/>
          </p:nvPr>
        </p:nvSpPr>
        <p:spPr/>
        <p:txBody>
          <a:bodyPr/>
          <a:lstStyle/>
          <a:p>
            <a:r>
              <a:rPr lang="en-US" sz="3600" dirty="0"/>
              <a:t>Order No. </a:t>
            </a:r>
            <a:r>
              <a:rPr lang="en-US" sz="3600" dirty="0" smtClean="0"/>
              <a:t>2222: Participation </a:t>
            </a:r>
            <a:r>
              <a:rPr lang="en-US" sz="3600" dirty="0"/>
              <a:t>of Distributed Energy Resource Aggregations in </a:t>
            </a:r>
            <a:r>
              <a:rPr lang="en-US" sz="3600" dirty="0" smtClean="0"/>
              <a:t>Wholesale Markets</a:t>
            </a:r>
            <a:endParaRPr lang="en-US" sz="3600" dirty="0"/>
          </a:p>
        </p:txBody>
      </p:sp>
      <p:sp>
        <p:nvSpPr>
          <p:cNvPr id="2" name="Text Placeholder 1"/>
          <p:cNvSpPr>
            <a:spLocks noGrp="1"/>
          </p:cNvSpPr>
          <p:nvPr>
            <p:ph type="body" sz="quarter" idx="13"/>
          </p:nvPr>
        </p:nvSpPr>
        <p:spPr>
          <a:xfrm>
            <a:off x="2667000" y="262268"/>
            <a:ext cx="6181554" cy="304800"/>
          </a:xfrm>
        </p:spPr>
        <p:txBody>
          <a:bodyPr/>
          <a:lstStyle/>
          <a:p>
            <a:r>
              <a:rPr lang="en-US" dirty="0" smtClean="0"/>
              <a:t>September 14, </a:t>
            </a:r>
            <a:r>
              <a:rPr lang="en-US" dirty="0"/>
              <a:t>2021 | </a:t>
            </a:r>
            <a:r>
              <a:rPr lang="en-US" dirty="0">
                <a:solidFill>
                  <a:schemeClr val="tx1">
                    <a:lumMod val="50000"/>
                  </a:schemeClr>
                </a:solidFill>
              </a:rPr>
              <a:t>NEPOOL markets Committee </a:t>
            </a:r>
            <a:r>
              <a:rPr lang="en-US" dirty="0" err="1">
                <a:solidFill>
                  <a:schemeClr val="tx1">
                    <a:lumMod val="50000"/>
                  </a:schemeClr>
                </a:solidFill>
              </a:rPr>
              <a:t>WEBex</a:t>
            </a:r>
            <a:endParaRPr lang="en-US" dirty="0">
              <a:solidFill>
                <a:schemeClr val="tx1">
                  <a:lumMod val="50000"/>
                </a:schemeClr>
              </a:solidFill>
            </a:endParaRPr>
          </a:p>
        </p:txBody>
      </p:sp>
      <p:sp>
        <p:nvSpPr>
          <p:cNvPr id="7" name="Text Placeholder 10"/>
          <p:cNvSpPr>
            <a:spLocks noGrp="1"/>
          </p:cNvSpPr>
          <p:nvPr>
            <p:ph type="body" sz="quarter" idx="18"/>
          </p:nvPr>
        </p:nvSpPr>
        <p:spPr>
          <a:xfrm>
            <a:off x="3289002" y="5582097"/>
            <a:ext cx="5559552" cy="381000"/>
          </a:xfrm>
        </p:spPr>
        <p:txBody>
          <a:bodyPr>
            <a:normAutofit/>
          </a:bodyPr>
          <a:lstStyle/>
          <a:p>
            <a:r>
              <a:rPr lang="en-US" sz="900" dirty="0" smtClean="0">
                <a:hlinkClick r:id="rId3"/>
              </a:rPr>
              <a:t>mgdula@ISO-NE.COM</a:t>
            </a:r>
            <a:r>
              <a:rPr lang="en-US" sz="900" dirty="0" smtClean="0"/>
              <a:t> |</a:t>
            </a:r>
            <a:r>
              <a:rPr lang="en-US" sz="900" dirty="0">
                <a:hlinkClick r:id="rId4"/>
              </a:rPr>
              <a:t> </a:t>
            </a:r>
            <a:r>
              <a:rPr lang="en-US" sz="900" dirty="0" smtClean="0">
                <a:hlinkClick r:id="rId4"/>
              </a:rPr>
              <a:t>sgeorge@ISO-NE.COM </a:t>
            </a:r>
            <a:r>
              <a:rPr lang="en-US" sz="900" dirty="0" smtClean="0"/>
              <a:t>| </a:t>
            </a:r>
            <a:r>
              <a:rPr lang="en-US" sz="900" dirty="0" smtClean="0">
                <a:hlinkClick r:id="rId5"/>
              </a:rPr>
              <a:t>HHAMMER@ISo-ne.com</a:t>
            </a:r>
            <a:r>
              <a:rPr lang="en-US" sz="900" dirty="0" smtClean="0"/>
              <a:t> |</a:t>
            </a:r>
            <a:r>
              <a:rPr lang="en-US" sz="900" dirty="0">
                <a:hlinkClick r:id="rId5"/>
              </a:rPr>
              <a:t> </a:t>
            </a:r>
            <a:r>
              <a:rPr lang="en-US" sz="900" dirty="0" smtClean="0">
                <a:hlinkClick r:id="rId5"/>
              </a:rPr>
              <a:t>Hyoshimura@ISo-ne.com</a:t>
            </a:r>
            <a:endParaRPr lang="en-US" sz="900" cap="none" dirty="0" smtClean="0"/>
          </a:p>
        </p:txBody>
      </p:sp>
    </p:spTree>
    <p:extLst>
      <p:ext uri="{BB962C8B-B14F-4D97-AF65-F5344CB8AC3E}">
        <p14:creationId xmlns:p14="http://schemas.microsoft.com/office/powerpoint/2010/main" val="16884617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10</a:t>
            </a:fld>
            <a:endParaRPr lang="en-US" dirty="0"/>
          </a:p>
        </p:txBody>
      </p:sp>
      <p:sp>
        <p:nvSpPr>
          <p:cNvPr id="3" name="Title 2"/>
          <p:cNvSpPr>
            <a:spLocks noGrp="1"/>
          </p:cNvSpPr>
          <p:nvPr>
            <p:ph type="title"/>
          </p:nvPr>
        </p:nvSpPr>
        <p:spPr/>
        <p:txBody>
          <a:bodyPr/>
          <a:lstStyle/>
          <a:p>
            <a:r>
              <a:rPr lang="en-US" dirty="0"/>
              <a:t>Background on </a:t>
            </a:r>
            <a:r>
              <a:rPr lang="en-US" dirty="0" smtClean="0"/>
              <a:t>Day-Ahead Operational Coordination Framework</a:t>
            </a:r>
            <a:endParaRPr lang="en-US" dirty="0"/>
          </a:p>
        </p:txBody>
      </p:sp>
      <p:sp>
        <p:nvSpPr>
          <p:cNvPr id="4" name="Content Placeholder 3"/>
          <p:cNvSpPr>
            <a:spLocks noGrp="1"/>
          </p:cNvSpPr>
          <p:nvPr>
            <p:ph idx="1"/>
          </p:nvPr>
        </p:nvSpPr>
        <p:spPr>
          <a:xfrm>
            <a:off x="457200" y="1219200"/>
            <a:ext cx="8229600" cy="4724400"/>
          </a:xfrm>
        </p:spPr>
        <p:txBody>
          <a:bodyPr>
            <a:normAutofit fontScale="85000" lnSpcReduction="20000"/>
          </a:bodyPr>
          <a:lstStyle/>
          <a:p>
            <a:pPr lvl="0"/>
            <a:r>
              <a:rPr lang="en-US" dirty="0" smtClean="0"/>
              <a:t>For dispatchable DERAs, DER Aggregators submit </a:t>
            </a:r>
            <a:r>
              <a:rPr lang="en-US" dirty="0"/>
              <a:t>aggregation level Day-Ahead offers to the </a:t>
            </a:r>
            <a:r>
              <a:rPr lang="en-US" dirty="0" smtClean="0"/>
              <a:t>ISO, inclusive of restrictions due to distribution constraints as previously communicated by the DU to the DER Aggregator</a:t>
            </a:r>
          </a:p>
          <a:p>
            <a:pPr lvl="0"/>
            <a:r>
              <a:rPr lang="en-US" dirty="0" smtClean="0"/>
              <a:t>ISO </a:t>
            </a:r>
            <a:r>
              <a:rPr lang="en-US" dirty="0"/>
              <a:t>clears Day-Ahead Market and </a:t>
            </a:r>
            <a:r>
              <a:rPr lang="en-US" dirty="0" smtClean="0"/>
              <a:t>provides </a:t>
            </a:r>
            <a:r>
              <a:rPr lang="en-US" dirty="0"/>
              <a:t>aggregation </a:t>
            </a:r>
            <a:r>
              <a:rPr lang="en-US" dirty="0" smtClean="0"/>
              <a:t>level Day-Ahead </a:t>
            </a:r>
            <a:r>
              <a:rPr lang="en-US" dirty="0"/>
              <a:t>awards to DER </a:t>
            </a:r>
            <a:r>
              <a:rPr lang="en-US" dirty="0" smtClean="0"/>
              <a:t>Aggregators</a:t>
            </a:r>
          </a:p>
          <a:p>
            <a:pPr lvl="0"/>
            <a:r>
              <a:rPr lang="en-US" dirty="0" smtClean="0"/>
              <a:t>DER Aggregators determine an asset-level operation plan to be provided </a:t>
            </a:r>
            <a:r>
              <a:rPr lang="en-US" dirty="0"/>
              <a:t>to </a:t>
            </a:r>
            <a:r>
              <a:rPr lang="en-US" dirty="0" smtClean="0"/>
              <a:t>the DU </a:t>
            </a:r>
            <a:r>
              <a:rPr lang="en-US" dirty="0"/>
              <a:t>for analysis, </a:t>
            </a:r>
            <a:r>
              <a:rPr lang="en-US" dirty="0" smtClean="0"/>
              <a:t>subject </a:t>
            </a:r>
            <a:r>
              <a:rPr lang="en-US" dirty="0"/>
              <a:t>to the specific requirements of the </a:t>
            </a:r>
            <a:r>
              <a:rPr lang="en-US" dirty="0" smtClean="0"/>
              <a:t>DU (and LCC)</a:t>
            </a:r>
          </a:p>
          <a:p>
            <a:pPr lvl="0"/>
            <a:r>
              <a:rPr lang="en-US" dirty="0" smtClean="0"/>
              <a:t>Following </a:t>
            </a:r>
            <a:r>
              <a:rPr lang="en-US" dirty="0"/>
              <a:t>receipt of the asset-level operation plan, </a:t>
            </a:r>
            <a:r>
              <a:rPr lang="en-US" dirty="0" smtClean="0"/>
              <a:t>the DU (and LCC) performs next-day distribution </a:t>
            </a:r>
            <a:r>
              <a:rPr lang="en-US" dirty="0"/>
              <a:t>reliability </a:t>
            </a:r>
            <a:r>
              <a:rPr lang="en-US" dirty="0" smtClean="0"/>
              <a:t>analysis, if necessary </a:t>
            </a:r>
          </a:p>
          <a:p>
            <a:r>
              <a:rPr lang="en-US" dirty="0" smtClean="0"/>
              <a:t>DU informs the </a:t>
            </a:r>
            <a:r>
              <a:rPr lang="en-US" dirty="0"/>
              <a:t>DER Aggregator of </a:t>
            </a:r>
            <a:r>
              <a:rPr lang="en-US" dirty="0" smtClean="0"/>
              <a:t>any </a:t>
            </a:r>
            <a:r>
              <a:rPr lang="en-US" dirty="0"/>
              <a:t>operating constraints </a:t>
            </a:r>
            <a:r>
              <a:rPr lang="en-US" dirty="0" smtClean="0"/>
              <a:t>impacting </a:t>
            </a:r>
            <a:r>
              <a:rPr lang="en-US" dirty="0"/>
              <a:t>either </a:t>
            </a:r>
            <a:r>
              <a:rPr lang="en-US" dirty="0" smtClean="0"/>
              <a:t>the asset </a:t>
            </a:r>
            <a:r>
              <a:rPr lang="en-US" dirty="0"/>
              <a:t>or </a:t>
            </a:r>
            <a:r>
              <a:rPr lang="en-US" dirty="0" smtClean="0"/>
              <a:t>the aggregation based on any reliability analysis performed</a:t>
            </a:r>
            <a:endParaRPr lang="en-US" dirty="0"/>
          </a:p>
          <a:p>
            <a:pPr lvl="0"/>
            <a:r>
              <a:rPr lang="en-US" dirty="0" smtClean="0"/>
              <a:t>DER Aggregators modify their </a:t>
            </a:r>
            <a:r>
              <a:rPr lang="en-US" dirty="0"/>
              <a:t>physical </a:t>
            </a:r>
            <a:r>
              <a:rPr lang="en-US" dirty="0" smtClean="0"/>
              <a:t>operating parameters </a:t>
            </a:r>
            <a:r>
              <a:rPr lang="en-US" dirty="0"/>
              <a:t>or financial </a:t>
            </a:r>
            <a:r>
              <a:rPr lang="en-US" dirty="0" smtClean="0"/>
              <a:t>offers in order to reflect any constraints identified by </a:t>
            </a:r>
            <a:r>
              <a:rPr lang="en-US" dirty="0"/>
              <a:t>the </a:t>
            </a:r>
            <a:r>
              <a:rPr lang="en-US" dirty="0" smtClean="0"/>
              <a:t>DU</a:t>
            </a:r>
            <a:endParaRPr lang="en-US" dirty="0"/>
          </a:p>
        </p:txBody>
      </p:sp>
      <p:sp>
        <p:nvSpPr>
          <p:cNvPr id="5" name="TextBox 4"/>
          <p:cNvSpPr txBox="1"/>
          <p:nvPr/>
        </p:nvSpPr>
        <p:spPr>
          <a:xfrm>
            <a:off x="1447800" y="5867400"/>
            <a:ext cx="6248400" cy="369332"/>
          </a:xfrm>
          <a:prstGeom prst="rect">
            <a:avLst/>
          </a:prstGeom>
          <a:solidFill>
            <a:schemeClr val="bg2">
              <a:lumMod val="20000"/>
              <a:lumOff val="80000"/>
            </a:schemeClr>
          </a:solidFill>
          <a:ln w="19050">
            <a:solidFill>
              <a:schemeClr val="accent1"/>
            </a:solidFill>
          </a:ln>
        </p:spPr>
        <p:txBody>
          <a:bodyPr wrap="square" rtlCol="0">
            <a:spAutoFit/>
          </a:bodyPr>
          <a:lstStyle/>
          <a:p>
            <a:pPr algn="ctr"/>
            <a:r>
              <a:rPr lang="en-US" dirty="0" smtClean="0">
                <a:solidFill>
                  <a:srgbClr val="000000"/>
                </a:solidFill>
              </a:rPr>
              <a:t>From </a:t>
            </a:r>
            <a:r>
              <a:rPr lang="en-US" dirty="0" smtClean="0">
                <a:solidFill>
                  <a:srgbClr val="000000"/>
                </a:solidFill>
                <a:hlinkClick r:id="rId2"/>
              </a:rPr>
              <a:t>February TC </a:t>
            </a:r>
            <a:r>
              <a:rPr lang="en-US" dirty="0" smtClean="0">
                <a:solidFill>
                  <a:srgbClr val="000000"/>
                </a:solidFill>
              </a:rPr>
              <a:t>Material. </a:t>
            </a:r>
            <a:endParaRPr lang="en-US" dirty="0" smtClean="0"/>
          </a:p>
        </p:txBody>
      </p:sp>
    </p:spTree>
    <p:extLst>
      <p:ext uri="{BB962C8B-B14F-4D97-AF65-F5344CB8AC3E}">
        <p14:creationId xmlns:p14="http://schemas.microsoft.com/office/powerpoint/2010/main" val="641534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11</a:t>
            </a:fld>
            <a:endParaRPr lang="en-US" dirty="0"/>
          </a:p>
        </p:txBody>
      </p:sp>
      <p:sp>
        <p:nvSpPr>
          <p:cNvPr id="3" name="Title 2"/>
          <p:cNvSpPr>
            <a:spLocks noGrp="1"/>
          </p:cNvSpPr>
          <p:nvPr>
            <p:ph type="title"/>
          </p:nvPr>
        </p:nvSpPr>
        <p:spPr/>
        <p:txBody>
          <a:bodyPr/>
          <a:lstStyle/>
          <a:p>
            <a:r>
              <a:rPr lang="en-US" dirty="0"/>
              <a:t>Background on </a:t>
            </a:r>
            <a:r>
              <a:rPr lang="en-US" dirty="0" smtClean="0"/>
              <a:t>Real-Time </a:t>
            </a:r>
            <a:r>
              <a:rPr lang="en-US" dirty="0"/>
              <a:t>Operational </a:t>
            </a:r>
            <a:r>
              <a:rPr lang="en-US" dirty="0" smtClean="0"/>
              <a:t>Coordination Framework</a:t>
            </a:r>
            <a:endParaRPr lang="en-US" dirty="0"/>
          </a:p>
        </p:txBody>
      </p:sp>
      <p:sp>
        <p:nvSpPr>
          <p:cNvPr id="4" name="Content Placeholder 3"/>
          <p:cNvSpPr>
            <a:spLocks noGrp="1"/>
          </p:cNvSpPr>
          <p:nvPr>
            <p:ph idx="1"/>
          </p:nvPr>
        </p:nvSpPr>
        <p:spPr>
          <a:xfrm>
            <a:off x="457200" y="1371600"/>
            <a:ext cx="8229600" cy="4495800"/>
          </a:xfrm>
        </p:spPr>
        <p:txBody>
          <a:bodyPr>
            <a:normAutofit fontScale="77500" lnSpcReduction="20000"/>
          </a:bodyPr>
          <a:lstStyle/>
          <a:p>
            <a:pPr lvl="0"/>
            <a:r>
              <a:rPr lang="en-US" dirty="0" smtClean="0"/>
              <a:t>As necessary, DER Aggregators update </a:t>
            </a:r>
            <a:r>
              <a:rPr lang="en-US" dirty="0"/>
              <a:t>aggregation level physical operating parameters or financial offers </a:t>
            </a:r>
            <a:r>
              <a:rPr lang="en-US" dirty="0">
                <a:solidFill>
                  <a:srgbClr val="00B050"/>
                </a:solidFill>
              </a:rPr>
              <a:t>(to the ISO) </a:t>
            </a:r>
            <a:r>
              <a:rPr lang="en-US" dirty="0"/>
              <a:t>inclusive </a:t>
            </a:r>
            <a:r>
              <a:rPr lang="en-US" dirty="0" smtClean="0"/>
              <a:t>of </a:t>
            </a:r>
            <a:r>
              <a:rPr lang="en-US" dirty="0"/>
              <a:t>restrictions due to distribution constraints as previously communicated by the DU to the DER Aggregator</a:t>
            </a:r>
            <a:endParaRPr lang="en-US" dirty="0" smtClean="0"/>
          </a:p>
          <a:p>
            <a:pPr lvl="0"/>
            <a:r>
              <a:rPr lang="en-US" dirty="0" smtClean="0"/>
              <a:t>The ISO clears the Real-Time </a:t>
            </a:r>
            <a:r>
              <a:rPr lang="en-US" dirty="0"/>
              <a:t>Market and </a:t>
            </a:r>
            <a:r>
              <a:rPr lang="en-US" dirty="0" smtClean="0"/>
              <a:t>transmits </a:t>
            </a:r>
            <a:r>
              <a:rPr lang="en-US" dirty="0"/>
              <a:t>aggregation level D</a:t>
            </a:r>
            <a:r>
              <a:rPr lang="en-US" dirty="0" smtClean="0"/>
              <a:t>ispatch Instructions to the DERA</a:t>
            </a:r>
          </a:p>
          <a:p>
            <a:pPr lvl="0"/>
            <a:r>
              <a:rPr lang="en-US" dirty="0" smtClean="0"/>
              <a:t>The DER Aggregator ensures the DERA </a:t>
            </a:r>
            <a:r>
              <a:rPr lang="en-US" dirty="0"/>
              <a:t>follows ISO’s </a:t>
            </a:r>
            <a:r>
              <a:rPr lang="en-US" dirty="0" smtClean="0"/>
              <a:t>Dispatch Instructions</a:t>
            </a:r>
          </a:p>
          <a:p>
            <a:pPr lvl="0"/>
            <a:r>
              <a:rPr lang="en-US" dirty="0" smtClean="0"/>
              <a:t>In the event that the DU detects actual or anticipated </a:t>
            </a:r>
            <a:r>
              <a:rPr lang="en-US" dirty="0"/>
              <a:t>reliability </a:t>
            </a:r>
            <a:r>
              <a:rPr lang="en-US" dirty="0" smtClean="0">
                <a:solidFill>
                  <a:srgbClr val="00B050"/>
                </a:solidFill>
              </a:rPr>
              <a:t>or safety </a:t>
            </a:r>
            <a:r>
              <a:rPr lang="en-US" dirty="0" smtClean="0"/>
              <a:t>issues </a:t>
            </a:r>
            <a:r>
              <a:rPr lang="en-US" dirty="0"/>
              <a:t>in </a:t>
            </a:r>
            <a:r>
              <a:rPr lang="en-US" dirty="0" smtClean="0"/>
              <a:t>the distribution </a:t>
            </a:r>
            <a:r>
              <a:rPr lang="en-US" dirty="0"/>
              <a:t>system during real-time operation, </a:t>
            </a:r>
            <a:r>
              <a:rPr lang="en-US" dirty="0" smtClean="0"/>
              <a:t>the </a:t>
            </a:r>
            <a:r>
              <a:rPr lang="en-US" dirty="0" smtClean="0">
                <a:solidFill>
                  <a:srgbClr val="00B050"/>
                </a:solidFill>
              </a:rPr>
              <a:t>DU may </a:t>
            </a:r>
            <a:r>
              <a:rPr lang="en-US" dirty="0">
                <a:solidFill>
                  <a:srgbClr val="00B050"/>
                </a:solidFill>
              </a:rPr>
              <a:t>override ISO’s dispatch of a </a:t>
            </a:r>
            <a:r>
              <a:rPr lang="en-US" dirty="0" smtClean="0">
                <a:solidFill>
                  <a:srgbClr val="00B050"/>
                </a:solidFill>
              </a:rPr>
              <a:t>DERA by:</a:t>
            </a:r>
            <a:endParaRPr lang="en-US" dirty="0">
              <a:solidFill>
                <a:srgbClr val="00B050"/>
              </a:solidFill>
            </a:endParaRPr>
          </a:p>
          <a:p>
            <a:pPr lvl="1"/>
            <a:r>
              <a:rPr lang="en-US" dirty="0" smtClean="0"/>
              <a:t>Inform</a:t>
            </a:r>
            <a:r>
              <a:rPr lang="en-US" dirty="0" smtClean="0">
                <a:solidFill>
                  <a:srgbClr val="00B050"/>
                </a:solidFill>
              </a:rPr>
              <a:t>ing </a:t>
            </a:r>
            <a:r>
              <a:rPr lang="en-US" dirty="0" smtClean="0"/>
              <a:t>the </a:t>
            </a:r>
            <a:r>
              <a:rPr lang="en-US" dirty="0"/>
              <a:t>DER Aggregator of </a:t>
            </a:r>
            <a:r>
              <a:rPr lang="en-US" dirty="0" smtClean="0"/>
              <a:t>any operating constraints </a:t>
            </a:r>
            <a:r>
              <a:rPr lang="en-US" dirty="0"/>
              <a:t>at either </a:t>
            </a:r>
            <a:r>
              <a:rPr lang="en-US" dirty="0" smtClean="0"/>
              <a:t>the </a:t>
            </a:r>
            <a:r>
              <a:rPr lang="en-US" strike="sngStrike" dirty="0" smtClean="0">
                <a:solidFill>
                  <a:srgbClr val="00B050"/>
                </a:solidFill>
              </a:rPr>
              <a:t>asset</a:t>
            </a:r>
            <a:r>
              <a:rPr lang="en-US" dirty="0" smtClean="0"/>
              <a:t> </a:t>
            </a:r>
            <a:r>
              <a:rPr lang="en-US" dirty="0" smtClean="0">
                <a:solidFill>
                  <a:srgbClr val="00B050"/>
                </a:solidFill>
              </a:rPr>
              <a:t>individual DER </a:t>
            </a:r>
            <a:r>
              <a:rPr lang="en-US" dirty="0" smtClean="0"/>
              <a:t>or </a:t>
            </a:r>
            <a:r>
              <a:rPr lang="en-US" dirty="0"/>
              <a:t>aggregation </a:t>
            </a:r>
            <a:r>
              <a:rPr lang="en-US" dirty="0" smtClean="0"/>
              <a:t>level, </a:t>
            </a:r>
            <a:r>
              <a:rPr lang="en-US" dirty="0" smtClean="0">
                <a:solidFill>
                  <a:srgbClr val="00B050"/>
                </a:solidFill>
              </a:rPr>
              <a:t>and </a:t>
            </a:r>
            <a:r>
              <a:rPr lang="en-US" dirty="0" smtClean="0"/>
              <a:t>the DER Aggregator immediately </a:t>
            </a:r>
            <a:r>
              <a:rPr lang="en-US" dirty="0" smtClean="0"/>
              <a:t>compl</a:t>
            </a:r>
            <a:r>
              <a:rPr lang="en-US" dirty="0" smtClean="0">
                <a:solidFill>
                  <a:srgbClr val="00B050"/>
                </a:solidFill>
              </a:rPr>
              <a:t>ying</a:t>
            </a:r>
            <a:r>
              <a:rPr lang="en-US" dirty="0">
                <a:solidFill>
                  <a:srgbClr val="00B050"/>
                </a:solidFill>
              </a:rPr>
              <a:t> </a:t>
            </a:r>
            <a:r>
              <a:rPr lang="en-US" dirty="0" smtClean="0"/>
              <a:t>by </a:t>
            </a:r>
            <a:r>
              <a:rPr lang="en-US" dirty="0" smtClean="0"/>
              <a:t>adjusting the dispatch of the DERA as necessary</a:t>
            </a:r>
            <a:r>
              <a:rPr lang="en-US" dirty="0" smtClean="0">
                <a:solidFill>
                  <a:srgbClr val="00B050"/>
                </a:solidFill>
              </a:rPr>
              <a:t>, or</a:t>
            </a:r>
          </a:p>
          <a:p>
            <a:pPr lvl="1"/>
            <a:r>
              <a:rPr lang="en-US" dirty="0" smtClean="0">
                <a:solidFill>
                  <a:srgbClr val="00B050"/>
                </a:solidFill>
              </a:rPr>
              <a:t>By directly adjusting the output of individual DERs </a:t>
            </a:r>
            <a:r>
              <a:rPr lang="en-US" dirty="0">
                <a:solidFill>
                  <a:srgbClr val="00B050"/>
                </a:solidFill>
              </a:rPr>
              <a:t>without advance notice to the DER Aggregator </a:t>
            </a:r>
            <a:r>
              <a:rPr lang="en-US" dirty="0" smtClean="0">
                <a:solidFill>
                  <a:srgbClr val="00B050"/>
                </a:solidFill>
              </a:rPr>
              <a:t>to </a:t>
            </a:r>
            <a:r>
              <a:rPr lang="en-US" dirty="0">
                <a:solidFill>
                  <a:srgbClr val="00B050"/>
                </a:solidFill>
              </a:rPr>
              <a:t>the extent that the DU has the </a:t>
            </a:r>
            <a:r>
              <a:rPr lang="en-US" dirty="0" smtClean="0">
                <a:solidFill>
                  <a:srgbClr val="00B050"/>
                </a:solidFill>
              </a:rPr>
              <a:t>capability </a:t>
            </a:r>
            <a:endParaRPr lang="en-US" dirty="0">
              <a:solidFill>
                <a:srgbClr val="00B050"/>
              </a:solidFill>
            </a:endParaRPr>
          </a:p>
          <a:p>
            <a:r>
              <a:rPr lang="en-US" dirty="0" smtClean="0"/>
              <a:t>The DER </a:t>
            </a:r>
            <a:r>
              <a:rPr lang="en-US" dirty="0"/>
              <a:t>Aggregator </a:t>
            </a:r>
            <a:r>
              <a:rPr lang="en-US" dirty="0" smtClean="0"/>
              <a:t>declares (to </a:t>
            </a:r>
            <a:r>
              <a:rPr lang="en-US" dirty="0"/>
              <a:t>the ISO) </a:t>
            </a:r>
            <a:r>
              <a:rPr lang="en-US" dirty="0" smtClean="0"/>
              <a:t>any </a:t>
            </a:r>
            <a:r>
              <a:rPr lang="en-US" dirty="0"/>
              <a:t>change of physical parameters </a:t>
            </a:r>
            <a:r>
              <a:rPr lang="en-US" dirty="0" smtClean="0"/>
              <a:t>accordingly</a:t>
            </a:r>
          </a:p>
        </p:txBody>
      </p:sp>
      <p:sp>
        <p:nvSpPr>
          <p:cNvPr id="5" name="TextBox 4"/>
          <p:cNvSpPr txBox="1"/>
          <p:nvPr/>
        </p:nvSpPr>
        <p:spPr>
          <a:xfrm>
            <a:off x="1447800" y="5867400"/>
            <a:ext cx="6248400" cy="369332"/>
          </a:xfrm>
          <a:prstGeom prst="rect">
            <a:avLst/>
          </a:prstGeom>
          <a:solidFill>
            <a:schemeClr val="bg2">
              <a:lumMod val="20000"/>
              <a:lumOff val="80000"/>
            </a:schemeClr>
          </a:solidFill>
          <a:ln w="19050">
            <a:solidFill>
              <a:schemeClr val="accent1"/>
            </a:solidFill>
          </a:ln>
        </p:spPr>
        <p:txBody>
          <a:bodyPr wrap="square" rtlCol="0">
            <a:spAutoFit/>
          </a:bodyPr>
          <a:lstStyle/>
          <a:p>
            <a:pPr algn="ctr"/>
            <a:r>
              <a:rPr lang="en-US" dirty="0" smtClean="0">
                <a:solidFill>
                  <a:srgbClr val="000000"/>
                </a:solidFill>
              </a:rPr>
              <a:t>From </a:t>
            </a:r>
            <a:r>
              <a:rPr lang="en-US" dirty="0" smtClean="0">
                <a:solidFill>
                  <a:srgbClr val="000000"/>
                </a:solidFill>
                <a:hlinkClick r:id="rId2"/>
              </a:rPr>
              <a:t>February TC </a:t>
            </a:r>
            <a:r>
              <a:rPr lang="en-US" dirty="0" smtClean="0">
                <a:solidFill>
                  <a:srgbClr val="000000"/>
                </a:solidFill>
              </a:rPr>
              <a:t>Material</a:t>
            </a:r>
            <a:r>
              <a:rPr lang="en-US" dirty="0">
                <a:solidFill>
                  <a:srgbClr val="000000"/>
                </a:solidFill>
              </a:rPr>
              <a:t>. Modifications are in </a:t>
            </a:r>
            <a:r>
              <a:rPr lang="en-US" dirty="0">
                <a:solidFill>
                  <a:srgbClr val="00B050"/>
                </a:solidFill>
              </a:rPr>
              <a:t>green</a:t>
            </a:r>
            <a:r>
              <a:rPr lang="en-US" dirty="0"/>
              <a:t>.</a:t>
            </a:r>
            <a:r>
              <a:rPr lang="en-US" dirty="0" smtClean="0">
                <a:solidFill>
                  <a:srgbClr val="000000"/>
                </a:solidFill>
              </a:rPr>
              <a:t> </a:t>
            </a:r>
            <a:endParaRPr lang="en-US" dirty="0" smtClean="0"/>
          </a:p>
        </p:txBody>
      </p:sp>
    </p:spTree>
    <p:extLst>
      <p:ext uri="{BB962C8B-B14F-4D97-AF65-F5344CB8AC3E}">
        <p14:creationId xmlns:p14="http://schemas.microsoft.com/office/powerpoint/2010/main" val="4032975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Proposed Tariff changes for Energy and Ancillary Services Markets</a:t>
            </a:r>
          </a:p>
        </p:txBody>
      </p:sp>
      <p:sp>
        <p:nvSpPr>
          <p:cNvPr id="6" name="Text Placeholder 5"/>
          <p:cNvSpPr>
            <a:spLocks noGrp="1"/>
          </p:cNvSpPr>
          <p:nvPr>
            <p:ph type="body" idx="1"/>
          </p:nvPr>
        </p:nvSpPr>
        <p:spPr/>
        <p:txBody>
          <a:bodyPr/>
          <a:lstStyle/>
          <a:p>
            <a:endParaRPr lang="en-US" dirty="0"/>
          </a:p>
        </p:txBody>
      </p:sp>
      <p:sp>
        <p:nvSpPr>
          <p:cNvPr id="2" name="Slide Number Placeholder 1"/>
          <p:cNvSpPr>
            <a:spLocks noGrp="1"/>
          </p:cNvSpPr>
          <p:nvPr>
            <p:ph type="sldNum" sz="quarter" idx="4294967295"/>
          </p:nvPr>
        </p:nvSpPr>
        <p:spPr>
          <a:xfrm>
            <a:off x="8534400" y="6400800"/>
            <a:ext cx="381000" cy="263525"/>
          </a:xfrm>
        </p:spPr>
        <p:txBody>
          <a:bodyPr/>
          <a:lstStyle/>
          <a:p>
            <a:fld id="{10C7F894-2A36-495D-AB7C-1055F7AC0F9D}" type="slidenum">
              <a:rPr lang="en-US" smtClean="0"/>
              <a:pPr/>
              <a:t>12</a:t>
            </a:fld>
            <a:endParaRPr lang="en-US" dirty="0"/>
          </a:p>
        </p:txBody>
      </p:sp>
    </p:spTree>
    <p:extLst>
      <p:ext uri="{BB962C8B-B14F-4D97-AF65-F5344CB8AC3E}">
        <p14:creationId xmlns:p14="http://schemas.microsoft.com/office/powerpoint/2010/main" val="757153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0C7F894-2A36-495D-AB7C-1055F7AC0F9D}" type="slidenum">
              <a:rPr lang="en-US" smtClean="0"/>
              <a:pPr/>
              <a:t>13</a:t>
            </a:fld>
            <a:endParaRPr lang="en-US" dirty="0"/>
          </a:p>
        </p:txBody>
      </p:sp>
      <p:sp>
        <p:nvSpPr>
          <p:cNvPr id="4" name="Text Placeholder 3"/>
          <p:cNvSpPr>
            <a:spLocks noGrp="1"/>
          </p:cNvSpPr>
          <p:nvPr>
            <p:ph sz="quarter" idx="14"/>
          </p:nvPr>
        </p:nvSpPr>
        <p:spPr>
          <a:xfrm>
            <a:off x="440765" y="1143000"/>
            <a:ext cx="8229600" cy="4724400"/>
          </a:xfrm>
        </p:spPr>
        <p:txBody>
          <a:bodyPr>
            <a:normAutofit lnSpcReduction="10000"/>
          </a:bodyPr>
          <a:lstStyle/>
          <a:p>
            <a:r>
              <a:rPr lang="en-US" dirty="0" smtClean="0"/>
              <a:t>To </a:t>
            </a:r>
            <a:r>
              <a:rPr lang="en-US" dirty="0"/>
              <a:t>enable </a:t>
            </a:r>
            <a:r>
              <a:rPr lang="en-US" dirty="0" smtClean="0"/>
              <a:t>DER Aggregations </a:t>
            </a:r>
            <a:r>
              <a:rPr lang="en-US" dirty="0"/>
              <a:t>to participate in the energy and ancillary services </a:t>
            </a:r>
            <a:r>
              <a:rPr lang="en-US" dirty="0" smtClean="0"/>
              <a:t>markets, the ISO </a:t>
            </a:r>
          </a:p>
          <a:p>
            <a:pPr lvl="1"/>
            <a:r>
              <a:rPr lang="en-US" dirty="0"/>
              <a:t>I</a:t>
            </a:r>
            <a:r>
              <a:rPr lang="en-US" dirty="0" smtClean="0"/>
              <a:t>ntroduced </a:t>
            </a:r>
            <a:r>
              <a:rPr lang="en-US" dirty="0"/>
              <a:t>new </a:t>
            </a:r>
            <a:r>
              <a:rPr lang="en-US" dirty="0" smtClean="0"/>
              <a:t>definitions and </a:t>
            </a:r>
            <a:r>
              <a:rPr lang="en-US" dirty="0"/>
              <a:t>updated existing definitions </a:t>
            </a:r>
            <a:r>
              <a:rPr lang="en-US" dirty="0" smtClean="0"/>
              <a:t>in Section </a:t>
            </a:r>
            <a:r>
              <a:rPr lang="en-US" dirty="0"/>
              <a:t>I.2.2 </a:t>
            </a:r>
            <a:endParaRPr lang="en-US" dirty="0" smtClean="0"/>
          </a:p>
          <a:p>
            <a:pPr lvl="1"/>
            <a:r>
              <a:rPr lang="en-US" dirty="0" smtClean="0"/>
              <a:t>Repurposed Section III.6 to host the majority of the DER Aggregation participation rules </a:t>
            </a:r>
          </a:p>
          <a:p>
            <a:pPr lvl="1"/>
            <a:r>
              <a:rPr lang="en-US" dirty="0" smtClean="0"/>
              <a:t>Updated affected language in Section III.1-11 </a:t>
            </a:r>
            <a:r>
              <a:rPr lang="en-US" dirty="0"/>
              <a:t>and Section </a:t>
            </a:r>
            <a:r>
              <a:rPr lang="en-US" dirty="0" smtClean="0"/>
              <a:t>III.14 </a:t>
            </a:r>
          </a:p>
          <a:p>
            <a:pPr>
              <a:lnSpc>
                <a:spcPct val="90000"/>
              </a:lnSpc>
            </a:pPr>
            <a:r>
              <a:rPr lang="en-US" dirty="0" smtClean="0"/>
              <a:t>These Tariff changes </a:t>
            </a:r>
            <a:r>
              <a:rPr lang="en-US" dirty="0"/>
              <a:t>reflect the Order No</a:t>
            </a:r>
            <a:r>
              <a:rPr lang="en-US" dirty="0" smtClean="0"/>
              <a:t>. 2222 </a:t>
            </a:r>
            <a:r>
              <a:rPr lang="en-US" dirty="0"/>
              <a:t>compliance proposal presented by the ISO in the previous </a:t>
            </a:r>
            <a:r>
              <a:rPr lang="en-US" dirty="0" smtClean="0"/>
              <a:t>meetings </a:t>
            </a:r>
          </a:p>
          <a:p>
            <a:pPr>
              <a:lnSpc>
                <a:spcPct val="90000"/>
              </a:lnSpc>
            </a:pPr>
            <a:r>
              <a:rPr lang="en-US" dirty="0" smtClean="0"/>
              <a:t>In addition, </a:t>
            </a:r>
            <a:r>
              <a:rPr lang="en-US" dirty="0"/>
              <a:t>the ISO </a:t>
            </a:r>
            <a:r>
              <a:rPr lang="en-US" dirty="0" smtClean="0"/>
              <a:t>incorporated </a:t>
            </a:r>
            <a:r>
              <a:rPr lang="en-US" dirty="0"/>
              <a:t>some corrections and a clarification to </a:t>
            </a:r>
            <a:r>
              <a:rPr lang="en-US" dirty="0" smtClean="0"/>
              <a:t>the existing </a:t>
            </a:r>
            <a:r>
              <a:rPr lang="en-US" dirty="0"/>
              <a:t>Tariff </a:t>
            </a:r>
            <a:r>
              <a:rPr lang="en-US" dirty="0" smtClean="0"/>
              <a:t>language</a:t>
            </a:r>
          </a:p>
          <a:p>
            <a:pPr>
              <a:lnSpc>
                <a:spcPct val="90000"/>
              </a:lnSpc>
            </a:pPr>
            <a:r>
              <a:rPr lang="en-US" dirty="0"/>
              <a:t>The proposed Tariff </a:t>
            </a:r>
            <a:r>
              <a:rPr lang="en-US" dirty="0" smtClean="0"/>
              <a:t>changes </a:t>
            </a:r>
            <a:r>
              <a:rPr lang="en-US" dirty="0"/>
              <a:t>described in this presentation have been posted for your </a:t>
            </a:r>
            <a:r>
              <a:rPr lang="en-US" dirty="0" smtClean="0"/>
              <a:t>review</a:t>
            </a:r>
            <a:endParaRPr lang="en-US" dirty="0"/>
          </a:p>
        </p:txBody>
      </p:sp>
      <p:sp>
        <p:nvSpPr>
          <p:cNvPr id="10" name="Title 8"/>
          <p:cNvSpPr>
            <a:spLocks noGrp="1"/>
          </p:cNvSpPr>
          <p:nvPr>
            <p:ph type="title"/>
          </p:nvPr>
        </p:nvSpPr>
        <p:spPr>
          <a:xfrm>
            <a:off x="457200" y="76200"/>
            <a:ext cx="8229600" cy="1143000"/>
          </a:xfrm>
        </p:spPr>
        <p:txBody>
          <a:bodyPr>
            <a:normAutofit/>
          </a:bodyPr>
          <a:lstStyle/>
          <a:p>
            <a:r>
              <a:rPr lang="en-US" dirty="0" smtClean="0"/>
              <a:t>Overview of Proposed Tariff Changes</a:t>
            </a:r>
            <a:r>
              <a:rPr lang="en-US" dirty="0"/>
              <a:t/>
            </a:r>
            <a:br>
              <a:rPr lang="en-US" dirty="0"/>
            </a:br>
            <a:endParaRPr lang="en-US" dirty="0"/>
          </a:p>
        </p:txBody>
      </p:sp>
    </p:spTree>
    <p:extLst>
      <p:ext uri="{BB962C8B-B14F-4D97-AF65-F5344CB8AC3E}">
        <p14:creationId xmlns:p14="http://schemas.microsoft.com/office/powerpoint/2010/main" val="26361200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14</a:t>
            </a:fld>
            <a:endParaRPr lang="en-US" dirty="0"/>
          </a:p>
        </p:txBody>
      </p:sp>
      <p:sp>
        <p:nvSpPr>
          <p:cNvPr id="3" name="Title 2"/>
          <p:cNvSpPr>
            <a:spLocks noGrp="1"/>
          </p:cNvSpPr>
          <p:nvPr>
            <p:ph type="title"/>
          </p:nvPr>
        </p:nvSpPr>
        <p:spPr>
          <a:xfrm>
            <a:off x="457200" y="338750"/>
            <a:ext cx="8229600" cy="1143000"/>
          </a:xfrm>
        </p:spPr>
        <p:txBody>
          <a:bodyPr>
            <a:normAutofit fontScale="90000"/>
          </a:bodyPr>
          <a:lstStyle/>
          <a:p>
            <a:r>
              <a:rPr lang="en-US" dirty="0" smtClean="0"/>
              <a:t>As </a:t>
            </a:r>
            <a:r>
              <a:rPr lang="en-US" dirty="0"/>
              <a:t>shown in the following </a:t>
            </a:r>
            <a:r>
              <a:rPr lang="en-US" dirty="0" smtClean="0"/>
              <a:t>tables, each </a:t>
            </a:r>
            <a:r>
              <a:rPr lang="en-US" dirty="0"/>
              <a:t>substantive Tariff change is linked to one or more of the compliance </a:t>
            </a:r>
            <a:r>
              <a:rPr lang="en-US" dirty="0" smtClean="0"/>
              <a:t>directives</a:t>
            </a:r>
            <a:r>
              <a:rPr lang="en-US" dirty="0"/>
              <a:t/>
            </a:r>
            <a:br>
              <a:rPr lang="en-US" dirty="0"/>
            </a:br>
            <a:endParaRPr lang="en-US" sz="2300" b="0" i="1" dirty="0">
              <a:solidFill>
                <a:srgbClr val="FF0000"/>
              </a:solidFill>
            </a:endParaRPr>
          </a:p>
        </p:txBody>
      </p:sp>
      <p:sp>
        <p:nvSpPr>
          <p:cNvPr id="4" name="Content Placeholder 3"/>
          <p:cNvSpPr>
            <a:spLocks noGrp="1"/>
          </p:cNvSpPr>
          <p:nvPr>
            <p:ph idx="1"/>
          </p:nvPr>
        </p:nvSpPr>
        <p:spPr>
          <a:xfrm>
            <a:off x="457200" y="1664312"/>
            <a:ext cx="8229600" cy="4812688"/>
          </a:xfrm>
        </p:spPr>
        <p:txBody>
          <a:bodyPr/>
          <a:lstStyle/>
          <a:p>
            <a:r>
              <a:rPr lang="en-US" dirty="0" smtClean="0"/>
              <a:t>Order No. 2222 has eleven key compliance directives:</a:t>
            </a:r>
          </a:p>
          <a:p>
            <a:pPr marL="914400" lvl="1" indent="-457200">
              <a:spcBef>
                <a:spcPts val="600"/>
              </a:spcBef>
              <a:buFont typeface="+mj-lt"/>
              <a:buAutoNum type="arabicPeriod"/>
            </a:pPr>
            <a:r>
              <a:rPr lang="en-US" dirty="0" smtClean="0"/>
              <a:t>Allow distributed energy resource aggregations (DERAs) to participate directly in RTO/ISO markets and establish DER Aggregators as a type of market participant</a:t>
            </a:r>
          </a:p>
          <a:p>
            <a:pPr marL="914400" lvl="1" indent="-457200">
              <a:spcBef>
                <a:spcPts val="600"/>
              </a:spcBef>
              <a:buFont typeface="+mj-lt"/>
              <a:buAutoNum type="arabicPeriod"/>
            </a:pPr>
            <a:r>
              <a:rPr lang="en-US" dirty="0" smtClean="0"/>
              <a:t>Allow DER Aggregators to register DERAs under one or more participation models that accommodate the physical and operational characteristics of the DERA</a:t>
            </a:r>
          </a:p>
          <a:p>
            <a:pPr marL="914400" lvl="1" indent="-457200">
              <a:spcBef>
                <a:spcPts val="600"/>
              </a:spcBef>
              <a:buFont typeface="+mj-lt"/>
              <a:buAutoNum type="arabicPeriod"/>
            </a:pPr>
            <a:r>
              <a:rPr lang="en-US" dirty="0" smtClean="0"/>
              <a:t>Address size requirements for DERAs and individual DERs</a:t>
            </a:r>
          </a:p>
          <a:p>
            <a:pPr marL="914400" lvl="1" indent="-457200">
              <a:spcBef>
                <a:spcPts val="600"/>
              </a:spcBef>
              <a:buFont typeface="+mj-lt"/>
              <a:buAutoNum type="arabicPeriod"/>
            </a:pPr>
            <a:r>
              <a:rPr lang="en-US" dirty="0" smtClean="0"/>
              <a:t>Address locational requirements for DERAs</a:t>
            </a:r>
          </a:p>
          <a:p>
            <a:pPr marL="914400" lvl="1" indent="-457200">
              <a:spcBef>
                <a:spcPts val="600"/>
              </a:spcBef>
              <a:buFont typeface="+mj-lt"/>
              <a:buAutoNum type="arabicPeriod"/>
            </a:pPr>
            <a:r>
              <a:rPr lang="en-US" dirty="0" smtClean="0"/>
              <a:t>Address distribution factors and bidding parameters for DERAs</a:t>
            </a:r>
          </a:p>
          <a:p>
            <a:pPr marL="914400" lvl="1" indent="-457200">
              <a:spcBef>
                <a:spcPts val="600"/>
              </a:spcBef>
              <a:buFont typeface="+mj-lt"/>
              <a:buAutoNum type="arabicPeriod"/>
            </a:pPr>
            <a:r>
              <a:rPr lang="en-US" dirty="0" smtClean="0"/>
              <a:t>Address information and data requirements for DERAs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1021171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15</a:t>
            </a:fld>
            <a:endParaRPr lang="en-US" dirty="0"/>
          </a:p>
        </p:txBody>
      </p:sp>
      <p:sp>
        <p:nvSpPr>
          <p:cNvPr id="3" name="Title 2"/>
          <p:cNvSpPr>
            <a:spLocks noGrp="1"/>
          </p:cNvSpPr>
          <p:nvPr>
            <p:ph type="title"/>
          </p:nvPr>
        </p:nvSpPr>
        <p:spPr>
          <a:xfrm>
            <a:off x="457200" y="414950"/>
            <a:ext cx="8229600" cy="1143000"/>
          </a:xfrm>
        </p:spPr>
        <p:txBody>
          <a:bodyPr>
            <a:normAutofit/>
          </a:bodyPr>
          <a:lstStyle/>
          <a:p>
            <a:r>
              <a:rPr lang="en-US" dirty="0"/>
              <a:t>E</a:t>
            </a:r>
            <a:r>
              <a:rPr lang="en-US" dirty="0" smtClean="0"/>
              <a:t>leven Key Compliance Directives (cont.)</a:t>
            </a:r>
            <a:endParaRPr lang="en-US" sz="2300" dirty="0"/>
          </a:p>
        </p:txBody>
      </p:sp>
      <p:sp>
        <p:nvSpPr>
          <p:cNvPr id="4" name="Content Placeholder 3"/>
          <p:cNvSpPr>
            <a:spLocks noGrp="1"/>
          </p:cNvSpPr>
          <p:nvPr>
            <p:ph idx="1"/>
          </p:nvPr>
        </p:nvSpPr>
        <p:spPr>
          <a:xfrm>
            <a:off x="457200" y="1740512"/>
            <a:ext cx="8229600" cy="4812688"/>
          </a:xfrm>
        </p:spPr>
        <p:txBody>
          <a:bodyPr>
            <a:normAutofit/>
          </a:bodyPr>
          <a:lstStyle/>
          <a:p>
            <a:pPr marL="914400" lvl="1" indent="-457200">
              <a:spcBef>
                <a:spcPts val="600"/>
              </a:spcBef>
              <a:buFont typeface="+mj-lt"/>
              <a:buAutoNum type="arabicPeriod" startAt="7"/>
            </a:pPr>
            <a:r>
              <a:rPr lang="en-US" dirty="0" smtClean="0"/>
              <a:t>Address metering and telemetry requirements for DERAs </a:t>
            </a:r>
          </a:p>
          <a:p>
            <a:pPr marL="914400" lvl="1" indent="-457200">
              <a:spcBef>
                <a:spcPts val="600"/>
              </a:spcBef>
              <a:buFont typeface="+mj-lt"/>
              <a:buAutoNum type="arabicPeriod" startAt="7"/>
            </a:pPr>
            <a:r>
              <a:rPr lang="en-US" dirty="0" smtClean="0"/>
              <a:t>Establish market rules on coordination between the RTO/ISO, </a:t>
            </a:r>
            <a:br>
              <a:rPr lang="en-US" dirty="0" smtClean="0"/>
            </a:br>
            <a:r>
              <a:rPr lang="en-US" dirty="0" smtClean="0"/>
              <a:t>DER Aggregator, distribution utility, and </a:t>
            </a:r>
            <a:r>
              <a:rPr lang="en-US" i="1" dirty="0" smtClean="0"/>
              <a:t>Relevant Electric Retail Regulatory Authorities (RERRAs)</a:t>
            </a:r>
          </a:p>
          <a:p>
            <a:pPr marL="914400" lvl="1" indent="-457200">
              <a:spcBef>
                <a:spcPts val="600"/>
              </a:spcBef>
              <a:buFont typeface="+mj-lt"/>
              <a:buAutoNum type="arabicPeriod" startAt="7"/>
            </a:pPr>
            <a:r>
              <a:rPr lang="en-US" dirty="0" smtClean="0"/>
              <a:t>Address modifications to the list of DERs in a DERA</a:t>
            </a:r>
          </a:p>
          <a:p>
            <a:pPr marL="914400" lvl="1" indent="-457200">
              <a:spcBef>
                <a:spcPts val="600"/>
              </a:spcBef>
              <a:buFont typeface="+mj-lt"/>
              <a:buAutoNum type="arabicPeriod" startAt="7"/>
            </a:pPr>
            <a:r>
              <a:rPr lang="en-US" dirty="0" smtClean="0"/>
              <a:t>Address market participation agreements for DER Aggregators</a:t>
            </a:r>
          </a:p>
          <a:p>
            <a:pPr marL="914400" lvl="1" indent="-457200">
              <a:spcBef>
                <a:spcPts val="600"/>
              </a:spcBef>
              <a:buFont typeface="+mj-lt"/>
              <a:buAutoNum type="arabicPeriod" startAt="7"/>
            </a:pPr>
            <a:r>
              <a:rPr lang="en-US" dirty="0" smtClean="0"/>
              <a:t>Implement opt-in provision for distribution companies with </a:t>
            </a:r>
            <a:br>
              <a:rPr lang="en-US" dirty="0" smtClean="0"/>
            </a:br>
            <a:r>
              <a:rPr lang="en-US" dirty="0" smtClean="0"/>
              <a:t>≤ 4 million MWh of annual sales </a:t>
            </a:r>
            <a:endParaRPr lang="en-US" dirty="0"/>
          </a:p>
        </p:txBody>
      </p:sp>
    </p:spTree>
    <p:extLst>
      <p:ext uri="{BB962C8B-B14F-4D97-AF65-F5344CB8AC3E}">
        <p14:creationId xmlns:p14="http://schemas.microsoft.com/office/powerpoint/2010/main" val="3214744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16</a:t>
            </a:fld>
            <a:endParaRPr lang="en-US" dirty="0"/>
          </a:p>
        </p:txBody>
      </p:sp>
      <p:sp>
        <p:nvSpPr>
          <p:cNvPr id="3" name="Title 2"/>
          <p:cNvSpPr>
            <a:spLocks noGrp="1"/>
          </p:cNvSpPr>
          <p:nvPr>
            <p:ph type="title"/>
          </p:nvPr>
        </p:nvSpPr>
        <p:spPr/>
        <p:txBody>
          <a:bodyPr>
            <a:normAutofit/>
          </a:bodyPr>
          <a:lstStyle/>
          <a:p>
            <a:r>
              <a:rPr lang="en-US" dirty="0" smtClean="0"/>
              <a:t>Summary of Proposed Tariff Changes - </a:t>
            </a:r>
            <a:br>
              <a:rPr lang="en-US" dirty="0" smtClean="0"/>
            </a:br>
            <a:r>
              <a:rPr lang="en-US" dirty="0" smtClean="0"/>
              <a:t>New Definitions</a:t>
            </a:r>
            <a:endParaRPr lang="en-US" dirty="0"/>
          </a:p>
        </p:txBody>
      </p:sp>
      <p:graphicFrame>
        <p:nvGraphicFramePr>
          <p:cNvPr id="6" name="Content Placeholder 4"/>
          <p:cNvGraphicFramePr>
            <a:graphicFrameLocks/>
          </p:cNvGraphicFramePr>
          <p:nvPr>
            <p:extLst>
              <p:ext uri="{D42A27DB-BD31-4B8C-83A1-F6EECF244321}">
                <p14:modId xmlns:p14="http://schemas.microsoft.com/office/powerpoint/2010/main" val="676021091"/>
              </p:ext>
            </p:extLst>
          </p:nvPr>
        </p:nvGraphicFramePr>
        <p:xfrm>
          <a:off x="609600" y="1313372"/>
          <a:ext cx="7924801" cy="4706532"/>
        </p:xfrm>
        <a:graphic>
          <a:graphicData uri="http://schemas.openxmlformats.org/drawingml/2006/table">
            <a:tbl>
              <a:tblPr firstRow="1" bandRow="1">
                <a:tableStyleId>{5C22544A-7EE6-4342-B048-85BDC9FD1C3A}</a:tableStyleId>
              </a:tblPr>
              <a:tblGrid>
                <a:gridCol w="1440873">
                  <a:extLst>
                    <a:ext uri="{9D8B030D-6E8A-4147-A177-3AD203B41FA5}">
                      <a16:colId xmlns:a16="http://schemas.microsoft.com/office/drawing/2014/main" val="2043224005"/>
                    </a:ext>
                  </a:extLst>
                </a:gridCol>
                <a:gridCol w="3241964">
                  <a:extLst>
                    <a:ext uri="{9D8B030D-6E8A-4147-A177-3AD203B41FA5}">
                      <a16:colId xmlns:a16="http://schemas.microsoft.com/office/drawing/2014/main" val="791303161"/>
                    </a:ext>
                  </a:extLst>
                </a:gridCol>
                <a:gridCol w="3241964">
                  <a:extLst>
                    <a:ext uri="{9D8B030D-6E8A-4147-A177-3AD203B41FA5}">
                      <a16:colId xmlns:a16="http://schemas.microsoft.com/office/drawing/2014/main" val="319517492"/>
                    </a:ext>
                  </a:extLst>
                </a:gridCol>
              </a:tblGrid>
              <a:tr h="378372">
                <a:tc>
                  <a:txBody>
                    <a:bodyPr/>
                    <a:lstStyle/>
                    <a:p>
                      <a:r>
                        <a:rPr lang="en-US" dirty="0" smtClean="0"/>
                        <a:t>Tariff Section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Description</a:t>
                      </a:r>
                      <a:r>
                        <a:rPr lang="en-US" baseline="0" dirty="0" smtClean="0"/>
                        <a:t> of Change</a:t>
                      </a:r>
                      <a:endParaRPr lang="en-US" dirty="0" smtClean="0"/>
                    </a:p>
                  </a:txBody>
                  <a:tcPr/>
                </a:tc>
                <a:tc>
                  <a:txBody>
                    <a:bodyPr/>
                    <a:lstStyle/>
                    <a:p>
                      <a:r>
                        <a:rPr lang="en-US" dirty="0" smtClean="0"/>
                        <a:t>Reason fo</a:t>
                      </a:r>
                      <a:r>
                        <a:rPr lang="en-US" baseline="0" dirty="0" smtClean="0"/>
                        <a:t>r Change</a:t>
                      </a:r>
                      <a:endParaRPr lang="en-US" dirty="0"/>
                    </a:p>
                  </a:txBody>
                  <a:tcPr/>
                </a:tc>
                <a:extLst>
                  <a:ext uri="{0D108BD9-81ED-4DB2-BD59-A6C34878D82A}">
                    <a16:rowId xmlns:a16="http://schemas.microsoft.com/office/drawing/2014/main" val="831076422"/>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DER</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DERA</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DER Aggregator</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#1</a:t>
                      </a:r>
                    </a:p>
                  </a:txBody>
                  <a:tcPr/>
                </a:tc>
                <a:extLst>
                  <a:ext uri="{0D108BD9-81ED-4DB2-BD59-A6C34878D82A}">
                    <a16:rowId xmlns:a16="http://schemas.microsoft.com/office/drawing/2014/main" val="2485977961"/>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I.2.2</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Baseline Deviation Offer</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DRDERA</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DRDERA Notification Time</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DRDERA Ramp Rate</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DRDERA Start-Up Time</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Deviation Cost</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Fast Start DRDERA</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Minimum Deviation</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Minimum Deviation Time</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Minimum Time Between Deviations</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Maximum Deviation</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Maximum Deviation Capability</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SODERA</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#5</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kern="1200" baseline="0" dirty="0" smtClean="0">
                        <a:solidFill>
                          <a:srgbClr val="000000"/>
                        </a:solidFill>
                        <a:latin typeface="+mn-lt"/>
                        <a:ea typeface="+mn-ea"/>
                        <a:cs typeface="+mn-cs"/>
                      </a:endParaRPr>
                    </a:p>
                  </a:txBody>
                  <a:tcPr/>
                </a:tc>
                <a:extLst>
                  <a:ext uri="{0D108BD9-81ED-4DB2-BD59-A6C34878D82A}">
                    <a16:rowId xmlns:a16="http://schemas.microsoft.com/office/drawing/2014/main" val="3094644495"/>
                  </a:ext>
                </a:extLst>
              </a:tr>
            </a:tbl>
          </a:graphicData>
        </a:graphic>
      </p:graphicFrame>
    </p:spTree>
    <p:extLst>
      <p:ext uri="{BB962C8B-B14F-4D97-AF65-F5344CB8AC3E}">
        <p14:creationId xmlns:p14="http://schemas.microsoft.com/office/powerpoint/2010/main" val="151945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17</a:t>
            </a:fld>
            <a:endParaRPr lang="en-US" dirty="0"/>
          </a:p>
        </p:txBody>
      </p:sp>
      <p:sp>
        <p:nvSpPr>
          <p:cNvPr id="3" name="Title 2"/>
          <p:cNvSpPr>
            <a:spLocks noGrp="1"/>
          </p:cNvSpPr>
          <p:nvPr>
            <p:ph type="title"/>
          </p:nvPr>
        </p:nvSpPr>
        <p:spPr/>
        <p:txBody>
          <a:bodyPr>
            <a:normAutofit/>
          </a:bodyPr>
          <a:lstStyle/>
          <a:p>
            <a:r>
              <a:rPr lang="en-US" dirty="0" smtClean="0"/>
              <a:t>Summary of Proposed Tariff Changes - </a:t>
            </a:r>
            <a:br>
              <a:rPr lang="en-US" dirty="0" smtClean="0"/>
            </a:br>
            <a:r>
              <a:rPr lang="en-US" dirty="0" smtClean="0"/>
              <a:t>Updated Definitions</a:t>
            </a:r>
            <a:endParaRPr lang="en-US" dirty="0"/>
          </a:p>
        </p:txBody>
      </p:sp>
      <p:graphicFrame>
        <p:nvGraphicFramePr>
          <p:cNvPr id="6" name="Content Placeholder 4"/>
          <p:cNvGraphicFramePr>
            <a:graphicFrameLocks/>
          </p:cNvGraphicFramePr>
          <p:nvPr>
            <p:extLst>
              <p:ext uri="{D42A27DB-BD31-4B8C-83A1-F6EECF244321}">
                <p14:modId xmlns:p14="http://schemas.microsoft.com/office/powerpoint/2010/main" val="3984416699"/>
              </p:ext>
            </p:extLst>
          </p:nvPr>
        </p:nvGraphicFramePr>
        <p:xfrm>
          <a:off x="609600" y="1313372"/>
          <a:ext cx="7924801" cy="4615092"/>
        </p:xfrm>
        <a:graphic>
          <a:graphicData uri="http://schemas.openxmlformats.org/drawingml/2006/table">
            <a:tbl>
              <a:tblPr firstRow="1" bandRow="1">
                <a:tableStyleId>{5C22544A-7EE6-4342-B048-85BDC9FD1C3A}</a:tableStyleId>
              </a:tblPr>
              <a:tblGrid>
                <a:gridCol w="1440873">
                  <a:extLst>
                    <a:ext uri="{9D8B030D-6E8A-4147-A177-3AD203B41FA5}">
                      <a16:colId xmlns:a16="http://schemas.microsoft.com/office/drawing/2014/main" val="2043224005"/>
                    </a:ext>
                  </a:extLst>
                </a:gridCol>
                <a:gridCol w="3241964">
                  <a:extLst>
                    <a:ext uri="{9D8B030D-6E8A-4147-A177-3AD203B41FA5}">
                      <a16:colId xmlns:a16="http://schemas.microsoft.com/office/drawing/2014/main" val="791303161"/>
                    </a:ext>
                  </a:extLst>
                </a:gridCol>
                <a:gridCol w="3241964">
                  <a:extLst>
                    <a:ext uri="{9D8B030D-6E8A-4147-A177-3AD203B41FA5}">
                      <a16:colId xmlns:a16="http://schemas.microsoft.com/office/drawing/2014/main" val="319517492"/>
                    </a:ext>
                  </a:extLst>
                </a:gridCol>
              </a:tblGrid>
              <a:tr h="378372">
                <a:tc>
                  <a:txBody>
                    <a:bodyPr/>
                    <a:lstStyle/>
                    <a:p>
                      <a:r>
                        <a:rPr lang="en-US" dirty="0" smtClean="0"/>
                        <a:t>Tariff Section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Description</a:t>
                      </a:r>
                      <a:r>
                        <a:rPr lang="en-US" baseline="0" dirty="0" smtClean="0"/>
                        <a:t> of Change</a:t>
                      </a:r>
                      <a:endParaRPr lang="en-US" dirty="0" smtClean="0"/>
                    </a:p>
                  </a:txBody>
                  <a:tcPr/>
                </a:tc>
                <a:tc>
                  <a:txBody>
                    <a:bodyPr/>
                    <a:lstStyle/>
                    <a:p>
                      <a:r>
                        <a:rPr lang="en-US" dirty="0" smtClean="0"/>
                        <a:t>Reason fo</a:t>
                      </a:r>
                      <a:r>
                        <a:rPr lang="en-US" baseline="0" dirty="0" smtClean="0"/>
                        <a:t>r Change</a:t>
                      </a:r>
                      <a:endParaRPr lang="en-US" dirty="0"/>
                    </a:p>
                  </a:txBody>
                  <a:tcPr/>
                </a:tc>
                <a:extLst>
                  <a:ext uri="{0D108BD9-81ED-4DB2-BD59-A6C34878D82A}">
                    <a16:rowId xmlns:a16="http://schemas.microsoft.com/office/drawing/2014/main" val="831076422"/>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I.2.2</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Block</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Controllable Behind-the-Meter Generation</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Desired Dispatch Point</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Dispatch Instruction</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Dispatchable Resource</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Economic Dispatch Point</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Effective Offer</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Lead Market Participant</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Maximum Number of Daily Starts</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Offer Data</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Offered Claim10</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Offered Claim30</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Ownership Share</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Rapid Response Pricing Asset</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Re-Offer Period</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smtClean="0">
                          <a:solidFill>
                            <a:srgbClr val="000000"/>
                          </a:solidFill>
                          <a:latin typeface="+mn-lt"/>
                          <a:ea typeface="+mn-ea"/>
                          <a:cs typeface="+mn-cs"/>
                        </a:rPr>
                        <a:t>Self-Schedule</a:t>
                      </a:r>
                      <a:endParaRPr lang="en-US" sz="1600" kern="1200" baseline="0" dirty="0" smtClean="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#1</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#5</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kern="1200" baseline="0" dirty="0" smtClean="0">
                        <a:solidFill>
                          <a:srgbClr val="000000"/>
                        </a:solidFill>
                        <a:latin typeface="+mn-lt"/>
                        <a:ea typeface="+mn-ea"/>
                        <a:cs typeface="+mn-cs"/>
                      </a:endParaRP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kern="1200" baseline="0" dirty="0" smtClean="0">
                        <a:solidFill>
                          <a:srgbClr val="000000"/>
                        </a:solidFill>
                        <a:latin typeface="+mn-lt"/>
                        <a:ea typeface="+mn-ea"/>
                        <a:cs typeface="+mn-cs"/>
                      </a:endParaRPr>
                    </a:p>
                  </a:txBody>
                  <a:tcPr/>
                </a:tc>
                <a:extLst>
                  <a:ext uri="{0D108BD9-81ED-4DB2-BD59-A6C34878D82A}">
                    <a16:rowId xmlns:a16="http://schemas.microsoft.com/office/drawing/2014/main" val="3094644495"/>
                  </a:ext>
                </a:extLst>
              </a:tr>
            </a:tbl>
          </a:graphicData>
        </a:graphic>
      </p:graphicFrame>
    </p:spTree>
    <p:extLst>
      <p:ext uri="{BB962C8B-B14F-4D97-AF65-F5344CB8AC3E}">
        <p14:creationId xmlns:p14="http://schemas.microsoft.com/office/powerpoint/2010/main" val="2958748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18</a:t>
            </a:fld>
            <a:endParaRPr lang="en-US" dirty="0"/>
          </a:p>
        </p:txBody>
      </p:sp>
      <p:sp>
        <p:nvSpPr>
          <p:cNvPr id="3" name="Title 2"/>
          <p:cNvSpPr>
            <a:spLocks noGrp="1"/>
          </p:cNvSpPr>
          <p:nvPr>
            <p:ph type="title"/>
          </p:nvPr>
        </p:nvSpPr>
        <p:spPr/>
        <p:txBody>
          <a:bodyPr>
            <a:normAutofit/>
          </a:bodyPr>
          <a:lstStyle/>
          <a:p>
            <a:r>
              <a:rPr lang="en-US" dirty="0" smtClean="0"/>
              <a:t>Summary of Proposed Tariff Changes - </a:t>
            </a:r>
            <a:br>
              <a:rPr lang="en-US" dirty="0" smtClean="0"/>
            </a:br>
            <a:r>
              <a:rPr lang="en-US" dirty="0"/>
              <a:t>New </a:t>
            </a:r>
            <a:r>
              <a:rPr lang="en-US" dirty="0" smtClean="0"/>
              <a:t>Sections for DERA </a:t>
            </a:r>
            <a:r>
              <a:rPr lang="en-US" dirty="0"/>
              <a:t>Participation Rules</a:t>
            </a:r>
          </a:p>
        </p:txBody>
      </p:sp>
      <p:graphicFrame>
        <p:nvGraphicFramePr>
          <p:cNvPr id="6" name="Content Placeholder 4"/>
          <p:cNvGraphicFramePr>
            <a:graphicFrameLocks/>
          </p:cNvGraphicFramePr>
          <p:nvPr>
            <p:extLst>
              <p:ext uri="{D42A27DB-BD31-4B8C-83A1-F6EECF244321}">
                <p14:modId xmlns:p14="http://schemas.microsoft.com/office/powerpoint/2010/main" val="2592866703"/>
              </p:ext>
            </p:extLst>
          </p:nvPr>
        </p:nvGraphicFramePr>
        <p:xfrm>
          <a:off x="609599" y="1115036"/>
          <a:ext cx="7924801" cy="5196839"/>
        </p:xfrm>
        <a:graphic>
          <a:graphicData uri="http://schemas.openxmlformats.org/drawingml/2006/table">
            <a:tbl>
              <a:tblPr firstRow="1" bandRow="1">
                <a:tableStyleId>{5C22544A-7EE6-4342-B048-85BDC9FD1C3A}</a:tableStyleId>
              </a:tblPr>
              <a:tblGrid>
                <a:gridCol w="1440873">
                  <a:extLst>
                    <a:ext uri="{9D8B030D-6E8A-4147-A177-3AD203B41FA5}">
                      <a16:colId xmlns:a16="http://schemas.microsoft.com/office/drawing/2014/main" val="2043224005"/>
                    </a:ext>
                  </a:extLst>
                </a:gridCol>
                <a:gridCol w="3512128">
                  <a:extLst>
                    <a:ext uri="{9D8B030D-6E8A-4147-A177-3AD203B41FA5}">
                      <a16:colId xmlns:a16="http://schemas.microsoft.com/office/drawing/2014/main" val="791303161"/>
                    </a:ext>
                  </a:extLst>
                </a:gridCol>
                <a:gridCol w="2971800">
                  <a:extLst>
                    <a:ext uri="{9D8B030D-6E8A-4147-A177-3AD203B41FA5}">
                      <a16:colId xmlns:a16="http://schemas.microsoft.com/office/drawing/2014/main" val="319517492"/>
                    </a:ext>
                  </a:extLst>
                </a:gridCol>
              </a:tblGrid>
              <a:tr h="378372">
                <a:tc>
                  <a:txBody>
                    <a:bodyPr/>
                    <a:lstStyle/>
                    <a:p>
                      <a:r>
                        <a:rPr lang="en-US" dirty="0" smtClean="0"/>
                        <a:t>Tariff Section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Description</a:t>
                      </a:r>
                      <a:r>
                        <a:rPr lang="en-US" baseline="0" dirty="0" smtClean="0"/>
                        <a:t> of Change</a:t>
                      </a:r>
                      <a:endParaRPr lang="en-US" dirty="0" smtClean="0"/>
                    </a:p>
                  </a:txBody>
                  <a:tcPr/>
                </a:tc>
                <a:tc>
                  <a:txBody>
                    <a:bodyPr/>
                    <a:lstStyle/>
                    <a:p>
                      <a:r>
                        <a:rPr lang="en-US" dirty="0" smtClean="0"/>
                        <a:t>Reason fo</a:t>
                      </a:r>
                      <a:r>
                        <a:rPr lang="en-US" baseline="0" dirty="0" smtClean="0"/>
                        <a:t>r Change</a:t>
                      </a:r>
                      <a:endParaRPr lang="en-US" dirty="0"/>
                    </a:p>
                  </a:txBody>
                  <a:tcPr/>
                </a:tc>
                <a:extLst>
                  <a:ext uri="{0D108BD9-81ED-4DB2-BD59-A6C34878D82A}">
                    <a16:rowId xmlns:a16="http://schemas.microsoft.com/office/drawing/2014/main" val="831076422"/>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III.6</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III.6.1</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general participation rules for DERAs</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#3</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#11</a:t>
                      </a:r>
                      <a:endParaRPr lang="en-US" sz="1600" kern="1200" baseline="0" dirty="0" smtClean="0">
                        <a:solidFill>
                          <a:srgbClr val="FF0000"/>
                        </a:solidFill>
                        <a:latin typeface="+mn-lt"/>
                        <a:ea typeface="+mn-ea"/>
                        <a:cs typeface="+mn-cs"/>
                      </a:endParaRPr>
                    </a:p>
                  </a:txBody>
                  <a:tcPr/>
                </a:tc>
                <a:extLst>
                  <a:ext uri="{0D108BD9-81ED-4DB2-BD59-A6C34878D82A}">
                    <a16:rowId xmlns:a16="http://schemas.microsoft.com/office/drawing/2014/main" val="3094644495"/>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III.6.2</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locational requirements for DERAs</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#4</a:t>
                      </a:r>
                    </a:p>
                  </a:txBody>
                  <a:tcPr/>
                </a:tc>
                <a:extLst>
                  <a:ext uri="{0D108BD9-81ED-4DB2-BD59-A6C34878D82A}">
                    <a16:rowId xmlns:a16="http://schemas.microsoft.com/office/drawing/2014/main" val="3367690571"/>
                  </a:ext>
                </a:extLst>
              </a:tr>
              <a:tr h="348005">
                <a:tc>
                  <a:txBody>
                    <a:bodyPr/>
                    <a:lstStyle/>
                    <a:p>
                      <a:r>
                        <a:rPr lang="en-US" sz="1600" kern="1200" baseline="0" dirty="0" smtClean="0">
                          <a:solidFill>
                            <a:srgbClr val="000000"/>
                          </a:solidFill>
                          <a:latin typeface="+mn-lt"/>
                          <a:ea typeface="+mn-ea"/>
                          <a:cs typeface="+mn-cs"/>
                        </a:rPr>
                        <a:t>III.6.3</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size requirements for DERs</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kern="1200" baseline="0" dirty="0" smtClean="0">
                          <a:solidFill>
                            <a:srgbClr val="000000"/>
                          </a:solidFill>
                          <a:latin typeface="+mn-lt"/>
                          <a:ea typeface="+mn-ea"/>
                          <a:cs typeface="+mn-cs"/>
                        </a:rPr>
                        <a:t>Order No. 2222, directive #3</a:t>
                      </a:r>
                    </a:p>
                  </a:txBody>
                  <a:tcPr/>
                </a:tc>
                <a:extLst>
                  <a:ext uri="{0D108BD9-81ED-4DB2-BD59-A6C34878D82A}">
                    <a16:rowId xmlns:a16="http://schemas.microsoft.com/office/drawing/2014/main" val="2592331866"/>
                  </a:ext>
                </a:extLst>
              </a:tr>
              <a:tr h="573978">
                <a:tc>
                  <a:txBody>
                    <a:bodyPr/>
                    <a:lstStyle/>
                    <a:p>
                      <a:r>
                        <a:rPr lang="en-US" sz="1600" kern="1200" baseline="0" dirty="0" smtClean="0">
                          <a:solidFill>
                            <a:srgbClr val="000000"/>
                          </a:solidFill>
                          <a:latin typeface="+mn-lt"/>
                          <a:ea typeface="+mn-ea"/>
                          <a:cs typeface="+mn-cs"/>
                        </a:rPr>
                        <a:t>III.6.4</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metering and telemetry requirements for DERAs</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kern="1200" baseline="0" dirty="0" smtClean="0">
                          <a:solidFill>
                            <a:srgbClr val="000000"/>
                          </a:solidFill>
                          <a:latin typeface="+mn-lt"/>
                          <a:ea typeface="+mn-ea"/>
                          <a:cs typeface="+mn-cs"/>
                        </a:rPr>
                        <a:t>Order No. 2222, directive #7</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b="0" kern="1200" baseline="0" dirty="0" smtClean="0">
                        <a:solidFill>
                          <a:srgbClr val="000000"/>
                        </a:solidFill>
                        <a:latin typeface="+mn-lt"/>
                        <a:ea typeface="+mn-ea"/>
                        <a:cs typeface="+mn-cs"/>
                      </a:endParaRPr>
                    </a:p>
                  </a:txBody>
                  <a:tcPr/>
                </a:tc>
                <a:extLst>
                  <a:ext uri="{0D108BD9-81ED-4DB2-BD59-A6C34878D82A}">
                    <a16:rowId xmlns:a16="http://schemas.microsoft.com/office/drawing/2014/main" val="1082613681"/>
                  </a:ext>
                </a:extLst>
              </a:tr>
              <a:tr h="373015">
                <a:tc>
                  <a:txBody>
                    <a:bodyPr/>
                    <a:lstStyle/>
                    <a:p>
                      <a:r>
                        <a:rPr lang="en-US" sz="1600" kern="1200" baseline="0" dirty="0" smtClean="0">
                          <a:solidFill>
                            <a:srgbClr val="000000"/>
                          </a:solidFill>
                          <a:latin typeface="+mn-lt"/>
                          <a:ea typeface="+mn-ea"/>
                          <a:cs typeface="+mn-cs"/>
                        </a:rPr>
                        <a:t>III.6.5</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additional requirements for DRDERAs</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txBody>
                  <a:tcPr/>
                </a:tc>
                <a:extLst>
                  <a:ext uri="{0D108BD9-81ED-4DB2-BD59-A6C34878D82A}">
                    <a16:rowId xmlns:a16="http://schemas.microsoft.com/office/drawing/2014/main" val="1635164562"/>
                  </a:ext>
                </a:extLst>
              </a:tr>
              <a:tr h="327295">
                <a:tc>
                  <a:txBody>
                    <a:bodyPr/>
                    <a:lstStyle/>
                    <a:p>
                      <a:r>
                        <a:rPr lang="en-US" sz="1600" kern="1200" baseline="0" dirty="0" smtClean="0">
                          <a:solidFill>
                            <a:srgbClr val="000000"/>
                          </a:solidFill>
                          <a:latin typeface="+mn-lt"/>
                          <a:ea typeface="+mn-ea"/>
                          <a:cs typeface="+mn-cs"/>
                        </a:rPr>
                        <a:t>III.6.6</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additional requirements for SODERAs</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txBody>
                  <a:tcPr/>
                </a:tc>
                <a:extLst>
                  <a:ext uri="{0D108BD9-81ED-4DB2-BD59-A6C34878D82A}">
                    <a16:rowId xmlns:a16="http://schemas.microsoft.com/office/drawing/2014/main" val="3956661169"/>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III.6.7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III.6.8</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registration coordination and modification of DERAs as well as operational coordination</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#6</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#8 </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#9</a:t>
                      </a:r>
                    </a:p>
                  </a:txBody>
                  <a:tcPr/>
                </a:tc>
                <a:extLst>
                  <a:ext uri="{0D108BD9-81ED-4DB2-BD59-A6C34878D82A}">
                    <a16:rowId xmlns:a16="http://schemas.microsoft.com/office/drawing/2014/main" val="3207730821"/>
                  </a:ext>
                </a:extLst>
              </a:tr>
            </a:tbl>
          </a:graphicData>
        </a:graphic>
      </p:graphicFrame>
    </p:spTree>
    <p:extLst>
      <p:ext uri="{BB962C8B-B14F-4D97-AF65-F5344CB8AC3E}">
        <p14:creationId xmlns:p14="http://schemas.microsoft.com/office/powerpoint/2010/main" val="7246236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19</a:t>
            </a:fld>
            <a:endParaRPr lang="en-US" dirty="0"/>
          </a:p>
        </p:txBody>
      </p:sp>
      <p:sp>
        <p:nvSpPr>
          <p:cNvPr id="3" name="Title 2"/>
          <p:cNvSpPr>
            <a:spLocks noGrp="1"/>
          </p:cNvSpPr>
          <p:nvPr>
            <p:ph type="title"/>
          </p:nvPr>
        </p:nvSpPr>
        <p:spPr/>
        <p:txBody>
          <a:bodyPr>
            <a:normAutofit/>
          </a:bodyPr>
          <a:lstStyle/>
          <a:p>
            <a:r>
              <a:rPr lang="en-US" dirty="0" smtClean="0"/>
              <a:t>Summary of Proposed Tariff Changes - </a:t>
            </a:r>
            <a:br>
              <a:rPr lang="en-US" dirty="0" smtClean="0"/>
            </a:br>
            <a:r>
              <a:rPr lang="en-US" dirty="0" smtClean="0"/>
              <a:t>DERA Participation Rules Throughout the Tariff</a:t>
            </a:r>
            <a:endParaRPr lang="en-US" dirty="0"/>
          </a:p>
        </p:txBody>
      </p:sp>
      <p:graphicFrame>
        <p:nvGraphicFramePr>
          <p:cNvPr id="6" name="Content Placeholder 4"/>
          <p:cNvGraphicFramePr>
            <a:graphicFrameLocks/>
          </p:cNvGraphicFramePr>
          <p:nvPr>
            <p:extLst>
              <p:ext uri="{D42A27DB-BD31-4B8C-83A1-F6EECF244321}">
                <p14:modId xmlns:p14="http://schemas.microsoft.com/office/powerpoint/2010/main" val="3401734372"/>
              </p:ext>
            </p:extLst>
          </p:nvPr>
        </p:nvGraphicFramePr>
        <p:xfrm>
          <a:off x="609600" y="1313372"/>
          <a:ext cx="7924801" cy="4587239"/>
        </p:xfrm>
        <a:graphic>
          <a:graphicData uri="http://schemas.openxmlformats.org/drawingml/2006/table">
            <a:tbl>
              <a:tblPr firstRow="1" bandRow="1">
                <a:tableStyleId>{5C22544A-7EE6-4342-B048-85BDC9FD1C3A}</a:tableStyleId>
              </a:tblPr>
              <a:tblGrid>
                <a:gridCol w="1440873">
                  <a:extLst>
                    <a:ext uri="{9D8B030D-6E8A-4147-A177-3AD203B41FA5}">
                      <a16:colId xmlns:a16="http://schemas.microsoft.com/office/drawing/2014/main" val="2043224005"/>
                    </a:ext>
                  </a:extLst>
                </a:gridCol>
                <a:gridCol w="3588327">
                  <a:extLst>
                    <a:ext uri="{9D8B030D-6E8A-4147-A177-3AD203B41FA5}">
                      <a16:colId xmlns:a16="http://schemas.microsoft.com/office/drawing/2014/main" val="791303161"/>
                    </a:ext>
                  </a:extLst>
                </a:gridCol>
                <a:gridCol w="2895601">
                  <a:extLst>
                    <a:ext uri="{9D8B030D-6E8A-4147-A177-3AD203B41FA5}">
                      <a16:colId xmlns:a16="http://schemas.microsoft.com/office/drawing/2014/main" val="319517492"/>
                    </a:ext>
                  </a:extLst>
                </a:gridCol>
              </a:tblGrid>
              <a:tr h="378372">
                <a:tc>
                  <a:txBody>
                    <a:bodyPr/>
                    <a:lstStyle/>
                    <a:p>
                      <a:r>
                        <a:rPr lang="en-US" dirty="0" smtClean="0"/>
                        <a:t>Tariff Section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Description</a:t>
                      </a:r>
                      <a:r>
                        <a:rPr lang="en-US" baseline="0" dirty="0" smtClean="0"/>
                        <a:t> of Change</a:t>
                      </a:r>
                      <a:endParaRPr lang="en-US" dirty="0" smtClean="0"/>
                    </a:p>
                  </a:txBody>
                  <a:tcPr/>
                </a:tc>
                <a:tc>
                  <a:txBody>
                    <a:bodyPr/>
                    <a:lstStyle/>
                    <a:p>
                      <a:r>
                        <a:rPr lang="en-US" dirty="0" smtClean="0"/>
                        <a:t>Reason fo</a:t>
                      </a:r>
                      <a:r>
                        <a:rPr lang="en-US" baseline="0" dirty="0" smtClean="0"/>
                        <a:t>r Change</a:t>
                      </a:r>
                      <a:endParaRPr lang="en-US" dirty="0"/>
                    </a:p>
                  </a:txBody>
                  <a:tcPr/>
                </a:tc>
                <a:extLst>
                  <a:ext uri="{0D108BD9-81ED-4DB2-BD59-A6C34878D82A}">
                    <a16:rowId xmlns:a16="http://schemas.microsoft.com/office/drawing/2014/main" val="831076422"/>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III.1.7.18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III.1.7.19.2.3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III.1.7.20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III.1.9.1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III.1.10.1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III.1.10.2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III.1.10.3</a:t>
                      </a:r>
                      <a:endParaRPr lang="en-US" sz="1600" kern="1200" baseline="0" dirty="0" smtClean="0">
                        <a:solidFill>
                          <a:srgbClr val="00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III.1.10.9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III.1.11.1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III.1.11.3</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DRDERA and SODERA in the Day-Ahead and Real-Time market operations</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kern="1200" baseline="0" dirty="0" smtClean="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txBody>
                  <a:tcPr/>
                </a:tc>
                <a:extLst>
                  <a:ext uri="{0D108BD9-81ED-4DB2-BD59-A6C34878D82A}">
                    <a16:rowId xmlns:a16="http://schemas.microsoft.com/office/drawing/2014/main" val="3367690571"/>
                  </a:ext>
                </a:extLst>
              </a:tr>
              <a:tr h="612227">
                <a:tc>
                  <a:txBody>
                    <a:bodyPr/>
                    <a:lstStyle/>
                    <a:p>
                      <a:r>
                        <a:rPr lang="en-US" sz="1600" kern="1200" baseline="0" dirty="0" smtClean="0">
                          <a:solidFill>
                            <a:srgbClr val="000000"/>
                          </a:solidFill>
                          <a:latin typeface="+mn-lt"/>
                          <a:ea typeface="+mn-ea"/>
                          <a:cs typeface="+mn-cs"/>
                        </a:rPr>
                        <a:t>III.1.10.1A(l)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III.1.10.1A(m)</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Specify bidding parameters for DRDERA and SODERA</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#5</a:t>
                      </a:r>
                    </a:p>
                  </a:txBody>
                  <a:tcPr/>
                </a:tc>
                <a:extLst>
                  <a:ext uri="{0D108BD9-81ED-4DB2-BD59-A6C34878D82A}">
                    <a16:rowId xmlns:a16="http://schemas.microsoft.com/office/drawing/2014/main" val="2592331866"/>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III.2.4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III.2.6</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III.2.7A</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DRDERA in the Day-Ahead and Real-Time market prices calculation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kern="1200" baseline="0" dirty="0" smtClean="0">
                          <a:solidFill>
                            <a:srgbClr val="000000"/>
                          </a:solidFill>
                          <a:latin typeface="+mn-lt"/>
                          <a:ea typeface="+mn-ea"/>
                          <a:cs typeface="+mn-cs"/>
                        </a:rPr>
                        <a:t> </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txBody>
                  <a:tcPr/>
                </a:tc>
                <a:extLst>
                  <a:ext uri="{0D108BD9-81ED-4DB2-BD59-A6C34878D82A}">
                    <a16:rowId xmlns:a16="http://schemas.microsoft.com/office/drawing/2014/main" val="1082613681"/>
                  </a:ext>
                </a:extLst>
              </a:tr>
            </a:tbl>
          </a:graphicData>
        </a:graphic>
      </p:graphicFrame>
    </p:spTree>
    <p:extLst>
      <p:ext uri="{BB962C8B-B14F-4D97-AF65-F5344CB8AC3E}">
        <p14:creationId xmlns:p14="http://schemas.microsoft.com/office/powerpoint/2010/main" val="1196033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0C7F894-2A36-495D-AB7C-1055F7AC0F9D}" type="slidenum">
              <a:rPr lang="en-US" smtClean="0"/>
              <a:pPr/>
              <a:t>2</a:t>
            </a:fld>
            <a:endParaRPr lang="en-US" dirty="0"/>
          </a:p>
        </p:txBody>
      </p:sp>
      <p:sp>
        <p:nvSpPr>
          <p:cNvPr id="29" name="Text Placeholder 28"/>
          <p:cNvSpPr>
            <a:spLocks noGrp="1"/>
          </p:cNvSpPr>
          <p:nvPr>
            <p:ph type="body" sz="quarter" idx="11"/>
          </p:nvPr>
        </p:nvSpPr>
        <p:spPr>
          <a:xfrm>
            <a:off x="513608" y="457200"/>
            <a:ext cx="6096000" cy="381000"/>
          </a:xfrm>
        </p:spPr>
        <p:txBody>
          <a:bodyPr/>
          <a:lstStyle/>
          <a:p>
            <a:r>
              <a:rPr lang="en-US" sz="2400" dirty="0" smtClean="0"/>
              <a:t>Participation of Distributed Energy Resource Aggregations in Wholesale Markets</a:t>
            </a:r>
            <a:endParaRPr lang="en-US" sz="2400" dirty="0"/>
          </a:p>
        </p:txBody>
      </p:sp>
      <p:sp>
        <p:nvSpPr>
          <p:cNvPr id="30" name="Text Placeholder 29"/>
          <p:cNvSpPr>
            <a:spLocks noGrp="1"/>
          </p:cNvSpPr>
          <p:nvPr>
            <p:ph type="body" sz="quarter" idx="12"/>
          </p:nvPr>
        </p:nvSpPr>
        <p:spPr>
          <a:xfrm>
            <a:off x="7010400" y="457200"/>
            <a:ext cx="1524000" cy="685800"/>
          </a:xfrm>
        </p:spPr>
        <p:txBody>
          <a:bodyPr>
            <a:noAutofit/>
          </a:bodyPr>
          <a:lstStyle/>
          <a:p>
            <a:pPr>
              <a:spcBef>
                <a:spcPts val="0"/>
              </a:spcBef>
            </a:pPr>
            <a:r>
              <a:rPr lang="en-US" dirty="0" smtClean="0"/>
              <a:t>WMPP ID:</a:t>
            </a:r>
          </a:p>
          <a:p>
            <a:pPr>
              <a:spcBef>
                <a:spcPts val="0"/>
              </a:spcBef>
            </a:pPr>
            <a:r>
              <a:rPr lang="en-US" dirty="0" smtClean="0"/>
              <a:t>155</a:t>
            </a:r>
            <a:endParaRPr lang="en-US" dirty="0"/>
          </a:p>
        </p:txBody>
      </p:sp>
      <p:sp>
        <p:nvSpPr>
          <p:cNvPr id="16" name="Text Placeholder 15"/>
          <p:cNvSpPr>
            <a:spLocks noGrp="1"/>
          </p:cNvSpPr>
          <p:nvPr>
            <p:ph type="body" sz="quarter" idx="14"/>
          </p:nvPr>
        </p:nvSpPr>
        <p:spPr>
          <a:xfrm>
            <a:off x="485774" y="1524000"/>
            <a:ext cx="8429625" cy="4724400"/>
          </a:xfrm>
        </p:spPr>
        <p:txBody>
          <a:bodyPr>
            <a:normAutofit fontScale="92500" lnSpcReduction="10000"/>
          </a:bodyPr>
          <a:lstStyle/>
          <a:p>
            <a:r>
              <a:rPr lang="en-US" dirty="0" smtClean="0"/>
              <a:t>Order No. 2222, issued on September 17, 2020, requires that ISOs/RTOs </a:t>
            </a:r>
            <a:r>
              <a:rPr lang="en-US" dirty="0" smtClean="0">
                <a:effectLst>
                  <a:glow>
                    <a:srgbClr val="000000"/>
                  </a:glow>
                  <a:outerShdw sx="0" sy="0">
                    <a:srgbClr val="000000"/>
                  </a:outerShdw>
                  <a:reflection stA="0" endPos="0" fadeDir="0" sx="0" sy="0"/>
                </a:effectLst>
              </a:rPr>
              <a:t>allow distributed energy resources (DERs) to provide all wholesale services that they are technically capable of providing through an aggregation of resources</a:t>
            </a:r>
          </a:p>
          <a:p>
            <a:pPr>
              <a:spcBef>
                <a:spcPts val="600"/>
              </a:spcBef>
            </a:pPr>
            <a:r>
              <a:rPr lang="en-US" dirty="0" smtClean="0"/>
              <a:t>To comply, ISO/RTOs either need to:</a:t>
            </a:r>
          </a:p>
          <a:p>
            <a:pPr lvl="1">
              <a:spcBef>
                <a:spcPts val="600"/>
              </a:spcBef>
            </a:pPr>
            <a:r>
              <a:rPr lang="en-US" dirty="0" smtClean="0"/>
              <a:t>Revise their tariffs consistent with specific requirements from the Order, or</a:t>
            </a:r>
          </a:p>
          <a:p>
            <a:pPr lvl="1">
              <a:spcBef>
                <a:spcPts val="600"/>
              </a:spcBef>
            </a:pPr>
            <a:r>
              <a:rPr lang="en-US" sz="2000" dirty="0" smtClean="0"/>
              <a:t>Demonstrate how current tariff provisions satisfy the intent and objectives of the Order</a:t>
            </a:r>
            <a:endParaRPr lang="en-US" sz="2000" dirty="0" smtClean="0">
              <a:effectLst>
                <a:glow>
                  <a:srgbClr val="000000"/>
                </a:glow>
                <a:outerShdw sx="0" sy="0">
                  <a:srgbClr val="000000"/>
                </a:outerShdw>
                <a:reflection stA="0" endPos="0" fadeDir="0" sx="0" sy="0"/>
              </a:effectLst>
            </a:endParaRPr>
          </a:p>
          <a:p>
            <a:pPr>
              <a:spcBef>
                <a:spcPts val="600"/>
              </a:spcBef>
            </a:pPr>
            <a:r>
              <a:rPr lang="en-US" dirty="0" smtClean="0"/>
              <a:t>The compliance </a:t>
            </a:r>
            <a:r>
              <a:rPr lang="en-US" dirty="0"/>
              <a:t>filing </a:t>
            </a:r>
            <a:r>
              <a:rPr lang="en-US" dirty="0" smtClean="0"/>
              <a:t>deadline for ISO-NE is </a:t>
            </a:r>
            <a:r>
              <a:rPr lang="en-US" b="1" dirty="0"/>
              <a:t>February 2, </a:t>
            </a:r>
            <a:r>
              <a:rPr lang="en-US" b="1" dirty="0" smtClean="0"/>
              <a:t>2022</a:t>
            </a:r>
            <a:endParaRPr lang="en-US" dirty="0" smtClean="0"/>
          </a:p>
          <a:p>
            <a:pPr>
              <a:spcBef>
                <a:spcPts val="600"/>
              </a:spcBef>
            </a:pPr>
            <a:r>
              <a:rPr lang="en-US" dirty="0" smtClean="0"/>
              <a:t>Today’s presentation includes:</a:t>
            </a:r>
            <a:endParaRPr lang="en-US" dirty="0" smtClean="0"/>
          </a:p>
          <a:p>
            <a:pPr lvl="1">
              <a:spcBef>
                <a:spcPts val="600"/>
              </a:spcBef>
            </a:pPr>
            <a:r>
              <a:rPr lang="en-US" dirty="0" smtClean="0"/>
              <a:t>Clarification </a:t>
            </a:r>
            <a:r>
              <a:rPr lang="en-US" dirty="0"/>
              <a:t>on Forward Capacity Market material </a:t>
            </a:r>
            <a:r>
              <a:rPr lang="en-US" dirty="0" smtClean="0"/>
              <a:t>changes</a:t>
            </a:r>
          </a:p>
          <a:p>
            <a:pPr lvl="1">
              <a:spcBef>
                <a:spcPts val="600"/>
              </a:spcBef>
            </a:pPr>
            <a:r>
              <a:rPr lang="en-US" dirty="0" smtClean="0"/>
              <a:t>Operational coordination framework</a:t>
            </a:r>
            <a:endParaRPr lang="en-US" dirty="0"/>
          </a:p>
          <a:p>
            <a:pPr lvl="1">
              <a:spcBef>
                <a:spcPts val="600"/>
              </a:spcBef>
            </a:pPr>
            <a:r>
              <a:rPr lang="en-US" dirty="0"/>
              <a:t>Proposed tariff changes for energy and ancillary services markets</a:t>
            </a:r>
          </a:p>
          <a:p>
            <a:pPr lvl="1">
              <a:spcBef>
                <a:spcPts val="600"/>
              </a:spcBef>
            </a:pPr>
            <a:r>
              <a:rPr lang="en-US" dirty="0"/>
              <a:t>Proposed implementation timeframe</a:t>
            </a:r>
          </a:p>
          <a:p>
            <a:pPr marL="0" indent="0">
              <a:spcBef>
                <a:spcPts val="600"/>
              </a:spcBef>
              <a:buNone/>
            </a:pPr>
            <a:endParaRPr lang="en-US" dirty="0" smtClean="0"/>
          </a:p>
          <a:p>
            <a:pPr lvl="1">
              <a:spcBef>
                <a:spcPts val="600"/>
              </a:spcBef>
            </a:pPr>
            <a:endParaRPr lang="en-US" dirty="0"/>
          </a:p>
        </p:txBody>
      </p:sp>
    </p:spTree>
    <p:extLst>
      <p:ext uri="{BB962C8B-B14F-4D97-AF65-F5344CB8AC3E}">
        <p14:creationId xmlns:p14="http://schemas.microsoft.com/office/powerpoint/2010/main" val="21597822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20</a:t>
            </a:fld>
            <a:endParaRPr lang="en-US" dirty="0"/>
          </a:p>
        </p:txBody>
      </p:sp>
      <p:sp>
        <p:nvSpPr>
          <p:cNvPr id="3" name="Title 2"/>
          <p:cNvSpPr>
            <a:spLocks noGrp="1"/>
          </p:cNvSpPr>
          <p:nvPr>
            <p:ph type="title"/>
          </p:nvPr>
        </p:nvSpPr>
        <p:spPr/>
        <p:txBody>
          <a:bodyPr>
            <a:normAutofit/>
          </a:bodyPr>
          <a:lstStyle/>
          <a:p>
            <a:r>
              <a:rPr lang="en-US" dirty="0" smtClean="0"/>
              <a:t>Summary of Proposed Tariff Changes - </a:t>
            </a:r>
            <a:br>
              <a:rPr lang="en-US" dirty="0" smtClean="0"/>
            </a:br>
            <a:r>
              <a:rPr lang="en-US" dirty="0" smtClean="0"/>
              <a:t>DERA Participation Rules Throughout the Tariff (cont.)</a:t>
            </a:r>
            <a:endParaRPr lang="en-US" dirty="0"/>
          </a:p>
        </p:txBody>
      </p:sp>
      <p:graphicFrame>
        <p:nvGraphicFramePr>
          <p:cNvPr id="6" name="Content Placeholder 4"/>
          <p:cNvGraphicFramePr>
            <a:graphicFrameLocks/>
          </p:cNvGraphicFramePr>
          <p:nvPr>
            <p:extLst>
              <p:ext uri="{D42A27DB-BD31-4B8C-83A1-F6EECF244321}">
                <p14:modId xmlns:p14="http://schemas.microsoft.com/office/powerpoint/2010/main" val="1560098349"/>
              </p:ext>
            </p:extLst>
          </p:nvPr>
        </p:nvGraphicFramePr>
        <p:xfrm>
          <a:off x="609600" y="1313372"/>
          <a:ext cx="7924801" cy="3947159"/>
        </p:xfrm>
        <a:graphic>
          <a:graphicData uri="http://schemas.openxmlformats.org/drawingml/2006/table">
            <a:tbl>
              <a:tblPr firstRow="1" bandRow="1">
                <a:tableStyleId>{5C22544A-7EE6-4342-B048-85BDC9FD1C3A}</a:tableStyleId>
              </a:tblPr>
              <a:tblGrid>
                <a:gridCol w="1440873">
                  <a:extLst>
                    <a:ext uri="{9D8B030D-6E8A-4147-A177-3AD203B41FA5}">
                      <a16:colId xmlns:a16="http://schemas.microsoft.com/office/drawing/2014/main" val="2043224005"/>
                    </a:ext>
                  </a:extLst>
                </a:gridCol>
                <a:gridCol w="3588327">
                  <a:extLst>
                    <a:ext uri="{9D8B030D-6E8A-4147-A177-3AD203B41FA5}">
                      <a16:colId xmlns:a16="http://schemas.microsoft.com/office/drawing/2014/main" val="791303161"/>
                    </a:ext>
                  </a:extLst>
                </a:gridCol>
                <a:gridCol w="2895601">
                  <a:extLst>
                    <a:ext uri="{9D8B030D-6E8A-4147-A177-3AD203B41FA5}">
                      <a16:colId xmlns:a16="http://schemas.microsoft.com/office/drawing/2014/main" val="319517492"/>
                    </a:ext>
                  </a:extLst>
                </a:gridCol>
              </a:tblGrid>
              <a:tr h="378372">
                <a:tc>
                  <a:txBody>
                    <a:bodyPr/>
                    <a:lstStyle/>
                    <a:p>
                      <a:r>
                        <a:rPr lang="en-US" dirty="0" smtClean="0"/>
                        <a:t>Tariff Section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Description</a:t>
                      </a:r>
                      <a:r>
                        <a:rPr lang="en-US" baseline="0" dirty="0" smtClean="0"/>
                        <a:t> of Change</a:t>
                      </a:r>
                      <a:endParaRPr lang="en-US" dirty="0" smtClean="0"/>
                    </a:p>
                  </a:txBody>
                  <a:tcPr/>
                </a:tc>
                <a:tc>
                  <a:txBody>
                    <a:bodyPr/>
                    <a:lstStyle/>
                    <a:p>
                      <a:r>
                        <a:rPr lang="en-US" dirty="0" smtClean="0"/>
                        <a:t>Reason fo</a:t>
                      </a:r>
                      <a:r>
                        <a:rPr lang="en-US" baseline="0" dirty="0" smtClean="0"/>
                        <a:t>r Change</a:t>
                      </a:r>
                      <a:endParaRPr lang="en-US" dirty="0"/>
                    </a:p>
                  </a:txBody>
                  <a:tcPr/>
                </a:tc>
                <a:extLst>
                  <a:ext uri="{0D108BD9-81ED-4DB2-BD59-A6C34878D82A}">
                    <a16:rowId xmlns:a16="http://schemas.microsoft.com/office/drawing/2014/main" val="831076422"/>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III.3.2.1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III.3.2.6</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III.10.2</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Incorporate DRDERA and SODERA in the settlement process</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kern="1200" baseline="0" dirty="0" smtClean="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#6</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b="0" kern="1200" baseline="0" dirty="0" smtClean="0">
                        <a:solidFill>
                          <a:srgbClr val="000000"/>
                        </a:solidFill>
                        <a:latin typeface="+mn-lt"/>
                        <a:ea typeface="+mn-ea"/>
                        <a:cs typeface="+mn-cs"/>
                      </a:endParaRPr>
                    </a:p>
                  </a:txBody>
                  <a:tcPr/>
                </a:tc>
                <a:extLst>
                  <a:ext uri="{0D108BD9-81ED-4DB2-BD59-A6C34878D82A}">
                    <a16:rowId xmlns:a16="http://schemas.microsoft.com/office/drawing/2014/main" val="1440099176"/>
                  </a:ext>
                </a:extLst>
              </a:tr>
              <a:tr h="612227">
                <a:tc>
                  <a:txBody>
                    <a:bodyPr/>
                    <a:lstStyle/>
                    <a:p>
                      <a:r>
                        <a:rPr lang="en-US" sz="1600" kern="1200" baseline="0" dirty="0" smtClean="0">
                          <a:solidFill>
                            <a:srgbClr val="000000"/>
                          </a:solidFill>
                          <a:latin typeface="+mn-lt"/>
                          <a:ea typeface="+mn-ea"/>
                          <a:cs typeface="+mn-cs"/>
                        </a:rPr>
                        <a:t>III.3.2.2(c)</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Specify metering and telemetry requirements for each DER associated with DRDERA</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kern="1200" baseline="0" dirty="0" smtClean="0">
                          <a:solidFill>
                            <a:srgbClr val="000000"/>
                          </a:solidFill>
                          <a:latin typeface="+mn-lt"/>
                          <a:ea typeface="+mn-ea"/>
                          <a:cs typeface="+mn-cs"/>
                        </a:rPr>
                        <a:t>Order No. 2222, directive #7</a:t>
                      </a:r>
                    </a:p>
                  </a:txBody>
                  <a:tcPr/>
                </a:tc>
                <a:extLst>
                  <a:ext uri="{0D108BD9-81ED-4DB2-BD59-A6C34878D82A}">
                    <a16:rowId xmlns:a16="http://schemas.microsoft.com/office/drawing/2014/main" val="1082613681"/>
                  </a:ext>
                </a:extLst>
              </a:tr>
              <a:tr h="612227">
                <a:tc>
                  <a:txBody>
                    <a:bodyPr/>
                    <a:lstStyle/>
                    <a:p>
                      <a:r>
                        <a:rPr lang="en-US" sz="1600" kern="1200" baseline="0" dirty="0" smtClean="0">
                          <a:solidFill>
                            <a:srgbClr val="000000"/>
                          </a:solidFill>
                          <a:latin typeface="+mn-lt"/>
                          <a:ea typeface="+mn-ea"/>
                          <a:cs typeface="+mn-cs"/>
                        </a:rPr>
                        <a:t>III.9</a:t>
                      </a:r>
                    </a:p>
                    <a:p>
                      <a:r>
                        <a:rPr lang="en-US" sz="1600" kern="1200" baseline="0" dirty="0" smtClean="0">
                          <a:solidFill>
                            <a:srgbClr val="000000"/>
                          </a:solidFill>
                          <a:latin typeface="+mn-lt"/>
                          <a:ea typeface="+mn-ea"/>
                          <a:cs typeface="+mn-cs"/>
                        </a:rPr>
                        <a:t>III.10.4.1</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kern="1200" baseline="0" dirty="0" smtClean="0">
                          <a:solidFill>
                            <a:srgbClr val="000000"/>
                          </a:solidFill>
                          <a:latin typeface="+mn-lt"/>
                          <a:ea typeface="+mn-ea"/>
                          <a:cs typeface="+mn-cs"/>
                        </a:rPr>
                        <a:t>Incorporate DRDERA in the Forward Reserve Market participation</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Order No. 2222, directive #2</a:t>
                      </a:r>
                    </a:p>
                  </a:txBody>
                  <a:tcPr/>
                </a:tc>
                <a:extLst>
                  <a:ext uri="{0D108BD9-81ED-4DB2-BD59-A6C34878D82A}">
                    <a16:rowId xmlns:a16="http://schemas.microsoft.com/office/drawing/2014/main" val="1956425467"/>
                  </a:ext>
                </a:extLst>
              </a:tr>
              <a:tr h="612227">
                <a:tc>
                  <a:txBody>
                    <a:bodyPr/>
                    <a:lstStyle/>
                    <a:p>
                      <a:r>
                        <a:rPr lang="en-US" sz="1600" kern="1200" baseline="0" dirty="0" smtClean="0">
                          <a:solidFill>
                            <a:srgbClr val="000000"/>
                          </a:solidFill>
                          <a:latin typeface="+mn-lt"/>
                          <a:ea typeface="+mn-ea"/>
                          <a:cs typeface="+mn-cs"/>
                        </a:rPr>
                        <a:t>III.14.2</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Reduce the size requirement of an ATRR to 100kW</a:t>
                      </a: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kern="1200" baseline="0" dirty="0" smtClean="0">
                        <a:solidFill>
                          <a:srgbClr val="000000"/>
                        </a:solidFill>
                        <a:latin typeface="+mn-lt"/>
                        <a:ea typeface="+mn-ea"/>
                        <a:cs typeface="+mn-cs"/>
                      </a:endParaRP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Add locational requirements for ATRRs</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kern="1200" baseline="0" dirty="0" smtClean="0">
                          <a:solidFill>
                            <a:srgbClr val="000000"/>
                          </a:solidFill>
                          <a:latin typeface="+mn-lt"/>
                          <a:ea typeface="+mn-ea"/>
                          <a:cs typeface="+mn-cs"/>
                        </a:rPr>
                        <a:t>Order No. 2222, directive #3</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0" kern="1200" baseline="0" dirty="0" smtClean="0">
                        <a:solidFill>
                          <a:srgbClr val="00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0" kern="1200" baseline="0" dirty="0" smtClean="0">
                        <a:solidFill>
                          <a:srgbClr val="000000"/>
                        </a:solidFill>
                        <a:latin typeface="+mn-lt"/>
                        <a:ea typeface="+mn-ea"/>
                        <a:cs typeface="+mn-cs"/>
                      </a:endParaRPr>
                    </a:p>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kern="1200" baseline="0" dirty="0" smtClean="0">
                          <a:solidFill>
                            <a:srgbClr val="000000"/>
                          </a:solidFill>
                          <a:latin typeface="+mn-lt"/>
                          <a:ea typeface="+mn-ea"/>
                          <a:cs typeface="+mn-cs"/>
                        </a:rPr>
                        <a:t>Order No. 2222, directive #4</a:t>
                      </a:r>
                    </a:p>
                  </a:txBody>
                  <a:tcPr/>
                </a:tc>
                <a:extLst>
                  <a:ext uri="{0D108BD9-81ED-4DB2-BD59-A6C34878D82A}">
                    <a16:rowId xmlns:a16="http://schemas.microsoft.com/office/drawing/2014/main" val="3721266108"/>
                  </a:ext>
                </a:extLst>
              </a:tr>
            </a:tbl>
          </a:graphicData>
        </a:graphic>
      </p:graphicFrame>
    </p:spTree>
    <p:extLst>
      <p:ext uri="{BB962C8B-B14F-4D97-AF65-F5344CB8AC3E}">
        <p14:creationId xmlns:p14="http://schemas.microsoft.com/office/powerpoint/2010/main" val="23206110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21</a:t>
            </a:fld>
            <a:endParaRPr lang="en-US" dirty="0"/>
          </a:p>
        </p:txBody>
      </p:sp>
      <p:sp>
        <p:nvSpPr>
          <p:cNvPr id="3" name="Title 2"/>
          <p:cNvSpPr>
            <a:spLocks noGrp="1"/>
          </p:cNvSpPr>
          <p:nvPr>
            <p:ph type="title"/>
          </p:nvPr>
        </p:nvSpPr>
        <p:spPr/>
        <p:txBody>
          <a:bodyPr>
            <a:normAutofit/>
          </a:bodyPr>
          <a:lstStyle/>
          <a:p>
            <a:r>
              <a:rPr lang="en-US" dirty="0" smtClean="0"/>
              <a:t>Summary of Proposed Tariff Changes - </a:t>
            </a:r>
            <a:br>
              <a:rPr lang="en-US" dirty="0" smtClean="0"/>
            </a:br>
            <a:r>
              <a:rPr lang="en-US" dirty="0"/>
              <a:t>A</a:t>
            </a:r>
            <a:r>
              <a:rPr lang="en-US" dirty="0" smtClean="0"/>
              <a:t>dditional Changes</a:t>
            </a:r>
            <a:endParaRPr lang="en-US" dirty="0"/>
          </a:p>
        </p:txBody>
      </p:sp>
      <p:graphicFrame>
        <p:nvGraphicFramePr>
          <p:cNvPr id="6" name="Content Placeholder 4"/>
          <p:cNvGraphicFramePr>
            <a:graphicFrameLocks/>
          </p:cNvGraphicFramePr>
          <p:nvPr>
            <p:extLst>
              <p:ext uri="{D42A27DB-BD31-4B8C-83A1-F6EECF244321}">
                <p14:modId xmlns:p14="http://schemas.microsoft.com/office/powerpoint/2010/main" val="3087982675"/>
              </p:ext>
            </p:extLst>
          </p:nvPr>
        </p:nvGraphicFramePr>
        <p:xfrm>
          <a:off x="609600" y="1313372"/>
          <a:ext cx="7924801" cy="3492586"/>
        </p:xfrm>
        <a:graphic>
          <a:graphicData uri="http://schemas.openxmlformats.org/drawingml/2006/table">
            <a:tbl>
              <a:tblPr firstRow="1" bandRow="1">
                <a:tableStyleId>{5C22544A-7EE6-4342-B048-85BDC9FD1C3A}</a:tableStyleId>
              </a:tblPr>
              <a:tblGrid>
                <a:gridCol w="1440873">
                  <a:extLst>
                    <a:ext uri="{9D8B030D-6E8A-4147-A177-3AD203B41FA5}">
                      <a16:colId xmlns:a16="http://schemas.microsoft.com/office/drawing/2014/main" val="2043224005"/>
                    </a:ext>
                  </a:extLst>
                </a:gridCol>
                <a:gridCol w="3435927">
                  <a:extLst>
                    <a:ext uri="{9D8B030D-6E8A-4147-A177-3AD203B41FA5}">
                      <a16:colId xmlns:a16="http://schemas.microsoft.com/office/drawing/2014/main" val="791303161"/>
                    </a:ext>
                  </a:extLst>
                </a:gridCol>
                <a:gridCol w="3048001">
                  <a:extLst>
                    <a:ext uri="{9D8B030D-6E8A-4147-A177-3AD203B41FA5}">
                      <a16:colId xmlns:a16="http://schemas.microsoft.com/office/drawing/2014/main" val="319517492"/>
                    </a:ext>
                  </a:extLst>
                </a:gridCol>
              </a:tblGrid>
              <a:tr h="378372">
                <a:tc>
                  <a:txBody>
                    <a:bodyPr/>
                    <a:lstStyle/>
                    <a:p>
                      <a:r>
                        <a:rPr lang="en-US" dirty="0" smtClean="0"/>
                        <a:t>Tariff Section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Description</a:t>
                      </a:r>
                      <a:r>
                        <a:rPr lang="en-US" baseline="0" dirty="0" smtClean="0"/>
                        <a:t> of Change</a:t>
                      </a:r>
                      <a:endParaRPr lang="en-US" dirty="0" smtClean="0"/>
                    </a:p>
                  </a:txBody>
                  <a:tcPr/>
                </a:tc>
                <a:tc>
                  <a:txBody>
                    <a:bodyPr/>
                    <a:lstStyle/>
                    <a:p>
                      <a:r>
                        <a:rPr lang="en-US" dirty="0" smtClean="0"/>
                        <a:t>Reason fo</a:t>
                      </a:r>
                      <a:r>
                        <a:rPr lang="en-US" baseline="0" dirty="0" smtClean="0"/>
                        <a:t>r Change</a:t>
                      </a:r>
                      <a:endParaRPr lang="en-US" dirty="0"/>
                    </a:p>
                  </a:txBody>
                  <a:tcPr/>
                </a:tc>
                <a:extLst>
                  <a:ext uri="{0D108BD9-81ED-4DB2-BD59-A6C34878D82A}">
                    <a16:rowId xmlns:a16="http://schemas.microsoft.com/office/drawing/2014/main" val="831076422"/>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I.2.2</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Change “each day” to “each hour” in the definition of “Block”</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Correction</a:t>
                      </a:r>
                    </a:p>
                  </a:txBody>
                  <a:tcPr/>
                </a:tc>
                <a:extLst>
                  <a:ext uri="{0D108BD9-81ED-4DB2-BD59-A6C34878D82A}">
                    <a16:rowId xmlns:a16="http://schemas.microsoft.com/office/drawing/2014/main" val="3585200704"/>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III.1.9.1.1</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Change “Demand Response Resource” to “Demand Reduction Offer”</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Correction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kern="1200" baseline="0" dirty="0" smtClean="0">
                        <a:solidFill>
                          <a:srgbClr val="000000"/>
                        </a:solidFill>
                        <a:latin typeface="+mn-lt"/>
                        <a:ea typeface="+mn-ea"/>
                        <a:cs typeface="+mn-cs"/>
                      </a:endParaRPr>
                    </a:p>
                  </a:txBody>
                  <a:tcPr/>
                </a:tc>
                <a:extLst>
                  <a:ext uri="{0D108BD9-81ED-4DB2-BD59-A6C34878D82A}">
                    <a16:rowId xmlns:a16="http://schemas.microsoft.com/office/drawing/2014/main" val="3094644495"/>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III.1.10.10</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Relocate the existing Section III.6 to Section III.1.10.10</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Use Section III.6 for the DERA main participation rules</a:t>
                      </a:r>
                    </a:p>
                  </a:txBody>
                  <a:tcPr/>
                </a:tc>
                <a:extLst>
                  <a:ext uri="{0D108BD9-81ED-4DB2-BD59-A6C34878D82A}">
                    <a16:rowId xmlns:a16="http://schemas.microsoft.com/office/drawing/2014/main" val="3367690571"/>
                  </a:ext>
                </a:extLst>
              </a:tr>
              <a:tr h="612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rgbClr val="000000"/>
                          </a:solidFill>
                          <a:latin typeface="+mn-lt"/>
                          <a:ea typeface="+mn-ea"/>
                          <a:cs typeface="+mn-cs"/>
                        </a:rPr>
                        <a:t>III.3.2.2</a:t>
                      </a:r>
                      <a:endParaRPr lang="en-US" sz="1600" kern="1200" baseline="0" dirty="0">
                        <a:solidFill>
                          <a:srgbClr val="000000"/>
                        </a:solidFill>
                        <a:latin typeface="+mn-lt"/>
                        <a:ea typeface="+mn-ea"/>
                        <a:cs typeface="+mn-cs"/>
                      </a:endParaRP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Clarify the 5-minute telemetry provided by a DRA or a DER associated with DRDERA is an average value</a:t>
                      </a:r>
                    </a:p>
                  </a:txBody>
                  <a:tcPr/>
                </a:tc>
                <a:tc>
                  <a:txBody>
                    <a:bodyPr/>
                    <a:lstStyle/>
                    <a:p>
                      <a:pPr marL="233363" marR="0" lvl="0" indent="-2333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rgbClr val="000000"/>
                          </a:solidFill>
                          <a:latin typeface="+mn-lt"/>
                          <a:ea typeface="+mn-ea"/>
                          <a:cs typeface="+mn-cs"/>
                        </a:rPr>
                        <a:t>Clarification</a:t>
                      </a:r>
                    </a:p>
                  </a:txBody>
                  <a:tcPr/>
                </a:tc>
                <a:extLst>
                  <a:ext uri="{0D108BD9-81ED-4DB2-BD59-A6C34878D82A}">
                    <a16:rowId xmlns:a16="http://schemas.microsoft.com/office/drawing/2014/main" val="2592331866"/>
                  </a:ext>
                </a:extLst>
              </a:tr>
            </a:tbl>
          </a:graphicData>
        </a:graphic>
      </p:graphicFrame>
    </p:spTree>
    <p:extLst>
      <p:ext uri="{BB962C8B-B14F-4D97-AF65-F5344CB8AC3E}">
        <p14:creationId xmlns:p14="http://schemas.microsoft.com/office/powerpoint/2010/main" val="17311057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Proposed implementation Timeframe</a:t>
            </a:r>
            <a:endParaRPr lang="en-US" dirty="0"/>
          </a:p>
        </p:txBody>
      </p:sp>
      <p:sp>
        <p:nvSpPr>
          <p:cNvPr id="6" name="Text Placeholder 5"/>
          <p:cNvSpPr>
            <a:spLocks noGrp="1"/>
          </p:cNvSpPr>
          <p:nvPr>
            <p:ph type="body" idx="1"/>
          </p:nvPr>
        </p:nvSpPr>
        <p:spPr/>
        <p:txBody>
          <a:bodyPr/>
          <a:lstStyle/>
          <a:p>
            <a:endParaRPr lang="en-US" dirty="0"/>
          </a:p>
        </p:txBody>
      </p:sp>
      <p:sp>
        <p:nvSpPr>
          <p:cNvPr id="2" name="Slide Number Placeholder 1"/>
          <p:cNvSpPr>
            <a:spLocks noGrp="1"/>
          </p:cNvSpPr>
          <p:nvPr>
            <p:ph type="sldNum" sz="quarter" idx="4294967295"/>
          </p:nvPr>
        </p:nvSpPr>
        <p:spPr>
          <a:xfrm>
            <a:off x="8534400" y="6400800"/>
            <a:ext cx="381000" cy="263525"/>
          </a:xfrm>
        </p:spPr>
        <p:txBody>
          <a:bodyPr/>
          <a:lstStyle/>
          <a:p>
            <a:fld id="{10C7F894-2A36-495D-AB7C-1055F7AC0F9D}" type="slidenum">
              <a:rPr lang="en-US" smtClean="0"/>
              <a:pPr/>
              <a:t>22</a:t>
            </a:fld>
            <a:endParaRPr lang="en-US" dirty="0"/>
          </a:p>
        </p:txBody>
      </p:sp>
    </p:spTree>
    <p:extLst>
      <p:ext uri="{BB962C8B-B14F-4D97-AF65-F5344CB8AC3E}">
        <p14:creationId xmlns:p14="http://schemas.microsoft.com/office/powerpoint/2010/main" val="6442747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Proposed Implementation Timeframe</a:t>
            </a:r>
            <a:endParaRPr lang="en-US" dirty="0"/>
          </a:p>
        </p:txBody>
      </p:sp>
      <p:sp>
        <p:nvSpPr>
          <p:cNvPr id="6" name="Content Placeholder 5"/>
          <p:cNvSpPr>
            <a:spLocks noGrp="1"/>
          </p:cNvSpPr>
          <p:nvPr>
            <p:ph idx="1"/>
          </p:nvPr>
        </p:nvSpPr>
        <p:spPr>
          <a:xfrm>
            <a:off x="457200" y="1066800"/>
            <a:ext cx="8229600" cy="5334000"/>
          </a:xfrm>
        </p:spPr>
        <p:txBody>
          <a:bodyPr>
            <a:normAutofit/>
          </a:bodyPr>
          <a:lstStyle/>
          <a:p>
            <a:pPr>
              <a:lnSpc>
                <a:spcPct val="90000"/>
              </a:lnSpc>
              <a:spcBef>
                <a:spcPts val="600"/>
              </a:spcBef>
            </a:pPr>
            <a:r>
              <a:rPr lang="en-US" dirty="0"/>
              <a:t>In order to comply with Order No. 2222, </a:t>
            </a:r>
            <a:r>
              <a:rPr lang="en-US" dirty="0" smtClean="0"/>
              <a:t>the ISO must </a:t>
            </a:r>
            <a:r>
              <a:rPr lang="en-US" dirty="0"/>
              <a:t>propose an effective date for proposed Tariff amendments based on a reasonable implementation timeframe</a:t>
            </a:r>
          </a:p>
          <a:p>
            <a:pPr lvl="1">
              <a:lnSpc>
                <a:spcPct val="90000"/>
              </a:lnSpc>
              <a:spcBef>
                <a:spcPts val="600"/>
              </a:spcBef>
            </a:pPr>
            <a:r>
              <a:rPr lang="en-US" dirty="0" smtClean="0"/>
              <a:t>The ISO </a:t>
            </a:r>
            <a:r>
              <a:rPr lang="en-US" dirty="0"/>
              <a:t>must “propose a reasonable implementation date, together with adequate support explaining how the proposal is appropriately tailored for its region and implements this final rule in a timely manner” (Order No. 2222 at </a:t>
            </a:r>
            <a:r>
              <a:rPr lang="en-US" dirty="0" smtClean="0"/>
              <a:t>P 361)</a:t>
            </a:r>
          </a:p>
          <a:p>
            <a:pPr>
              <a:lnSpc>
                <a:spcPct val="90000"/>
              </a:lnSpc>
              <a:spcBef>
                <a:spcPts val="600"/>
              </a:spcBef>
            </a:pPr>
            <a:r>
              <a:rPr lang="en-US" dirty="0" smtClean="0"/>
              <a:t>Given the structure of ISO New England markets, the ISO is considering two effective dates for the proposed Tariff changes:  </a:t>
            </a:r>
          </a:p>
          <a:p>
            <a:pPr lvl="1">
              <a:lnSpc>
                <a:spcPct val="90000"/>
              </a:lnSpc>
              <a:spcBef>
                <a:spcPts val="600"/>
              </a:spcBef>
            </a:pPr>
            <a:r>
              <a:rPr lang="en-US" dirty="0" smtClean="0"/>
              <a:t>An effective date for the Forward Capacity Market changes</a:t>
            </a:r>
          </a:p>
          <a:p>
            <a:pPr lvl="1">
              <a:lnSpc>
                <a:spcPct val="90000"/>
              </a:lnSpc>
              <a:spcBef>
                <a:spcPts val="600"/>
              </a:spcBef>
            </a:pPr>
            <a:r>
              <a:rPr lang="en-US" dirty="0" smtClean="0"/>
              <a:t>A later effective date for the remainder of the changes, which impact the energy and ancillary services markets</a:t>
            </a:r>
          </a:p>
          <a:p>
            <a:pPr lvl="2">
              <a:lnSpc>
                <a:spcPct val="90000"/>
              </a:lnSpc>
              <a:spcBef>
                <a:spcPts val="600"/>
              </a:spcBef>
            </a:pPr>
            <a:r>
              <a:rPr lang="en-US" dirty="0" smtClean="0"/>
              <a:t>The changes impacting the </a:t>
            </a:r>
            <a:r>
              <a:rPr lang="en-US" dirty="0"/>
              <a:t>energy and ancillary services </a:t>
            </a:r>
            <a:r>
              <a:rPr lang="en-US" dirty="0" smtClean="0"/>
              <a:t>markets are more extensive, and impact distribution utilities (and potentially retail regulators) as well as the ISO </a:t>
            </a:r>
          </a:p>
          <a:p>
            <a:pPr>
              <a:lnSpc>
                <a:spcPct val="90000"/>
              </a:lnSpc>
              <a:spcBef>
                <a:spcPts val="600"/>
              </a:spcBef>
            </a:pPr>
            <a:endParaRPr lang="en-US" dirty="0" smtClean="0"/>
          </a:p>
        </p:txBody>
      </p:sp>
      <p:sp>
        <p:nvSpPr>
          <p:cNvPr id="4" name="Slide Number Placeholder 3"/>
          <p:cNvSpPr>
            <a:spLocks noGrp="1"/>
          </p:cNvSpPr>
          <p:nvPr>
            <p:ph type="sldNum" sz="quarter" idx="4294967295"/>
          </p:nvPr>
        </p:nvSpPr>
        <p:spPr>
          <a:xfrm>
            <a:off x="8534400" y="6365875"/>
            <a:ext cx="381000" cy="263525"/>
          </a:xfrm>
        </p:spPr>
        <p:txBody>
          <a:bodyPr/>
          <a:lstStyle/>
          <a:p>
            <a:fld id="{10C7F894-2A36-495D-AB7C-1055F7AC0F9D}" type="slidenum">
              <a:rPr lang="en-US" smtClean="0"/>
              <a:pPr/>
              <a:t>23</a:t>
            </a:fld>
            <a:endParaRPr lang="en-US" dirty="0"/>
          </a:p>
        </p:txBody>
      </p:sp>
    </p:spTree>
    <p:extLst>
      <p:ext uri="{BB962C8B-B14F-4D97-AF65-F5344CB8AC3E}">
        <p14:creationId xmlns:p14="http://schemas.microsoft.com/office/powerpoint/2010/main" val="1309594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Proposed Implementation Timeframe (cont.)</a:t>
            </a:r>
            <a:endParaRPr lang="en-US" dirty="0"/>
          </a:p>
        </p:txBody>
      </p:sp>
      <p:sp>
        <p:nvSpPr>
          <p:cNvPr id="6" name="Content Placeholder 5"/>
          <p:cNvSpPr>
            <a:spLocks noGrp="1"/>
          </p:cNvSpPr>
          <p:nvPr>
            <p:ph idx="1"/>
          </p:nvPr>
        </p:nvSpPr>
        <p:spPr>
          <a:xfrm>
            <a:off x="457200" y="1066800"/>
            <a:ext cx="8305800" cy="5410200"/>
          </a:xfrm>
        </p:spPr>
        <p:txBody>
          <a:bodyPr>
            <a:normAutofit/>
          </a:bodyPr>
          <a:lstStyle/>
          <a:p>
            <a:pPr>
              <a:lnSpc>
                <a:spcPct val="90000"/>
              </a:lnSpc>
              <a:spcBef>
                <a:spcPts val="600"/>
              </a:spcBef>
            </a:pPr>
            <a:r>
              <a:rPr lang="en-US" dirty="0"/>
              <a:t>The ISO will file its compliance filing on February 2, 2022</a:t>
            </a:r>
          </a:p>
          <a:p>
            <a:pPr lvl="1">
              <a:lnSpc>
                <a:spcPct val="90000"/>
              </a:lnSpc>
              <a:spcBef>
                <a:spcPts val="600"/>
              </a:spcBef>
            </a:pPr>
            <a:r>
              <a:rPr lang="en-US" dirty="0"/>
              <a:t>It will likely take the Commission at least several months to review the filing and to issue an order</a:t>
            </a:r>
          </a:p>
          <a:p>
            <a:pPr lvl="1">
              <a:lnSpc>
                <a:spcPct val="90000"/>
              </a:lnSpc>
              <a:spcBef>
                <a:spcPts val="600"/>
              </a:spcBef>
            </a:pPr>
            <a:r>
              <a:rPr lang="en-US" dirty="0"/>
              <a:t>The FCA 17 qualification process will </a:t>
            </a:r>
            <a:r>
              <a:rPr lang="en-US" dirty="0" smtClean="0"/>
              <a:t>be entirely or largely </a:t>
            </a:r>
            <a:r>
              <a:rPr lang="en-US" dirty="0"/>
              <a:t>completed </a:t>
            </a:r>
            <a:r>
              <a:rPr lang="en-US" dirty="0" smtClean="0"/>
              <a:t>by </a:t>
            </a:r>
            <a:r>
              <a:rPr lang="en-US" dirty="0"/>
              <a:t>the time an order on the compliance filing is issued</a:t>
            </a:r>
          </a:p>
          <a:p>
            <a:pPr marL="342900" lvl="1" indent="-342900">
              <a:spcBef>
                <a:spcPts val="600"/>
              </a:spcBef>
              <a:buFont typeface="Arial" panose="020B0604020202020204" pitchFamily="34" charset="0"/>
              <a:buChar char="•"/>
            </a:pPr>
            <a:r>
              <a:rPr lang="en-US" sz="2400" u="sng" dirty="0" smtClean="0"/>
              <a:t>FCM changes could be effective for FCA 18</a:t>
            </a:r>
            <a:r>
              <a:rPr lang="en-US" sz="2400" dirty="0" smtClean="0"/>
              <a:t>, which will be run in February of 2024 with its Capacity Commitment Period beginning on June 1, 2027</a:t>
            </a:r>
          </a:p>
          <a:p>
            <a:pPr marL="742950" lvl="2" indent="-342900">
              <a:spcBef>
                <a:spcPts val="600"/>
              </a:spcBef>
              <a:buFont typeface="Calibri" panose="020F0502020204030204" pitchFamily="34" charset="0"/>
              <a:buChar char="─"/>
            </a:pPr>
            <a:r>
              <a:rPr lang="en-US" sz="2000" dirty="0" smtClean="0"/>
              <a:t>This would require the FCM portion of the design be implemented by beginning of the FCA 18 qualification process, which starts Spring 2023</a:t>
            </a:r>
          </a:p>
          <a:p>
            <a:pPr marL="742950" lvl="2" indent="-342900">
              <a:spcBef>
                <a:spcPts val="600"/>
              </a:spcBef>
              <a:buFont typeface="Calibri" panose="020F0502020204030204" pitchFamily="34" charset="0"/>
              <a:buChar char="─"/>
            </a:pPr>
            <a:r>
              <a:rPr lang="en-US" sz="2000" dirty="0" smtClean="0"/>
              <a:t>The ISO is confident that it can implement the FCM portion of the design by Spring 2023 assuming an order is issued by</a:t>
            </a:r>
            <a:r>
              <a:rPr lang="en-US" sz="2000" dirty="0"/>
              <a:t> </a:t>
            </a:r>
            <a:r>
              <a:rPr lang="en-US" sz="2000" dirty="0" smtClean="0"/>
              <a:t>the Commission accepting the proposed FCM design by Q4 2022</a:t>
            </a:r>
            <a:endParaRPr lang="en-US" sz="2000" strike="sngStrike" dirty="0" smtClean="0">
              <a:solidFill>
                <a:srgbClr val="FF0000"/>
              </a:solidFill>
            </a:endParaRPr>
          </a:p>
        </p:txBody>
      </p:sp>
      <p:sp>
        <p:nvSpPr>
          <p:cNvPr id="4" name="Slide Number Placeholder 3"/>
          <p:cNvSpPr>
            <a:spLocks noGrp="1"/>
          </p:cNvSpPr>
          <p:nvPr>
            <p:ph type="sldNum" sz="quarter" idx="4294967295"/>
          </p:nvPr>
        </p:nvSpPr>
        <p:spPr>
          <a:xfrm>
            <a:off x="8534400" y="6365875"/>
            <a:ext cx="381000" cy="263525"/>
          </a:xfrm>
        </p:spPr>
        <p:txBody>
          <a:bodyPr/>
          <a:lstStyle/>
          <a:p>
            <a:fld id="{10C7F894-2A36-495D-AB7C-1055F7AC0F9D}" type="slidenum">
              <a:rPr lang="en-US" smtClean="0"/>
              <a:pPr/>
              <a:t>24</a:t>
            </a:fld>
            <a:endParaRPr lang="en-US" dirty="0"/>
          </a:p>
        </p:txBody>
      </p:sp>
    </p:spTree>
    <p:extLst>
      <p:ext uri="{BB962C8B-B14F-4D97-AF65-F5344CB8AC3E}">
        <p14:creationId xmlns:p14="http://schemas.microsoft.com/office/powerpoint/2010/main" val="35249363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Proposed Implementation Timeframe (cont.)</a:t>
            </a:r>
            <a:endParaRPr lang="en-US" dirty="0"/>
          </a:p>
        </p:txBody>
      </p:sp>
      <p:sp>
        <p:nvSpPr>
          <p:cNvPr id="6" name="Content Placeholder 5"/>
          <p:cNvSpPr>
            <a:spLocks noGrp="1"/>
          </p:cNvSpPr>
          <p:nvPr>
            <p:ph idx="1"/>
          </p:nvPr>
        </p:nvSpPr>
        <p:spPr>
          <a:xfrm>
            <a:off x="457200" y="1066800"/>
            <a:ext cx="8305800" cy="5410200"/>
          </a:xfrm>
        </p:spPr>
        <p:txBody>
          <a:bodyPr>
            <a:normAutofit fontScale="92500" lnSpcReduction="20000"/>
          </a:bodyPr>
          <a:lstStyle/>
          <a:p>
            <a:pPr marL="342900" lvl="1" indent="-342900">
              <a:spcBef>
                <a:spcPts val="600"/>
              </a:spcBef>
              <a:buFont typeface="Arial" panose="020B0604020202020204" pitchFamily="34" charset="0"/>
              <a:buChar char="•"/>
            </a:pPr>
            <a:r>
              <a:rPr lang="en-US" sz="2400" u="sng" dirty="0" smtClean="0"/>
              <a:t>The changes to the energy and ancillary services markets could </a:t>
            </a:r>
            <a:r>
              <a:rPr lang="en-US" sz="2400" u="sng" dirty="0"/>
              <a:t>be in place by the fourth quarter of 2026</a:t>
            </a:r>
            <a:r>
              <a:rPr lang="en-US" sz="2400" dirty="0"/>
              <a:t>, such that resources can be commercial and integrated ahead of the Capacity Commitment Period beginning on June 1, </a:t>
            </a:r>
            <a:r>
              <a:rPr lang="en-US" sz="2400" dirty="0" smtClean="0"/>
              <a:t>2027</a:t>
            </a:r>
          </a:p>
          <a:p>
            <a:pPr marL="742950" lvl="2" indent="-342900">
              <a:spcBef>
                <a:spcPts val="600"/>
              </a:spcBef>
              <a:buFont typeface="Calibri" panose="020F0502020204030204" pitchFamily="34" charset="0"/>
              <a:buChar char="─"/>
            </a:pPr>
            <a:r>
              <a:rPr lang="en-US" sz="2200" dirty="0" smtClean="0"/>
              <a:t>The ISO is confident that it can implement the changes permitting DERAs to participate in the energy, reserves, and regulation markets by Q4 2026</a:t>
            </a:r>
          </a:p>
          <a:p>
            <a:pPr marL="742950" lvl="2" indent="-342900">
              <a:spcBef>
                <a:spcPts val="600"/>
              </a:spcBef>
              <a:buFont typeface="Calibri" panose="020F0502020204030204" pitchFamily="34" charset="0"/>
              <a:buChar char="─"/>
            </a:pPr>
            <a:r>
              <a:rPr lang="en-US" sz="2200" dirty="0" smtClean="0"/>
              <a:t>Distribution utilities would also need to have systems in place to:</a:t>
            </a:r>
          </a:p>
          <a:p>
            <a:pPr marL="1200150" lvl="3" indent="-342900">
              <a:spcBef>
                <a:spcPts val="600"/>
              </a:spcBef>
              <a:buFont typeface="Courier New" panose="02070309020205020404" pitchFamily="49" charset="0"/>
              <a:buChar char="o"/>
            </a:pPr>
            <a:r>
              <a:rPr lang="en-US" sz="2000" dirty="0" smtClean="0"/>
              <a:t>Review DER eligibility to participate in wholesale markets,</a:t>
            </a:r>
          </a:p>
          <a:p>
            <a:pPr marL="1200150" lvl="3" indent="-342900">
              <a:spcBef>
                <a:spcPts val="600"/>
              </a:spcBef>
              <a:buFont typeface="Courier New" panose="02070309020205020404" pitchFamily="49" charset="0"/>
              <a:buChar char="o"/>
            </a:pPr>
            <a:r>
              <a:rPr lang="en-US" sz="2000" dirty="0" smtClean="0"/>
              <a:t>Implement any needed metering infrastructure changes, and</a:t>
            </a:r>
          </a:p>
          <a:p>
            <a:pPr marL="1200150" lvl="3" indent="-342900">
              <a:spcBef>
                <a:spcPts val="600"/>
              </a:spcBef>
              <a:buFont typeface="Courier New" panose="02070309020205020404" pitchFamily="49" charset="0"/>
              <a:buChar char="o"/>
            </a:pPr>
            <a:r>
              <a:rPr lang="en-US" sz="2000" dirty="0" smtClean="0"/>
              <a:t>Assess DER impact on distribution system reliability and safety:</a:t>
            </a:r>
          </a:p>
          <a:p>
            <a:pPr marL="1657350" lvl="4" indent="-342900">
              <a:spcBef>
                <a:spcPts val="600"/>
              </a:spcBef>
              <a:buFont typeface="Wingdings" panose="05000000000000000000" pitchFamily="2" charset="2"/>
              <a:buChar char="§"/>
            </a:pPr>
            <a:r>
              <a:rPr lang="en-US" sz="1900" dirty="0" smtClean="0"/>
              <a:t>At the time DERAs seek to register for market participation, and</a:t>
            </a:r>
          </a:p>
          <a:p>
            <a:pPr marL="1657350" lvl="4" indent="-342900">
              <a:spcBef>
                <a:spcPts val="600"/>
              </a:spcBef>
              <a:buFont typeface="Wingdings" panose="05000000000000000000" pitchFamily="2" charset="2"/>
              <a:buChar char="§"/>
            </a:pPr>
            <a:r>
              <a:rPr lang="en-US" sz="1900" dirty="0" smtClean="0"/>
              <a:t>For day-ahead planning and real-time operations </a:t>
            </a:r>
          </a:p>
          <a:p>
            <a:pPr marL="742950" lvl="2" indent="-342900">
              <a:spcBef>
                <a:spcPts val="600"/>
              </a:spcBef>
              <a:buFont typeface="Calibri" panose="020F0502020204030204" pitchFamily="34" charset="0"/>
              <a:buChar char="─"/>
            </a:pPr>
            <a:r>
              <a:rPr lang="en-US" sz="2200" dirty="0" smtClean="0"/>
              <a:t>Retail regulators may also need or want to establish rules, requirements, or </a:t>
            </a:r>
            <a:r>
              <a:rPr lang="en-US" sz="2200" dirty="0"/>
              <a:t>cost recovery mechanisms associated with distribution utility requirements under the </a:t>
            </a:r>
            <a:r>
              <a:rPr lang="en-US" sz="2200" dirty="0" smtClean="0"/>
              <a:t>Order</a:t>
            </a:r>
          </a:p>
          <a:p>
            <a:pPr marL="457200" lvl="1" indent="-457200">
              <a:spcBef>
                <a:spcPts val="600"/>
              </a:spcBef>
              <a:buFont typeface="Arial" panose="020B0604020202020204" pitchFamily="34" charset="0"/>
              <a:buChar char="•"/>
            </a:pPr>
            <a:r>
              <a:rPr lang="en-US" sz="2400" dirty="0"/>
              <a:t>The ISO seeks comment on </a:t>
            </a:r>
            <a:r>
              <a:rPr lang="en-US" sz="2400" dirty="0" smtClean="0"/>
              <a:t>this proposed implementation timeframe</a:t>
            </a:r>
            <a:endParaRPr lang="en-US" sz="2400" dirty="0"/>
          </a:p>
        </p:txBody>
      </p:sp>
      <p:sp>
        <p:nvSpPr>
          <p:cNvPr id="4" name="Slide Number Placeholder 3"/>
          <p:cNvSpPr>
            <a:spLocks noGrp="1"/>
          </p:cNvSpPr>
          <p:nvPr>
            <p:ph type="sldNum" sz="quarter" idx="4294967295"/>
          </p:nvPr>
        </p:nvSpPr>
        <p:spPr>
          <a:xfrm>
            <a:off x="8534400" y="6365875"/>
            <a:ext cx="381000" cy="263525"/>
          </a:xfrm>
        </p:spPr>
        <p:txBody>
          <a:bodyPr/>
          <a:lstStyle/>
          <a:p>
            <a:fld id="{10C7F894-2A36-495D-AB7C-1055F7AC0F9D}" type="slidenum">
              <a:rPr lang="en-US" smtClean="0"/>
              <a:pPr/>
              <a:t>25</a:t>
            </a:fld>
            <a:endParaRPr lang="en-US" dirty="0"/>
          </a:p>
        </p:txBody>
      </p:sp>
    </p:spTree>
    <p:extLst>
      <p:ext uri="{BB962C8B-B14F-4D97-AF65-F5344CB8AC3E}">
        <p14:creationId xmlns:p14="http://schemas.microsoft.com/office/powerpoint/2010/main" val="3519070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26</a:t>
            </a:fld>
            <a:endParaRPr lang="en-US" dirty="0"/>
          </a:p>
        </p:txBody>
      </p:sp>
      <p:sp>
        <p:nvSpPr>
          <p:cNvPr id="3" name="Title 2"/>
          <p:cNvSpPr>
            <a:spLocks noGrp="1"/>
          </p:cNvSpPr>
          <p:nvPr>
            <p:ph type="title"/>
          </p:nvPr>
        </p:nvSpPr>
        <p:spPr/>
        <p:txBody>
          <a:bodyPr/>
          <a:lstStyle/>
          <a:p>
            <a:r>
              <a:rPr lang="en-US" dirty="0" smtClean="0"/>
              <a:t>Conclusion</a:t>
            </a:r>
            <a:endParaRPr lang="en-US" dirty="0"/>
          </a:p>
        </p:txBody>
      </p:sp>
      <p:sp>
        <p:nvSpPr>
          <p:cNvPr id="4" name="Content Placeholder 3"/>
          <p:cNvSpPr>
            <a:spLocks noGrp="1"/>
          </p:cNvSpPr>
          <p:nvPr>
            <p:ph idx="1"/>
          </p:nvPr>
        </p:nvSpPr>
        <p:spPr/>
        <p:txBody>
          <a:bodyPr>
            <a:normAutofit/>
          </a:bodyPr>
          <a:lstStyle/>
          <a:p>
            <a:r>
              <a:rPr lang="en-US" dirty="0" smtClean="0"/>
              <a:t>The ISO reviewed the initial Tariff redlines for the energy and ancillary services markets in Section I.2.2, Section III.1 – 11 and Section III.14</a:t>
            </a:r>
          </a:p>
          <a:p>
            <a:r>
              <a:rPr lang="en-US" dirty="0" smtClean="0"/>
              <a:t>These Tariff changes reflect the Order No. 2222 compliance proposal presented by the ISO in the previous meetings</a:t>
            </a:r>
          </a:p>
          <a:p>
            <a:r>
              <a:rPr lang="en-US" dirty="0" smtClean="0"/>
              <a:t>In October, the ISO will present the remaining Tariff redlines regarding FCM participation rules, Market Participant Service Agreement, and any revisions to Tariff redlines previously presented</a:t>
            </a:r>
            <a:endParaRPr lang="en-US" strike="sngStrike" dirty="0" smtClean="0"/>
          </a:p>
        </p:txBody>
      </p:sp>
    </p:spTree>
    <p:extLst>
      <p:ext uri="{BB962C8B-B14F-4D97-AF65-F5344CB8AC3E}">
        <p14:creationId xmlns:p14="http://schemas.microsoft.com/office/powerpoint/2010/main" val="17715698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Order No. </a:t>
            </a:r>
            <a:r>
              <a:rPr lang="en-US" dirty="0" smtClean="0"/>
              <a:t>2222</a:t>
            </a:r>
            <a:endParaRPr lang="en-US" strike="sngStrike" dirty="0">
              <a:solidFill>
                <a:srgbClr val="00B050"/>
              </a:solidFill>
            </a:endParaRPr>
          </a:p>
        </p:txBody>
      </p:sp>
      <p:sp>
        <p:nvSpPr>
          <p:cNvPr id="3" name="Text Placeholder 2"/>
          <p:cNvSpPr>
            <a:spLocks noGrp="1"/>
          </p:cNvSpPr>
          <p:nvPr>
            <p:ph type="body" idx="1"/>
          </p:nvPr>
        </p:nvSpPr>
        <p:spPr/>
        <p:txBody>
          <a:bodyPr/>
          <a:lstStyle/>
          <a:p>
            <a:r>
              <a:rPr lang="en-US" dirty="0" smtClean="0"/>
              <a:t>Stakeholder Process</a:t>
            </a:r>
            <a:endParaRPr lang="en-US" dirty="0"/>
          </a:p>
        </p:txBody>
      </p:sp>
      <p:sp>
        <p:nvSpPr>
          <p:cNvPr id="4" name="Slide Number Placeholder 3"/>
          <p:cNvSpPr>
            <a:spLocks noGrp="1"/>
          </p:cNvSpPr>
          <p:nvPr>
            <p:ph type="sldNum" sz="quarter" idx="4"/>
          </p:nvPr>
        </p:nvSpPr>
        <p:spPr/>
        <p:txBody>
          <a:bodyPr/>
          <a:lstStyle/>
          <a:p>
            <a:fld id="{10C7F894-2A36-495D-AB7C-1055F7AC0F9D}" type="slidenum">
              <a:rPr lang="en-US" smtClean="0"/>
              <a:pPr/>
              <a:t>27</a:t>
            </a:fld>
            <a:endParaRPr lang="en-US" dirty="0"/>
          </a:p>
        </p:txBody>
      </p:sp>
    </p:spTree>
    <p:extLst>
      <p:ext uri="{BB962C8B-B14F-4D97-AF65-F5344CB8AC3E}">
        <p14:creationId xmlns:p14="http://schemas.microsoft.com/office/powerpoint/2010/main" val="8130610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Stakeholder Schedule</a:t>
            </a:r>
            <a:endParaRPr lang="en-US" dirty="0"/>
          </a:p>
        </p:txBody>
      </p:sp>
      <p:sp>
        <p:nvSpPr>
          <p:cNvPr id="4" name="Slide Number Placeholder 3"/>
          <p:cNvSpPr>
            <a:spLocks noGrp="1"/>
          </p:cNvSpPr>
          <p:nvPr>
            <p:ph type="sldNum" sz="quarter" idx="12"/>
          </p:nvPr>
        </p:nvSpPr>
        <p:spPr/>
        <p:txBody>
          <a:bodyPr/>
          <a:lstStyle/>
          <a:p>
            <a:fld id="{F9D18D59-7AC8-45AE-9F52-DBA89AEC6EE0}" type="slidenum">
              <a:rPr lang="en-US" smtClean="0"/>
              <a:pPr/>
              <a:t>28</a:t>
            </a:fld>
            <a:endParaRPr lang="en-US"/>
          </a:p>
        </p:txBody>
      </p:sp>
      <p:graphicFrame>
        <p:nvGraphicFramePr>
          <p:cNvPr id="6" name="Content Placeholder 5"/>
          <p:cNvGraphicFramePr>
            <a:graphicFrameLocks noGrp="1"/>
          </p:cNvGraphicFramePr>
          <p:nvPr>
            <p:ph idx="14"/>
            <p:extLst/>
          </p:nvPr>
        </p:nvGraphicFramePr>
        <p:xfrm>
          <a:off x="457200" y="1163575"/>
          <a:ext cx="8458200" cy="4247140"/>
        </p:xfrm>
        <a:graphic>
          <a:graphicData uri="http://schemas.openxmlformats.org/drawingml/2006/table">
            <a:tbl>
              <a:tblPr firstRow="1" bandRow="1">
                <a:tableStyleId>{5C22544A-7EE6-4342-B048-85BDC9FD1C3A}</a:tableStyleId>
              </a:tblPr>
              <a:tblGrid>
                <a:gridCol w="2819400">
                  <a:extLst>
                    <a:ext uri="{9D8B030D-6E8A-4147-A177-3AD203B41FA5}">
                      <a16:colId xmlns:a16="http://schemas.microsoft.com/office/drawing/2014/main" val="20000"/>
                    </a:ext>
                  </a:extLst>
                </a:gridCol>
                <a:gridCol w="5638800">
                  <a:extLst>
                    <a:ext uri="{9D8B030D-6E8A-4147-A177-3AD203B41FA5}">
                      <a16:colId xmlns:a16="http://schemas.microsoft.com/office/drawing/2014/main" val="20001"/>
                    </a:ext>
                  </a:extLst>
                </a:gridCol>
              </a:tblGrid>
              <a:tr h="511962">
                <a:tc>
                  <a:txBody>
                    <a:bodyPr/>
                    <a:lstStyle/>
                    <a:p>
                      <a:r>
                        <a:rPr lang="en-US" sz="1800" dirty="0" smtClean="0"/>
                        <a:t>Stakeholder</a:t>
                      </a:r>
                      <a:r>
                        <a:rPr lang="en-US" sz="1800" baseline="0" dirty="0" smtClean="0"/>
                        <a:t> Committee and Date</a:t>
                      </a:r>
                      <a:endParaRPr lang="en-US" sz="1800" dirty="0"/>
                    </a:p>
                  </a:txBody>
                  <a:tcPr marL="89777" marR="89777" anchor="ctr"/>
                </a:tc>
                <a:tc>
                  <a:txBody>
                    <a:bodyPr/>
                    <a:lstStyle/>
                    <a:p>
                      <a:r>
                        <a:rPr lang="en-US" sz="1800" dirty="0" smtClean="0"/>
                        <a:t>Scheduled Project Milestone</a:t>
                      </a:r>
                      <a:endParaRPr lang="en-US" sz="1800" dirty="0"/>
                    </a:p>
                  </a:txBody>
                  <a:tcPr marL="89777" marR="89777" anchor="ctr"/>
                </a:tc>
                <a:extLst>
                  <a:ext uri="{0D108BD9-81ED-4DB2-BD59-A6C34878D82A}">
                    <a16:rowId xmlns:a16="http://schemas.microsoft.com/office/drawing/2014/main" val="10000"/>
                  </a:ext>
                </a:extLst>
              </a:tr>
              <a:tr h="680980">
                <a:tc>
                  <a:txBody>
                    <a:bodyPr/>
                    <a:lstStyle/>
                    <a:p>
                      <a:r>
                        <a:rPr lang="en-US" sz="1800" b="1" dirty="0" smtClean="0">
                          <a:solidFill>
                            <a:srgbClr val="000000"/>
                          </a:solidFill>
                        </a:rPr>
                        <a:t>MC:</a:t>
                      </a:r>
                      <a:r>
                        <a:rPr lang="en-US" sz="1800" b="1" baseline="0" dirty="0" smtClean="0">
                          <a:solidFill>
                            <a:srgbClr val="000000"/>
                          </a:solidFill>
                        </a:rPr>
                        <a:t> </a:t>
                      </a:r>
                      <a:r>
                        <a:rPr lang="en-US" sz="1800" b="1" baseline="0" dirty="0" smtClean="0">
                          <a:solidFill>
                            <a:srgbClr val="000000"/>
                          </a:solidFill>
                          <a:hlinkClick r:id="rId2"/>
                        </a:rPr>
                        <a:t>December 8, 2020</a:t>
                      </a:r>
                      <a:endParaRPr lang="en-US" sz="1800" b="1" dirty="0" smtClean="0">
                        <a:solidFill>
                          <a:srgbClr val="000000"/>
                        </a:solidFill>
                      </a:endParaRPr>
                    </a:p>
                  </a:txBody>
                  <a:tcPr marL="89777" marR="89777" anchor="ctr">
                    <a:solidFill>
                      <a:schemeClr val="bg1">
                        <a:lumMod val="85000"/>
                      </a:schemeClr>
                    </a:solidFill>
                  </a:tcPr>
                </a:tc>
                <a:tc>
                  <a:txBody>
                    <a:bodyPr/>
                    <a:lstStyle/>
                    <a:p>
                      <a:pPr>
                        <a:buClr>
                          <a:srgbClr val="000000"/>
                        </a:buClr>
                      </a:pPr>
                      <a:r>
                        <a:rPr lang="en-US" sz="1800" dirty="0" smtClean="0">
                          <a:solidFill>
                            <a:srgbClr val="000000"/>
                          </a:solidFill>
                        </a:rPr>
                        <a:t>Kick-off discussion on Order No. 2222 compliance</a:t>
                      </a:r>
                      <a:endParaRPr lang="en-US" sz="1800" dirty="0">
                        <a:solidFill>
                          <a:srgbClr val="000000"/>
                        </a:solidFill>
                      </a:endParaRPr>
                    </a:p>
                  </a:txBody>
                  <a:tcPr marL="89777" marR="89777" anchor="ctr">
                    <a:solidFill>
                      <a:schemeClr val="bg1">
                        <a:lumMod val="85000"/>
                      </a:schemeClr>
                    </a:solidFill>
                  </a:tcPr>
                </a:tc>
                <a:extLst>
                  <a:ext uri="{0D108BD9-81ED-4DB2-BD59-A6C34878D82A}">
                    <a16:rowId xmlns:a16="http://schemas.microsoft.com/office/drawing/2014/main" val="10001"/>
                  </a:ext>
                </a:extLst>
              </a:tr>
              <a:tr h="559658">
                <a:tc>
                  <a:txBody>
                    <a:bodyPr/>
                    <a:lstStyle/>
                    <a:p>
                      <a:r>
                        <a:rPr lang="en-US" sz="1800" b="1" dirty="0" smtClean="0">
                          <a:solidFill>
                            <a:srgbClr val="000000"/>
                          </a:solidFill>
                        </a:rPr>
                        <a:t>MC:</a:t>
                      </a:r>
                      <a:r>
                        <a:rPr lang="en-US" sz="1800" b="1" baseline="0" dirty="0">
                          <a:solidFill>
                            <a:srgbClr val="000000"/>
                          </a:solidFill>
                        </a:rPr>
                        <a:t> </a:t>
                      </a:r>
                      <a:r>
                        <a:rPr lang="en-US" sz="1800" b="1" baseline="0" dirty="0" smtClean="0">
                          <a:solidFill>
                            <a:srgbClr val="000000"/>
                          </a:solidFill>
                          <a:hlinkClick r:id="rId3"/>
                        </a:rPr>
                        <a:t>January 12, 2021</a:t>
                      </a:r>
                      <a:endParaRPr lang="en-US" sz="1800" b="1" dirty="0" smtClean="0">
                        <a:solidFill>
                          <a:srgbClr val="000000"/>
                        </a:solidFill>
                      </a:endParaRPr>
                    </a:p>
                  </a:txBody>
                  <a:tcPr marL="89777" marR="89777" anchor="c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000000"/>
                          </a:solidFill>
                        </a:rPr>
                        <a:t>Continue discussions on Order No. 2222 focusing on preliminary stakeholder questions</a:t>
                      </a:r>
                    </a:p>
                  </a:txBody>
                  <a:tcPr marL="89777" marR="89777" anchor="ctr">
                    <a:solidFill>
                      <a:schemeClr val="bg1">
                        <a:lumMod val="85000"/>
                      </a:schemeClr>
                    </a:solidFill>
                  </a:tcPr>
                </a:tc>
                <a:extLst>
                  <a:ext uri="{0D108BD9-81ED-4DB2-BD59-A6C34878D82A}">
                    <a16:rowId xmlns:a16="http://schemas.microsoft.com/office/drawing/2014/main" val="10002"/>
                  </a:ext>
                </a:extLst>
              </a:tr>
              <a:tr h="715765">
                <a:tc>
                  <a:txBody>
                    <a:bodyPr/>
                    <a:lstStyle/>
                    <a:p>
                      <a:r>
                        <a:rPr lang="en-US" sz="1800" b="1" dirty="0" smtClean="0">
                          <a:solidFill>
                            <a:srgbClr val="000000"/>
                          </a:solidFill>
                        </a:rPr>
                        <a:t>MC: </a:t>
                      </a:r>
                      <a:r>
                        <a:rPr lang="en-US" sz="1800" b="1" dirty="0" smtClean="0">
                          <a:solidFill>
                            <a:srgbClr val="000000"/>
                          </a:solidFill>
                          <a:hlinkClick r:id="rId4"/>
                        </a:rPr>
                        <a:t>February 9-10, 2021</a:t>
                      </a:r>
                      <a:endParaRPr lang="en-US" sz="1800" b="1" dirty="0" smtClean="0">
                        <a:solidFill>
                          <a:srgbClr val="000000"/>
                        </a:solidFill>
                      </a:endParaRPr>
                    </a:p>
                    <a:p>
                      <a:endParaRPr lang="en-US" sz="1800" b="1" dirty="0" smtClean="0">
                        <a:solidFill>
                          <a:srgbClr val="000000"/>
                        </a:solidFill>
                      </a:endParaRPr>
                    </a:p>
                    <a:p>
                      <a:r>
                        <a:rPr lang="en-US" sz="1800" b="1" dirty="0" smtClean="0">
                          <a:solidFill>
                            <a:srgbClr val="000000"/>
                          </a:solidFill>
                        </a:rPr>
                        <a:t>TC: </a:t>
                      </a:r>
                      <a:r>
                        <a:rPr lang="en-US" sz="1800" b="1" dirty="0" smtClean="0">
                          <a:solidFill>
                            <a:srgbClr val="000000"/>
                          </a:solidFill>
                          <a:hlinkClick r:id="rId5"/>
                        </a:rPr>
                        <a:t>February 23, 2021</a:t>
                      </a:r>
                      <a:endParaRPr lang="en-US" sz="1800" b="1" dirty="0">
                        <a:solidFill>
                          <a:srgbClr val="000000"/>
                        </a:solidFill>
                      </a:endParaRPr>
                    </a:p>
                  </a:txBody>
                  <a:tcPr marL="89777" marR="89777"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rPr>
                        <a:t>MC: </a:t>
                      </a:r>
                      <a:r>
                        <a:rPr lang="en-US" sz="1800" b="0" dirty="0" smtClean="0">
                          <a:solidFill>
                            <a:srgbClr val="000000"/>
                          </a:solidFill>
                        </a:rPr>
                        <a:t>Review</a:t>
                      </a:r>
                      <a:r>
                        <a:rPr lang="en-US" sz="1800" b="1" dirty="0" smtClean="0">
                          <a:solidFill>
                            <a:srgbClr val="000000"/>
                          </a:solidFill>
                        </a:rPr>
                        <a:t> </a:t>
                      </a:r>
                      <a:r>
                        <a:rPr lang="en-US" sz="1800" b="0" dirty="0" smtClean="0">
                          <a:solidFill>
                            <a:srgbClr val="000000"/>
                          </a:solidFill>
                        </a:rPr>
                        <a:t>h</a:t>
                      </a:r>
                      <a:r>
                        <a:rPr lang="en-US" sz="1800" dirty="0" smtClean="0">
                          <a:solidFill>
                            <a:srgbClr val="000000"/>
                          </a:solidFill>
                        </a:rPr>
                        <a:t>igh-level design for</a:t>
                      </a:r>
                      <a:r>
                        <a:rPr lang="en-US" sz="1800" baseline="0" dirty="0" smtClean="0">
                          <a:solidFill>
                            <a:srgbClr val="000000"/>
                          </a:solidFill>
                        </a:rPr>
                        <a:t> defined terms, participation models, metering and telemetry requirements, registration coordination, and proposed changes to the Market Participant Services Agreement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smtClean="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rPr>
                        <a:t>TC: </a:t>
                      </a:r>
                      <a:r>
                        <a:rPr lang="en-US" sz="1800" b="0" dirty="0" smtClean="0">
                          <a:solidFill>
                            <a:srgbClr val="000000"/>
                          </a:solidFill>
                        </a:rPr>
                        <a:t>Review high-level design for operational coordination, interconnection, and proposed changes to the Market Participant Service Agreement</a:t>
                      </a:r>
                    </a:p>
                  </a:txBody>
                  <a:tcPr marL="89777" marR="89777" anchor="ctr">
                    <a:solidFill>
                      <a:schemeClr val="bg1">
                        <a:lumMod val="85000"/>
                      </a:schemeClr>
                    </a:solidFill>
                  </a:tcPr>
                </a:tc>
                <a:extLst>
                  <a:ext uri="{0D108BD9-81ED-4DB2-BD59-A6C34878D82A}">
                    <a16:rowId xmlns:a16="http://schemas.microsoft.com/office/drawing/2014/main" val="726770787"/>
                  </a:ext>
                </a:extLst>
              </a:tr>
            </a:tbl>
          </a:graphicData>
        </a:graphic>
      </p:graphicFrame>
    </p:spTree>
    <p:extLst>
      <p:ext uri="{BB962C8B-B14F-4D97-AF65-F5344CB8AC3E}">
        <p14:creationId xmlns:p14="http://schemas.microsoft.com/office/powerpoint/2010/main" val="38426233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a:bodyPr>
          <a:lstStyle/>
          <a:p>
            <a:r>
              <a:rPr lang="en-US" dirty="0" smtClean="0"/>
              <a:t>Stakeholder Schedule (cont.)</a:t>
            </a:r>
            <a:endParaRPr lang="en-US" dirty="0"/>
          </a:p>
        </p:txBody>
      </p:sp>
      <p:sp>
        <p:nvSpPr>
          <p:cNvPr id="4" name="Slide Number Placeholder 3"/>
          <p:cNvSpPr>
            <a:spLocks noGrp="1"/>
          </p:cNvSpPr>
          <p:nvPr>
            <p:ph type="sldNum" sz="quarter" idx="12"/>
          </p:nvPr>
        </p:nvSpPr>
        <p:spPr/>
        <p:txBody>
          <a:bodyPr/>
          <a:lstStyle/>
          <a:p>
            <a:fld id="{F9D18D59-7AC8-45AE-9F52-DBA89AEC6EE0}" type="slidenum">
              <a:rPr lang="en-US" smtClean="0"/>
              <a:pPr/>
              <a:t>29</a:t>
            </a:fld>
            <a:endParaRPr lang="en-US"/>
          </a:p>
        </p:txBody>
      </p:sp>
      <p:graphicFrame>
        <p:nvGraphicFramePr>
          <p:cNvPr id="6" name="Content Placeholder 5"/>
          <p:cNvGraphicFramePr>
            <a:graphicFrameLocks noGrp="1"/>
          </p:cNvGraphicFramePr>
          <p:nvPr>
            <p:ph idx="14"/>
            <p:extLst/>
          </p:nvPr>
        </p:nvGraphicFramePr>
        <p:xfrm>
          <a:off x="457200" y="685800"/>
          <a:ext cx="8458200" cy="5653525"/>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20000"/>
                    </a:ext>
                  </a:extLst>
                </a:gridCol>
                <a:gridCol w="6019800">
                  <a:extLst>
                    <a:ext uri="{9D8B030D-6E8A-4147-A177-3AD203B41FA5}">
                      <a16:colId xmlns:a16="http://schemas.microsoft.com/office/drawing/2014/main" val="20001"/>
                    </a:ext>
                  </a:extLst>
                </a:gridCol>
              </a:tblGrid>
              <a:tr h="511962">
                <a:tc>
                  <a:txBody>
                    <a:bodyPr/>
                    <a:lstStyle/>
                    <a:p>
                      <a:r>
                        <a:rPr lang="en-US" sz="1800" dirty="0" smtClean="0"/>
                        <a:t>Stakeholder</a:t>
                      </a:r>
                      <a:r>
                        <a:rPr lang="en-US" sz="1800" baseline="0" dirty="0" smtClean="0"/>
                        <a:t> Committee and Date</a:t>
                      </a:r>
                      <a:endParaRPr lang="en-US" sz="1800" dirty="0"/>
                    </a:p>
                  </a:txBody>
                  <a:tcPr marL="89777" marR="89777" anchor="ctr"/>
                </a:tc>
                <a:tc>
                  <a:txBody>
                    <a:bodyPr/>
                    <a:lstStyle/>
                    <a:p>
                      <a:r>
                        <a:rPr lang="en-US" sz="1800" dirty="0" smtClean="0"/>
                        <a:t>Scheduled Project Milestone</a:t>
                      </a:r>
                      <a:endParaRPr lang="en-US" sz="1800" dirty="0"/>
                    </a:p>
                  </a:txBody>
                  <a:tcPr marL="89777" marR="89777" anchor="ctr"/>
                </a:tc>
                <a:extLst>
                  <a:ext uri="{0D108BD9-81ED-4DB2-BD59-A6C34878D82A}">
                    <a16:rowId xmlns:a16="http://schemas.microsoft.com/office/drawing/2014/main" val="10000"/>
                  </a:ext>
                </a:extLst>
              </a:tr>
              <a:tr h="715765">
                <a:tc>
                  <a:txBody>
                    <a:bodyPr/>
                    <a:lstStyle/>
                    <a:p>
                      <a:r>
                        <a:rPr lang="en-US" sz="1800" b="1" dirty="0" smtClean="0">
                          <a:solidFill>
                            <a:srgbClr val="000000"/>
                          </a:solidFill>
                        </a:rPr>
                        <a:t>MC: </a:t>
                      </a:r>
                      <a:r>
                        <a:rPr lang="en-US" sz="1800" b="1" dirty="0" smtClean="0">
                          <a:solidFill>
                            <a:srgbClr val="000000"/>
                          </a:solidFill>
                          <a:hlinkClick r:id="rId2"/>
                        </a:rPr>
                        <a:t>March</a:t>
                      </a:r>
                      <a:r>
                        <a:rPr lang="en-US" sz="1800" b="1" baseline="0" dirty="0" smtClean="0">
                          <a:solidFill>
                            <a:srgbClr val="000000"/>
                          </a:solidFill>
                          <a:hlinkClick r:id="rId2"/>
                        </a:rPr>
                        <a:t> 9, 2021</a:t>
                      </a:r>
                      <a:endParaRPr lang="en-US" sz="1800" b="1" baseline="0" dirty="0" smtClean="0">
                        <a:solidFill>
                          <a:srgbClr val="000000"/>
                        </a:solidFill>
                      </a:endParaRPr>
                    </a:p>
                    <a:p>
                      <a:endParaRPr lang="en-US" sz="1800" b="1" baseline="0" dirty="0" smtClean="0">
                        <a:solidFill>
                          <a:srgbClr val="000000"/>
                        </a:solidFill>
                      </a:endParaRPr>
                    </a:p>
                    <a:p>
                      <a:r>
                        <a:rPr lang="en-US" sz="1800" b="1" baseline="0" dirty="0" smtClean="0">
                          <a:solidFill>
                            <a:srgbClr val="000000"/>
                          </a:solidFill>
                        </a:rPr>
                        <a:t>TC: </a:t>
                      </a:r>
                      <a:r>
                        <a:rPr lang="en-US" sz="1800" b="1" baseline="0" dirty="0" smtClean="0">
                          <a:solidFill>
                            <a:srgbClr val="000000"/>
                          </a:solidFill>
                          <a:hlinkClick r:id="rId3"/>
                        </a:rPr>
                        <a:t>March 23, 2021</a:t>
                      </a:r>
                      <a:endParaRPr lang="en-US" sz="1800" b="1" dirty="0">
                        <a:solidFill>
                          <a:srgbClr val="000000"/>
                        </a:solidFill>
                      </a:endParaRPr>
                    </a:p>
                  </a:txBody>
                  <a:tcPr marL="89777" marR="89777"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rPr>
                        <a:t>MC:</a:t>
                      </a:r>
                      <a:r>
                        <a:rPr lang="en-US" sz="1800" b="1" baseline="0" dirty="0" smtClean="0">
                          <a:solidFill>
                            <a:srgbClr val="000000"/>
                          </a:solidFill>
                        </a:rPr>
                        <a:t> </a:t>
                      </a:r>
                      <a:r>
                        <a:rPr lang="en-US" sz="1800" b="0" baseline="0" dirty="0" smtClean="0">
                          <a:solidFill>
                            <a:srgbClr val="000000"/>
                          </a:solidFill>
                        </a:rPr>
                        <a:t>Discuss</a:t>
                      </a:r>
                      <a:r>
                        <a:rPr lang="en-US" sz="1800" b="1" dirty="0" smtClean="0">
                          <a:solidFill>
                            <a:srgbClr val="000000"/>
                          </a:solidFill>
                        </a:rPr>
                        <a:t> </a:t>
                      </a:r>
                      <a:r>
                        <a:rPr lang="en-US" sz="1800" b="0" dirty="0" smtClean="0">
                          <a:solidFill>
                            <a:srgbClr val="000000"/>
                          </a:solidFill>
                        </a:rPr>
                        <a:t>h</a:t>
                      </a:r>
                      <a:r>
                        <a:rPr lang="en-US" sz="1800" dirty="0" smtClean="0">
                          <a:solidFill>
                            <a:srgbClr val="000000"/>
                          </a:solidFill>
                        </a:rPr>
                        <a:t>igh-level design for</a:t>
                      </a:r>
                      <a:r>
                        <a:rPr lang="en-US" sz="1800" baseline="0" dirty="0" smtClean="0">
                          <a:solidFill>
                            <a:srgbClr val="000000"/>
                          </a:solidFill>
                        </a:rPr>
                        <a:t> incorporating DER participation in the FCM; Review refinements to the compliance proposal</a:t>
                      </a:r>
                      <a:r>
                        <a:rPr lang="en-US" sz="1800" dirty="0" smtClean="0">
                          <a:solidFill>
                            <a:srgbClr val="000000"/>
                          </a:solidFill>
                        </a:rPr>
                        <a:t>; Discuss referral to the Meter Reader Working Group (MRWG) on meter reading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smtClean="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rPr>
                        <a:t>TC: </a:t>
                      </a:r>
                      <a:r>
                        <a:rPr lang="en-US" sz="1800" b="0" dirty="0" smtClean="0">
                          <a:solidFill>
                            <a:srgbClr val="000000"/>
                          </a:solidFill>
                        </a:rPr>
                        <a:t>Continue</a:t>
                      </a:r>
                      <a:r>
                        <a:rPr lang="en-US" sz="1800" b="0" baseline="0" dirty="0" smtClean="0">
                          <a:solidFill>
                            <a:srgbClr val="000000"/>
                          </a:solidFill>
                        </a:rPr>
                        <a:t> discussion of</a:t>
                      </a:r>
                      <a:r>
                        <a:rPr lang="en-US" sz="1800" b="0" dirty="0" smtClean="0">
                          <a:solidFill>
                            <a:srgbClr val="000000"/>
                          </a:solidFill>
                        </a:rPr>
                        <a:t> high-level design for operational coordination, interconnection, and proposed changes to the Market Participant Service Agreement</a:t>
                      </a:r>
                      <a:r>
                        <a:rPr lang="en-US" sz="1800" b="1" dirty="0" smtClean="0">
                          <a:solidFill>
                            <a:srgbClr val="000000"/>
                          </a:solidFill>
                        </a:rPr>
                        <a:t> </a:t>
                      </a:r>
                    </a:p>
                  </a:txBody>
                  <a:tcPr marL="89777" marR="89777" anchor="ctr">
                    <a:solidFill>
                      <a:schemeClr val="bg1">
                        <a:lumMod val="85000"/>
                      </a:schemeClr>
                    </a:solidFill>
                  </a:tcPr>
                </a:tc>
                <a:extLst>
                  <a:ext uri="{0D108BD9-81ED-4DB2-BD59-A6C34878D82A}">
                    <a16:rowId xmlns:a16="http://schemas.microsoft.com/office/drawing/2014/main" val="10003"/>
                  </a:ext>
                </a:extLst>
              </a:tr>
              <a:tr h="715765">
                <a:tc>
                  <a:txBody>
                    <a:bodyPr/>
                    <a:lstStyle/>
                    <a:p>
                      <a:r>
                        <a:rPr lang="en-US" sz="1800" b="1" dirty="0" smtClean="0">
                          <a:solidFill>
                            <a:srgbClr val="000000"/>
                          </a:solidFill>
                        </a:rPr>
                        <a:t>MC: </a:t>
                      </a:r>
                      <a:r>
                        <a:rPr lang="en-US" sz="1800" b="1" dirty="0" smtClean="0">
                          <a:solidFill>
                            <a:srgbClr val="000000"/>
                          </a:solidFill>
                          <a:hlinkClick r:id="rId4"/>
                        </a:rPr>
                        <a:t>April 6, 2021</a:t>
                      </a:r>
                      <a:endParaRPr lang="en-US" sz="1800" b="1" dirty="0">
                        <a:solidFill>
                          <a:srgbClr val="000000"/>
                        </a:solidFill>
                      </a:endParaRPr>
                    </a:p>
                  </a:txBody>
                  <a:tcPr marL="89777" marR="89777"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000000"/>
                          </a:solidFill>
                        </a:rPr>
                        <a:t>Discuss MRWG report on the March referral; additional referral to the MRWG on meter reading issues</a:t>
                      </a:r>
                    </a:p>
                  </a:txBody>
                  <a:tcPr marL="89777" marR="89777" anchor="ctr">
                    <a:solidFill>
                      <a:schemeClr val="bg1">
                        <a:lumMod val="85000"/>
                      </a:schemeClr>
                    </a:solidFill>
                  </a:tcPr>
                </a:tc>
                <a:extLst>
                  <a:ext uri="{0D108BD9-81ED-4DB2-BD59-A6C34878D82A}">
                    <a16:rowId xmlns:a16="http://schemas.microsoft.com/office/drawing/2014/main" val="10004"/>
                  </a:ext>
                </a:extLst>
              </a:tr>
              <a:tr h="715765">
                <a:tc>
                  <a:txBody>
                    <a:bodyPr/>
                    <a:lstStyle/>
                    <a:p>
                      <a:r>
                        <a:rPr lang="en-US" sz="1800" b="1" dirty="0" smtClean="0">
                          <a:solidFill>
                            <a:srgbClr val="000000"/>
                          </a:solidFill>
                        </a:rPr>
                        <a:t>MC: </a:t>
                      </a:r>
                      <a:r>
                        <a:rPr lang="en-US" sz="1800" b="1" dirty="0" smtClean="0">
                          <a:solidFill>
                            <a:srgbClr val="000000"/>
                          </a:solidFill>
                          <a:hlinkClick r:id="rId5"/>
                        </a:rPr>
                        <a:t>May 11,</a:t>
                      </a:r>
                      <a:r>
                        <a:rPr lang="en-US" sz="1800" b="1" baseline="0" dirty="0" smtClean="0">
                          <a:solidFill>
                            <a:srgbClr val="000000"/>
                          </a:solidFill>
                          <a:hlinkClick r:id="rId5"/>
                        </a:rPr>
                        <a:t> 2021</a:t>
                      </a:r>
                      <a:endParaRPr lang="en-US" sz="1800" b="1" baseline="0" dirty="0" smtClean="0">
                        <a:solidFill>
                          <a:srgbClr val="000000"/>
                        </a:solidFill>
                      </a:endParaRPr>
                    </a:p>
                    <a:p>
                      <a:endParaRPr lang="en-US" sz="1800" b="1" dirty="0" smtClean="0">
                        <a:solidFill>
                          <a:srgbClr val="000000"/>
                        </a:solidFill>
                      </a:endParaRPr>
                    </a:p>
                    <a:p>
                      <a:r>
                        <a:rPr lang="en-US" sz="1800" b="1" dirty="0" smtClean="0">
                          <a:solidFill>
                            <a:srgbClr val="000000"/>
                          </a:solidFill>
                        </a:rPr>
                        <a:t>TC: </a:t>
                      </a:r>
                      <a:r>
                        <a:rPr lang="en-US" sz="1800" b="1" dirty="0" smtClean="0">
                          <a:solidFill>
                            <a:srgbClr val="000000"/>
                          </a:solidFill>
                          <a:hlinkClick r:id="rId6"/>
                        </a:rPr>
                        <a:t>May 27, 2021</a:t>
                      </a:r>
                      <a:endParaRPr lang="en-US" sz="1800" b="1" dirty="0">
                        <a:solidFill>
                          <a:srgbClr val="000000"/>
                        </a:solidFill>
                      </a:endParaRPr>
                    </a:p>
                  </a:txBody>
                  <a:tcPr marL="89777" marR="89777"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rPr>
                        <a:t>MC: </a:t>
                      </a:r>
                      <a:r>
                        <a:rPr lang="en-US" sz="1800" dirty="0" smtClean="0">
                          <a:solidFill>
                            <a:srgbClr val="000000"/>
                          </a:solidFill>
                        </a:rPr>
                        <a:t>Review unchanged design elements of the ISO’s proposal and high-level review of the areas where the ISO is considering design changes; Discuss MRWG report on the April MC referral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smtClean="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rPr>
                        <a:t>TC: </a:t>
                      </a:r>
                      <a:r>
                        <a:rPr lang="en-US" sz="1800" dirty="0" smtClean="0">
                          <a:solidFill>
                            <a:srgbClr val="000000"/>
                          </a:solidFill>
                        </a:rPr>
                        <a:t>Review unchanged design elements of the ISO’s proposal and high-level review of the areas where the ISO is considering design changes</a:t>
                      </a:r>
                      <a:endParaRPr lang="en-US" sz="1800" b="1" dirty="0" smtClean="0">
                        <a:solidFill>
                          <a:srgbClr val="000000"/>
                        </a:solidFill>
                      </a:endParaRPr>
                    </a:p>
                  </a:txBody>
                  <a:tcPr marL="89777" marR="89777" anchor="ctr">
                    <a:solidFill>
                      <a:schemeClr val="bg1">
                        <a:lumMod val="85000"/>
                      </a:schemeClr>
                    </a:solidFill>
                  </a:tcPr>
                </a:tc>
                <a:extLst>
                  <a:ext uri="{0D108BD9-81ED-4DB2-BD59-A6C34878D82A}">
                    <a16:rowId xmlns:a16="http://schemas.microsoft.com/office/drawing/2014/main" val="553923022"/>
                  </a:ext>
                </a:extLst>
              </a:tr>
            </a:tbl>
          </a:graphicData>
        </a:graphic>
      </p:graphicFrame>
    </p:spTree>
    <p:extLst>
      <p:ext uri="{BB962C8B-B14F-4D97-AF65-F5344CB8AC3E}">
        <p14:creationId xmlns:p14="http://schemas.microsoft.com/office/powerpoint/2010/main" val="15307057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a:t>Clarification on Forward Capacity Market </a:t>
            </a:r>
            <a:r>
              <a:rPr lang="en-US" dirty="0" smtClean="0"/>
              <a:t>Material Changes</a:t>
            </a:r>
            <a:endParaRPr lang="en-US" dirty="0"/>
          </a:p>
        </p:txBody>
      </p:sp>
      <p:sp>
        <p:nvSpPr>
          <p:cNvPr id="8" name="Text Placeholder 7"/>
          <p:cNvSpPr>
            <a:spLocks noGrp="1"/>
          </p:cNvSpPr>
          <p:nvPr>
            <p:ph type="body" idx="1"/>
          </p:nvPr>
        </p:nvSpPr>
        <p:spPr/>
        <p:txBody>
          <a:bodyPr/>
          <a:lstStyle/>
          <a:p>
            <a:endParaRPr lang="en-US" dirty="0"/>
          </a:p>
        </p:txBody>
      </p:sp>
      <p:sp>
        <p:nvSpPr>
          <p:cNvPr id="4" name="Slide Number Placeholder 3"/>
          <p:cNvSpPr>
            <a:spLocks noGrp="1"/>
          </p:cNvSpPr>
          <p:nvPr>
            <p:ph type="sldNum" sz="quarter" idx="4"/>
          </p:nvPr>
        </p:nvSpPr>
        <p:spPr/>
        <p:txBody>
          <a:bodyPr/>
          <a:lstStyle/>
          <a:p>
            <a:fld id="{10C7F894-2A36-495D-AB7C-1055F7AC0F9D}" type="slidenum">
              <a:rPr lang="en-US" smtClean="0"/>
              <a:pPr/>
              <a:t>3</a:t>
            </a:fld>
            <a:endParaRPr lang="en-US" dirty="0"/>
          </a:p>
        </p:txBody>
      </p:sp>
    </p:spTree>
    <p:extLst>
      <p:ext uri="{BB962C8B-B14F-4D97-AF65-F5344CB8AC3E}">
        <p14:creationId xmlns:p14="http://schemas.microsoft.com/office/powerpoint/2010/main" val="10469811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a:bodyPr>
          <a:lstStyle/>
          <a:p>
            <a:r>
              <a:rPr lang="en-US" dirty="0" smtClean="0"/>
              <a:t>Stakeholder Schedule (cont.)</a:t>
            </a:r>
            <a:endParaRPr lang="en-US" dirty="0"/>
          </a:p>
        </p:txBody>
      </p:sp>
      <p:sp>
        <p:nvSpPr>
          <p:cNvPr id="4" name="Slide Number Placeholder 3"/>
          <p:cNvSpPr>
            <a:spLocks noGrp="1"/>
          </p:cNvSpPr>
          <p:nvPr>
            <p:ph type="sldNum" sz="quarter" idx="12"/>
          </p:nvPr>
        </p:nvSpPr>
        <p:spPr/>
        <p:txBody>
          <a:bodyPr/>
          <a:lstStyle/>
          <a:p>
            <a:fld id="{F9D18D59-7AC8-45AE-9F52-DBA89AEC6EE0}" type="slidenum">
              <a:rPr lang="en-US" smtClean="0"/>
              <a:pPr/>
              <a:t>30</a:t>
            </a:fld>
            <a:endParaRPr lang="en-US"/>
          </a:p>
        </p:txBody>
      </p:sp>
      <p:graphicFrame>
        <p:nvGraphicFramePr>
          <p:cNvPr id="6" name="Content Placeholder 5"/>
          <p:cNvGraphicFramePr>
            <a:graphicFrameLocks noGrp="1"/>
          </p:cNvGraphicFramePr>
          <p:nvPr>
            <p:ph idx="14"/>
            <p:extLst/>
          </p:nvPr>
        </p:nvGraphicFramePr>
        <p:xfrm>
          <a:off x="457200" y="868680"/>
          <a:ext cx="8458200" cy="4833520"/>
        </p:xfrm>
        <a:graphic>
          <a:graphicData uri="http://schemas.openxmlformats.org/drawingml/2006/table">
            <a:tbl>
              <a:tblPr firstRow="1" bandRow="1">
                <a:tableStyleId>{5C22544A-7EE6-4342-B048-85BDC9FD1C3A}</a:tableStyleId>
              </a:tblPr>
              <a:tblGrid>
                <a:gridCol w="2895600">
                  <a:extLst>
                    <a:ext uri="{9D8B030D-6E8A-4147-A177-3AD203B41FA5}">
                      <a16:colId xmlns:a16="http://schemas.microsoft.com/office/drawing/2014/main" val="20000"/>
                    </a:ext>
                  </a:extLst>
                </a:gridCol>
                <a:gridCol w="5562600">
                  <a:extLst>
                    <a:ext uri="{9D8B030D-6E8A-4147-A177-3AD203B41FA5}">
                      <a16:colId xmlns:a16="http://schemas.microsoft.com/office/drawing/2014/main" val="20001"/>
                    </a:ext>
                  </a:extLst>
                </a:gridCol>
              </a:tblGrid>
              <a:tr h="631120">
                <a:tc>
                  <a:txBody>
                    <a:bodyPr/>
                    <a:lstStyle/>
                    <a:p>
                      <a:r>
                        <a:rPr lang="en-US" sz="1800" dirty="0" smtClean="0"/>
                        <a:t>Stakeholder</a:t>
                      </a:r>
                      <a:r>
                        <a:rPr lang="en-US" sz="1800" baseline="0" dirty="0" smtClean="0"/>
                        <a:t> Committee </a:t>
                      </a:r>
                    </a:p>
                    <a:p>
                      <a:r>
                        <a:rPr lang="en-US" sz="1800" baseline="0" dirty="0" smtClean="0"/>
                        <a:t>and Date</a:t>
                      </a:r>
                      <a:endParaRPr lang="en-US" sz="1800" dirty="0"/>
                    </a:p>
                  </a:txBody>
                  <a:tcPr marL="89777" marR="89777" anchor="ctr"/>
                </a:tc>
                <a:tc>
                  <a:txBody>
                    <a:bodyPr/>
                    <a:lstStyle/>
                    <a:p>
                      <a:r>
                        <a:rPr lang="en-US" sz="1800" dirty="0" smtClean="0"/>
                        <a:t>Scheduled Project Milestone</a:t>
                      </a:r>
                      <a:endParaRPr lang="en-US" sz="1800" dirty="0"/>
                    </a:p>
                  </a:txBody>
                  <a:tcPr marL="89777" marR="89777" anchor="ctr"/>
                </a:tc>
                <a:extLst>
                  <a:ext uri="{0D108BD9-81ED-4DB2-BD59-A6C34878D82A}">
                    <a16:rowId xmlns:a16="http://schemas.microsoft.com/office/drawing/2014/main" val="10000"/>
                  </a:ext>
                </a:extLst>
              </a:tr>
              <a:tr h="1172080">
                <a:tc>
                  <a:txBody>
                    <a:bodyPr/>
                    <a:lstStyle/>
                    <a:p>
                      <a:r>
                        <a:rPr lang="en-US" sz="1800" b="1" dirty="0" smtClean="0">
                          <a:solidFill>
                            <a:srgbClr val="000000"/>
                          </a:solidFill>
                        </a:rPr>
                        <a:t>MC: </a:t>
                      </a:r>
                      <a:r>
                        <a:rPr lang="en-US" sz="1800" b="1" dirty="0" smtClean="0">
                          <a:solidFill>
                            <a:srgbClr val="000000"/>
                          </a:solidFill>
                          <a:hlinkClick r:id="rId2"/>
                        </a:rPr>
                        <a:t>June 8-9, 2021</a:t>
                      </a:r>
                      <a:endParaRPr lang="en-US" sz="1800" b="1" dirty="0" smtClean="0">
                        <a:solidFill>
                          <a:srgbClr val="000000"/>
                        </a:solidFill>
                      </a:endParaRPr>
                    </a:p>
                    <a:p>
                      <a:r>
                        <a:rPr lang="en-US" sz="1800" b="1" dirty="0" smtClean="0">
                          <a:solidFill>
                            <a:srgbClr val="000000"/>
                          </a:solidFill>
                        </a:rPr>
                        <a:t>TC: </a:t>
                      </a:r>
                      <a:r>
                        <a:rPr lang="en-US" sz="1800" b="1" dirty="0" smtClean="0">
                          <a:solidFill>
                            <a:srgbClr val="000000"/>
                          </a:solidFill>
                          <a:hlinkClick r:id="rId3"/>
                        </a:rPr>
                        <a:t>June 10, 2021</a:t>
                      </a:r>
                      <a:endParaRPr lang="en-US" sz="1800" b="1" dirty="0">
                        <a:solidFill>
                          <a:srgbClr val="000000"/>
                        </a:solidFill>
                      </a:endParaRPr>
                    </a:p>
                  </a:txBody>
                  <a:tcPr marL="89777" marR="89777"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rPr>
                        <a:t>Stakeholders to present any suggested changes to the ISO’s proposal and propose</a:t>
                      </a:r>
                      <a:r>
                        <a:rPr lang="en-US" baseline="0" dirty="0" smtClean="0">
                          <a:solidFill>
                            <a:srgbClr val="000000"/>
                          </a:solidFill>
                        </a:rPr>
                        <a:t> suggestions</a:t>
                      </a:r>
                      <a:r>
                        <a:rPr lang="en-US" dirty="0" smtClean="0">
                          <a:solidFill>
                            <a:srgbClr val="000000"/>
                          </a:solidFill>
                        </a:rPr>
                        <a:t> for areas where design is under consideration– please notify the relevant committee Secretary by </a:t>
                      </a:r>
                      <a:r>
                        <a:rPr lang="en-US" b="1" dirty="0" smtClean="0">
                          <a:solidFill>
                            <a:srgbClr val="000000"/>
                          </a:solidFill>
                        </a:rPr>
                        <a:t>May 28</a:t>
                      </a:r>
                      <a:r>
                        <a:rPr lang="en-US" dirty="0" smtClean="0">
                          <a:solidFill>
                            <a:srgbClr val="000000"/>
                          </a:solidFill>
                        </a:rPr>
                        <a:t> if you want agenda time</a:t>
                      </a:r>
                    </a:p>
                  </a:txBody>
                  <a:tcPr marL="89777" marR="89777" anchor="ctr">
                    <a:solidFill>
                      <a:schemeClr val="bg1">
                        <a:lumMod val="85000"/>
                      </a:schemeClr>
                    </a:solidFill>
                  </a:tcPr>
                </a:tc>
                <a:extLst>
                  <a:ext uri="{0D108BD9-81ED-4DB2-BD59-A6C34878D82A}">
                    <a16:rowId xmlns:a16="http://schemas.microsoft.com/office/drawing/2014/main" val="10003"/>
                  </a:ext>
                </a:extLst>
              </a:tr>
              <a:tr h="901600">
                <a:tc>
                  <a:txBody>
                    <a:bodyPr/>
                    <a:lstStyle/>
                    <a:p>
                      <a:r>
                        <a:rPr lang="en-US" sz="1800" b="1" dirty="0" smtClean="0">
                          <a:solidFill>
                            <a:srgbClr val="000000"/>
                          </a:solidFill>
                        </a:rPr>
                        <a:t>MC: </a:t>
                      </a:r>
                      <a:r>
                        <a:rPr lang="en-US" sz="1800" b="1" dirty="0" smtClean="0">
                          <a:solidFill>
                            <a:srgbClr val="000000"/>
                          </a:solidFill>
                          <a:hlinkClick r:id="rId4"/>
                        </a:rPr>
                        <a:t>July 7-8, 2021</a:t>
                      </a:r>
                      <a:endParaRPr lang="en-US" sz="1800" b="1" dirty="0" smtClean="0">
                        <a:solidFill>
                          <a:srgbClr val="000000"/>
                        </a:solidFill>
                      </a:endParaRPr>
                    </a:p>
                    <a:p>
                      <a:r>
                        <a:rPr lang="en-US" sz="1800" b="1" dirty="0" smtClean="0">
                          <a:solidFill>
                            <a:srgbClr val="000000"/>
                          </a:solidFill>
                        </a:rPr>
                        <a:t>RC: </a:t>
                      </a:r>
                      <a:r>
                        <a:rPr lang="en-US" sz="1800" b="1" dirty="0" smtClean="0">
                          <a:solidFill>
                            <a:srgbClr val="000000"/>
                          </a:solidFill>
                          <a:hlinkClick r:id="rId5"/>
                        </a:rPr>
                        <a:t>July 13, 2021</a:t>
                      </a:r>
                      <a:endParaRPr lang="en-US" sz="1800" b="1" dirty="0" smtClean="0">
                        <a:solidFill>
                          <a:srgbClr val="000000"/>
                        </a:solidFill>
                      </a:endParaRPr>
                    </a:p>
                    <a:p>
                      <a:r>
                        <a:rPr lang="en-US" sz="1800" b="1" dirty="0" smtClean="0">
                          <a:solidFill>
                            <a:srgbClr val="000000"/>
                          </a:solidFill>
                        </a:rPr>
                        <a:t>TC: </a:t>
                      </a:r>
                      <a:r>
                        <a:rPr lang="en-US" sz="1800" b="1" dirty="0" smtClean="0">
                          <a:solidFill>
                            <a:srgbClr val="000000"/>
                          </a:solidFill>
                          <a:hlinkClick r:id="rId6"/>
                        </a:rPr>
                        <a:t>July 14, 2021</a:t>
                      </a:r>
                      <a:endParaRPr lang="en-US" sz="1800" b="1" dirty="0">
                        <a:solidFill>
                          <a:srgbClr val="000000"/>
                        </a:solidFill>
                      </a:endParaRPr>
                    </a:p>
                  </a:txBody>
                  <a:tcPr marL="89777" marR="89777"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rPr>
                        <a:t>Respond to suggestions made at the June Technical Committee meetings and to present any changes to its proposal</a:t>
                      </a:r>
                    </a:p>
                  </a:txBody>
                  <a:tcPr marL="89777" marR="89777" anchor="ctr">
                    <a:solidFill>
                      <a:schemeClr val="bg1">
                        <a:lumMod val="85000"/>
                      </a:schemeClr>
                    </a:solidFill>
                  </a:tcPr>
                </a:tc>
                <a:extLst>
                  <a:ext uri="{0D108BD9-81ED-4DB2-BD59-A6C34878D82A}">
                    <a16:rowId xmlns:a16="http://schemas.microsoft.com/office/drawing/2014/main" val="10004"/>
                  </a:ext>
                </a:extLst>
              </a:tr>
              <a:tr h="901600">
                <a:tc>
                  <a:txBody>
                    <a:bodyPr/>
                    <a:lstStyle/>
                    <a:p>
                      <a:r>
                        <a:rPr lang="en-US" sz="1800" b="1" dirty="0" smtClean="0">
                          <a:solidFill>
                            <a:srgbClr val="000000"/>
                          </a:solidFill>
                        </a:rPr>
                        <a:t>MC: </a:t>
                      </a:r>
                      <a:r>
                        <a:rPr lang="en-US" sz="1800" b="1" dirty="0" smtClean="0">
                          <a:solidFill>
                            <a:srgbClr val="000000"/>
                          </a:solidFill>
                          <a:hlinkClick r:id="rId7"/>
                        </a:rPr>
                        <a:t>August 10-12, 2021</a:t>
                      </a:r>
                      <a:endParaRPr lang="en-US" sz="1800" b="1" dirty="0" smtClean="0">
                        <a:solidFill>
                          <a:srgbClr val="000000"/>
                        </a:solidFill>
                      </a:endParaRPr>
                    </a:p>
                    <a:p>
                      <a:r>
                        <a:rPr lang="en-US" sz="1800" b="1" dirty="0" smtClean="0">
                          <a:solidFill>
                            <a:srgbClr val="000000"/>
                          </a:solidFill>
                        </a:rPr>
                        <a:t>RC: </a:t>
                      </a:r>
                      <a:r>
                        <a:rPr lang="en-US" sz="1800" b="1" dirty="0" smtClean="0">
                          <a:solidFill>
                            <a:srgbClr val="000000"/>
                          </a:solidFill>
                          <a:hlinkClick r:id="rId8"/>
                        </a:rPr>
                        <a:t>August 17, 2021</a:t>
                      </a:r>
                      <a:endParaRPr lang="en-US" sz="1800" b="1" dirty="0" smtClean="0">
                        <a:solidFill>
                          <a:srgbClr val="000000"/>
                        </a:solidFill>
                      </a:endParaRPr>
                    </a:p>
                  </a:txBody>
                  <a:tcPr marL="89777" marR="89777"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rPr>
                        <a:t>Continued discussion of the ISO’s proposal focusing on what is new from the prior meetings </a:t>
                      </a:r>
                    </a:p>
                  </a:txBody>
                  <a:tcPr marL="89777" marR="89777" anchor="ctr">
                    <a:solidFill>
                      <a:schemeClr val="bg1">
                        <a:lumMod val="85000"/>
                      </a:schemeClr>
                    </a:solidFill>
                  </a:tcPr>
                </a:tc>
                <a:extLst>
                  <a:ext uri="{0D108BD9-81ED-4DB2-BD59-A6C34878D82A}">
                    <a16:rowId xmlns:a16="http://schemas.microsoft.com/office/drawing/2014/main" val="553923022"/>
                  </a:ext>
                </a:extLst>
              </a:tr>
              <a:tr h="1172080">
                <a:tc>
                  <a:txBody>
                    <a:bodyPr/>
                    <a:lstStyle/>
                    <a:p>
                      <a:r>
                        <a:rPr lang="en-US" sz="1800" b="1" dirty="0" smtClean="0">
                          <a:solidFill>
                            <a:srgbClr val="000000"/>
                          </a:solidFill>
                        </a:rPr>
                        <a:t>MC: September 13-14,</a:t>
                      </a:r>
                      <a:r>
                        <a:rPr lang="en-US" sz="1800" b="1" baseline="0" dirty="0" smtClean="0">
                          <a:solidFill>
                            <a:srgbClr val="000000"/>
                          </a:solidFill>
                        </a:rPr>
                        <a:t> 2021</a:t>
                      </a:r>
                    </a:p>
                    <a:p>
                      <a:r>
                        <a:rPr lang="en-US" sz="1800" b="1" baseline="0" dirty="0" smtClean="0">
                          <a:solidFill>
                            <a:srgbClr val="000000"/>
                          </a:solidFill>
                        </a:rPr>
                        <a:t>RC: September 21, 2021</a:t>
                      </a:r>
                    </a:p>
                    <a:p>
                      <a:r>
                        <a:rPr lang="en-US" sz="1800" b="1" baseline="0" dirty="0" smtClean="0">
                          <a:solidFill>
                            <a:srgbClr val="000000"/>
                          </a:solidFill>
                        </a:rPr>
                        <a:t>TC: September 28, 2021</a:t>
                      </a:r>
                      <a:endParaRPr lang="en-US" sz="1800" b="1" dirty="0">
                        <a:solidFill>
                          <a:srgbClr val="000000"/>
                        </a:solidFill>
                      </a:endParaRPr>
                    </a:p>
                  </a:txBody>
                  <a:tcPr marL="89777" marR="89777" anchor="ctr">
                    <a:solidFill>
                      <a:schemeClr val="bg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rPr>
                        <a:t>Present the final draft of the</a:t>
                      </a:r>
                      <a:r>
                        <a:rPr lang="en-US" baseline="0" dirty="0" smtClean="0">
                          <a:solidFill>
                            <a:srgbClr val="000000"/>
                          </a:solidFill>
                        </a:rPr>
                        <a:t> ISO’s</a:t>
                      </a:r>
                      <a:r>
                        <a:rPr lang="en-US" dirty="0" smtClean="0">
                          <a:solidFill>
                            <a:srgbClr val="000000"/>
                          </a:solidFill>
                        </a:rPr>
                        <a:t> proposal and initial Tariff redlines; Members wishing to pursue alternative approaches should indicate their intentions to present at</a:t>
                      </a:r>
                      <a:r>
                        <a:rPr lang="en-US" baseline="0" dirty="0" smtClean="0">
                          <a:solidFill>
                            <a:srgbClr val="000000"/>
                          </a:solidFill>
                        </a:rPr>
                        <a:t> the October Technical Committee meetings</a:t>
                      </a:r>
                      <a:endParaRPr lang="en-US" dirty="0" smtClean="0">
                        <a:solidFill>
                          <a:srgbClr val="000000"/>
                        </a:solidFill>
                      </a:endParaRPr>
                    </a:p>
                  </a:txBody>
                  <a:tcPr marL="89777" marR="89777" anchor="ctr">
                    <a:solidFill>
                      <a:schemeClr val="bg2">
                        <a:lumMod val="40000"/>
                        <a:lumOff val="60000"/>
                      </a:schemeClr>
                    </a:solidFill>
                  </a:tcPr>
                </a:tc>
                <a:extLst>
                  <a:ext uri="{0D108BD9-81ED-4DB2-BD59-A6C34878D82A}">
                    <a16:rowId xmlns:a16="http://schemas.microsoft.com/office/drawing/2014/main" val="1203307682"/>
                  </a:ext>
                </a:extLst>
              </a:tr>
            </a:tbl>
          </a:graphicData>
        </a:graphic>
      </p:graphicFrame>
    </p:spTree>
    <p:extLst>
      <p:ext uri="{BB962C8B-B14F-4D97-AF65-F5344CB8AC3E}">
        <p14:creationId xmlns:p14="http://schemas.microsoft.com/office/powerpoint/2010/main" val="8105305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a:bodyPr>
          <a:lstStyle/>
          <a:p>
            <a:r>
              <a:rPr lang="en-US" dirty="0" smtClean="0"/>
              <a:t>Stakeholder Schedule (cont.)</a:t>
            </a:r>
            <a:endParaRPr lang="en-US" dirty="0"/>
          </a:p>
        </p:txBody>
      </p:sp>
      <p:sp>
        <p:nvSpPr>
          <p:cNvPr id="4" name="Slide Number Placeholder 3"/>
          <p:cNvSpPr>
            <a:spLocks noGrp="1"/>
          </p:cNvSpPr>
          <p:nvPr>
            <p:ph type="sldNum" sz="quarter" idx="12"/>
          </p:nvPr>
        </p:nvSpPr>
        <p:spPr/>
        <p:txBody>
          <a:bodyPr/>
          <a:lstStyle/>
          <a:p>
            <a:fld id="{F9D18D59-7AC8-45AE-9F52-DBA89AEC6EE0}" type="slidenum">
              <a:rPr lang="en-US" smtClean="0"/>
              <a:pPr/>
              <a:t>31</a:t>
            </a:fld>
            <a:endParaRPr lang="en-US"/>
          </a:p>
        </p:txBody>
      </p:sp>
      <p:graphicFrame>
        <p:nvGraphicFramePr>
          <p:cNvPr id="6" name="Content Placeholder 5"/>
          <p:cNvGraphicFramePr>
            <a:graphicFrameLocks noGrp="1"/>
          </p:cNvGraphicFramePr>
          <p:nvPr>
            <p:ph idx="14"/>
            <p:extLst/>
          </p:nvPr>
        </p:nvGraphicFramePr>
        <p:xfrm>
          <a:off x="457200" y="685800"/>
          <a:ext cx="8458200" cy="4647685"/>
        </p:xfrm>
        <a:graphic>
          <a:graphicData uri="http://schemas.openxmlformats.org/drawingml/2006/table">
            <a:tbl>
              <a:tblPr firstRow="1" bandRow="1">
                <a:tableStyleId>{5C22544A-7EE6-4342-B048-85BDC9FD1C3A}</a:tableStyleId>
              </a:tblPr>
              <a:tblGrid>
                <a:gridCol w="2895600">
                  <a:extLst>
                    <a:ext uri="{9D8B030D-6E8A-4147-A177-3AD203B41FA5}">
                      <a16:colId xmlns:a16="http://schemas.microsoft.com/office/drawing/2014/main" val="20000"/>
                    </a:ext>
                  </a:extLst>
                </a:gridCol>
                <a:gridCol w="5562600">
                  <a:extLst>
                    <a:ext uri="{9D8B030D-6E8A-4147-A177-3AD203B41FA5}">
                      <a16:colId xmlns:a16="http://schemas.microsoft.com/office/drawing/2014/main" val="20001"/>
                    </a:ext>
                  </a:extLst>
                </a:gridCol>
              </a:tblGrid>
              <a:tr h="511962">
                <a:tc>
                  <a:txBody>
                    <a:bodyPr/>
                    <a:lstStyle/>
                    <a:p>
                      <a:r>
                        <a:rPr lang="en-US" sz="1800" dirty="0" smtClean="0"/>
                        <a:t>Stakeholder</a:t>
                      </a:r>
                      <a:r>
                        <a:rPr lang="en-US" sz="1800" baseline="0" dirty="0" smtClean="0"/>
                        <a:t> Committee </a:t>
                      </a:r>
                    </a:p>
                    <a:p>
                      <a:r>
                        <a:rPr lang="en-US" sz="1800" baseline="0" dirty="0" smtClean="0"/>
                        <a:t>and Date</a:t>
                      </a:r>
                      <a:endParaRPr lang="en-US" sz="1800" dirty="0"/>
                    </a:p>
                  </a:txBody>
                  <a:tcPr marL="89777" marR="89777" anchor="ctr"/>
                </a:tc>
                <a:tc>
                  <a:txBody>
                    <a:bodyPr/>
                    <a:lstStyle/>
                    <a:p>
                      <a:r>
                        <a:rPr lang="en-US" sz="1800" dirty="0" smtClean="0"/>
                        <a:t>Scheduled Project Milestone</a:t>
                      </a:r>
                      <a:endParaRPr lang="en-US" sz="1800" dirty="0"/>
                    </a:p>
                  </a:txBody>
                  <a:tcPr marL="89777" marR="89777" anchor="ctr"/>
                </a:tc>
                <a:extLst>
                  <a:ext uri="{0D108BD9-81ED-4DB2-BD59-A6C34878D82A}">
                    <a16:rowId xmlns:a16="http://schemas.microsoft.com/office/drawing/2014/main" val="10000"/>
                  </a:ext>
                </a:extLst>
              </a:tr>
              <a:tr h="715765">
                <a:tc>
                  <a:txBody>
                    <a:bodyPr/>
                    <a:lstStyle/>
                    <a:p>
                      <a:r>
                        <a:rPr lang="en-US" sz="1800" b="1" dirty="0" smtClean="0">
                          <a:solidFill>
                            <a:srgbClr val="000000"/>
                          </a:solidFill>
                        </a:rPr>
                        <a:t>MC: October 13-14, 2021</a:t>
                      </a:r>
                    </a:p>
                    <a:p>
                      <a:r>
                        <a:rPr lang="en-US" sz="1800" b="1" dirty="0" smtClean="0">
                          <a:solidFill>
                            <a:srgbClr val="000000"/>
                          </a:solidFill>
                        </a:rPr>
                        <a:t>RC:</a:t>
                      </a:r>
                      <a:r>
                        <a:rPr lang="en-US" sz="1800" b="1" baseline="0" dirty="0" smtClean="0">
                          <a:solidFill>
                            <a:srgbClr val="000000"/>
                          </a:solidFill>
                        </a:rPr>
                        <a:t> October 19, 2021</a:t>
                      </a:r>
                    </a:p>
                    <a:p>
                      <a:r>
                        <a:rPr lang="en-US" sz="1800" b="1" baseline="0" dirty="0" smtClean="0">
                          <a:solidFill>
                            <a:srgbClr val="000000"/>
                          </a:solidFill>
                        </a:rPr>
                        <a:t>TC: October 26, 2021</a:t>
                      </a:r>
                      <a:endParaRPr lang="en-US" sz="1800" b="1" dirty="0">
                        <a:solidFill>
                          <a:srgbClr val="000000"/>
                        </a:solidFill>
                      </a:endParaRPr>
                    </a:p>
                  </a:txBody>
                  <a:tcPr marL="89777" marR="89777" anchor="ctr">
                    <a:solidFill>
                      <a:schemeClr val="bg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rPr>
                        <a:t>Present any design refinements to the ISO’s proposal and</a:t>
                      </a:r>
                      <a:r>
                        <a:rPr lang="en-US" baseline="0" dirty="0" smtClean="0">
                          <a:solidFill>
                            <a:srgbClr val="000000"/>
                          </a:solidFill>
                        </a:rPr>
                        <a:t> </a:t>
                      </a:r>
                      <a:r>
                        <a:rPr lang="en-US" dirty="0" smtClean="0">
                          <a:solidFill>
                            <a:srgbClr val="000000"/>
                          </a:solidFill>
                        </a:rPr>
                        <a:t>review Tariff redlines focusing on revisions since the prior meeting; Discussion of any potential amendments to the ISO proposal*</a:t>
                      </a:r>
                    </a:p>
                  </a:txBody>
                  <a:tcPr marL="89777" marR="89777" anchor="ctr">
                    <a:solidFill>
                      <a:schemeClr val="bg2">
                        <a:lumMod val="40000"/>
                        <a:lumOff val="60000"/>
                      </a:schemeClr>
                    </a:solidFill>
                  </a:tcPr>
                </a:tc>
                <a:extLst>
                  <a:ext uri="{0D108BD9-81ED-4DB2-BD59-A6C34878D82A}">
                    <a16:rowId xmlns:a16="http://schemas.microsoft.com/office/drawing/2014/main" val="1247485667"/>
                  </a:ext>
                </a:extLst>
              </a:tr>
              <a:tr h="715765">
                <a:tc>
                  <a:txBody>
                    <a:bodyPr/>
                    <a:lstStyle/>
                    <a:p>
                      <a:r>
                        <a:rPr lang="en-US" sz="1800" b="1" dirty="0" smtClean="0">
                          <a:solidFill>
                            <a:srgbClr val="000000"/>
                          </a:solidFill>
                        </a:rPr>
                        <a:t>MC:</a:t>
                      </a:r>
                      <a:r>
                        <a:rPr lang="en-US" sz="1800" b="1" baseline="0" dirty="0" smtClean="0">
                          <a:solidFill>
                            <a:srgbClr val="000000"/>
                          </a:solidFill>
                        </a:rPr>
                        <a:t> November 9-10, 2021</a:t>
                      </a:r>
                    </a:p>
                    <a:p>
                      <a:r>
                        <a:rPr lang="en-US" sz="1800" b="1" baseline="0" dirty="0" smtClean="0">
                          <a:solidFill>
                            <a:srgbClr val="000000"/>
                          </a:solidFill>
                        </a:rPr>
                        <a:t>RC: November 16, 2021</a:t>
                      </a:r>
                    </a:p>
                    <a:p>
                      <a:r>
                        <a:rPr lang="en-US" sz="1800" b="1" baseline="0" dirty="0" smtClean="0">
                          <a:solidFill>
                            <a:srgbClr val="000000"/>
                          </a:solidFill>
                        </a:rPr>
                        <a:t>TC: November 19, 2021</a:t>
                      </a:r>
                      <a:endParaRPr lang="en-US" sz="1800" b="1" dirty="0">
                        <a:solidFill>
                          <a:srgbClr val="000000"/>
                        </a:solidFill>
                      </a:endParaRPr>
                    </a:p>
                  </a:txBody>
                  <a:tcPr marL="89777" marR="89777" anchor="ctr">
                    <a:solidFill>
                      <a:schemeClr val="bg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rPr>
                        <a:t>Discuss any remaining design refinements to the </a:t>
                      </a:r>
                      <a:r>
                        <a:rPr lang="en-US" baseline="0" dirty="0" smtClean="0">
                          <a:solidFill>
                            <a:srgbClr val="000000"/>
                          </a:solidFill>
                        </a:rPr>
                        <a:t>ISO’s </a:t>
                      </a:r>
                      <a:r>
                        <a:rPr lang="en-US" dirty="0" smtClean="0">
                          <a:solidFill>
                            <a:srgbClr val="000000"/>
                          </a:solidFill>
                        </a:rPr>
                        <a:t>proposal and continue review of Tariff redlines focusing on what is new; Continued discussion of any potential amendments*</a:t>
                      </a:r>
                    </a:p>
                  </a:txBody>
                  <a:tcPr marL="89777" marR="89777" anchor="ctr">
                    <a:solidFill>
                      <a:schemeClr val="bg2">
                        <a:lumMod val="40000"/>
                        <a:lumOff val="60000"/>
                      </a:schemeClr>
                    </a:solidFill>
                  </a:tcPr>
                </a:tc>
                <a:extLst>
                  <a:ext uri="{0D108BD9-81ED-4DB2-BD59-A6C34878D82A}">
                    <a16:rowId xmlns:a16="http://schemas.microsoft.com/office/drawing/2014/main" val="10003"/>
                  </a:ext>
                </a:extLst>
              </a:tr>
              <a:tr h="715765">
                <a:tc>
                  <a:txBody>
                    <a:bodyPr/>
                    <a:lstStyle/>
                    <a:p>
                      <a:r>
                        <a:rPr lang="en-US" sz="1800" b="1" dirty="0" smtClean="0">
                          <a:solidFill>
                            <a:srgbClr val="000000"/>
                          </a:solidFill>
                        </a:rPr>
                        <a:t>MC:</a:t>
                      </a:r>
                      <a:r>
                        <a:rPr lang="en-US" sz="1800" b="1" baseline="0" dirty="0" smtClean="0">
                          <a:solidFill>
                            <a:srgbClr val="000000"/>
                          </a:solidFill>
                        </a:rPr>
                        <a:t> December 7-8, 2021</a:t>
                      </a:r>
                    </a:p>
                    <a:p>
                      <a:r>
                        <a:rPr lang="en-US" sz="1800" b="1" baseline="0" dirty="0" smtClean="0">
                          <a:solidFill>
                            <a:srgbClr val="000000"/>
                          </a:solidFill>
                        </a:rPr>
                        <a:t>RC: December 14, 2021</a:t>
                      </a:r>
                    </a:p>
                    <a:p>
                      <a:r>
                        <a:rPr lang="en-US" sz="1800" b="1" baseline="0" dirty="0" smtClean="0">
                          <a:solidFill>
                            <a:srgbClr val="000000"/>
                          </a:solidFill>
                        </a:rPr>
                        <a:t>TC: December 13, 2021</a:t>
                      </a:r>
                      <a:endParaRPr lang="en-US" sz="1800" b="1" dirty="0">
                        <a:solidFill>
                          <a:srgbClr val="000000"/>
                        </a:solidFill>
                      </a:endParaRPr>
                    </a:p>
                  </a:txBody>
                  <a:tcPr marL="89777" marR="89777" anchor="ctr">
                    <a:solidFill>
                      <a:schemeClr val="bg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000000"/>
                          </a:solidFill>
                        </a:rPr>
                        <a:t>Vote on Order No. 2222 compliance proposal including</a:t>
                      </a:r>
                      <a:r>
                        <a:rPr lang="en-US" sz="1800" baseline="0" dirty="0" smtClean="0">
                          <a:solidFill>
                            <a:srgbClr val="000000"/>
                          </a:solidFill>
                        </a:rPr>
                        <a:t> any proposed amendments</a:t>
                      </a:r>
                      <a:endParaRPr lang="en-US" sz="1800" dirty="0" smtClean="0">
                        <a:solidFill>
                          <a:srgbClr val="000000"/>
                        </a:solidFill>
                      </a:endParaRPr>
                    </a:p>
                  </a:txBody>
                  <a:tcPr marL="89777" marR="89777" anchor="ctr">
                    <a:solidFill>
                      <a:schemeClr val="bg2">
                        <a:lumMod val="40000"/>
                        <a:lumOff val="60000"/>
                      </a:schemeClr>
                    </a:solidFill>
                  </a:tcPr>
                </a:tc>
                <a:extLst>
                  <a:ext uri="{0D108BD9-81ED-4DB2-BD59-A6C34878D82A}">
                    <a16:rowId xmlns:a16="http://schemas.microsoft.com/office/drawing/2014/main" val="10004"/>
                  </a:ext>
                </a:extLst>
              </a:tr>
              <a:tr h="715765">
                <a:tc>
                  <a:txBody>
                    <a:bodyPr/>
                    <a:lstStyle/>
                    <a:p>
                      <a:r>
                        <a:rPr lang="en-US" sz="1800" b="1" dirty="0" smtClean="0">
                          <a:solidFill>
                            <a:srgbClr val="000000"/>
                          </a:solidFill>
                        </a:rPr>
                        <a:t>PC: January,</a:t>
                      </a:r>
                      <a:r>
                        <a:rPr lang="en-US" sz="1800" b="1" baseline="0" dirty="0" smtClean="0">
                          <a:solidFill>
                            <a:srgbClr val="000000"/>
                          </a:solidFill>
                        </a:rPr>
                        <a:t> 2022</a:t>
                      </a:r>
                      <a:endParaRPr lang="en-US" sz="1800" b="1" dirty="0">
                        <a:solidFill>
                          <a:srgbClr val="000000"/>
                        </a:solidFill>
                      </a:endParaRPr>
                    </a:p>
                  </a:txBody>
                  <a:tcPr marL="89777" marR="89777" anchor="ctr">
                    <a:solidFill>
                      <a:schemeClr val="bg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000000"/>
                          </a:solidFill>
                        </a:rPr>
                        <a:t>Vote on Order No. 2222 compliance</a:t>
                      </a:r>
                      <a:r>
                        <a:rPr lang="en-US" sz="1800" b="0" baseline="0" dirty="0" smtClean="0">
                          <a:solidFill>
                            <a:srgbClr val="000000"/>
                          </a:solidFill>
                        </a:rPr>
                        <a:t> proposal including any proposed amendments</a:t>
                      </a:r>
                      <a:endParaRPr lang="en-US" sz="1800" b="0" dirty="0" smtClean="0">
                        <a:solidFill>
                          <a:srgbClr val="000000"/>
                        </a:solidFill>
                      </a:endParaRPr>
                    </a:p>
                  </a:txBody>
                  <a:tcPr marL="89777" marR="89777" anchor="ctr">
                    <a:solidFill>
                      <a:schemeClr val="bg2">
                        <a:lumMod val="40000"/>
                        <a:lumOff val="60000"/>
                      </a:schemeClr>
                    </a:solidFill>
                  </a:tcPr>
                </a:tc>
                <a:extLst>
                  <a:ext uri="{0D108BD9-81ED-4DB2-BD59-A6C34878D82A}">
                    <a16:rowId xmlns:a16="http://schemas.microsoft.com/office/drawing/2014/main" val="553923022"/>
                  </a:ext>
                </a:extLst>
              </a:tr>
            </a:tbl>
          </a:graphicData>
        </a:graphic>
      </p:graphicFrame>
      <p:sp>
        <p:nvSpPr>
          <p:cNvPr id="5" name="TextBox 4"/>
          <p:cNvSpPr txBox="1"/>
          <p:nvPr/>
        </p:nvSpPr>
        <p:spPr>
          <a:xfrm>
            <a:off x="421105" y="5493603"/>
            <a:ext cx="8458200" cy="830997"/>
          </a:xfrm>
          <a:prstGeom prst="rect">
            <a:avLst/>
          </a:prstGeom>
          <a:noFill/>
        </p:spPr>
        <p:txBody>
          <a:bodyPr wrap="square" rtlCol="0">
            <a:spAutoFit/>
          </a:bodyPr>
          <a:lstStyle/>
          <a:p>
            <a:pPr>
              <a:buClr>
                <a:srgbClr val="000000"/>
              </a:buClr>
            </a:pPr>
            <a:r>
              <a:rPr lang="en-US" sz="1600" dirty="0">
                <a:solidFill>
                  <a:srgbClr val="000000"/>
                </a:solidFill>
              </a:rPr>
              <a:t>* Members should provide their materials in advance so that they can be distributed by the posting date of the relevant Technical Committee meeting and should work with NEPOOL Counsel in the drafting of any desired Tariff changes or amendments to the ISO proposal</a:t>
            </a:r>
          </a:p>
        </p:txBody>
      </p:sp>
    </p:spTree>
    <p:extLst>
      <p:ext uri="{BB962C8B-B14F-4D97-AF65-F5344CB8AC3E}">
        <p14:creationId xmlns:p14="http://schemas.microsoft.com/office/powerpoint/2010/main" val="35392563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14325"/>
            <a:ext cx="7772400" cy="676275"/>
          </a:xfrm>
        </p:spPr>
        <p:txBody>
          <a:bodyPr>
            <a:normAutofit/>
          </a:bodyPr>
          <a:lstStyle/>
          <a:p>
            <a:pPr algn="ctr"/>
            <a:r>
              <a:rPr lang="en-US" dirty="0" smtClean="0"/>
              <a:t>Q&amp;A and Discussion</a:t>
            </a:r>
            <a:endParaRPr lang="en-US" dirty="0"/>
          </a:p>
        </p:txBody>
      </p:sp>
      <p:sp>
        <p:nvSpPr>
          <p:cNvPr id="4" name="Slide Number Placeholder 3"/>
          <p:cNvSpPr>
            <a:spLocks noGrp="1"/>
          </p:cNvSpPr>
          <p:nvPr>
            <p:ph type="sldNum" sz="quarter" idx="4"/>
          </p:nvPr>
        </p:nvSpPr>
        <p:spPr/>
        <p:txBody>
          <a:bodyPr/>
          <a:lstStyle/>
          <a:p>
            <a:fld id="{10C7F894-2A36-495D-AB7C-1055F7AC0F9D}" type="slidenum">
              <a:rPr lang="en-US" smtClean="0">
                <a:solidFill>
                  <a:srgbClr val="62777F"/>
                </a:solidFill>
              </a:rPr>
              <a:pPr/>
              <a:t>32</a:t>
            </a:fld>
            <a:endParaRPr lang="en-US" dirty="0">
              <a:solidFill>
                <a:srgbClr val="62777F"/>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364009"/>
            <a:ext cx="6629400" cy="4855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419600" y="3886200"/>
            <a:ext cx="895350" cy="400110"/>
          </a:xfrm>
          <a:prstGeom prst="rect">
            <a:avLst/>
          </a:prstGeom>
          <a:noFill/>
        </p:spPr>
        <p:txBody>
          <a:bodyPr wrap="square" rtlCol="0">
            <a:spAutoFit/>
          </a:bodyPr>
          <a:lstStyle/>
          <a:p>
            <a:r>
              <a:rPr lang="en-US" sz="2000" dirty="0" smtClean="0"/>
              <a:t>DERAs</a:t>
            </a:r>
            <a:endParaRPr lang="en-US" sz="2000"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3352800"/>
            <a:ext cx="571500" cy="456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1581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9D18D59-7AC8-45AE-9F52-DBA89AEC6EE0}" type="slidenum">
              <a:rPr lang="en-US" smtClean="0"/>
              <a:t>33</a:t>
            </a:fld>
            <a:endParaRPr lang="en-US"/>
          </a:p>
        </p:txBody>
      </p:sp>
      <p:sp>
        <p:nvSpPr>
          <p:cNvPr id="2" name="Title 1"/>
          <p:cNvSpPr>
            <a:spLocks noGrp="1"/>
          </p:cNvSpPr>
          <p:nvPr>
            <p:ph type="title"/>
          </p:nvPr>
        </p:nvSpPr>
        <p:spPr/>
        <p:txBody>
          <a:bodyPr/>
          <a:lstStyle/>
          <a:p>
            <a:r>
              <a:rPr lang="en-US" dirty="0" smtClean="0"/>
              <a:t>Acronyms Used in this Presentation</a:t>
            </a:r>
            <a:endParaRPr lang="en-US" dirty="0"/>
          </a:p>
        </p:txBody>
      </p:sp>
      <p:sp>
        <p:nvSpPr>
          <p:cNvPr id="3" name="Content Placeholder 2"/>
          <p:cNvSpPr>
            <a:spLocks noGrp="1"/>
          </p:cNvSpPr>
          <p:nvPr>
            <p:ph sz="quarter" idx="13"/>
          </p:nvPr>
        </p:nvSpPr>
        <p:spPr>
          <a:xfrm>
            <a:off x="457200" y="1524000"/>
            <a:ext cx="8229600" cy="4572000"/>
          </a:xfrm>
        </p:spPr>
        <p:txBody>
          <a:bodyPr numCol="1" spcCol="182880">
            <a:normAutofit/>
          </a:bodyPr>
          <a:lstStyle/>
          <a:p>
            <a:pPr marL="0" indent="0">
              <a:buNone/>
            </a:pPr>
            <a:r>
              <a:rPr lang="en-US" sz="2000" dirty="0"/>
              <a:t>ATRR = Alternative Technology Regulation Resource</a:t>
            </a:r>
          </a:p>
          <a:p>
            <a:pPr marL="0" indent="0">
              <a:buNone/>
            </a:pPr>
            <a:r>
              <a:rPr lang="en-US" sz="2000" dirty="0" smtClean="0"/>
              <a:t>DER = </a:t>
            </a:r>
            <a:r>
              <a:rPr lang="en-US" sz="2000" dirty="0"/>
              <a:t>Distributed Energy </a:t>
            </a:r>
            <a:r>
              <a:rPr lang="en-US" sz="2000" dirty="0" smtClean="0"/>
              <a:t>Resource</a:t>
            </a:r>
            <a:endParaRPr lang="en-US" sz="2000" dirty="0"/>
          </a:p>
          <a:p>
            <a:pPr marL="0" indent="0">
              <a:buNone/>
            </a:pPr>
            <a:r>
              <a:rPr lang="en-US" sz="2000" dirty="0" smtClean="0"/>
              <a:t>DERA = </a:t>
            </a:r>
            <a:r>
              <a:rPr lang="en-US" sz="2000" dirty="0"/>
              <a:t>Distributed Energy Resource Aggregation</a:t>
            </a:r>
          </a:p>
          <a:p>
            <a:pPr marL="0" indent="0">
              <a:buNone/>
            </a:pPr>
            <a:r>
              <a:rPr lang="en-US" sz="2000" dirty="0" smtClean="0"/>
              <a:t>DRDERA = Demand Response Distributed </a:t>
            </a:r>
            <a:r>
              <a:rPr lang="en-US" sz="2000" dirty="0"/>
              <a:t>Energy Resource </a:t>
            </a:r>
            <a:r>
              <a:rPr lang="en-US" sz="2000" dirty="0" smtClean="0"/>
              <a:t>Aggregation</a:t>
            </a:r>
          </a:p>
          <a:p>
            <a:pPr marL="0" indent="0">
              <a:buNone/>
            </a:pPr>
            <a:r>
              <a:rPr lang="en-US" sz="2000" dirty="0" smtClean="0"/>
              <a:t>DU = Distribution Utility</a:t>
            </a:r>
          </a:p>
          <a:p>
            <a:pPr marL="0" indent="0">
              <a:buNone/>
            </a:pPr>
            <a:r>
              <a:rPr lang="en-US" sz="2000" dirty="0" smtClean="0"/>
              <a:t>FCM = Forward Capacity Market</a:t>
            </a:r>
          </a:p>
          <a:p>
            <a:pPr marL="0" indent="0">
              <a:buNone/>
            </a:pPr>
            <a:r>
              <a:rPr lang="en-US" sz="2000" dirty="0" smtClean="0"/>
              <a:t>LCC = Local Control Center</a:t>
            </a:r>
            <a:endParaRPr lang="en-US" sz="2000" dirty="0"/>
          </a:p>
          <a:p>
            <a:pPr marL="0" indent="0">
              <a:buNone/>
            </a:pPr>
            <a:r>
              <a:rPr lang="en-US" sz="2000" dirty="0" smtClean="0"/>
              <a:t>SODERA = Settlement Only Distributed Energy Resource Aggregation</a:t>
            </a:r>
          </a:p>
        </p:txBody>
      </p:sp>
    </p:spTree>
    <p:extLst>
      <p:ext uri="{BB962C8B-B14F-4D97-AF65-F5344CB8AC3E}">
        <p14:creationId xmlns:p14="http://schemas.microsoft.com/office/powerpoint/2010/main" val="39743500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Appendix	</a:t>
            </a:r>
            <a:endParaRPr lang="en-US" dirty="0"/>
          </a:p>
        </p:txBody>
      </p:sp>
      <p:sp>
        <p:nvSpPr>
          <p:cNvPr id="8" name="Text Placeholder 7"/>
          <p:cNvSpPr>
            <a:spLocks noGrp="1"/>
          </p:cNvSpPr>
          <p:nvPr>
            <p:ph type="body" idx="1"/>
          </p:nvPr>
        </p:nvSpPr>
        <p:spPr/>
        <p:txBody>
          <a:bodyPr/>
          <a:lstStyle/>
          <a:p>
            <a:r>
              <a:rPr lang="en-US" smtClean="0"/>
              <a:t>Material Change Examples</a:t>
            </a:r>
            <a:endParaRPr lang="en-US" dirty="0"/>
          </a:p>
        </p:txBody>
      </p:sp>
      <p:sp>
        <p:nvSpPr>
          <p:cNvPr id="4" name="Slide Number Placeholder 3"/>
          <p:cNvSpPr>
            <a:spLocks noGrp="1"/>
          </p:cNvSpPr>
          <p:nvPr>
            <p:ph type="sldNum" sz="quarter" idx="4"/>
          </p:nvPr>
        </p:nvSpPr>
        <p:spPr/>
        <p:txBody>
          <a:bodyPr/>
          <a:lstStyle/>
          <a:p>
            <a:fld id="{10C7F894-2A36-495D-AB7C-1055F7AC0F9D}" type="slidenum">
              <a:rPr lang="en-US" smtClean="0"/>
              <a:pPr/>
              <a:t>34</a:t>
            </a:fld>
            <a:endParaRPr lang="en-US" dirty="0"/>
          </a:p>
        </p:txBody>
      </p:sp>
    </p:spTree>
    <p:extLst>
      <p:ext uri="{BB962C8B-B14F-4D97-AF65-F5344CB8AC3E}">
        <p14:creationId xmlns:p14="http://schemas.microsoft.com/office/powerpoint/2010/main" val="11310324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35</a:t>
            </a:fld>
            <a:endParaRPr lang="en-US" dirty="0"/>
          </a:p>
        </p:txBody>
      </p:sp>
      <p:sp>
        <p:nvSpPr>
          <p:cNvPr id="3" name="Title 2"/>
          <p:cNvSpPr>
            <a:spLocks noGrp="1"/>
          </p:cNvSpPr>
          <p:nvPr>
            <p:ph type="title"/>
          </p:nvPr>
        </p:nvSpPr>
        <p:spPr/>
        <p:txBody>
          <a:bodyPr/>
          <a:lstStyle/>
          <a:p>
            <a:r>
              <a:rPr lang="en-US" dirty="0" smtClean="0"/>
              <a:t>Material Change Examples</a:t>
            </a:r>
            <a:endParaRPr lang="en-US" dirty="0"/>
          </a:p>
        </p:txBody>
      </p:sp>
      <p:sp>
        <p:nvSpPr>
          <p:cNvPr id="4" name="Content Placeholder 3"/>
          <p:cNvSpPr>
            <a:spLocks noGrp="1"/>
          </p:cNvSpPr>
          <p:nvPr>
            <p:ph idx="1"/>
          </p:nvPr>
        </p:nvSpPr>
        <p:spPr>
          <a:xfrm>
            <a:off x="457200" y="1143000"/>
            <a:ext cx="8229600" cy="4812688"/>
          </a:xfrm>
        </p:spPr>
        <p:txBody>
          <a:bodyPr>
            <a:normAutofit/>
          </a:bodyPr>
          <a:lstStyle/>
          <a:p>
            <a:r>
              <a:rPr lang="en-US" dirty="0" smtClean="0"/>
              <a:t>A POI connected facility with a net injection for 4 MW consists of 2 MW of Technology A and 2 MW of Technology B </a:t>
            </a:r>
          </a:p>
          <a:p>
            <a:r>
              <a:rPr lang="en-US" dirty="0" smtClean="0"/>
              <a:t>A material change would occur if: </a:t>
            </a:r>
          </a:p>
          <a:p>
            <a:pPr lvl="1"/>
            <a:r>
              <a:rPr lang="en-US" dirty="0" smtClean="0"/>
              <a:t>Technology C is introduced</a:t>
            </a:r>
          </a:p>
          <a:p>
            <a:pPr lvl="1"/>
            <a:r>
              <a:rPr lang="en-US" dirty="0" smtClean="0"/>
              <a:t>Technology </a:t>
            </a:r>
            <a:r>
              <a:rPr lang="en-US" dirty="0"/>
              <a:t>A remains at 2 MW and Technology B increases to 3 MW</a:t>
            </a:r>
          </a:p>
          <a:p>
            <a:r>
              <a:rPr lang="en-US" dirty="0" smtClean="0"/>
              <a:t>A material change would not occur if: </a:t>
            </a:r>
          </a:p>
          <a:p>
            <a:pPr lvl="1"/>
            <a:r>
              <a:rPr lang="en-US" dirty="0" smtClean="0"/>
              <a:t>Technology A reduces to 1 MW and Technology B increases to 3 MW</a:t>
            </a:r>
          </a:p>
          <a:p>
            <a:pPr lvl="1"/>
            <a:r>
              <a:rPr lang="en-US" dirty="0" smtClean="0"/>
              <a:t>Technology A reduces to 1 MW and Technology B remains at 2 MW</a:t>
            </a:r>
            <a:endParaRPr lang="en-US" dirty="0"/>
          </a:p>
        </p:txBody>
      </p:sp>
    </p:spTree>
    <p:extLst>
      <p:ext uri="{BB962C8B-B14F-4D97-AF65-F5344CB8AC3E}">
        <p14:creationId xmlns:p14="http://schemas.microsoft.com/office/powerpoint/2010/main" val="2688485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4</a:t>
            </a:fld>
            <a:endParaRPr lang="en-US" dirty="0"/>
          </a:p>
        </p:txBody>
      </p:sp>
      <p:sp>
        <p:nvSpPr>
          <p:cNvPr id="3" name="Title 2"/>
          <p:cNvSpPr>
            <a:spLocks noGrp="1"/>
          </p:cNvSpPr>
          <p:nvPr>
            <p:ph type="title"/>
          </p:nvPr>
        </p:nvSpPr>
        <p:spPr/>
        <p:txBody>
          <a:bodyPr/>
          <a:lstStyle/>
          <a:p>
            <a:r>
              <a:rPr lang="en-US" dirty="0" smtClean="0"/>
              <a:t>Material Changes between SOI and NCQP</a:t>
            </a:r>
            <a:endParaRPr lang="en-US" dirty="0"/>
          </a:p>
        </p:txBody>
      </p:sp>
      <p:sp>
        <p:nvSpPr>
          <p:cNvPr id="4" name="Content Placeholder 3"/>
          <p:cNvSpPr>
            <a:spLocks noGrp="1"/>
          </p:cNvSpPr>
          <p:nvPr>
            <p:ph idx="1"/>
          </p:nvPr>
        </p:nvSpPr>
        <p:spPr>
          <a:xfrm>
            <a:off x="457200" y="1401762"/>
            <a:ext cx="8229600" cy="4313238"/>
          </a:xfrm>
        </p:spPr>
        <p:txBody>
          <a:bodyPr>
            <a:normAutofit fontScale="77500" lnSpcReduction="20000"/>
          </a:bodyPr>
          <a:lstStyle/>
          <a:p>
            <a:r>
              <a:rPr lang="en-US" dirty="0" smtClean="0"/>
              <a:t>Material changes between the SOI and NCQP are not allowed </a:t>
            </a:r>
          </a:p>
          <a:p>
            <a:r>
              <a:rPr lang="en-US" dirty="0" smtClean="0"/>
              <a:t>A material change occurs when:</a:t>
            </a:r>
          </a:p>
          <a:p>
            <a:pPr lvl="1"/>
            <a:r>
              <a:rPr lang="en-US" dirty="0" smtClean="0"/>
              <a:t>A </a:t>
            </a:r>
            <a:r>
              <a:rPr lang="en-US" dirty="0"/>
              <a:t>change in the Project Sponsor, subject to review by the ISO of the capability and experience of the new Project Sponsor</a:t>
            </a:r>
          </a:p>
          <a:p>
            <a:pPr lvl="1"/>
            <a:r>
              <a:rPr lang="en-US" dirty="0" smtClean="0"/>
              <a:t>A </a:t>
            </a:r>
            <a:r>
              <a:rPr lang="en-US" dirty="0"/>
              <a:t>change in DRR Aggregation Zone within which the resource is located</a:t>
            </a:r>
            <a:endParaRPr lang="en-US" dirty="0" smtClean="0"/>
          </a:p>
          <a:p>
            <a:pPr lvl="1"/>
            <a:r>
              <a:rPr lang="en-US" dirty="0"/>
              <a:t>A misrepresentation or change of the interconnection status of a facility within the </a:t>
            </a:r>
            <a:r>
              <a:rPr lang="en-US" dirty="0" smtClean="0"/>
              <a:t>DECR</a:t>
            </a:r>
          </a:p>
          <a:p>
            <a:pPr lvl="1"/>
            <a:r>
              <a:rPr lang="en-US" dirty="0" smtClean="0"/>
              <a:t>For demand response components:</a:t>
            </a:r>
          </a:p>
          <a:p>
            <a:pPr lvl="2"/>
            <a:r>
              <a:rPr lang="en-US" dirty="0" smtClean="0"/>
              <a:t>A </a:t>
            </a:r>
            <a:r>
              <a:rPr lang="en-US" dirty="0"/>
              <a:t>change in the total summer or winter demand reduction value of the project by more than 30 percent in </a:t>
            </a:r>
            <a:r>
              <a:rPr lang="en-US" dirty="0" smtClean="0"/>
              <a:t>total</a:t>
            </a:r>
          </a:p>
          <a:p>
            <a:pPr lvl="2"/>
            <a:r>
              <a:rPr lang="en-US" dirty="0" smtClean="0"/>
              <a:t>A </a:t>
            </a:r>
            <a:r>
              <a:rPr lang="en-US" dirty="0"/>
              <a:t>change in the general type of technology providing the demand </a:t>
            </a:r>
            <a:r>
              <a:rPr lang="en-US" dirty="0" smtClean="0"/>
              <a:t>reduction</a:t>
            </a:r>
          </a:p>
          <a:p>
            <a:pPr lvl="1"/>
            <a:r>
              <a:rPr lang="en-US" dirty="0" smtClean="0"/>
              <a:t>For non-demand response components:</a:t>
            </a:r>
          </a:p>
          <a:p>
            <a:pPr lvl="2"/>
            <a:r>
              <a:rPr lang="en-US" dirty="0"/>
              <a:t>An addition of POI connected facilities greater than 1 MW</a:t>
            </a:r>
          </a:p>
          <a:p>
            <a:pPr lvl="2"/>
            <a:r>
              <a:rPr lang="en-US" dirty="0" smtClean="0"/>
              <a:t>An </a:t>
            </a:r>
            <a:r>
              <a:rPr lang="en-US" dirty="0"/>
              <a:t>increase in size of </a:t>
            </a:r>
            <a:r>
              <a:rPr lang="en-US" dirty="0" smtClean="0"/>
              <a:t>POI </a:t>
            </a:r>
            <a:r>
              <a:rPr lang="en-US" dirty="0"/>
              <a:t>connected </a:t>
            </a:r>
            <a:r>
              <a:rPr lang="en-US" dirty="0" smtClean="0"/>
              <a:t>facilities</a:t>
            </a:r>
            <a:endParaRPr lang="en-US" strike="sngStrike" dirty="0" smtClean="0">
              <a:solidFill>
                <a:srgbClr val="00B050"/>
              </a:solidFill>
            </a:endParaRPr>
          </a:p>
          <a:p>
            <a:pPr lvl="2"/>
            <a:r>
              <a:rPr lang="en-US" dirty="0" smtClean="0"/>
              <a:t>For POI facilities with net injection less than 1 MW of the DECR, a change in the total summer or winter net injection value of the project by more than 30 percent in total</a:t>
            </a:r>
          </a:p>
          <a:p>
            <a:pPr lvl="2"/>
            <a:r>
              <a:rPr lang="en-US" dirty="0" smtClean="0"/>
              <a:t>A decrease in size greater than 60% of any POI connected facility greater than 1 MW</a:t>
            </a:r>
          </a:p>
          <a:p>
            <a:pPr lvl="2"/>
            <a:r>
              <a:rPr lang="en-US" dirty="0" smtClean="0">
                <a:solidFill>
                  <a:srgbClr val="00B050"/>
                </a:solidFill>
              </a:rPr>
              <a:t>An introduction of a new </a:t>
            </a:r>
            <a:r>
              <a:rPr lang="en-US" strike="sngStrike" dirty="0" smtClean="0">
                <a:solidFill>
                  <a:srgbClr val="00B050"/>
                </a:solidFill>
              </a:rPr>
              <a:t>change in </a:t>
            </a:r>
            <a:r>
              <a:rPr lang="en-US" dirty="0" smtClean="0">
                <a:solidFill>
                  <a:srgbClr val="00B050"/>
                </a:solidFill>
              </a:rPr>
              <a:t>technology type</a:t>
            </a:r>
          </a:p>
          <a:p>
            <a:r>
              <a:rPr lang="en-US" dirty="0" smtClean="0"/>
              <a:t>If material changes are determined, the SOI form shall be withdrawn</a:t>
            </a:r>
          </a:p>
          <a:p>
            <a:r>
              <a:rPr lang="en-US" dirty="0" smtClean="0">
                <a:solidFill>
                  <a:srgbClr val="00B050"/>
                </a:solidFill>
              </a:rPr>
              <a:t>Material change examples are provided in the Appendix</a:t>
            </a:r>
            <a:endParaRPr lang="en-US" dirty="0">
              <a:solidFill>
                <a:srgbClr val="00B050"/>
              </a:solidFill>
            </a:endParaRPr>
          </a:p>
        </p:txBody>
      </p:sp>
      <p:sp>
        <p:nvSpPr>
          <p:cNvPr id="5" name="TextBox 4"/>
          <p:cNvSpPr txBox="1"/>
          <p:nvPr/>
        </p:nvSpPr>
        <p:spPr>
          <a:xfrm>
            <a:off x="1447800" y="5867400"/>
            <a:ext cx="6248400" cy="369332"/>
          </a:xfrm>
          <a:prstGeom prst="rect">
            <a:avLst/>
          </a:prstGeom>
          <a:solidFill>
            <a:schemeClr val="bg2">
              <a:lumMod val="20000"/>
              <a:lumOff val="80000"/>
            </a:schemeClr>
          </a:solidFill>
          <a:ln w="19050">
            <a:solidFill>
              <a:schemeClr val="accent1"/>
            </a:solidFill>
          </a:ln>
        </p:spPr>
        <p:txBody>
          <a:bodyPr wrap="square" rtlCol="0">
            <a:spAutoFit/>
          </a:bodyPr>
          <a:lstStyle/>
          <a:p>
            <a:pPr algn="ctr"/>
            <a:r>
              <a:rPr lang="en-US" dirty="0" smtClean="0">
                <a:solidFill>
                  <a:srgbClr val="000000"/>
                </a:solidFill>
              </a:rPr>
              <a:t>From July MC Material. Modifications are in </a:t>
            </a:r>
            <a:r>
              <a:rPr lang="en-US" dirty="0" smtClean="0">
                <a:solidFill>
                  <a:srgbClr val="00B050"/>
                </a:solidFill>
              </a:rPr>
              <a:t>green</a:t>
            </a:r>
            <a:r>
              <a:rPr lang="en-US" dirty="0" smtClean="0"/>
              <a:t>.</a:t>
            </a:r>
          </a:p>
        </p:txBody>
      </p:sp>
    </p:spTree>
    <p:extLst>
      <p:ext uri="{BB962C8B-B14F-4D97-AF65-F5344CB8AC3E}">
        <p14:creationId xmlns:p14="http://schemas.microsoft.com/office/powerpoint/2010/main" val="3531463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a:t>Technical </a:t>
            </a:r>
            <a:r>
              <a:rPr lang="en-US" dirty="0" smtClean="0"/>
              <a:t>Committees</a:t>
            </a:r>
            <a:endParaRPr lang="en-US" dirty="0"/>
          </a:p>
        </p:txBody>
      </p:sp>
      <p:sp>
        <p:nvSpPr>
          <p:cNvPr id="8" name="Text Placeholder 7"/>
          <p:cNvSpPr>
            <a:spLocks noGrp="1"/>
          </p:cNvSpPr>
          <p:nvPr>
            <p:ph type="body" idx="1"/>
          </p:nvPr>
        </p:nvSpPr>
        <p:spPr/>
        <p:txBody>
          <a:bodyPr/>
          <a:lstStyle/>
          <a:p>
            <a:endParaRPr lang="en-US" dirty="0"/>
          </a:p>
        </p:txBody>
      </p:sp>
      <p:sp>
        <p:nvSpPr>
          <p:cNvPr id="4" name="Slide Number Placeholder 3"/>
          <p:cNvSpPr>
            <a:spLocks noGrp="1"/>
          </p:cNvSpPr>
          <p:nvPr>
            <p:ph type="sldNum" sz="quarter" idx="4"/>
          </p:nvPr>
        </p:nvSpPr>
        <p:spPr/>
        <p:txBody>
          <a:bodyPr/>
          <a:lstStyle/>
          <a:p>
            <a:fld id="{10C7F894-2A36-495D-AB7C-1055F7AC0F9D}" type="slidenum">
              <a:rPr lang="en-US" smtClean="0"/>
              <a:pPr/>
              <a:t>5</a:t>
            </a:fld>
            <a:endParaRPr lang="en-US" dirty="0"/>
          </a:p>
        </p:txBody>
      </p:sp>
    </p:spTree>
    <p:extLst>
      <p:ext uri="{BB962C8B-B14F-4D97-AF65-F5344CB8AC3E}">
        <p14:creationId xmlns:p14="http://schemas.microsoft.com/office/powerpoint/2010/main" val="34761215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143000"/>
          </a:xfrm>
        </p:spPr>
        <p:txBody>
          <a:bodyPr>
            <a:normAutofit/>
          </a:bodyPr>
          <a:lstStyle/>
          <a:p>
            <a:r>
              <a:rPr lang="en-US" sz="2800" dirty="0" smtClean="0"/>
              <a:t>Technical Committee Focus on Order No. 2222 </a:t>
            </a:r>
            <a:br>
              <a:rPr lang="en-US" sz="2800" dirty="0" smtClean="0"/>
            </a:br>
            <a:r>
              <a:rPr lang="en-US" sz="2800" dirty="0" smtClean="0"/>
              <a:t>Tariff Revisions</a:t>
            </a:r>
            <a:endParaRPr lang="en-US" sz="2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54830901"/>
              </p:ext>
            </p:extLst>
          </p:nvPr>
        </p:nvGraphicFramePr>
        <p:xfrm>
          <a:off x="472141" y="1447800"/>
          <a:ext cx="8229600" cy="42538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294967295"/>
          </p:nvPr>
        </p:nvSpPr>
        <p:spPr>
          <a:xfrm>
            <a:off x="8534400" y="6365875"/>
            <a:ext cx="381000" cy="263525"/>
          </a:xfrm>
        </p:spPr>
        <p:txBody>
          <a:bodyPr/>
          <a:lstStyle/>
          <a:p>
            <a:fld id="{10C7F894-2A36-495D-AB7C-1055F7AC0F9D}" type="slidenum">
              <a:rPr lang="en-US" smtClean="0"/>
              <a:pPr/>
              <a:t>6</a:t>
            </a:fld>
            <a:endParaRPr lang="en-US" dirty="0"/>
          </a:p>
        </p:txBody>
      </p:sp>
    </p:spTree>
    <p:extLst>
      <p:ext uri="{BB962C8B-B14F-4D97-AF65-F5344CB8AC3E}">
        <p14:creationId xmlns:p14="http://schemas.microsoft.com/office/powerpoint/2010/main" val="3851201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143000"/>
          </a:xfrm>
        </p:spPr>
        <p:txBody>
          <a:bodyPr>
            <a:normAutofit/>
          </a:bodyPr>
          <a:lstStyle/>
          <a:p>
            <a:r>
              <a:rPr lang="en-US" dirty="0"/>
              <a:t>Markets </a:t>
            </a:r>
            <a:r>
              <a:rPr lang="en-US" dirty="0" smtClean="0"/>
              <a:t>Committee </a:t>
            </a:r>
            <a:r>
              <a:rPr lang="en-US" dirty="0"/>
              <a:t>F</a:t>
            </a:r>
            <a:r>
              <a:rPr lang="en-US" dirty="0" smtClean="0"/>
              <a:t>ocus on Order </a:t>
            </a:r>
            <a:r>
              <a:rPr lang="en-US" dirty="0"/>
              <a:t>No. 2222 </a:t>
            </a:r>
            <a:r>
              <a:rPr lang="en-US" dirty="0" smtClean="0"/>
              <a:t>Tariff Revisions</a:t>
            </a:r>
            <a:endParaRPr lang="en-US" sz="2800" dirty="0"/>
          </a:p>
        </p:txBody>
      </p:sp>
      <p:sp>
        <p:nvSpPr>
          <p:cNvPr id="4" name="Slide Number Placeholder 3"/>
          <p:cNvSpPr>
            <a:spLocks noGrp="1"/>
          </p:cNvSpPr>
          <p:nvPr>
            <p:ph type="sldNum" sz="quarter" idx="4294967295"/>
          </p:nvPr>
        </p:nvSpPr>
        <p:spPr>
          <a:xfrm>
            <a:off x="8534400" y="6365875"/>
            <a:ext cx="381000" cy="263525"/>
          </a:xfrm>
        </p:spPr>
        <p:txBody>
          <a:bodyPr/>
          <a:lstStyle/>
          <a:p>
            <a:fld id="{10C7F894-2A36-495D-AB7C-1055F7AC0F9D}" type="slidenum">
              <a:rPr lang="en-US" smtClean="0"/>
              <a:pPr/>
              <a:t>7</a:t>
            </a:fld>
            <a:endParaRPr lang="en-US" dirty="0"/>
          </a:p>
        </p:txBody>
      </p:sp>
      <p:sp>
        <p:nvSpPr>
          <p:cNvPr id="2" name="Content Placeholder 1"/>
          <p:cNvSpPr>
            <a:spLocks noGrp="1"/>
          </p:cNvSpPr>
          <p:nvPr>
            <p:ph idx="1"/>
          </p:nvPr>
        </p:nvSpPr>
        <p:spPr>
          <a:xfrm>
            <a:off x="457200" y="1401762"/>
            <a:ext cx="8229600" cy="4694238"/>
          </a:xfrm>
        </p:spPr>
        <p:txBody>
          <a:bodyPr>
            <a:normAutofit fontScale="92500" lnSpcReduction="10000"/>
          </a:bodyPr>
          <a:lstStyle/>
          <a:p>
            <a:pPr lvl="0"/>
            <a:r>
              <a:rPr lang="en-US" dirty="0" smtClean="0"/>
              <a:t>September MC meeting will cover:</a:t>
            </a:r>
          </a:p>
          <a:p>
            <a:pPr lvl="1"/>
            <a:r>
              <a:rPr lang="en-US" dirty="0" smtClean="0"/>
              <a:t>Defined </a:t>
            </a:r>
            <a:r>
              <a:rPr lang="en-US" dirty="0"/>
              <a:t>Terms</a:t>
            </a:r>
          </a:p>
          <a:p>
            <a:pPr lvl="1"/>
            <a:r>
              <a:rPr lang="en-US" dirty="0"/>
              <a:t>DERA Participation Models</a:t>
            </a:r>
          </a:p>
          <a:p>
            <a:pPr lvl="1"/>
            <a:r>
              <a:rPr lang="en-US" dirty="0"/>
              <a:t>Metering and Telemetry Requirements</a:t>
            </a:r>
          </a:p>
          <a:p>
            <a:pPr lvl="1"/>
            <a:r>
              <a:rPr lang="en-US" dirty="0"/>
              <a:t>DERA Registration Coordination</a:t>
            </a:r>
          </a:p>
          <a:p>
            <a:pPr lvl="1"/>
            <a:r>
              <a:rPr lang="en-US" dirty="0"/>
              <a:t>Operational </a:t>
            </a:r>
            <a:r>
              <a:rPr lang="en-US" dirty="0" smtClean="0"/>
              <a:t>Coordination</a:t>
            </a:r>
          </a:p>
          <a:p>
            <a:pPr lvl="2"/>
            <a:r>
              <a:rPr lang="en-US" dirty="0" smtClean="0"/>
              <a:t>The </a:t>
            </a:r>
            <a:r>
              <a:rPr lang="en-US" dirty="0"/>
              <a:t>proposed Operational Coordination design was discussed at the TC. In drafting the Tariff revisions, the Operational Coordination revisions are in Market </a:t>
            </a:r>
            <a:r>
              <a:rPr lang="en-US" dirty="0" smtClean="0"/>
              <a:t>Rules </a:t>
            </a:r>
            <a:r>
              <a:rPr lang="en-US" dirty="0"/>
              <a:t>1 and will be reviewed by the MC</a:t>
            </a:r>
          </a:p>
          <a:p>
            <a:r>
              <a:rPr lang="en-US" dirty="0" smtClean="0"/>
              <a:t>October MC meeting will cover:</a:t>
            </a:r>
          </a:p>
          <a:p>
            <a:pPr lvl="1"/>
            <a:r>
              <a:rPr lang="en-US" dirty="0" smtClean="0"/>
              <a:t>FCM Participation Rules</a:t>
            </a:r>
            <a:endParaRPr lang="en-US" dirty="0"/>
          </a:p>
          <a:p>
            <a:pPr lvl="1"/>
            <a:r>
              <a:rPr lang="en-US" dirty="0" smtClean="0"/>
              <a:t>Any </a:t>
            </a:r>
            <a:r>
              <a:rPr lang="en-US" dirty="0"/>
              <a:t>revisions to </a:t>
            </a:r>
            <a:r>
              <a:rPr lang="en-US" dirty="0" smtClean="0"/>
              <a:t>the Tariff </a:t>
            </a:r>
            <a:r>
              <a:rPr lang="en-US" dirty="0"/>
              <a:t>redlines previously </a:t>
            </a:r>
            <a:r>
              <a:rPr lang="en-US" dirty="0" smtClean="0"/>
              <a:t>presented</a:t>
            </a:r>
            <a:endParaRPr lang="en-US" dirty="0"/>
          </a:p>
          <a:p>
            <a:pPr lvl="1"/>
            <a:r>
              <a:rPr lang="en-US" dirty="0" smtClean="0"/>
              <a:t>Updates </a:t>
            </a:r>
            <a:r>
              <a:rPr lang="en-US" dirty="0"/>
              <a:t>to the Market Participant Service </a:t>
            </a:r>
            <a:r>
              <a:rPr lang="en-US" dirty="0" smtClean="0"/>
              <a:t>Agreement</a:t>
            </a:r>
          </a:p>
          <a:p>
            <a:pPr lvl="2"/>
            <a:r>
              <a:rPr lang="en-US" dirty="0" smtClean="0"/>
              <a:t>The </a:t>
            </a:r>
            <a:r>
              <a:rPr lang="en-US" dirty="0"/>
              <a:t>ISO is considering </a:t>
            </a:r>
            <a:r>
              <a:rPr lang="en-US" dirty="0" smtClean="0"/>
              <a:t>if </a:t>
            </a:r>
            <a:r>
              <a:rPr lang="en-US" dirty="0"/>
              <a:t>updates to the Market Participant Service Agreement are needed or if the need to incorporate DERs into the participation agreement could be captured through other means</a:t>
            </a:r>
          </a:p>
          <a:p>
            <a:endParaRPr lang="en-US" dirty="0"/>
          </a:p>
        </p:txBody>
      </p:sp>
    </p:spTree>
    <p:extLst>
      <p:ext uri="{BB962C8B-B14F-4D97-AF65-F5344CB8AC3E}">
        <p14:creationId xmlns:p14="http://schemas.microsoft.com/office/powerpoint/2010/main" val="585740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a:t>Operational coordination Framework</a:t>
            </a:r>
          </a:p>
        </p:txBody>
      </p:sp>
      <p:sp>
        <p:nvSpPr>
          <p:cNvPr id="8" name="Text Placeholder 7"/>
          <p:cNvSpPr>
            <a:spLocks noGrp="1"/>
          </p:cNvSpPr>
          <p:nvPr>
            <p:ph type="body" idx="1"/>
          </p:nvPr>
        </p:nvSpPr>
        <p:spPr/>
        <p:txBody>
          <a:bodyPr/>
          <a:lstStyle/>
          <a:p>
            <a:endParaRPr lang="en-US" dirty="0"/>
          </a:p>
        </p:txBody>
      </p:sp>
      <p:sp>
        <p:nvSpPr>
          <p:cNvPr id="4" name="Slide Number Placeholder 3"/>
          <p:cNvSpPr>
            <a:spLocks noGrp="1"/>
          </p:cNvSpPr>
          <p:nvPr>
            <p:ph type="sldNum" sz="quarter" idx="4"/>
          </p:nvPr>
        </p:nvSpPr>
        <p:spPr/>
        <p:txBody>
          <a:bodyPr/>
          <a:lstStyle/>
          <a:p>
            <a:fld id="{10C7F894-2A36-495D-AB7C-1055F7AC0F9D}" type="slidenum">
              <a:rPr lang="en-US" smtClean="0"/>
              <a:pPr/>
              <a:t>8</a:t>
            </a:fld>
            <a:endParaRPr lang="en-US" dirty="0"/>
          </a:p>
        </p:txBody>
      </p:sp>
    </p:spTree>
    <p:extLst>
      <p:ext uri="{BB962C8B-B14F-4D97-AF65-F5344CB8AC3E}">
        <p14:creationId xmlns:p14="http://schemas.microsoft.com/office/powerpoint/2010/main" val="1278234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9</a:t>
            </a:fld>
            <a:endParaRPr lang="en-US" dirty="0"/>
          </a:p>
        </p:txBody>
      </p:sp>
      <p:sp>
        <p:nvSpPr>
          <p:cNvPr id="3" name="Title 2"/>
          <p:cNvSpPr>
            <a:spLocks noGrp="1"/>
          </p:cNvSpPr>
          <p:nvPr>
            <p:ph type="title"/>
          </p:nvPr>
        </p:nvSpPr>
        <p:spPr/>
        <p:txBody>
          <a:bodyPr/>
          <a:lstStyle/>
          <a:p>
            <a:r>
              <a:rPr lang="en-US" dirty="0" smtClean="0"/>
              <a:t>Background on Operational Coordination</a:t>
            </a:r>
            <a:endParaRPr lang="en-US" dirty="0"/>
          </a:p>
        </p:txBody>
      </p:sp>
      <p:sp>
        <p:nvSpPr>
          <p:cNvPr id="4" name="Content Placeholder 3"/>
          <p:cNvSpPr>
            <a:spLocks noGrp="1"/>
          </p:cNvSpPr>
          <p:nvPr>
            <p:ph idx="1"/>
          </p:nvPr>
        </p:nvSpPr>
        <p:spPr/>
        <p:txBody>
          <a:bodyPr/>
          <a:lstStyle/>
          <a:p>
            <a:r>
              <a:rPr lang="en-US" dirty="0" smtClean="0"/>
              <a:t>The ISO has been hosting on-going monthly operational </a:t>
            </a:r>
            <a:r>
              <a:rPr lang="en-US" dirty="0"/>
              <a:t>coordination </a:t>
            </a:r>
            <a:r>
              <a:rPr lang="en-US" dirty="0" smtClean="0"/>
              <a:t>discussions since February</a:t>
            </a:r>
            <a:endParaRPr lang="en-US" dirty="0"/>
          </a:p>
          <a:p>
            <a:r>
              <a:rPr lang="en-US" dirty="0" smtClean="0"/>
              <a:t>With </a:t>
            </a:r>
            <a:r>
              <a:rPr lang="en-US" dirty="0"/>
              <a:t>respect to </a:t>
            </a:r>
            <a:r>
              <a:rPr lang="en-US" dirty="0" smtClean="0"/>
              <a:t>operational </a:t>
            </a:r>
            <a:r>
              <a:rPr lang="en-US" dirty="0"/>
              <a:t>coordination, Order No. 2222 requires that we:</a:t>
            </a:r>
          </a:p>
          <a:p>
            <a:pPr lvl="1"/>
            <a:r>
              <a:rPr lang="en-US" dirty="0"/>
              <a:t>Address data flows and communication between RTO/ISO, DER Aggregators, and the distribution utilities</a:t>
            </a:r>
          </a:p>
          <a:p>
            <a:pPr lvl="1"/>
            <a:r>
              <a:rPr lang="en-US" dirty="0"/>
              <a:t>Require DER Aggregators to report any changes to offered quantity and related distribution factors that result from distribution line faults or outages</a:t>
            </a:r>
          </a:p>
          <a:p>
            <a:pPr lvl="1"/>
            <a:r>
              <a:rPr lang="en-US" dirty="0"/>
              <a:t>Include coordination protocols and processes for the operating day that allow distribution utilities to override RTO/ISO dispatch of a DERA to maintain the reliable and safe operation of the distribution </a:t>
            </a:r>
            <a:r>
              <a:rPr lang="en-US" dirty="0" smtClean="0"/>
              <a:t>system</a:t>
            </a:r>
            <a:endParaRPr lang="en-US" dirty="0"/>
          </a:p>
          <a:p>
            <a:endParaRPr lang="en-US" dirty="0"/>
          </a:p>
        </p:txBody>
      </p:sp>
      <p:sp>
        <p:nvSpPr>
          <p:cNvPr id="5" name="TextBox 4"/>
          <p:cNvSpPr txBox="1"/>
          <p:nvPr/>
        </p:nvSpPr>
        <p:spPr>
          <a:xfrm>
            <a:off x="1447800" y="5867400"/>
            <a:ext cx="6248400" cy="369332"/>
          </a:xfrm>
          <a:prstGeom prst="rect">
            <a:avLst/>
          </a:prstGeom>
          <a:solidFill>
            <a:schemeClr val="bg2">
              <a:lumMod val="20000"/>
              <a:lumOff val="80000"/>
            </a:schemeClr>
          </a:solidFill>
          <a:ln w="19050">
            <a:solidFill>
              <a:schemeClr val="accent1"/>
            </a:solidFill>
          </a:ln>
        </p:spPr>
        <p:txBody>
          <a:bodyPr wrap="square" rtlCol="0">
            <a:spAutoFit/>
          </a:bodyPr>
          <a:lstStyle/>
          <a:p>
            <a:pPr algn="ctr"/>
            <a:r>
              <a:rPr lang="en-US" dirty="0" smtClean="0">
                <a:solidFill>
                  <a:srgbClr val="000000"/>
                </a:solidFill>
              </a:rPr>
              <a:t>From </a:t>
            </a:r>
            <a:r>
              <a:rPr lang="en-US" dirty="0" smtClean="0">
                <a:solidFill>
                  <a:srgbClr val="000000"/>
                </a:solidFill>
                <a:hlinkClick r:id="rId2"/>
              </a:rPr>
              <a:t>February TC </a:t>
            </a:r>
            <a:r>
              <a:rPr lang="en-US" dirty="0" smtClean="0">
                <a:solidFill>
                  <a:srgbClr val="000000"/>
                </a:solidFill>
              </a:rPr>
              <a:t>Material. </a:t>
            </a:r>
            <a:endParaRPr lang="en-US" dirty="0" smtClean="0"/>
          </a:p>
        </p:txBody>
      </p:sp>
    </p:spTree>
    <p:extLst>
      <p:ext uri="{BB962C8B-B14F-4D97-AF65-F5344CB8AC3E}">
        <p14:creationId xmlns:p14="http://schemas.microsoft.com/office/powerpoint/2010/main" val="17680989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Markets Committee PowerPoint Presentation Template 2017">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3313</Words>
  <Application>Microsoft Office PowerPoint</Application>
  <PresentationFormat>On-screen Show (4:3)</PresentationFormat>
  <Paragraphs>434</Paragraphs>
  <Slides>35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Courier New</vt:lpstr>
      <vt:lpstr>Wingdings</vt:lpstr>
      <vt:lpstr>Markets Committee PowerPoint Presentation Template 2017</vt:lpstr>
      <vt:lpstr>PowerPoint Presentation</vt:lpstr>
      <vt:lpstr>PowerPoint Presentation</vt:lpstr>
      <vt:lpstr>Clarification on Forward Capacity Market Material Changes</vt:lpstr>
      <vt:lpstr>Material Changes between SOI and NCQP</vt:lpstr>
      <vt:lpstr>Technical Committees</vt:lpstr>
      <vt:lpstr>Technical Committee Focus on Order No. 2222  Tariff Revisions</vt:lpstr>
      <vt:lpstr>Markets Committee Focus on Order No. 2222 Tariff Revisions</vt:lpstr>
      <vt:lpstr>Operational coordination Framework</vt:lpstr>
      <vt:lpstr>Background on Operational Coordination</vt:lpstr>
      <vt:lpstr>Background on Day-Ahead Operational Coordination Framework</vt:lpstr>
      <vt:lpstr>Background on Real-Time Operational Coordination Framework</vt:lpstr>
      <vt:lpstr>Proposed Tariff changes for Energy and Ancillary Services Markets</vt:lpstr>
      <vt:lpstr>Overview of Proposed Tariff Changes </vt:lpstr>
      <vt:lpstr>As shown in the following tables, each substantive Tariff change is linked to one or more of the compliance directives </vt:lpstr>
      <vt:lpstr>Eleven Key Compliance Directives (cont.)</vt:lpstr>
      <vt:lpstr>Summary of Proposed Tariff Changes -  New Definitions</vt:lpstr>
      <vt:lpstr>Summary of Proposed Tariff Changes -  Updated Definitions</vt:lpstr>
      <vt:lpstr>Summary of Proposed Tariff Changes -  New Sections for DERA Participation Rules</vt:lpstr>
      <vt:lpstr>Summary of Proposed Tariff Changes -  DERA Participation Rules Throughout the Tariff</vt:lpstr>
      <vt:lpstr>Summary of Proposed Tariff Changes -  DERA Participation Rules Throughout the Tariff (cont.)</vt:lpstr>
      <vt:lpstr>Summary of Proposed Tariff Changes -  Additional Changes</vt:lpstr>
      <vt:lpstr>Proposed implementation Timeframe</vt:lpstr>
      <vt:lpstr>Proposed Implementation Timeframe</vt:lpstr>
      <vt:lpstr>Proposed Implementation Timeframe (cont.)</vt:lpstr>
      <vt:lpstr>Proposed Implementation Timeframe (cont.)</vt:lpstr>
      <vt:lpstr>Conclusion</vt:lpstr>
      <vt:lpstr>Order No. 2222</vt:lpstr>
      <vt:lpstr>Stakeholder Schedule</vt:lpstr>
      <vt:lpstr>Stakeholder Schedule (cont.)</vt:lpstr>
      <vt:lpstr>Stakeholder Schedule (cont.)</vt:lpstr>
      <vt:lpstr>Stakeholder Schedule (cont.)</vt:lpstr>
      <vt:lpstr>Q&amp;A and Discussion</vt:lpstr>
      <vt:lpstr>Acronyms Used in this Presentation</vt:lpstr>
      <vt:lpstr>Appendix </vt:lpstr>
      <vt:lpstr>Material Change Examples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2020-07-08T21:29:13Z</dcterms:created>
  <dcterms:modified xsi:type="dcterms:W3CDTF">2021-09-07T17:44:11Z</dcterms:modified>
  <cp:category/>
  <cp:contentStatus/>
</cp:coreProperties>
</file>