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48" r:id="rId1"/>
    <p:sldMasterId id="2147483708" r:id="rId2"/>
  </p:sldMasterIdLst>
  <p:notesMasterIdLst>
    <p:notesMasterId r:id="rId33"/>
  </p:notesMasterIdLst>
  <p:handoutMasterIdLst>
    <p:handoutMasterId r:id="rId34"/>
  </p:handoutMasterIdLst>
  <p:sldIdLst>
    <p:sldId id="292" r:id="rId3"/>
    <p:sldId id="390" r:id="rId4"/>
    <p:sldId id="405" r:id="rId5"/>
    <p:sldId id="402" r:id="rId6"/>
    <p:sldId id="396" r:id="rId7"/>
    <p:sldId id="404" r:id="rId8"/>
    <p:sldId id="400" r:id="rId9"/>
    <p:sldId id="399" r:id="rId10"/>
    <p:sldId id="403" r:id="rId11"/>
    <p:sldId id="398" r:id="rId12"/>
    <p:sldId id="420" r:id="rId13"/>
    <p:sldId id="372" r:id="rId14"/>
    <p:sldId id="391" r:id="rId15"/>
    <p:sldId id="392" r:id="rId16"/>
    <p:sldId id="393" r:id="rId17"/>
    <p:sldId id="394" r:id="rId18"/>
    <p:sldId id="395" r:id="rId19"/>
    <p:sldId id="353" r:id="rId20"/>
    <p:sldId id="415" r:id="rId21"/>
    <p:sldId id="351" r:id="rId22"/>
    <p:sldId id="416" r:id="rId23"/>
    <p:sldId id="406" r:id="rId24"/>
    <p:sldId id="407" r:id="rId25"/>
    <p:sldId id="409" r:id="rId26"/>
    <p:sldId id="410" r:id="rId27"/>
    <p:sldId id="411" r:id="rId28"/>
    <p:sldId id="417" r:id="rId29"/>
    <p:sldId id="418" r:id="rId30"/>
    <p:sldId id="413" r:id="rId31"/>
    <p:sldId id="414" r:id="rId32"/>
  </p:sldIdLst>
  <p:sldSz cx="9144000" cy="5143500" type="screen16x9"/>
  <p:notesSz cx="7315200" cy="96012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4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EC1F25"/>
    <a:srgbClr val="FBB92F"/>
    <a:srgbClr val="77BD2A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5" autoAdjust="0"/>
    <p:restoredTop sz="89965" autoAdjust="0"/>
  </p:normalViewPr>
  <p:slideViewPr>
    <p:cSldViewPr>
      <p:cViewPr varScale="1">
        <p:scale>
          <a:sx n="162" d="100"/>
          <a:sy n="162" d="100"/>
        </p:scale>
        <p:origin x="120" y="1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2165" y="5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2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2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4717987"/>
            <a:ext cx="1342288" cy="19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baseline="0" dirty="0" smtClean="0">
                <a:solidFill>
                  <a:schemeClr val="tx1"/>
                </a:solidFill>
              </a:rPr>
              <a:t>ISO NE PUBLIC</a:t>
            </a:r>
            <a:endParaRPr lang="en-US" sz="700" b="1" baseline="0" dirty="0" smtClean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mccarthy@iso-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1/07/a2a_iso_presentation_mopr.pptx" TargetMode="External"/><Relationship Id="rId2" Type="http://schemas.openxmlformats.org/officeDocument/2006/relationships/hyperlink" Target="https://www.iso-ne.com/static-assets/documents/2021/06/a05a_mc_2021_06_08_09_iso_presentation.ppt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1/08/a04b_iso_presentation_mopr.pptx" TargetMode="External"/><Relationship Id="rId2" Type="http://schemas.openxmlformats.org/officeDocument/2006/relationships/hyperlink" Target="https://www.iso-ne.com/static-assets/documents/2021/09/2021_09_13_14_mc_a02b_iso_presentation.pptx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1/11/a03b_mc_2021_11_09_10_iso_presentation_ccm_without_mopr.pdf" TargetMode="External"/><Relationship Id="rId2" Type="http://schemas.openxmlformats.org/officeDocument/2006/relationships/hyperlink" Target="https://www.iso-ne.com/static-assets/documents/2021/10/a03b_mc_2021_10_13_14_iso_ne_competitive_capacity_market_without_mopr_presentation.pptx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1/05/a0_memo_on_elimination_of_mopr.pdf" TargetMode="External"/><Relationship Id="rId2" Type="http://schemas.openxmlformats.org/officeDocument/2006/relationships/hyperlink" Target="https://www.iso-ne.com/static-assets/documents/2021/04/2021_awp_update_05_06_21_pc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so-ne.com/static-assets/documents/2021/05/written_comments_ferc_resource_adequacy_iso_tech_conf.pdf" TargetMode="External"/><Relationship Id="rId4" Type="http://schemas.openxmlformats.org/officeDocument/2006/relationships/hyperlink" Target="https://www.iso-ne.com/static-assets/documents/2021/03/ferc_resource_adequacy_technical_conf_comment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1/11/a03b_mc_2021_11_09_10_iso_memo_bsm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4600" y="196701"/>
            <a:ext cx="6333954" cy="393849"/>
          </a:xfrm>
        </p:spPr>
        <p:txBody>
          <a:bodyPr/>
          <a:lstStyle/>
          <a:p>
            <a:r>
              <a:rPr lang="en-US" dirty="0" smtClean="0"/>
              <a:t>December 7-9, 2021 |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NEPOOL markets Committee </a:t>
            </a:r>
            <a:r>
              <a:rPr lang="en-US" dirty="0" smtClean="0"/>
              <a:t>WEBex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Ryan McCarthy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304822" y="2571750"/>
            <a:ext cx="5559552" cy="650790"/>
          </a:xfrm>
        </p:spPr>
        <p:txBody>
          <a:bodyPr>
            <a:normAutofit/>
          </a:bodyPr>
          <a:lstStyle/>
          <a:p>
            <a:r>
              <a:rPr lang="en-US" dirty="0" smtClean="0"/>
              <a:t>Continued</a:t>
            </a:r>
            <a:r>
              <a:rPr lang="en-US" i="0" dirty="0" smtClean="0"/>
              <a:t> </a:t>
            </a:r>
            <a:r>
              <a:rPr lang="en-US" dirty="0" smtClean="0"/>
              <a:t>Review of Tariff Redlines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800" dirty="0"/>
              <a:t>Competitive Capacity Markets without a Minimum Offer Price </a:t>
            </a:r>
            <a:r>
              <a:rPr lang="en-US" sz="2800" dirty="0" smtClean="0"/>
              <a:t>Rule (MOPR) </a:t>
            </a:r>
            <a:endParaRPr lang="en-US" sz="2800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477000" y="4171950"/>
            <a:ext cx="2295354" cy="285750"/>
          </a:xfrm>
          <a:prstGeom prst="rect">
            <a:avLst/>
          </a:prstGeom>
        </p:spPr>
        <p:txBody>
          <a:bodyPr vert="horz" wrap="none" lIns="0" tIns="0" rIns="0" bIns="0" rtlCol="0">
            <a:normAutofit fontScale="85000" lnSpcReduction="20000"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kern="0" cap="all" spc="3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hlinkClick r:id="rId3"/>
              </a:rPr>
              <a:t>rymccarthy@iso-ne.com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(413) 535-4071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Initial Tariff Redlines: </a:t>
            </a:r>
            <a:r>
              <a:rPr lang="en-US" dirty="0" smtClean="0"/>
              <a:t>Financial Updates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53649550"/>
              </p:ext>
            </p:extLst>
          </p:nvPr>
        </p:nvGraphicFramePr>
        <p:xfrm>
          <a:off x="460332" y="971550"/>
          <a:ext cx="8563355" cy="208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Tariff Section</a:t>
                      </a:r>
                      <a:endParaRPr lang="en-US" sz="160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kern="100" baseline="0" dirty="0" smtClean="0"/>
                        <a:t>Tariff Change</a:t>
                      </a:r>
                      <a:endParaRPr lang="en-US" sz="1600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 for Change</a:t>
                      </a:r>
                      <a:endParaRPr lang="en-US" sz="1600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III.13.2.4.1.;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III.13.2.4.2.;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III.13.7.2.5</a:t>
                      </a:r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</a:rPr>
                        <a:t>Incorporate weighted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</a:rPr>
                        <a:t> average cost of capital changes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</a:rPr>
                        <a:t>Adjustment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</a:rPr>
                        <a:t> to CONE/Net CONE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</a:rPr>
                        <a:t>PPR update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strike="noStrike" dirty="0" smtClean="0">
                          <a:solidFill>
                            <a:srgbClr val="000000"/>
                          </a:solidFill>
                        </a:rPr>
                        <a:t>Relocates</a:t>
                      </a:r>
                      <a:r>
                        <a:rPr lang="en-US" sz="1600" strike="noStrike" baseline="0" dirty="0" smtClean="0">
                          <a:solidFill>
                            <a:srgbClr val="000000"/>
                          </a:solidFill>
                        </a:rPr>
                        <a:t> interim update language from Appendix A</a:t>
                      </a:r>
                      <a:endParaRPr lang="en-US" sz="1600" strike="noStrike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Incorporate financial input adjustments to CONE/Net CO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NE/PPR </a:t>
                      </a:r>
                      <a:r>
                        <a:rPr lang="en-US" sz="1600" strike="noStrike" dirty="0" smtClean="0">
                          <a:solidFill>
                            <a:srgbClr val="000000"/>
                          </a:solidFill>
                        </a:rPr>
                        <a:t>values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8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ISO </a:t>
            </a:r>
            <a:r>
              <a:rPr lang="en-US" dirty="0" smtClean="0"/>
              <a:t>summarized </a:t>
            </a:r>
            <a:r>
              <a:rPr lang="en-US" dirty="0"/>
              <a:t>its proposed Tariff </a:t>
            </a:r>
            <a:r>
              <a:rPr lang="en-US" dirty="0" smtClean="0"/>
              <a:t>redlines, focusing on the updates made since the November MC meeting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In January, </a:t>
            </a:r>
            <a:r>
              <a:rPr lang="en-US" dirty="0"/>
              <a:t>the MC will vote on the </a:t>
            </a:r>
            <a:r>
              <a:rPr lang="en-US" dirty="0" smtClean="0"/>
              <a:t>MOPR elimination proposal which includes incorporation of a narrow buyer-side market power review, adjustments to CONE/Net CONE/PPR financial inputs, and removing MOPR and MOPR-related design elements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4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schedule, including links to previously presented materials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4800" y="666750"/>
          <a:ext cx="8610584" cy="3602040"/>
        </p:xfrm>
        <a:graphic>
          <a:graphicData uri="http://schemas.openxmlformats.org/drawingml/2006/table">
            <a:tbl>
              <a:tblPr/>
              <a:tblGrid>
                <a:gridCol w="202136">
                  <a:extLst>
                    <a:ext uri="{9D8B030D-6E8A-4147-A177-3AD203B41FA5}">
                      <a16:colId xmlns:a16="http://schemas.microsoft.com/office/drawing/2014/main" val="48419494"/>
                    </a:ext>
                  </a:extLst>
                </a:gridCol>
                <a:gridCol w="177880">
                  <a:extLst>
                    <a:ext uri="{9D8B030D-6E8A-4147-A177-3AD203B41FA5}">
                      <a16:colId xmlns:a16="http://schemas.microsoft.com/office/drawing/2014/main" val="163150056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7273789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234455524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9138148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57775773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32933101"/>
                    </a:ext>
                  </a:extLst>
                </a:gridCol>
                <a:gridCol w="161710">
                  <a:extLst>
                    <a:ext uri="{9D8B030D-6E8A-4147-A177-3AD203B41FA5}">
                      <a16:colId xmlns:a16="http://schemas.microsoft.com/office/drawing/2014/main" val="351242080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59719187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18646470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1907962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363580779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879954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5432776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298676075"/>
                    </a:ext>
                  </a:extLst>
                </a:gridCol>
                <a:gridCol w="121283">
                  <a:extLst>
                    <a:ext uri="{9D8B030D-6E8A-4147-A177-3AD203B41FA5}">
                      <a16:colId xmlns:a16="http://schemas.microsoft.com/office/drawing/2014/main" val="351091866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21515843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76016232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856095979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0237430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8466700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65723653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807827394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0639656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86018015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18937669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72348434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7929279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4754293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36328687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2936415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23421360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33058650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74421860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19632898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153099563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36096624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4303014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69019606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94350027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198643332"/>
                    </a:ext>
                  </a:extLst>
                </a:gridCol>
                <a:gridCol w="468543">
                  <a:extLst>
                    <a:ext uri="{9D8B030D-6E8A-4147-A177-3AD203B41FA5}">
                      <a16:colId xmlns:a16="http://schemas.microsoft.com/office/drawing/2014/main" val="229242954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June 8-9, 2021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 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June 2,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Kick off discussion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of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objectives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including review of preliminary stakeholder schedule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Initial discussion of stakeholder conceptual approaches. By </a:t>
                      </a:r>
                      <a:r>
                        <a:rPr lang="en-US" sz="1150" b="1" i="0" u="none" strike="noStrike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interested in sharing conceptual approaches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61747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0249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00B050"/>
                        </a:gs>
                        <a:gs pos="50000">
                          <a:srgbClr val="D600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1828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6397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1089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39409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74541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455599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91473"/>
                  </a:ext>
                </a:extLst>
              </a:tr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July 7-8, 2021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June 30,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Discussion of framing the problem, qualitative and quantitative assessment approach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and high-level feedback on stakeholder conceptual approaches discussed at the June 8-9 MC meeting. Continued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stakeholder conceptual approaches. By </a:t>
                      </a:r>
                      <a:r>
                        <a:rPr lang="en-US" sz="1150" b="1" i="0" u="none" strike="noStrike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June 23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sharing conceptual approaches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</a:t>
                      </a:r>
                      <a:b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July 26, 2021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July 20,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Discussion of Potomac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Economics’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approach.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Continued discussion of stakeholder conceptual approaches from July 7-8 MC meeting that were not discussed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4869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4341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1181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27565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7155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68331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4658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37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4800" y="2724150"/>
          <a:ext cx="8610603" cy="1933002"/>
        </p:xfrm>
        <a:graphic>
          <a:graphicData uri="http://schemas.openxmlformats.org/drawingml/2006/table">
            <a:tbl>
              <a:tblPr/>
              <a:tblGrid>
                <a:gridCol w="208591">
                  <a:extLst>
                    <a:ext uri="{9D8B030D-6E8A-4147-A177-3AD203B41FA5}">
                      <a16:colId xmlns:a16="http://schemas.microsoft.com/office/drawing/2014/main" val="257318331"/>
                    </a:ext>
                  </a:extLst>
                </a:gridCol>
                <a:gridCol w="183559">
                  <a:extLst>
                    <a:ext uri="{9D8B030D-6E8A-4147-A177-3AD203B41FA5}">
                      <a16:colId xmlns:a16="http://schemas.microsoft.com/office/drawing/2014/main" val="3837659640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25508563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868180951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728102836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3606821614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3293785017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2410793904"/>
                    </a:ext>
                  </a:extLst>
                </a:gridCol>
                <a:gridCol w="7008625">
                  <a:extLst>
                    <a:ext uri="{9D8B030D-6E8A-4147-A177-3AD203B41FA5}">
                      <a16:colId xmlns:a16="http://schemas.microsoft.com/office/drawing/2014/main" val="4101829842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September 13-14, 2021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September 7,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Potomac Economics’ framework.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Discussion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of ISO's draft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proposal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and potential preliminary assessment results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Discussion of stakeholder draft proposals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</a:t>
                      </a: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29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 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23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iscussion of stakeholder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draft proposals that were not discussed at the September 13-14 MC meeting.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r>
                        <a:rPr lang="en-US" sz="1150" b="1" i="0" u="none" strike="noStrike" baseline="0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 21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sharing draft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proposals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should contact the MC secretary for time on the agenda.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needed, continue d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iscussion of ISO materials from September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13-14 MC meeting on its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draft proposal and potential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preliminary assessment results</a:t>
                      </a:r>
                      <a:endParaRPr lang="en-US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1406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9733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3334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800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7079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0529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67551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77785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Schedule, cont.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04800" y="514350"/>
          <a:ext cx="8610601" cy="2108262"/>
        </p:xfrm>
        <a:graphic>
          <a:graphicData uri="http://schemas.openxmlformats.org/drawingml/2006/table">
            <a:tbl>
              <a:tblPr/>
              <a:tblGrid>
                <a:gridCol w="208591">
                  <a:extLst>
                    <a:ext uri="{9D8B030D-6E8A-4147-A177-3AD203B41FA5}">
                      <a16:colId xmlns:a16="http://schemas.microsoft.com/office/drawing/2014/main" val="48419494"/>
                    </a:ext>
                  </a:extLst>
                </a:gridCol>
                <a:gridCol w="183559">
                  <a:extLst>
                    <a:ext uri="{9D8B030D-6E8A-4147-A177-3AD203B41FA5}">
                      <a16:colId xmlns:a16="http://schemas.microsoft.com/office/drawing/2014/main" val="1631500562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972737896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234455524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991381488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577757738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3632933101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3512420801"/>
                    </a:ext>
                  </a:extLst>
                </a:gridCol>
                <a:gridCol w="7008623">
                  <a:extLst>
                    <a:ext uri="{9D8B030D-6E8A-4147-A177-3AD203B41FA5}">
                      <a16:colId xmlns:a16="http://schemas.microsoft.com/office/drawing/2014/main" val="2597191871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August 10-11,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August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12, 2021 (as needed)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 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August 4, 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Potomac Economics’ framework.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Discussion of ISO’s initial design proposal considerations, continued discussion of assessment approach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feedback on stakeholder conceptual approaches. Discussion of stakeholder draft proposals. By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r>
                        <a:rPr lang="en-US" sz="1150" b="1" i="0" u="none" strike="noStrike" baseline="0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 30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sharing conceptual approaches should contact the MC secretary for time on the 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 </a:t>
                      </a: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August 31,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 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August 25, 2021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needed, c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ontinue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ISO materials from August 10-12 MC meeting on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its initial design proposal considerations, assessment approach, and feedback on stakeholder conceptual approaches.  Continue discussion of stakeholder draft proposals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August 10-12 MC meeting that were not discussed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370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4797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9045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66149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64555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7292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9136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2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Schedule, cont.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" y="590550"/>
          <a:ext cx="8610600" cy="1800666"/>
        </p:xfrm>
        <a:graphic>
          <a:graphicData uri="http://schemas.openxmlformats.org/drawingml/2006/table">
            <a:tbl>
              <a:tblPr/>
              <a:tblGrid>
                <a:gridCol w="208590">
                  <a:extLst>
                    <a:ext uri="{9D8B030D-6E8A-4147-A177-3AD203B41FA5}">
                      <a16:colId xmlns:a16="http://schemas.microsoft.com/office/drawing/2014/main" val="1257956656"/>
                    </a:ext>
                  </a:extLst>
                </a:gridCol>
                <a:gridCol w="183560">
                  <a:extLst>
                    <a:ext uri="{9D8B030D-6E8A-4147-A177-3AD203B41FA5}">
                      <a16:colId xmlns:a16="http://schemas.microsoft.com/office/drawing/2014/main" val="57477603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2340316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651392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3468320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7840195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654694273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3771655194"/>
                    </a:ext>
                  </a:extLst>
                </a:gridCol>
                <a:gridCol w="7008627">
                  <a:extLst>
                    <a:ext uri="{9D8B030D-6E8A-4147-A177-3AD203B41FA5}">
                      <a16:colId xmlns:a16="http://schemas.microsoft.com/office/drawing/2014/main" val="631484396"/>
                    </a:ext>
                  </a:extLst>
                </a:gridCol>
              </a:tblGrid>
              <a:tr h="18176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October 13-14,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October 6,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Discussion of design refinements to the ISO's draft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proposal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stakeholder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proposals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US" sz="1150" b="1" i="0" u="none" strike="noStrike" baseline="0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interested in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sharing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draft proposals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should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</a:t>
                      </a:r>
                      <a:b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21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October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18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Continue discussion of stakeholder draft proposals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that were not discussed at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13-14 MC meeting 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17200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45118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42563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12324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77070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96091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67535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55888"/>
                  </a:ext>
                </a:extLst>
              </a:tr>
              <a:tr h="34652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499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08646"/>
              </p:ext>
            </p:extLst>
          </p:nvPr>
        </p:nvGraphicFramePr>
        <p:xfrm>
          <a:off x="304798" y="2719008"/>
          <a:ext cx="8610602" cy="1481016"/>
        </p:xfrm>
        <a:graphic>
          <a:graphicData uri="http://schemas.openxmlformats.org/drawingml/2006/table">
            <a:tbl>
              <a:tblPr/>
              <a:tblGrid>
                <a:gridCol w="208590">
                  <a:extLst>
                    <a:ext uri="{9D8B030D-6E8A-4147-A177-3AD203B41FA5}">
                      <a16:colId xmlns:a16="http://schemas.microsoft.com/office/drawing/2014/main" val="1257956656"/>
                    </a:ext>
                  </a:extLst>
                </a:gridCol>
                <a:gridCol w="183560">
                  <a:extLst>
                    <a:ext uri="{9D8B030D-6E8A-4147-A177-3AD203B41FA5}">
                      <a16:colId xmlns:a16="http://schemas.microsoft.com/office/drawing/2014/main" val="57477603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2340316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651392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3468320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7840195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654694273"/>
                    </a:ext>
                  </a:extLst>
                </a:gridCol>
                <a:gridCol w="166874">
                  <a:extLst>
                    <a:ext uri="{9D8B030D-6E8A-4147-A177-3AD203B41FA5}">
                      <a16:colId xmlns:a16="http://schemas.microsoft.com/office/drawing/2014/main" val="3771655194"/>
                    </a:ext>
                  </a:extLst>
                </a:gridCol>
                <a:gridCol w="7008628">
                  <a:extLst>
                    <a:ext uri="{9D8B030D-6E8A-4147-A177-3AD203B41FA5}">
                      <a16:colId xmlns:a16="http://schemas.microsoft.com/office/drawing/2014/main" val="631484396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November 9-10,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 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November 3,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Discussion of further design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refinements to the ISO's proposal and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review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of Tariff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redlines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iscussion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stakeholder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proposals.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150" b="1" i="0" u="none" strike="noStrike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October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interested in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sharing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proposals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0229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1526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3567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1287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7969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246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7433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51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1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11413"/>
              </p:ext>
            </p:extLst>
          </p:nvPr>
        </p:nvGraphicFramePr>
        <p:xfrm>
          <a:off x="304802" y="742950"/>
          <a:ext cx="8610597" cy="3228538"/>
        </p:xfrm>
        <a:graphic>
          <a:graphicData uri="http://schemas.openxmlformats.org/drawingml/2006/table">
            <a:tbl>
              <a:tblPr/>
              <a:tblGrid>
                <a:gridCol w="208590">
                  <a:extLst>
                    <a:ext uri="{9D8B030D-6E8A-4147-A177-3AD203B41FA5}">
                      <a16:colId xmlns:a16="http://schemas.microsoft.com/office/drawing/2014/main" val="4131809929"/>
                    </a:ext>
                  </a:extLst>
                </a:gridCol>
                <a:gridCol w="183559">
                  <a:extLst>
                    <a:ext uri="{9D8B030D-6E8A-4147-A177-3AD203B41FA5}">
                      <a16:colId xmlns:a16="http://schemas.microsoft.com/office/drawing/2014/main" val="195907785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44502387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5086531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79674377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964573120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298862483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64269926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096742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67013041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545375000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66049264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50641360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26483488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347592057"/>
                    </a:ext>
                  </a:extLst>
                </a:gridCol>
                <a:gridCol w="125155">
                  <a:extLst>
                    <a:ext uri="{9D8B030D-6E8A-4147-A177-3AD203B41FA5}">
                      <a16:colId xmlns:a16="http://schemas.microsoft.com/office/drawing/2014/main" val="213352934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17667806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258790000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87945704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8803449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03079531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06280733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99701539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40881947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521327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511556361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7177135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06660111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121754501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00892079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319747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173569427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33375675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78675981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68737839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59342487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3246841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6631981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25475505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02600616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21040948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626074259"/>
                    </a:ext>
                  </a:extLst>
                </a:gridCol>
              </a:tblGrid>
              <a:tr h="1899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2021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December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7-9,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December 1,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any remaining design refinements to the ISO's proposal and review of Tariff redlines. Continued discussion of stakeholder amendments including Tariff redlines. By </a:t>
                      </a:r>
                      <a:r>
                        <a:rPr lang="en-US" sz="115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 panose="020F0502020204030204" pitchFamily="34" charset="0"/>
                        </a:rPr>
                        <a:t>November 29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proposing amendments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0753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41532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69071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80026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7524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865867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1922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6378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5985"/>
                  </a:ext>
                </a:extLst>
              </a:tr>
              <a:tr h="1899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January 11-12, 2022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January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5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, 2022</a:t>
                      </a:r>
                      <a:b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 on proposal including any proposed amendments.</a:t>
                      </a:r>
                      <a:r>
                        <a:rPr lang="en-US" sz="115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3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proposing amendments should contact the MC secretary for time on the agenda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08165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05005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288579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383319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77574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4738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662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4003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Schedule, cont.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82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2" y="742950"/>
          <a:ext cx="8610597" cy="1519312"/>
        </p:xfrm>
        <a:graphic>
          <a:graphicData uri="http://schemas.openxmlformats.org/drawingml/2006/table">
            <a:tbl>
              <a:tblPr/>
              <a:tblGrid>
                <a:gridCol w="208590">
                  <a:extLst>
                    <a:ext uri="{9D8B030D-6E8A-4147-A177-3AD203B41FA5}">
                      <a16:colId xmlns:a16="http://schemas.microsoft.com/office/drawing/2014/main" val="4131809929"/>
                    </a:ext>
                  </a:extLst>
                </a:gridCol>
                <a:gridCol w="183559">
                  <a:extLst>
                    <a:ext uri="{9D8B030D-6E8A-4147-A177-3AD203B41FA5}">
                      <a16:colId xmlns:a16="http://schemas.microsoft.com/office/drawing/2014/main" val="195907785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44502387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5086531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79674377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964573120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298862483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642699266"/>
                    </a:ext>
                  </a:extLst>
                </a:gridCol>
                <a:gridCol w="7008625">
                  <a:extLst>
                    <a:ext uri="{9D8B030D-6E8A-4147-A177-3AD203B41FA5}">
                      <a16:colId xmlns:a16="http://schemas.microsoft.com/office/drawing/2014/main" val="20967428"/>
                    </a:ext>
                  </a:extLst>
                </a:gridCol>
              </a:tblGrid>
              <a:tr h="1899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2022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 Committee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February 3, 2022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 on proposal, including any proposed amendments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70753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41532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69071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80026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7524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865867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1922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6378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Schedule, cont.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5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5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plans </a:t>
            </a:r>
            <a:r>
              <a:rPr lang="en-US" dirty="0"/>
              <a:t>and ISO statements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3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285750"/>
          <a:ext cx="8153400" cy="110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 Capacity Markets without a Minimum Offer Price Rule (MOPR)</a:t>
                      </a:r>
                      <a:endParaRPr lang="en-US" sz="24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WMPP ID: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159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8"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Proposed Effective Date: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(filing in Q1 2022)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457200" y="1388889"/>
            <a:ext cx="8077200" cy="3087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ISO has expressed its intention to work with the New England states and NEPOOL stakeholders to make a filing to eliminate the MOPR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MOPR removal proposal </a:t>
            </a:r>
            <a:r>
              <a:rPr lang="en-US" sz="2000" dirty="0" smtClean="0"/>
              <a:t>consists </a:t>
            </a:r>
            <a:r>
              <a:rPr lang="en-US" sz="2000" dirty="0"/>
              <a:t>of three design </a:t>
            </a:r>
            <a:r>
              <a:rPr lang="en-US" sz="2000" dirty="0" smtClean="0"/>
              <a:t>elements: 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Removing MOPR and </a:t>
            </a:r>
            <a:r>
              <a:rPr lang="en-US" sz="1600" dirty="0" smtClean="0"/>
              <a:t>ORTP-related </a:t>
            </a:r>
            <a:r>
              <a:rPr lang="en-US" sz="1600" dirty="0"/>
              <a:t>design </a:t>
            </a:r>
            <a:r>
              <a:rPr lang="en-US" sz="1600" dirty="0" smtClean="0"/>
              <a:t>elements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Narrow </a:t>
            </a:r>
            <a:r>
              <a:rPr lang="en-US" sz="1600" dirty="0"/>
              <a:t>buyer-side market power review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Adjustments </a:t>
            </a:r>
            <a:r>
              <a:rPr lang="en-US" sz="1600" dirty="0"/>
              <a:t>to CONE/Net CONE/PPR financial inputs</a:t>
            </a:r>
          </a:p>
          <a:p>
            <a:r>
              <a:rPr lang="en-US" sz="2000" dirty="0" smtClean="0"/>
              <a:t>Today’s </a:t>
            </a:r>
            <a:r>
              <a:rPr lang="en-US" sz="2000" dirty="0"/>
              <a:t>presentation will focus on reviewing the </a:t>
            </a:r>
            <a:r>
              <a:rPr lang="en-US" sz="2000" dirty="0" smtClean="0"/>
              <a:t>incremental Tariff modifications since November</a:t>
            </a:r>
          </a:p>
          <a:p>
            <a:pPr lvl="1"/>
            <a:r>
              <a:rPr lang="en-US" sz="1600" dirty="0" smtClean="0"/>
              <a:t>In </a:t>
            </a:r>
            <a:r>
              <a:rPr lang="en-US" sz="1600" dirty="0"/>
              <a:t>addition to the redline summary, a complete project overview can be found in Appendix B of this presentation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plan and ISO statements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2"/>
              </a:rPr>
              <a:t>2021 Annual Work Plan – Updated</a:t>
            </a:r>
            <a:r>
              <a:rPr lang="en-US" dirty="0"/>
              <a:t> </a:t>
            </a:r>
            <a:r>
              <a:rPr lang="en-US" dirty="0" smtClean="0"/>
              <a:t>(April </a:t>
            </a:r>
            <a:r>
              <a:rPr lang="en-US" dirty="0"/>
              <a:t>2021)</a:t>
            </a:r>
          </a:p>
          <a:p>
            <a:pPr lvl="0"/>
            <a:r>
              <a:rPr lang="en-US" u="sng" dirty="0">
                <a:hlinkClick r:id="rId3"/>
              </a:rPr>
              <a:t>ISO Memo on Elimination of MOPR and Maintaining Competitive Pricing</a:t>
            </a:r>
            <a:r>
              <a:rPr lang="en-US" dirty="0"/>
              <a:t> </a:t>
            </a:r>
            <a:r>
              <a:rPr lang="en-US" dirty="0" smtClean="0"/>
              <a:t>(May </a:t>
            </a:r>
            <a:r>
              <a:rPr lang="en-US" dirty="0"/>
              <a:t>17, 2021)</a:t>
            </a:r>
          </a:p>
          <a:p>
            <a:pPr lvl="0"/>
            <a:r>
              <a:rPr lang="en-US" u="sng" dirty="0">
                <a:hlinkClick r:id="rId4"/>
              </a:rPr>
              <a:t>Pre-Conference Statement of ISO New England Inc</a:t>
            </a:r>
            <a:r>
              <a:rPr lang="en-US" dirty="0"/>
              <a:t>. </a:t>
            </a:r>
            <a:r>
              <a:rPr lang="en-US" dirty="0" smtClean="0"/>
              <a:t>(Docket </a:t>
            </a:r>
            <a:r>
              <a:rPr lang="en-US" dirty="0"/>
              <a:t>No. AD21-10-000, March 19, 2021)</a:t>
            </a:r>
          </a:p>
          <a:p>
            <a:pPr lvl="0"/>
            <a:r>
              <a:rPr lang="en-US" u="sng" dirty="0">
                <a:hlinkClick r:id="rId5"/>
              </a:rPr>
              <a:t>Pre-Conference Statement of ISO New England Inc.</a:t>
            </a:r>
            <a:r>
              <a:rPr lang="en-US" dirty="0"/>
              <a:t> </a:t>
            </a:r>
            <a:r>
              <a:rPr lang="en-US" dirty="0" smtClean="0"/>
              <a:t>(Docket </a:t>
            </a:r>
            <a:r>
              <a:rPr lang="en-US" dirty="0"/>
              <a:t>No. AD21-10-000, May 21, </a:t>
            </a:r>
            <a:r>
              <a:rPr lang="en-US" dirty="0" smtClean="0"/>
              <a:t>2021)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7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r>
              <a:rPr lang="en-US" dirty="0" smtClean="0"/>
              <a:t>B: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MOPR removal design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MOPR removal proposal will consist of three design elements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Narrow buyer-side market power review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ISO Memo on Buyer Side Market Power Mitigation</a:t>
            </a:r>
            <a:endParaRPr lang="en-US" dirty="0" smtClean="0">
              <a:solidFill>
                <a:schemeClr val="accent6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Adjustments to CONE/Net CONE/PPR financial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Removing MOPR and MOPR-related design elements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ISO is proposing a narrow buyer-side market review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 removal of the Minimum Offer Price Rules, the ISO is proposing a narrow buyer-side market power review that will apply to certain New Capacity Resources</a:t>
            </a:r>
          </a:p>
          <a:p>
            <a:r>
              <a:rPr lang="en-US" dirty="0" smtClean="0"/>
              <a:t>The narrow review will consist of three lanes: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“no assessment” lane 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See redlines in A.21.1.1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“limited assessment” lane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i="1" dirty="0"/>
              <a:t>See redlines in A.21.1.2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“full assessment” lane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i="1" dirty="0"/>
              <a:t>See redlines in A.21.2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900" b="1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“</a:t>
            </a:r>
            <a:r>
              <a:rPr lang="en-US" sz="29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no assessment” </a:t>
            </a:r>
            <a:r>
              <a:rPr lang="en-US" sz="2900" b="1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lane, </a:t>
            </a:r>
            <a:r>
              <a:rPr lang="en-US" sz="29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Two types of New Capacity Resources will not be reviewed for buyer-side market power:</a:t>
            </a:r>
          </a:p>
          <a:p>
            <a:pPr lvl="1"/>
            <a:r>
              <a:rPr lang="en-US" dirty="0" smtClean="0"/>
              <a:t>Those with a capacity equal to or less than 5 MW</a:t>
            </a:r>
          </a:p>
          <a:p>
            <a:pPr lvl="1"/>
            <a:r>
              <a:rPr lang="en-US" dirty="0" smtClean="0"/>
              <a:t>Seasonal Peak and On Peak Demand Resources </a:t>
            </a:r>
          </a:p>
          <a:p>
            <a:pPr lvl="0"/>
            <a:r>
              <a:rPr lang="en-US" dirty="0" smtClean="0"/>
              <a:t>This exemption will drastically reduce the number of projects that need to be reviewed, allowing the ISO to focus on a limited amount of projects of material size</a:t>
            </a:r>
          </a:p>
        </p:txBody>
      </p:sp>
    </p:spTree>
    <p:extLst>
      <p:ext uri="{BB962C8B-B14F-4D97-AF65-F5344CB8AC3E}">
        <p14:creationId xmlns:p14="http://schemas.microsoft.com/office/powerpoint/2010/main" val="38843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 “limited assessment” lane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Certain New Capacity Resources will undergo a limited assessment if they choose to certify they meet one of two criteria: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bsence of any load serving entity (LSE) relationship or arrangement</a:t>
            </a:r>
          </a:p>
          <a:p>
            <a:pPr lvl="1"/>
            <a:r>
              <a:rPr lang="en-US" dirty="0" smtClean="0"/>
              <a:t>Meets the definition of a Sponsored Policy Resource  </a:t>
            </a:r>
          </a:p>
          <a:p>
            <a:r>
              <a:rPr lang="en-US" dirty="0" smtClean="0"/>
              <a:t>The ISO will review the Load Side Relationship Certification to ensure that the submissions are complete and meet the predefined criteria </a:t>
            </a:r>
          </a:p>
        </p:txBody>
      </p:sp>
    </p:spTree>
    <p:extLst>
      <p:ext uri="{BB962C8B-B14F-4D97-AF65-F5344CB8AC3E}">
        <p14:creationId xmlns:p14="http://schemas.microsoft.com/office/powerpoint/2010/main" val="19370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“full assessment” lane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ISO will conduct a conduct and </a:t>
            </a:r>
            <a:r>
              <a:rPr lang="en-US" dirty="0"/>
              <a:t>impact-based test </a:t>
            </a:r>
            <a:endParaRPr lang="en-US" dirty="0" smtClean="0"/>
          </a:p>
          <a:p>
            <a:pPr lvl="1"/>
            <a:r>
              <a:rPr lang="en-US" dirty="0" smtClean="0"/>
              <a:t>‘Conduct’ is </a:t>
            </a:r>
            <a:r>
              <a:rPr lang="en-US" dirty="0"/>
              <a:t>based on comparison of the resource’s requested offer price to </a:t>
            </a:r>
            <a:r>
              <a:rPr lang="en-US" dirty="0" smtClean="0"/>
              <a:t>an offer </a:t>
            </a:r>
            <a:r>
              <a:rPr lang="en-US" dirty="0"/>
              <a:t>price that the IMM determines, after reviewing the resource’s cost </a:t>
            </a:r>
            <a:r>
              <a:rPr lang="en-US" dirty="0" smtClean="0"/>
              <a:t>workbooks</a:t>
            </a:r>
          </a:p>
          <a:p>
            <a:pPr lvl="1"/>
            <a:r>
              <a:rPr lang="en-US" dirty="0" smtClean="0"/>
              <a:t>‘Impact’ is </a:t>
            </a:r>
            <a:r>
              <a:rPr lang="en-US" dirty="0"/>
              <a:t>the ability of the new resource’s offer to reduce the auction clearing price, which the IMM will assess based on the resource’s characteristics and anticipated market </a:t>
            </a:r>
            <a:r>
              <a:rPr lang="en-US" dirty="0" smtClean="0"/>
              <a:t>conditions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Mitigated prices will be set to an IMM-determined Offer Floor Price using the existing calculation methodology </a:t>
            </a:r>
            <a:endParaRPr lang="en-US" dirty="0"/>
          </a:p>
          <a:p>
            <a:r>
              <a:rPr lang="en-US" dirty="0" smtClean="0"/>
              <a:t>A resource determined to have conduct and impact may </a:t>
            </a:r>
            <a:r>
              <a:rPr lang="en-US" dirty="0"/>
              <a:t>submit information to the IMM demonstrating </a:t>
            </a:r>
            <a:r>
              <a:rPr lang="en-US" dirty="0" smtClean="0"/>
              <a:t>it does not have an incentive to exercise buyer-side market power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29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Narrow buyer-side market power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50 MW project (Project A) is proposed and the Project Sponsor has an associated load of 200 MW  </a:t>
            </a:r>
          </a:p>
          <a:p>
            <a:r>
              <a:rPr lang="en-US" dirty="0"/>
              <a:t>Project A </a:t>
            </a:r>
            <a:r>
              <a:rPr lang="en-US" dirty="0" smtClean="0"/>
              <a:t>does </a:t>
            </a:r>
            <a:r>
              <a:rPr lang="en-US" dirty="0"/>
              <a:t>not meet any exemption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Exemptions are defined in Section III.A.21.1</a:t>
            </a:r>
          </a:p>
          <a:p>
            <a:r>
              <a:rPr lang="en-US" dirty="0" smtClean="0"/>
              <a:t>Project A requests a minimum offer price of $4 kW-month and the IMM determines a competitive offer price of $5 kW-month</a:t>
            </a:r>
          </a:p>
          <a:p>
            <a:r>
              <a:rPr lang="en-US" dirty="0" smtClean="0"/>
              <a:t>ISO determines the Project A has both conduct and impact</a:t>
            </a:r>
          </a:p>
          <a:p>
            <a:pPr lvl="1"/>
            <a:r>
              <a:rPr lang="en-US" u="sng" dirty="0" smtClean="0"/>
              <a:t>Conduct</a:t>
            </a:r>
            <a:r>
              <a:rPr lang="en-US" dirty="0" smtClean="0"/>
              <a:t>: is based on comparison of the resource’s requested offer price to the IMM determined price (IMM determined $5 kW-month vs. requested $4 kW-month)</a:t>
            </a:r>
          </a:p>
          <a:p>
            <a:pPr lvl="1"/>
            <a:r>
              <a:rPr lang="en-US" u="sng" dirty="0" smtClean="0"/>
              <a:t>Impact</a:t>
            </a:r>
            <a:r>
              <a:rPr lang="en-US" dirty="0" smtClean="0"/>
              <a:t>: based on an ex-ante review, IMM determines Project A will materially lower prices .50 $/kW-month in the FCA (</a:t>
            </a:r>
            <a:r>
              <a:rPr lang="en-US" i="1" dirty="0" smtClean="0"/>
              <a:t>hypothetical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419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Narrow buyer-side market power review, cont.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 submits an incentive rebuttal in its </a:t>
            </a:r>
            <a:r>
              <a:rPr lang="en-US" dirty="0"/>
              <a:t>New Capacity Qualification Package </a:t>
            </a:r>
            <a:endParaRPr lang="en-US" dirty="0" smtClean="0"/>
          </a:p>
          <a:p>
            <a:pPr lvl="1"/>
            <a:r>
              <a:rPr lang="en-US" dirty="0" smtClean="0"/>
              <a:t>The ISO will conduct a net benefits test </a:t>
            </a:r>
            <a:endParaRPr lang="en-US" dirty="0"/>
          </a:p>
          <a:p>
            <a:pPr lvl="2"/>
            <a:r>
              <a:rPr lang="en-US" dirty="0" smtClean="0"/>
              <a:t>Net benefits = Load benefit less resource cost</a:t>
            </a:r>
          </a:p>
          <a:p>
            <a:pPr lvl="3"/>
            <a:r>
              <a:rPr lang="en-US" dirty="0" smtClean="0"/>
              <a:t>Load benefit = $1,200,000 (.50 $/kW-mo. X 200 x 12000)</a:t>
            </a:r>
          </a:p>
          <a:p>
            <a:pPr lvl="3"/>
            <a:r>
              <a:rPr lang="en-US" dirty="0" smtClean="0"/>
              <a:t>Resource cost (above a competitive offer) = $600,000 [($4 - $5) x 12,000 x 50]</a:t>
            </a:r>
          </a:p>
          <a:p>
            <a:pPr lvl="3"/>
            <a:r>
              <a:rPr lang="en-US" dirty="0"/>
              <a:t>Load benefit </a:t>
            </a:r>
            <a:r>
              <a:rPr lang="en-US" i="1" dirty="0"/>
              <a:t>exceeds</a:t>
            </a:r>
            <a:r>
              <a:rPr lang="en-US" dirty="0"/>
              <a:t> resource </a:t>
            </a:r>
            <a:r>
              <a:rPr lang="en-US" dirty="0" smtClean="0"/>
              <a:t>cost above a competitive offer price</a:t>
            </a:r>
          </a:p>
          <a:p>
            <a:r>
              <a:rPr lang="en-US" dirty="0" smtClean="0"/>
              <a:t>Project A has incentive to benefit from lower prices and will be mitigated to IMM determined price</a:t>
            </a:r>
          </a:p>
        </p:txBody>
      </p:sp>
    </p:spTree>
    <p:extLst>
      <p:ext uri="{BB962C8B-B14F-4D97-AF65-F5344CB8AC3E}">
        <p14:creationId xmlns:p14="http://schemas.microsoft.com/office/powerpoint/2010/main" val="3548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382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Adjustments to </a:t>
            </a:r>
            <a:r>
              <a:rPr lang="en-US" dirty="0"/>
              <a:t>CONE/Net CONE/PPR financial </a:t>
            </a:r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CONE/Net CONE inputs will be: </a:t>
            </a:r>
          </a:p>
          <a:p>
            <a:pPr lvl="1"/>
            <a:r>
              <a:rPr lang="en-US" dirty="0" smtClean="0"/>
              <a:t>Cost of Debt (COD): 5.12%</a:t>
            </a:r>
          </a:p>
          <a:p>
            <a:pPr lvl="1"/>
            <a:r>
              <a:rPr lang="en-US" dirty="0" smtClean="0"/>
              <a:t>Cost of Equity (COE): 15.03%</a:t>
            </a:r>
          </a:p>
          <a:p>
            <a:pPr lvl="1"/>
            <a:r>
              <a:rPr lang="en-US" dirty="0" smtClean="0"/>
              <a:t>Debt weight (%): 40%  </a:t>
            </a:r>
          </a:p>
          <a:p>
            <a:r>
              <a:rPr lang="en-US" dirty="0" smtClean="0"/>
              <a:t>The resulting CONE value will be $13.791/kW-mo.</a:t>
            </a:r>
          </a:p>
          <a:p>
            <a:r>
              <a:rPr lang="en-US" dirty="0" smtClean="0"/>
              <a:t>The resulting Net CONE value will be $8.665/kW-mo.</a:t>
            </a:r>
          </a:p>
          <a:p>
            <a:r>
              <a:rPr lang="en-US" dirty="0" smtClean="0"/>
              <a:t>The PPR will be set to $10,833/MWh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33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Redline summary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discussion will summarize the Tariff </a:t>
            </a:r>
            <a:r>
              <a:rPr lang="en-US" dirty="0"/>
              <a:t>redlines, focusing on the updates made since the November MC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The </a:t>
            </a:r>
            <a:r>
              <a:rPr lang="en-US" dirty="0"/>
              <a:t>MOPR </a:t>
            </a:r>
            <a:r>
              <a:rPr lang="en-US" dirty="0" smtClean="0"/>
              <a:t>redline summary is segmented into three categories: </a:t>
            </a:r>
          </a:p>
          <a:p>
            <a:pPr marL="857250" lvl="1" indent="-457200">
              <a:buFont typeface="+mj-lt"/>
              <a:buAutoNum type="romanUcPeriod"/>
            </a:pPr>
            <a:r>
              <a:rPr lang="en-US" dirty="0" smtClean="0"/>
              <a:t>Redlines associated with the removal of MOPR and ORTP-related design elements</a:t>
            </a:r>
          </a:p>
          <a:p>
            <a:pPr marL="857250" lvl="1" indent="-457200">
              <a:buFont typeface="+mj-lt"/>
              <a:buAutoNum type="romanUcPeriod"/>
            </a:pPr>
            <a:r>
              <a:rPr lang="en-US" dirty="0"/>
              <a:t>Redlines associated with the narrow buyer-side market power </a:t>
            </a:r>
            <a:r>
              <a:rPr lang="en-US" dirty="0" smtClean="0"/>
              <a:t>review</a:t>
            </a:r>
          </a:p>
          <a:p>
            <a:pPr marL="857250" lvl="1" indent="-457200">
              <a:buFont typeface="+mj-lt"/>
              <a:buAutoNum type="romanUcPeriod"/>
            </a:pPr>
            <a:r>
              <a:rPr lang="en-US" dirty="0" smtClean="0"/>
              <a:t>Redlines </a:t>
            </a:r>
            <a:r>
              <a:rPr lang="en-US" dirty="0"/>
              <a:t>associated with the adjustment to CONE/Net </a:t>
            </a:r>
            <a:r>
              <a:rPr lang="en-US" dirty="0" smtClean="0"/>
              <a:t>CONE/PPR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MOPR removal components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Removal of Offer Review Trigger Price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MOPR </a:t>
            </a:r>
            <a:r>
              <a:rPr lang="en-US" dirty="0"/>
              <a:t>removal eliminates the need for market mechanisms that accommodate sponsored </a:t>
            </a:r>
            <a:r>
              <a:rPr lang="en-US" dirty="0" smtClean="0"/>
              <a:t>entry and will </a:t>
            </a:r>
            <a:r>
              <a:rPr lang="en-US" dirty="0"/>
              <a:t>similarly be removed:</a:t>
            </a:r>
          </a:p>
          <a:p>
            <a:pPr lvl="1"/>
            <a:r>
              <a:rPr lang="en-US" dirty="0" smtClean="0"/>
              <a:t>Substitution Auction (SA) and associated qualification/submission elements </a:t>
            </a:r>
          </a:p>
        </p:txBody>
      </p:sp>
    </p:spTree>
    <p:extLst>
      <p:ext uri="{BB962C8B-B14F-4D97-AF65-F5344CB8AC3E}">
        <p14:creationId xmlns:p14="http://schemas.microsoft.com/office/powerpoint/2010/main" val="31430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redline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/>
              <a:t>Redlines associated with the removal of MOPR and </a:t>
            </a:r>
            <a:r>
              <a:rPr lang="en-US" dirty="0" smtClean="0"/>
              <a:t>ORTP-related </a:t>
            </a:r>
            <a:r>
              <a:rPr lang="en-US" dirty="0"/>
              <a:t>design elements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Initial Tariff Redlines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42023736"/>
              </p:ext>
            </p:extLst>
          </p:nvPr>
        </p:nvGraphicFramePr>
        <p:xfrm>
          <a:off x="457200" y="788670"/>
          <a:ext cx="8458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Tariff Section</a:t>
                      </a:r>
                      <a:endParaRPr lang="en-US" sz="160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kern="100" baseline="0" dirty="0" smtClean="0"/>
                        <a:t>Tariff Change</a:t>
                      </a:r>
                      <a:endParaRPr lang="en-US" sz="1600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 for Change</a:t>
                      </a:r>
                      <a:endParaRPr lang="en-US" sz="1600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III.13.2.8.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Sunsets the existing substitution auction rules, ending with Capacity Commitment Period 2025-2026 </a:t>
                      </a:r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Remove MOPR and ORTP-related design elements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III.13.1.1.2.1</a:t>
                      </a: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.;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III.13.1.3.5.1.</a:t>
                      </a:r>
                    </a:p>
                    <a:p>
                      <a:pPr marL="0" algn="l" defTabSz="914400" rtl="0" eaLnBrk="1" fontAlgn="b" latinLnBrk="0" hangingPunct="1"/>
                      <a:endParaRPr lang="en-US" sz="1600" b="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Removes </a:t>
                      </a: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reference to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ORTP table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Remove MOPR and ORTP-related design elements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29660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52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redline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/>
              <a:t>. Redlines associated with the narrow buyer-side market power review </a:t>
            </a:r>
            <a:r>
              <a:rPr lang="en-US" dirty="0" smtClean="0"/>
              <a:t>and defined </a:t>
            </a:r>
            <a:r>
              <a:rPr lang="en-US" dirty="0"/>
              <a:t>terms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1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Initial Tariff Redlines, cont.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9457727"/>
              </p:ext>
            </p:extLst>
          </p:nvPr>
        </p:nvGraphicFramePr>
        <p:xfrm>
          <a:off x="228600" y="666750"/>
          <a:ext cx="8458200" cy="3764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Tariff Section</a:t>
                      </a:r>
                      <a:endParaRPr lang="en-US" sz="160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kern="100" baseline="0" dirty="0" smtClean="0"/>
                        <a:t>Tariff Change</a:t>
                      </a:r>
                      <a:endParaRPr lang="en-US" sz="1600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 for Change</a:t>
                      </a:r>
                      <a:endParaRPr lang="en-US" sz="1600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556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III.13.1.1.2.2.3</a:t>
                      </a: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.; III.13.1.4.1.1.2.8.;</a:t>
                      </a:r>
                    </a:p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III.13.1.3.5.5.A.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Updates new ‘qualification package’ submission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requirements for the applicable resource 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</a:rPr>
                        <a:t>Incorporate narrow buyer-side market power review 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3210552174"/>
                  </a:ext>
                </a:extLst>
              </a:tr>
              <a:tr h="13787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 (Introduction);</a:t>
                      </a:r>
                      <a:endParaRPr lang="en-US" sz="1600" b="0" i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III.13.1.3.5.6.;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III.13.1.3.5.7.;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III.13.2.3.2.</a:t>
                      </a:r>
                      <a:r>
                        <a:rPr lang="en-US" sz="1600" b="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iv -v;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III.13.2.3.2. (c) ;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fi-FI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III.A.21.2.;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fi-FI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A.21.2.1. – A.21.2.4.;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fi-FI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A.21. (Introduction)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Conforming edits for narrow buyer-side market power review </a:t>
                      </a:r>
                      <a:endParaRPr lang="en-US" sz="160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</a:rPr>
                        <a:t>Incorporate narrow buyer-side market power review 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2850930410"/>
                  </a:ext>
                </a:extLst>
              </a:tr>
              <a:tr h="5731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III.13.8.1.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pre-FCA reporting requirements to FERC</a:t>
                      </a:r>
                      <a:endParaRPr lang="en-US" sz="160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Incorporate narrow buyer-side market power review 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353711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94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Initial Tariff Redlines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381324"/>
              </p:ext>
            </p:extLst>
          </p:nvPr>
        </p:nvGraphicFramePr>
        <p:xfrm>
          <a:off x="457200" y="742950"/>
          <a:ext cx="8458200" cy="397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3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Tariff Section</a:t>
                      </a:r>
                      <a:endParaRPr lang="en-US" sz="160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kern="100" baseline="0" dirty="0" smtClean="0"/>
                        <a:t>Tariff Change</a:t>
                      </a:r>
                      <a:endParaRPr lang="en-US" sz="1600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 for Change</a:t>
                      </a:r>
                      <a:endParaRPr lang="en-US" sz="1600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III.A.21.1.3.;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I.2.2. 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Clarifications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 ‘lane 2’ 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certification requirements</a:t>
                      </a:r>
                      <a:endParaRPr lang="en-US" sz="1600" i="0" strike="sng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Incorporate narrow buyer-side market power review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Address stakeholder feedback from November MC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9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III.A.21.2.3.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ack </a:t>
                      </a: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 incentive </a:t>
                      </a: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rebuttal language</a:t>
                      </a:r>
                      <a:endParaRPr lang="en-US" sz="160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Incorporate narrow buyer-side market power review 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3210552174"/>
                  </a:ext>
                </a:extLst>
              </a:tr>
              <a:tr h="902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III.A.21.3.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III.A.21.4.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Conforms existing offer floor price calculation to proposed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</a:rPr>
                        <a:t>narrow buyer-side market power review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Incorporate narrow buyer-side market power review 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353711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79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redline 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III. Net CONE/CONE/PPR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40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B9FD61-F7E9-4C5B-8D65-9F8B5A889844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F36ABE-BF04-49E7-8010-928C0C008C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2639</Words>
  <Application>Microsoft Office PowerPoint</Application>
  <PresentationFormat>On-screen Show (16:9)</PresentationFormat>
  <Paragraphs>669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iso_white_cover</vt:lpstr>
      <vt:lpstr>blank</vt:lpstr>
      <vt:lpstr>PowerPoint Presentation</vt:lpstr>
      <vt:lpstr>PowerPoint Presentation</vt:lpstr>
      <vt:lpstr>Redline summary structure</vt:lpstr>
      <vt:lpstr>Tariff redline Summary</vt:lpstr>
      <vt:lpstr>Summary of Initial Tariff Redlines</vt:lpstr>
      <vt:lpstr>Tariff redline Summary</vt:lpstr>
      <vt:lpstr>Summary of Initial Tariff Redlines, cont.</vt:lpstr>
      <vt:lpstr>Summary of Initial Tariff Redlines</vt:lpstr>
      <vt:lpstr>Tariff redline Summary</vt:lpstr>
      <vt:lpstr>Summary of Initial Tariff Redlines: Financial Updates </vt:lpstr>
      <vt:lpstr>Conclusion</vt:lpstr>
      <vt:lpstr>Project schedule</vt:lpstr>
      <vt:lpstr>Stakeholder Schedule</vt:lpstr>
      <vt:lpstr>Stakeholder Schedule, cont.</vt:lpstr>
      <vt:lpstr>Stakeholder Schedule, cont.</vt:lpstr>
      <vt:lpstr>Stakeholder Schedule, cont.</vt:lpstr>
      <vt:lpstr>Stakeholder Schedule, cont.</vt:lpstr>
      <vt:lpstr>PowerPoint Presentation</vt:lpstr>
      <vt:lpstr>Appendix A:</vt:lpstr>
      <vt:lpstr>Work plan and ISO statements</vt:lpstr>
      <vt:lpstr>Appendix B:</vt:lpstr>
      <vt:lpstr>MOPR removal design elements</vt:lpstr>
      <vt:lpstr>The ISO is proposing a narrow buyer-side market review </vt:lpstr>
      <vt:lpstr>The “no assessment” lane, cont.</vt:lpstr>
      <vt:lpstr>The “limited assessment” lane</vt:lpstr>
      <vt:lpstr>The “full assessment” lane</vt:lpstr>
      <vt:lpstr>Example: Narrow buyer-side market power review</vt:lpstr>
      <vt:lpstr>Example: Narrow buyer-side market power review, cont. </vt:lpstr>
      <vt:lpstr>Adjustments to CONE/Net CONE/PPR financial inputs</vt:lpstr>
      <vt:lpstr>MOPR removal components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2021-09-09T20:24:55Z</dcterms:created>
  <dcterms:modified xsi:type="dcterms:W3CDTF">2021-12-06T18:42:53Z</dcterms:modified>
</cp:coreProperties>
</file>