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16"/>
  </p:notesMasterIdLst>
  <p:handoutMasterIdLst>
    <p:handoutMasterId r:id="rId17"/>
  </p:handoutMasterIdLst>
  <p:sldIdLst>
    <p:sldId id="263" r:id="rId3"/>
    <p:sldId id="283" r:id="rId4"/>
    <p:sldId id="277" r:id="rId5"/>
    <p:sldId id="287" r:id="rId6"/>
    <p:sldId id="288" r:id="rId7"/>
    <p:sldId id="289" r:id="rId8"/>
    <p:sldId id="292" r:id="rId9"/>
    <p:sldId id="294" r:id="rId10"/>
    <p:sldId id="291" r:id="rId11"/>
    <p:sldId id="299" r:id="rId12"/>
    <p:sldId id="296" r:id="rId13"/>
    <p:sldId id="297" r:id="rId14"/>
    <p:sldId id="293" r:id="rId15"/>
  </p:sldIdLst>
  <p:sldSz cx="9144000" cy="5143500" type="screen16x9"/>
  <p:notesSz cx="7315200" cy="96012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FBB92F"/>
    <a:srgbClr val="77BD2A"/>
    <a:srgbClr val="62777F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89965" autoAdjust="0"/>
  </p:normalViewPr>
  <p:slideViewPr>
    <p:cSldViewPr>
      <p:cViewPr varScale="1">
        <p:scale>
          <a:sx n="113" d="100"/>
          <a:sy n="113" d="100"/>
        </p:scale>
        <p:origin x="494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708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so-ne.com\shares\marketmmm\_Analysis\2021_09_MOPR%20Elimination\Price%20Impact%20Section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so-ne.com\shares\marketmmm\_Analysis\2021_09_MOPR%20Elimination\Price%20Impact%20Section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F:\_Analysis\2021_09_MOPR%20Elimination\Retirements%20Needed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38086905803447E-2"/>
          <c:y val="0.16735621406116885"/>
          <c:w val="0.40430191017789452"/>
          <c:h val="0.64347061303533226"/>
        </c:manualLayout>
      </c:layout>
      <c:scatterChart>
        <c:scatterStyle val="lineMarker"/>
        <c:varyColors val="0"/>
        <c:ser>
          <c:idx val="0"/>
          <c:order val="0"/>
          <c:tx>
            <c:v>Supply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25400" cap="rnd">
                <a:solidFill>
                  <a:srgbClr val="0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9C-4D72-8455-9E622075FE47}"/>
              </c:ext>
            </c:extLst>
          </c:dPt>
          <c:xVal>
            <c:numRef>
              <c:f>'Supply Demand Example'!$Q$4:$Q$17</c:f>
              <c:numCache>
                <c:formatCode>General</c:formatCode>
                <c:ptCount val="14"/>
                <c:pt idx="0">
                  <c:v>0</c:v>
                </c:pt>
                <c:pt idx="1">
                  <c:v>50</c:v>
                </c:pt>
                <c:pt idx="2">
                  <c:v>50</c:v>
                </c:pt>
                <c:pt idx="3">
                  <c:v>70</c:v>
                </c:pt>
                <c:pt idx="4">
                  <c:v>70</c:v>
                </c:pt>
                <c:pt idx="5">
                  <c:v>90</c:v>
                </c:pt>
                <c:pt idx="6">
                  <c:v>90</c:v>
                </c:pt>
                <c:pt idx="7">
                  <c:v>110</c:v>
                </c:pt>
                <c:pt idx="8">
                  <c:v>110</c:v>
                </c:pt>
                <c:pt idx="9">
                  <c:v>130</c:v>
                </c:pt>
                <c:pt idx="10">
                  <c:v>130</c:v>
                </c:pt>
                <c:pt idx="11">
                  <c:v>150</c:v>
                </c:pt>
                <c:pt idx="12">
                  <c:v>150</c:v>
                </c:pt>
                <c:pt idx="13">
                  <c:v>175</c:v>
                </c:pt>
              </c:numCache>
            </c:numRef>
          </c:xVal>
          <c:yVal>
            <c:numRef>
              <c:f>'Supply Demand Example'!$R$4:$R$17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6</c:v>
                </c:pt>
                <c:pt idx="7">
                  <c:v>6</c:v>
                </c:pt>
                <c:pt idx="8">
                  <c:v>8</c:v>
                </c:pt>
                <c:pt idx="9">
                  <c:v>8</c:v>
                </c:pt>
                <c:pt idx="10">
                  <c:v>12</c:v>
                </c:pt>
                <c:pt idx="11">
                  <c:v>12</c:v>
                </c:pt>
                <c:pt idx="12">
                  <c:v>13</c:v>
                </c:pt>
                <c:pt idx="13">
                  <c:v>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99C-4D72-8455-9E622075FE47}"/>
            </c:ext>
          </c:extLst>
        </c:ser>
        <c:ser>
          <c:idx val="1"/>
          <c:order val="1"/>
          <c:tx>
            <c:v>Demand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'Supply Demand Example'!$B$16:$B$29</c:f>
              <c:numCache>
                <c:formatCode>General</c:formatCode>
                <c:ptCount val="1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</c:numCache>
            </c:numRef>
          </c:xVal>
          <c:yVal>
            <c:numRef>
              <c:f>'Supply Demand Example'!$C$16:$C$29</c:f>
              <c:numCache>
                <c:formatCode>General</c:formatCode>
                <c:ptCount val="14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10</c:v>
                </c:pt>
                <c:pt idx="9">
                  <c:v>8</c:v>
                </c:pt>
                <c:pt idx="10">
                  <c:v>6</c:v>
                </c:pt>
                <c:pt idx="11">
                  <c:v>4</c:v>
                </c:pt>
                <c:pt idx="12">
                  <c:v>2</c:v>
                </c:pt>
                <c:pt idx="1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99C-4D72-8455-9E622075F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8707888"/>
        <c:axId val="1168710512"/>
      </c:scatterChart>
      <c:valAx>
        <c:axId val="1168707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Quantity (MW)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8710512"/>
        <c:crosses val="autoZero"/>
        <c:crossBetween val="midCat"/>
      </c:valAx>
      <c:valAx>
        <c:axId val="116871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Price ($/kW-mo)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8707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rgbClr val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27559055118109"/>
          <c:y val="0.17302850948852277"/>
          <c:w val="0.72659017622797151"/>
          <c:h val="0.6434706130353322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5400" cap="rnd">
                <a:solidFill>
                  <a:srgbClr val="0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29-42EC-80F0-3583E720FA5E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9050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29-42EC-80F0-3583E720FA5E}"/>
              </c:ext>
            </c:extLst>
          </c:dPt>
          <c:xVal>
            <c:numRef>
              <c:f>'Supply Demand Example'!$Q$37:$Q$50</c:f>
              <c:numCache>
                <c:formatCode>General</c:formatCode>
                <c:ptCount val="14"/>
                <c:pt idx="0">
                  <c:v>0</c:v>
                </c:pt>
                <c:pt idx="1">
                  <c:v>50</c:v>
                </c:pt>
                <c:pt idx="2">
                  <c:v>50</c:v>
                </c:pt>
                <c:pt idx="3">
                  <c:v>75</c:v>
                </c:pt>
                <c:pt idx="4">
                  <c:v>75</c:v>
                </c:pt>
                <c:pt idx="5">
                  <c:v>95</c:v>
                </c:pt>
                <c:pt idx="6">
                  <c:v>95</c:v>
                </c:pt>
                <c:pt idx="7">
                  <c:v>115</c:v>
                </c:pt>
                <c:pt idx="8">
                  <c:v>115</c:v>
                </c:pt>
                <c:pt idx="9">
                  <c:v>135</c:v>
                </c:pt>
                <c:pt idx="10">
                  <c:v>135</c:v>
                </c:pt>
                <c:pt idx="11">
                  <c:v>155</c:v>
                </c:pt>
                <c:pt idx="12">
                  <c:v>155</c:v>
                </c:pt>
                <c:pt idx="13">
                  <c:v>175</c:v>
                </c:pt>
              </c:numCache>
            </c:numRef>
          </c:xVal>
          <c:yVal>
            <c:numRef>
              <c:f>'Supply Demand Example'!$R$37:$R$50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6</c:v>
                </c:pt>
                <c:pt idx="9">
                  <c:v>6</c:v>
                </c:pt>
                <c:pt idx="10">
                  <c:v>8</c:v>
                </c:pt>
                <c:pt idx="11">
                  <c:v>8</c:v>
                </c:pt>
                <c:pt idx="12">
                  <c:v>12</c:v>
                </c:pt>
                <c:pt idx="13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229-42EC-80F0-3583E720FA5E}"/>
            </c:ext>
          </c:extLst>
        </c:ser>
        <c:ser>
          <c:idx val="1"/>
          <c:order val="1"/>
          <c:tx>
            <c:v>Demand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'Supply Demand Example'!$B$16:$B$29</c:f>
              <c:numCache>
                <c:formatCode>General</c:formatCode>
                <c:ptCount val="1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</c:numCache>
            </c:numRef>
          </c:xVal>
          <c:yVal>
            <c:numRef>
              <c:f>'Supply Demand Example'!$C$16:$C$29</c:f>
              <c:numCache>
                <c:formatCode>General</c:formatCode>
                <c:ptCount val="14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10</c:v>
                </c:pt>
                <c:pt idx="9">
                  <c:v>8</c:v>
                </c:pt>
                <c:pt idx="10">
                  <c:v>6</c:v>
                </c:pt>
                <c:pt idx="11">
                  <c:v>4</c:v>
                </c:pt>
                <c:pt idx="12">
                  <c:v>2</c:v>
                </c:pt>
                <c:pt idx="1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229-42EC-80F0-3583E720F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8707888"/>
        <c:axId val="1168710512"/>
      </c:scatterChart>
      <c:valAx>
        <c:axId val="1168707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Quantity (MW)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8710512"/>
        <c:crosses val="autoZero"/>
        <c:crossBetween val="midCat"/>
      </c:valAx>
      <c:valAx>
        <c:axId val="116871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Price ($/kW-mo)</a:t>
                </a:r>
              </a:p>
            </c:rich>
          </c:tx>
          <c:layout>
            <c:manualLayout>
              <c:xMode val="edge"/>
              <c:yMode val="edge"/>
              <c:x val="2.018185226846644E-2"/>
              <c:y val="0.263685099101568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8707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rgbClr val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Sheet1!$B$4:$B$7</cx:f>
        <cx:lvl ptCount="4">
          <cx:pt idx="0">FCA 15 Cleared Quantity</cx:pt>
          <cx:pt idx="1">New Subsidized Resources</cx:pt>
          <cx:pt idx="2">Retirements Needed</cx:pt>
          <cx:pt idx="3">Net ICR</cx:pt>
        </cx:lvl>
      </cx:strDim>
      <cx:numDim type="val">
        <cx:f>Sheet1!$C$4:$C$7</cx:f>
        <cx:lvl ptCount="4" formatCode="#,##0">
          <cx:pt idx="0">34621</cx:pt>
          <cx:pt idx="1">6446</cx:pt>
          <cx:pt idx="2">-8667</cx:pt>
          <cx:pt idx="3">32400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waterfall" uniqueId="{AA796934-5D4B-40DB-AA37-54E588349368}">
          <cx:dataLabels pos="inEnd">
            <cx:txPr>
              <a:bodyPr spcFirstLastPara="1" vertOverflow="ellipsis" wrap="square" lIns="0" tIns="0" rIns="0" bIns="0" anchor="ctr" anchorCtr="1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 b="1">
                  <a:solidFill>
                    <a:schemeClr val="bg1"/>
                  </a:solidFill>
                </a:endParaRPr>
              </a:p>
            </cx:txPr>
            <cx:visibility seriesName="0" categoryName="0" value="1"/>
          </cx:dataLabels>
          <cx:dataId val="0"/>
          <cx:layoutPr>
            <cx:subtotals>
              <cx:idx val="3"/>
            </cx:subtotals>
          </cx:layoutPr>
        </cx:series>
      </cx:plotAreaRegion>
      <cx:axis id="0">
        <cx:catScaling gapWidth="0.5"/>
        <cx:majorGridlines/>
        <cx:majorTickMarks type="cross"/>
        <cx:tickLabels/>
        <cx:txPr>
          <a:bodyPr spcFirstLastPara="1" vertOverflow="ellipsis" wrap="square" lIns="0" tIns="0" rIns="0" bIns="0" anchor="ctr" anchorCtr="1"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>
              <a:solidFill>
                <a:sysClr val="windowText" lastClr="000000"/>
              </a:solidFill>
            </a:endParaRPr>
          </a:p>
        </cx:txPr>
      </cx:axis>
      <cx:axis id="1">
        <cx:valScaling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>
                    <a:solidFill>
                      <a:srgbClr val="000000"/>
                    </a:solidFill>
                  </a:defRPr>
                </a:pPr>
                <a:r>
                  <a:rPr lang="en-US">
                    <a:solidFill>
                      <a:srgbClr val="000000"/>
                    </a:solidFill>
                  </a:rPr>
                  <a:t>MW</a:t>
                </a:r>
              </a:p>
            </cx:rich>
          </cx:tx>
        </cx:title>
        <cx:tickLabels/>
        <cx:txPr>
          <a:bodyPr spcFirstLastPara="1" vertOverflow="ellipsis" wrap="square" lIns="0" tIns="0" rIns="0" bIns="0" anchor="ctr" anchorCtr="1"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>
              <a:solidFill>
                <a:sysClr val="windowText" lastClr="000000"/>
              </a:solidFill>
            </a:endParaRPr>
          </a:p>
        </cx:txPr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0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  <cs:bodyPr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tx1">
            <a:lumMod val="15000"/>
            <a:lumOff val="85000"/>
          </a:schemeClr>
        </a:fgClr>
        <a:bgClr>
          <a:schemeClr val="bg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tx1">
            <a:lumMod val="15000"/>
            <a:lumOff val="85000"/>
          </a:schemeClr>
        </a:fgClr>
        <a:bgClr>
          <a:schemeClr val="bg1"/>
        </a:bgClr>
      </a:pattFill>
    </cs:spPr>
  </cs:plotArea>
  <cs:plotArea3D>
    <cs:lnRef idx="0"/>
    <cs:fillRef idx="0"/>
    <cs:effectRef idx="0"/>
    <cs:fontRef idx="minor">
      <a:schemeClr val="dk1"/>
    </cs:fontRef>
    <cs:spPr>
      <a:pattFill prst="ltDnDiag">
        <a:fgClr>
          <a:schemeClr val="tx1">
            <a:lumMod val="15000"/>
            <a:lumOff val="85000"/>
          </a:schemeClr>
        </a:fgClr>
        <a:bgClr>
          <a:schemeClr val="bg1"/>
        </a:bgClr>
      </a:patt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tx1">
            <a:lumMod val="15000"/>
            <a:lumOff val="85000"/>
          </a:schemeClr>
        </a:fgClr>
        <a:bgClr>
          <a:schemeClr val="bg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0.41568</cdr:x>
      <cdr:y>0.2374</cdr:y>
    </cdr:from>
    <cdr:to>
      <cdr:x>0.41568</cdr:x>
      <cdr:y>0.31738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2280602" y="542814"/>
          <a:ext cx="0" cy="18288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0.35665</cdr:x>
      <cdr:y>0.32493</cdr:y>
    </cdr:from>
    <cdr:to>
      <cdr:x>0.4809</cdr:x>
      <cdr:y>0.63319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56728" y="742950"/>
          <a:ext cx="681697" cy="7048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50000"/>
            </a:schemeClr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900">
              <a:solidFill>
                <a:schemeClr val="accent3">
                  <a:lumMod val="50000"/>
                </a:schemeClr>
              </a:solidFill>
            </a:rPr>
            <a:t>Subsidized</a:t>
          </a:r>
          <a:r>
            <a:rPr lang="en-US" sz="900" baseline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n-US" sz="900">
              <a:solidFill>
                <a:schemeClr val="accent3">
                  <a:lumMod val="50000"/>
                </a:schemeClr>
              </a:solidFill>
            </a:rPr>
            <a:t>resource</a:t>
          </a:r>
          <a:r>
            <a:rPr lang="en-US" sz="900" baseline="0">
              <a:solidFill>
                <a:schemeClr val="accent3">
                  <a:lumMod val="50000"/>
                </a:schemeClr>
              </a:solidFill>
            </a:rPr>
            <a:t> doesn't clear</a:t>
          </a:r>
          <a:endParaRPr lang="en-US" sz="90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0.07367</cdr:x>
      <cdr:y>0.44794</cdr:y>
    </cdr:from>
    <cdr:to>
      <cdr:x>0.21354</cdr:x>
      <cdr:y>0.52905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04177" y="1024222"/>
          <a:ext cx="767398" cy="1854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00"/>
            <a:t>Price = $6 </a:t>
          </a:r>
        </a:p>
      </cdr:txBody>
    </cdr:sp>
  </cdr:relSizeAnchor>
  <cdr:relSizeAnchor xmlns:cdr="http://schemas.openxmlformats.org/drawingml/2006/chartDrawing">
    <cdr:from>
      <cdr:x>0.08008</cdr:x>
      <cdr:y>0.53987</cdr:y>
    </cdr:from>
    <cdr:to>
      <cdr:x>0.28008</cdr:x>
      <cdr:y>0.53987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628499" y="1687702"/>
          <a:ext cx="156972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0.05978</cdr:x>
      <cdr:y>0.01666</cdr:y>
    </cdr:from>
    <cdr:to>
      <cdr:x>0.96255</cdr:x>
      <cdr:y>0.12081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163979" y="38099"/>
          <a:ext cx="24765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0.03646</cdr:x>
      <cdr:y>0.02916</cdr:y>
    </cdr:from>
    <cdr:to>
      <cdr:x>0.52257</cdr:x>
      <cdr:y>0.12081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200025" y="66678"/>
          <a:ext cx="2667000" cy="209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>
              <a:solidFill>
                <a:schemeClr val="accent3">
                  <a:lumMod val="50000"/>
                </a:schemeClr>
              </a:solidFill>
            </a:rPr>
            <a:t>MOPR:</a:t>
          </a:r>
          <a:r>
            <a:rPr lang="en-US" sz="1000" b="1" baseline="0" dirty="0">
              <a:solidFill>
                <a:schemeClr val="accent3">
                  <a:lumMod val="50000"/>
                </a:schemeClr>
              </a:solidFill>
            </a:rPr>
            <a:t> Clearing based on Competitive Offers </a:t>
          </a:r>
        </a:p>
        <a:p xmlns:a="http://schemas.openxmlformats.org/drawingml/2006/main">
          <a:endParaRPr lang="en-US" sz="1100" b="1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0.4657</cdr:x>
      <cdr:y>0.76344</cdr:y>
    </cdr:from>
    <cdr:to>
      <cdr:x>0.71597</cdr:x>
      <cdr:y>0.77133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 flipV="1">
          <a:off x="1776791" y="2376512"/>
          <a:ext cx="954843" cy="2456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0.71875</cdr:x>
      <cdr:y>0.56894</cdr:y>
    </cdr:from>
    <cdr:to>
      <cdr:x>0.97644</cdr:x>
      <cdr:y>0.79485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71684" y="1295400"/>
          <a:ext cx="706895" cy="5143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50000"/>
            </a:schemeClr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900">
              <a:solidFill>
                <a:schemeClr val="accent3">
                  <a:lumMod val="50000"/>
                </a:schemeClr>
              </a:solidFill>
            </a:rPr>
            <a:t>Subsidized</a:t>
          </a:r>
          <a:r>
            <a:rPr lang="en-US" sz="900" baseline="0">
              <a:solidFill>
                <a:schemeClr val="accent3">
                  <a:lumMod val="50000"/>
                </a:schemeClr>
              </a:solidFill>
            </a:rPr>
            <a:t> resource clears </a:t>
          </a:r>
          <a:endParaRPr lang="en-US" sz="90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0.18478</cdr:x>
      <cdr:y>0.55221</cdr:y>
    </cdr:from>
    <cdr:to>
      <cdr:x>0.47297</cdr:x>
      <cdr:y>0.64006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06888" y="1257300"/>
          <a:ext cx="790563" cy="2000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00"/>
            <a:t>Price = $4 </a:t>
          </a:r>
        </a:p>
      </cdr:txBody>
    </cdr:sp>
  </cdr:relSizeAnchor>
  <cdr:relSizeAnchor xmlns:cdr="http://schemas.openxmlformats.org/drawingml/2006/chartDrawing">
    <cdr:from>
      <cdr:x>0.20274</cdr:x>
      <cdr:y>0.63183</cdr:y>
    </cdr:from>
    <cdr:to>
      <cdr:x>0.53607</cdr:x>
      <cdr:y>0.63183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556156" y="1438587"/>
          <a:ext cx="91439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0.05978</cdr:x>
      <cdr:y>0.01666</cdr:y>
    </cdr:from>
    <cdr:to>
      <cdr:x>0.96255</cdr:x>
      <cdr:y>0.12081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163979" y="38099"/>
          <a:ext cx="24765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0.02778</cdr:x>
      <cdr:y>0.02083</cdr:y>
    </cdr:from>
    <cdr:to>
      <cdr:x>1</cdr:x>
      <cdr:y>0.11247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76200" y="47628"/>
          <a:ext cx="2667000" cy="209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>
              <a:solidFill>
                <a:schemeClr val="accent3">
                  <a:lumMod val="50000"/>
                </a:schemeClr>
              </a:solidFill>
            </a:rPr>
            <a:t>No</a:t>
          </a:r>
          <a:r>
            <a:rPr lang="en-US" sz="1000" b="1" baseline="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n-US" sz="1000" b="1" dirty="0">
              <a:solidFill>
                <a:schemeClr val="accent3">
                  <a:lumMod val="50000"/>
                </a:schemeClr>
              </a:solidFill>
            </a:rPr>
            <a:t>MOPR:</a:t>
          </a:r>
          <a:r>
            <a:rPr lang="en-US" sz="1000" b="1" baseline="0" dirty="0">
              <a:solidFill>
                <a:schemeClr val="accent3">
                  <a:lumMod val="50000"/>
                </a:schemeClr>
              </a:solidFill>
            </a:rPr>
            <a:t> Clearing based on Subsidized Offers </a:t>
          </a:r>
        </a:p>
        <a:p xmlns:a="http://schemas.openxmlformats.org/drawingml/2006/main">
          <a:endParaRPr lang="en-US" sz="1100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isoexpress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s://twitter.com/isonewengland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196701"/>
            <a:ext cx="5559552" cy="2286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2435745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3835698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4186573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2606760"/>
            <a:ext cx="5559552" cy="65079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064579"/>
            <a:ext cx="5562600" cy="12001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80" y="1892458"/>
            <a:ext cx="2287543" cy="1086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81891"/>
            <a:ext cx="5334000" cy="4000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2400300"/>
            <a:ext cx="3880514" cy="63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3846"/>
            <a:ext cx="4038600" cy="357530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4956"/>
            <a:ext cx="4040188" cy="3074194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56132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54956"/>
            <a:ext cx="4041775" cy="3074194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056132"/>
            <a:ext cx="8229600" cy="35718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053846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7670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076707"/>
            <a:ext cx="4041648" cy="357404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056132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online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056132"/>
            <a:ext cx="4041648" cy="357176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online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57351"/>
            <a:ext cx="7772400" cy="102155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2686051"/>
            <a:ext cx="7772400" cy="11251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4457701"/>
            <a:ext cx="7360920" cy="290393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62"/>
            <a:ext cx="9144000" cy="4255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051322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60607" y="229008"/>
            <a:ext cx="1600200" cy="16002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7235014" y="438150"/>
            <a:ext cx="1600200" cy="16002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486400" y="1829208"/>
            <a:ext cx="1748614" cy="2514600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931621" y="2109788"/>
            <a:ext cx="1748614" cy="2514600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619250" y="4214813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219450" y="4214813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092994"/>
            <a:ext cx="48481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  <a:hlinkClick r:id="rId4"/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Regular news about the ISO and wholesale </a:t>
            </a:r>
            <a:b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  <a:hlinkClick r:id="rId13"/>
              </a:rPr>
              <a:t>ISO Express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Real-time data on New England’s wholesale </a:t>
            </a:r>
            <a:b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us on </a:t>
            </a:r>
            <a:r>
              <a:rPr lang="en-US" sz="2000" b="0" dirty="0" smtClean="0">
                <a:solidFill>
                  <a:srgbClr val="000000"/>
                </a:solidFill>
              </a:rPr>
              <a:t>Twitter: </a:t>
            </a:r>
            <a:r>
              <a:rPr lang="en-US" sz="2000" b="1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@isonewengland</a:t>
            </a:r>
            <a:endParaRPr lang="en-US" sz="2000" b="1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  <a:hlinkClick r:id="rId6"/>
              </a:rPr>
              <a:t>ISO to Go App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Free mobile app puts real-time wholesale electricity pricing and power grid info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26865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17987"/>
            <a:ext cx="9143992" cy="42551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4746785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8229600" cy="3520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5029200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December 7, 2021 | Nepool Markets Committee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Dave Naughton &amp; Mike Redlinger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Internal Market Monitor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IMM Thoughts on Market Implications</a:t>
            </a: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Elimination of the Minimum Offer Price Rule &amp; Buyer Side Mitigation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IMM overview and thoughts on the proposed Buyer-Side Market Power Mitigation rules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457200" y="1123950"/>
                <a:ext cx="8229600" cy="342900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 smtClean="0"/>
                  <a:t>Objective of mitigation rules should be to ensure reasonable price formation in the FCM. In this context, buyer-side </a:t>
                </a:r>
                <a:r>
                  <a:rPr lang="en-US" dirty="0"/>
                  <a:t>mitigation (BSM) rules </a:t>
                </a:r>
                <a:r>
                  <a:rPr lang="en-US" dirty="0" smtClean="0"/>
                  <a:t>should mitigate: </a:t>
                </a:r>
              </a:p>
              <a:p>
                <a:pPr lvl="1"/>
                <a:r>
                  <a:rPr lang="en-US" dirty="0" smtClean="0"/>
                  <a:t>Non sponsored policy resources offering below cost with a net material benefiting load position</a:t>
                </a:r>
              </a:p>
              <a:p>
                <a:pPr lvl="1"/>
                <a:r>
                  <a:rPr lang="en-US" dirty="0" smtClean="0"/>
                  <a:t>including any </a:t>
                </a:r>
                <a:r>
                  <a:rPr lang="en-US" dirty="0"/>
                  <a:t>potential subsidized </a:t>
                </a:r>
                <a:r>
                  <a:rPr lang="en-US" dirty="0" smtClean="0"/>
                  <a:t>resource not directly aligned with decarbonization goals (fossil fuel) </a:t>
                </a:r>
              </a:p>
              <a:p>
                <a:r>
                  <a:rPr lang="en-US" sz="2300" dirty="0" smtClean="0"/>
                  <a:t>The BSM propo</a:t>
                </a:r>
                <a:r>
                  <a:rPr lang="en-US" dirty="0"/>
                  <a:t>sal</a:t>
                </a:r>
                <a:r>
                  <a:rPr lang="en-US" sz="2300" dirty="0" smtClean="0"/>
                  <a:t>*: </a:t>
                </a:r>
                <a:endParaRPr lang="en-US" sz="2300" dirty="0"/>
              </a:p>
              <a:p>
                <a:pPr lvl="1"/>
                <a:r>
                  <a:rPr lang="en-US" dirty="0" smtClean="0"/>
                  <a:t>Targets below-cost offers that may impact price and financially benefit a related load position </a:t>
                </a:r>
              </a:p>
              <a:p>
                <a:pPr lvl="1"/>
                <a:r>
                  <a:rPr lang="en-US" dirty="0" smtClean="0"/>
                  <a:t>Applies to non sponsored policy &amp; non EE resources above 5 MW with a load interest  </a:t>
                </a:r>
              </a:p>
              <a:p>
                <a:r>
                  <a:rPr lang="en-US" dirty="0" smtClean="0"/>
                  <a:t>In those instances, the price offer is subject to a Conduct and Impact assessment by IMM</a:t>
                </a:r>
              </a:p>
              <a:p>
                <a:r>
                  <a:rPr lang="en-US" dirty="0" smtClean="0"/>
                  <a:t>Project Sponsor has the option to demonstrate that there is no incentive (i.e. no net financial benefit) to exercise buyer-side market power</a:t>
                </a:r>
              </a:p>
              <a:p>
                <a:pPr lvl="1"/>
                <a:r>
                  <a:rPr lang="en-US" sz="2100" dirty="0">
                    <a:latin typeface="Cambria Math" panose="02040503050406030204" pitchFamily="18" charset="0"/>
                  </a:rPr>
                  <a:t>Net Benefit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Load</m:t>
                        </m:r>
                        <m:r>
                          <a:rPr lang="en-US" sz="21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Position</m:t>
                        </m:r>
                        <m:r>
                          <a:rPr lang="en-US" sz="21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Benefit</m:t>
                        </m:r>
                      </m:e>
                    </m:d>
                    <m:r>
                      <a:rPr lang="en-US" sz="2100">
                        <a:latin typeface="Cambria Math" panose="02040503050406030204" pitchFamily="18" charset="0"/>
                      </a:rPr>
                      <m:t>− </m:t>
                    </m:r>
                    <m:d>
                      <m:dPr>
                        <m:begChr m:val="["/>
                        <m:endChr m:val="]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New</m:t>
                        </m:r>
                        <m:r>
                          <a:rPr lang="en-US" sz="21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Resource</m:t>
                        </m:r>
                        <m:r>
                          <a:rPr lang="en-US" sz="21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Net</m:t>
                        </m:r>
                        <m:r>
                          <a:rPr lang="en-US" sz="21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Cost</m:t>
                        </m:r>
                      </m:e>
                    </m:d>
                  </m:oMath>
                </a14:m>
                <a:endParaRPr lang="en-US" sz="2100" dirty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ISO anticipates that </a:t>
                </a:r>
                <a:r>
                  <a:rPr lang="en-US" dirty="0" smtClean="0"/>
                  <a:t>Project </a:t>
                </a:r>
                <a:r>
                  <a:rPr lang="en-US" dirty="0"/>
                  <a:t>Sponsor would </a:t>
                </a:r>
                <a:r>
                  <a:rPr lang="en-US" dirty="0" smtClean="0"/>
                  <a:t>provide data on relevant supply and load positions of related entities to the new resource, along with an analysis demonstrating no net benefit. However</a:t>
                </a:r>
                <a:r>
                  <a:rPr lang="en-US" dirty="0"/>
                  <a:t>, no requirement </a:t>
                </a:r>
                <a:r>
                  <a:rPr lang="en-US" dirty="0" smtClean="0"/>
                  <a:t>or specific formula or approach is prescribed</a:t>
                </a:r>
                <a:endParaRPr lang="en-US" sz="2400" dirty="0"/>
              </a:p>
              <a:p>
                <a:r>
                  <a:rPr lang="en-US" dirty="0" smtClean="0"/>
                  <a:t>The IMM will consider this additional information in its overall assessment along with its Conduct and Impact review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457200" y="1123950"/>
                <a:ext cx="8229600" cy="3429000"/>
              </a:xfrm>
              <a:blipFill>
                <a:blip r:embed="rId2"/>
                <a:stretch>
                  <a:fillRect t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358913"/>
            <a:ext cx="861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*Review of finalized Tariff redlines required to complete this assessment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892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Towards a Narrow Form of Buyer-Side Mitigation (BSM)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200150"/>
            <a:ext cx="8229600" cy="33147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200" dirty="0" smtClean="0"/>
              <a:t>The ISO’s BSM proposal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is a step forward in allowing Sponsored Policy Resources the opportunity to participate in the FCA while providing a check on the exercise of market power by non-policy resources that have materially net benefiting </a:t>
            </a: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load</a:t>
            </a:r>
          </a:p>
          <a:p>
            <a:pPr lvl="1"/>
            <a:r>
              <a:rPr lang="en-US" sz="1200" dirty="0" smtClean="0"/>
              <a:t>“BSM</a:t>
            </a:r>
            <a:r>
              <a:rPr lang="en-US" sz="1200" dirty="0"/>
              <a:t>” appears neither in </a:t>
            </a:r>
            <a:r>
              <a:rPr lang="en-US" sz="1200" dirty="0" smtClean="0"/>
              <a:t>current Tariff </a:t>
            </a:r>
            <a:r>
              <a:rPr lang="en-US" sz="1200" dirty="0"/>
              <a:t>nor the original Settlement Order that gave rise to the </a:t>
            </a:r>
            <a:r>
              <a:rPr lang="en-US" sz="1200" dirty="0" smtClean="0"/>
              <a:t>FCM</a:t>
            </a:r>
          </a:p>
          <a:p>
            <a:r>
              <a:rPr lang="en-US" sz="1200" dirty="0" smtClean="0"/>
              <a:t>Replacing </a:t>
            </a:r>
            <a:r>
              <a:rPr lang="en-US" sz="1200" dirty="0"/>
              <a:t>MOPR (also not part </a:t>
            </a:r>
            <a:r>
              <a:rPr lang="en-US" sz="1200" dirty="0" smtClean="0"/>
              <a:t>of </a:t>
            </a:r>
            <a:r>
              <a:rPr lang="en-US" sz="1200" dirty="0"/>
              <a:t>original FCM design) with a new design that results in just and reasonable capacity prices and is not arbitrary and unduly discriminatory is the challenge — both at the FERC level and likely upon judicial review </a:t>
            </a:r>
          </a:p>
          <a:p>
            <a:r>
              <a:rPr lang="en-US" sz="1200" dirty="0" smtClean="0"/>
              <a:t>From FCM inception IMM’s role has </a:t>
            </a:r>
            <a:r>
              <a:rPr lang="en-US" sz="1200" dirty="0"/>
              <a:t>been to exclude offers that do not represent actual costs to ensure competitive outcomes so that prices over the long run will approximate the competitive </a:t>
            </a:r>
            <a:r>
              <a:rPr lang="en-US" sz="1200" dirty="0" smtClean="0"/>
              <a:t>cost of </a:t>
            </a:r>
            <a:r>
              <a:rPr lang="en-US" sz="1200" dirty="0"/>
              <a:t>new entry (CONE</a:t>
            </a:r>
            <a:r>
              <a:rPr lang="en-US" sz="1200" dirty="0" smtClean="0"/>
              <a:t>)</a:t>
            </a:r>
          </a:p>
          <a:p>
            <a:r>
              <a:rPr lang="en-US" sz="1200" dirty="0"/>
              <a:t>ISO’s proposal will exempt certain categories of new supply </a:t>
            </a:r>
            <a:r>
              <a:rPr lang="en-US" sz="1200" dirty="0" smtClean="0"/>
              <a:t>from </a:t>
            </a:r>
            <a:r>
              <a:rPr lang="en-US" sz="1200" dirty="0"/>
              <a:t>IMM review/mitigation: Sponsored Policy Resources, 5MW and under capacity, passive demand (energy efficiency), and projects whose Project Sponsors self-certify no load interest.  </a:t>
            </a:r>
          </a:p>
          <a:p>
            <a:pPr lvl="0"/>
            <a:r>
              <a:rPr lang="en-US" sz="1200" dirty="0"/>
              <a:t>Any remaining new capacity will be subject to review and possible mitigation unless the Project Sponsor provides evidence to the IMM’s satisfaction that it “unlikely to realize a material, net financial benefit from any reduction in [FCA] clearing prices resulting from entry of the New Capacity Resource in the [FCM].”  Redline Section </a:t>
            </a:r>
            <a:r>
              <a:rPr lang="en-US" sz="1200" dirty="0" smtClean="0"/>
              <a:t>III.A.21.2.3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IMM </a:t>
            </a:r>
            <a:r>
              <a:rPr lang="en-US" sz="2800" dirty="0"/>
              <a:t>Observations </a:t>
            </a:r>
            <a:r>
              <a:rPr lang="en-US" sz="2800" dirty="0" smtClean="0"/>
              <a:t>and Concerns with Proposal Include: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200150"/>
            <a:ext cx="8229600" cy="33147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IMM has concerns about the incentive/benefitting positions approach of the BSM proposal 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BSM proposal is like a narrow application of Anti-Manipulation Rule to non-policy new capacity resources that submit below-market offers with potentially benefitting load positions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focuses on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uneconomic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 that impacts prices in FERC jurisdictional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benefit of a “net” or “leveraged”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position</a:t>
            </a:r>
          </a:p>
          <a:p>
            <a:pPr lvl="1"/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the exercise of market power can take many forms and the IMM is focused on the impact on price formation from below cost offers regardless of whether to benefit a load position</a:t>
            </a:r>
          </a:p>
          <a:p>
            <a:pPr lvl="1"/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Mitigation needs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market power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whatever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 when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would impair competitive market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outcomes</a:t>
            </a:r>
          </a:p>
          <a:p>
            <a:pPr lvl="1"/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200" dirty="0" smtClean="0"/>
              <a:t>The IMM </a:t>
            </a:r>
            <a:r>
              <a:rPr lang="en-US" sz="1200" dirty="0"/>
              <a:t>is concerned with the </a:t>
            </a:r>
            <a:r>
              <a:rPr lang="en-US" sz="1200" dirty="0" smtClean="0"/>
              <a:t>“lack of incentive” aspect </a:t>
            </a:r>
            <a:r>
              <a:rPr lang="en-US" sz="1200" dirty="0"/>
              <a:t>of the </a:t>
            </a:r>
            <a:r>
              <a:rPr lang="en-US" sz="1200" dirty="0" smtClean="0"/>
              <a:t>proposal</a:t>
            </a:r>
            <a:endParaRPr lang="en-US" sz="1200" dirty="0"/>
          </a:p>
          <a:p>
            <a:pPr lvl="1"/>
            <a:r>
              <a:rPr lang="en-US" sz="1200" dirty="0"/>
              <a:t>The Project Sponsor is able to decide what and how much information to provide to the IMM to demonstrate that it is unlikely to realize a material net financial benefit and not required to identify its potentially benefiting load positions </a:t>
            </a:r>
          </a:p>
          <a:p>
            <a:pPr lvl="1"/>
            <a:r>
              <a:rPr lang="en-US" sz="1200" dirty="0"/>
              <a:t>This limits the </a:t>
            </a:r>
            <a:r>
              <a:rPr lang="en-US" sz="1200" dirty="0" smtClean="0"/>
              <a:t>IMM’s </a:t>
            </a:r>
            <a:r>
              <a:rPr lang="en-US" sz="1200" dirty="0"/>
              <a:t>ability to evaluate and determine whether the declaration of no </a:t>
            </a:r>
            <a:r>
              <a:rPr lang="en-US" sz="1200" dirty="0" smtClean="0"/>
              <a:t>material net </a:t>
            </a:r>
            <a:r>
              <a:rPr lang="en-US" sz="1200" dirty="0"/>
              <a:t>benefit is accurate and hence the lack of mitigation </a:t>
            </a:r>
            <a:r>
              <a:rPr lang="en-US" sz="1200" dirty="0" smtClean="0"/>
              <a:t>warranted – also, what is “material” and how determined?</a:t>
            </a:r>
            <a:endParaRPr lang="en-US" sz="1200" dirty="0"/>
          </a:p>
          <a:p>
            <a:pPr lvl="1"/>
            <a:r>
              <a:rPr lang="en-US" sz="1200" dirty="0"/>
              <a:t>Notably different from current Appendix A requirements that require participant to provide “all” relevant information from which the IMM can make an independent determination.  E.g., III.A.21.2(b)(v)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Importance of Price Formation in the FCM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200150"/>
            <a:ext cx="8229600" cy="33147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FCM is designed to coordinate </a:t>
            </a:r>
            <a:r>
              <a:rPr lang="en-US" dirty="0"/>
              <a:t>efficient entry and exit </a:t>
            </a:r>
            <a:r>
              <a:rPr lang="en-US" dirty="0" smtClean="0"/>
              <a:t>to meet </a:t>
            </a:r>
            <a:r>
              <a:rPr lang="en-US" dirty="0"/>
              <a:t>the ISO’s resource adequacy </a:t>
            </a:r>
            <a:r>
              <a:rPr lang="en-US" dirty="0" smtClean="0"/>
              <a:t>standard over the long run</a:t>
            </a:r>
            <a:endParaRPr lang="en-US" dirty="0"/>
          </a:p>
          <a:p>
            <a:r>
              <a:rPr lang="en-US" dirty="0" smtClean="0"/>
              <a:t>Provides a revenue stream to recover avoidable costs not recovered in the E&amp;AS markets</a:t>
            </a:r>
          </a:p>
          <a:p>
            <a:r>
              <a:rPr lang="en-US" dirty="0" smtClean="0"/>
              <a:t>Together, these markets play a central role in providing efficient price signals for various products and in coordinating entry and exit </a:t>
            </a:r>
          </a:p>
          <a:p>
            <a:r>
              <a:rPr lang="en-US" dirty="0" smtClean="0"/>
              <a:t>In the FCM context:</a:t>
            </a:r>
          </a:p>
          <a:p>
            <a:pPr lvl="1"/>
            <a:r>
              <a:rPr lang="en-US" dirty="0" smtClean="0"/>
              <a:t>when the region has insufficient capacity, prices should rise to attract new entry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times of excess capacity, prices should fall to reflect that new entry is not needed and to induce higher-cost resources to exit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Role of Market Power Mitigation in Price Formation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200150"/>
            <a:ext cx="8229600" cy="33147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Mitigation rules are designed to ensure FCA prices are based on competitively-priced offers by existing and new resources</a:t>
            </a:r>
          </a:p>
          <a:p>
            <a:r>
              <a:rPr lang="en-US" dirty="0" smtClean="0"/>
              <a:t>Process screens for offers that deviate from benchmark prices (e.g. DDBT, ORTP) and that may adversely influence auction outcomes</a:t>
            </a:r>
          </a:p>
          <a:p>
            <a:r>
              <a:rPr lang="en-US" dirty="0" smtClean="0"/>
              <a:t>Inadequate mitigation rules may undermine the efficiency of the FCM in performing its function, and ability to produce just and reasonable rates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MOPR has been effective at mitigating the impact of “below cost” offers on auction outcomes</a:t>
            </a:r>
          </a:p>
          <a:p>
            <a:pPr lvl="1"/>
            <a:r>
              <a:rPr lang="en-US" sz="2100" dirty="0" smtClean="0"/>
              <a:t>In recent years, primary </a:t>
            </a:r>
            <a:r>
              <a:rPr lang="en-US" sz="2100" dirty="0"/>
              <a:t>driver of below cost offers has been “out of market</a:t>
            </a:r>
            <a:r>
              <a:rPr lang="en-US" sz="2100" dirty="0" smtClean="0"/>
              <a:t>”* revenues, rather than an observable attempt to profitably exercise buyer-side market power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476750"/>
            <a:ext cx="861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*Note that the terms “out-of-market” and “subsidies” are used interchangeably throughout this presentation and are intended to have the same meaning.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728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MOPR and State Sponsored Policy Resources 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047750"/>
            <a:ext cx="8229600" cy="3657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Disallowing out-of-market revenues through the application of MOPR makes it less likely that sponsored resources will clear in the FCA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limits market distortions, particularly protecting price formation and signals</a:t>
            </a:r>
            <a:endParaRPr lang="en-US" dirty="0"/>
          </a:p>
          <a:p>
            <a:r>
              <a:rPr lang="en-US" dirty="0" smtClean="0"/>
              <a:t>IMM recognizes the potential barriers this creates to the states achieving their decarbonization goals and can result in an “over-procurement” or “double-build” problem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xcess costs to rate-payers due to over-procurement is also not an efficient outcome</a:t>
            </a:r>
          </a:p>
          <a:p>
            <a:pPr lvl="1"/>
            <a:r>
              <a:rPr lang="en-US" dirty="0" smtClean="0"/>
              <a:t>with current clean energy targets this problem is becoming pressing</a:t>
            </a:r>
          </a:p>
          <a:p>
            <a:r>
              <a:rPr lang="en-US" dirty="0" smtClean="0"/>
              <a:t>Market design efforts to address this tension between price formation and states’ desired generation mix have had limited results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enewable technology resource exemption and substitution auction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support </a:t>
            </a:r>
            <a:r>
              <a:rPr lang="en-US" sz="2400" dirty="0" smtClean="0"/>
              <a:t>the continued efforts </a:t>
            </a:r>
            <a:r>
              <a:rPr lang="en-US" sz="2400" dirty="0"/>
              <a:t>to </a:t>
            </a:r>
            <a:r>
              <a:rPr lang="en-US" sz="2400" dirty="0" smtClean="0"/>
              <a:t>evaluate long-term market mechanisms, </a:t>
            </a:r>
            <a:r>
              <a:rPr lang="en-US" sz="2400" dirty="0"/>
              <a:t>particularly Net Carbon </a:t>
            </a:r>
            <a:r>
              <a:rPr lang="en-US" sz="2400" dirty="0" smtClean="0"/>
              <a:t>Pricing</a:t>
            </a:r>
          </a:p>
          <a:p>
            <a:pPr lvl="1"/>
            <a:r>
              <a:rPr lang="en-US" dirty="0" smtClean="0"/>
              <a:t>provides transparent </a:t>
            </a:r>
            <a:r>
              <a:rPr lang="en-US" dirty="0"/>
              <a:t>investment signal for clean </a:t>
            </a:r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reduces the “missing money” of clean and less-carbon intensive technologies and could work well with the current broad MOPR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Illustrative Impact of MOPR Elimination [simple]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678434"/>
              </p:ext>
            </p:extLst>
          </p:nvPr>
        </p:nvGraphicFramePr>
        <p:xfrm>
          <a:off x="590701" y="960248"/>
          <a:ext cx="7848599" cy="312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016786"/>
              </p:ext>
            </p:extLst>
          </p:nvPr>
        </p:nvGraphicFramePr>
        <p:xfrm>
          <a:off x="4624009" y="957238"/>
          <a:ext cx="3815291" cy="3112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79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Illustrative Impact of MOPR Elimination [walking down the FCA demand curve]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8095"/>
          <a:stretch/>
        </p:blipFill>
        <p:spPr>
          <a:xfrm>
            <a:off x="762000" y="1123950"/>
            <a:ext cx="4151723" cy="3158002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5105400" y="1047750"/>
            <a:ext cx="3733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Sponsored policy resources clearing the auction leads to essentially walking </a:t>
            </a:r>
            <a:r>
              <a:rPr lang="en-US" dirty="0"/>
              <a:t>down the FCA demand </a:t>
            </a:r>
            <a:r>
              <a:rPr lang="en-US" dirty="0" smtClean="0"/>
              <a:t>curve</a:t>
            </a:r>
          </a:p>
          <a:p>
            <a:r>
              <a:rPr lang="en-US" dirty="0" smtClean="0"/>
              <a:t>Magnitude of the price impact depends on steepness of demand curve and other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934200" y="819150"/>
            <a:ext cx="2133600" cy="38862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Market Dynamics: high prices required to compensate for years with suppressed prices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47001"/>
            <a:ext cx="6367831" cy="370502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106933" y="895350"/>
            <a:ext cx="1905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Net CONE is the long-run equilibrium price in both a “MOPR” and “No-MOPR” scenario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In some years, “No </a:t>
            </a:r>
            <a:r>
              <a:rPr lang="en-US" sz="1400" dirty="0">
                <a:solidFill>
                  <a:srgbClr val="000000"/>
                </a:solidFill>
              </a:rPr>
              <a:t>MOPR” will result in </a:t>
            </a:r>
            <a:r>
              <a:rPr lang="en-US" sz="1400" dirty="0" smtClean="0">
                <a:solidFill>
                  <a:srgbClr val="000000"/>
                </a:solidFill>
              </a:rPr>
              <a:t>lower </a:t>
            </a:r>
            <a:r>
              <a:rPr lang="en-US" sz="1400" dirty="0">
                <a:solidFill>
                  <a:srgbClr val="000000"/>
                </a:solidFill>
              </a:rPr>
              <a:t>prices [“Price Loss”], particularly when no new entry is </a:t>
            </a:r>
            <a:r>
              <a:rPr lang="en-US" sz="1400" dirty="0" smtClean="0">
                <a:solidFill>
                  <a:srgbClr val="000000"/>
                </a:solidFill>
              </a:rPr>
              <a:t>needed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To compensate for lower prices, investors will need to expect high-priced years when new merchant capacity is needed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048500" y="932701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048500" y="3073753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1524000" y="3638550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2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30220" y="1809750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2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9" name="Left Brace 48"/>
          <p:cNvSpPr/>
          <p:nvPr/>
        </p:nvSpPr>
        <p:spPr>
          <a:xfrm rot="16200000">
            <a:off x="1543050" y="2971800"/>
            <a:ext cx="228600" cy="1104900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324600" y="2343150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05200" y="1047750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5" name="Straight Connector 4"/>
          <p:cNvCxnSpPr>
            <a:stCxn id="12" idx="4"/>
          </p:cNvCxnSpPr>
          <p:nvPr/>
        </p:nvCxnSpPr>
        <p:spPr>
          <a:xfrm flipH="1">
            <a:off x="2514600" y="1276350"/>
            <a:ext cx="1104900" cy="213120"/>
          </a:xfrm>
          <a:prstGeom prst="line">
            <a:avLst/>
          </a:prstGeom>
          <a:ln w="31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257556" y="1276349"/>
            <a:ext cx="2361944" cy="152400"/>
          </a:xfrm>
          <a:prstGeom prst="line">
            <a:avLst/>
          </a:prstGeom>
          <a:ln w="31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579026" y="1275685"/>
            <a:ext cx="322376" cy="213785"/>
          </a:xfrm>
          <a:prstGeom prst="line">
            <a:avLst/>
          </a:prstGeom>
          <a:ln w="31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2" idx="4"/>
          </p:cNvCxnSpPr>
          <p:nvPr/>
        </p:nvCxnSpPr>
        <p:spPr>
          <a:xfrm flipH="1" flipV="1">
            <a:off x="3619500" y="1276350"/>
            <a:ext cx="1743716" cy="213719"/>
          </a:xfrm>
          <a:prstGeom prst="line">
            <a:avLst/>
          </a:prstGeom>
          <a:ln w="31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The path to market equilibrium: NICR in the context of Sponsored Policy Resources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059973"/>
            <a:ext cx="6784848" cy="3547872"/>
            <a:chOff x="0" y="0"/>
            <a:chExt cx="5843589" cy="4219576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9" name="Chart 8"/>
                <p:cNvGraphicFramePr/>
                <p:nvPr>
                  <p:extLst>
                    <p:ext uri="{D42A27DB-BD31-4B8C-83A1-F6EECF244321}">
                      <p14:modId xmlns:p14="http://schemas.microsoft.com/office/powerpoint/2010/main" val="3858631415"/>
                    </p:ext>
                  </p:extLst>
                </p:nvPr>
              </p:nvGraphicFramePr>
              <p:xfrm>
                <a:off x="0" y="0"/>
                <a:ext cx="5843589" cy="4219576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"/>
                </a:graphicData>
              </a:graphic>
            </p:graphicFrame>
          </mc:Choice>
          <mc:Fallback xmlns="">
            <p:pic>
              <p:nvPicPr>
                <p:cNvPr id="9" name="Chart 8"/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66800" y="1059973"/>
                  <a:ext cx="6784848" cy="3547872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4" name="TextBox 12"/>
            <p:cNvSpPr txBox="1"/>
            <p:nvPr/>
          </p:nvSpPr>
          <p:spPr>
            <a:xfrm>
              <a:off x="776133" y="2219323"/>
              <a:ext cx="933450" cy="1192783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>
                  <a:solidFill>
                    <a:sysClr val="windowText" lastClr="000000"/>
                  </a:solidFill>
                </a:rPr>
                <a:t>Starting at FCA 15's cleared resources</a:t>
              </a:r>
              <a:r>
                <a:rPr lang="en-US" sz="1100" baseline="0" dirty="0">
                  <a:solidFill>
                    <a:sysClr val="windowText" lastClr="000000"/>
                  </a:solidFill>
                </a:rPr>
                <a:t> of 34,621 MW...</a:t>
              </a:r>
              <a:endParaRPr lang="en-US" sz="11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1962150" y="2219323"/>
              <a:ext cx="1200150" cy="1222011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>
                  <a:solidFill>
                    <a:sysClr val="windowText" lastClr="000000"/>
                  </a:solidFill>
                </a:rPr>
                <a:t>...adding ≈6 GW of new subsidized entry by 2030</a:t>
              </a:r>
              <a:r>
                <a:rPr lang="en-US" sz="1100" baseline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100" dirty="0">
                  <a:solidFill>
                    <a:sysClr val="windowText" lastClr="000000"/>
                  </a:solidFill>
                </a:rPr>
                <a:t>(based on Potomac model</a:t>
              </a:r>
              <a:r>
                <a:rPr lang="en-US" sz="1100" baseline="0" dirty="0">
                  <a:solidFill>
                    <a:sysClr val="windowText" lastClr="000000"/>
                  </a:solidFill>
                </a:rPr>
                <a:t> inputs)...</a:t>
              </a:r>
              <a:endParaRPr lang="en-US" sz="11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3379272" y="2219323"/>
              <a:ext cx="990448" cy="676278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>
                  <a:solidFill>
                    <a:sysClr val="windowText" lastClr="000000"/>
                  </a:solidFill>
                </a:rPr>
                <a:t>...</a:t>
              </a:r>
              <a:r>
                <a:rPr lang="en-US" sz="1100" dirty="0" smtClean="0">
                  <a:solidFill>
                    <a:sysClr val="windowText" lastClr="000000"/>
                  </a:solidFill>
                </a:rPr>
                <a:t>means</a:t>
              </a:r>
              <a:r>
                <a:rPr lang="en-US" sz="1100" baseline="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sz="1100" baseline="0" dirty="0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rPr>
                <a:t>almost 9</a:t>
              </a:r>
              <a:r>
                <a:rPr lang="en-US" sz="1100" baseline="0" dirty="0">
                  <a:solidFill>
                    <a:sysClr val="windowText" lastClr="000000"/>
                  </a:solidFill>
                </a:rPr>
                <a:t> GW needs to exit...</a:t>
              </a:r>
              <a:endParaRPr lang="en-US" sz="11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" name="TextBox 14"/>
          <p:cNvSpPr txBox="1"/>
          <p:nvPr/>
        </p:nvSpPr>
        <p:spPr>
          <a:xfrm>
            <a:off x="6424511" y="2939669"/>
            <a:ext cx="1143000" cy="1016606"/>
          </a:xfrm>
          <a:prstGeom prst="rect">
            <a:avLst/>
          </a:prstGeom>
          <a:solidFill>
            <a:schemeClr val="lt1">
              <a:alpha val="75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ysClr val="windowText" lastClr="000000"/>
                </a:solidFill>
              </a:rPr>
              <a:t>...</a:t>
            </a:r>
            <a:r>
              <a:rPr lang="en-US" sz="1100" baseline="0" dirty="0" smtClean="0">
                <a:solidFill>
                  <a:sysClr val="windowText" lastClr="000000"/>
                </a:solidFill>
              </a:rPr>
              <a:t>to </a:t>
            </a:r>
            <a:r>
              <a:rPr lang="en-US" sz="1100" baseline="0" dirty="0">
                <a:solidFill>
                  <a:sysClr val="windowText" lastClr="000000"/>
                </a:solidFill>
              </a:rPr>
              <a:t>be at NICR of </a:t>
            </a:r>
            <a:r>
              <a:rPr lang="en-US" sz="1100" baseline="0" dirty="0" smtClean="0">
                <a:solidFill>
                  <a:sysClr val="windowText" lastClr="000000"/>
                </a:solidFill>
              </a:rPr>
              <a:t>32,400 (ISO</a:t>
            </a:r>
            <a:r>
              <a:rPr lang="en-US" sz="1100" dirty="0" smtClean="0">
                <a:solidFill>
                  <a:sysClr val="windowText" lastClr="000000"/>
                </a:solidFill>
              </a:rPr>
              <a:t> forecast of NICR in 2030</a:t>
            </a:r>
            <a:r>
              <a:rPr lang="en-US" sz="1100" baseline="0" dirty="0" smtClean="0">
                <a:solidFill>
                  <a:sysClr val="windowText" lastClr="000000"/>
                </a:solidFill>
              </a:rPr>
              <a:t>).</a:t>
            </a:r>
            <a:endParaRPr lang="en-US" sz="11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Market Performance Risks with the Elimination of MOPR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81000" y="971550"/>
            <a:ext cx="8229600" cy="4000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MOPR  elimination will allow (subsidized) sponsored policy resources to offer at a lower cost than they otherwise would absent the subsidy, in many cases down to zero dollars</a:t>
            </a:r>
          </a:p>
          <a:p>
            <a:r>
              <a:rPr lang="en-US" dirty="0" smtClean="0"/>
              <a:t>Sponsored policy resources are more likely to clear irrespective of FCA prices (during periods of low prices and further dampening prices)</a:t>
            </a:r>
          </a:p>
          <a:p>
            <a:r>
              <a:rPr lang="en-US" dirty="0" smtClean="0"/>
              <a:t>Resulting price suppression and volatility impacts the investment environment for new merchant development and investment in existing resources</a:t>
            </a:r>
          </a:p>
          <a:p>
            <a:r>
              <a:rPr lang="en-US" dirty="0"/>
              <a:t>Investors may react in various ways; e.g. require higher return on investment (EMM), shorter pay-back period, long-term contract</a:t>
            </a:r>
          </a:p>
          <a:p>
            <a:r>
              <a:rPr lang="en-US" dirty="0"/>
              <a:t>IMM concern that the impact creates a real risk that the FCM may not provide efficient entry and exit price </a:t>
            </a:r>
            <a:r>
              <a:rPr lang="en-US" dirty="0" smtClean="0"/>
              <a:t>signals</a:t>
            </a:r>
          </a:p>
          <a:p>
            <a:r>
              <a:rPr lang="en-US" dirty="0" smtClean="0"/>
              <a:t>Existing resources may retire if unwilling to withstand periods of suppressed prices</a:t>
            </a:r>
          </a:p>
          <a:p>
            <a:r>
              <a:rPr lang="en-US" dirty="0" smtClean="0"/>
              <a:t>Future initiatives such as </a:t>
            </a:r>
            <a:r>
              <a:rPr lang="en-US" dirty="0"/>
              <a:t>Resource Capacity Accreditation and Day-Ahead Ancillary Services </a:t>
            </a:r>
            <a:r>
              <a:rPr lang="en-US" dirty="0" smtClean="0"/>
              <a:t>Improvements may help mitigate some of the MOPR elimination concern, but do not address the core price formation concern</a:t>
            </a:r>
          </a:p>
        </p:txBody>
      </p:sp>
      <p:pic>
        <p:nvPicPr>
          <p:cNvPr id="3" name="Picture 2" descr="File:Singapore road sign - Warning - Other danger.svg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5" y="76200"/>
            <a:ext cx="819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_white_cover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-16-9" id="{32F30E78-C021-4951-B1FC-740B6C3FC246}" vid="{DEB9FD61-F7E9-4C5B-8D65-9F8B5A889844}"/>
    </a:ext>
  </a:extLst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-16-9" id="{32F30E78-C021-4951-B1FC-740B6C3FC246}" vid="{DEF36ABE-BF04-49E7-8010-928C0C008CD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ISO-PPT-Template-Public-16-9</Template>
  <TotalTime>0</TotalTime>
  <Words>1588</Words>
  <Application>Microsoft Office PowerPoint</Application>
  <PresentationFormat>On-screen Show (16:9)</PresentationFormat>
  <Paragraphs>112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iso_white_cover</vt:lpstr>
      <vt:lpstr>blank</vt:lpstr>
      <vt:lpstr>PowerPoint Presentation</vt:lpstr>
      <vt:lpstr>Importance of Price Formation in the FCM</vt:lpstr>
      <vt:lpstr>Role of Market Power Mitigation in Price Formation</vt:lpstr>
      <vt:lpstr>MOPR and State Sponsored Policy Resources </vt:lpstr>
      <vt:lpstr>Illustrative Impact of MOPR Elimination [simple]</vt:lpstr>
      <vt:lpstr>Illustrative Impact of MOPR Elimination [walking down the FCA demand curve]</vt:lpstr>
      <vt:lpstr>Market Dynamics: high prices required to compensate for years with suppressed prices</vt:lpstr>
      <vt:lpstr>The path to market equilibrium: NICR in the context of Sponsored Policy Resources</vt:lpstr>
      <vt:lpstr>Market Performance Risks with the Elimination of MOPR</vt:lpstr>
      <vt:lpstr>IMM overview and thoughts on the proposed Buyer-Side Market Power Mitigation rules</vt:lpstr>
      <vt:lpstr>Towards a Narrow Form of Buyer-Side Mitigation (BSM)</vt:lpstr>
      <vt:lpstr>IMM Observations and Concerns with Proposal Include: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2021-12-03T20:21:36Z</dcterms:created>
  <dcterms:modified xsi:type="dcterms:W3CDTF">2021-12-03T20:21:57Z</dcterms:modified>
</cp:coreProperties>
</file>