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3"/>
  </p:notesMasterIdLst>
  <p:handoutMasterIdLst>
    <p:handoutMasterId r:id="rId14"/>
  </p:handoutMasterIdLst>
  <p:sldIdLst>
    <p:sldId id="570" r:id="rId2"/>
    <p:sldId id="571" r:id="rId3"/>
    <p:sldId id="646" r:id="rId4"/>
    <p:sldId id="660" r:id="rId5"/>
    <p:sldId id="661" r:id="rId6"/>
    <p:sldId id="634" r:id="rId7"/>
    <p:sldId id="635" r:id="rId8"/>
    <p:sldId id="636" r:id="rId9"/>
    <p:sldId id="637" r:id="rId10"/>
    <p:sldId id="638" r:id="rId11"/>
    <p:sldId id="591" r:id="rId12"/>
  </p:sldIdLst>
  <p:sldSz cx="9144000" cy="6858000" type="screen4x3"/>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165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8920"/>
    <a:srgbClr val="D9D1E0"/>
    <a:srgbClr val="62777F"/>
    <a:srgbClr val="EC1F25"/>
    <a:srgbClr val="77BD2A"/>
    <a:srgbClr val="FBB92F"/>
    <a:srgbClr val="6FA943"/>
    <a:srgbClr val="B9D257"/>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33" autoAdjust="0"/>
  </p:normalViewPr>
  <p:slideViewPr>
    <p:cSldViewPr>
      <p:cViewPr varScale="1">
        <p:scale>
          <a:sx n="86" d="100"/>
          <a:sy n="86" d="100"/>
        </p:scale>
        <p:origin x="126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0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t>12/1/2021</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81904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057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771852"/>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11980628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7655898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 id="2147483745" r:id="rId16"/>
    <p:sldLayoutId id="2147483746" r:id="rId17"/>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HAMMER@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so-ne.com/event-details?eventId=144205" TargetMode="External"/><Relationship Id="rId2" Type="http://schemas.openxmlformats.org/officeDocument/2006/relationships/hyperlink" Target="https://www.iso-ne.com/event-details?eventId=143994" TargetMode="External"/><Relationship Id="rId1" Type="http://schemas.openxmlformats.org/officeDocument/2006/relationships/slideLayout" Target="../slideLayouts/slideLayout14.xml"/><Relationship Id="rId6" Type="http://schemas.openxmlformats.org/officeDocument/2006/relationships/hyperlink" Target="https://www.iso-ne.com/static-assets/documents/2021/11/a04_tc_2021_11_19_iso_presentation.pptx" TargetMode="External"/><Relationship Id="rId5" Type="http://schemas.openxmlformats.org/officeDocument/2006/relationships/hyperlink" Target="https://www.iso-ne.com/static-assets/documents/2021/11/a08a_mc_2021_11_09_10_order_2222_iso_presentation.pptx" TargetMode="External"/><Relationship Id="rId4" Type="http://schemas.openxmlformats.org/officeDocument/2006/relationships/hyperlink" Target="https://www.iso-ne.com/event-details?eventId=14408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iso-ne.com/event-details?eventId=143978&amp;key-topic=Order%20No.%202222" TargetMode="External"/><Relationship Id="rId2" Type="http://schemas.openxmlformats.org/officeDocument/2006/relationships/hyperlink" Target="https://www.iso-ne.com/event-details?eventId=140271&amp;key-topic=Order%20No.%202222" TargetMode="External"/><Relationship Id="rId1" Type="http://schemas.openxmlformats.org/officeDocument/2006/relationships/slideLayout" Target="../slideLayouts/slideLayout14.xml"/><Relationship Id="rId5" Type="http://schemas.openxmlformats.org/officeDocument/2006/relationships/hyperlink" Target="https://www.iso-ne.com/event-details?eventId=144078&amp;key-topic=Order%20No.%202222" TargetMode="External"/><Relationship Id="rId4" Type="http://schemas.openxmlformats.org/officeDocument/2006/relationships/hyperlink" Target="https://www.iso-ne.com/event-details?eventId=143983&amp;key-topic=Order%20No.%20222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so-ne.com/event-details?eventId=144080&amp;key-topic=Order%20No.%202222" TargetMode="External"/><Relationship Id="rId2" Type="http://schemas.openxmlformats.org/officeDocument/2006/relationships/hyperlink" Target="https://www.iso-ne.com/event-details?eventId=143982&amp;key-topic=Order%20No.%202222" TargetMode="External"/><Relationship Id="rId1" Type="http://schemas.openxmlformats.org/officeDocument/2006/relationships/slideLayout" Target="../slideLayouts/slideLayout14.xml"/><Relationship Id="rId6" Type="http://schemas.openxmlformats.org/officeDocument/2006/relationships/hyperlink" Target="https://www.iso-ne.com/static-assets/documents/2021/05/a03_tc_2021_05_27_order2222_iso_presentation.pptx" TargetMode="External"/><Relationship Id="rId5" Type="http://schemas.openxmlformats.org/officeDocument/2006/relationships/hyperlink" Target="https://www.iso-ne.com/static-assets/documents/2021/05/a04_mc_2021_05_11_order_2222_iso_presentation.pptx" TargetMode="External"/><Relationship Id="rId4" Type="http://schemas.openxmlformats.org/officeDocument/2006/relationships/hyperlink" Target="https://www.iso-ne.com/event-details?eventId=143984&amp;key-topic=Order%20No.%20222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iso-ne.com/event-details?eventId=144202" TargetMode="External"/><Relationship Id="rId3" Type="http://schemas.openxmlformats.org/officeDocument/2006/relationships/hyperlink" Target="https://www.iso-ne.com/static-assets/documents/2021/06/a03a_tc_2021_06_10_ngrid_comments.pdf" TargetMode="External"/><Relationship Id="rId7" Type="http://schemas.openxmlformats.org/officeDocument/2006/relationships/hyperlink" Target="https://www.iso-ne.com/event-details?eventId=144000" TargetMode="External"/><Relationship Id="rId2" Type="http://schemas.openxmlformats.org/officeDocument/2006/relationships/hyperlink" Target="https://www.iso-ne.com/committees/markets/markets-committee/?publish-date=%5b2021-06-01T00:00:00Z%20TO%202021-06-30T23:59:59Z%5d&amp;open_projects_value=Order%20No.%202222%20Compliance%20-%20WMPP%20ID:%20155" TargetMode="External"/><Relationship Id="rId1" Type="http://schemas.openxmlformats.org/officeDocument/2006/relationships/slideLayout" Target="../slideLayouts/slideLayout14.xml"/><Relationship Id="rId6" Type="http://schemas.openxmlformats.org/officeDocument/2006/relationships/hyperlink" Target="https://www.iso-ne.com/event-details?eventId=144201" TargetMode="External"/><Relationship Id="rId11" Type="http://schemas.openxmlformats.org/officeDocument/2006/relationships/hyperlink" Target="https://www.iso-ne.com/event-details?eventId=144088" TargetMode="External"/><Relationship Id="rId5" Type="http://schemas.openxmlformats.org/officeDocument/2006/relationships/hyperlink" Target="https://www.iso-ne.com/event-details?eventId=144200" TargetMode="External"/><Relationship Id="rId10" Type="http://schemas.openxmlformats.org/officeDocument/2006/relationships/hyperlink" Target="https://www.iso-ne.com/event-details?eventId=144203" TargetMode="External"/><Relationship Id="rId4" Type="http://schemas.openxmlformats.org/officeDocument/2006/relationships/hyperlink" Target="https://www.iso-ne.com/event-details?eventId=143990" TargetMode="External"/><Relationship Id="rId9" Type="http://schemas.openxmlformats.org/officeDocument/2006/relationships/hyperlink" Target="https://www.iso-ne.com/event-details?eventId=1439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a:xfrm>
            <a:off x="3289002" y="5114264"/>
            <a:ext cx="5559552" cy="372136"/>
          </a:xfrm>
        </p:spPr>
        <p:txBody>
          <a:bodyPr>
            <a:normAutofit/>
          </a:bodyPr>
          <a:lstStyle/>
          <a:p>
            <a:r>
              <a:rPr lang="en-US" sz="2000" dirty="0" smtClean="0"/>
              <a:t>Hanhan Hammer</a:t>
            </a:r>
            <a:endParaRPr lang="en-US" sz="2000" dirty="0"/>
          </a:p>
        </p:txBody>
      </p:sp>
      <p:sp>
        <p:nvSpPr>
          <p:cNvPr id="5" name="Text Placeholder 4"/>
          <p:cNvSpPr>
            <a:spLocks noGrp="1"/>
          </p:cNvSpPr>
          <p:nvPr>
            <p:ph type="body" sz="quarter" idx="16"/>
          </p:nvPr>
        </p:nvSpPr>
        <p:spPr>
          <a:xfrm>
            <a:off x="3289002" y="3505200"/>
            <a:ext cx="5559552" cy="867720"/>
          </a:xfrm>
        </p:spPr>
        <p:txBody>
          <a:bodyPr>
            <a:normAutofit/>
          </a:bodyPr>
          <a:lstStyle/>
          <a:p>
            <a:r>
              <a:rPr lang="en-US" dirty="0" smtClean="0"/>
              <a:t>Continued Review of Proposed </a:t>
            </a:r>
            <a:r>
              <a:rPr lang="en-US" dirty="0"/>
              <a:t>Tariff </a:t>
            </a:r>
            <a:r>
              <a:rPr lang="en-US" dirty="0" smtClean="0"/>
              <a:t>Revisions</a:t>
            </a:r>
            <a:endParaRPr lang="en-US" dirty="0"/>
          </a:p>
        </p:txBody>
      </p:sp>
      <p:sp>
        <p:nvSpPr>
          <p:cNvPr id="8" name="Text Placeholder 7"/>
          <p:cNvSpPr>
            <a:spLocks noGrp="1"/>
          </p:cNvSpPr>
          <p:nvPr>
            <p:ph type="body" sz="quarter" idx="19"/>
          </p:nvPr>
        </p:nvSpPr>
        <p:spPr/>
        <p:txBody>
          <a:bodyPr/>
          <a:lstStyle/>
          <a:p>
            <a:r>
              <a:rPr lang="en-US" sz="3600" dirty="0"/>
              <a:t>Order No. </a:t>
            </a:r>
            <a:r>
              <a:rPr lang="en-US" sz="3600" dirty="0" smtClean="0"/>
              <a:t>2222: Participation </a:t>
            </a:r>
            <a:r>
              <a:rPr lang="en-US" sz="3600" dirty="0"/>
              <a:t>of Distributed Energy Resource Aggregations in </a:t>
            </a:r>
            <a:r>
              <a:rPr lang="en-US" sz="3600" dirty="0" smtClean="0"/>
              <a:t>Wholesale Markets</a:t>
            </a:r>
            <a:endParaRPr lang="en-US" sz="3600" dirty="0"/>
          </a:p>
        </p:txBody>
      </p:sp>
      <p:sp>
        <p:nvSpPr>
          <p:cNvPr id="2" name="Text Placeholder 1"/>
          <p:cNvSpPr>
            <a:spLocks noGrp="1"/>
          </p:cNvSpPr>
          <p:nvPr>
            <p:ph type="body" sz="quarter" idx="13"/>
          </p:nvPr>
        </p:nvSpPr>
        <p:spPr>
          <a:xfrm>
            <a:off x="2667000" y="262268"/>
            <a:ext cx="6181554" cy="304800"/>
          </a:xfrm>
        </p:spPr>
        <p:txBody>
          <a:bodyPr/>
          <a:lstStyle/>
          <a:p>
            <a:r>
              <a:rPr lang="en-US" dirty="0" smtClean="0"/>
              <a:t>December 7-9, </a:t>
            </a:r>
            <a:r>
              <a:rPr lang="en-US" dirty="0"/>
              <a:t>2021 | </a:t>
            </a:r>
            <a:r>
              <a:rPr lang="en-US" dirty="0">
                <a:solidFill>
                  <a:schemeClr val="tx1">
                    <a:lumMod val="50000"/>
                  </a:schemeClr>
                </a:solidFill>
              </a:rPr>
              <a:t>NEPOOL markets </a:t>
            </a:r>
            <a:r>
              <a:rPr lang="en-US" dirty="0" smtClean="0">
                <a:solidFill>
                  <a:schemeClr val="tx1">
                    <a:lumMod val="50000"/>
                  </a:schemeClr>
                </a:solidFill>
              </a:rPr>
              <a:t>Committee</a:t>
            </a:r>
            <a:endParaRPr lang="en-US" dirty="0">
              <a:solidFill>
                <a:schemeClr val="tx1">
                  <a:lumMod val="50000"/>
                </a:schemeClr>
              </a:solidFill>
            </a:endParaRPr>
          </a:p>
        </p:txBody>
      </p:sp>
      <p:sp>
        <p:nvSpPr>
          <p:cNvPr id="7" name="Text Placeholder 10"/>
          <p:cNvSpPr>
            <a:spLocks noGrp="1"/>
          </p:cNvSpPr>
          <p:nvPr>
            <p:ph type="body" sz="quarter" idx="18"/>
          </p:nvPr>
        </p:nvSpPr>
        <p:spPr>
          <a:xfrm>
            <a:off x="2743200" y="5582097"/>
            <a:ext cx="6105354" cy="381000"/>
          </a:xfrm>
        </p:spPr>
        <p:txBody>
          <a:bodyPr>
            <a:normAutofit/>
          </a:bodyPr>
          <a:lstStyle/>
          <a:p>
            <a:r>
              <a:rPr lang="en-US" sz="900" dirty="0" smtClean="0">
                <a:hlinkClick r:id="rId3"/>
              </a:rPr>
              <a:t>HHAMMER@ISo-ne.com</a:t>
            </a:r>
            <a:endParaRPr lang="en-US" sz="900" cap="none" dirty="0" smtClean="0"/>
          </a:p>
        </p:txBody>
      </p:sp>
    </p:spTree>
    <p:extLst>
      <p:ext uri="{BB962C8B-B14F-4D97-AF65-F5344CB8AC3E}">
        <p14:creationId xmlns:p14="http://schemas.microsoft.com/office/powerpoint/2010/main" val="168846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10</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307601656"/>
              </p:ext>
            </p:extLst>
          </p:nvPr>
        </p:nvGraphicFramePr>
        <p:xfrm>
          <a:off x="457200" y="685800"/>
          <a:ext cx="8458200" cy="4647685"/>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a:t>
                      </a:r>
                      <a:r>
                        <a:rPr lang="en-US" sz="1800" b="1" dirty="0" smtClean="0">
                          <a:solidFill>
                            <a:srgbClr val="000000"/>
                          </a:solidFill>
                          <a:hlinkClick r:id="rId2"/>
                        </a:rPr>
                        <a:t>October 13-14, 2021</a:t>
                      </a:r>
                      <a:endParaRPr lang="en-US" sz="1800" b="1" dirty="0" smtClean="0">
                        <a:solidFill>
                          <a:srgbClr val="000000"/>
                        </a:solidFill>
                      </a:endParaRPr>
                    </a:p>
                    <a:p>
                      <a:r>
                        <a:rPr lang="en-US" sz="1800" b="1" dirty="0" smtClean="0">
                          <a:solidFill>
                            <a:srgbClr val="000000"/>
                          </a:solidFill>
                        </a:rPr>
                        <a:t>RC:</a:t>
                      </a:r>
                      <a:r>
                        <a:rPr lang="en-US" sz="1800" b="1" baseline="0" dirty="0" smtClean="0">
                          <a:solidFill>
                            <a:srgbClr val="000000"/>
                          </a:solidFill>
                        </a:rPr>
                        <a:t> </a:t>
                      </a:r>
                      <a:r>
                        <a:rPr lang="en-US" sz="1800" b="1" baseline="0" dirty="0" smtClean="0">
                          <a:solidFill>
                            <a:srgbClr val="000000"/>
                          </a:solidFill>
                          <a:hlinkClick r:id="rId3"/>
                        </a:rPr>
                        <a:t>October 19, 2021</a:t>
                      </a:r>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4"/>
                        </a:rPr>
                        <a:t>October 26,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any design refinements to the ISO’s proposal and</a:t>
                      </a:r>
                      <a:r>
                        <a:rPr lang="en-US" baseline="0" dirty="0" smtClean="0">
                          <a:solidFill>
                            <a:srgbClr val="000000"/>
                          </a:solidFill>
                        </a:rPr>
                        <a:t> </a:t>
                      </a:r>
                      <a:r>
                        <a:rPr lang="en-US" dirty="0" smtClean="0">
                          <a:solidFill>
                            <a:srgbClr val="000000"/>
                          </a:solidFill>
                        </a:rPr>
                        <a:t>review Tariff redlines focusing on revisions since the prior meeting; Discussion of any potential amendments to the ISO proposal*</a:t>
                      </a:r>
                    </a:p>
                  </a:txBody>
                  <a:tcPr marL="89777" marR="89777" anchor="ctr">
                    <a:solidFill>
                      <a:schemeClr val="bg1">
                        <a:lumMod val="85000"/>
                      </a:schemeClr>
                    </a:solidFill>
                  </a:tcPr>
                </a:tc>
                <a:extLst>
                  <a:ext uri="{0D108BD9-81ED-4DB2-BD59-A6C34878D82A}">
                    <a16:rowId xmlns:a16="http://schemas.microsoft.com/office/drawing/2014/main" val="1247485667"/>
                  </a:ext>
                </a:extLst>
              </a:tr>
              <a:tr h="715765">
                <a:tc>
                  <a:txBody>
                    <a:bodyPr/>
                    <a:lstStyle/>
                    <a:p>
                      <a:r>
                        <a:rPr lang="en-US" sz="1800" b="1" dirty="0" smtClean="0">
                          <a:solidFill>
                            <a:srgbClr val="000000"/>
                          </a:solidFill>
                        </a:rPr>
                        <a:t>MC:</a:t>
                      </a:r>
                      <a:r>
                        <a:rPr lang="en-US" sz="1800" b="1" baseline="0" dirty="0" smtClean="0">
                          <a:solidFill>
                            <a:srgbClr val="000000"/>
                          </a:solidFill>
                        </a:rPr>
                        <a:t> </a:t>
                      </a:r>
                      <a:r>
                        <a:rPr lang="en-US" sz="1800" b="1" baseline="0" dirty="0" smtClean="0">
                          <a:solidFill>
                            <a:srgbClr val="000000"/>
                          </a:solidFill>
                          <a:hlinkClick r:id="rId5"/>
                        </a:rPr>
                        <a:t>November 9-10, 2021</a:t>
                      </a:r>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6"/>
                        </a:rPr>
                        <a:t>November 19,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Discuss any remaining design refinements to the </a:t>
                      </a:r>
                      <a:r>
                        <a:rPr lang="en-US" baseline="0" dirty="0" smtClean="0">
                          <a:solidFill>
                            <a:srgbClr val="000000"/>
                          </a:solidFill>
                        </a:rPr>
                        <a:t>ISO’s </a:t>
                      </a:r>
                      <a:r>
                        <a:rPr lang="en-US" dirty="0" smtClean="0">
                          <a:solidFill>
                            <a:srgbClr val="000000"/>
                          </a:solidFill>
                        </a:rPr>
                        <a:t>proposal and continue review of Tariff redlines focusing on what is new; Continued discussion of any potential amendments*</a:t>
                      </a:r>
                    </a:p>
                  </a:txBody>
                  <a:tcPr marL="89777" marR="89777" anchor="ctr">
                    <a:solidFill>
                      <a:schemeClr val="bg1">
                        <a:lumMod val="85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a:t>
                      </a:r>
                      <a:r>
                        <a:rPr lang="en-US" sz="1800" b="1" baseline="0" dirty="0" smtClean="0">
                          <a:solidFill>
                            <a:srgbClr val="000000"/>
                          </a:solidFill>
                        </a:rPr>
                        <a:t> December 7-9, 2021</a:t>
                      </a:r>
                    </a:p>
                    <a:p>
                      <a:r>
                        <a:rPr lang="en-US" sz="1800" b="1" baseline="0" dirty="0" smtClean="0">
                          <a:solidFill>
                            <a:srgbClr val="000000"/>
                          </a:solidFill>
                        </a:rPr>
                        <a:t>RC: December 14, 2021</a:t>
                      </a:r>
                    </a:p>
                    <a:p>
                      <a:r>
                        <a:rPr lang="en-US" sz="1800" b="1" baseline="0" dirty="0" smtClean="0">
                          <a:solidFill>
                            <a:srgbClr val="000000"/>
                          </a:solidFill>
                        </a:rPr>
                        <a:t>TC: December 13, 2021</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Vote on Order No. 2222 compliance proposal including</a:t>
                      </a:r>
                      <a:r>
                        <a:rPr lang="en-US" sz="1800" baseline="0" dirty="0" smtClean="0">
                          <a:solidFill>
                            <a:srgbClr val="000000"/>
                          </a:solidFill>
                        </a:rPr>
                        <a:t> any proposed amendments</a:t>
                      </a:r>
                      <a:endParaRPr lang="en-US" sz="180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PC: January,</a:t>
                      </a:r>
                      <a:r>
                        <a:rPr lang="en-US" sz="1800" b="1" baseline="0" dirty="0" smtClean="0">
                          <a:solidFill>
                            <a:srgbClr val="000000"/>
                          </a:solidFill>
                        </a:rPr>
                        <a:t> 2022</a:t>
                      </a:r>
                      <a:endParaRPr lang="en-US" sz="1800" b="1" dirty="0">
                        <a:solidFill>
                          <a:srgbClr val="000000"/>
                        </a:solidFill>
                      </a:endParaRPr>
                    </a:p>
                  </a:txBody>
                  <a:tcPr marL="89777" marR="89777" anchor="ctr">
                    <a:solidFill>
                      <a:schemeClr val="bg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Vote on Order No. 2222 compliance</a:t>
                      </a:r>
                      <a:r>
                        <a:rPr lang="en-US" sz="1800" b="0" baseline="0" dirty="0" smtClean="0">
                          <a:solidFill>
                            <a:srgbClr val="000000"/>
                          </a:solidFill>
                        </a:rPr>
                        <a:t> proposal including any proposed amendments</a:t>
                      </a:r>
                      <a:endParaRPr lang="en-US" sz="1800" b="0" dirty="0" smtClean="0">
                        <a:solidFill>
                          <a:srgbClr val="000000"/>
                        </a:solidFill>
                      </a:endParaRPr>
                    </a:p>
                  </a:txBody>
                  <a:tcPr marL="89777" marR="89777" anchor="ctr">
                    <a:solidFill>
                      <a:schemeClr val="bg2">
                        <a:lumMod val="40000"/>
                        <a:lumOff val="60000"/>
                      </a:schemeClr>
                    </a:solidFill>
                  </a:tcPr>
                </a:tc>
                <a:extLst>
                  <a:ext uri="{0D108BD9-81ED-4DB2-BD59-A6C34878D82A}">
                    <a16:rowId xmlns:a16="http://schemas.microsoft.com/office/drawing/2014/main" val="553923022"/>
                  </a:ext>
                </a:extLst>
              </a:tr>
            </a:tbl>
          </a:graphicData>
        </a:graphic>
      </p:graphicFrame>
      <p:sp>
        <p:nvSpPr>
          <p:cNvPr id="5" name="TextBox 4"/>
          <p:cNvSpPr txBox="1"/>
          <p:nvPr/>
        </p:nvSpPr>
        <p:spPr>
          <a:xfrm>
            <a:off x="421105" y="5493603"/>
            <a:ext cx="8458200" cy="830997"/>
          </a:xfrm>
          <a:prstGeom prst="rect">
            <a:avLst/>
          </a:prstGeom>
          <a:noFill/>
        </p:spPr>
        <p:txBody>
          <a:bodyPr wrap="square" rtlCol="0">
            <a:spAutoFit/>
          </a:bodyPr>
          <a:lstStyle/>
          <a:p>
            <a:pPr>
              <a:buClr>
                <a:srgbClr val="000000"/>
              </a:buClr>
            </a:pPr>
            <a:r>
              <a:rPr lang="en-US" sz="1600" dirty="0">
                <a:solidFill>
                  <a:srgbClr val="000000"/>
                </a:solidFill>
              </a:rPr>
              <a:t>* Members should provide their materials in advance so that they can be distributed by the posting date of the relevant Technical Committee meeting and should work with NEPOOL Counsel in the drafting of any desired Tariff changes or amendments to the ISO proposal</a:t>
            </a:r>
          </a:p>
        </p:txBody>
      </p:sp>
    </p:spTree>
    <p:extLst>
      <p:ext uri="{BB962C8B-B14F-4D97-AF65-F5344CB8AC3E}">
        <p14:creationId xmlns:p14="http://schemas.microsoft.com/office/powerpoint/2010/main" val="3539256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4325"/>
            <a:ext cx="7772400" cy="676275"/>
          </a:xfrm>
        </p:spPr>
        <p:txBody>
          <a:bodyPr>
            <a:normAutofit/>
          </a:bodyPr>
          <a:lstStyle/>
          <a:p>
            <a:pPr algn="ctr"/>
            <a:r>
              <a:rPr lang="en-US" dirty="0" smtClean="0"/>
              <a:t>Q&amp;A and Discussion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solidFill>
                  <a:srgbClr val="62777F"/>
                </a:solidFill>
              </a:rPr>
              <a:pPr/>
              <a:t>11</a:t>
            </a:fld>
            <a:endParaRPr lang="en-US" dirty="0">
              <a:solidFill>
                <a:srgbClr val="62777F"/>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4009"/>
            <a:ext cx="6629400" cy="485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19600" y="3886200"/>
            <a:ext cx="895350" cy="400110"/>
          </a:xfrm>
          <a:prstGeom prst="rect">
            <a:avLst/>
          </a:prstGeom>
          <a:noFill/>
        </p:spPr>
        <p:txBody>
          <a:bodyPr wrap="square" rtlCol="0">
            <a:spAutoFit/>
          </a:bodyPr>
          <a:lstStyle/>
          <a:p>
            <a:r>
              <a:rPr lang="en-US" sz="2000" dirty="0" smtClean="0"/>
              <a:t>DERAs</a:t>
            </a:r>
            <a:endParaRPr lang="en-US" sz="20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52800"/>
            <a:ext cx="571500" cy="456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5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457200"/>
            <a:ext cx="6096000" cy="381000"/>
          </a:xfrm>
        </p:spPr>
        <p:txBody>
          <a:bodyPr/>
          <a:lstStyle/>
          <a:p>
            <a:r>
              <a:rPr lang="en-US" sz="2400" dirty="0" smtClean="0"/>
              <a:t>Participation of Distributed Energy Resource Aggregations in Wholesale Markets</a:t>
            </a:r>
            <a:endParaRPr lang="en-US" sz="2400" dirty="0"/>
          </a:p>
        </p:txBody>
      </p:sp>
      <p:sp>
        <p:nvSpPr>
          <p:cNvPr id="30" name="Text Placeholder 29"/>
          <p:cNvSpPr>
            <a:spLocks noGrp="1"/>
          </p:cNvSpPr>
          <p:nvPr>
            <p:ph type="body" sz="quarter" idx="12"/>
          </p:nvPr>
        </p:nvSpPr>
        <p:spPr>
          <a:xfrm>
            <a:off x="7010400" y="457200"/>
            <a:ext cx="1524000" cy="685800"/>
          </a:xfrm>
        </p:spPr>
        <p:txBody>
          <a:bodyPr>
            <a:noAutofit/>
          </a:bodyPr>
          <a:lstStyle/>
          <a:p>
            <a:pPr>
              <a:spcBef>
                <a:spcPts val="0"/>
              </a:spcBef>
            </a:pPr>
            <a:r>
              <a:rPr lang="en-US" dirty="0" smtClean="0"/>
              <a:t>WMPP ID:</a:t>
            </a:r>
          </a:p>
          <a:p>
            <a:pPr>
              <a:spcBef>
                <a:spcPts val="0"/>
              </a:spcBef>
            </a:pPr>
            <a:r>
              <a:rPr lang="en-US" dirty="0" smtClean="0"/>
              <a:t>155</a:t>
            </a:r>
            <a:endParaRPr lang="en-US" dirty="0"/>
          </a:p>
        </p:txBody>
      </p:sp>
      <p:sp>
        <p:nvSpPr>
          <p:cNvPr id="16" name="Text Placeholder 15"/>
          <p:cNvSpPr>
            <a:spLocks noGrp="1"/>
          </p:cNvSpPr>
          <p:nvPr>
            <p:ph type="body" sz="quarter" idx="14"/>
          </p:nvPr>
        </p:nvSpPr>
        <p:spPr>
          <a:xfrm>
            <a:off x="485774" y="1524000"/>
            <a:ext cx="8429625" cy="4724400"/>
          </a:xfrm>
        </p:spPr>
        <p:txBody>
          <a:bodyPr>
            <a:normAutofit lnSpcReduction="10000"/>
          </a:bodyPr>
          <a:lstStyle/>
          <a:p>
            <a:r>
              <a:rPr lang="en-US" dirty="0" smtClean="0"/>
              <a:t>Order No. 2222, issued on September 17, 2020, requires that ISOs/RTOs </a:t>
            </a:r>
            <a:r>
              <a:rPr lang="en-US" dirty="0" smtClean="0">
                <a:effectLst>
                  <a:glow>
                    <a:srgbClr val="000000"/>
                  </a:glow>
                  <a:outerShdw sx="0" sy="0">
                    <a:srgbClr val="000000"/>
                  </a:outerShdw>
                  <a:reflection stA="0" endPos="0" fadeDir="0" sx="0" sy="0"/>
                </a:effectLst>
              </a:rPr>
              <a:t>allow distributed energy resources (DERs) to provide all wholesale services that they are technically capable of providing through an aggregation of resources</a:t>
            </a:r>
          </a:p>
          <a:p>
            <a:pPr>
              <a:spcBef>
                <a:spcPts val="600"/>
              </a:spcBef>
            </a:pPr>
            <a:r>
              <a:rPr lang="en-US" dirty="0" smtClean="0"/>
              <a:t>To comply, ISO/RTOs either need to:</a:t>
            </a:r>
          </a:p>
          <a:p>
            <a:pPr lvl="1">
              <a:spcBef>
                <a:spcPts val="600"/>
              </a:spcBef>
            </a:pPr>
            <a:r>
              <a:rPr lang="en-US" dirty="0" smtClean="0"/>
              <a:t>Revise their tariffs consistent with specific requirements from the Order, or</a:t>
            </a:r>
          </a:p>
          <a:p>
            <a:pPr lvl="1">
              <a:spcBef>
                <a:spcPts val="600"/>
              </a:spcBef>
            </a:pPr>
            <a:r>
              <a:rPr lang="en-US" sz="2000" dirty="0" smtClean="0"/>
              <a:t>Demonstrate how current tariff provisions satisfy the intent and objectives of the Order</a:t>
            </a:r>
            <a:endParaRPr lang="en-US" sz="2000" dirty="0" smtClean="0">
              <a:effectLst>
                <a:glow>
                  <a:srgbClr val="000000"/>
                </a:glow>
                <a:outerShdw sx="0" sy="0">
                  <a:srgbClr val="000000"/>
                </a:outerShdw>
                <a:reflection stA="0" endPos="0" fadeDir="0" sx="0" sy="0"/>
              </a:effectLst>
            </a:endParaRPr>
          </a:p>
          <a:p>
            <a:pPr>
              <a:spcBef>
                <a:spcPts val="600"/>
              </a:spcBef>
            </a:pPr>
            <a:r>
              <a:rPr lang="en-US" dirty="0" smtClean="0"/>
              <a:t>The compliance </a:t>
            </a:r>
            <a:r>
              <a:rPr lang="en-US" dirty="0"/>
              <a:t>filing </a:t>
            </a:r>
            <a:r>
              <a:rPr lang="en-US" dirty="0" smtClean="0"/>
              <a:t>deadline for ISO-NE is </a:t>
            </a:r>
            <a:r>
              <a:rPr lang="en-US" b="1" dirty="0"/>
              <a:t>February 2, </a:t>
            </a:r>
            <a:r>
              <a:rPr lang="en-US" b="1" dirty="0" smtClean="0"/>
              <a:t>2022</a:t>
            </a:r>
            <a:endParaRPr lang="en-US" dirty="0" smtClean="0"/>
          </a:p>
          <a:p>
            <a:pPr>
              <a:spcBef>
                <a:spcPts val="600"/>
              </a:spcBef>
            </a:pPr>
            <a:r>
              <a:rPr lang="en-US" dirty="0" smtClean="0"/>
              <a:t>Today’s presentation proposes additional Tariff changes associated with the </a:t>
            </a:r>
            <a:r>
              <a:rPr lang="en-US" dirty="0"/>
              <a:t>Energy and Ancillary Services </a:t>
            </a:r>
            <a:r>
              <a:rPr lang="en-US" dirty="0" smtClean="0"/>
              <a:t>Markets to address stakeholder feedback</a:t>
            </a:r>
            <a:endParaRPr lang="en-US" dirty="0"/>
          </a:p>
          <a:p>
            <a:pPr lvl="1">
              <a:spcBef>
                <a:spcPts val="600"/>
              </a:spcBef>
            </a:pPr>
            <a:endParaRPr lang="en-US" dirty="0"/>
          </a:p>
        </p:txBody>
      </p:sp>
    </p:spTree>
    <p:extLst>
      <p:ext uri="{BB962C8B-B14F-4D97-AF65-F5344CB8AC3E}">
        <p14:creationId xmlns:p14="http://schemas.microsoft.com/office/powerpoint/2010/main" val="215978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Proposed Tariff changes for Energy and Ancillary Services Markets</a:t>
            </a:r>
          </a:p>
        </p:txBody>
      </p:sp>
      <p:sp>
        <p:nvSpPr>
          <p:cNvPr id="6" name="Text Placeholder 5"/>
          <p:cNvSpPr>
            <a:spLocks noGrp="1"/>
          </p:cNvSpPr>
          <p:nvPr>
            <p:ph type="body" idx="1"/>
          </p:nvPr>
        </p:nvSpPr>
        <p:spPr/>
        <p:txBody>
          <a:bodyPr/>
          <a:lstStyle/>
          <a:p>
            <a:r>
              <a:rPr lang="en-US" dirty="0" smtClean="0"/>
              <a:t>Updates Since November MC</a:t>
            </a:r>
            <a:endParaRPr lang="en-US" dirty="0"/>
          </a:p>
        </p:txBody>
      </p:sp>
      <p:sp>
        <p:nvSpPr>
          <p:cNvPr id="2" name="Slide Number Placeholder 1"/>
          <p:cNvSpPr>
            <a:spLocks noGrp="1"/>
          </p:cNvSpPr>
          <p:nvPr>
            <p:ph type="sldNum" sz="quarter" idx="4294967295"/>
          </p:nvPr>
        </p:nvSpPr>
        <p:spPr>
          <a:xfrm>
            <a:off x="8534400" y="6324600"/>
            <a:ext cx="381000" cy="339725"/>
          </a:xfrm>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141146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a:xfrm>
            <a:off x="457200" y="76200"/>
            <a:ext cx="8229600" cy="990600"/>
          </a:xfrm>
        </p:spPr>
        <p:txBody>
          <a:bodyPr>
            <a:normAutofit/>
          </a:bodyPr>
          <a:lstStyle/>
          <a:p>
            <a:r>
              <a:rPr lang="en-US" dirty="0" smtClean="0"/>
              <a:t>Summary of Proposed Tariff Changes – </a:t>
            </a:r>
            <a:br>
              <a:rPr lang="en-US" dirty="0" smtClean="0"/>
            </a:br>
            <a:r>
              <a:rPr lang="en-US" dirty="0" smtClean="0"/>
              <a:t>Updates</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630002272"/>
              </p:ext>
            </p:extLst>
          </p:nvPr>
        </p:nvGraphicFramePr>
        <p:xfrm>
          <a:off x="533400" y="1295400"/>
          <a:ext cx="7924801" cy="443483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43224005"/>
                    </a:ext>
                  </a:extLst>
                </a:gridCol>
                <a:gridCol w="4114800">
                  <a:extLst>
                    <a:ext uri="{9D8B030D-6E8A-4147-A177-3AD203B41FA5}">
                      <a16:colId xmlns:a16="http://schemas.microsoft.com/office/drawing/2014/main" val="791303161"/>
                    </a:ext>
                  </a:extLst>
                </a:gridCol>
                <a:gridCol w="2286001">
                  <a:extLst>
                    <a:ext uri="{9D8B030D-6E8A-4147-A177-3AD203B41FA5}">
                      <a16:colId xmlns:a16="http://schemas.microsoft.com/office/drawing/2014/main" val="319517492"/>
                    </a:ext>
                  </a:extLst>
                </a:gridCol>
              </a:tblGrid>
              <a:tr h="378372">
                <a:tc>
                  <a:txBody>
                    <a:bodyPr/>
                    <a:lstStyle/>
                    <a:p>
                      <a:r>
                        <a:rPr lang="en-US" dirty="0" smtClean="0"/>
                        <a:t>Tariff Section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Description</a:t>
                      </a:r>
                      <a:r>
                        <a:rPr lang="en-US" baseline="0" dirty="0" smtClean="0"/>
                        <a:t> of Updates</a:t>
                      </a:r>
                      <a:endParaRPr lang="en-US" dirty="0" smtClean="0"/>
                    </a:p>
                  </a:txBody>
                  <a:tcPr/>
                </a:tc>
                <a:tc>
                  <a:txBody>
                    <a:bodyPr/>
                    <a:lstStyle/>
                    <a:p>
                      <a:r>
                        <a:rPr lang="en-US" dirty="0" smtClean="0"/>
                        <a:t>Reason fo</a:t>
                      </a:r>
                      <a:r>
                        <a:rPr lang="en-US" baseline="0" dirty="0" smtClean="0"/>
                        <a:t>r Updates</a:t>
                      </a:r>
                      <a:endParaRPr lang="en-US" dirty="0"/>
                    </a:p>
                  </a:txBody>
                  <a:tcPr/>
                </a:tc>
                <a:extLst>
                  <a:ext uri="{0D108BD9-81ED-4DB2-BD59-A6C34878D82A}">
                    <a16:rowId xmlns:a16="http://schemas.microsoft.com/office/drawing/2014/main" val="831076422"/>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III.6.1 (e) (i)</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Clarify a DERA with non-storage DERs may participate using the Continuous Storage Facility or Binary Storage Facility model</a:t>
                      </a:r>
                    </a:p>
                  </a:txBody>
                  <a:tcPr/>
                </a:tc>
                <a:tc rowSpan="4">
                  <a:txBody>
                    <a:bodyPr/>
                    <a:lstStyle/>
                    <a:p>
                      <a:pPr marL="233363" marR="0" lvl="0" indent="-233363"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baseline="0" dirty="0" smtClean="0">
                        <a:solidFill>
                          <a:srgbClr val="000000"/>
                        </a:solidFill>
                        <a:latin typeface="+mn-lt"/>
                        <a:ea typeface="+mn-ea"/>
                        <a:cs typeface="+mn-cs"/>
                      </a:endParaRPr>
                    </a:p>
                    <a:p>
                      <a:pPr marL="233363" marR="0" lvl="0" indent="-233363"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baseline="0" dirty="0" smtClean="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baseline="0" dirty="0" smtClean="0">
                        <a:solidFill>
                          <a:srgbClr val="000000"/>
                        </a:solidFill>
                        <a:latin typeface="+mn-lt"/>
                        <a:ea typeface="+mn-ea"/>
                        <a:cs typeface="+mn-cs"/>
                      </a:endParaRPr>
                    </a:p>
                    <a:p>
                      <a:pPr marL="233363" marR="0" lvl="0" indent="-233363"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baseline="0" dirty="0" smtClean="0">
                        <a:solidFill>
                          <a:srgbClr val="000000"/>
                        </a:solidFill>
                        <a:latin typeface="+mn-lt"/>
                        <a:ea typeface="+mn-ea"/>
                        <a:cs typeface="+mn-cs"/>
                      </a:endParaRPr>
                    </a:p>
                    <a:p>
                      <a:pPr marL="233363" marR="0" lvl="0" indent="-233363"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rgbClr val="000000"/>
                          </a:solidFill>
                          <a:latin typeface="+mn-lt"/>
                          <a:ea typeface="+mn-ea"/>
                          <a:cs typeface="+mn-cs"/>
                        </a:rPr>
                        <a:t>Address stakeholder feedback</a:t>
                      </a:r>
                    </a:p>
                  </a:txBody>
                  <a:tcPr/>
                </a:tc>
                <a:extLst>
                  <a:ext uri="{0D108BD9-81ED-4DB2-BD59-A6C34878D82A}">
                    <a16:rowId xmlns:a16="http://schemas.microsoft.com/office/drawing/2014/main" val="80948493"/>
                  </a:ext>
                </a:extLst>
              </a:tr>
              <a:tr h="612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rgbClr val="000000"/>
                          </a:solidFill>
                          <a:latin typeface="+mn-lt"/>
                          <a:ea typeface="+mn-ea"/>
                          <a:cs typeface="+mn-cs"/>
                        </a:rPr>
                        <a:t>III.6.3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smtClean="0">
                          <a:solidFill>
                            <a:srgbClr val="000000"/>
                          </a:solidFill>
                          <a:latin typeface="+mn-lt"/>
                          <a:ea typeface="+mn-ea"/>
                          <a:cs typeface="+mn-cs"/>
                        </a:rPr>
                        <a:t>Clarify DER size requirements</a:t>
                      </a:r>
                    </a:p>
                  </a:txBody>
                  <a:tcPr/>
                </a:tc>
                <a:tc vMerge="1">
                  <a:txBody>
                    <a:bodyPr/>
                    <a:lstStyle/>
                    <a:p>
                      <a:pPr marL="233363" marR="0" lvl="0" indent="-233363"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baseline="0" dirty="0" smtClean="0">
                        <a:solidFill>
                          <a:srgbClr val="000000"/>
                        </a:solidFill>
                        <a:latin typeface="+mn-lt"/>
                        <a:ea typeface="+mn-ea"/>
                        <a:cs typeface="+mn-cs"/>
                      </a:endParaRPr>
                    </a:p>
                  </a:txBody>
                  <a:tcPr/>
                </a:tc>
                <a:extLst>
                  <a:ext uri="{0D108BD9-81ED-4DB2-BD59-A6C34878D82A}">
                    <a16:rowId xmlns:a16="http://schemas.microsoft.com/office/drawing/2014/main" val="1440099176"/>
                  </a:ext>
                </a:extLst>
              </a:tr>
              <a:tr h="612227">
                <a:tc>
                  <a:txBody>
                    <a:bodyPr/>
                    <a:lstStyle/>
                    <a:p>
                      <a:r>
                        <a:rPr lang="en-US" sz="1600" kern="1200" baseline="0" dirty="0" smtClean="0">
                          <a:solidFill>
                            <a:srgbClr val="000000"/>
                          </a:solidFill>
                          <a:latin typeface="+mn-lt"/>
                          <a:ea typeface="+mn-ea"/>
                          <a:cs typeface="+mn-cs"/>
                        </a:rPr>
                        <a:t>III.6.7</a:t>
                      </a:r>
                      <a:endParaRPr lang="en-US" sz="1600" kern="1200" baseline="0" dirty="0">
                        <a:solidFill>
                          <a:srgbClr val="000000"/>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rgbClr val="000000"/>
                          </a:solidFill>
                          <a:latin typeface="+mn-lt"/>
                          <a:ea typeface="+mn-ea"/>
                          <a:cs typeface="+mn-cs"/>
                        </a:rPr>
                        <a:t>Include procedural detail in the registration coordination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rgbClr val="000000"/>
                          </a:solidFill>
                          <a:latin typeface="+mn-lt"/>
                          <a:ea typeface="+mn-ea"/>
                          <a:cs typeface="+mn-cs"/>
                        </a:rPr>
                        <a:t>Further clarify responsibilities of Host Utility (or its agent) and DER Aggregators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baseline="0" dirty="0" smtClean="0">
                          <a:solidFill>
                            <a:srgbClr val="000000"/>
                          </a:solidFill>
                          <a:latin typeface="+mn-lt"/>
                          <a:ea typeface="+mn-ea"/>
                          <a:cs typeface="+mn-cs"/>
                        </a:rPr>
                        <a:t>Clarify dispute resolution process between DER owners and DER Aggregators</a:t>
                      </a:r>
                    </a:p>
                  </a:txBody>
                  <a:tcPr/>
                </a:tc>
                <a:tc vMerge="1">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kern="1200" baseline="0" dirty="0" smtClean="0">
                        <a:solidFill>
                          <a:srgbClr val="000000"/>
                        </a:solidFill>
                        <a:latin typeface="+mn-lt"/>
                        <a:ea typeface="+mn-ea"/>
                        <a:cs typeface="+mn-cs"/>
                      </a:endParaRPr>
                    </a:p>
                  </a:txBody>
                  <a:tcPr/>
                </a:tc>
                <a:extLst>
                  <a:ext uri="{0D108BD9-81ED-4DB2-BD59-A6C34878D82A}">
                    <a16:rowId xmlns:a16="http://schemas.microsoft.com/office/drawing/2014/main" val="4184489590"/>
                  </a:ext>
                </a:extLst>
              </a:tr>
              <a:tr h="612227">
                <a:tc>
                  <a:txBody>
                    <a:bodyPr/>
                    <a:lstStyle/>
                    <a:p>
                      <a:r>
                        <a:rPr lang="en-US" sz="1600" kern="1200" baseline="0" dirty="0" smtClean="0">
                          <a:solidFill>
                            <a:srgbClr val="000000"/>
                          </a:solidFill>
                          <a:latin typeface="+mn-lt"/>
                          <a:ea typeface="+mn-ea"/>
                          <a:cs typeface="+mn-cs"/>
                        </a:rPr>
                        <a:t>III.6.8 (b)</a:t>
                      </a:r>
                      <a:endParaRPr lang="en-US" sz="1600" kern="1200" baseline="0" dirty="0">
                        <a:solidFill>
                          <a:srgbClr val="000000"/>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strike="noStrike" kern="1200" baseline="0" dirty="0" smtClean="0">
                          <a:solidFill>
                            <a:srgbClr val="000000"/>
                          </a:solidFill>
                          <a:latin typeface="+mn-lt"/>
                          <a:ea typeface="+mn-ea"/>
                          <a:cs typeface="+mn-cs"/>
                        </a:rPr>
                        <a:t>Require a DERA’s Designated Entity or Demand Designated Entity to comply with both the ISO’s and Host Utility’s procedures and requirements to the extent applicable</a:t>
                      </a:r>
                    </a:p>
                  </a:txBody>
                  <a:tcPr/>
                </a:tc>
                <a:tc vMerge="1">
                  <a:txBody>
                    <a:bodyPr/>
                    <a:lstStyle/>
                    <a:p>
                      <a:pPr marL="233363"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kern="1200" baseline="0" dirty="0" smtClean="0">
                        <a:solidFill>
                          <a:srgbClr val="000000"/>
                        </a:solidFill>
                        <a:latin typeface="+mn-lt"/>
                        <a:ea typeface="+mn-ea"/>
                        <a:cs typeface="+mn-cs"/>
                      </a:endParaRPr>
                    </a:p>
                  </a:txBody>
                  <a:tcPr/>
                </a:tc>
                <a:extLst>
                  <a:ext uri="{0D108BD9-81ED-4DB2-BD59-A6C34878D82A}">
                    <a16:rowId xmlns:a16="http://schemas.microsoft.com/office/drawing/2014/main" val="1082613681"/>
                  </a:ext>
                </a:extLst>
              </a:tr>
            </a:tbl>
          </a:graphicData>
        </a:graphic>
      </p:graphicFrame>
    </p:spTree>
    <p:extLst>
      <p:ext uri="{BB962C8B-B14F-4D97-AF65-F5344CB8AC3E}">
        <p14:creationId xmlns:p14="http://schemas.microsoft.com/office/powerpoint/2010/main" val="294004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a:xfrm>
            <a:off x="457199" y="1401762"/>
            <a:ext cx="8277225" cy="4812688"/>
          </a:xfrm>
        </p:spPr>
        <p:txBody>
          <a:bodyPr>
            <a:normAutofit fontScale="92500" lnSpcReduction="10000"/>
          </a:bodyPr>
          <a:lstStyle/>
          <a:p>
            <a:pPr>
              <a:spcBef>
                <a:spcPts val="600"/>
              </a:spcBef>
            </a:pPr>
            <a:r>
              <a:rPr lang="en-US" dirty="0" smtClean="0"/>
              <a:t>The ISO reviewed the final set of the proposed Tariff changes to the Energy and Ancillary Services Markets</a:t>
            </a:r>
          </a:p>
          <a:p>
            <a:pPr lvl="1">
              <a:spcBef>
                <a:spcPts val="600"/>
              </a:spcBef>
            </a:pPr>
            <a:r>
              <a:rPr lang="en-US" dirty="0" smtClean="0"/>
              <a:t>These changes incorporate clarifications in response to stakeholder feedback</a:t>
            </a:r>
          </a:p>
          <a:p>
            <a:pPr>
              <a:spcBef>
                <a:spcPts val="600"/>
              </a:spcBef>
            </a:pPr>
            <a:r>
              <a:rPr lang="en-US" dirty="0" smtClean="0"/>
              <a:t>As a reminder, the </a:t>
            </a:r>
            <a:r>
              <a:rPr lang="en-US" dirty="0"/>
              <a:t>ISO </a:t>
            </a:r>
            <a:r>
              <a:rPr lang="en-US" dirty="0" smtClean="0"/>
              <a:t>has proposed two </a:t>
            </a:r>
            <a:r>
              <a:rPr lang="en-US" dirty="0"/>
              <a:t>effective dates for these proposed compliance </a:t>
            </a:r>
            <a:r>
              <a:rPr lang="en-US" dirty="0" smtClean="0"/>
              <a:t>revisions: </a:t>
            </a:r>
          </a:p>
          <a:p>
            <a:pPr lvl="1">
              <a:spcBef>
                <a:spcPts val="600"/>
              </a:spcBef>
            </a:pPr>
            <a:r>
              <a:rPr lang="en-US" dirty="0"/>
              <a:t>The proposed effective date for the Forward Capacity Market changes will be during the </a:t>
            </a:r>
            <a:r>
              <a:rPr lang="en-US" dirty="0" smtClean="0"/>
              <a:t>Q4 2022, which will allow the </a:t>
            </a:r>
            <a:r>
              <a:rPr lang="en-US" dirty="0"/>
              <a:t>ISO </a:t>
            </a:r>
            <a:r>
              <a:rPr lang="en-US" dirty="0" smtClean="0"/>
              <a:t>to </a:t>
            </a:r>
            <a:r>
              <a:rPr lang="en-US" dirty="0"/>
              <a:t>implement </a:t>
            </a:r>
            <a:r>
              <a:rPr lang="en-US" dirty="0" smtClean="0"/>
              <a:t>changes </a:t>
            </a:r>
            <a:r>
              <a:rPr lang="en-US" dirty="0"/>
              <a:t>on time for the FCA 18 qualification process, which </a:t>
            </a:r>
            <a:r>
              <a:rPr lang="en-US" dirty="0" smtClean="0"/>
              <a:t>starts </a:t>
            </a:r>
            <a:r>
              <a:rPr lang="en-US" dirty="0"/>
              <a:t>in the spring of </a:t>
            </a:r>
            <a:r>
              <a:rPr lang="en-US" dirty="0" smtClean="0"/>
              <a:t>2023</a:t>
            </a:r>
          </a:p>
          <a:p>
            <a:pPr lvl="2">
              <a:spcBef>
                <a:spcPts val="600"/>
              </a:spcBef>
            </a:pPr>
            <a:r>
              <a:rPr lang="en-US" dirty="0" smtClean="0"/>
              <a:t>Assuming </a:t>
            </a:r>
            <a:r>
              <a:rPr lang="en-US" dirty="0"/>
              <a:t>that the Commission accepts the ISO’s proposal </a:t>
            </a:r>
            <a:r>
              <a:rPr lang="en-US" dirty="0" smtClean="0"/>
              <a:t>by Q4 </a:t>
            </a:r>
            <a:r>
              <a:rPr lang="en-US" dirty="0"/>
              <a:t>2022, Distributed Energy Capacity Resources will be able to participate in FCA 18, which will be conducted in February, 2024 for the Capacity Commitment Period beginning June 1, </a:t>
            </a:r>
            <a:r>
              <a:rPr lang="en-US" dirty="0" smtClean="0"/>
              <a:t>2027</a:t>
            </a:r>
          </a:p>
          <a:p>
            <a:pPr lvl="1">
              <a:spcBef>
                <a:spcPts val="600"/>
              </a:spcBef>
            </a:pPr>
            <a:r>
              <a:rPr lang="en-US" dirty="0" smtClean="0"/>
              <a:t>The proposed effective date for the Energy and Ancillary Services Markets changes will be Q4 2026, which will allow resources to be commercial and integrated before the Capacity Commitment Period beginning June 1, 2027</a:t>
            </a:r>
          </a:p>
          <a:p>
            <a:pPr marL="0" indent="0">
              <a:spcBef>
                <a:spcPts val="600"/>
              </a:spcBef>
              <a:buNone/>
            </a:pPr>
            <a:endParaRPr lang="en-US" dirty="0"/>
          </a:p>
        </p:txBody>
      </p:sp>
    </p:spTree>
    <p:extLst>
      <p:ext uri="{BB962C8B-B14F-4D97-AF65-F5344CB8AC3E}">
        <p14:creationId xmlns:p14="http://schemas.microsoft.com/office/powerpoint/2010/main" val="217659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No. </a:t>
            </a:r>
            <a:r>
              <a:rPr lang="en-US" dirty="0" smtClean="0"/>
              <a:t>2222</a:t>
            </a:r>
            <a:endParaRPr lang="en-US" strike="sngStrike" dirty="0">
              <a:solidFill>
                <a:srgbClr val="00B050"/>
              </a:solidFill>
            </a:endParaRPr>
          </a:p>
        </p:txBody>
      </p:sp>
      <p:sp>
        <p:nvSpPr>
          <p:cNvPr id="3" name="Text Placeholder 2"/>
          <p:cNvSpPr>
            <a:spLocks noGrp="1"/>
          </p:cNvSpPr>
          <p:nvPr>
            <p:ph type="body" idx="1"/>
          </p:nvPr>
        </p:nvSpPr>
        <p:spPr/>
        <p:txBody>
          <a:bodyPr/>
          <a:lstStyle/>
          <a:p>
            <a:r>
              <a:rPr lang="en-US" dirty="0" smtClean="0"/>
              <a:t>Stakeholder Process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81306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7</a:t>
            </a:fld>
            <a:endParaRPr lang="en-US" dirty="0"/>
          </a:p>
        </p:txBody>
      </p:sp>
      <p:graphicFrame>
        <p:nvGraphicFramePr>
          <p:cNvPr id="6" name="Content Placeholder 5"/>
          <p:cNvGraphicFramePr>
            <a:graphicFrameLocks noGrp="1"/>
          </p:cNvGraphicFramePr>
          <p:nvPr>
            <p:ph idx="14"/>
            <p:extLst/>
          </p:nvPr>
        </p:nvGraphicFramePr>
        <p:xfrm>
          <a:off x="457200" y="1163575"/>
          <a:ext cx="8458200" cy="42471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680980">
                <a:tc>
                  <a:txBody>
                    <a:bodyPr/>
                    <a:lstStyle/>
                    <a:p>
                      <a:r>
                        <a:rPr lang="en-US" sz="1800" b="1" dirty="0" smtClean="0">
                          <a:solidFill>
                            <a:srgbClr val="000000"/>
                          </a:solidFill>
                        </a:rPr>
                        <a:t>MC:</a:t>
                      </a:r>
                      <a:r>
                        <a:rPr lang="en-US" sz="1800" b="1" baseline="0" dirty="0" smtClean="0">
                          <a:solidFill>
                            <a:srgbClr val="000000"/>
                          </a:solidFill>
                        </a:rPr>
                        <a:t> </a:t>
                      </a:r>
                      <a:r>
                        <a:rPr lang="en-US" sz="1800" b="1" baseline="0" dirty="0" smtClean="0">
                          <a:solidFill>
                            <a:srgbClr val="000000"/>
                          </a:solidFill>
                          <a:hlinkClick r:id="rId2"/>
                        </a:rPr>
                        <a:t>December 8, 2020</a:t>
                      </a:r>
                      <a:endParaRPr lang="en-US" sz="1800" b="1" dirty="0" smtClean="0">
                        <a:solidFill>
                          <a:srgbClr val="000000"/>
                        </a:solidFill>
                      </a:endParaRPr>
                    </a:p>
                  </a:txBody>
                  <a:tcPr marL="89777" marR="89777" anchor="ctr">
                    <a:solidFill>
                      <a:schemeClr val="bg1">
                        <a:lumMod val="85000"/>
                      </a:schemeClr>
                    </a:solidFill>
                  </a:tcPr>
                </a:tc>
                <a:tc>
                  <a:txBody>
                    <a:bodyPr/>
                    <a:lstStyle/>
                    <a:p>
                      <a:pPr>
                        <a:buClr>
                          <a:srgbClr val="000000"/>
                        </a:buClr>
                      </a:pPr>
                      <a:r>
                        <a:rPr lang="en-US" sz="1800" dirty="0" smtClean="0">
                          <a:solidFill>
                            <a:srgbClr val="000000"/>
                          </a:solidFill>
                        </a:rPr>
                        <a:t>Kick-off discussion on Order No. 2222 compliance</a:t>
                      </a:r>
                      <a:endParaRPr lang="en-US" sz="1800" dirty="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0001"/>
                  </a:ext>
                </a:extLst>
              </a:tr>
              <a:tr h="559658">
                <a:tc>
                  <a:txBody>
                    <a:bodyPr/>
                    <a:lstStyle/>
                    <a:p>
                      <a:r>
                        <a:rPr lang="en-US" sz="1800" b="1" dirty="0" smtClean="0">
                          <a:solidFill>
                            <a:srgbClr val="000000"/>
                          </a:solidFill>
                        </a:rPr>
                        <a:t>MC:</a:t>
                      </a:r>
                      <a:r>
                        <a:rPr lang="en-US" sz="1800" b="1" baseline="0" dirty="0">
                          <a:solidFill>
                            <a:srgbClr val="000000"/>
                          </a:solidFill>
                        </a:rPr>
                        <a:t> </a:t>
                      </a:r>
                      <a:r>
                        <a:rPr lang="en-US" sz="1800" b="1" baseline="0" dirty="0" smtClean="0">
                          <a:solidFill>
                            <a:srgbClr val="000000"/>
                          </a:solidFill>
                          <a:hlinkClick r:id="rId3"/>
                        </a:rPr>
                        <a:t>January 12, 2021</a:t>
                      </a:r>
                      <a:endParaRPr lang="en-US" sz="1800" b="1" dirty="0" smtClean="0">
                        <a:solidFill>
                          <a:srgbClr val="000000"/>
                        </a:solidFill>
                      </a:endParaRPr>
                    </a:p>
                  </a:txBody>
                  <a:tcPr marL="89777" marR="89777"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Continue discussions on Order No. 2222 focusing on preliminary stakeholder questions</a:t>
                      </a:r>
                    </a:p>
                  </a:txBody>
                  <a:tcPr marL="89777" marR="89777" anchor="ctr">
                    <a:solidFill>
                      <a:schemeClr val="bg1">
                        <a:lumMod val="85000"/>
                      </a:schemeClr>
                    </a:solidFill>
                  </a:tcPr>
                </a:tc>
                <a:extLst>
                  <a:ext uri="{0D108BD9-81ED-4DB2-BD59-A6C34878D82A}">
                    <a16:rowId xmlns:a16="http://schemas.microsoft.com/office/drawing/2014/main" val="10002"/>
                  </a:ext>
                </a:extLst>
              </a:tr>
              <a:tr h="715765">
                <a:tc>
                  <a:txBody>
                    <a:bodyPr/>
                    <a:lstStyle/>
                    <a:p>
                      <a:r>
                        <a:rPr lang="en-US" sz="1800" b="1" dirty="0" smtClean="0">
                          <a:solidFill>
                            <a:srgbClr val="000000"/>
                          </a:solidFill>
                        </a:rPr>
                        <a:t>MC: </a:t>
                      </a:r>
                      <a:r>
                        <a:rPr lang="en-US" sz="1800" b="1" dirty="0" smtClean="0">
                          <a:solidFill>
                            <a:srgbClr val="000000"/>
                          </a:solidFill>
                          <a:hlinkClick r:id="rId4"/>
                        </a:rPr>
                        <a:t>February 9-10, 2021</a:t>
                      </a:r>
                      <a:endParaRPr lang="en-US" sz="1800" b="1"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5"/>
                        </a:rPr>
                        <a:t>February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b="0" dirty="0" smtClean="0">
                          <a:solidFill>
                            <a:srgbClr val="000000"/>
                          </a:solidFill>
                        </a:rPr>
                        <a:t>Review</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defined terms, participation models, metering and telemetry requirements, registration coordination, and proposed changes to the Market Participant Services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Review high-level design for operational coordination, interconnection, and proposed changes to the Market Participant Service Agreement</a:t>
                      </a:r>
                    </a:p>
                  </a:txBody>
                  <a:tcPr marL="89777" marR="89777" anchor="ctr">
                    <a:solidFill>
                      <a:schemeClr val="bg1">
                        <a:lumMod val="85000"/>
                      </a:schemeClr>
                    </a:solidFill>
                  </a:tcPr>
                </a:tc>
                <a:extLst>
                  <a:ext uri="{0D108BD9-81ED-4DB2-BD59-A6C34878D82A}">
                    <a16:rowId xmlns:a16="http://schemas.microsoft.com/office/drawing/2014/main" val="726770787"/>
                  </a:ext>
                </a:extLst>
              </a:tr>
            </a:tbl>
          </a:graphicData>
        </a:graphic>
      </p:graphicFrame>
    </p:spTree>
    <p:extLst>
      <p:ext uri="{BB962C8B-B14F-4D97-AF65-F5344CB8AC3E}">
        <p14:creationId xmlns:p14="http://schemas.microsoft.com/office/powerpoint/2010/main" val="3842623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8</a:t>
            </a:fld>
            <a:endParaRPr lang="en-US" dirty="0"/>
          </a:p>
        </p:txBody>
      </p:sp>
      <p:graphicFrame>
        <p:nvGraphicFramePr>
          <p:cNvPr id="6" name="Content Placeholder 5"/>
          <p:cNvGraphicFramePr>
            <a:graphicFrameLocks noGrp="1"/>
          </p:cNvGraphicFramePr>
          <p:nvPr>
            <p:ph idx="14"/>
            <p:extLst/>
          </p:nvPr>
        </p:nvGraphicFramePr>
        <p:xfrm>
          <a:off x="457200" y="685800"/>
          <a:ext cx="8458200" cy="5653525"/>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511962">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715765">
                <a:tc>
                  <a:txBody>
                    <a:bodyPr/>
                    <a:lstStyle/>
                    <a:p>
                      <a:r>
                        <a:rPr lang="en-US" sz="1800" b="1" dirty="0" smtClean="0">
                          <a:solidFill>
                            <a:srgbClr val="000000"/>
                          </a:solidFill>
                        </a:rPr>
                        <a:t>MC: </a:t>
                      </a:r>
                      <a:r>
                        <a:rPr lang="en-US" sz="1800" b="1" dirty="0" smtClean="0">
                          <a:solidFill>
                            <a:srgbClr val="000000"/>
                          </a:solidFill>
                          <a:hlinkClick r:id="rId2"/>
                        </a:rPr>
                        <a:t>March</a:t>
                      </a:r>
                      <a:r>
                        <a:rPr lang="en-US" sz="1800" b="1" baseline="0" dirty="0" smtClean="0">
                          <a:solidFill>
                            <a:srgbClr val="000000"/>
                          </a:solidFill>
                          <a:hlinkClick r:id="rId2"/>
                        </a:rPr>
                        <a:t> 9, 2021</a:t>
                      </a:r>
                      <a:endParaRPr lang="en-US" sz="1800" b="1" baseline="0" dirty="0" smtClean="0">
                        <a:solidFill>
                          <a:srgbClr val="000000"/>
                        </a:solidFill>
                      </a:endParaRPr>
                    </a:p>
                    <a:p>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3"/>
                        </a:rPr>
                        <a:t>March 23,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a:t>
                      </a:r>
                      <a:r>
                        <a:rPr lang="en-US" sz="1800" b="1" baseline="0" dirty="0" smtClean="0">
                          <a:solidFill>
                            <a:srgbClr val="000000"/>
                          </a:solidFill>
                        </a:rPr>
                        <a:t> </a:t>
                      </a:r>
                      <a:r>
                        <a:rPr lang="en-US" sz="1800" b="0" baseline="0" dirty="0" smtClean="0">
                          <a:solidFill>
                            <a:srgbClr val="000000"/>
                          </a:solidFill>
                        </a:rPr>
                        <a:t>Discuss</a:t>
                      </a:r>
                      <a:r>
                        <a:rPr lang="en-US" sz="1800" b="1" dirty="0" smtClean="0">
                          <a:solidFill>
                            <a:srgbClr val="000000"/>
                          </a:solidFill>
                        </a:rPr>
                        <a:t> </a:t>
                      </a:r>
                      <a:r>
                        <a:rPr lang="en-US" sz="1800" b="0" dirty="0" smtClean="0">
                          <a:solidFill>
                            <a:srgbClr val="000000"/>
                          </a:solidFill>
                        </a:rPr>
                        <a:t>h</a:t>
                      </a:r>
                      <a:r>
                        <a:rPr lang="en-US" sz="1800" dirty="0" smtClean="0">
                          <a:solidFill>
                            <a:srgbClr val="000000"/>
                          </a:solidFill>
                        </a:rPr>
                        <a:t>igh-level design for</a:t>
                      </a:r>
                      <a:r>
                        <a:rPr lang="en-US" sz="1800" baseline="0" dirty="0" smtClean="0">
                          <a:solidFill>
                            <a:srgbClr val="000000"/>
                          </a:solidFill>
                        </a:rPr>
                        <a:t> incorporating DER participation in the FCM; Review refinements to the compliance proposal</a:t>
                      </a:r>
                      <a:r>
                        <a:rPr lang="en-US" sz="1800" dirty="0" smtClean="0">
                          <a:solidFill>
                            <a:srgbClr val="000000"/>
                          </a:solidFill>
                        </a:rPr>
                        <a:t>; Discuss referral to the Meter Reader Working Group (MRWG) on meter reading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b="0" dirty="0" smtClean="0">
                          <a:solidFill>
                            <a:srgbClr val="000000"/>
                          </a:solidFill>
                        </a:rPr>
                        <a:t>Continue</a:t>
                      </a:r>
                      <a:r>
                        <a:rPr lang="en-US" sz="1800" b="0" baseline="0" dirty="0" smtClean="0">
                          <a:solidFill>
                            <a:srgbClr val="000000"/>
                          </a:solidFill>
                        </a:rPr>
                        <a:t> discussion of</a:t>
                      </a:r>
                      <a:r>
                        <a:rPr lang="en-US" sz="1800" b="0" dirty="0" smtClean="0">
                          <a:solidFill>
                            <a:srgbClr val="000000"/>
                          </a:solidFill>
                        </a:rPr>
                        <a:t> high-level design for operational coordination, interconnection, and proposed changes to the Market Participant Service Agreement</a:t>
                      </a:r>
                      <a:r>
                        <a:rPr lang="en-US" sz="1800" b="1" dirty="0" smtClean="0">
                          <a:solidFill>
                            <a:srgbClr val="000000"/>
                          </a:solidFill>
                        </a:rPr>
                        <a:t> </a:t>
                      </a:r>
                    </a:p>
                  </a:txBody>
                  <a:tcPr marL="89777" marR="89777" anchor="ctr">
                    <a:solidFill>
                      <a:schemeClr val="bg1">
                        <a:lumMod val="85000"/>
                      </a:schemeClr>
                    </a:solidFill>
                  </a:tcPr>
                </a:tc>
                <a:extLst>
                  <a:ext uri="{0D108BD9-81ED-4DB2-BD59-A6C34878D82A}">
                    <a16:rowId xmlns:a16="http://schemas.microsoft.com/office/drawing/2014/main" val="10003"/>
                  </a:ext>
                </a:extLst>
              </a:tr>
              <a:tr h="715765">
                <a:tc>
                  <a:txBody>
                    <a:bodyPr/>
                    <a:lstStyle/>
                    <a:p>
                      <a:r>
                        <a:rPr lang="en-US" sz="1800" b="1" dirty="0" smtClean="0">
                          <a:solidFill>
                            <a:srgbClr val="000000"/>
                          </a:solidFill>
                        </a:rPr>
                        <a:t>MC: </a:t>
                      </a:r>
                      <a:r>
                        <a:rPr lang="en-US" sz="1800" b="1" dirty="0" smtClean="0">
                          <a:solidFill>
                            <a:srgbClr val="000000"/>
                          </a:solidFill>
                          <a:hlinkClick r:id="rId4"/>
                        </a:rPr>
                        <a:t>April 6,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Discuss MRWG report on the March referral; additional referral to the MRWG on meter reading issues</a:t>
                      </a:r>
                    </a:p>
                  </a:txBody>
                  <a:tcPr marL="89777" marR="89777" anchor="ctr">
                    <a:solidFill>
                      <a:schemeClr val="bg1">
                        <a:lumMod val="85000"/>
                      </a:schemeClr>
                    </a:solidFill>
                  </a:tcPr>
                </a:tc>
                <a:extLst>
                  <a:ext uri="{0D108BD9-81ED-4DB2-BD59-A6C34878D82A}">
                    <a16:rowId xmlns:a16="http://schemas.microsoft.com/office/drawing/2014/main" val="10004"/>
                  </a:ext>
                </a:extLst>
              </a:tr>
              <a:tr h="715765">
                <a:tc>
                  <a:txBody>
                    <a:bodyPr/>
                    <a:lstStyle/>
                    <a:p>
                      <a:r>
                        <a:rPr lang="en-US" sz="1800" b="1" dirty="0" smtClean="0">
                          <a:solidFill>
                            <a:srgbClr val="000000"/>
                          </a:solidFill>
                        </a:rPr>
                        <a:t>MC: </a:t>
                      </a:r>
                      <a:r>
                        <a:rPr lang="en-US" sz="1800" b="1" dirty="0" smtClean="0">
                          <a:solidFill>
                            <a:srgbClr val="000000"/>
                          </a:solidFill>
                          <a:hlinkClick r:id="rId5"/>
                        </a:rPr>
                        <a:t>May 11,</a:t>
                      </a:r>
                      <a:r>
                        <a:rPr lang="en-US" sz="1800" b="1" baseline="0" dirty="0" smtClean="0">
                          <a:solidFill>
                            <a:srgbClr val="000000"/>
                          </a:solidFill>
                          <a:hlinkClick r:id="rId5"/>
                        </a:rPr>
                        <a:t> 2021</a:t>
                      </a:r>
                      <a:endParaRPr lang="en-US" sz="1800" b="1" baseline="0" dirty="0" smtClean="0">
                        <a:solidFill>
                          <a:srgbClr val="000000"/>
                        </a:solidFill>
                      </a:endParaRPr>
                    </a:p>
                    <a:p>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6"/>
                        </a:rPr>
                        <a:t>May 27,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MC: </a:t>
                      </a:r>
                      <a:r>
                        <a:rPr lang="en-US" sz="1800" dirty="0" smtClean="0">
                          <a:solidFill>
                            <a:srgbClr val="000000"/>
                          </a:solidFill>
                        </a:rPr>
                        <a:t>Review unchanged design elements of the ISO’s proposal and high-level review of the areas where the ISO is considering design changes; Discuss MRWG report on the April MC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rPr>
                        <a:t>TC: </a:t>
                      </a:r>
                      <a:r>
                        <a:rPr lang="en-US" sz="1800" dirty="0" smtClean="0">
                          <a:solidFill>
                            <a:srgbClr val="000000"/>
                          </a:solidFill>
                        </a:rPr>
                        <a:t>Review unchanged design elements of the ISO’s proposal and high-level review of the areas where the ISO is considering design changes</a:t>
                      </a:r>
                      <a:endParaRPr lang="en-US" sz="1800" b="1"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553923022"/>
                  </a:ext>
                </a:extLst>
              </a:tr>
            </a:tbl>
          </a:graphicData>
        </a:graphic>
      </p:graphicFrame>
    </p:spTree>
    <p:extLst>
      <p:ext uri="{BB962C8B-B14F-4D97-AF65-F5344CB8AC3E}">
        <p14:creationId xmlns:p14="http://schemas.microsoft.com/office/powerpoint/2010/main" val="153070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r>
              <a:rPr lang="en-US" dirty="0" smtClean="0"/>
              <a:t>Stakeholder Schedule (cont.)</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9</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3773257673"/>
              </p:ext>
            </p:extLst>
          </p:nvPr>
        </p:nvGraphicFramePr>
        <p:xfrm>
          <a:off x="457200" y="868680"/>
          <a:ext cx="8458200" cy="483352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631120">
                <a:tc>
                  <a:txBody>
                    <a:bodyPr/>
                    <a:lstStyle/>
                    <a:p>
                      <a:r>
                        <a:rPr lang="en-US" sz="1800" dirty="0" smtClean="0"/>
                        <a:t>Stakeholder</a:t>
                      </a:r>
                      <a:r>
                        <a:rPr lang="en-US" sz="1800" baseline="0" dirty="0" smtClean="0"/>
                        <a:t> Committee </a:t>
                      </a:r>
                    </a:p>
                    <a:p>
                      <a:r>
                        <a:rPr lang="en-US" sz="1800" baseline="0" dirty="0" smtClean="0"/>
                        <a:t>and Date</a:t>
                      </a:r>
                      <a:endParaRPr lang="en-US" sz="1800" dirty="0"/>
                    </a:p>
                  </a:txBody>
                  <a:tcPr marL="89777" marR="89777" anchor="ctr"/>
                </a:tc>
                <a:tc>
                  <a:txBody>
                    <a:bodyPr/>
                    <a:lstStyle/>
                    <a:p>
                      <a:r>
                        <a:rPr lang="en-US" sz="1800" dirty="0" smtClean="0"/>
                        <a:t>Scheduled Project Milestone</a:t>
                      </a:r>
                      <a:endParaRPr lang="en-US" sz="1800" dirty="0"/>
                    </a:p>
                  </a:txBody>
                  <a:tcPr marL="89777" marR="89777" anchor="ctr"/>
                </a:tc>
                <a:extLst>
                  <a:ext uri="{0D108BD9-81ED-4DB2-BD59-A6C34878D82A}">
                    <a16:rowId xmlns:a16="http://schemas.microsoft.com/office/drawing/2014/main" val="10000"/>
                  </a:ext>
                </a:extLst>
              </a:tr>
              <a:tr h="1172080">
                <a:tc>
                  <a:txBody>
                    <a:bodyPr/>
                    <a:lstStyle/>
                    <a:p>
                      <a:r>
                        <a:rPr lang="en-US" sz="1800" b="1" dirty="0" smtClean="0">
                          <a:solidFill>
                            <a:srgbClr val="000000"/>
                          </a:solidFill>
                        </a:rPr>
                        <a:t>MC: </a:t>
                      </a:r>
                      <a:r>
                        <a:rPr lang="en-US" sz="1800" b="1" dirty="0" smtClean="0">
                          <a:solidFill>
                            <a:srgbClr val="000000"/>
                          </a:solidFill>
                          <a:hlinkClick r:id="rId2"/>
                        </a:rPr>
                        <a:t>June 8-9, 2021</a:t>
                      </a:r>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3"/>
                        </a:rPr>
                        <a:t>June 10,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Stakeholders to present any suggested changes to the ISO’s proposal and propose</a:t>
                      </a:r>
                      <a:r>
                        <a:rPr lang="en-US" baseline="0" dirty="0" smtClean="0">
                          <a:solidFill>
                            <a:srgbClr val="000000"/>
                          </a:solidFill>
                        </a:rPr>
                        <a:t> suggestions</a:t>
                      </a:r>
                      <a:r>
                        <a:rPr lang="en-US" dirty="0" smtClean="0">
                          <a:solidFill>
                            <a:srgbClr val="000000"/>
                          </a:solidFill>
                        </a:rPr>
                        <a:t> for areas where design is under consideration– please notify the relevant committee Secretary by </a:t>
                      </a:r>
                      <a:r>
                        <a:rPr lang="en-US" b="1" dirty="0" smtClean="0">
                          <a:solidFill>
                            <a:srgbClr val="000000"/>
                          </a:solidFill>
                        </a:rPr>
                        <a:t>May 28</a:t>
                      </a:r>
                      <a:r>
                        <a:rPr lang="en-US" dirty="0" smtClean="0">
                          <a:solidFill>
                            <a:srgbClr val="000000"/>
                          </a:solidFill>
                        </a:rPr>
                        <a:t> if you want agenda time</a:t>
                      </a:r>
                    </a:p>
                  </a:txBody>
                  <a:tcPr marL="89777" marR="89777" anchor="ctr">
                    <a:solidFill>
                      <a:schemeClr val="bg1">
                        <a:lumMod val="85000"/>
                      </a:schemeClr>
                    </a:solidFill>
                  </a:tcPr>
                </a:tc>
                <a:extLst>
                  <a:ext uri="{0D108BD9-81ED-4DB2-BD59-A6C34878D82A}">
                    <a16:rowId xmlns:a16="http://schemas.microsoft.com/office/drawing/2014/main" val="10003"/>
                  </a:ext>
                </a:extLst>
              </a:tr>
              <a:tr h="901600">
                <a:tc>
                  <a:txBody>
                    <a:bodyPr/>
                    <a:lstStyle/>
                    <a:p>
                      <a:r>
                        <a:rPr lang="en-US" sz="1800" b="1" dirty="0" smtClean="0">
                          <a:solidFill>
                            <a:srgbClr val="000000"/>
                          </a:solidFill>
                        </a:rPr>
                        <a:t>MC: </a:t>
                      </a:r>
                      <a:r>
                        <a:rPr lang="en-US" sz="1800" b="1" dirty="0" smtClean="0">
                          <a:solidFill>
                            <a:srgbClr val="000000"/>
                          </a:solidFill>
                          <a:hlinkClick r:id="rId4"/>
                        </a:rPr>
                        <a:t>July 7-8, 2021</a:t>
                      </a:r>
                      <a:endParaRPr lang="en-US" sz="1800" b="1" dirty="0" smtClean="0">
                        <a:solidFill>
                          <a:srgbClr val="000000"/>
                        </a:solidFill>
                      </a:endParaRPr>
                    </a:p>
                    <a:p>
                      <a:r>
                        <a:rPr lang="en-US" sz="1800" b="1" dirty="0" smtClean="0">
                          <a:solidFill>
                            <a:srgbClr val="000000"/>
                          </a:solidFill>
                        </a:rPr>
                        <a:t>RC: </a:t>
                      </a:r>
                      <a:r>
                        <a:rPr lang="en-US" sz="1800" b="1" dirty="0" smtClean="0">
                          <a:solidFill>
                            <a:srgbClr val="000000"/>
                          </a:solidFill>
                          <a:hlinkClick r:id="rId5"/>
                        </a:rPr>
                        <a:t>July 13, 2021</a:t>
                      </a:r>
                      <a:endParaRPr lang="en-US" sz="1800" b="1" dirty="0" smtClean="0">
                        <a:solidFill>
                          <a:srgbClr val="000000"/>
                        </a:solidFill>
                      </a:endParaRPr>
                    </a:p>
                    <a:p>
                      <a:r>
                        <a:rPr lang="en-US" sz="1800" b="1" dirty="0" smtClean="0">
                          <a:solidFill>
                            <a:srgbClr val="000000"/>
                          </a:solidFill>
                        </a:rPr>
                        <a:t>TC: </a:t>
                      </a:r>
                      <a:r>
                        <a:rPr lang="en-US" sz="1800" b="1" dirty="0" smtClean="0">
                          <a:solidFill>
                            <a:srgbClr val="000000"/>
                          </a:solidFill>
                          <a:hlinkClick r:id="rId6"/>
                        </a:rPr>
                        <a:t>July 14,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Respond to suggestions made at the June Technical Committee meetings and present any changes to its proposal</a:t>
                      </a:r>
                    </a:p>
                  </a:txBody>
                  <a:tcPr marL="89777" marR="89777" anchor="ctr">
                    <a:solidFill>
                      <a:schemeClr val="bg1">
                        <a:lumMod val="85000"/>
                      </a:schemeClr>
                    </a:solidFill>
                  </a:tcPr>
                </a:tc>
                <a:extLst>
                  <a:ext uri="{0D108BD9-81ED-4DB2-BD59-A6C34878D82A}">
                    <a16:rowId xmlns:a16="http://schemas.microsoft.com/office/drawing/2014/main" val="10004"/>
                  </a:ext>
                </a:extLst>
              </a:tr>
              <a:tr h="901600">
                <a:tc>
                  <a:txBody>
                    <a:bodyPr/>
                    <a:lstStyle/>
                    <a:p>
                      <a:r>
                        <a:rPr lang="en-US" sz="1800" b="1" dirty="0" smtClean="0">
                          <a:solidFill>
                            <a:srgbClr val="000000"/>
                          </a:solidFill>
                        </a:rPr>
                        <a:t>MC: </a:t>
                      </a:r>
                      <a:r>
                        <a:rPr lang="en-US" sz="1800" b="1" dirty="0" smtClean="0">
                          <a:solidFill>
                            <a:srgbClr val="000000"/>
                          </a:solidFill>
                          <a:hlinkClick r:id="rId7"/>
                        </a:rPr>
                        <a:t>August 10-12, 2021</a:t>
                      </a:r>
                      <a:endParaRPr lang="en-US" sz="1800" b="1" dirty="0" smtClean="0">
                        <a:solidFill>
                          <a:srgbClr val="000000"/>
                        </a:solidFill>
                      </a:endParaRPr>
                    </a:p>
                    <a:p>
                      <a:r>
                        <a:rPr lang="en-US" sz="1800" b="1" dirty="0" smtClean="0">
                          <a:solidFill>
                            <a:srgbClr val="000000"/>
                          </a:solidFill>
                        </a:rPr>
                        <a:t>RC: </a:t>
                      </a:r>
                      <a:r>
                        <a:rPr lang="en-US" sz="1800" b="1" dirty="0" smtClean="0">
                          <a:solidFill>
                            <a:srgbClr val="000000"/>
                          </a:solidFill>
                          <a:hlinkClick r:id="rId8"/>
                        </a:rPr>
                        <a:t>August 17, 2021</a:t>
                      </a:r>
                      <a:endParaRPr lang="en-US" sz="1800" b="1" dirty="0" smtClean="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Continued discussion of the ISO’s proposal focusing on what is new from the prior meetings </a:t>
                      </a:r>
                    </a:p>
                  </a:txBody>
                  <a:tcPr marL="89777" marR="89777" anchor="ctr">
                    <a:solidFill>
                      <a:schemeClr val="bg1">
                        <a:lumMod val="85000"/>
                      </a:schemeClr>
                    </a:solidFill>
                  </a:tcPr>
                </a:tc>
                <a:extLst>
                  <a:ext uri="{0D108BD9-81ED-4DB2-BD59-A6C34878D82A}">
                    <a16:rowId xmlns:a16="http://schemas.microsoft.com/office/drawing/2014/main" val="553923022"/>
                  </a:ext>
                </a:extLst>
              </a:tr>
              <a:tr h="1172080">
                <a:tc>
                  <a:txBody>
                    <a:bodyPr/>
                    <a:lstStyle/>
                    <a:p>
                      <a:r>
                        <a:rPr lang="en-US" sz="1800" b="1" dirty="0" smtClean="0">
                          <a:solidFill>
                            <a:srgbClr val="000000"/>
                          </a:solidFill>
                        </a:rPr>
                        <a:t>MC: </a:t>
                      </a:r>
                      <a:r>
                        <a:rPr lang="en-US" sz="1800" b="1" dirty="0" smtClean="0">
                          <a:solidFill>
                            <a:srgbClr val="000000"/>
                          </a:solidFill>
                          <a:hlinkClick r:id="rId9"/>
                        </a:rPr>
                        <a:t>September 13-14,</a:t>
                      </a:r>
                      <a:r>
                        <a:rPr lang="en-US" sz="1800" b="1" baseline="0" dirty="0" smtClean="0">
                          <a:solidFill>
                            <a:srgbClr val="000000"/>
                          </a:solidFill>
                          <a:hlinkClick r:id="rId9"/>
                        </a:rPr>
                        <a:t> 2021</a:t>
                      </a:r>
                      <a:endParaRPr lang="en-US" sz="1800" b="1" baseline="0" dirty="0" smtClean="0">
                        <a:solidFill>
                          <a:srgbClr val="000000"/>
                        </a:solidFill>
                      </a:endParaRPr>
                    </a:p>
                    <a:p>
                      <a:r>
                        <a:rPr lang="en-US" sz="1800" b="1" baseline="0" dirty="0" smtClean="0">
                          <a:solidFill>
                            <a:srgbClr val="000000"/>
                          </a:solidFill>
                        </a:rPr>
                        <a:t>RC: </a:t>
                      </a:r>
                      <a:r>
                        <a:rPr lang="en-US" sz="1800" b="1" baseline="0" dirty="0" smtClean="0">
                          <a:solidFill>
                            <a:srgbClr val="000000"/>
                          </a:solidFill>
                          <a:hlinkClick r:id="rId10"/>
                        </a:rPr>
                        <a:t>September 21, 2021</a:t>
                      </a:r>
                      <a:endParaRPr lang="en-US" sz="1800" b="1" baseline="0" dirty="0" smtClean="0">
                        <a:solidFill>
                          <a:srgbClr val="000000"/>
                        </a:solidFill>
                      </a:endParaRPr>
                    </a:p>
                    <a:p>
                      <a:r>
                        <a:rPr lang="en-US" sz="1800" b="1" baseline="0" dirty="0" smtClean="0">
                          <a:solidFill>
                            <a:srgbClr val="000000"/>
                          </a:solidFill>
                        </a:rPr>
                        <a:t>TC: </a:t>
                      </a:r>
                      <a:r>
                        <a:rPr lang="en-US" sz="1800" b="1" baseline="0" dirty="0" smtClean="0">
                          <a:solidFill>
                            <a:srgbClr val="000000"/>
                          </a:solidFill>
                          <a:hlinkClick r:id="rId11"/>
                        </a:rPr>
                        <a:t>September 28, 2021</a:t>
                      </a:r>
                      <a:endParaRPr lang="en-US" sz="1800" b="1" dirty="0">
                        <a:solidFill>
                          <a:srgbClr val="000000"/>
                        </a:solidFill>
                      </a:endParaRPr>
                    </a:p>
                  </a:txBody>
                  <a:tcPr marL="89777" marR="89777" anchor="c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Present the final draft of the</a:t>
                      </a:r>
                      <a:r>
                        <a:rPr lang="en-US" baseline="0" dirty="0" smtClean="0">
                          <a:solidFill>
                            <a:srgbClr val="000000"/>
                          </a:solidFill>
                        </a:rPr>
                        <a:t> ISO’s</a:t>
                      </a:r>
                      <a:r>
                        <a:rPr lang="en-US" dirty="0" smtClean="0">
                          <a:solidFill>
                            <a:srgbClr val="000000"/>
                          </a:solidFill>
                        </a:rPr>
                        <a:t> proposal and initial Tariff redlines; Members wishing to pursue alternative approaches should indicate their intentions to present at</a:t>
                      </a:r>
                      <a:r>
                        <a:rPr lang="en-US" baseline="0" dirty="0" smtClean="0">
                          <a:solidFill>
                            <a:srgbClr val="000000"/>
                          </a:solidFill>
                        </a:rPr>
                        <a:t> the October Technical Committee meetings</a:t>
                      </a:r>
                      <a:endParaRPr lang="en-US" dirty="0" smtClean="0">
                        <a:solidFill>
                          <a:srgbClr val="000000"/>
                        </a:solidFill>
                      </a:endParaRPr>
                    </a:p>
                  </a:txBody>
                  <a:tcPr marL="89777" marR="89777" anchor="ctr">
                    <a:solidFill>
                      <a:schemeClr val="bg1">
                        <a:lumMod val="85000"/>
                      </a:schemeClr>
                    </a:solidFill>
                  </a:tcPr>
                </a:tc>
                <a:extLst>
                  <a:ext uri="{0D108BD9-81ED-4DB2-BD59-A6C34878D82A}">
                    <a16:rowId xmlns:a16="http://schemas.microsoft.com/office/drawing/2014/main" val="1203307682"/>
                  </a:ext>
                </a:extLst>
              </a:tr>
            </a:tbl>
          </a:graphicData>
        </a:graphic>
      </p:graphicFrame>
    </p:spTree>
    <p:extLst>
      <p:ext uri="{BB962C8B-B14F-4D97-AF65-F5344CB8AC3E}">
        <p14:creationId xmlns:p14="http://schemas.microsoft.com/office/powerpoint/2010/main" val="8105305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rkets Committee PowerPoint Presentation Template 2017">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1089</Words>
  <Application>Microsoft Office PowerPoint</Application>
  <PresentationFormat>On-screen Show (4:3)</PresentationFormat>
  <Paragraphs>123</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Markets Committee PowerPoint Presentation Template 2017</vt:lpstr>
      <vt:lpstr>PowerPoint Presentation</vt:lpstr>
      <vt:lpstr>PowerPoint Presentation</vt:lpstr>
      <vt:lpstr>Proposed Tariff changes for Energy and Ancillary Services Markets</vt:lpstr>
      <vt:lpstr>Summary of Proposed Tariff Changes –  Updates</vt:lpstr>
      <vt:lpstr>Conclusion</vt:lpstr>
      <vt:lpstr>Order No. 2222</vt:lpstr>
      <vt:lpstr>Stakeholder Schedule</vt:lpstr>
      <vt:lpstr>Stakeholder Schedule (cont.)</vt:lpstr>
      <vt:lpstr>Stakeholder Schedule (cont.)</vt:lpstr>
      <vt:lpstr>Stakeholder Schedule (cont.)</vt:lpstr>
      <vt:lpstr>Q&amp;A and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2020-07-08T21:29:13Z</dcterms:created>
  <dcterms:modified xsi:type="dcterms:W3CDTF">2021-12-01T20:58:27Z</dcterms:modified>
  <cp:category/>
  <cp:contentStatus/>
</cp:coreProperties>
</file>