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91" r:id="rId3"/>
    <p:sldId id="268" r:id="rId4"/>
    <p:sldId id="270" r:id="rId5"/>
    <p:sldId id="292" r:id="rId6"/>
    <p:sldId id="289" r:id="rId7"/>
    <p:sldId id="278" r:id="rId8"/>
    <p:sldId id="295" r:id="rId9"/>
    <p:sldId id="296" r:id="rId10"/>
    <p:sldId id="282" r:id="rId11"/>
    <p:sldId id="287" r:id="rId12"/>
    <p:sldId id="293" r:id="rId13"/>
    <p:sldId id="294" r:id="rId14"/>
    <p:sldId id="297" r:id="rId15"/>
    <p:sldId id="288" r:id="rId1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A000E2-C5EC-446B-A5E1-D9214B7D8693}" v="3" dt="2021-12-03T21:31:24.3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85" autoAdjust="0"/>
  </p:normalViewPr>
  <p:slideViewPr>
    <p:cSldViewPr>
      <p:cViewPr varScale="1">
        <p:scale>
          <a:sx n="92" d="100"/>
          <a:sy n="92" d="100"/>
        </p:scale>
        <p:origin x="127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l Gordon" userId="9a34cd6e-7b70-44c3-859e-84b10bebcf22" providerId="ADAL" clId="{CDA000E2-C5EC-446B-A5E1-D9214B7D8693}"/>
    <pc:docChg chg="undo custSel addSld modSld">
      <pc:chgData name="Joel Gordon" userId="9a34cd6e-7b70-44c3-859e-84b10bebcf22" providerId="ADAL" clId="{CDA000E2-C5EC-446B-A5E1-D9214B7D8693}" dt="2021-12-06T14:39:19.765" v="6388" actId="20577"/>
      <pc:docMkLst>
        <pc:docMk/>
      </pc:docMkLst>
      <pc:sldChg chg="modSp mod">
        <pc:chgData name="Joel Gordon" userId="9a34cd6e-7b70-44c3-859e-84b10bebcf22" providerId="ADAL" clId="{CDA000E2-C5EC-446B-A5E1-D9214B7D8693}" dt="2021-12-03T17:46:37.312" v="48" actId="6549"/>
        <pc:sldMkLst>
          <pc:docMk/>
          <pc:sldMk cId="0" sldId="256"/>
        </pc:sldMkLst>
        <pc:spChg chg="mod">
          <ac:chgData name="Joel Gordon" userId="9a34cd6e-7b70-44c3-859e-84b10bebcf22" providerId="ADAL" clId="{CDA000E2-C5EC-446B-A5E1-D9214B7D8693}" dt="2021-12-03T17:46:37.312" v="48" actId="6549"/>
          <ac:spMkLst>
            <pc:docMk/>
            <pc:sldMk cId="0" sldId="256"/>
            <ac:spMk id="13" creationId="{00000000-0000-0000-0000-000000000000}"/>
          </ac:spMkLst>
        </pc:spChg>
      </pc:sldChg>
      <pc:sldChg chg="modSp mod">
        <pc:chgData name="Joel Gordon" userId="9a34cd6e-7b70-44c3-859e-84b10bebcf22" providerId="ADAL" clId="{CDA000E2-C5EC-446B-A5E1-D9214B7D8693}" dt="2021-12-03T17:53:22.707" v="370" actId="20577"/>
        <pc:sldMkLst>
          <pc:docMk/>
          <pc:sldMk cId="2185873309" sldId="268"/>
        </pc:sldMkLst>
        <pc:spChg chg="mod">
          <ac:chgData name="Joel Gordon" userId="9a34cd6e-7b70-44c3-859e-84b10bebcf22" providerId="ADAL" clId="{CDA000E2-C5EC-446B-A5E1-D9214B7D8693}" dt="2021-12-03T17:53:22.707" v="370" actId="20577"/>
          <ac:spMkLst>
            <pc:docMk/>
            <pc:sldMk cId="2185873309" sldId="268"/>
            <ac:spMk id="3" creationId="{2F95D7DD-048F-4BA5-B109-D13989410A6D}"/>
          </ac:spMkLst>
        </pc:spChg>
      </pc:sldChg>
      <pc:sldChg chg="modSp mod">
        <pc:chgData name="Joel Gordon" userId="9a34cd6e-7b70-44c3-859e-84b10bebcf22" providerId="ADAL" clId="{CDA000E2-C5EC-446B-A5E1-D9214B7D8693}" dt="2021-12-03T17:55:25.487" v="395" actId="20577"/>
        <pc:sldMkLst>
          <pc:docMk/>
          <pc:sldMk cId="1768409152" sldId="270"/>
        </pc:sldMkLst>
        <pc:spChg chg="mod">
          <ac:chgData name="Joel Gordon" userId="9a34cd6e-7b70-44c3-859e-84b10bebcf22" providerId="ADAL" clId="{CDA000E2-C5EC-446B-A5E1-D9214B7D8693}" dt="2021-12-03T17:55:25.487" v="395" actId="20577"/>
          <ac:spMkLst>
            <pc:docMk/>
            <pc:sldMk cId="1768409152" sldId="270"/>
            <ac:spMk id="3" creationId="{C60904E5-E385-4D24-8C85-BB0CCAD58262}"/>
          </ac:spMkLst>
        </pc:spChg>
      </pc:sldChg>
      <pc:sldChg chg="modSp mod modNotesTx">
        <pc:chgData name="Joel Gordon" userId="9a34cd6e-7b70-44c3-859e-84b10bebcf22" providerId="ADAL" clId="{CDA000E2-C5EC-446B-A5E1-D9214B7D8693}" dt="2021-12-06T14:06:58.944" v="4469" actId="6549"/>
        <pc:sldMkLst>
          <pc:docMk/>
          <pc:sldMk cId="2217160538" sldId="278"/>
        </pc:sldMkLst>
        <pc:spChg chg="mod">
          <ac:chgData name="Joel Gordon" userId="9a34cd6e-7b70-44c3-859e-84b10bebcf22" providerId="ADAL" clId="{CDA000E2-C5EC-446B-A5E1-D9214B7D8693}" dt="2021-12-06T14:06:58.944" v="4469" actId="6549"/>
          <ac:spMkLst>
            <pc:docMk/>
            <pc:sldMk cId="2217160538" sldId="278"/>
            <ac:spMk id="3" creationId="{124FBAC3-7780-47E4-BA86-A648E1996751}"/>
          </ac:spMkLst>
        </pc:spChg>
      </pc:sldChg>
      <pc:sldChg chg="modSp mod">
        <pc:chgData name="Joel Gordon" userId="9a34cd6e-7b70-44c3-859e-84b10bebcf22" providerId="ADAL" clId="{CDA000E2-C5EC-446B-A5E1-D9214B7D8693}" dt="2021-12-06T14:27:10.612" v="4851" actId="20577"/>
        <pc:sldMkLst>
          <pc:docMk/>
          <pc:sldMk cId="85626969" sldId="282"/>
        </pc:sldMkLst>
        <pc:spChg chg="mod">
          <ac:chgData name="Joel Gordon" userId="9a34cd6e-7b70-44c3-859e-84b10bebcf22" providerId="ADAL" clId="{CDA000E2-C5EC-446B-A5E1-D9214B7D8693}" dt="2021-12-06T14:27:10.612" v="4851" actId="20577"/>
          <ac:spMkLst>
            <pc:docMk/>
            <pc:sldMk cId="85626969" sldId="282"/>
            <ac:spMk id="3" creationId="{5A2E8EBA-71A8-4D73-A804-4AA9321E4F2B}"/>
          </ac:spMkLst>
        </pc:spChg>
      </pc:sldChg>
      <pc:sldChg chg="modSp mod">
        <pc:chgData name="Joel Gordon" userId="9a34cd6e-7b70-44c3-859e-84b10bebcf22" providerId="ADAL" clId="{CDA000E2-C5EC-446B-A5E1-D9214B7D8693}" dt="2021-12-06T14:31:14.797" v="5289" actId="20577"/>
        <pc:sldMkLst>
          <pc:docMk/>
          <pc:sldMk cId="1523532042" sldId="287"/>
        </pc:sldMkLst>
        <pc:spChg chg="mod">
          <ac:chgData name="Joel Gordon" userId="9a34cd6e-7b70-44c3-859e-84b10bebcf22" providerId="ADAL" clId="{CDA000E2-C5EC-446B-A5E1-D9214B7D8693}" dt="2021-12-06T14:31:14.797" v="5289" actId="20577"/>
          <ac:spMkLst>
            <pc:docMk/>
            <pc:sldMk cId="1523532042" sldId="287"/>
            <ac:spMk id="3" creationId="{1501F0FF-EB90-4ADF-BEEE-8D1CBE549C08}"/>
          </ac:spMkLst>
        </pc:spChg>
      </pc:sldChg>
      <pc:sldChg chg="modSp mod">
        <pc:chgData name="Joel Gordon" userId="9a34cd6e-7b70-44c3-859e-84b10bebcf22" providerId="ADAL" clId="{CDA000E2-C5EC-446B-A5E1-D9214B7D8693}" dt="2021-12-03T21:32:51.642" v="4169" actId="6549"/>
        <pc:sldMkLst>
          <pc:docMk/>
          <pc:sldMk cId="3010651447" sldId="288"/>
        </pc:sldMkLst>
        <pc:spChg chg="mod">
          <ac:chgData name="Joel Gordon" userId="9a34cd6e-7b70-44c3-859e-84b10bebcf22" providerId="ADAL" clId="{CDA000E2-C5EC-446B-A5E1-D9214B7D8693}" dt="2021-12-03T21:32:51.642" v="4169" actId="6549"/>
          <ac:spMkLst>
            <pc:docMk/>
            <pc:sldMk cId="3010651447" sldId="288"/>
            <ac:spMk id="3" creationId="{78B6AA5C-2CE1-4C00-8256-3ABB88BFD557}"/>
          </ac:spMkLst>
        </pc:spChg>
      </pc:sldChg>
      <pc:sldChg chg="modSp mod">
        <pc:chgData name="Joel Gordon" userId="9a34cd6e-7b70-44c3-859e-84b10bebcf22" providerId="ADAL" clId="{CDA000E2-C5EC-446B-A5E1-D9214B7D8693}" dt="2021-12-06T14:04:19.742" v="4382" actId="20577"/>
        <pc:sldMkLst>
          <pc:docMk/>
          <pc:sldMk cId="4249178296" sldId="289"/>
        </pc:sldMkLst>
        <pc:spChg chg="mod">
          <ac:chgData name="Joel Gordon" userId="9a34cd6e-7b70-44c3-859e-84b10bebcf22" providerId="ADAL" clId="{CDA000E2-C5EC-446B-A5E1-D9214B7D8693}" dt="2021-12-06T14:04:19.742" v="4382" actId="20577"/>
          <ac:spMkLst>
            <pc:docMk/>
            <pc:sldMk cId="4249178296" sldId="289"/>
            <ac:spMk id="3" creationId="{DF38DE09-B1F1-48DC-8BC7-07969FC43CFA}"/>
          </ac:spMkLst>
        </pc:spChg>
      </pc:sldChg>
      <pc:sldChg chg="modSp mod">
        <pc:chgData name="Joel Gordon" userId="9a34cd6e-7b70-44c3-859e-84b10bebcf22" providerId="ADAL" clId="{CDA000E2-C5EC-446B-A5E1-D9214B7D8693}" dt="2021-12-03T17:48:00.199" v="75" actId="6549"/>
        <pc:sldMkLst>
          <pc:docMk/>
          <pc:sldMk cId="1262062813" sldId="291"/>
        </pc:sldMkLst>
        <pc:spChg chg="mod">
          <ac:chgData name="Joel Gordon" userId="9a34cd6e-7b70-44c3-859e-84b10bebcf22" providerId="ADAL" clId="{CDA000E2-C5EC-446B-A5E1-D9214B7D8693}" dt="2021-12-03T17:48:00.199" v="75" actId="6549"/>
          <ac:spMkLst>
            <pc:docMk/>
            <pc:sldMk cId="1262062813" sldId="291"/>
            <ac:spMk id="3" creationId="{28555E69-7D4F-428C-8242-A06D29D7BBF2}"/>
          </ac:spMkLst>
        </pc:spChg>
      </pc:sldChg>
      <pc:sldChg chg="modSp mod">
        <pc:chgData name="Joel Gordon" userId="9a34cd6e-7b70-44c3-859e-84b10bebcf22" providerId="ADAL" clId="{CDA000E2-C5EC-446B-A5E1-D9214B7D8693}" dt="2021-12-03T17:59:52.888" v="569" actId="114"/>
        <pc:sldMkLst>
          <pc:docMk/>
          <pc:sldMk cId="112583541" sldId="292"/>
        </pc:sldMkLst>
        <pc:spChg chg="mod">
          <ac:chgData name="Joel Gordon" userId="9a34cd6e-7b70-44c3-859e-84b10bebcf22" providerId="ADAL" clId="{CDA000E2-C5EC-446B-A5E1-D9214B7D8693}" dt="2021-12-03T17:59:52.888" v="569" actId="114"/>
          <ac:spMkLst>
            <pc:docMk/>
            <pc:sldMk cId="112583541" sldId="292"/>
            <ac:spMk id="3" creationId="{79BF453E-FBC2-4D9B-8136-0270A344C55C}"/>
          </ac:spMkLst>
        </pc:spChg>
      </pc:sldChg>
      <pc:sldChg chg="modSp new mod">
        <pc:chgData name="Joel Gordon" userId="9a34cd6e-7b70-44c3-859e-84b10bebcf22" providerId="ADAL" clId="{CDA000E2-C5EC-446B-A5E1-D9214B7D8693}" dt="2021-12-06T14:08:58.648" v="4533" actId="6549"/>
        <pc:sldMkLst>
          <pc:docMk/>
          <pc:sldMk cId="3064788692" sldId="295"/>
        </pc:sldMkLst>
        <pc:spChg chg="mod">
          <ac:chgData name="Joel Gordon" userId="9a34cd6e-7b70-44c3-859e-84b10bebcf22" providerId="ADAL" clId="{CDA000E2-C5EC-446B-A5E1-D9214B7D8693}" dt="2021-12-03T18:04:34.077" v="971" actId="6549"/>
          <ac:spMkLst>
            <pc:docMk/>
            <pc:sldMk cId="3064788692" sldId="295"/>
            <ac:spMk id="2" creationId="{97297A5C-2FC5-4B61-9FBC-A6F4F1583295}"/>
          </ac:spMkLst>
        </pc:spChg>
        <pc:spChg chg="mod">
          <ac:chgData name="Joel Gordon" userId="9a34cd6e-7b70-44c3-859e-84b10bebcf22" providerId="ADAL" clId="{CDA000E2-C5EC-446B-A5E1-D9214B7D8693}" dt="2021-12-06T14:08:58.648" v="4533" actId="6549"/>
          <ac:spMkLst>
            <pc:docMk/>
            <pc:sldMk cId="3064788692" sldId="295"/>
            <ac:spMk id="3" creationId="{533E4667-29B8-485F-BFFD-EE62AA3EFA4E}"/>
          </ac:spMkLst>
        </pc:spChg>
      </pc:sldChg>
      <pc:sldChg chg="modSp new mod">
        <pc:chgData name="Joel Gordon" userId="9a34cd6e-7b70-44c3-859e-84b10bebcf22" providerId="ADAL" clId="{CDA000E2-C5EC-446B-A5E1-D9214B7D8693}" dt="2021-12-06T14:25:56.949" v="4799" actId="6549"/>
        <pc:sldMkLst>
          <pc:docMk/>
          <pc:sldMk cId="760906519" sldId="296"/>
        </pc:sldMkLst>
        <pc:spChg chg="mod">
          <ac:chgData name="Joel Gordon" userId="9a34cd6e-7b70-44c3-859e-84b10bebcf22" providerId="ADAL" clId="{CDA000E2-C5EC-446B-A5E1-D9214B7D8693}" dt="2021-12-06T14:21:40.631" v="4552" actId="6549"/>
          <ac:spMkLst>
            <pc:docMk/>
            <pc:sldMk cId="760906519" sldId="296"/>
            <ac:spMk id="2" creationId="{CE8B8B0B-E1EA-4595-B99C-81EC91E11142}"/>
          </ac:spMkLst>
        </pc:spChg>
        <pc:spChg chg="mod">
          <ac:chgData name="Joel Gordon" userId="9a34cd6e-7b70-44c3-859e-84b10bebcf22" providerId="ADAL" clId="{CDA000E2-C5EC-446B-A5E1-D9214B7D8693}" dt="2021-12-06T14:25:56.949" v="4799" actId="6549"/>
          <ac:spMkLst>
            <pc:docMk/>
            <pc:sldMk cId="760906519" sldId="296"/>
            <ac:spMk id="3" creationId="{E5ADC4F3-2129-492D-B40C-546D88EFA2D9}"/>
          </ac:spMkLst>
        </pc:spChg>
      </pc:sldChg>
      <pc:sldChg chg="modSp new mod">
        <pc:chgData name="Joel Gordon" userId="9a34cd6e-7b70-44c3-859e-84b10bebcf22" providerId="ADAL" clId="{CDA000E2-C5EC-446B-A5E1-D9214B7D8693}" dt="2021-12-06T14:39:19.765" v="6388" actId="20577"/>
        <pc:sldMkLst>
          <pc:docMk/>
          <pc:sldMk cId="188512496" sldId="297"/>
        </pc:sldMkLst>
        <pc:spChg chg="mod">
          <ac:chgData name="Joel Gordon" userId="9a34cd6e-7b70-44c3-859e-84b10bebcf22" providerId="ADAL" clId="{CDA000E2-C5EC-446B-A5E1-D9214B7D8693}" dt="2021-12-06T14:31:54.885" v="5306" actId="6549"/>
          <ac:spMkLst>
            <pc:docMk/>
            <pc:sldMk cId="188512496" sldId="297"/>
            <ac:spMk id="2" creationId="{2E855DE5-3613-4295-B3BB-8B0E87EA7D66}"/>
          </ac:spMkLst>
        </pc:spChg>
        <pc:spChg chg="mod">
          <ac:chgData name="Joel Gordon" userId="9a34cd6e-7b70-44c3-859e-84b10bebcf22" providerId="ADAL" clId="{CDA000E2-C5EC-446B-A5E1-D9214B7D8693}" dt="2021-12-06T14:39:19.765" v="6388" actId="20577"/>
          <ac:spMkLst>
            <pc:docMk/>
            <pc:sldMk cId="188512496" sldId="297"/>
            <ac:spMk id="3" creationId="{503AC66F-A921-4AB0-A33B-4202599DEA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DB2AD1E-87F5-4629-9234-2A0B63E454B1}" type="datetimeFigureOut">
              <a:rPr lang="en-US" smtClean="0"/>
              <a:t>12/6/2021</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871DB05-2F8C-4671-ADBC-EE0937C9E986}" type="slidenum">
              <a:rPr lang="en-US" smtClean="0"/>
              <a:t>‹#›</a:t>
            </a:fld>
            <a:endParaRPr lang="en-US"/>
          </a:p>
        </p:txBody>
      </p:sp>
    </p:spTree>
    <p:extLst>
      <p:ext uri="{BB962C8B-B14F-4D97-AF65-F5344CB8AC3E}">
        <p14:creationId xmlns:p14="http://schemas.microsoft.com/office/powerpoint/2010/main" val="426129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a:t>
            </a:fld>
            <a:endParaRPr lang="en-US"/>
          </a:p>
        </p:txBody>
      </p:sp>
    </p:spTree>
    <p:extLst>
      <p:ext uri="{BB962C8B-B14F-4D97-AF65-F5344CB8AC3E}">
        <p14:creationId xmlns:p14="http://schemas.microsoft.com/office/powerpoint/2010/main" val="65818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2</a:t>
            </a:fld>
            <a:endParaRPr lang="en-US"/>
          </a:p>
        </p:txBody>
      </p:sp>
    </p:spTree>
    <p:extLst>
      <p:ext uri="{BB962C8B-B14F-4D97-AF65-F5344CB8AC3E}">
        <p14:creationId xmlns:p14="http://schemas.microsoft.com/office/powerpoint/2010/main" val="292719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July 1 following the delivery month.</a:t>
            </a:r>
          </a:p>
        </p:txBody>
      </p:sp>
      <p:sp>
        <p:nvSpPr>
          <p:cNvPr id="4" name="Slide Number Placeholder 3"/>
          <p:cNvSpPr>
            <a:spLocks noGrp="1"/>
          </p:cNvSpPr>
          <p:nvPr>
            <p:ph type="sldNum" sz="quarter" idx="5"/>
          </p:nvPr>
        </p:nvSpPr>
        <p:spPr/>
        <p:txBody>
          <a:bodyPr/>
          <a:lstStyle/>
          <a:p>
            <a:fld id="{4871DB05-2F8C-4671-ADBC-EE0937C9E986}" type="slidenum">
              <a:rPr lang="en-US" smtClean="0"/>
              <a:t>4</a:t>
            </a:fld>
            <a:endParaRPr lang="en-US"/>
          </a:p>
        </p:txBody>
      </p:sp>
    </p:spTree>
    <p:extLst>
      <p:ext uri="{BB962C8B-B14F-4D97-AF65-F5344CB8AC3E}">
        <p14:creationId xmlns:p14="http://schemas.microsoft.com/office/powerpoint/2010/main" val="121193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The critical path schedule shall include, at a minimum, the dates on which the following milestones have or are expected to occur:</a:t>
            </a:r>
          </a:p>
          <a:p>
            <a:endParaRPr lang="en-US" dirty="0"/>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Permits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Project Financing Closing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Orders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Substantial Site Construction:  the approximate date on which the amount of money expended on construction activities occurring on the project site is expected to exceed 20 percent of construction financing cost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Delivery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Testing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Commissioning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Commercial Operation: …the date by which the project is expected to achieve Commercial Operation (as defined in Schedule 22, 23, or 25 of Section II of the Transmission, Markets and Services Tariff) and/or the date by which the Project Sponsor expects to be ready to demonstrate to the ISO that the Demand Capacity Resource described in the New Demand Capacity Resource Qualification Package has achieved its full demand reduction value.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5</a:t>
            </a:fld>
            <a:endParaRPr lang="en-US"/>
          </a:p>
        </p:txBody>
      </p:sp>
    </p:spTree>
    <p:extLst>
      <p:ext uri="{BB962C8B-B14F-4D97-AF65-F5344CB8AC3E}">
        <p14:creationId xmlns:p14="http://schemas.microsoft.com/office/powerpoint/2010/main" val="52254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“Construction Notice to Proceed” would be an appropriate milestone which might better reflect the actual commencement of construction activities.</a:t>
            </a:r>
          </a:p>
        </p:txBody>
      </p:sp>
      <p:sp>
        <p:nvSpPr>
          <p:cNvPr id="4" name="Slide Number Placeholder 3"/>
          <p:cNvSpPr>
            <a:spLocks noGrp="1"/>
          </p:cNvSpPr>
          <p:nvPr>
            <p:ph type="sldNum" sz="quarter" idx="5"/>
          </p:nvPr>
        </p:nvSpPr>
        <p:spPr/>
        <p:txBody>
          <a:bodyPr/>
          <a:lstStyle/>
          <a:p>
            <a:fld id="{4871DB05-2F8C-4671-ADBC-EE0937C9E986}" type="slidenum">
              <a:rPr lang="en-US" smtClean="0"/>
              <a:t>7</a:t>
            </a:fld>
            <a:endParaRPr lang="en-US"/>
          </a:p>
        </p:txBody>
      </p:sp>
    </p:spTree>
    <p:extLst>
      <p:ext uri="{BB962C8B-B14F-4D97-AF65-F5344CB8AC3E}">
        <p14:creationId xmlns:p14="http://schemas.microsoft.com/office/powerpoint/2010/main" val="94978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10</a:t>
            </a:fld>
            <a:endParaRPr lang="en-US"/>
          </a:p>
        </p:txBody>
      </p:sp>
    </p:spTree>
    <p:extLst>
      <p:ext uri="{BB962C8B-B14F-4D97-AF65-F5344CB8AC3E}">
        <p14:creationId xmlns:p14="http://schemas.microsoft.com/office/powerpoint/2010/main" val="3391647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11</a:t>
            </a:fld>
            <a:endParaRPr lang="en-US"/>
          </a:p>
        </p:txBody>
      </p:sp>
    </p:spTree>
    <p:extLst>
      <p:ext uri="{BB962C8B-B14F-4D97-AF65-F5344CB8AC3E}">
        <p14:creationId xmlns:p14="http://schemas.microsoft.com/office/powerpoint/2010/main" val="895757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III.13.3.4.(b) Failure to Cover Charge Rate For Capacity Commitment Periods beginning prior to June 1, 2022, the Failure to Cover Charge Rate for a Capacity Zone is the higher of the Capacity Clearing Price and the clearing price in any annual reconfiguration auction for that Capacity Commitment Period.</a:t>
            </a:r>
          </a:p>
        </p:txBody>
      </p:sp>
      <p:sp>
        <p:nvSpPr>
          <p:cNvPr id="4" name="Slide Number Placeholder 3"/>
          <p:cNvSpPr>
            <a:spLocks noGrp="1"/>
          </p:cNvSpPr>
          <p:nvPr>
            <p:ph type="sldNum" sz="quarter" idx="5"/>
          </p:nvPr>
        </p:nvSpPr>
        <p:spPr/>
        <p:txBody>
          <a:bodyPr/>
          <a:lstStyle/>
          <a:p>
            <a:fld id="{4871DB05-2F8C-4671-ADBC-EE0937C9E986}" type="slidenum">
              <a:rPr lang="en-US" smtClean="0"/>
              <a:t>13</a:t>
            </a:fld>
            <a:endParaRPr lang="en-US"/>
          </a:p>
        </p:txBody>
      </p:sp>
    </p:spTree>
    <p:extLst>
      <p:ext uri="{BB962C8B-B14F-4D97-AF65-F5344CB8AC3E}">
        <p14:creationId xmlns:p14="http://schemas.microsoft.com/office/powerpoint/2010/main" val="307921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14</a:t>
            </a:fld>
            <a:endParaRPr lang="en-US"/>
          </a:p>
        </p:txBody>
      </p:sp>
    </p:spTree>
    <p:extLst>
      <p:ext uri="{BB962C8B-B14F-4D97-AF65-F5344CB8AC3E}">
        <p14:creationId xmlns:p14="http://schemas.microsoft.com/office/powerpoint/2010/main" val="60251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C449531-DB8D-4F33-851B-509E5F7C5E59}" type="datetime1">
              <a:rPr lang="en-US" smtClean="0"/>
              <a:t>12/6/2021</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5B0AC30-9DF3-46D7-BEED-93916F3C9E46}" type="datetime1">
              <a:rPr lang="en-US" smtClean="0"/>
              <a:t>12/6/2021</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D80624B-76D8-4AB5-9D46-2288A546C865}" type="datetime1">
              <a:rPr lang="en-US" smtClean="0"/>
              <a:t>12/6/2021</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842ACAE-7A7E-41AF-8C02-AFDC8AC9AE60}" type="datetime1">
              <a:rPr lang="en-US" smtClean="0"/>
              <a:t>12/6/2021</a:t>
            </a:fld>
            <a:endParaRPr lang="en-US"/>
          </a:p>
        </p:txBody>
      </p:sp>
      <p:sp>
        <p:nvSpPr>
          <p:cNvPr id="5" name="Holder 5"/>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302235"/>
            <a:ext cx="12191999" cy="1826547"/>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4309872"/>
            <a:ext cx="12192000" cy="1764792"/>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694688" y="3736822"/>
            <a:ext cx="2740914" cy="2369058"/>
          </a:xfrm>
          <a:prstGeom prst="rect">
            <a:avLst/>
          </a:prstGeom>
          <a:blipFill>
            <a:blip r:embed="rId4" cstate="print"/>
            <a:stretch>
              <a:fillRect/>
            </a:stretch>
          </a:blipFill>
        </p:spPr>
        <p:txBody>
          <a:bodyPr wrap="square" lIns="0" tIns="0" rIns="0" bIns="0" rtlCol="0"/>
          <a:lstStyle/>
          <a:p>
            <a:endParaRPr/>
          </a:p>
        </p:txBody>
      </p:sp>
      <p:sp>
        <p:nvSpPr>
          <p:cNvPr id="19" name="bg object 19"/>
          <p:cNvSpPr/>
          <p:nvPr/>
        </p:nvSpPr>
        <p:spPr>
          <a:xfrm>
            <a:off x="2307335" y="4349496"/>
            <a:ext cx="1481327" cy="1109471"/>
          </a:xfrm>
          <a:prstGeom prst="rect">
            <a:avLst/>
          </a:prstGeom>
          <a:blipFill>
            <a:blip r:embed="rId5" cstate="print"/>
            <a:stretch>
              <a:fillRect/>
            </a:stretch>
          </a:blipFill>
        </p:spPr>
        <p:txBody>
          <a:bodyPr wrap="square" lIns="0" tIns="0" rIns="0" bIns="0" rtlCol="0"/>
          <a:lstStyle/>
          <a:p>
            <a:endParaRPr/>
          </a:p>
        </p:txBody>
      </p:sp>
      <p:sp>
        <p:nvSpPr>
          <p:cNvPr id="20" name="bg object 20"/>
          <p:cNvSpPr/>
          <p:nvPr/>
        </p:nvSpPr>
        <p:spPr>
          <a:xfrm>
            <a:off x="0" y="5135880"/>
            <a:ext cx="12192000" cy="87172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E4FDF8-BA23-4CEC-B743-340C7D4B7A0E}" type="datetime1">
              <a:rPr lang="en-US" smtClean="0"/>
              <a:t>12/6/2021</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26608"/>
            <a:ext cx="12191999" cy="43138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6434327"/>
            <a:ext cx="12192000" cy="423672"/>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371856" y="6129527"/>
            <a:ext cx="2304288" cy="71932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18819" y="289686"/>
            <a:ext cx="10754360" cy="369570"/>
          </a:xfrm>
          <a:prstGeom prst="rect">
            <a:avLst/>
          </a:prstGeom>
        </p:spPr>
        <p:txBody>
          <a:bodyPr wrap="square" lIns="0" tIns="0" rIns="0" bIns="0">
            <a:spAutoFit/>
          </a:bodyPr>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a:xfrm>
            <a:off x="485952" y="1103578"/>
            <a:ext cx="8277859" cy="4434205"/>
          </a:xfrm>
          <a:prstGeom prst="rect">
            <a:avLst/>
          </a:prstGeom>
        </p:spPr>
        <p:txBody>
          <a:bodyPr wrap="square" lIns="0" tIns="0" rIns="0" bIns="0">
            <a:spAutoFit/>
          </a:bodyPr>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a:xfrm>
            <a:off x="8335771" y="6514145"/>
            <a:ext cx="2073275" cy="212725"/>
          </a:xfrm>
          <a:prstGeom prst="rect">
            <a:avLst/>
          </a:prstGeom>
        </p:spPr>
        <p:txBody>
          <a:bodyPr wrap="square" lIns="0" tIns="0" rIns="0" bIns="0">
            <a:spAutoFit/>
          </a:bodyPr>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91345BE-8221-4BD5-B2FD-2BB916214135}" type="datetime1">
              <a:rPr lang="en-US" smtClean="0"/>
              <a:t>12/6/2021</a:t>
            </a:fld>
            <a:endParaRPr lang="en-US"/>
          </a:p>
        </p:txBody>
      </p:sp>
      <p:sp>
        <p:nvSpPr>
          <p:cNvPr id="6" name="Holder 6"/>
          <p:cNvSpPr>
            <a:spLocks noGrp="1"/>
          </p:cNvSpPr>
          <p:nvPr>
            <p:ph type="sldNum" sz="quarter" idx="7"/>
          </p:nvPr>
        </p:nvSpPr>
        <p:spPr>
          <a:xfrm>
            <a:off x="11638533" y="6547444"/>
            <a:ext cx="216534" cy="168909"/>
          </a:xfrm>
          <a:prstGeom prst="rect">
            <a:avLst/>
          </a:prstGeom>
        </p:spPr>
        <p:txBody>
          <a:bodyPr wrap="square" lIns="0" tIns="0" rIns="0" bIns="0">
            <a:spAutoFit/>
          </a:bodyPr>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jp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so-ne.com/static-assets/documents/2021/09/2021_09_13_14_mc_a07_cpv_proposed_non_commercial_financial_assurance_improvements.pdf" TargetMode="External"/><Relationship Id="rId7" Type="http://schemas.openxmlformats.org/officeDocument/2006/relationships/hyperlink" Target="https://www.iso-ne.com/static-assets/documents/2021/11/7b2_proposed_fa_tariff_language_enhanced_fa_noncommercial_capacity_exhibit_1a_redline_pages_only.pdf" TargetMode="External"/><Relationship Id="rId2" Type="http://schemas.openxmlformats.org/officeDocument/2006/relationships/hyperlink" Target="https://www.iso-ne.com/static-assets/documents/2021/08/3_competitive_power_ventures_noncommercial_fa_improvements_ii.pdf" TargetMode="External"/><Relationship Id="rId1" Type="http://schemas.openxmlformats.org/officeDocument/2006/relationships/slideLayout" Target="../slideLayouts/slideLayout2.xml"/><Relationship Id="rId6" Type="http://schemas.openxmlformats.org/officeDocument/2006/relationships/hyperlink" Target="https://www.iso-ne.com/static-assets/documents/2021/11/7b2_competitive_power_ventures_noncommercial_fa_improvements_ii.pdf" TargetMode="External"/><Relationship Id="rId5" Type="http://schemas.openxmlformats.org/officeDocument/2006/relationships/hyperlink" Target="https://www.iso-ne.com/static-assets/documents/2021/11/a06_mc_2021_11_09_10_cpv_non_commercial_financial_assurance_improvements_presentation.pdf" TargetMode="External"/><Relationship Id="rId4" Type="http://schemas.openxmlformats.org/officeDocument/2006/relationships/hyperlink" Target="https://www.iso-ne.com/static-assets/documents/2021/10/2b_competitive_power_ventures_noncommercial_fa_improvements_ii.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10AB55D-38AB-4CBF-ACE1-39DB4635F74C}"/>
              </a:ext>
            </a:extLst>
          </p:cNvPr>
          <p:cNvPicPr>
            <a:picLocks noChangeAspect="1"/>
          </p:cNvPicPr>
          <p:nvPr/>
        </p:nvPicPr>
        <p:blipFill rotWithShape="1">
          <a:blip r:embed="rId3">
            <a:extLst>
              <a:ext uri="{28A0092B-C50C-407E-A947-70E740481C1C}">
                <a14:useLocalDpi xmlns:a14="http://schemas.microsoft.com/office/drawing/2010/main" val="0"/>
              </a:ext>
            </a:extLst>
          </a:blip>
          <a:srcRect l="4137" r="-310"/>
          <a:stretch/>
        </p:blipFill>
        <p:spPr>
          <a:xfrm>
            <a:off x="0" y="1539240"/>
            <a:ext cx="12256008" cy="4077450"/>
          </a:xfrm>
          <a:prstGeom prst="rect">
            <a:avLst/>
          </a:prstGeom>
        </p:spPr>
      </p:pic>
      <p:grpSp>
        <p:nvGrpSpPr>
          <p:cNvPr id="3" name="object 3"/>
          <p:cNvGrpSpPr/>
          <p:nvPr/>
        </p:nvGrpSpPr>
        <p:grpSpPr>
          <a:xfrm>
            <a:off x="-12190" y="0"/>
            <a:ext cx="12204190" cy="6857999"/>
            <a:chOff x="0" y="0"/>
            <a:chExt cx="12204190" cy="6857999"/>
          </a:xfrm>
        </p:grpSpPr>
        <p:sp>
          <p:nvSpPr>
            <p:cNvPr id="5" name="object 5"/>
            <p:cNvSpPr/>
            <p:nvPr/>
          </p:nvSpPr>
          <p:spPr>
            <a:xfrm>
              <a:off x="0" y="4904233"/>
              <a:ext cx="12191999" cy="195376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2191" y="4925567"/>
              <a:ext cx="12179808" cy="19324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0"/>
              <a:ext cx="12191999" cy="2215877"/>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118616" y="0"/>
              <a:ext cx="2436241" cy="2119249"/>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731264" y="292608"/>
              <a:ext cx="1176527" cy="1179576"/>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2191" y="1397595"/>
              <a:ext cx="12191999" cy="1246632"/>
            </a:xfrm>
            <a:prstGeom prst="rect">
              <a:avLst/>
            </a:prstGeom>
            <a:blipFill>
              <a:blip r:embed="rId9" cstate="print"/>
              <a:stretch>
                <a:fillRect/>
              </a:stretch>
            </a:blipFill>
          </p:spPr>
          <p:txBody>
            <a:bodyPr wrap="square" lIns="0" tIns="0" rIns="0" bIns="0" rtlCol="0"/>
            <a:lstStyle/>
            <a:p>
              <a:endParaRPr/>
            </a:p>
          </p:txBody>
        </p:sp>
      </p:grpSp>
      <p:sp>
        <p:nvSpPr>
          <p:cNvPr id="11" name="object 11"/>
          <p:cNvSpPr txBox="1"/>
          <p:nvPr/>
        </p:nvSpPr>
        <p:spPr>
          <a:xfrm>
            <a:off x="2988691" y="743839"/>
            <a:ext cx="1461135" cy="484505"/>
          </a:xfrm>
          <a:prstGeom prst="rect">
            <a:avLst/>
          </a:prstGeom>
        </p:spPr>
        <p:txBody>
          <a:bodyPr vert="horz" wrap="square" lIns="0" tIns="13970" rIns="0" bIns="0" rtlCol="0">
            <a:spAutoFit/>
          </a:bodyPr>
          <a:lstStyle/>
          <a:p>
            <a:pPr marL="12700">
              <a:lnSpc>
                <a:spcPct val="100000"/>
              </a:lnSpc>
              <a:spcBef>
                <a:spcPts val="110"/>
              </a:spcBef>
            </a:pPr>
            <a:r>
              <a:rPr sz="1500" b="1" dirty="0">
                <a:solidFill>
                  <a:srgbClr val="FFFFFF"/>
                </a:solidFill>
                <a:latin typeface="Arial"/>
                <a:cs typeface="Arial"/>
              </a:rPr>
              <a:t>Competitive</a:t>
            </a:r>
            <a:endParaRPr sz="1500" dirty="0">
              <a:latin typeface="Arial"/>
              <a:cs typeface="Arial"/>
            </a:endParaRPr>
          </a:p>
          <a:p>
            <a:pPr marL="12700">
              <a:lnSpc>
                <a:spcPct val="100000"/>
              </a:lnSpc>
            </a:pPr>
            <a:r>
              <a:rPr sz="1500" b="1" dirty="0">
                <a:solidFill>
                  <a:srgbClr val="FFFFFF"/>
                </a:solidFill>
                <a:latin typeface="Arial"/>
                <a:cs typeface="Arial"/>
              </a:rPr>
              <a:t>Power</a:t>
            </a:r>
            <a:r>
              <a:rPr sz="1500" b="1" spc="-65" dirty="0">
                <a:solidFill>
                  <a:srgbClr val="FFFFFF"/>
                </a:solidFill>
                <a:latin typeface="Arial"/>
                <a:cs typeface="Arial"/>
              </a:rPr>
              <a:t> </a:t>
            </a:r>
            <a:r>
              <a:rPr sz="1500" b="1" spc="-10" dirty="0">
                <a:solidFill>
                  <a:srgbClr val="FFFFFF"/>
                </a:solidFill>
                <a:latin typeface="Arial"/>
                <a:cs typeface="Arial"/>
              </a:rPr>
              <a:t>Ventures</a:t>
            </a:r>
            <a:endParaRPr sz="1500" dirty="0">
              <a:latin typeface="Arial"/>
              <a:cs typeface="Arial"/>
            </a:endParaRPr>
          </a:p>
        </p:txBody>
      </p:sp>
      <p:sp>
        <p:nvSpPr>
          <p:cNvPr id="12" name="object 12"/>
          <p:cNvSpPr txBox="1"/>
          <p:nvPr/>
        </p:nvSpPr>
        <p:spPr>
          <a:xfrm>
            <a:off x="4449826" y="261917"/>
            <a:ext cx="73914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b="1" spc="-60" dirty="0">
                <a:solidFill>
                  <a:srgbClr val="FFFFFF"/>
                </a:solidFill>
                <a:latin typeface="Arial"/>
                <a:cs typeface="Arial"/>
              </a:rPr>
              <a:t>Non-Commercial Financial Assurance Improvements II</a:t>
            </a:r>
            <a:endParaRPr sz="3600" dirty="0">
              <a:latin typeface="Arial"/>
              <a:cs typeface="Arial"/>
            </a:endParaRPr>
          </a:p>
        </p:txBody>
      </p:sp>
      <p:sp>
        <p:nvSpPr>
          <p:cNvPr id="13" name="object 13"/>
          <p:cNvSpPr txBox="1"/>
          <p:nvPr/>
        </p:nvSpPr>
        <p:spPr>
          <a:xfrm>
            <a:off x="3554857" y="5166741"/>
            <a:ext cx="5817743" cy="942566"/>
          </a:xfrm>
          <a:prstGeom prst="rect">
            <a:avLst/>
          </a:prstGeom>
        </p:spPr>
        <p:txBody>
          <a:bodyPr vert="horz" wrap="square" lIns="0" tIns="13970" rIns="0" bIns="0" rtlCol="0">
            <a:spAutoFit/>
          </a:bodyPr>
          <a:lstStyle/>
          <a:p>
            <a:pPr marL="1226185">
              <a:lnSpc>
                <a:spcPct val="100000"/>
              </a:lnSpc>
              <a:spcBef>
                <a:spcPts val="110"/>
              </a:spcBef>
            </a:pPr>
            <a:r>
              <a:rPr lang="en-US" sz="1500" b="1" dirty="0">
                <a:solidFill>
                  <a:srgbClr val="FFFFFF"/>
                </a:solidFill>
                <a:latin typeface="Arial"/>
                <a:cs typeface="Arial"/>
              </a:rPr>
              <a:t>                     December 9</a:t>
            </a:r>
            <a:r>
              <a:rPr sz="1500" b="1" spc="5" dirty="0">
                <a:solidFill>
                  <a:srgbClr val="FFFFFF"/>
                </a:solidFill>
                <a:latin typeface="Arial"/>
                <a:cs typeface="Arial"/>
              </a:rPr>
              <a:t>,</a:t>
            </a:r>
            <a:r>
              <a:rPr sz="1500" b="1" spc="-60" dirty="0">
                <a:solidFill>
                  <a:srgbClr val="FFFFFF"/>
                </a:solidFill>
                <a:latin typeface="Arial"/>
                <a:cs typeface="Arial"/>
              </a:rPr>
              <a:t> </a:t>
            </a:r>
            <a:r>
              <a:rPr sz="1500" b="1" spc="5" dirty="0">
                <a:solidFill>
                  <a:srgbClr val="FFFFFF"/>
                </a:solidFill>
                <a:latin typeface="Arial"/>
                <a:cs typeface="Arial"/>
              </a:rPr>
              <a:t>202</a:t>
            </a:r>
            <a:r>
              <a:rPr lang="en-US" sz="1500" b="1" spc="5" dirty="0">
                <a:solidFill>
                  <a:srgbClr val="FFFFFF"/>
                </a:solidFill>
                <a:latin typeface="Arial"/>
                <a:cs typeface="Arial"/>
              </a:rPr>
              <a:t>1</a:t>
            </a:r>
          </a:p>
          <a:p>
            <a:pPr marL="1226185">
              <a:lnSpc>
                <a:spcPct val="100000"/>
              </a:lnSpc>
              <a:spcBef>
                <a:spcPts val="110"/>
              </a:spcBef>
            </a:pPr>
            <a:r>
              <a:rPr lang="en-US" sz="1500" b="1" spc="5" dirty="0">
                <a:solidFill>
                  <a:srgbClr val="FFFFFF"/>
                </a:solidFill>
                <a:latin typeface="Arial"/>
                <a:cs typeface="Arial"/>
              </a:rPr>
              <a:t>    NEPOOL Markets Committee</a:t>
            </a:r>
            <a:endParaRPr sz="1500" dirty="0">
              <a:latin typeface="Arial"/>
              <a:cs typeface="Arial"/>
            </a:endParaRPr>
          </a:p>
          <a:p>
            <a:pPr>
              <a:lnSpc>
                <a:spcPct val="100000"/>
              </a:lnSpc>
              <a:spcBef>
                <a:spcPts val="15"/>
              </a:spcBef>
            </a:pPr>
            <a:endParaRPr sz="1750" dirty="0">
              <a:latin typeface="Arial"/>
              <a:cs typeface="Arial"/>
            </a:endParaRPr>
          </a:p>
          <a:p>
            <a:pPr marL="12700" algn="ctr">
              <a:lnSpc>
                <a:spcPct val="100000"/>
              </a:lnSpc>
              <a:tabLst>
                <a:tab pos="1905635" algn="l"/>
                <a:tab pos="2225040" algn="l"/>
              </a:tabLst>
            </a:pPr>
            <a:r>
              <a:rPr sz="1200" dirty="0">
                <a:solidFill>
                  <a:srgbClr val="7E7E7E"/>
                </a:solidFill>
                <a:latin typeface="Arial"/>
                <a:cs typeface="Arial"/>
              </a:rPr>
              <a:t>S I </a:t>
            </a:r>
            <a:r>
              <a:rPr sz="1200" spc="-5" dirty="0">
                <a:solidFill>
                  <a:srgbClr val="7E7E7E"/>
                </a:solidFill>
                <a:latin typeface="Arial"/>
                <a:cs typeface="Arial"/>
              </a:rPr>
              <a:t>L </a:t>
            </a:r>
            <a:r>
              <a:rPr sz="1200" dirty="0">
                <a:solidFill>
                  <a:srgbClr val="7E7E7E"/>
                </a:solidFill>
                <a:latin typeface="Arial"/>
                <a:cs typeface="Arial"/>
              </a:rPr>
              <a:t>V E </a:t>
            </a:r>
            <a:r>
              <a:rPr sz="1200" spc="-5" dirty="0">
                <a:solidFill>
                  <a:srgbClr val="7E7E7E"/>
                </a:solidFill>
                <a:latin typeface="Arial"/>
                <a:cs typeface="Arial"/>
              </a:rPr>
              <a:t>R  </a:t>
            </a:r>
            <a:r>
              <a:rPr sz="1200" dirty="0">
                <a:solidFill>
                  <a:srgbClr val="7E7E7E"/>
                </a:solidFill>
                <a:latin typeface="Arial"/>
                <a:cs typeface="Arial"/>
              </a:rPr>
              <a:t>S P </a:t>
            </a:r>
            <a:r>
              <a:rPr sz="1200" spc="-5" dirty="0">
                <a:solidFill>
                  <a:srgbClr val="7E7E7E"/>
                </a:solidFill>
                <a:latin typeface="Arial"/>
                <a:cs typeface="Arial"/>
              </a:rPr>
              <a:t>R </a:t>
            </a:r>
            <a:r>
              <a:rPr sz="1200" dirty="0">
                <a:solidFill>
                  <a:srgbClr val="7E7E7E"/>
                </a:solidFill>
                <a:latin typeface="Arial"/>
                <a:cs typeface="Arial"/>
              </a:rPr>
              <a:t>I</a:t>
            </a:r>
            <a:r>
              <a:rPr sz="1200" spc="-120" dirty="0">
                <a:solidFill>
                  <a:srgbClr val="7E7E7E"/>
                </a:solidFill>
                <a:latin typeface="Arial"/>
                <a:cs typeface="Arial"/>
              </a:rPr>
              <a:t> </a:t>
            </a:r>
            <a:r>
              <a:rPr sz="1200" spc="-5" dirty="0">
                <a:solidFill>
                  <a:srgbClr val="7E7E7E"/>
                </a:solidFill>
                <a:latin typeface="Arial"/>
                <a:cs typeface="Arial"/>
              </a:rPr>
              <a:t>N</a:t>
            </a:r>
            <a:r>
              <a:rPr sz="1200" spc="-20" dirty="0">
                <a:solidFill>
                  <a:srgbClr val="7E7E7E"/>
                </a:solidFill>
                <a:latin typeface="Arial"/>
                <a:cs typeface="Arial"/>
              </a:rPr>
              <a:t> </a:t>
            </a:r>
            <a:r>
              <a:rPr sz="1200" dirty="0">
                <a:solidFill>
                  <a:srgbClr val="7E7E7E"/>
                </a:solidFill>
                <a:latin typeface="Arial"/>
                <a:cs typeface="Arial"/>
              </a:rPr>
              <a:t>G	|	B</a:t>
            </a:r>
            <a:r>
              <a:rPr sz="1200" spc="-4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A</a:t>
            </a:r>
            <a:r>
              <a:rPr sz="1200" spc="-45" dirty="0">
                <a:solidFill>
                  <a:srgbClr val="7E7E7E"/>
                </a:solidFill>
                <a:latin typeface="Arial"/>
                <a:cs typeface="Arial"/>
              </a:rPr>
              <a:t> </a:t>
            </a:r>
            <a:r>
              <a:rPr sz="1200" dirty="0">
                <a:solidFill>
                  <a:srgbClr val="7E7E7E"/>
                </a:solidFill>
                <a:latin typeface="Arial"/>
                <a:cs typeface="Arial"/>
              </a:rPr>
              <a:t>I</a:t>
            </a:r>
            <a:r>
              <a:rPr sz="1200" spc="-35" dirty="0">
                <a:solidFill>
                  <a:srgbClr val="7E7E7E"/>
                </a:solidFill>
                <a:latin typeface="Arial"/>
                <a:cs typeface="Arial"/>
              </a:rPr>
              <a:t> </a:t>
            </a:r>
            <a:r>
              <a:rPr sz="1200" spc="-5" dirty="0">
                <a:solidFill>
                  <a:srgbClr val="7E7E7E"/>
                </a:solidFill>
                <a:latin typeface="Arial"/>
                <a:cs typeface="Arial"/>
              </a:rPr>
              <a:t>N</a:t>
            </a:r>
            <a:r>
              <a:rPr sz="1200" spc="-40" dirty="0">
                <a:solidFill>
                  <a:srgbClr val="7E7E7E"/>
                </a:solidFill>
                <a:latin typeface="Arial"/>
                <a:cs typeface="Arial"/>
              </a:rPr>
              <a:t> </a:t>
            </a:r>
            <a:r>
              <a:rPr sz="1200" dirty="0">
                <a:solidFill>
                  <a:srgbClr val="7E7E7E"/>
                </a:solidFill>
                <a:latin typeface="Arial"/>
                <a:cs typeface="Arial"/>
              </a:rPr>
              <a:t>T</a:t>
            </a:r>
            <a:r>
              <a:rPr sz="1200" spc="-2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E</a:t>
            </a:r>
            <a:r>
              <a:rPr sz="1200" spc="-45" dirty="0">
                <a:solidFill>
                  <a:srgbClr val="7E7E7E"/>
                </a:solidFill>
                <a:latin typeface="Arial"/>
                <a:cs typeface="Arial"/>
              </a:rPr>
              <a:t> </a:t>
            </a:r>
            <a:r>
              <a:rPr sz="1200" dirty="0">
                <a:solidFill>
                  <a:srgbClr val="7E7E7E"/>
                </a:solidFill>
                <a:latin typeface="Arial"/>
                <a:cs typeface="Arial"/>
              </a:rPr>
              <a:t>E</a:t>
            </a:r>
            <a:endParaRPr sz="1200" dirty="0">
              <a:latin typeface="Arial"/>
              <a:cs typeface="Arial"/>
            </a:endParaRPr>
          </a:p>
        </p:txBody>
      </p:sp>
      <p:sp>
        <p:nvSpPr>
          <p:cNvPr id="14" name="Slide Number Placeholder 13">
            <a:extLst>
              <a:ext uri="{FF2B5EF4-FFF2-40B4-BE49-F238E27FC236}">
                <a16:creationId xmlns:a16="http://schemas.microsoft.com/office/drawing/2014/main" id="{7BCEDFEE-4F41-4C3E-95BF-EB9AE9F8B4B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3B93-C4B0-40E7-8E4B-F2E55848B7C2}"/>
              </a:ext>
            </a:extLst>
          </p:cNvPr>
          <p:cNvSpPr>
            <a:spLocks noGrp="1"/>
          </p:cNvSpPr>
          <p:nvPr>
            <p:ph type="title"/>
          </p:nvPr>
        </p:nvSpPr>
        <p:spPr>
          <a:xfrm>
            <a:off x="533400" y="457200"/>
            <a:ext cx="10754360" cy="346249"/>
          </a:xfrm>
        </p:spPr>
        <p:txBody>
          <a:bodyPr/>
          <a:lstStyle/>
          <a:p>
            <a:r>
              <a:rPr lang="en-US" dirty="0">
                <a:solidFill>
                  <a:schemeClr val="tx1"/>
                </a:solidFill>
              </a:rPr>
              <a:t>Delay FA Product</a:t>
            </a:r>
          </a:p>
        </p:txBody>
      </p:sp>
      <p:sp>
        <p:nvSpPr>
          <p:cNvPr id="3" name="Text Placeholder 2">
            <a:extLst>
              <a:ext uri="{FF2B5EF4-FFF2-40B4-BE49-F238E27FC236}">
                <a16:creationId xmlns:a16="http://schemas.microsoft.com/office/drawing/2014/main" id="{5A2E8EBA-71A8-4D73-A804-4AA9321E4F2B}"/>
              </a:ext>
            </a:extLst>
          </p:cNvPr>
          <p:cNvSpPr>
            <a:spLocks noGrp="1"/>
          </p:cNvSpPr>
          <p:nvPr>
            <p:ph type="body" idx="1"/>
          </p:nvPr>
        </p:nvSpPr>
        <p:spPr>
          <a:xfrm>
            <a:off x="567715" y="914400"/>
            <a:ext cx="10058400" cy="5724644"/>
          </a:xfrm>
        </p:spPr>
        <p:txBody>
          <a:bodyPr/>
          <a:lstStyle/>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Proposal is to replace current post COD FA with one month of FA for every three months of delayed COD.</a:t>
            </a:r>
          </a:p>
          <a:p>
            <a:pPr marL="800100" lvl="1" indent="-342900">
              <a:buFont typeface="Arial" panose="020B0604020202020204" pitchFamily="34" charset="0"/>
              <a:buChar char="•"/>
            </a:pPr>
            <a:r>
              <a:rPr lang="en-US" dirty="0">
                <a:solidFill>
                  <a:schemeClr val="tx1"/>
                </a:solidFill>
              </a:rPr>
              <a:t>Current FA requirement is one month of FA for every six months of delay.</a:t>
            </a:r>
          </a:p>
          <a:p>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COD in this construct is pursuant to Schedule 22/23/25  – is the project commercial and available to the system:  </a:t>
            </a:r>
          </a:p>
          <a:p>
            <a:pPr marL="800100" lvl="1" indent="-342900">
              <a:buFont typeface="Arial" panose="020B0604020202020204" pitchFamily="34" charset="0"/>
              <a:buChar char="•"/>
            </a:pPr>
            <a:r>
              <a:rPr lang="en-US" dirty="0">
                <a:solidFill>
                  <a:schemeClr val="tx1"/>
                </a:solidFill>
              </a:rPr>
              <a:t>It recognizes some resources will be unable to demonstrate their FCM COD capability due to FCA test procedures.</a:t>
            </a:r>
          </a:p>
          <a:p>
            <a:endParaRPr lang="en-US" sz="1600" dirty="0">
              <a:solidFill>
                <a:schemeClr val="tx1"/>
              </a:solidFill>
            </a:endParaRPr>
          </a:p>
          <a:p>
            <a:pPr marL="342900" indent="-342900">
              <a:buFont typeface="Arial" panose="020B0604020202020204" pitchFamily="34" charset="0"/>
              <a:buChar char="•"/>
            </a:pPr>
            <a:r>
              <a:rPr lang="en-US" dirty="0">
                <a:solidFill>
                  <a:schemeClr val="tx1"/>
                </a:solidFill>
              </a:rPr>
              <a:t>Delay FA is collected quarterly after-the-fact and is forfeited if the project has not declared COD by the end of the subsequent quarter – effectively a six month grace period.</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Delay FA forfeited is allocated pro-rata based upon CSO obligations across all CSO providers during the applicable calendar quarter.</a:t>
            </a:r>
          </a:p>
          <a:p>
            <a:pPr marL="800100" lvl="1" indent="-342900">
              <a:buFont typeface="Arial" panose="020B0604020202020204" pitchFamily="34" charset="0"/>
              <a:buChar char="•"/>
            </a:pPr>
            <a:r>
              <a:rPr lang="en-US" dirty="0">
                <a:solidFill>
                  <a:schemeClr val="tx1"/>
                </a:solidFill>
                <a:latin typeface="Arial"/>
                <a:cs typeface="Arial"/>
              </a:rPr>
              <a:t>Since delayed projects cover their CSO obligations, load always receives the capacity procured from the primary auction under the demand curve.</a:t>
            </a:r>
          </a:p>
          <a:p>
            <a:pPr lvl="1"/>
            <a:endParaRPr lang="en-US" dirty="0">
              <a:solidFill>
                <a:schemeClr val="tx1"/>
              </a:solidFill>
            </a:endParaRPr>
          </a:p>
        </p:txBody>
      </p:sp>
      <p:sp>
        <p:nvSpPr>
          <p:cNvPr id="4" name="Slide Number Placeholder 3">
            <a:extLst>
              <a:ext uri="{FF2B5EF4-FFF2-40B4-BE49-F238E27FC236}">
                <a16:creationId xmlns:a16="http://schemas.microsoft.com/office/drawing/2014/main" id="{7B267172-BB88-4393-9B2D-DD6C4FFC850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10</a:t>
            </a:fld>
            <a:endParaRPr lang="en-US" dirty="0"/>
          </a:p>
        </p:txBody>
      </p:sp>
    </p:spTree>
    <p:extLst>
      <p:ext uri="{BB962C8B-B14F-4D97-AF65-F5344CB8AC3E}">
        <p14:creationId xmlns:p14="http://schemas.microsoft.com/office/powerpoint/2010/main" val="8562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E6B6-5E59-4B68-9970-597F96CF5ACD}"/>
              </a:ext>
            </a:extLst>
          </p:cNvPr>
          <p:cNvSpPr>
            <a:spLocks noGrp="1"/>
          </p:cNvSpPr>
          <p:nvPr>
            <p:ph type="title"/>
          </p:nvPr>
        </p:nvSpPr>
        <p:spPr>
          <a:xfrm>
            <a:off x="718820" y="228600"/>
            <a:ext cx="10754360" cy="346249"/>
          </a:xfrm>
        </p:spPr>
        <p:txBody>
          <a:bodyPr/>
          <a:lstStyle/>
          <a:p>
            <a:r>
              <a:rPr lang="en-US" dirty="0"/>
              <a:t>Four Steps for More Effective Financial Assurance</a:t>
            </a:r>
          </a:p>
        </p:txBody>
      </p:sp>
      <p:sp>
        <p:nvSpPr>
          <p:cNvPr id="3" name="Text Placeholder 2">
            <a:extLst>
              <a:ext uri="{FF2B5EF4-FFF2-40B4-BE49-F238E27FC236}">
                <a16:creationId xmlns:a16="http://schemas.microsoft.com/office/drawing/2014/main" id="{1501F0FF-EB90-4ADF-BEEE-8D1CBE549C08}"/>
              </a:ext>
            </a:extLst>
          </p:cNvPr>
          <p:cNvSpPr>
            <a:spLocks noGrp="1"/>
          </p:cNvSpPr>
          <p:nvPr>
            <p:ph type="body" idx="1"/>
          </p:nvPr>
        </p:nvSpPr>
        <p:spPr>
          <a:xfrm>
            <a:off x="457200" y="914400"/>
            <a:ext cx="10029648" cy="7109639"/>
          </a:xfrm>
        </p:spPr>
        <p:txBody>
          <a:bodyPr/>
          <a:lstStyle/>
          <a:p>
            <a:pPr lvl="1"/>
            <a:endParaRPr lang="en-US" dirty="0">
              <a:solidFill>
                <a:schemeClr val="tx1"/>
              </a:solidFill>
            </a:endParaRPr>
          </a:p>
          <a:p>
            <a:pPr marL="457200" indent="-457200">
              <a:buFont typeface="+mj-lt"/>
              <a:buAutoNum type="arabicPeriod"/>
            </a:pPr>
            <a:r>
              <a:rPr lang="en-US" dirty="0">
                <a:solidFill>
                  <a:schemeClr val="tx1"/>
                </a:solidFill>
              </a:rPr>
              <a:t>Add increment of “Base FA” prior to third subsequent FCA for resources not achieving Substantial Site Construction.</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Require additional “Milestone FA” for projects that fail to achieve pre-construction commitments.</a:t>
            </a:r>
          </a:p>
          <a:p>
            <a:pPr marL="914400" lvl="1" indent="-457200">
              <a:buFont typeface="Arial" panose="020B0604020202020204" pitchFamily="34" charset="0"/>
              <a:buChar char="•"/>
            </a:pPr>
            <a:r>
              <a:rPr lang="en-US" dirty="0">
                <a:solidFill>
                  <a:schemeClr val="tx1"/>
                </a:solidFill>
              </a:rPr>
              <a:t>Milestone FA would be due prior to subsequent FCAs and consistent with their pre-approved milestone schedules (as adjusted for delivery on the capacity delivery date).</a:t>
            </a:r>
          </a:p>
          <a:p>
            <a:pPr marL="914400" lvl="1" indent="-457200">
              <a:buFont typeface="Arial" panose="020B0604020202020204" pitchFamily="34" charset="0"/>
              <a:buChar char="•"/>
            </a:pPr>
            <a:r>
              <a:rPr lang="en-US" dirty="0">
                <a:solidFill>
                  <a:schemeClr val="tx1"/>
                </a:solidFill>
              </a:rPr>
              <a:t>Only for projects that fail to meet their milestones pre-construction.</a:t>
            </a:r>
          </a:p>
          <a:p>
            <a:pPr marL="914400" lvl="1" indent="-457200">
              <a:buFont typeface="Arial" panose="020B0604020202020204" pitchFamily="34" charset="0"/>
              <a:buChar char="•"/>
            </a:pPr>
            <a:r>
              <a:rPr lang="en-US" dirty="0">
                <a:solidFill>
                  <a:schemeClr val="tx1"/>
                </a:solidFill>
              </a:rPr>
              <a:t>All Milestone FA would be released upon catch-up to active construction. </a:t>
            </a:r>
          </a:p>
          <a:p>
            <a:pPr lvl="1"/>
            <a:endParaRPr lang="en-US" dirty="0">
              <a:solidFill>
                <a:schemeClr val="tx1"/>
              </a:solidFill>
            </a:endParaRPr>
          </a:p>
          <a:p>
            <a:pPr marL="457200" indent="-457200">
              <a:buFont typeface="+mj-lt"/>
              <a:buAutoNum type="arabicPeriod"/>
            </a:pPr>
            <a:r>
              <a:rPr lang="en-US" dirty="0">
                <a:solidFill>
                  <a:schemeClr val="tx1"/>
                </a:solidFill>
              </a:rPr>
              <a:t>Increase Delay FA as projects is delayed beyond its original COD.</a:t>
            </a:r>
          </a:p>
          <a:p>
            <a:pPr marL="914400" lvl="1" indent="-457200">
              <a:buFont typeface="Arial" panose="020B0604020202020204" pitchFamily="34" charset="0"/>
              <a:buChar char="•"/>
            </a:pPr>
            <a:r>
              <a:rPr lang="en-US" dirty="0">
                <a:solidFill>
                  <a:schemeClr val="tx1"/>
                </a:solidFill>
              </a:rPr>
              <a:t>This new “Delay FA” is forfeited  after a six- month grace period based upon achievement of Interconnection COD.</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Distribute Milestone and Delay FA to those with capacity supply obligations.</a:t>
            </a:r>
          </a:p>
          <a:p>
            <a:pPr marL="914400" lvl="1" indent="-457200">
              <a:buFont typeface="Arial" panose="020B0604020202020204" pitchFamily="34" charset="0"/>
              <a:buChar char="•"/>
            </a:pPr>
            <a:r>
              <a:rPr lang="en-US" dirty="0">
                <a:solidFill>
                  <a:schemeClr val="tx1"/>
                </a:solidFill>
              </a:rPr>
              <a:t>Paid to CSO holders prorate in the applicable period.</a:t>
            </a:r>
          </a:p>
          <a:p>
            <a:pPr marL="914400" lvl="1" indent="-457200">
              <a:buFont typeface="Arial" panose="020B0604020202020204" pitchFamily="34" charset="0"/>
              <a:buChar char="•"/>
            </a:pPr>
            <a:r>
              <a:rPr lang="en-US" dirty="0">
                <a:solidFill>
                  <a:schemeClr val="tx1"/>
                </a:solidFill>
              </a:rPr>
              <a:t>Base FA and Trading FA would retain existing allocation methodology.</a:t>
            </a:r>
          </a:p>
          <a:p>
            <a:pPr lvl="2"/>
            <a:endParaRPr lang="en-US" dirty="0">
              <a:solidFill>
                <a:schemeClr val="tx1"/>
              </a:solidFill>
            </a:endParaRPr>
          </a:p>
          <a:p>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5384899-A9E9-4271-B88C-47F7D04E0348}"/>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11</a:t>
            </a:fld>
            <a:endParaRPr lang="en-US" dirty="0"/>
          </a:p>
        </p:txBody>
      </p:sp>
    </p:spTree>
    <p:extLst>
      <p:ext uri="{BB962C8B-B14F-4D97-AF65-F5344CB8AC3E}">
        <p14:creationId xmlns:p14="http://schemas.microsoft.com/office/powerpoint/2010/main" val="152353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CBD9F-2030-4971-BAA8-1F7DC6933DCB}"/>
              </a:ext>
            </a:extLst>
          </p:cNvPr>
          <p:cNvSpPr>
            <a:spLocks noGrp="1"/>
          </p:cNvSpPr>
          <p:nvPr>
            <p:ph type="title"/>
          </p:nvPr>
        </p:nvSpPr>
        <p:spPr>
          <a:xfrm>
            <a:off x="485952" y="337554"/>
            <a:ext cx="10754360" cy="692497"/>
          </a:xfrm>
        </p:spPr>
        <p:txBody>
          <a:bodyPr/>
          <a:lstStyle/>
          <a:p>
            <a:r>
              <a:rPr lang="en-US" dirty="0"/>
              <a:t>Q:  </a:t>
            </a:r>
            <a:r>
              <a:rPr lang="en-US" dirty="0">
                <a:solidFill>
                  <a:schemeClr val="tx1"/>
                </a:solidFill>
              </a:rPr>
              <a:t>Doesn’t the Trading FA provide appropriate incentive for non-performing resources to perform?</a:t>
            </a:r>
            <a:endParaRPr lang="en-US" dirty="0"/>
          </a:p>
        </p:txBody>
      </p:sp>
      <p:sp>
        <p:nvSpPr>
          <p:cNvPr id="3" name="Text Placeholder 2">
            <a:extLst>
              <a:ext uri="{FF2B5EF4-FFF2-40B4-BE49-F238E27FC236}">
                <a16:creationId xmlns:a16="http://schemas.microsoft.com/office/drawing/2014/main" id="{ECC17F56-FE84-4513-BB07-4F429D87E8A2}"/>
              </a:ext>
            </a:extLst>
          </p:cNvPr>
          <p:cNvSpPr>
            <a:spLocks noGrp="1"/>
          </p:cNvSpPr>
          <p:nvPr>
            <p:ph type="body" idx="1"/>
          </p:nvPr>
        </p:nvSpPr>
        <p:spPr>
          <a:xfrm>
            <a:off x="485952" y="1103578"/>
            <a:ext cx="10410648" cy="5078313"/>
          </a:xfrm>
        </p:spPr>
        <p:txBody>
          <a:bodyPr/>
          <a:lstStyle/>
          <a:p>
            <a:r>
              <a:rPr lang="en-US" dirty="0">
                <a:solidFill>
                  <a:schemeClr val="tx1"/>
                </a:solidFill>
              </a:rPr>
              <a:t>No, for several reasons.  </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First, Trading FA isn’t necessarily an out-of-pocket cost to the project sponsor – if there was potential profit in cover transactions, those profits are what is held as FA by the ISO.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Second,  there is no obligation for resources to enter into cover transactions, and cover transactions are available up until the third annual reconfiguration (just a few months before the actual delivery obligation).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Third, failure to cover penalties are only assessed after the delivery date has passed.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Finally, current rules provide for return of those profits upon COD – thus, creating a perverse incentive for resources to not withdraw. </a:t>
            </a:r>
          </a:p>
        </p:txBody>
      </p:sp>
      <p:sp>
        <p:nvSpPr>
          <p:cNvPr id="4" name="Slide Number Placeholder 3">
            <a:extLst>
              <a:ext uri="{FF2B5EF4-FFF2-40B4-BE49-F238E27FC236}">
                <a16:creationId xmlns:a16="http://schemas.microsoft.com/office/drawing/2014/main" id="{271D7F42-2B64-4761-B299-6233A1655765}"/>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12</a:t>
            </a:fld>
            <a:endParaRPr lang="en-US" dirty="0"/>
          </a:p>
        </p:txBody>
      </p:sp>
    </p:spTree>
    <p:extLst>
      <p:ext uri="{BB962C8B-B14F-4D97-AF65-F5344CB8AC3E}">
        <p14:creationId xmlns:p14="http://schemas.microsoft.com/office/powerpoint/2010/main" val="65745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6295-2541-433B-9E05-80864D06B5E1}"/>
              </a:ext>
            </a:extLst>
          </p:cNvPr>
          <p:cNvSpPr>
            <a:spLocks noGrp="1"/>
          </p:cNvSpPr>
          <p:nvPr>
            <p:ph type="title"/>
          </p:nvPr>
        </p:nvSpPr>
        <p:spPr>
          <a:xfrm>
            <a:off x="718819" y="289686"/>
            <a:ext cx="10754360" cy="1038746"/>
          </a:xfrm>
        </p:spPr>
        <p:txBody>
          <a:bodyPr/>
          <a:lstStyle/>
          <a:p>
            <a:r>
              <a:rPr lang="en-US" dirty="0"/>
              <a:t>Q:  In changing the allocation to CSO holders, doesn’t this result in load interests potential paying more for the capacity?  Can’t they be charged for capacity that is never delivered?</a:t>
            </a:r>
          </a:p>
        </p:txBody>
      </p:sp>
      <p:sp>
        <p:nvSpPr>
          <p:cNvPr id="3" name="Text Placeholder 2">
            <a:extLst>
              <a:ext uri="{FF2B5EF4-FFF2-40B4-BE49-F238E27FC236}">
                <a16:creationId xmlns:a16="http://schemas.microsoft.com/office/drawing/2014/main" id="{E7B276B7-E261-4703-87A3-795D0C7E2945}"/>
              </a:ext>
            </a:extLst>
          </p:cNvPr>
          <p:cNvSpPr>
            <a:spLocks noGrp="1"/>
          </p:cNvSpPr>
          <p:nvPr>
            <p:ph type="body" idx="1"/>
          </p:nvPr>
        </p:nvSpPr>
        <p:spPr>
          <a:xfrm>
            <a:off x="457200" y="1524000"/>
            <a:ext cx="8886648" cy="5047536"/>
          </a:xfrm>
        </p:spPr>
        <p:txBody>
          <a:bodyPr/>
          <a:lstStyle/>
          <a:p>
            <a:r>
              <a:rPr lang="en-US" dirty="0">
                <a:solidFill>
                  <a:schemeClr val="tx1"/>
                </a:solidFill>
              </a:rPr>
              <a:t>No.  This proposal does not seek to change the allocation of Trading FA.  </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Trading FA protects load interests from paying more per kw-month for capacity than purchased in the primary auction from the resource.</a:t>
            </a:r>
          </a:p>
          <a:p>
            <a:pPr marL="800100" lvl="1" indent="-342900">
              <a:buFont typeface="Arial" panose="020B0604020202020204" pitchFamily="34" charset="0"/>
              <a:buChar char="•"/>
            </a:pPr>
            <a:r>
              <a:rPr lang="en-US" dirty="0">
                <a:solidFill>
                  <a:schemeClr val="tx1"/>
                </a:solidFill>
              </a:rPr>
              <a:t>And since another capacity supplier assumed the CSO load interests get what they paid for. </a:t>
            </a:r>
          </a:p>
          <a:p>
            <a:pPr marL="1257300" lvl="2" indent="-342900">
              <a:buFont typeface="Arial" panose="020B0604020202020204" pitchFamily="34" charset="0"/>
              <a:buChar char="•"/>
            </a:pPr>
            <a:r>
              <a:rPr lang="en-US" dirty="0">
                <a:solidFill>
                  <a:schemeClr val="tx1"/>
                </a:solidFill>
              </a:rPr>
              <a:t>Alternatively, cover transactions that are underwater are paid for by the CSO holder.</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For resources that are subject to Failure to Cover charges, those are determined as the higher of the clearing price or the reconfiguration auction price.</a:t>
            </a:r>
          </a:p>
          <a:p>
            <a:pPr marL="800100" lvl="1" indent="-342900">
              <a:buFont typeface="Arial" panose="020B0604020202020204" pitchFamily="34" charset="0"/>
              <a:buChar char="•"/>
            </a:pPr>
            <a:r>
              <a:rPr lang="en-US" dirty="0">
                <a:solidFill>
                  <a:schemeClr val="tx1"/>
                </a:solidFill>
              </a:rPr>
              <a:t>At least the full amount of what would have been paid to the supplier is refunded to load interests.</a:t>
            </a:r>
          </a:p>
          <a:p>
            <a:endParaRPr lang="en-US" dirty="0"/>
          </a:p>
        </p:txBody>
      </p:sp>
      <p:sp>
        <p:nvSpPr>
          <p:cNvPr id="4" name="Slide Number Placeholder 3">
            <a:extLst>
              <a:ext uri="{FF2B5EF4-FFF2-40B4-BE49-F238E27FC236}">
                <a16:creationId xmlns:a16="http://schemas.microsoft.com/office/drawing/2014/main" id="{5A9FE92C-C17B-49F9-B1C7-DEC0F457B8F5}"/>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13</a:t>
            </a:fld>
            <a:endParaRPr lang="en-US" dirty="0"/>
          </a:p>
        </p:txBody>
      </p:sp>
    </p:spTree>
    <p:extLst>
      <p:ext uri="{BB962C8B-B14F-4D97-AF65-F5344CB8AC3E}">
        <p14:creationId xmlns:p14="http://schemas.microsoft.com/office/powerpoint/2010/main" val="429136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5DE5-3613-4295-B3BB-8B0E87EA7D66}"/>
              </a:ext>
            </a:extLst>
          </p:cNvPr>
          <p:cNvSpPr>
            <a:spLocks noGrp="1"/>
          </p:cNvSpPr>
          <p:nvPr>
            <p:ph type="title"/>
          </p:nvPr>
        </p:nvSpPr>
        <p:spPr>
          <a:xfrm>
            <a:off x="718819" y="289686"/>
            <a:ext cx="10754360" cy="346249"/>
          </a:xfrm>
        </p:spPr>
        <p:txBody>
          <a:bodyPr/>
          <a:lstStyle/>
          <a:p>
            <a:r>
              <a:rPr lang="en-US" dirty="0"/>
              <a:t>Schedule</a:t>
            </a:r>
          </a:p>
        </p:txBody>
      </p:sp>
      <p:sp>
        <p:nvSpPr>
          <p:cNvPr id="3" name="Text Placeholder 2">
            <a:extLst>
              <a:ext uri="{FF2B5EF4-FFF2-40B4-BE49-F238E27FC236}">
                <a16:creationId xmlns:a16="http://schemas.microsoft.com/office/drawing/2014/main" id="{503AC66F-A921-4AB0-A33B-4202599DEA8A}"/>
              </a:ext>
            </a:extLst>
          </p:cNvPr>
          <p:cNvSpPr>
            <a:spLocks noGrp="1"/>
          </p:cNvSpPr>
          <p:nvPr>
            <p:ph type="body" idx="1"/>
          </p:nvPr>
        </p:nvSpPr>
        <p:spPr>
          <a:xfrm>
            <a:off x="485952" y="1103578"/>
            <a:ext cx="10987227" cy="5539978"/>
          </a:xfrm>
        </p:spPr>
        <p:txBody>
          <a:bodyPr/>
          <a:lstStyle/>
          <a:p>
            <a:pPr marL="342900" indent="-342900">
              <a:buFont typeface="Arial" panose="020B0604020202020204" pitchFamily="34" charset="0"/>
              <a:buChar char="•"/>
            </a:pPr>
            <a:r>
              <a:rPr lang="en-US" dirty="0"/>
              <a:t>Objective is to have these changes in place for FCA 17.</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Best case would be a FERC filing in February 2021 in order to meet the FCA 17 qualification timeline for the show of interest window.</a:t>
            </a:r>
          </a:p>
          <a:p>
            <a:pPr marL="800100" lvl="1" indent="-342900">
              <a:buFont typeface="Arial" panose="020B0604020202020204" pitchFamily="34" charset="0"/>
              <a:buChar char="•"/>
            </a:pPr>
            <a:r>
              <a:rPr lang="en-US" dirty="0"/>
              <a:t>Show of interest for New Capacity window closes April 23, 2022.</a:t>
            </a:r>
          </a:p>
          <a:p>
            <a:pPr lvl="1"/>
            <a:endParaRPr lang="en-US" dirty="0"/>
          </a:p>
          <a:p>
            <a:pPr marL="342900" indent="-342900">
              <a:buFont typeface="Arial" panose="020B0604020202020204" pitchFamily="34" charset="0"/>
              <a:buChar char="•"/>
            </a:pPr>
            <a:r>
              <a:rPr lang="en-US" dirty="0"/>
              <a:t>Would a longer lead time tied to the New Capacity Qualification Package window be an acceptable alternative?</a:t>
            </a:r>
          </a:p>
          <a:p>
            <a:pPr marL="800100" lvl="1" indent="-342900">
              <a:buFont typeface="Arial" panose="020B0604020202020204" pitchFamily="34" charset="0"/>
              <a:buChar char="•"/>
            </a:pPr>
            <a:r>
              <a:rPr lang="en-US" dirty="0"/>
              <a:t>New Capacity Qualification Package window closes June 18, 2022.  </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Process to-date has included three B&amp;F meetings.  Today is third MC meeting.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Will be seeking a vote at the next B&amp;F in January, and the next MC.</a:t>
            </a:r>
          </a:p>
          <a:p>
            <a:pPr marL="800100" lvl="1" indent="-342900">
              <a:buFont typeface="Arial" panose="020B0604020202020204" pitchFamily="34" charset="0"/>
              <a:buChar char="•"/>
            </a:pPr>
            <a:r>
              <a:rPr lang="en-US" dirty="0"/>
              <a:t>If  it agreed that the timeline for FERC action could be at the New Capacity Qual Deadline, we can extend this schedule.</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1B5DD5-5F51-44AE-AAA7-7875FB8B9ED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14</a:t>
            </a:fld>
            <a:endParaRPr lang="en-US" dirty="0"/>
          </a:p>
        </p:txBody>
      </p:sp>
    </p:spTree>
    <p:extLst>
      <p:ext uri="{BB962C8B-B14F-4D97-AF65-F5344CB8AC3E}">
        <p14:creationId xmlns:p14="http://schemas.microsoft.com/office/powerpoint/2010/main" val="188512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B1A7-463F-46E2-B475-87DFF9188466}"/>
              </a:ext>
            </a:extLst>
          </p:cNvPr>
          <p:cNvSpPr>
            <a:spLocks noGrp="1"/>
          </p:cNvSpPr>
          <p:nvPr>
            <p:ph type="title"/>
          </p:nvPr>
        </p:nvSpPr>
        <p:spPr>
          <a:xfrm>
            <a:off x="485952" y="304800"/>
            <a:ext cx="10754360" cy="346249"/>
          </a:xfrm>
        </p:spPr>
        <p:txBody>
          <a:bodyPr/>
          <a:lstStyle/>
          <a:p>
            <a:r>
              <a:rPr lang="en-US" dirty="0"/>
              <a:t>Previous Presentations:</a:t>
            </a:r>
          </a:p>
        </p:txBody>
      </p:sp>
      <p:sp>
        <p:nvSpPr>
          <p:cNvPr id="3" name="Text Placeholder 2">
            <a:extLst>
              <a:ext uri="{FF2B5EF4-FFF2-40B4-BE49-F238E27FC236}">
                <a16:creationId xmlns:a16="http://schemas.microsoft.com/office/drawing/2014/main" id="{78B6AA5C-2CE1-4C00-8256-3ABB88BFD557}"/>
              </a:ext>
            </a:extLst>
          </p:cNvPr>
          <p:cNvSpPr>
            <a:spLocks noGrp="1"/>
          </p:cNvSpPr>
          <p:nvPr>
            <p:ph type="body" idx="1"/>
          </p:nvPr>
        </p:nvSpPr>
        <p:spPr>
          <a:xfrm>
            <a:off x="365685" y="651049"/>
            <a:ext cx="11128983" cy="6001643"/>
          </a:xfrm>
        </p:spPr>
        <p:txBody>
          <a:bodyPr/>
          <a:lstStyle/>
          <a:p>
            <a:r>
              <a:rPr lang="en-US" sz="1800" dirty="0">
                <a:solidFill>
                  <a:schemeClr val="tx1"/>
                </a:solidFill>
              </a:rPr>
              <a:t>Budget and Finance Committee – August 26, 2021</a:t>
            </a:r>
          </a:p>
          <a:p>
            <a:r>
              <a:rPr lang="en-US" sz="1400" dirty="0">
                <a:solidFill>
                  <a:schemeClr val="tx2">
                    <a:lumMod val="60000"/>
                    <a:lumOff val="40000"/>
                  </a:schemeClr>
                </a:solidFill>
                <a:hlinkClick r:id="rId2">
                  <a:extLst>
                    <a:ext uri="{A12FA001-AC4F-418D-AE19-62706E023703}">
                      <ahyp:hlinkClr xmlns:ahyp="http://schemas.microsoft.com/office/drawing/2018/hyperlinkcolor" val="tx"/>
                    </a:ext>
                  </a:extLst>
                </a:hlinkClick>
              </a:rPr>
              <a:t>https://www.iso-ne.com/static-assets/documents/2021/08/3_competitive_power_ventures_noncommercial_fa_improvements_ii.pdf</a:t>
            </a:r>
            <a:endParaRPr lang="en-US" sz="1400" dirty="0">
              <a:solidFill>
                <a:schemeClr val="tx2">
                  <a:lumMod val="60000"/>
                  <a:lumOff val="40000"/>
                </a:schemeClr>
              </a:solidFill>
            </a:endParaRPr>
          </a:p>
          <a:p>
            <a:endParaRPr lang="en-US" sz="1600" dirty="0">
              <a:solidFill>
                <a:schemeClr val="tx1"/>
              </a:solidFill>
            </a:endParaRPr>
          </a:p>
          <a:p>
            <a:r>
              <a:rPr lang="en-US" sz="1800" dirty="0">
                <a:solidFill>
                  <a:schemeClr val="tx1"/>
                </a:solidFill>
              </a:rPr>
              <a:t>NEPOOL Markets Committee – September 13-14, 2021</a:t>
            </a:r>
          </a:p>
          <a:p>
            <a:r>
              <a:rPr lang="en-US" sz="1400" dirty="0">
                <a:solidFill>
                  <a:schemeClr val="tx2">
                    <a:lumMod val="60000"/>
                    <a:lumOff val="40000"/>
                  </a:schemeClr>
                </a:solidFill>
                <a:hlinkClick r:id="rId3">
                  <a:extLst>
                    <a:ext uri="{A12FA001-AC4F-418D-AE19-62706E023703}">
                      <ahyp:hlinkClr xmlns:ahyp="http://schemas.microsoft.com/office/drawing/2018/hyperlinkcolor" val="tx"/>
                    </a:ext>
                  </a:extLst>
                </a:hlinkClick>
              </a:rPr>
              <a:t>https://www.iso-ne.com/static-assets/documents/2021/09/2021_09_13_14_mc_a07_cpv_proposed_non_commercial_financial_assurance_improvements.pdf</a:t>
            </a:r>
            <a:endParaRPr lang="en-US" sz="1400" dirty="0">
              <a:solidFill>
                <a:schemeClr val="tx2">
                  <a:lumMod val="60000"/>
                  <a:lumOff val="40000"/>
                </a:schemeClr>
              </a:solidFill>
            </a:endParaRPr>
          </a:p>
          <a:p>
            <a:endParaRPr lang="en-US" sz="1400" dirty="0">
              <a:solidFill>
                <a:schemeClr val="tx2">
                  <a:lumMod val="60000"/>
                  <a:lumOff val="40000"/>
                </a:schemeClr>
              </a:solidFill>
            </a:endParaRPr>
          </a:p>
          <a:p>
            <a:r>
              <a:rPr lang="en-US" sz="1800" dirty="0">
                <a:solidFill>
                  <a:schemeClr val="tx1"/>
                </a:solidFill>
              </a:rPr>
              <a:t>Budget and Finance Committee – October 12, 2021</a:t>
            </a:r>
          </a:p>
          <a:p>
            <a:r>
              <a:rPr lang="en-US" sz="1400" dirty="0">
                <a:solidFill>
                  <a:schemeClr val="tx2">
                    <a:lumMod val="60000"/>
                    <a:lumOff val="40000"/>
                  </a:schemeClr>
                </a:solidFill>
                <a:hlinkClick r:id="rId4">
                  <a:extLst>
                    <a:ext uri="{A12FA001-AC4F-418D-AE19-62706E023703}">
                      <ahyp:hlinkClr xmlns:ahyp="http://schemas.microsoft.com/office/drawing/2018/hyperlinkcolor" val="tx"/>
                    </a:ext>
                  </a:extLst>
                </a:hlinkClick>
              </a:rPr>
              <a:t>https://www.iso-ne.com/static-assets/documents/2021/10/2b_competitive_power_ventures_noncommercial_fa_improvements_ii.pdf</a:t>
            </a:r>
            <a:endParaRPr lang="en-US" sz="1400" dirty="0">
              <a:solidFill>
                <a:schemeClr val="tx2">
                  <a:lumMod val="60000"/>
                  <a:lumOff val="40000"/>
                </a:schemeClr>
              </a:solidFill>
            </a:endParaRPr>
          </a:p>
          <a:p>
            <a:endParaRPr lang="en-US" sz="1400" dirty="0">
              <a:solidFill>
                <a:schemeClr val="tx2">
                  <a:lumMod val="60000"/>
                  <a:lumOff val="40000"/>
                </a:schemeClr>
              </a:solidFill>
            </a:endParaRPr>
          </a:p>
          <a:p>
            <a:r>
              <a:rPr lang="en-US" sz="1800" dirty="0">
                <a:solidFill>
                  <a:schemeClr val="tx1"/>
                </a:solidFill>
              </a:rPr>
              <a:t>NEPOOL Markets Committee – November 9-10, 2021</a:t>
            </a:r>
          </a:p>
          <a:p>
            <a:r>
              <a:rPr lang="en-US" sz="1400" dirty="0">
                <a:solidFill>
                  <a:schemeClr val="accent1"/>
                </a:solidFill>
                <a:hlinkClick r:id="rId5">
                  <a:extLst>
                    <a:ext uri="{A12FA001-AC4F-418D-AE19-62706E023703}">
                      <ahyp:hlinkClr xmlns:ahyp="http://schemas.microsoft.com/office/drawing/2018/hyperlinkcolor" val="tx"/>
                    </a:ext>
                  </a:extLst>
                </a:hlinkClick>
              </a:rPr>
              <a:t>https://www.iso-ne.com/static-assets/documents/2021/11/a06_mc_2021_11_09_10_cpv_non_commercial_financial_assurance_improvements_presentation.pdf</a:t>
            </a:r>
            <a:endParaRPr lang="en-US" sz="1400" dirty="0">
              <a:solidFill>
                <a:schemeClr val="accent1"/>
              </a:solidFill>
            </a:endParaRPr>
          </a:p>
          <a:p>
            <a:endParaRPr lang="en-US" sz="1400" dirty="0">
              <a:solidFill>
                <a:schemeClr val="accent1"/>
              </a:solidFill>
            </a:endParaRPr>
          </a:p>
          <a:p>
            <a:r>
              <a:rPr lang="en-US" sz="1800" dirty="0">
                <a:solidFill>
                  <a:schemeClr val="tx1"/>
                </a:solidFill>
              </a:rPr>
              <a:t>NEPOOL Budget and Finance Committee – November 29, 2021</a:t>
            </a:r>
          </a:p>
          <a:p>
            <a:r>
              <a:rPr lang="en-US" sz="1400" dirty="0">
                <a:solidFill>
                  <a:schemeClr val="accent1"/>
                </a:solidFill>
                <a:hlinkClick r:id="rId6">
                  <a:extLst>
                    <a:ext uri="{A12FA001-AC4F-418D-AE19-62706E023703}">
                      <ahyp:hlinkClr xmlns:ahyp="http://schemas.microsoft.com/office/drawing/2018/hyperlinkcolor" val="tx"/>
                    </a:ext>
                  </a:extLst>
                </a:hlinkClick>
              </a:rPr>
              <a:t>https://www.iso-ne.com/static-assets/documents/2021/11/7b2_competitive_power_ventures_noncommercial_fa_improvements_ii.pdf</a:t>
            </a:r>
            <a:endParaRPr lang="en-US" sz="1400" dirty="0">
              <a:solidFill>
                <a:schemeClr val="accent1"/>
              </a:solidFill>
            </a:endParaRPr>
          </a:p>
          <a:p>
            <a:r>
              <a:rPr lang="en-US" sz="1400" dirty="0">
                <a:solidFill>
                  <a:schemeClr val="tx1"/>
                </a:solidFill>
              </a:rPr>
              <a:t>Tariff Language</a:t>
            </a:r>
            <a:r>
              <a:rPr lang="en-US" sz="1400" dirty="0">
                <a:solidFill>
                  <a:schemeClr val="accent1"/>
                </a:solidFill>
              </a:rPr>
              <a:t>:  </a:t>
            </a:r>
            <a:r>
              <a:rPr lang="en-US" sz="1400" dirty="0">
                <a:solidFill>
                  <a:schemeClr val="accent1"/>
                </a:solidFill>
                <a:hlinkClick r:id="rId7">
                  <a:extLst>
                    <a:ext uri="{A12FA001-AC4F-418D-AE19-62706E023703}">
                      <ahyp:hlinkClr xmlns:ahyp="http://schemas.microsoft.com/office/drawing/2018/hyperlinkcolor" val="tx"/>
                    </a:ext>
                  </a:extLst>
                </a:hlinkClick>
              </a:rPr>
              <a:t>https://www.iso-ne.com/static-assets/documents/2021/11/7b2_proposed_fa_tariff_language_enhanced_fa_noncommercial_capacity_exhibit_1a_redline_pages_only.pdf</a:t>
            </a:r>
            <a:endParaRPr lang="en-US" sz="1400" dirty="0">
              <a:solidFill>
                <a:schemeClr val="accent1"/>
              </a:solidFill>
            </a:endParaRPr>
          </a:p>
          <a:p>
            <a:endParaRPr lang="en-US" sz="1400" dirty="0">
              <a:solidFill>
                <a:schemeClr val="accent1"/>
              </a:solidFill>
            </a:endParaRPr>
          </a:p>
          <a:p>
            <a:pPr algn="ctr"/>
            <a:r>
              <a:rPr lang="en-US" dirty="0">
                <a:solidFill>
                  <a:schemeClr val="tx1"/>
                </a:solidFill>
              </a:rPr>
              <a:t>Questions/Comments/Suggestions Welcomed</a:t>
            </a:r>
          </a:p>
          <a:p>
            <a:pPr algn="ctr"/>
            <a:r>
              <a:rPr lang="en-US" dirty="0">
                <a:solidFill>
                  <a:schemeClr val="tx1"/>
                </a:solidFill>
              </a:rPr>
              <a:t>jgordon@cpv.com</a:t>
            </a:r>
          </a:p>
          <a:p>
            <a:pPr algn="ctr"/>
            <a:r>
              <a:rPr lang="en-US" dirty="0">
                <a:solidFill>
                  <a:schemeClr val="tx1"/>
                </a:solidFill>
              </a:rPr>
              <a:t>603-673-6654</a:t>
            </a:r>
          </a:p>
          <a:p>
            <a:endParaRPr lang="en-US" dirty="0">
              <a:solidFill>
                <a:schemeClr val="tx1"/>
              </a:solidFill>
            </a:endParaRPr>
          </a:p>
        </p:txBody>
      </p:sp>
      <p:sp>
        <p:nvSpPr>
          <p:cNvPr id="4" name="Slide Number Placeholder 3">
            <a:extLst>
              <a:ext uri="{FF2B5EF4-FFF2-40B4-BE49-F238E27FC236}">
                <a16:creationId xmlns:a16="http://schemas.microsoft.com/office/drawing/2014/main" id="{CC72823C-F5B0-497E-A577-AF2306C3562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15</a:t>
            </a:fld>
            <a:endParaRPr lang="en-US" dirty="0"/>
          </a:p>
        </p:txBody>
      </p:sp>
    </p:spTree>
    <p:extLst>
      <p:ext uri="{BB962C8B-B14F-4D97-AF65-F5344CB8AC3E}">
        <p14:creationId xmlns:p14="http://schemas.microsoft.com/office/powerpoint/2010/main" val="30106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FA460-70C3-4D4F-BDD9-B20D3D427205}"/>
              </a:ext>
            </a:extLst>
          </p:cNvPr>
          <p:cNvSpPr>
            <a:spLocks noGrp="1"/>
          </p:cNvSpPr>
          <p:nvPr>
            <p:ph type="title"/>
          </p:nvPr>
        </p:nvSpPr>
        <p:spPr>
          <a:xfrm>
            <a:off x="485952" y="289686"/>
            <a:ext cx="10987227" cy="346249"/>
          </a:xfrm>
        </p:spPr>
        <p:txBody>
          <a:bodyPr/>
          <a:lstStyle/>
          <a:p>
            <a:r>
              <a:rPr lang="en-US" dirty="0"/>
              <a:t>FA Improvement Process</a:t>
            </a:r>
          </a:p>
        </p:txBody>
      </p:sp>
      <p:sp>
        <p:nvSpPr>
          <p:cNvPr id="3" name="Text Placeholder 2">
            <a:extLst>
              <a:ext uri="{FF2B5EF4-FFF2-40B4-BE49-F238E27FC236}">
                <a16:creationId xmlns:a16="http://schemas.microsoft.com/office/drawing/2014/main" id="{28555E69-7D4F-428C-8242-A06D29D7BBF2}"/>
              </a:ext>
            </a:extLst>
          </p:cNvPr>
          <p:cNvSpPr>
            <a:spLocks noGrp="1"/>
          </p:cNvSpPr>
          <p:nvPr>
            <p:ph type="body" idx="1"/>
          </p:nvPr>
        </p:nvSpPr>
        <p:spPr>
          <a:xfrm>
            <a:off x="485952" y="1103578"/>
            <a:ext cx="10410648" cy="5416868"/>
          </a:xfrm>
        </p:spPr>
        <p:txBody>
          <a:bodyPr/>
          <a:lstStyle/>
          <a:p>
            <a:pPr marL="342900" indent="-342900">
              <a:buFont typeface="Arial" panose="020B0604020202020204" pitchFamily="34" charset="0"/>
              <a:buChar char="•"/>
            </a:pPr>
            <a:r>
              <a:rPr lang="en-US" dirty="0">
                <a:solidFill>
                  <a:schemeClr val="tx1"/>
                </a:solidFill>
              </a:rPr>
              <a:t>CPV has identified the need to reform the current non-commercial financial assurance construct based upon recent experience with delayed and failed projects that have participated in the last six Forward Capacity Auctions.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ISO/NEPOOL made FA revisions following experience with a failed project from FCA 10 by implementing the Trading FA provisions and cover requirements.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ISO filed on November 4 with FERC to terminate another significant non-commercial capacity resource for FCA 16 that failed to advance a project development, after it had participated in three consecutive Forward Capacity Auctions: FCA 13-15. </a:t>
            </a:r>
          </a:p>
          <a:p>
            <a:r>
              <a:rPr lang="en-US" dirty="0">
                <a:solidFill>
                  <a:schemeClr val="tx1"/>
                </a:solidFill>
              </a:rPr>
              <a:t> </a:t>
            </a:r>
          </a:p>
          <a:p>
            <a:pPr marL="342900" indent="-342900">
              <a:buFont typeface="Arial" panose="020B0604020202020204" pitchFamily="34" charset="0"/>
              <a:buChar char="•"/>
            </a:pPr>
            <a:r>
              <a:rPr lang="en-US" dirty="0">
                <a:solidFill>
                  <a:schemeClr val="tx1"/>
                </a:solidFill>
              </a:rPr>
              <a:t>Further evidence that existing financial/markets consequences remain insufficient to appropriately self-discipline behavior for sponsors of a failed project participating in the auctions.</a:t>
            </a:r>
          </a:p>
          <a:p>
            <a:endParaRPr lang="en-US" dirty="0"/>
          </a:p>
        </p:txBody>
      </p:sp>
      <p:sp>
        <p:nvSpPr>
          <p:cNvPr id="4" name="Slide Number Placeholder 3">
            <a:extLst>
              <a:ext uri="{FF2B5EF4-FFF2-40B4-BE49-F238E27FC236}">
                <a16:creationId xmlns:a16="http://schemas.microsoft.com/office/drawing/2014/main" id="{2B1BA46E-F6ED-4FB8-9B03-2806431D3BA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a:t>
            </a:fld>
            <a:endParaRPr lang="en-US" dirty="0"/>
          </a:p>
        </p:txBody>
      </p:sp>
    </p:spTree>
    <p:extLst>
      <p:ext uri="{BB962C8B-B14F-4D97-AF65-F5344CB8AC3E}">
        <p14:creationId xmlns:p14="http://schemas.microsoft.com/office/powerpoint/2010/main" val="126206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0661-204F-4939-8029-419D6FC69A70}"/>
              </a:ext>
            </a:extLst>
          </p:cNvPr>
          <p:cNvSpPr>
            <a:spLocks noGrp="1"/>
          </p:cNvSpPr>
          <p:nvPr>
            <p:ph type="title"/>
          </p:nvPr>
        </p:nvSpPr>
        <p:spPr>
          <a:xfrm>
            <a:off x="718819" y="289686"/>
            <a:ext cx="10754360" cy="346249"/>
          </a:xfrm>
        </p:spPr>
        <p:txBody>
          <a:bodyPr/>
          <a:lstStyle/>
          <a:p>
            <a:r>
              <a:rPr lang="en-US" dirty="0"/>
              <a:t>Problem Statement</a:t>
            </a:r>
          </a:p>
        </p:txBody>
      </p:sp>
      <p:sp>
        <p:nvSpPr>
          <p:cNvPr id="3" name="Text Placeholder 2">
            <a:extLst>
              <a:ext uri="{FF2B5EF4-FFF2-40B4-BE49-F238E27FC236}">
                <a16:creationId xmlns:a16="http://schemas.microsoft.com/office/drawing/2014/main" id="{2F95D7DD-048F-4BA5-B109-D13989410A6D}"/>
              </a:ext>
            </a:extLst>
          </p:cNvPr>
          <p:cNvSpPr>
            <a:spLocks noGrp="1"/>
          </p:cNvSpPr>
          <p:nvPr>
            <p:ph type="body" idx="1"/>
          </p:nvPr>
        </p:nvSpPr>
        <p:spPr>
          <a:xfrm>
            <a:off x="457200" y="838200"/>
            <a:ext cx="10639248" cy="6155531"/>
          </a:xfrm>
        </p:spPr>
        <p:txBody>
          <a:bodyPr/>
          <a:lstStyle/>
          <a:p>
            <a:pPr marL="342900" indent="-342900">
              <a:buFont typeface="Arial" panose="020B0604020202020204" pitchFamily="34" charset="0"/>
              <a:buChar char="•"/>
            </a:pPr>
            <a:r>
              <a:rPr lang="en-US" dirty="0">
                <a:solidFill>
                  <a:schemeClr val="tx1"/>
                </a:solidFill>
              </a:rPr>
              <a:t>Existing FA requirements are insufficient to deter non-commercial capacity from participating in subsequent capacity auctions for highly unlikely projects.</a:t>
            </a:r>
          </a:p>
          <a:p>
            <a:pPr marL="800100" lvl="1" indent="-342900">
              <a:buFont typeface="Arial" panose="020B0604020202020204" pitchFamily="34" charset="0"/>
              <a:buChar char="•"/>
            </a:pPr>
            <a:r>
              <a:rPr lang="en-US" dirty="0">
                <a:solidFill>
                  <a:schemeClr val="tx1"/>
                </a:solidFill>
              </a:rPr>
              <a:t>The current FA design attempts to balance keeping financial barriers to entrance low (low initial FA) against the need to ensure delivery of physical capacity through the use of a physical milestone tracking process.</a:t>
            </a:r>
          </a:p>
          <a:p>
            <a:pPr marL="1257300" lvl="2"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current FA design makes no distinction between a project meeting all its milestone commitments, a delayed project, and a totally failed project.</a:t>
            </a:r>
          </a:p>
          <a:p>
            <a:pPr marL="800100" lvl="1" indent="-342900">
              <a:buFont typeface="Arial" panose="020B0604020202020204" pitchFamily="34" charset="0"/>
              <a:buChar char="•"/>
            </a:pPr>
            <a:r>
              <a:rPr lang="en-US" dirty="0">
                <a:solidFill>
                  <a:schemeClr val="tx1"/>
                </a:solidFill>
              </a:rPr>
              <a:t>There is no performance-based consequence across the range of performance.</a:t>
            </a:r>
          </a:p>
          <a:p>
            <a:pPr marL="1257300" lvl="2"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Failed non-commercial capacity participating in capacity auctions financially impact all other capacity sellers in the auction with no recourse by those impacted.</a:t>
            </a:r>
          </a:p>
          <a:p>
            <a:pPr marL="800100" lvl="1" indent="-342900">
              <a:buFont typeface="Arial" panose="020B0604020202020204" pitchFamily="34" charset="0"/>
              <a:buChar char="•"/>
            </a:pPr>
            <a:r>
              <a:rPr lang="en-US" dirty="0">
                <a:solidFill>
                  <a:schemeClr val="tx1"/>
                </a:solidFill>
              </a:rPr>
              <a:t>Financial impacts to other CSO holders is through lower clearing prices in each auction and higher performance risk.</a:t>
            </a:r>
          </a:p>
          <a:p>
            <a:pPr lvl="1"/>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qualification process and the Financial Assurance requirements are not working together to ensure that cleared projects are “real” or “timely.”</a:t>
            </a:r>
          </a:p>
          <a:p>
            <a:pPr marL="800100" lvl="1" indent="-342900">
              <a:buFont typeface="Arial" panose="020B0604020202020204" pitchFamily="34" charset="0"/>
              <a:buChar char="•"/>
            </a:pPr>
            <a:r>
              <a:rPr lang="en-US" dirty="0">
                <a:solidFill>
                  <a:schemeClr val="tx1"/>
                </a:solidFill>
              </a:rPr>
              <a:t>No workable relationship between the two mechanisms.</a:t>
            </a:r>
          </a:p>
          <a:p>
            <a:pPr marL="342900" indent="-342900">
              <a:buFont typeface="Arial" panose="020B0604020202020204" pitchFamily="34" charset="0"/>
              <a:buChar char="•"/>
            </a:pPr>
            <a:endParaRPr lang="en-US" dirty="0"/>
          </a:p>
          <a:p>
            <a:r>
              <a:rPr lang="en-US" dirty="0"/>
              <a:t> </a:t>
            </a:r>
          </a:p>
        </p:txBody>
      </p:sp>
      <p:sp>
        <p:nvSpPr>
          <p:cNvPr id="4" name="Slide Number Placeholder 3">
            <a:extLst>
              <a:ext uri="{FF2B5EF4-FFF2-40B4-BE49-F238E27FC236}">
                <a16:creationId xmlns:a16="http://schemas.microsoft.com/office/drawing/2014/main" id="{84A62AFA-835A-4D1A-B387-D154FD51E74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3</a:t>
            </a:fld>
            <a:endParaRPr lang="en-US" dirty="0"/>
          </a:p>
        </p:txBody>
      </p:sp>
    </p:spTree>
    <p:extLst>
      <p:ext uri="{BB962C8B-B14F-4D97-AF65-F5344CB8AC3E}">
        <p14:creationId xmlns:p14="http://schemas.microsoft.com/office/powerpoint/2010/main" val="218587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0A1A-0D12-4BF1-9D41-3E395A3608EB}"/>
              </a:ext>
            </a:extLst>
          </p:cNvPr>
          <p:cNvSpPr>
            <a:spLocks noGrp="1"/>
          </p:cNvSpPr>
          <p:nvPr>
            <p:ph type="title"/>
          </p:nvPr>
        </p:nvSpPr>
        <p:spPr>
          <a:xfrm>
            <a:off x="718819" y="289686"/>
            <a:ext cx="10754360" cy="346249"/>
          </a:xfrm>
        </p:spPr>
        <p:txBody>
          <a:bodyPr/>
          <a:lstStyle/>
          <a:p>
            <a:r>
              <a:rPr lang="en-US" dirty="0"/>
              <a:t>Impacts from the Problems</a:t>
            </a:r>
          </a:p>
        </p:txBody>
      </p:sp>
      <p:sp>
        <p:nvSpPr>
          <p:cNvPr id="3" name="Text Placeholder 2">
            <a:extLst>
              <a:ext uri="{FF2B5EF4-FFF2-40B4-BE49-F238E27FC236}">
                <a16:creationId xmlns:a16="http://schemas.microsoft.com/office/drawing/2014/main" id="{C60904E5-E385-4D24-8C85-BB0CCAD58262}"/>
              </a:ext>
            </a:extLst>
          </p:cNvPr>
          <p:cNvSpPr>
            <a:spLocks noGrp="1"/>
          </p:cNvSpPr>
          <p:nvPr>
            <p:ph type="body" idx="1"/>
          </p:nvPr>
        </p:nvSpPr>
        <p:spPr>
          <a:xfrm>
            <a:off x="485952" y="1103578"/>
            <a:ext cx="10754360" cy="5324535"/>
          </a:xfrm>
        </p:spPr>
        <p:txBody>
          <a:bodyPr/>
          <a:lstStyle/>
          <a:p>
            <a:pPr marL="342900" indent="-342900">
              <a:buFont typeface="Arial" panose="020B0604020202020204" pitchFamily="34" charset="0"/>
              <a:buChar char="•"/>
            </a:pPr>
            <a:r>
              <a:rPr lang="en-US" dirty="0">
                <a:solidFill>
                  <a:schemeClr val="tx1"/>
                </a:solidFill>
              </a:rPr>
              <a:t>A resource that has not achieved COD by its FCA required commitment date will have posted just three months of FA but would have participated in </a:t>
            </a:r>
            <a:r>
              <a:rPr lang="en-US" u="sng" dirty="0">
                <a:solidFill>
                  <a:schemeClr val="tx1"/>
                </a:solidFill>
              </a:rPr>
              <a:t>four</a:t>
            </a:r>
            <a:r>
              <a:rPr lang="en-US" dirty="0">
                <a:solidFill>
                  <a:schemeClr val="tx1"/>
                </a:solidFill>
              </a:rPr>
              <a:t> FCAs.</a:t>
            </a:r>
          </a:p>
          <a:p>
            <a:pPr marL="800100" lvl="1" indent="-342900">
              <a:buFont typeface="Arial" panose="020B0604020202020204" pitchFamily="34" charset="0"/>
              <a:buChar char="•"/>
            </a:pPr>
            <a:r>
              <a:rPr lang="en-US" dirty="0">
                <a:solidFill>
                  <a:schemeClr val="tx1"/>
                </a:solidFill>
              </a:rPr>
              <a:t>And if not terminated by ISO, could continue to impact future FCAs.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amount of FA required as projects begin to fail does not reflect the harm to the market nor properly incent action on the part of the project developer.</a:t>
            </a:r>
          </a:p>
          <a:p>
            <a:pPr marL="800100" lvl="1" indent="-342900">
              <a:buFont typeface="Arial" panose="020B0604020202020204" pitchFamily="34" charset="0"/>
              <a:buChar char="•"/>
            </a:pPr>
            <a:r>
              <a:rPr lang="en-US" dirty="0" err="1">
                <a:solidFill>
                  <a:schemeClr val="tx1"/>
                </a:solidFill>
              </a:rPr>
              <a:t>Killingly’s</a:t>
            </a:r>
            <a:r>
              <a:rPr lang="en-US" dirty="0">
                <a:solidFill>
                  <a:schemeClr val="tx1"/>
                </a:solidFill>
              </a:rPr>
              <a:t> market impact is in the realm of $380 million over three auctions: $0.31 kw-month average.</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opportunity to recover previously posted FA incents resources to stick around.</a:t>
            </a:r>
          </a:p>
          <a:p>
            <a:pPr marL="742950" lvl="1" indent="-285750">
              <a:buFont typeface="Arial" panose="020B0604020202020204" pitchFamily="34" charset="0"/>
              <a:buChar char="•"/>
            </a:pPr>
            <a:r>
              <a:rPr lang="en-US" dirty="0">
                <a:solidFill>
                  <a:schemeClr val="tx1"/>
                </a:solidFill>
              </a:rPr>
              <a:t>There are minimal consequences for any delays by the project, and potential upside through return of trading FA.</a:t>
            </a:r>
          </a:p>
          <a:p>
            <a:pPr marL="1200150" lvl="2" indent="-285750">
              <a:buFont typeface="Arial" panose="020B0604020202020204" pitchFamily="34" charset="0"/>
              <a:buChar char="•"/>
            </a:pPr>
            <a:r>
              <a:rPr lang="en-US" dirty="0">
                <a:solidFill>
                  <a:schemeClr val="tx1"/>
                </a:solidFill>
              </a:rPr>
              <a:t>The only real tool in the ISO toolbox is a sledgehammer - termination.</a:t>
            </a:r>
          </a:p>
          <a:p>
            <a:pPr lvl="1"/>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only performance-based FA is </a:t>
            </a:r>
            <a:r>
              <a:rPr lang="en-US" i="1" u="sng" dirty="0">
                <a:solidFill>
                  <a:schemeClr val="tx1"/>
                </a:solidFill>
              </a:rPr>
              <a:t>after</a:t>
            </a:r>
            <a:r>
              <a:rPr lang="en-US" dirty="0">
                <a:solidFill>
                  <a:schemeClr val="tx1"/>
                </a:solidFill>
              </a:rPr>
              <a:t> the resource has failed to meet its initial COD.</a:t>
            </a:r>
          </a:p>
          <a:p>
            <a:pPr marL="800100" lvl="1" indent="-342900">
              <a:buFont typeface="Arial" panose="020B0604020202020204" pitchFamily="34" charset="0"/>
              <a:buChar char="•"/>
            </a:pPr>
            <a:r>
              <a:rPr lang="en-US" dirty="0">
                <a:solidFill>
                  <a:schemeClr val="tx1"/>
                </a:solidFill>
              </a:rPr>
              <a:t>And even this does not consider the status of the project (i.e.: has it even started construction?).</a:t>
            </a:r>
          </a:p>
          <a:p>
            <a:pPr marL="342900" indent="-3429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257263D0-71B0-4CDA-BB62-D54C331B578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4</a:t>
            </a:fld>
            <a:endParaRPr lang="en-US" dirty="0"/>
          </a:p>
        </p:txBody>
      </p:sp>
    </p:spTree>
    <p:extLst>
      <p:ext uri="{BB962C8B-B14F-4D97-AF65-F5344CB8AC3E}">
        <p14:creationId xmlns:p14="http://schemas.microsoft.com/office/powerpoint/2010/main" val="176840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1A6B-43AF-40F1-AA66-EABC2014882B}"/>
              </a:ext>
            </a:extLst>
          </p:cNvPr>
          <p:cNvSpPr>
            <a:spLocks noGrp="1"/>
          </p:cNvSpPr>
          <p:nvPr>
            <p:ph type="title"/>
          </p:nvPr>
        </p:nvSpPr>
        <p:spPr>
          <a:xfrm>
            <a:off x="718819" y="289686"/>
            <a:ext cx="10754360" cy="346249"/>
          </a:xfrm>
        </p:spPr>
        <p:txBody>
          <a:bodyPr/>
          <a:lstStyle/>
          <a:p>
            <a:r>
              <a:rPr lang="en-US" dirty="0"/>
              <a:t>Current Milestone Schedule </a:t>
            </a:r>
          </a:p>
        </p:txBody>
      </p:sp>
      <p:sp>
        <p:nvSpPr>
          <p:cNvPr id="3" name="Text Placeholder 2">
            <a:extLst>
              <a:ext uri="{FF2B5EF4-FFF2-40B4-BE49-F238E27FC236}">
                <a16:creationId xmlns:a16="http://schemas.microsoft.com/office/drawing/2014/main" id="{79BF453E-FBC2-4D9B-8136-0270A344C55C}"/>
              </a:ext>
            </a:extLst>
          </p:cNvPr>
          <p:cNvSpPr>
            <a:spLocks noGrp="1"/>
          </p:cNvSpPr>
          <p:nvPr>
            <p:ph type="body" idx="1"/>
          </p:nvPr>
        </p:nvSpPr>
        <p:spPr>
          <a:xfrm>
            <a:off x="457200" y="782121"/>
            <a:ext cx="10867848" cy="5570756"/>
          </a:xfrm>
        </p:spPr>
        <p:txBody>
          <a:bodyPr/>
          <a:lstStyle/>
          <a:p>
            <a:pPr marL="342900" indent="-342900">
              <a:buFont typeface="Arial" panose="020B0604020202020204" pitchFamily="34" charset="0"/>
              <a:buChar char="•"/>
            </a:pPr>
            <a:r>
              <a:rPr lang="en-US" sz="2000" dirty="0">
                <a:solidFill>
                  <a:schemeClr val="tx1"/>
                </a:solidFill>
              </a:rPr>
              <a:t>The current Critical Path Milestone Schedule process requires all non-commercial capacity to provide a schedule for major milestones as part of its qualification.</a:t>
            </a:r>
          </a:p>
          <a:p>
            <a:pPr lvl="2"/>
            <a:r>
              <a:rPr lang="en-US" sz="1400" dirty="0">
                <a:solidFill>
                  <a:schemeClr val="tx1"/>
                </a:solidFill>
                <a:effectLst/>
                <a:latin typeface="Calibri" panose="020F0502020204030204" pitchFamily="34" charset="0"/>
                <a:ea typeface="Calibri" panose="020F0502020204030204" pitchFamily="34" charset="0"/>
              </a:rPr>
              <a:t>III.13.1.1.2.2.2. Critical Path Schedule. In the New Capacity Qualification Package, the Project Sponsor must provide a critical path schedule for the project </a:t>
            </a:r>
            <a:r>
              <a:rPr lang="en-US" sz="1400" i="1" u="sng" dirty="0">
                <a:solidFill>
                  <a:schemeClr val="tx1"/>
                </a:solidFill>
                <a:effectLst/>
                <a:latin typeface="Calibri" panose="020F0502020204030204" pitchFamily="34" charset="0"/>
                <a:ea typeface="Calibri" panose="020F0502020204030204" pitchFamily="34" charset="0"/>
              </a:rPr>
              <a:t>with sufficient detail to allow the ISO to evaluate the feasibility of the project being built and the feasibility that the project will meet the requirement that the project achieve all its critical path schedule milestones</a:t>
            </a:r>
            <a:r>
              <a:rPr lang="en-US" sz="1400" dirty="0">
                <a:solidFill>
                  <a:schemeClr val="tx1"/>
                </a:solidFill>
                <a:effectLst/>
                <a:latin typeface="Calibri" panose="020F0502020204030204" pitchFamily="34" charset="0"/>
                <a:ea typeface="Calibri" panose="020F0502020204030204" pitchFamily="34" charset="0"/>
              </a:rPr>
              <a:t> no later than the start of the relevant Capacity Commitment Period. </a:t>
            </a:r>
            <a:endParaRPr lang="en-US" dirty="0">
              <a:solidFill>
                <a:schemeClr val="tx1"/>
              </a:solidFill>
            </a:endParaRPr>
          </a:p>
          <a:p>
            <a:endParaRPr lang="en-US" dirty="0">
              <a:solidFill>
                <a:schemeClr val="tx1"/>
              </a:solidFill>
            </a:endParaRPr>
          </a:p>
          <a:p>
            <a:pPr marL="342900" indent="-342900">
              <a:buFont typeface="Arial" panose="020B0604020202020204" pitchFamily="34" charset="0"/>
              <a:buChar char="•"/>
            </a:pPr>
            <a:r>
              <a:rPr lang="en-US" sz="2000" dirty="0">
                <a:solidFill>
                  <a:schemeClr val="tx1"/>
                </a:solidFill>
              </a:rPr>
              <a:t>A critical path schedule report is due on a quarterly basis from the Project Sponsor.</a:t>
            </a:r>
          </a:p>
          <a:p>
            <a:pPr marL="800100" lvl="1" indent="-342900">
              <a:buFont typeface="Arial" panose="020B0604020202020204" pitchFamily="34" charset="0"/>
              <a:buChar char="•"/>
            </a:pPr>
            <a:r>
              <a:rPr lang="en-US" sz="1600" dirty="0">
                <a:solidFill>
                  <a:schemeClr val="tx1"/>
                </a:solidFill>
              </a:rPr>
              <a:t>Each report must update the original schedule, note changes to milestones and project scope. (III. 13.2.2.1)</a:t>
            </a:r>
          </a:p>
          <a:p>
            <a:pPr marL="800100" lvl="1" indent="-342900">
              <a:buFont typeface="Arial" panose="020B0604020202020204" pitchFamily="34" charset="0"/>
              <a:buChar char="•"/>
            </a:pPr>
            <a:r>
              <a:rPr lang="en-US" sz="1600" dirty="0">
                <a:solidFill>
                  <a:schemeClr val="tx1"/>
                </a:solidFill>
              </a:rPr>
              <a:t>Achievement of milestones must include documentation in support.</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a:t>
            </a:r>
            <a:r>
              <a:rPr lang="en-US" sz="1600" dirty="0">
                <a:solidFill>
                  <a:schemeClr val="tx1"/>
                </a:solidFill>
              </a:rPr>
              <a:t> </a:t>
            </a:r>
            <a:r>
              <a:rPr lang="en-US" sz="1600" i="1" dirty="0">
                <a:solidFill>
                  <a:schemeClr val="tx1"/>
                </a:solidFill>
              </a:rPr>
              <a:t>report</a:t>
            </a:r>
            <a:r>
              <a:rPr lang="en-US" sz="1600" dirty="0">
                <a:solidFill>
                  <a:schemeClr val="tx1"/>
                </a:solidFill>
              </a:rPr>
              <a:t> 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Failure to meet the original milestone, and changes to the schedule, may result in a monthly reporting requirement (III.13.3.3).</a:t>
            </a:r>
          </a:p>
          <a:p>
            <a:pPr marL="800100" lvl="1" indent="-342900">
              <a:buFont typeface="Arial" panose="020B0604020202020204" pitchFamily="34" charset="0"/>
              <a:buChar char="•"/>
            </a:pPr>
            <a:r>
              <a:rPr lang="en-US" sz="1600" dirty="0">
                <a:solidFill>
                  <a:schemeClr val="tx1"/>
                </a:solidFill>
              </a:rPr>
              <a:t>Covering obligations for late delivery is optional…</a:t>
            </a:r>
          </a:p>
          <a:p>
            <a:pPr marL="1257300" lvl="2" indent="-342900">
              <a:buFont typeface="Arial" panose="020B0604020202020204" pitchFamily="34" charset="0"/>
              <a:buChar char="•"/>
            </a:pPr>
            <a:r>
              <a:rPr lang="en-US" sz="1600" dirty="0">
                <a:solidFill>
                  <a:schemeClr val="tx1"/>
                </a:solidFill>
              </a:rPr>
              <a:t> Although choosing not to cover will result in failure to cover charge, but only </a:t>
            </a:r>
            <a:r>
              <a:rPr lang="en-US" sz="1600" i="1" u="sng" dirty="0">
                <a:solidFill>
                  <a:schemeClr val="tx1"/>
                </a:solidFill>
              </a:rPr>
              <a:t>after</a:t>
            </a:r>
            <a:r>
              <a:rPr lang="en-US" sz="1600" dirty="0">
                <a:solidFill>
                  <a:schemeClr val="tx1"/>
                </a:solidFill>
              </a:rPr>
              <a:t> the start of the delivery period (III.13.3.4.(b)).</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 monthly reports </a:t>
            </a:r>
            <a:r>
              <a:rPr lang="en-US" sz="1600" dirty="0">
                <a:solidFill>
                  <a:schemeClr val="tx1"/>
                </a:solidFill>
              </a:rPr>
              <a:t>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There are no financial consequences of failing to achieve milestones until after the delivery date has been passed. </a:t>
            </a:r>
          </a:p>
        </p:txBody>
      </p:sp>
      <p:sp>
        <p:nvSpPr>
          <p:cNvPr id="4" name="Slide Number Placeholder 3">
            <a:extLst>
              <a:ext uri="{FF2B5EF4-FFF2-40B4-BE49-F238E27FC236}">
                <a16:creationId xmlns:a16="http://schemas.microsoft.com/office/drawing/2014/main" id="{DB7FE87B-729A-4882-8A32-2F6E7143C6A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5</a:t>
            </a:fld>
            <a:endParaRPr lang="en-US" dirty="0"/>
          </a:p>
        </p:txBody>
      </p:sp>
    </p:spTree>
    <p:extLst>
      <p:ext uri="{BB962C8B-B14F-4D97-AF65-F5344CB8AC3E}">
        <p14:creationId xmlns:p14="http://schemas.microsoft.com/office/powerpoint/2010/main" val="11258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DD27-B2C3-4A03-8C3B-CE04AFA7B80B}"/>
              </a:ext>
            </a:extLst>
          </p:cNvPr>
          <p:cNvSpPr>
            <a:spLocks noGrp="1"/>
          </p:cNvSpPr>
          <p:nvPr>
            <p:ph type="title"/>
          </p:nvPr>
        </p:nvSpPr>
        <p:spPr>
          <a:xfrm>
            <a:off x="718819" y="289686"/>
            <a:ext cx="10754360" cy="346249"/>
          </a:xfrm>
        </p:spPr>
        <p:txBody>
          <a:bodyPr/>
          <a:lstStyle/>
          <a:p>
            <a:r>
              <a:rPr lang="en-US" dirty="0">
                <a:solidFill>
                  <a:schemeClr val="tx1"/>
                </a:solidFill>
              </a:rPr>
              <a:t>Proposed FA Enhancements</a:t>
            </a:r>
          </a:p>
        </p:txBody>
      </p:sp>
      <p:sp>
        <p:nvSpPr>
          <p:cNvPr id="3" name="Text Placeholder 2">
            <a:extLst>
              <a:ext uri="{FF2B5EF4-FFF2-40B4-BE49-F238E27FC236}">
                <a16:creationId xmlns:a16="http://schemas.microsoft.com/office/drawing/2014/main" id="{DF38DE09-B1F1-48DC-8BC7-07969FC43CFA}"/>
              </a:ext>
            </a:extLst>
          </p:cNvPr>
          <p:cNvSpPr>
            <a:spLocks noGrp="1"/>
          </p:cNvSpPr>
          <p:nvPr>
            <p:ph type="body" idx="1"/>
          </p:nvPr>
        </p:nvSpPr>
        <p:spPr>
          <a:xfrm>
            <a:off x="533400" y="795197"/>
            <a:ext cx="10363200" cy="5847755"/>
          </a:xfrm>
        </p:spPr>
        <p:txBody>
          <a:bodyPr/>
          <a:lstStyle/>
          <a:p>
            <a:r>
              <a:rPr lang="en-US" dirty="0">
                <a:solidFill>
                  <a:schemeClr val="tx1"/>
                </a:solidFill>
              </a:rPr>
              <a:t>Current FA includes:</a:t>
            </a:r>
          </a:p>
          <a:p>
            <a:pPr marL="342900" indent="-342900">
              <a:buFont typeface="Arial" panose="020B0604020202020204" pitchFamily="34" charset="0"/>
              <a:buChar char="•"/>
            </a:pPr>
            <a:r>
              <a:rPr lang="en-US" dirty="0">
                <a:solidFill>
                  <a:schemeClr val="tx1"/>
                </a:solidFill>
              </a:rPr>
              <a:t>Base FA:  FA that is collected prior to the primary FCA and then prior to the first and second subsequent auctions.</a:t>
            </a:r>
          </a:p>
          <a:p>
            <a:pPr marL="342900" indent="-342900">
              <a:buFont typeface="Arial" panose="020B0604020202020204" pitchFamily="34" charset="0"/>
              <a:buChar char="•"/>
            </a:pPr>
            <a:r>
              <a:rPr lang="en-US" dirty="0">
                <a:solidFill>
                  <a:schemeClr val="tx1"/>
                </a:solidFill>
              </a:rPr>
              <a:t>Trading FA:  FA that is collected in the delivery period as any positive trading revenue from cover transactions. </a:t>
            </a:r>
          </a:p>
          <a:p>
            <a:endParaRPr lang="en-US" sz="1800" dirty="0">
              <a:solidFill>
                <a:schemeClr val="tx1"/>
              </a:solidFill>
            </a:endParaRPr>
          </a:p>
          <a:p>
            <a:r>
              <a:rPr lang="en-US" dirty="0">
                <a:solidFill>
                  <a:schemeClr val="tx1"/>
                </a:solidFill>
              </a:rPr>
              <a:t>This proposal is to establish two new categories of FA and enhance the existing design– changes effective only with failure to perform consistent with FCA commitments:</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Milestone FA:  New FA requirements for projects that fail to meet their pre-COD delivery obligations.</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Delay FA:  Enhanced FA requirements for project that fail to deliver physical obligations at their commitment date.</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Adding FA prior to third subsequent FA for significantly delayed projects</a:t>
            </a:r>
          </a:p>
          <a:p>
            <a:endParaRPr lang="en-US" dirty="0">
              <a:solidFill>
                <a:schemeClr val="tx1"/>
              </a:solidFill>
            </a:endParaRPr>
          </a:p>
        </p:txBody>
      </p:sp>
      <p:sp>
        <p:nvSpPr>
          <p:cNvPr id="4" name="Slide Number Placeholder 3">
            <a:extLst>
              <a:ext uri="{FF2B5EF4-FFF2-40B4-BE49-F238E27FC236}">
                <a16:creationId xmlns:a16="http://schemas.microsoft.com/office/drawing/2014/main" id="{870CBE25-74D1-459D-8374-634A6DDF66BD}"/>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6</a:t>
            </a:fld>
            <a:endParaRPr lang="en-US" dirty="0"/>
          </a:p>
        </p:txBody>
      </p:sp>
    </p:spTree>
    <p:extLst>
      <p:ext uri="{BB962C8B-B14F-4D97-AF65-F5344CB8AC3E}">
        <p14:creationId xmlns:p14="http://schemas.microsoft.com/office/powerpoint/2010/main" val="424917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E31D-E0A6-45F7-BD71-D6A92456FA39}"/>
              </a:ext>
            </a:extLst>
          </p:cNvPr>
          <p:cNvSpPr>
            <a:spLocks noGrp="1"/>
          </p:cNvSpPr>
          <p:nvPr>
            <p:ph type="title"/>
          </p:nvPr>
        </p:nvSpPr>
        <p:spPr>
          <a:xfrm>
            <a:off x="228600" y="152400"/>
            <a:ext cx="10754360" cy="715581"/>
          </a:xfrm>
        </p:spPr>
        <p:txBody>
          <a:bodyPr/>
          <a:lstStyle/>
          <a:p>
            <a:r>
              <a:rPr lang="en-US" sz="2400" dirty="0">
                <a:solidFill>
                  <a:schemeClr val="tx1"/>
                </a:solidFill>
              </a:rPr>
              <a:t>Milestone FA Product:</a:t>
            </a:r>
            <a:br>
              <a:rPr lang="en-US" sz="2400" dirty="0">
                <a:solidFill>
                  <a:schemeClr val="tx1"/>
                </a:solidFill>
              </a:rPr>
            </a:br>
            <a:endParaRPr lang="en-US" dirty="0"/>
          </a:p>
        </p:txBody>
      </p:sp>
      <p:sp>
        <p:nvSpPr>
          <p:cNvPr id="3" name="Text Placeholder 2">
            <a:extLst>
              <a:ext uri="{FF2B5EF4-FFF2-40B4-BE49-F238E27FC236}">
                <a16:creationId xmlns:a16="http://schemas.microsoft.com/office/drawing/2014/main" id="{124FBAC3-7780-47E4-BA86-A648E1996751}"/>
              </a:ext>
            </a:extLst>
          </p:cNvPr>
          <p:cNvSpPr>
            <a:spLocks noGrp="1"/>
          </p:cNvSpPr>
          <p:nvPr>
            <p:ph type="body" idx="1"/>
          </p:nvPr>
        </p:nvSpPr>
        <p:spPr>
          <a:xfrm>
            <a:off x="361178" y="510190"/>
            <a:ext cx="11626468" cy="6678751"/>
          </a:xfrm>
        </p:spPr>
        <p:txBody>
          <a:bodyPr/>
          <a:lstStyle/>
          <a:p>
            <a:r>
              <a:rPr lang="en-US" sz="1800" dirty="0">
                <a:solidFill>
                  <a:schemeClr val="tx1"/>
                </a:solidFill>
              </a:rPr>
              <a:t>Add a financial component to projects that are not advancing in a timely fashion:</a:t>
            </a:r>
          </a:p>
          <a:p>
            <a:endParaRPr lang="en-US" sz="1000" dirty="0">
              <a:solidFill>
                <a:schemeClr val="tx1"/>
              </a:solidFill>
            </a:endParaRPr>
          </a:p>
          <a:p>
            <a:pPr marL="342900" indent="-342900">
              <a:buFont typeface="Arial" panose="020B0604020202020204" pitchFamily="34" charset="0"/>
              <a:buChar char="•"/>
            </a:pPr>
            <a:r>
              <a:rPr lang="en-US" sz="1800" dirty="0">
                <a:solidFill>
                  <a:schemeClr val="tx1"/>
                </a:solidFill>
              </a:rPr>
              <a:t>Prior to First Subsequent FCA: </a:t>
            </a:r>
          </a:p>
          <a:p>
            <a:pPr marL="800100" lvl="1" indent="-342900">
              <a:buFont typeface="Arial" panose="020B0604020202020204" pitchFamily="34" charset="0"/>
              <a:buChar char="•"/>
            </a:pPr>
            <a:r>
              <a:rPr lang="en-US" sz="1400" dirty="0">
                <a:solidFill>
                  <a:schemeClr val="tx1"/>
                </a:solidFill>
              </a:rPr>
              <a:t>Resources that have not achieved their financing milestone* /or their demand reduction value according to their original pre-approved milestone schedule (as adjusted) would be required to post an additional one month of FA prior to the first subsequent auction.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Second Subsequent FCA:</a:t>
            </a:r>
          </a:p>
          <a:p>
            <a:pPr marL="800100" lvl="1" indent="-342900">
              <a:buFont typeface="Arial" panose="020B0604020202020204" pitchFamily="34" charset="0"/>
              <a:buChar char="•"/>
            </a:pPr>
            <a:r>
              <a:rPr lang="en-US" sz="1400" dirty="0">
                <a:solidFill>
                  <a:schemeClr val="tx1"/>
                </a:solidFill>
              </a:rPr>
              <a:t>Resources that have not achieved Substantial Site Construction or achieved their demand reduction value according to their original pre-approved milestone schedule (as adjusted) would be required to post an incremental two months of FA prior to the second subsequent FCA (3 months total) .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Third Subsequent FCA:</a:t>
            </a:r>
          </a:p>
          <a:p>
            <a:pPr marL="800100" lvl="1" indent="-342900">
              <a:buFont typeface="Arial" panose="020B0604020202020204" pitchFamily="34" charset="0"/>
              <a:buChar char="•"/>
            </a:pPr>
            <a:r>
              <a:rPr lang="en-US" sz="1400" dirty="0">
                <a:solidFill>
                  <a:schemeClr val="tx1"/>
                </a:solidFill>
              </a:rPr>
              <a:t>Resources that have not achieved Substantial Site Construction or achieved its demand reduction value according to their original pre-approved milestone schedule (as adjusted) would be required to post an incremental three months of FA prior to the third subsequent FCA  (6 months total).</a:t>
            </a:r>
          </a:p>
          <a:p>
            <a:endParaRPr lang="en-US" sz="1000" dirty="0">
              <a:solidFill>
                <a:schemeClr val="tx1"/>
              </a:solidFill>
            </a:endParaRPr>
          </a:p>
          <a:p>
            <a:r>
              <a:rPr lang="en-US" sz="1800" dirty="0">
                <a:solidFill>
                  <a:schemeClr val="tx1"/>
                </a:solidFill>
              </a:rPr>
              <a:t>The original milestone schedule would be adjusted to create a schedule consistent with the FCM delivery obligation.</a:t>
            </a:r>
          </a:p>
          <a:p>
            <a:pPr marL="742950" lvl="1" indent="-285750">
              <a:buFont typeface="Arial" panose="020B0604020202020204" pitchFamily="34" charset="0"/>
              <a:buChar char="•"/>
            </a:pPr>
            <a:r>
              <a:rPr lang="en-US" sz="1400" dirty="0">
                <a:solidFill>
                  <a:schemeClr val="tx1"/>
                </a:solidFill>
              </a:rPr>
              <a:t>Resources seeking earlier COD in their approved Milestone Schedule would not be subject Milestone FA based upon their more aggressive milestone schedule.  </a:t>
            </a:r>
          </a:p>
          <a:p>
            <a:endParaRPr lang="en-US" sz="1000" dirty="0">
              <a:solidFill>
                <a:schemeClr val="tx1"/>
              </a:solidFill>
            </a:endParaRPr>
          </a:p>
          <a:p>
            <a:r>
              <a:rPr lang="en-US" sz="1800" dirty="0">
                <a:solidFill>
                  <a:schemeClr val="tx1"/>
                </a:solidFill>
              </a:rPr>
              <a:t>Impact:</a:t>
            </a:r>
          </a:p>
          <a:p>
            <a:pPr marL="342900" indent="-342900">
              <a:buFont typeface="Arial" panose="020B0604020202020204" pitchFamily="34" charset="0"/>
              <a:buChar char="•"/>
            </a:pPr>
            <a:r>
              <a:rPr lang="en-US" sz="1800" dirty="0">
                <a:solidFill>
                  <a:schemeClr val="tx1"/>
                </a:solidFill>
              </a:rPr>
              <a:t>Projects meeting their commitments will see no increase in FA requirements.</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Failing projects will see an increasing FA commitment for ongoing participation in subsequent auctions. </a:t>
            </a:r>
          </a:p>
          <a:p>
            <a:pPr marL="800100" lvl="1"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No additional “Milestone FA” is collected when the project achieves Substantial Site Construction.</a:t>
            </a:r>
          </a:p>
          <a:p>
            <a:pPr marL="800100" lvl="1" indent="-342900">
              <a:buFont typeface="Arial" panose="020B0604020202020204" pitchFamily="34" charset="0"/>
              <a:buChar char="•"/>
            </a:pPr>
            <a:r>
              <a:rPr lang="en-US" dirty="0">
                <a:solidFill>
                  <a:schemeClr val="tx1"/>
                </a:solidFill>
              </a:rPr>
              <a:t>This recognizes that the project is on track to ultimately become commercial.</a:t>
            </a:r>
          </a:p>
          <a:p>
            <a:pPr marL="342900" indent="-342900">
              <a:buFont typeface="Arial" panose="020B0604020202020204" pitchFamily="34" charset="0"/>
              <a:buChar char="•"/>
            </a:pPr>
            <a:endParaRPr lang="en-US" sz="1400" dirty="0"/>
          </a:p>
          <a:p>
            <a:endParaRPr lang="en-US" dirty="0"/>
          </a:p>
        </p:txBody>
      </p:sp>
      <p:sp>
        <p:nvSpPr>
          <p:cNvPr id="4" name="Slide Number Placeholder 3">
            <a:extLst>
              <a:ext uri="{FF2B5EF4-FFF2-40B4-BE49-F238E27FC236}">
                <a16:creationId xmlns:a16="http://schemas.microsoft.com/office/drawing/2014/main" id="{0FF0C287-C21B-42E8-845D-1C31479816C9}"/>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7</a:t>
            </a:fld>
            <a:endParaRPr lang="en-US" dirty="0"/>
          </a:p>
        </p:txBody>
      </p:sp>
    </p:spTree>
    <p:extLst>
      <p:ext uri="{BB962C8B-B14F-4D97-AF65-F5344CB8AC3E}">
        <p14:creationId xmlns:p14="http://schemas.microsoft.com/office/powerpoint/2010/main" val="221716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97A5C-2FC5-4B61-9FBC-A6F4F1583295}"/>
              </a:ext>
            </a:extLst>
          </p:cNvPr>
          <p:cNvSpPr>
            <a:spLocks noGrp="1"/>
          </p:cNvSpPr>
          <p:nvPr>
            <p:ph type="title"/>
          </p:nvPr>
        </p:nvSpPr>
        <p:spPr>
          <a:xfrm>
            <a:off x="718819" y="289686"/>
            <a:ext cx="10754360" cy="346249"/>
          </a:xfrm>
        </p:spPr>
        <p:txBody>
          <a:bodyPr/>
          <a:lstStyle/>
          <a:p>
            <a:r>
              <a:rPr lang="en-US" dirty="0"/>
              <a:t>Why an Adjusted Milestone Schedule</a:t>
            </a:r>
          </a:p>
        </p:txBody>
      </p:sp>
      <p:sp>
        <p:nvSpPr>
          <p:cNvPr id="3" name="Text Placeholder 2">
            <a:extLst>
              <a:ext uri="{FF2B5EF4-FFF2-40B4-BE49-F238E27FC236}">
                <a16:creationId xmlns:a16="http://schemas.microsoft.com/office/drawing/2014/main" id="{533E4667-29B8-485F-BFFD-EE62AA3EFA4E}"/>
              </a:ext>
            </a:extLst>
          </p:cNvPr>
          <p:cNvSpPr>
            <a:spLocks noGrp="1"/>
          </p:cNvSpPr>
          <p:nvPr>
            <p:ph type="body" idx="1"/>
          </p:nvPr>
        </p:nvSpPr>
        <p:spPr>
          <a:xfrm>
            <a:off x="457200" y="762000"/>
            <a:ext cx="10334448" cy="6801862"/>
          </a:xfrm>
        </p:spPr>
        <p:txBody>
          <a:bodyPr/>
          <a:lstStyle/>
          <a:p>
            <a:pPr marL="342900" indent="-342900">
              <a:buFont typeface="Arial" panose="020B0604020202020204" pitchFamily="34" charset="0"/>
              <a:buChar char="•"/>
            </a:pPr>
            <a:r>
              <a:rPr lang="en-US" dirty="0"/>
              <a:t>Some projects require almost all 39 months between clearing in the primary auction to finalize the development and then complete physical construction and commissioning to achieve COD.</a:t>
            </a:r>
          </a:p>
          <a:p>
            <a:pPr marL="800100" lvl="1" indent="-342900">
              <a:buFont typeface="Arial" panose="020B0604020202020204" pitchFamily="34" charset="0"/>
              <a:buChar char="•"/>
            </a:pPr>
            <a:r>
              <a:rPr lang="en-US" dirty="0"/>
              <a:t>For a CCGT, that timeline is about 28-32 months of actual construction and commissioning.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However, for other projects, that timeline is significantly less depending upon interconnection and siting.</a:t>
            </a:r>
          </a:p>
          <a:p>
            <a:pPr marL="800100" lvl="1" indent="-342900">
              <a:buFont typeface="Arial" panose="020B0604020202020204" pitchFamily="34" charset="0"/>
              <a:buChar char="•"/>
            </a:pPr>
            <a:r>
              <a:rPr lang="en-US" dirty="0"/>
              <a:t>For solar projects that timeframe could be 10-14 months.</a:t>
            </a:r>
          </a:p>
          <a:p>
            <a:pPr marL="800100" lvl="1" indent="-342900">
              <a:buFont typeface="Arial" panose="020B0604020202020204" pitchFamily="34" charset="0"/>
              <a:buChar char="•"/>
            </a:pPr>
            <a:r>
              <a:rPr lang="en-US" dirty="0"/>
              <a:t>For some DR projects, the commercialization timeline is even less.</a:t>
            </a:r>
          </a:p>
          <a:p>
            <a:pPr marL="1257300" lvl="2"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adjustment would synch up the milestone schedule as submitted to reflect the actual FCA delivery obligation which is the start of the Capacity Commitment Period associated with the primary auction. </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Milestone FA would also be adjusted –  it would not be required if a milestone was not scheduled, but the total incremental would accrue based upon participation each subsequent auction. </a:t>
            </a:r>
          </a:p>
          <a:p>
            <a:endParaRPr lang="en-US" dirty="0"/>
          </a:p>
          <a:p>
            <a:endParaRPr lang="en-US" dirty="0"/>
          </a:p>
          <a:p>
            <a:endParaRPr lang="en-US" dirty="0"/>
          </a:p>
          <a:p>
            <a:r>
              <a:rPr lang="en-US" dirty="0"/>
              <a:t> </a:t>
            </a:r>
          </a:p>
        </p:txBody>
      </p:sp>
      <p:sp>
        <p:nvSpPr>
          <p:cNvPr id="4" name="Slide Number Placeholder 3">
            <a:extLst>
              <a:ext uri="{FF2B5EF4-FFF2-40B4-BE49-F238E27FC236}">
                <a16:creationId xmlns:a16="http://schemas.microsoft.com/office/drawing/2014/main" id="{33B578F2-16E7-476C-BA4F-7597D52D7DE1}"/>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8</a:t>
            </a:fld>
            <a:endParaRPr lang="en-US" dirty="0"/>
          </a:p>
        </p:txBody>
      </p:sp>
    </p:spTree>
    <p:extLst>
      <p:ext uri="{BB962C8B-B14F-4D97-AF65-F5344CB8AC3E}">
        <p14:creationId xmlns:p14="http://schemas.microsoft.com/office/powerpoint/2010/main" val="306478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8B0B-E1EA-4595-B99C-81EC91E11142}"/>
              </a:ext>
            </a:extLst>
          </p:cNvPr>
          <p:cNvSpPr>
            <a:spLocks noGrp="1"/>
          </p:cNvSpPr>
          <p:nvPr>
            <p:ph type="title"/>
          </p:nvPr>
        </p:nvSpPr>
        <p:spPr>
          <a:xfrm>
            <a:off x="718819" y="289686"/>
            <a:ext cx="10754360" cy="346249"/>
          </a:xfrm>
        </p:spPr>
        <p:txBody>
          <a:bodyPr/>
          <a:lstStyle/>
          <a:p>
            <a:r>
              <a:rPr lang="en-US" dirty="0"/>
              <a:t>Adjusted Milestone Schedule/ Example 14 Month Milestone Schedule</a:t>
            </a:r>
          </a:p>
        </p:txBody>
      </p:sp>
      <p:sp>
        <p:nvSpPr>
          <p:cNvPr id="3" name="Text Placeholder 2">
            <a:extLst>
              <a:ext uri="{FF2B5EF4-FFF2-40B4-BE49-F238E27FC236}">
                <a16:creationId xmlns:a16="http://schemas.microsoft.com/office/drawing/2014/main" id="{E5ADC4F3-2129-492D-B40C-546D88EFA2D9}"/>
              </a:ext>
            </a:extLst>
          </p:cNvPr>
          <p:cNvSpPr>
            <a:spLocks noGrp="1"/>
          </p:cNvSpPr>
          <p:nvPr>
            <p:ph type="body" idx="1"/>
          </p:nvPr>
        </p:nvSpPr>
        <p:spPr>
          <a:xfrm>
            <a:off x="457200" y="838200"/>
            <a:ext cx="10867848" cy="5186035"/>
          </a:xfrm>
        </p:spPr>
        <p:txBody>
          <a:bodyPr/>
          <a:lstStyle/>
          <a:p>
            <a:r>
              <a:rPr lang="en-US" dirty="0"/>
              <a:t>			</a:t>
            </a:r>
            <a:r>
              <a:rPr lang="en-US" sz="2000" dirty="0">
                <a:solidFill>
                  <a:schemeClr val="tx1"/>
                </a:solidFill>
              </a:rPr>
              <a:t>Required 	Commercial	Adjusted	Milestone</a:t>
            </a:r>
          </a:p>
          <a:p>
            <a:r>
              <a:rPr lang="en-US" sz="2000" dirty="0">
                <a:solidFill>
                  <a:schemeClr val="tx1"/>
                </a:solidFill>
              </a:rPr>
              <a:t>			Milestone	Milestone	Milestone	FA Required</a:t>
            </a:r>
          </a:p>
          <a:p>
            <a:r>
              <a:rPr lang="en-US" sz="1100" dirty="0">
                <a:solidFill>
                  <a:schemeClr val="tx1"/>
                </a:solidFill>
              </a:rPr>
              <a:t>					Months from Clearing			</a:t>
            </a:r>
          </a:p>
          <a:p>
            <a:r>
              <a:rPr lang="en-US" sz="2000" dirty="0">
                <a:solidFill>
                  <a:schemeClr val="tx1"/>
                </a:solidFill>
              </a:rPr>
              <a:t>Primary Auction</a:t>
            </a:r>
            <a:r>
              <a:rPr lang="en-US" dirty="0">
                <a:solidFill>
                  <a:schemeClr val="tx1"/>
                </a:solidFill>
              </a:rPr>
              <a:t>	   	</a:t>
            </a:r>
            <a:r>
              <a:rPr lang="en-US" sz="1600" dirty="0">
                <a:solidFill>
                  <a:schemeClr val="tx1"/>
                </a:solidFill>
              </a:rPr>
              <a:t>N/A		  N/A     	 	     N/A		1 month Net Cone</a:t>
            </a:r>
          </a:p>
          <a:p>
            <a:endParaRPr lang="en-US" sz="1100" dirty="0">
              <a:solidFill>
                <a:schemeClr val="tx1"/>
              </a:solidFill>
            </a:endParaRPr>
          </a:p>
          <a:p>
            <a:r>
              <a:rPr lang="en-US" sz="2000" dirty="0">
                <a:solidFill>
                  <a:schemeClr val="tx1"/>
                </a:solidFill>
              </a:rPr>
              <a:t>First Subsequent</a:t>
            </a:r>
            <a:r>
              <a:rPr lang="en-US" dirty="0">
                <a:solidFill>
                  <a:schemeClr val="tx1"/>
                </a:solidFill>
              </a:rPr>
              <a:t>	</a:t>
            </a:r>
            <a:r>
              <a:rPr lang="en-US" sz="1600" dirty="0">
                <a:solidFill>
                  <a:schemeClr val="tx1"/>
                </a:solidFill>
              </a:rPr>
              <a:t>Financial Close/	  +2 Mos	  </a:t>
            </a:r>
            <a:r>
              <a:rPr lang="en-US" sz="1600" dirty="0">
                <a:solidFill>
                  <a:schemeClr val="tx1"/>
                </a:solidFill>
                <a:sym typeface="Wingdings" panose="05000000000000000000" pitchFamily="2" charset="2"/>
              </a:rPr>
              <a:t></a:t>
            </a:r>
            <a:r>
              <a:rPr lang="en-US" sz="1600" dirty="0">
                <a:solidFill>
                  <a:schemeClr val="tx1"/>
                </a:solidFill>
              </a:rPr>
              <a:t>	  +27 </a:t>
            </a:r>
            <a:r>
              <a:rPr lang="en-US" sz="1600" dirty="0" err="1">
                <a:solidFill>
                  <a:schemeClr val="tx1"/>
                </a:solidFill>
              </a:rPr>
              <a:t>mos</a:t>
            </a:r>
            <a:r>
              <a:rPr lang="en-US" sz="1600" dirty="0">
                <a:solidFill>
                  <a:schemeClr val="tx1"/>
                </a:solidFill>
              </a:rPr>
              <a:t>		None Due</a:t>
            </a:r>
          </a:p>
          <a:p>
            <a:r>
              <a:rPr lang="en-US" sz="1600" dirty="0">
                <a:solidFill>
                  <a:schemeClr val="tx1"/>
                </a:solidFill>
              </a:rPr>
              <a:t>			Construction NTP</a:t>
            </a:r>
          </a:p>
          <a:p>
            <a:endParaRPr lang="en-US" sz="1100" dirty="0">
              <a:solidFill>
                <a:schemeClr val="tx1"/>
              </a:solidFill>
            </a:endParaRPr>
          </a:p>
          <a:p>
            <a:r>
              <a:rPr lang="en-US" sz="2000" dirty="0">
                <a:solidFill>
                  <a:schemeClr val="tx1"/>
                </a:solidFill>
              </a:rPr>
              <a:t>Second Subsequent</a:t>
            </a:r>
            <a:r>
              <a:rPr lang="en-US" dirty="0">
                <a:solidFill>
                  <a:schemeClr val="tx1"/>
                </a:solidFill>
              </a:rPr>
              <a:t>	</a:t>
            </a:r>
            <a:r>
              <a:rPr lang="en-US" sz="1600" dirty="0">
                <a:solidFill>
                  <a:schemeClr val="tx1"/>
                </a:solidFill>
              </a:rPr>
              <a:t>Substantial Site	 +6 Mos     </a:t>
            </a:r>
            <a:r>
              <a:rPr lang="en-US" sz="1600" dirty="0">
                <a:solidFill>
                  <a:schemeClr val="tx1"/>
                </a:solidFill>
                <a:sym typeface="Wingdings" panose="05000000000000000000" pitchFamily="2" charset="2"/>
              </a:rPr>
              <a:t>	  +31 Mos		None Due</a:t>
            </a:r>
            <a:endParaRPr lang="en-US" sz="1600" dirty="0">
              <a:solidFill>
                <a:schemeClr val="tx1"/>
              </a:solidFill>
            </a:endParaRPr>
          </a:p>
          <a:p>
            <a:r>
              <a:rPr lang="en-US" sz="1100" dirty="0">
                <a:solidFill>
                  <a:schemeClr val="tx1"/>
                </a:solidFill>
              </a:rPr>
              <a:t>			</a:t>
            </a:r>
            <a:r>
              <a:rPr lang="en-US" sz="1600" dirty="0">
                <a:solidFill>
                  <a:schemeClr val="tx1"/>
                </a:solidFill>
              </a:rPr>
              <a:t>Construction</a:t>
            </a:r>
          </a:p>
          <a:p>
            <a:r>
              <a:rPr lang="en-US" sz="1100" dirty="0">
                <a:solidFill>
                  <a:schemeClr val="tx1"/>
                </a:solidFill>
              </a:rPr>
              <a:t>	</a:t>
            </a:r>
          </a:p>
          <a:p>
            <a:r>
              <a:rPr lang="en-US" sz="2000" dirty="0">
                <a:solidFill>
                  <a:schemeClr val="tx1"/>
                </a:solidFill>
              </a:rPr>
              <a:t>Third Subsequent</a:t>
            </a:r>
            <a:r>
              <a:rPr lang="en-US" dirty="0">
                <a:solidFill>
                  <a:schemeClr val="tx1"/>
                </a:solidFill>
              </a:rPr>
              <a:t>	</a:t>
            </a:r>
            <a:r>
              <a:rPr lang="en-US" sz="1600" dirty="0">
                <a:solidFill>
                  <a:schemeClr val="tx1"/>
                </a:solidFill>
              </a:rPr>
              <a:t>Substantial Site	 +6 Mos     </a:t>
            </a:r>
            <a:r>
              <a:rPr lang="en-US" sz="1600" dirty="0">
                <a:solidFill>
                  <a:schemeClr val="tx1"/>
                </a:solidFill>
                <a:sym typeface="Wingdings" panose="05000000000000000000" pitchFamily="2" charset="2"/>
              </a:rPr>
              <a:t>	  +31 Mos		6 months incremental</a:t>
            </a:r>
            <a:endParaRPr lang="en-US" sz="1600" dirty="0">
              <a:solidFill>
                <a:schemeClr val="tx1"/>
              </a:solidFill>
            </a:endParaRPr>
          </a:p>
          <a:p>
            <a:r>
              <a:rPr lang="en-US" sz="1600" dirty="0">
                <a:solidFill>
                  <a:schemeClr val="tx1"/>
                </a:solidFill>
              </a:rPr>
              <a:t>			Construction					(if milestone not met)</a:t>
            </a:r>
          </a:p>
          <a:p>
            <a:endParaRPr lang="en-US" sz="1100" dirty="0">
              <a:solidFill>
                <a:schemeClr val="tx1"/>
              </a:solidFill>
            </a:endParaRPr>
          </a:p>
          <a:p>
            <a:r>
              <a:rPr lang="en-US" sz="1600" dirty="0">
                <a:solidFill>
                  <a:schemeClr val="tx1"/>
                </a:solidFill>
              </a:rPr>
              <a:t>			COD		 +14 Mos  </a:t>
            </a:r>
            <a:r>
              <a:rPr lang="en-US" sz="1600" dirty="0">
                <a:solidFill>
                  <a:schemeClr val="tx1"/>
                </a:solidFill>
                <a:sym typeface="Wingdings" panose="05000000000000000000" pitchFamily="2" charset="2"/>
              </a:rPr>
              <a:t></a:t>
            </a:r>
            <a:r>
              <a:rPr lang="en-US" sz="1600" dirty="0">
                <a:solidFill>
                  <a:schemeClr val="tx1"/>
                </a:solidFill>
              </a:rPr>
              <a:t>	  +39 Mos</a:t>
            </a:r>
          </a:p>
          <a:p>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All FA installments would be due if failure to achieve the milestone  occurs after the subsequent auction triggers.  </a:t>
            </a:r>
          </a:p>
          <a:p>
            <a:pPr marL="742950" lvl="1" indent="-285750">
              <a:buFont typeface="Arial" panose="020B0604020202020204" pitchFamily="34" charset="0"/>
              <a:buChar char="•"/>
            </a:pPr>
            <a:r>
              <a:rPr lang="en-US" sz="1600" dirty="0">
                <a:solidFill>
                  <a:schemeClr val="tx1"/>
                </a:solidFill>
              </a:rPr>
              <a:t>All Milestone FA returned upon achievement of Substantial Site Construction:  20% expenditure of construction cost</a:t>
            </a:r>
          </a:p>
          <a:p>
            <a:endParaRPr lang="en-US" sz="1600" dirty="0"/>
          </a:p>
        </p:txBody>
      </p:sp>
      <p:sp>
        <p:nvSpPr>
          <p:cNvPr id="4" name="Slide Number Placeholder 3">
            <a:extLst>
              <a:ext uri="{FF2B5EF4-FFF2-40B4-BE49-F238E27FC236}">
                <a16:creationId xmlns:a16="http://schemas.microsoft.com/office/drawing/2014/main" id="{D56E0BC7-81FF-49D8-8BE1-C3EDE76B0D1F}"/>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9</a:t>
            </a:fld>
            <a:endParaRPr lang="en-US" dirty="0"/>
          </a:p>
        </p:txBody>
      </p:sp>
    </p:spTree>
    <p:extLst>
      <p:ext uri="{BB962C8B-B14F-4D97-AF65-F5344CB8AC3E}">
        <p14:creationId xmlns:p14="http://schemas.microsoft.com/office/powerpoint/2010/main" val="760906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14466</TotalTime>
  <Words>2792</Words>
  <Application>Microsoft Office PowerPoint</Application>
  <PresentationFormat>Widescreen</PresentationFormat>
  <Paragraphs>245</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Segoe UI</vt:lpstr>
      <vt:lpstr>Symbol</vt:lpstr>
      <vt:lpstr>Office Theme</vt:lpstr>
      <vt:lpstr>PowerPoint Presentation</vt:lpstr>
      <vt:lpstr>FA Improvement Process</vt:lpstr>
      <vt:lpstr>Problem Statement</vt:lpstr>
      <vt:lpstr>Impacts from the Problems</vt:lpstr>
      <vt:lpstr>Current Milestone Schedule </vt:lpstr>
      <vt:lpstr>Proposed FA Enhancements</vt:lpstr>
      <vt:lpstr>Milestone FA Product: </vt:lpstr>
      <vt:lpstr>Why an Adjusted Milestone Schedule</vt:lpstr>
      <vt:lpstr>Adjusted Milestone Schedule/ Example 14 Month Milestone Schedule</vt:lpstr>
      <vt:lpstr>Delay FA Product</vt:lpstr>
      <vt:lpstr>Four Steps for More Effective Financial Assurance</vt:lpstr>
      <vt:lpstr>Q:  Doesn’t the Trading FA provide appropriate incentive for non-performing resources to perform?</vt:lpstr>
      <vt:lpstr>Q:  In changing the allocation to CSO holders, doesn’t this result in load interests potential paying more for the capacity?  Can’t they be charged for capacity that is never delivered?</vt:lpstr>
      <vt:lpstr>Schedule</vt:lpstr>
      <vt:lpstr>Previous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CPV All-Hands Meeting</dc:title>
  <dc:creator>Jennifer Villarreal</dc:creator>
  <cp:lastModifiedBy>Joel Gordon</cp:lastModifiedBy>
  <cp:revision>12</cp:revision>
  <dcterms:created xsi:type="dcterms:W3CDTF">2020-10-22T01:53:05Z</dcterms:created>
  <dcterms:modified xsi:type="dcterms:W3CDTF">2021-12-06T14:39:30Z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2020-04-07T00:00:00Z</vt:filetime>
  </property>
  <property fmtid="{D5CDD505-2E9C-101B-9397-08002B2CF9AE}" pid="3" name="Creator">
    <vt:lpwstr>Microsoft® PowerPoint® for Office 365</vt:lpwstr>
  </property>
  <property fmtid="{D5CDD505-2E9C-101B-9397-08002B2CF9AE}" pid="4" name="LastSaved">
    <vt:filetime>2020-10-22T00:00:00Z</vt:filetime>
  </property>
</Properties>
</file>