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97" r:id="rId3"/>
    <p:sldId id="268" r:id="rId4"/>
    <p:sldId id="270" r:id="rId5"/>
    <p:sldId id="289" r:id="rId6"/>
    <p:sldId id="278" r:id="rId7"/>
    <p:sldId id="309" r:id="rId8"/>
    <p:sldId id="311" r:id="rId9"/>
    <p:sldId id="310" r:id="rId10"/>
    <p:sldId id="312" r:id="rId11"/>
    <p:sldId id="282" r:id="rId12"/>
    <p:sldId id="303" r:id="rId13"/>
    <p:sldId id="306" r:id="rId14"/>
    <p:sldId id="319" r:id="rId15"/>
    <p:sldId id="320" r:id="rId16"/>
    <p:sldId id="287" r:id="rId17"/>
    <p:sldId id="307" r:id="rId18"/>
    <p:sldId id="292" r:id="rId19"/>
    <p:sldId id="318" r:id="rId20"/>
    <p:sldId id="288" r:id="rId21"/>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27" autoAdjust="0"/>
  </p:normalViewPr>
  <p:slideViewPr>
    <p:cSldViewPr>
      <p:cViewPr varScale="1">
        <p:scale>
          <a:sx n="37" d="100"/>
          <a:sy n="37" d="100"/>
        </p:scale>
        <p:origin x="177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l Gordon" userId="9a34cd6e-7b70-44c3-859e-84b10bebcf22" providerId="ADAL" clId="{B51A5532-0A35-40F0-816C-5F4EF9B2AE4E}"/>
    <pc:docChg chg="custSel addSld delSld modSld sldOrd">
      <pc:chgData name="Joel Gordon" userId="9a34cd6e-7b70-44c3-859e-84b10bebcf22" providerId="ADAL" clId="{B51A5532-0A35-40F0-816C-5F4EF9B2AE4E}" dt="2022-02-07T20:55:08.027" v="1653" actId="255"/>
      <pc:docMkLst>
        <pc:docMk/>
      </pc:docMkLst>
      <pc:sldChg chg="modSp mod">
        <pc:chgData name="Joel Gordon" userId="9a34cd6e-7b70-44c3-859e-84b10bebcf22" providerId="ADAL" clId="{B51A5532-0A35-40F0-816C-5F4EF9B2AE4E}" dt="2022-02-07T18:17:52.615" v="77" actId="6549"/>
        <pc:sldMkLst>
          <pc:docMk/>
          <pc:sldMk cId="0" sldId="256"/>
        </pc:sldMkLst>
        <pc:spChg chg="mod">
          <ac:chgData name="Joel Gordon" userId="9a34cd6e-7b70-44c3-859e-84b10bebcf22" providerId="ADAL" clId="{B51A5532-0A35-40F0-816C-5F4EF9B2AE4E}" dt="2022-02-07T18:17:52.615" v="77" actId="6549"/>
          <ac:spMkLst>
            <pc:docMk/>
            <pc:sldMk cId="0" sldId="256"/>
            <ac:spMk id="13" creationId="{00000000-0000-0000-0000-000000000000}"/>
          </ac:spMkLst>
        </pc:spChg>
      </pc:sldChg>
      <pc:sldChg chg="modSp mod">
        <pc:chgData name="Joel Gordon" userId="9a34cd6e-7b70-44c3-859e-84b10bebcf22" providerId="ADAL" clId="{B51A5532-0A35-40F0-816C-5F4EF9B2AE4E}" dt="2022-02-07T18:23:02.560" v="474" actId="20577"/>
        <pc:sldMkLst>
          <pc:docMk/>
          <pc:sldMk cId="1768409152" sldId="270"/>
        </pc:sldMkLst>
        <pc:spChg chg="mod">
          <ac:chgData name="Joel Gordon" userId="9a34cd6e-7b70-44c3-859e-84b10bebcf22" providerId="ADAL" clId="{B51A5532-0A35-40F0-816C-5F4EF9B2AE4E}" dt="2022-02-07T18:23:02.560" v="474" actId="20577"/>
          <ac:spMkLst>
            <pc:docMk/>
            <pc:sldMk cId="1768409152" sldId="270"/>
            <ac:spMk id="3" creationId="{C60904E5-E385-4D24-8C85-BB0CCAD58262}"/>
          </ac:spMkLst>
        </pc:spChg>
      </pc:sldChg>
      <pc:sldChg chg="modSp mod ord">
        <pc:chgData name="Joel Gordon" userId="9a34cd6e-7b70-44c3-859e-84b10bebcf22" providerId="ADAL" clId="{B51A5532-0A35-40F0-816C-5F4EF9B2AE4E}" dt="2022-02-07T20:49:42.614" v="1453" actId="12"/>
        <pc:sldMkLst>
          <pc:docMk/>
          <pc:sldMk cId="1523532042" sldId="287"/>
        </pc:sldMkLst>
        <pc:spChg chg="mod">
          <ac:chgData name="Joel Gordon" userId="9a34cd6e-7b70-44c3-859e-84b10bebcf22" providerId="ADAL" clId="{B51A5532-0A35-40F0-816C-5F4EF9B2AE4E}" dt="2022-02-07T20:49:42.614" v="1453" actId="12"/>
          <ac:spMkLst>
            <pc:docMk/>
            <pc:sldMk cId="1523532042" sldId="287"/>
            <ac:spMk id="3" creationId="{1501F0FF-EB90-4ADF-BEEE-8D1CBE549C08}"/>
          </ac:spMkLst>
        </pc:spChg>
      </pc:sldChg>
      <pc:sldChg chg="modSp mod">
        <pc:chgData name="Joel Gordon" userId="9a34cd6e-7b70-44c3-859e-84b10bebcf22" providerId="ADAL" clId="{B51A5532-0A35-40F0-816C-5F4EF9B2AE4E}" dt="2022-02-07T20:55:08.027" v="1653" actId="255"/>
        <pc:sldMkLst>
          <pc:docMk/>
          <pc:sldMk cId="3010651447" sldId="288"/>
        </pc:sldMkLst>
        <pc:spChg chg="mod">
          <ac:chgData name="Joel Gordon" userId="9a34cd6e-7b70-44c3-859e-84b10bebcf22" providerId="ADAL" clId="{B51A5532-0A35-40F0-816C-5F4EF9B2AE4E}" dt="2022-02-07T20:55:08.027" v="1653" actId="255"/>
          <ac:spMkLst>
            <pc:docMk/>
            <pc:sldMk cId="3010651447" sldId="288"/>
            <ac:spMk id="3" creationId="{78B6AA5C-2CE1-4C00-8256-3ABB88BFD557}"/>
          </ac:spMkLst>
        </pc:spChg>
      </pc:sldChg>
      <pc:sldChg chg="ord">
        <pc:chgData name="Joel Gordon" userId="9a34cd6e-7b70-44c3-859e-84b10bebcf22" providerId="ADAL" clId="{B51A5532-0A35-40F0-816C-5F4EF9B2AE4E}" dt="2022-02-07T18:31:45.759" v="748"/>
        <pc:sldMkLst>
          <pc:docMk/>
          <pc:sldMk cId="112583541" sldId="292"/>
        </pc:sldMkLst>
      </pc:sldChg>
      <pc:sldChg chg="del ord">
        <pc:chgData name="Joel Gordon" userId="9a34cd6e-7b70-44c3-859e-84b10bebcf22" providerId="ADAL" clId="{B51A5532-0A35-40F0-816C-5F4EF9B2AE4E}" dt="2022-02-07T20:51:18.312" v="1456" actId="47"/>
        <pc:sldMkLst>
          <pc:docMk/>
          <pc:sldMk cId="657458206" sldId="293"/>
        </pc:sldMkLst>
      </pc:sldChg>
      <pc:sldChg chg="del ord">
        <pc:chgData name="Joel Gordon" userId="9a34cd6e-7b70-44c3-859e-84b10bebcf22" providerId="ADAL" clId="{B51A5532-0A35-40F0-816C-5F4EF9B2AE4E}" dt="2022-02-07T20:51:09.649" v="1454" actId="47"/>
        <pc:sldMkLst>
          <pc:docMk/>
          <pc:sldMk cId="4291364653" sldId="294"/>
        </pc:sldMkLst>
      </pc:sldChg>
      <pc:sldChg chg="modSp mod">
        <pc:chgData name="Joel Gordon" userId="9a34cd6e-7b70-44c3-859e-84b10bebcf22" providerId="ADAL" clId="{B51A5532-0A35-40F0-816C-5F4EF9B2AE4E}" dt="2022-02-07T20:43:45.109" v="1099" actId="13926"/>
        <pc:sldMkLst>
          <pc:docMk/>
          <pc:sldMk cId="188512496" sldId="297"/>
        </pc:sldMkLst>
        <pc:spChg chg="mod">
          <ac:chgData name="Joel Gordon" userId="9a34cd6e-7b70-44c3-859e-84b10bebcf22" providerId="ADAL" clId="{B51A5532-0A35-40F0-816C-5F4EF9B2AE4E}" dt="2022-02-07T20:43:45.109" v="1099" actId="13926"/>
          <ac:spMkLst>
            <pc:docMk/>
            <pc:sldMk cId="188512496" sldId="297"/>
            <ac:spMk id="3" creationId="{503AC66F-A921-4AB0-A33B-4202599DEA8A}"/>
          </ac:spMkLst>
        </pc:spChg>
      </pc:sldChg>
      <pc:sldChg chg="del ord">
        <pc:chgData name="Joel Gordon" userId="9a34cd6e-7b70-44c3-859e-84b10bebcf22" providerId="ADAL" clId="{B51A5532-0A35-40F0-816C-5F4EF9B2AE4E}" dt="2022-02-07T20:51:13.095" v="1455" actId="47"/>
        <pc:sldMkLst>
          <pc:docMk/>
          <pc:sldMk cId="3982395350" sldId="302"/>
        </pc:sldMkLst>
      </pc:sldChg>
      <pc:sldChg chg="modSp mod modNotesTx">
        <pc:chgData name="Joel Gordon" userId="9a34cd6e-7b70-44c3-859e-84b10bebcf22" providerId="ADAL" clId="{B51A5532-0A35-40F0-816C-5F4EF9B2AE4E}" dt="2022-02-07T20:46:59.415" v="1265" actId="6549"/>
        <pc:sldMkLst>
          <pc:docMk/>
          <pc:sldMk cId="2508440752" sldId="303"/>
        </pc:sldMkLst>
        <pc:spChg chg="mod">
          <ac:chgData name="Joel Gordon" userId="9a34cd6e-7b70-44c3-859e-84b10bebcf22" providerId="ADAL" clId="{B51A5532-0A35-40F0-816C-5F4EF9B2AE4E}" dt="2022-02-07T20:46:59.415" v="1265" actId="6549"/>
          <ac:spMkLst>
            <pc:docMk/>
            <pc:sldMk cId="2508440752" sldId="303"/>
            <ac:spMk id="3" creationId="{C417A1F1-BEB9-4C6B-82A1-A96405F7C70B}"/>
          </ac:spMkLst>
        </pc:spChg>
      </pc:sldChg>
      <pc:sldChg chg="del ord">
        <pc:chgData name="Joel Gordon" userId="9a34cd6e-7b70-44c3-859e-84b10bebcf22" providerId="ADAL" clId="{B51A5532-0A35-40F0-816C-5F4EF9B2AE4E}" dt="2022-02-07T20:54:43.431" v="1646" actId="47"/>
        <pc:sldMkLst>
          <pc:docMk/>
          <pc:sldMk cId="997192098" sldId="304"/>
        </pc:sldMkLst>
      </pc:sldChg>
      <pc:sldChg chg="del">
        <pc:chgData name="Joel Gordon" userId="9a34cd6e-7b70-44c3-859e-84b10bebcf22" providerId="ADAL" clId="{B51A5532-0A35-40F0-816C-5F4EF9B2AE4E}" dt="2022-02-07T20:54:50.076" v="1650" actId="47"/>
        <pc:sldMkLst>
          <pc:docMk/>
          <pc:sldMk cId="250496063" sldId="305"/>
        </pc:sldMkLst>
      </pc:sldChg>
      <pc:sldChg chg="ord">
        <pc:chgData name="Joel Gordon" userId="9a34cd6e-7b70-44c3-859e-84b10bebcf22" providerId="ADAL" clId="{B51A5532-0A35-40F0-816C-5F4EF9B2AE4E}" dt="2022-02-07T18:30:10.235" v="698"/>
        <pc:sldMkLst>
          <pc:docMk/>
          <pc:sldMk cId="2371583870" sldId="306"/>
        </pc:sldMkLst>
      </pc:sldChg>
      <pc:sldChg chg="ord">
        <pc:chgData name="Joel Gordon" userId="9a34cd6e-7b70-44c3-859e-84b10bebcf22" providerId="ADAL" clId="{B51A5532-0A35-40F0-816C-5F4EF9B2AE4E}" dt="2022-02-07T18:31:24.478" v="746"/>
        <pc:sldMkLst>
          <pc:docMk/>
          <pc:sldMk cId="3872531035" sldId="307"/>
        </pc:sldMkLst>
      </pc:sldChg>
      <pc:sldChg chg="del">
        <pc:chgData name="Joel Gordon" userId="9a34cd6e-7b70-44c3-859e-84b10bebcf22" providerId="ADAL" clId="{B51A5532-0A35-40F0-816C-5F4EF9B2AE4E}" dt="2022-02-07T20:54:44.606" v="1647" actId="47"/>
        <pc:sldMkLst>
          <pc:docMk/>
          <pc:sldMk cId="2702502670" sldId="313"/>
        </pc:sldMkLst>
      </pc:sldChg>
      <pc:sldChg chg="del">
        <pc:chgData name="Joel Gordon" userId="9a34cd6e-7b70-44c3-859e-84b10bebcf22" providerId="ADAL" clId="{B51A5532-0A35-40F0-816C-5F4EF9B2AE4E}" dt="2022-02-07T20:54:48.284" v="1649" actId="47"/>
        <pc:sldMkLst>
          <pc:docMk/>
          <pc:sldMk cId="1863235913" sldId="314"/>
        </pc:sldMkLst>
      </pc:sldChg>
      <pc:sldChg chg="del">
        <pc:chgData name="Joel Gordon" userId="9a34cd6e-7b70-44c3-859e-84b10bebcf22" providerId="ADAL" clId="{B51A5532-0A35-40F0-816C-5F4EF9B2AE4E}" dt="2022-02-07T20:54:46.638" v="1648" actId="47"/>
        <pc:sldMkLst>
          <pc:docMk/>
          <pc:sldMk cId="1222687555" sldId="315"/>
        </pc:sldMkLst>
      </pc:sldChg>
      <pc:sldChg chg="del">
        <pc:chgData name="Joel Gordon" userId="9a34cd6e-7b70-44c3-859e-84b10bebcf22" providerId="ADAL" clId="{B51A5532-0A35-40F0-816C-5F4EF9B2AE4E}" dt="2022-02-07T20:54:51.759" v="1651" actId="47"/>
        <pc:sldMkLst>
          <pc:docMk/>
          <pc:sldMk cId="3110669645" sldId="316"/>
        </pc:sldMkLst>
      </pc:sldChg>
      <pc:sldChg chg="del">
        <pc:chgData name="Joel Gordon" userId="9a34cd6e-7b70-44c3-859e-84b10bebcf22" providerId="ADAL" clId="{B51A5532-0A35-40F0-816C-5F4EF9B2AE4E}" dt="2022-02-07T20:54:53.602" v="1652" actId="47"/>
        <pc:sldMkLst>
          <pc:docMk/>
          <pc:sldMk cId="1588397488" sldId="317"/>
        </pc:sldMkLst>
      </pc:sldChg>
      <pc:sldChg chg="delSp modSp new mod">
        <pc:chgData name="Joel Gordon" userId="9a34cd6e-7b70-44c3-859e-84b10bebcf22" providerId="ADAL" clId="{B51A5532-0A35-40F0-816C-5F4EF9B2AE4E}" dt="2022-02-07T20:54:37.888" v="1645" actId="15"/>
        <pc:sldMkLst>
          <pc:docMk/>
          <pc:sldMk cId="1423470417" sldId="318"/>
        </pc:sldMkLst>
        <pc:spChg chg="del">
          <ac:chgData name="Joel Gordon" userId="9a34cd6e-7b70-44c3-859e-84b10bebcf22" providerId="ADAL" clId="{B51A5532-0A35-40F0-816C-5F4EF9B2AE4E}" dt="2022-02-07T20:53:51.092" v="1457" actId="478"/>
          <ac:spMkLst>
            <pc:docMk/>
            <pc:sldMk cId="1423470417" sldId="318"/>
            <ac:spMk id="2" creationId="{7A81FB9D-E3EC-4B3F-8E56-7F6F5A180504}"/>
          </ac:spMkLst>
        </pc:spChg>
        <pc:spChg chg="mod">
          <ac:chgData name="Joel Gordon" userId="9a34cd6e-7b70-44c3-859e-84b10bebcf22" providerId="ADAL" clId="{B51A5532-0A35-40F0-816C-5F4EF9B2AE4E}" dt="2022-02-07T20:54:37.888" v="1645" actId="15"/>
          <ac:spMkLst>
            <pc:docMk/>
            <pc:sldMk cId="1423470417" sldId="318"/>
            <ac:spMk id="3" creationId="{A73F5395-4541-4A05-B855-7C84B117C959}"/>
          </ac:spMkLst>
        </pc:spChg>
      </pc:sldChg>
      <pc:sldChg chg="addSp delSp modSp new mod">
        <pc:chgData name="Joel Gordon" userId="9a34cd6e-7b70-44c3-859e-84b10bebcf22" providerId="ADAL" clId="{B51A5532-0A35-40F0-816C-5F4EF9B2AE4E}" dt="2022-02-07T20:48:09.695" v="1272" actId="14100"/>
        <pc:sldMkLst>
          <pc:docMk/>
          <pc:sldMk cId="4147181657" sldId="319"/>
        </pc:sldMkLst>
        <pc:spChg chg="mod">
          <ac:chgData name="Joel Gordon" userId="9a34cd6e-7b70-44c3-859e-84b10bebcf22" providerId="ADAL" clId="{B51A5532-0A35-40F0-816C-5F4EF9B2AE4E}" dt="2022-02-07T18:49:41.808" v="869" actId="20577"/>
          <ac:spMkLst>
            <pc:docMk/>
            <pc:sldMk cId="4147181657" sldId="319"/>
            <ac:spMk id="2" creationId="{AEB7C600-4005-4638-B5E9-C4711FF4E410}"/>
          </ac:spMkLst>
        </pc:spChg>
        <pc:spChg chg="del mod">
          <ac:chgData name="Joel Gordon" userId="9a34cd6e-7b70-44c3-859e-84b10bebcf22" providerId="ADAL" clId="{B51A5532-0A35-40F0-816C-5F4EF9B2AE4E}" dt="2022-02-07T20:48:03.416" v="1270" actId="478"/>
          <ac:spMkLst>
            <pc:docMk/>
            <pc:sldMk cId="4147181657" sldId="319"/>
            <ac:spMk id="3" creationId="{E21DF894-C617-4D32-BDC5-8415E96E7A7B}"/>
          </ac:spMkLst>
        </pc:spChg>
        <pc:picChg chg="add mod">
          <ac:chgData name="Joel Gordon" userId="9a34cd6e-7b70-44c3-859e-84b10bebcf22" providerId="ADAL" clId="{B51A5532-0A35-40F0-816C-5F4EF9B2AE4E}" dt="2022-02-07T20:48:09.695" v="1272" actId="14100"/>
          <ac:picMkLst>
            <pc:docMk/>
            <pc:sldMk cId="4147181657" sldId="319"/>
            <ac:picMk id="6" creationId="{34CF9AB4-9190-44D0-ABC0-165AFB52CDCC}"/>
          </ac:picMkLst>
        </pc:picChg>
      </pc:sldChg>
      <pc:sldChg chg="addSp delSp modSp new mod">
        <pc:chgData name="Joel Gordon" userId="9a34cd6e-7b70-44c3-859e-84b10bebcf22" providerId="ADAL" clId="{B51A5532-0A35-40F0-816C-5F4EF9B2AE4E}" dt="2022-02-07T20:48:49.074" v="1277" actId="14100"/>
        <pc:sldMkLst>
          <pc:docMk/>
          <pc:sldMk cId="3383678005" sldId="320"/>
        </pc:sldMkLst>
        <pc:spChg chg="mod">
          <ac:chgData name="Joel Gordon" userId="9a34cd6e-7b70-44c3-859e-84b10bebcf22" providerId="ADAL" clId="{B51A5532-0A35-40F0-816C-5F4EF9B2AE4E}" dt="2022-02-07T18:50:08.560" v="921" actId="20577"/>
          <ac:spMkLst>
            <pc:docMk/>
            <pc:sldMk cId="3383678005" sldId="320"/>
            <ac:spMk id="2" creationId="{407BA357-7D71-4332-B9E6-07F490785EDA}"/>
          </ac:spMkLst>
        </pc:spChg>
        <pc:spChg chg="del mod">
          <ac:chgData name="Joel Gordon" userId="9a34cd6e-7b70-44c3-859e-84b10bebcf22" providerId="ADAL" clId="{B51A5532-0A35-40F0-816C-5F4EF9B2AE4E}" dt="2022-02-07T20:48:43.493" v="1275" actId="478"/>
          <ac:spMkLst>
            <pc:docMk/>
            <pc:sldMk cId="3383678005" sldId="320"/>
            <ac:spMk id="3" creationId="{9D1236EC-6C22-46F0-B489-41DCB9BDD5F7}"/>
          </ac:spMkLst>
        </pc:spChg>
        <pc:picChg chg="add mod">
          <ac:chgData name="Joel Gordon" userId="9a34cd6e-7b70-44c3-859e-84b10bebcf22" providerId="ADAL" clId="{B51A5532-0A35-40F0-816C-5F4EF9B2AE4E}" dt="2022-02-07T20:48:49.074" v="1277" actId="14100"/>
          <ac:picMkLst>
            <pc:docMk/>
            <pc:sldMk cId="3383678005" sldId="320"/>
            <ac:picMk id="6" creationId="{82413669-72BB-4368-BE77-17E5DA5997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DB2AD1E-87F5-4629-9234-2A0B63E454B1}" type="datetimeFigureOut">
              <a:rPr lang="en-US" smtClean="0"/>
              <a:t>2/7/2022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871DB05-2F8C-4671-ADBC-EE0937C9E986}" type="slidenum">
              <a:rPr lang="en-US" smtClean="0"/>
              <a:t>‹#›</a:t>
            </a:fld>
            <a:endParaRPr lang="en-US"/>
          </a:p>
        </p:txBody>
      </p:sp>
    </p:spTree>
    <p:extLst>
      <p:ext uri="{BB962C8B-B14F-4D97-AF65-F5344CB8AC3E}">
        <p14:creationId xmlns:p14="http://schemas.microsoft.com/office/powerpoint/2010/main" val="426129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a:t>
            </a:fld>
            <a:endParaRPr lang="en-US"/>
          </a:p>
        </p:txBody>
      </p:sp>
    </p:spTree>
    <p:extLst>
      <p:ext uri="{BB962C8B-B14F-4D97-AF65-F5344CB8AC3E}">
        <p14:creationId xmlns:p14="http://schemas.microsoft.com/office/powerpoint/2010/main" val="65818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11</a:t>
            </a:fld>
            <a:endParaRPr lang="en-US"/>
          </a:p>
        </p:txBody>
      </p:sp>
    </p:spTree>
    <p:extLst>
      <p:ext uri="{BB962C8B-B14F-4D97-AF65-F5344CB8AC3E}">
        <p14:creationId xmlns:p14="http://schemas.microsoft.com/office/powerpoint/2010/main" val="3391647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12</a:t>
            </a:fld>
            <a:endParaRPr lang="en-US"/>
          </a:p>
        </p:txBody>
      </p:sp>
    </p:spTree>
    <p:extLst>
      <p:ext uri="{BB962C8B-B14F-4D97-AF65-F5344CB8AC3E}">
        <p14:creationId xmlns:p14="http://schemas.microsoft.com/office/powerpoint/2010/main" val="2987838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16</a:t>
            </a:fld>
            <a:endParaRPr lang="en-US"/>
          </a:p>
        </p:txBody>
      </p:sp>
    </p:spTree>
    <p:extLst>
      <p:ext uri="{BB962C8B-B14F-4D97-AF65-F5344CB8AC3E}">
        <p14:creationId xmlns:p14="http://schemas.microsoft.com/office/powerpoint/2010/main" val="895757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The critical path schedule shall include, at a minimum, the dates on which the following milestones have or are expected to occur:</a:t>
            </a:r>
          </a:p>
          <a:p>
            <a:endParaRPr lang="en-US" dirty="0"/>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Permits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Project Financing Closing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Orders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Substantial Site Construction:  the approximate date on which the amount of money expended on construction activities occurring on the project site is expected to exceed 20 percent of construction financing cost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Delivery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Testing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Commissioning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Commercial Operation: …the date by which the project is expected to achieve Commercial Operation (as defined in Schedule 22, 23, or 25 of Section II of the Transmission, Markets and Services Tariff) and/or the date by which the Project Sponsor expects to be ready to demonstrate to the ISO that the Demand Capacity Resource described in the New Demand Capacity Resource Qualification Package has achieved its full demand reduction value.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18</a:t>
            </a:fld>
            <a:endParaRPr lang="en-US"/>
          </a:p>
        </p:txBody>
      </p:sp>
    </p:spTree>
    <p:extLst>
      <p:ext uri="{BB962C8B-B14F-4D97-AF65-F5344CB8AC3E}">
        <p14:creationId xmlns:p14="http://schemas.microsoft.com/office/powerpoint/2010/main" val="52254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2</a:t>
            </a:fld>
            <a:endParaRPr lang="en-US"/>
          </a:p>
        </p:txBody>
      </p:sp>
    </p:spTree>
    <p:extLst>
      <p:ext uri="{BB962C8B-B14F-4D97-AF65-F5344CB8AC3E}">
        <p14:creationId xmlns:p14="http://schemas.microsoft.com/office/powerpoint/2010/main" val="60251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current FA design attempted to balance keeping financial barriers to entry low (low initial FA) against the need to ensure delivery of physical capacity (using a critical path milestone tracking process).</a:t>
            </a:r>
          </a:p>
          <a:p>
            <a:r>
              <a:rPr lang="en-US" dirty="0">
                <a:solidFill>
                  <a:schemeClr val="tx1"/>
                </a:solidFill>
              </a:rPr>
              <a:t>ER22-355), </a:t>
            </a:r>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3</a:t>
            </a:fld>
            <a:endParaRPr lang="en-US"/>
          </a:p>
        </p:txBody>
      </p:sp>
    </p:spTree>
    <p:extLst>
      <p:ext uri="{BB962C8B-B14F-4D97-AF65-F5344CB8AC3E}">
        <p14:creationId xmlns:p14="http://schemas.microsoft.com/office/powerpoint/2010/main" val="3482258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See CPV Presentation to Nov 9 &amp; 10 Markets Committee at slide 5 for calculation.   Using estimated supply curve from last round of the auctions, the impacts are as follows:</a:t>
            </a:r>
          </a:p>
          <a:p>
            <a:r>
              <a:rPr lang="en-US" dirty="0"/>
              <a:t>FCA 13    $88 million</a:t>
            </a:r>
          </a:p>
          <a:p>
            <a:r>
              <a:rPr lang="en-US" dirty="0"/>
              <a:t>FCA 14  $134 million	</a:t>
            </a:r>
          </a:p>
          <a:p>
            <a:r>
              <a:rPr lang="en-US" dirty="0"/>
              <a:t>FCA 15  $159 million	</a:t>
            </a:r>
          </a:p>
          <a:p>
            <a:r>
              <a:rPr lang="en-US" dirty="0"/>
              <a:t>	NOTE:  ISO-NE has data that could provide precise calculation. </a:t>
            </a:r>
          </a:p>
          <a:p>
            <a:endParaRPr lang="en-US" dirty="0"/>
          </a:p>
          <a:p>
            <a:r>
              <a:rPr lang="en-US" dirty="0"/>
              <a:t>*631 MW X 7.47 kw-month  X 3 months = $14.1 Million</a:t>
            </a:r>
          </a:p>
          <a:p>
            <a:r>
              <a:rPr lang="en-US" dirty="0"/>
              <a:t>	7.47 is FCA 16 Net CONE – current rules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FA as percent of Impact:  3.7%</a:t>
            </a:r>
          </a:p>
          <a:p>
            <a:endParaRPr lang="en-US" dirty="0"/>
          </a:p>
          <a:p>
            <a:r>
              <a:rPr lang="en-US" dirty="0"/>
              <a:t>@  Gross CONE for CCGT from the FCA 16 reset:    $985 kw * 631 MW * 1000kw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FA as percent of Project Cost:  2.2%</a:t>
            </a: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4</a:t>
            </a:fld>
            <a:endParaRPr lang="en-US"/>
          </a:p>
        </p:txBody>
      </p:sp>
    </p:spTree>
    <p:extLst>
      <p:ext uri="{BB962C8B-B14F-4D97-AF65-F5344CB8AC3E}">
        <p14:creationId xmlns:p14="http://schemas.microsoft.com/office/powerpoint/2010/main" val="121193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III.13.1.1.2.2.2. Critical Path Schedule.   Proposed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(ii) Project Financing Closing. The Project Sponsor shall provide documentation showing that the sources of financing identified in the critical path schedule have committed to provide the amount of financing described in the critical path schedule. This documentation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should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strike="sngStrike" dirty="0">
                <a:effectLst/>
                <a:latin typeface="Calibri" panose="020F0502020204030204" pitchFamily="34" charset="0"/>
                <a:ea typeface="Calibri" panose="020F0502020204030204" pitchFamily="34" charset="0"/>
                <a:cs typeface="Times New Roman" panose="02020603050405020304" pitchFamily="18" charset="0"/>
              </a:rPr>
              <a:t>could</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include copies of commitment letters from the sources of financing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as well as certification by an officer of the Project Sponsor that all loan and financing arrangements have been executed and all conditions precedent to the initial funding for the project are complete and funds for the financing and construction of the project are available to the Project Sponsor.  For Project Sponsors who are self-funding their projects, this milestone will be satisfied by a certification by an officer of the Project Sponsor that all internal approvals have been obtained for such self-funding.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a:t>
            </a:r>
            <a:r>
              <a:rPr lang="en-US" sz="1800" u="sng" dirty="0" err="1">
                <a:effectLst/>
                <a:latin typeface="Calibri" panose="020F0502020204030204" pitchFamily="34" charset="0"/>
                <a:ea typeface="Calibri" panose="020F0502020204030204" pitchFamily="34" charset="0"/>
                <a:cs typeface="Times New Roman" panose="02020603050405020304" pitchFamily="18" charset="0"/>
              </a:rPr>
              <a:t>ii.a</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 Construction Notice to Proceed.  The Project Sponsor shall provide documentation and certification attesting to providing notice to its prime contractor and its direct subcontractors to commence fully construction of the project and that the prime contractor and direct subcontractors have commenced construction activity on the project 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6</a:t>
            </a:fld>
            <a:endParaRPr lang="en-US"/>
          </a:p>
        </p:txBody>
      </p:sp>
    </p:spTree>
    <p:extLst>
      <p:ext uri="{BB962C8B-B14F-4D97-AF65-F5344CB8AC3E}">
        <p14:creationId xmlns:p14="http://schemas.microsoft.com/office/powerpoint/2010/main" val="94978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7</a:t>
            </a:fld>
            <a:endParaRPr lang="en-US"/>
          </a:p>
        </p:txBody>
      </p:sp>
    </p:spTree>
    <p:extLst>
      <p:ext uri="{BB962C8B-B14F-4D97-AF65-F5344CB8AC3E}">
        <p14:creationId xmlns:p14="http://schemas.microsoft.com/office/powerpoint/2010/main" val="5795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8</a:t>
            </a:fld>
            <a:endParaRPr lang="en-US"/>
          </a:p>
        </p:txBody>
      </p:sp>
    </p:spTree>
    <p:extLst>
      <p:ext uri="{BB962C8B-B14F-4D97-AF65-F5344CB8AC3E}">
        <p14:creationId xmlns:p14="http://schemas.microsoft.com/office/powerpoint/2010/main" val="3860826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9</a:t>
            </a:fld>
            <a:endParaRPr lang="en-US"/>
          </a:p>
        </p:txBody>
      </p:sp>
    </p:spTree>
    <p:extLst>
      <p:ext uri="{BB962C8B-B14F-4D97-AF65-F5344CB8AC3E}">
        <p14:creationId xmlns:p14="http://schemas.microsoft.com/office/powerpoint/2010/main" val="1580786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10</a:t>
            </a:fld>
            <a:endParaRPr lang="en-US"/>
          </a:p>
        </p:txBody>
      </p:sp>
    </p:spTree>
    <p:extLst>
      <p:ext uri="{BB962C8B-B14F-4D97-AF65-F5344CB8AC3E}">
        <p14:creationId xmlns:p14="http://schemas.microsoft.com/office/powerpoint/2010/main" val="158078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C449531-DB8D-4F33-851B-509E5F7C5E59}" type="datetime1">
              <a:rPr lang="en-US" smtClean="0"/>
              <a:t>2/7/2022</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5B0AC30-9DF3-46D7-BEED-93916F3C9E46}" type="datetime1">
              <a:rPr lang="en-US" smtClean="0"/>
              <a:t>2/7/2022</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D80624B-76D8-4AB5-9D46-2288A546C865}" type="datetime1">
              <a:rPr lang="en-US" smtClean="0"/>
              <a:t>2/7/2022</a:t>
            </a:fld>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842ACAE-7A7E-41AF-8C02-AFDC8AC9AE60}" type="datetime1">
              <a:rPr lang="en-US" smtClean="0"/>
              <a:t>2/7/2022</a:t>
            </a:fld>
            <a:endParaRPr lang="en-US"/>
          </a:p>
        </p:txBody>
      </p:sp>
      <p:sp>
        <p:nvSpPr>
          <p:cNvPr id="5" name="Holder 5"/>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302235"/>
            <a:ext cx="12191999" cy="1826547"/>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0" y="4309872"/>
            <a:ext cx="12192000" cy="1764792"/>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1694688" y="3736822"/>
            <a:ext cx="2740914" cy="2369058"/>
          </a:xfrm>
          <a:prstGeom prst="rect">
            <a:avLst/>
          </a:prstGeom>
          <a:blipFill>
            <a:blip r:embed="rId4" cstate="print"/>
            <a:stretch>
              <a:fillRect/>
            </a:stretch>
          </a:blipFill>
        </p:spPr>
        <p:txBody>
          <a:bodyPr wrap="square" lIns="0" tIns="0" rIns="0" bIns="0" rtlCol="0"/>
          <a:lstStyle/>
          <a:p>
            <a:endParaRPr/>
          </a:p>
        </p:txBody>
      </p:sp>
      <p:sp>
        <p:nvSpPr>
          <p:cNvPr id="19" name="bg object 19"/>
          <p:cNvSpPr/>
          <p:nvPr/>
        </p:nvSpPr>
        <p:spPr>
          <a:xfrm>
            <a:off x="2307335" y="4349496"/>
            <a:ext cx="1481327" cy="1109471"/>
          </a:xfrm>
          <a:prstGeom prst="rect">
            <a:avLst/>
          </a:prstGeom>
          <a:blipFill>
            <a:blip r:embed="rId5" cstate="print"/>
            <a:stretch>
              <a:fillRect/>
            </a:stretch>
          </a:blipFill>
        </p:spPr>
        <p:txBody>
          <a:bodyPr wrap="square" lIns="0" tIns="0" rIns="0" bIns="0" rtlCol="0"/>
          <a:lstStyle/>
          <a:p>
            <a:endParaRPr/>
          </a:p>
        </p:txBody>
      </p:sp>
      <p:sp>
        <p:nvSpPr>
          <p:cNvPr id="20" name="bg object 20"/>
          <p:cNvSpPr/>
          <p:nvPr/>
        </p:nvSpPr>
        <p:spPr>
          <a:xfrm>
            <a:off x="0" y="5135880"/>
            <a:ext cx="12192000" cy="87172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6E4FDF8-BA23-4CEC-B743-340C7D4B7A0E}" type="datetime1">
              <a:rPr lang="en-US" smtClean="0"/>
              <a:t>2/7/2022</a:t>
            </a:fld>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426608"/>
            <a:ext cx="12191999" cy="431389"/>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6434327"/>
            <a:ext cx="12192000" cy="423672"/>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371856" y="6129527"/>
            <a:ext cx="2304288" cy="719328"/>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18819" y="289686"/>
            <a:ext cx="10754360" cy="369570"/>
          </a:xfrm>
          <a:prstGeom prst="rect">
            <a:avLst/>
          </a:prstGeom>
        </p:spPr>
        <p:txBody>
          <a:bodyPr wrap="square" lIns="0" tIns="0" rIns="0" bIns="0">
            <a:spAutoFit/>
          </a:bodyPr>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a:xfrm>
            <a:off x="485952" y="1103578"/>
            <a:ext cx="8277859" cy="4434205"/>
          </a:xfrm>
          <a:prstGeom prst="rect">
            <a:avLst/>
          </a:prstGeom>
        </p:spPr>
        <p:txBody>
          <a:bodyPr wrap="square" lIns="0" tIns="0" rIns="0" bIns="0">
            <a:spAutoFit/>
          </a:bodyPr>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a:xfrm>
            <a:off x="8335771" y="6514145"/>
            <a:ext cx="2073275" cy="212725"/>
          </a:xfrm>
          <a:prstGeom prst="rect">
            <a:avLst/>
          </a:prstGeom>
        </p:spPr>
        <p:txBody>
          <a:bodyPr wrap="square" lIns="0" tIns="0" rIns="0" bIns="0">
            <a:spAutoFit/>
          </a:bodyPr>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91345BE-8221-4BD5-B2FD-2BB916214135}" type="datetime1">
              <a:rPr lang="en-US" smtClean="0"/>
              <a:t>2/7/2022</a:t>
            </a:fld>
            <a:endParaRPr lang="en-US"/>
          </a:p>
        </p:txBody>
      </p:sp>
      <p:sp>
        <p:nvSpPr>
          <p:cNvPr id="6" name="Holder 6"/>
          <p:cNvSpPr>
            <a:spLocks noGrp="1"/>
          </p:cNvSpPr>
          <p:nvPr>
            <p:ph type="sldNum" sz="quarter" idx="7"/>
          </p:nvPr>
        </p:nvSpPr>
        <p:spPr>
          <a:xfrm>
            <a:off x="11638533" y="6547444"/>
            <a:ext cx="216534" cy="168909"/>
          </a:xfrm>
          <a:prstGeom prst="rect">
            <a:avLst/>
          </a:prstGeom>
        </p:spPr>
        <p:txBody>
          <a:bodyPr wrap="square" lIns="0" tIns="0" rIns="0" bIns="0">
            <a:spAutoFit/>
          </a:bodyPr>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jpg"/><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iso-ne.com/static-assets/documents/2021/12/a05_mc_2021_12_07_09_cpv_presentation.pptx" TargetMode="External"/><Relationship Id="rId13" Type="http://schemas.openxmlformats.org/officeDocument/2006/relationships/hyperlink" Target="https://www.iso-ne.com/static-assets/documents/2022/01/7b2_participant_proposed_fa_policy_chg_tariff_lang_perf_based_fa_noncommercial_cap_exhibit1a_redline_fulldoc_revised_01052022.pdf" TargetMode="External"/><Relationship Id="rId3" Type="http://schemas.openxmlformats.org/officeDocument/2006/relationships/hyperlink" Target="https://www.iso-ne.com/static-assets/documents/2021/09/2021_09_13_14_mc_a07_cpv_proposed_non_commercial_financial_assurance_improvements.pdf" TargetMode="External"/><Relationship Id="rId7" Type="http://schemas.openxmlformats.org/officeDocument/2006/relationships/hyperlink" Target="https://www.iso-ne.com/static-assets/documents/2021/11/7b2_proposed_fa_tariff_language_enhanced_fa_noncommercial_capacity_exhibit_1a_redline_pages_only.pdf" TargetMode="External"/><Relationship Id="rId12" Type="http://schemas.openxmlformats.org/officeDocument/2006/relationships/hyperlink" Target="https://www.iso-ne.com/static-assets/documents/2022/01/2a_performace_based_noncommericcal_fa_cpv_presentation.pdf" TargetMode="External"/><Relationship Id="rId2" Type="http://schemas.openxmlformats.org/officeDocument/2006/relationships/hyperlink" Target="https://www.iso-ne.com/static-assets/documents/2021/08/3_competitive_power_ventures_noncommercial_fa_improvements_ii.pdf" TargetMode="External"/><Relationship Id="rId1" Type="http://schemas.openxmlformats.org/officeDocument/2006/relationships/slideLayout" Target="../slideLayouts/slideLayout2.xml"/><Relationship Id="rId6" Type="http://schemas.openxmlformats.org/officeDocument/2006/relationships/hyperlink" Target="https://www.iso-ne.com/static-assets/documents/2021/11/7b2_competitive_power_ventures_noncommercial_fa_improvements_ii.pdf" TargetMode="External"/><Relationship Id="rId11" Type="http://schemas.openxmlformats.org/officeDocument/2006/relationships/hyperlink" Target="https://www.iso-ne.com/static-assets/documents/2022/01/a07_mc_2022_01_11-12_cpv_non-commercial_financial_assurance_improvements_response_memo.docx" TargetMode="External"/><Relationship Id="rId5" Type="http://schemas.openxmlformats.org/officeDocument/2006/relationships/hyperlink" Target="https://www.iso-ne.com/static-assets/documents/2021/11/a06_mc_2021_11_09_10_cpv_non_commercial_financial_assurance_improvements_presentation.pdf" TargetMode="External"/><Relationship Id="rId10" Type="http://schemas.openxmlformats.org/officeDocument/2006/relationships/hyperlink" Target="https://www.iso-ne.com/static-assets/documents/2022/01/a07_mc_2022_01_11-12_cpv_non-commercial_financial_assurance_improvements_iso_memo.pdf" TargetMode="External"/><Relationship Id="rId4" Type="http://schemas.openxmlformats.org/officeDocument/2006/relationships/hyperlink" Target="https://www.iso-ne.com/static-assets/documents/2021/10/2b_competitive_power_ventures_noncommercial_fa_improvements_ii.pdf" TargetMode="External"/><Relationship Id="rId9" Type="http://schemas.openxmlformats.org/officeDocument/2006/relationships/hyperlink" Target="https://www.iso-ne.com/static-assets/documents/2022/01/a07_mc_2022_01_11-12_cpv_non-commercial_financial_assurance_improvements_presenta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10AB55D-38AB-4CBF-ACE1-39DB4635F74C}"/>
              </a:ext>
            </a:extLst>
          </p:cNvPr>
          <p:cNvPicPr>
            <a:picLocks noChangeAspect="1"/>
          </p:cNvPicPr>
          <p:nvPr/>
        </p:nvPicPr>
        <p:blipFill rotWithShape="1">
          <a:blip r:embed="rId3">
            <a:extLst>
              <a:ext uri="{28A0092B-C50C-407E-A947-70E740481C1C}">
                <a14:useLocalDpi xmlns:a14="http://schemas.microsoft.com/office/drawing/2010/main" val="0"/>
              </a:ext>
            </a:extLst>
          </a:blip>
          <a:srcRect l="4137" r="-310"/>
          <a:stretch/>
        </p:blipFill>
        <p:spPr>
          <a:xfrm>
            <a:off x="0" y="1539240"/>
            <a:ext cx="12256008" cy="4077450"/>
          </a:xfrm>
          <a:prstGeom prst="rect">
            <a:avLst/>
          </a:prstGeom>
        </p:spPr>
      </p:pic>
      <p:grpSp>
        <p:nvGrpSpPr>
          <p:cNvPr id="3" name="object 3"/>
          <p:cNvGrpSpPr/>
          <p:nvPr/>
        </p:nvGrpSpPr>
        <p:grpSpPr>
          <a:xfrm>
            <a:off x="-12190" y="0"/>
            <a:ext cx="12204190" cy="6857999"/>
            <a:chOff x="0" y="0"/>
            <a:chExt cx="12204190" cy="6857999"/>
          </a:xfrm>
        </p:grpSpPr>
        <p:sp>
          <p:nvSpPr>
            <p:cNvPr id="5" name="object 5"/>
            <p:cNvSpPr/>
            <p:nvPr/>
          </p:nvSpPr>
          <p:spPr>
            <a:xfrm>
              <a:off x="0" y="4904233"/>
              <a:ext cx="12191999" cy="195376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2191" y="4925567"/>
              <a:ext cx="12179808" cy="19324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0" y="0"/>
              <a:ext cx="12191999" cy="2215877"/>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118616" y="0"/>
              <a:ext cx="2436241" cy="2119249"/>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782511" y="296117"/>
              <a:ext cx="1176527" cy="1179576"/>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2191" y="1397595"/>
              <a:ext cx="12191999" cy="1246632"/>
            </a:xfrm>
            <a:prstGeom prst="rect">
              <a:avLst/>
            </a:prstGeom>
            <a:blipFill>
              <a:blip r:embed="rId9" cstate="print"/>
              <a:stretch>
                <a:fillRect/>
              </a:stretch>
            </a:blipFill>
          </p:spPr>
          <p:txBody>
            <a:bodyPr wrap="square" lIns="0" tIns="0" rIns="0" bIns="0" rtlCol="0"/>
            <a:lstStyle/>
            <a:p>
              <a:endParaRPr/>
            </a:p>
          </p:txBody>
        </p:sp>
      </p:grpSp>
      <p:sp>
        <p:nvSpPr>
          <p:cNvPr id="11" name="object 11"/>
          <p:cNvSpPr txBox="1"/>
          <p:nvPr/>
        </p:nvSpPr>
        <p:spPr>
          <a:xfrm>
            <a:off x="2113536" y="902423"/>
            <a:ext cx="1461135" cy="484505"/>
          </a:xfrm>
          <a:prstGeom prst="rect">
            <a:avLst/>
          </a:prstGeom>
        </p:spPr>
        <p:txBody>
          <a:bodyPr vert="horz" wrap="square" lIns="0" tIns="13970" rIns="0" bIns="0" rtlCol="0">
            <a:spAutoFit/>
          </a:bodyPr>
          <a:lstStyle/>
          <a:p>
            <a:pPr marL="12700">
              <a:lnSpc>
                <a:spcPct val="100000"/>
              </a:lnSpc>
              <a:spcBef>
                <a:spcPts val="110"/>
              </a:spcBef>
            </a:pPr>
            <a:r>
              <a:rPr sz="1500" b="1" dirty="0">
                <a:solidFill>
                  <a:srgbClr val="FFFFFF"/>
                </a:solidFill>
                <a:latin typeface="Arial"/>
                <a:cs typeface="Arial"/>
              </a:rPr>
              <a:t>Competitive</a:t>
            </a:r>
            <a:endParaRPr sz="1500" dirty="0">
              <a:latin typeface="Arial"/>
              <a:cs typeface="Arial"/>
            </a:endParaRPr>
          </a:p>
          <a:p>
            <a:pPr marL="12700">
              <a:lnSpc>
                <a:spcPct val="100000"/>
              </a:lnSpc>
            </a:pPr>
            <a:r>
              <a:rPr sz="1500" b="1" dirty="0">
                <a:solidFill>
                  <a:srgbClr val="FFFFFF"/>
                </a:solidFill>
                <a:latin typeface="Arial"/>
                <a:cs typeface="Arial"/>
              </a:rPr>
              <a:t>Power</a:t>
            </a:r>
            <a:r>
              <a:rPr sz="1500" b="1" spc="-65" dirty="0">
                <a:solidFill>
                  <a:srgbClr val="FFFFFF"/>
                </a:solidFill>
                <a:latin typeface="Arial"/>
                <a:cs typeface="Arial"/>
              </a:rPr>
              <a:t> </a:t>
            </a:r>
            <a:r>
              <a:rPr sz="1500" b="1" spc="-10" dirty="0">
                <a:solidFill>
                  <a:srgbClr val="FFFFFF"/>
                </a:solidFill>
                <a:latin typeface="Arial"/>
                <a:cs typeface="Arial"/>
              </a:rPr>
              <a:t>Ventures</a:t>
            </a:r>
            <a:endParaRPr sz="1500" dirty="0">
              <a:latin typeface="Arial"/>
              <a:cs typeface="Arial"/>
            </a:endParaRPr>
          </a:p>
        </p:txBody>
      </p:sp>
      <p:sp>
        <p:nvSpPr>
          <p:cNvPr id="12" name="object 12"/>
          <p:cNvSpPr txBox="1"/>
          <p:nvPr/>
        </p:nvSpPr>
        <p:spPr>
          <a:xfrm>
            <a:off x="4449826" y="261917"/>
            <a:ext cx="73914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b="1" spc="-60" dirty="0">
                <a:solidFill>
                  <a:srgbClr val="FFFFFF"/>
                </a:solidFill>
                <a:latin typeface="Arial"/>
                <a:cs typeface="Arial"/>
              </a:rPr>
              <a:t>Performance Based Non-Commercial Financial Assurance</a:t>
            </a:r>
            <a:endParaRPr sz="3600" dirty="0">
              <a:latin typeface="Arial"/>
              <a:cs typeface="Arial"/>
            </a:endParaRPr>
          </a:p>
        </p:txBody>
      </p:sp>
      <p:sp>
        <p:nvSpPr>
          <p:cNvPr id="13" name="object 13"/>
          <p:cNvSpPr txBox="1"/>
          <p:nvPr/>
        </p:nvSpPr>
        <p:spPr>
          <a:xfrm>
            <a:off x="3554857" y="5166741"/>
            <a:ext cx="5817743" cy="942566"/>
          </a:xfrm>
          <a:prstGeom prst="rect">
            <a:avLst/>
          </a:prstGeom>
        </p:spPr>
        <p:txBody>
          <a:bodyPr vert="horz" wrap="square" lIns="0" tIns="13970" rIns="0" bIns="0" rtlCol="0">
            <a:spAutoFit/>
          </a:bodyPr>
          <a:lstStyle/>
          <a:p>
            <a:pPr marL="1226185">
              <a:lnSpc>
                <a:spcPct val="100000"/>
              </a:lnSpc>
              <a:spcBef>
                <a:spcPts val="110"/>
              </a:spcBef>
            </a:pPr>
            <a:r>
              <a:rPr lang="en-US" sz="1500" b="1" dirty="0">
                <a:solidFill>
                  <a:srgbClr val="FFFFFF"/>
                </a:solidFill>
                <a:latin typeface="Arial"/>
                <a:cs typeface="Arial"/>
              </a:rPr>
              <a:t>                  February 8,</a:t>
            </a:r>
            <a:r>
              <a:rPr sz="1500" b="1" spc="-60" dirty="0">
                <a:solidFill>
                  <a:srgbClr val="FFFFFF"/>
                </a:solidFill>
                <a:latin typeface="Arial"/>
                <a:cs typeface="Arial"/>
              </a:rPr>
              <a:t> </a:t>
            </a:r>
            <a:r>
              <a:rPr sz="1500" b="1" spc="5" dirty="0">
                <a:solidFill>
                  <a:srgbClr val="FFFFFF"/>
                </a:solidFill>
                <a:latin typeface="Arial"/>
                <a:cs typeface="Arial"/>
              </a:rPr>
              <a:t>202</a:t>
            </a:r>
            <a:r>
              <a:rPr lang="en-US" sz="1500" b="1" spc="5" dirty="0">
                <a:solidFill>
                  <a:srgbClr val="FFFFFF"/>
                </a:solidFill>
                <a:latin typeface="Arial"/>
                <a:cs typeface="Arial"/>
              </a:rPr>
              <a:t>2</a:t>
            </a:r>
          </a:p>
          <a:p>
            <a:pPr marL="1226185">
              <a:lnSpc>
                <a:spcPct val="100000"/>
              </a:lnSpc>
              <a:spcBef>
                <a:spcPts val="110"/>
              </a:spcBef>
            </a:pPr>
            <a:r>
              <a:rPr lang="en-US" sz="1500" b="1" spc="5" dirty="0">
                <a:solidFill>
                  <a:srgbClr val="FFFFFF"/>
                </a:solidFill>
                <a:latin typeface="Arial"/>
                <a:cs typeface="Arial"/>
              </a:rPr>
              <a:t>     NEPOOL Markets Committee</a:t>
            </a:r>
            <a:endParaRPr sz="1500" dirty="0">
              <a:latin typeface="Arial"/>
              <a:cs typeface="Arial"/>
            </a:endParaRPr>
          </a:p>
          <a:p>
            <a:pPr>
              <a:lnSpc>
                <a:spcPct val="100000"/>
              </a:lnSpc>
              <a:spcBef>
                <a:spcPts val="15"/>
              </a:spcBef>
            </a:pPr>
            <a:endParaRPr sz="1750" dirty="0">
              <a:latin typeface="Arial"/>
              <a:cs typeface="Arial"/>
            </a:endParaRPr>
          </a:p>
          <a:p>
            <a:pPr marL="12700" algn="ctr">
              <a:lnSpc>
                <a:spcPct val="100000"/>
              </a:lnSpc>
              <a:tabLst>
                <a:tab pos="1905635" algn="l"/>
                <a:tab pos="2225040" algn="l"/>
              </a:tabLst>
            </a:pPr>
            <a:r>
              <a:rPr sz="1200" dirty="0">
                <a:solidFill>
                  <a:srgbClr val="7E7E7E"/>
                </a:solidFill>
                <a:latin typeface="Arial"/>
                <a:cs typeface="Arial"/>
              </a:rPr>
              <a:t>S I </a:t>
            </a:r>
            <a:r>
              <a:rPr sz="1200" spc="-5" dirty="0">
                <a:solidFill>
                  <a:srgbClr val="7E7E7E"/>
                </a:solidFill>
                <a:latin typeface="Arial"/>
                <a:cs typeface="Arial"/>
              </a:rPr>
              <a:t>L </a:t>
            </a:r>
            <a:r>
              <a:rPr sz="1200" dirty="0">
                <a:solidFill>
                  <a:srgbClr val="7E7E7E"/>
                </a:solidFill>
                <a:latin typeface="Arial"/>
                <a:cs typeface="Arial"/>
              </a:rPr>
              <a:t>V E </a:t>
            </a:r>
            <a:r>
              <a:rPr sz="1200" spc="-5" dirty="0">
                <a:solidFill>
                  <a:srgbClr val="7E7E7E"/>
                </a:solidFill>
                <a:latin typeface="Arial"/>
                <a:cs typeface="Arial"/>
              </a:rPr>
              <a:t>R  </a:t>
            </a:r>
            <a:r>
              <a:rPr sz="1200" dirty="0">
                <a:solidFill>
                  <a:srgbClr val="7E7E7E"/>
                </a:solidFill>
                <a:latin typeface="Arial"/>
                <a:cs typeface="Arial"/>
              </a:rPr>
              <a:t>S P </a:t>
            </a:r>
            <a:r>
              <a:rPr sz="1200" spc="-5" dirty="0">
                <a:solidFill>
                  <a:srgbClr val="7E7E7E"/>
                </a:solidFill>
                <a:latin typeface="Arial"/>
                <a:cs typeface="Arial"/>
              </a:rPr>
              <a:t>R </a:t>
            </a:r>
            <a:r>
              <a:rPr sz="1200" dirty="0">
                <a:solidFill>
                  <a:srgbClr val="7E7E7E"/>
                </a:solidFill>
                <a:latin typeface="Arial"/>
                <a:cs typeface="Arial"/>
              </a:rPr>
              <a:t>I</a:t>
            </a:r>
            <a:r>
              <a:rPr sz="1200" spc="-120" dirty="0">
                <a:solidFill>
                  <a:srgbClr val="7E7E7E"/>
                </a:solidFill>
                <a:latin typeface="Arial"/>
                <a:cs typeface="Arial"/>
              </a:rPr>
              <a:t> </a:t>
            </a:r>
            <a:r>
              <a:rPr sz="1200" spc="-5" dirty="0">
                <a:solidFill>
                  <a:srgbClr val="7E7E7E"/>
                </a:solidFill>
                <a:latin typeface="Arial"/>
                <a:cs typeface="Arial"/>
              </a:rPr>
              <a:t>N</a:t>
            </a:r>
            <a:r>
              <a:rPr sz="1200" spc="-20" dirty="0">
                <a:solidFill>
                  <a:srgbClr val="7E7E7E"/>
                </a:solidFill>
                <a:latin typeface="Arial"/>
                <a:cs typeface="Arial"/>
              </a:rPr>
              <a:t> </a:t>
            </a:r>
            <a:r>
              <a:rPr sz="1200" dirty="0">
                <a:solidFill>
                  <a:srgbClr val="7E7E7E"/>
                </a:solidFill>
                <a:latin typeface="Arial"/>
                <a:cs typeface="Arial"/>
              </a:rPr>
              <a:t>G	|	B</a:t>
            </a:r>
            <a:r>
              <a:rPr sz="1200" spc="-4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A</a:t>
            </a:r>
            <a:r>
              <a:rPr sz="1200" spc="-45" dirty="0">
                <a:solidFill>
                  <a:srgbClr val="7E7E7E"/>
                </a:solidFill>
                <a:latin typeface="Arial"/>
                <a:cs typeface="Arial"/>
              </a:rPr>
              <a:t> </a:t>
            </a:r>
            <a:r>
              <a:rPr sz="1200" dirty="0">
                <a:solidFill>
                  <a:srgbClr val="7E7E7E"/>
                </a:solidFill>
                <a:latin typeface="Arial"/>
                <a:cs typeface="Arial"/>
              </a:rPr>
              <a:t>I</a:t>
            </a:r>
            <a:r>
              <a:rPr sz="1200" spc="-35" dirty="0">
                <a:solidFill>
                  <a:srgbClr val="7E7E7E"/>
                </a:solidFill>
                <a:latin typeface="Arial"/>
                <a:cs typeface="Arial"/>
              </a:rPr>
              <a:t> </a:t>
            </a:r>
            <a:r>
              <a:rPr sz="1200" spc="-5" dirty="0">
                <a:solidFill>
                  <a:srgbClr val="7E7E7E"/>
                </a:solidFill>
                <a:latin typeface="Arial"/>
                <a:cs typeface="Arial"/>
              </a:rPr>
              <a:t>N</a:t>
            </a:r>
            <a:r>
              <a:rPr sz="1200" spc="-40" dirty="0">
                <a:solidFill>
                  <a:srgbClr val="7E7E7E"/>
                </a:solidFill>
                <a:latin typeface="Arial"/>
                <a:cs typeface="Arial"/>
              </a:rPr>
              <a:t> </a:t>
            </a:r>
            <a:r>
              <a:rPr sz="1200" dirty="0">
                <a:solidFill>
                  <a:srgbClr val="7E7E7E"/>
                </a:solidFill>
                <a:latin typeface="Arial"/>
                <a:cs typeface="Arial"/>
              </a:rPr>
              <a:t>T</a:t>
            </a:r>
            <a:r>
              <a:rPr sz="1200" spc="-2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E</a:t>
            </a:r>
            <a:r>
              <a:rPr sz="1200" spc="-45" dirty="0">
                <a:solidFill>
                  <a:srgbClr val="7E7E7E"/>
                </a:solidFill>
                <a:latin typeface="Arial"/>
                <a:cs typeface="Arial"/>
              </a:rPr>
              <a:t> </a:t>
            </a:r>
            <a:r>
              <a:rPr sz="1200" dirty="0">
                <a:solidFill>
                  <a:srgbClr val="7E7E7E"/>
                </a:solidFill>
                <a:latin typeface="Arial"/>
                <a:cs typeface="Arial"/>
              </a:rPr>
              <a:t>E</a:t>
            </a:r>
            <a:endParaRPr sz="1200" dirty="0">
              <a:latin typeface="Arial"/>
              <a:cs typeface="Arial"/>
            </a:endParaRPr>
          </a:p>
        </p:txBody>
      </p:sp>
      <p:sp>
        <p:nvSpPr>
          <p:cNvPr id="14" name="Slide Number Placeholder 13">
            <a:extLst>
              <a:ext uri="{FF2B5EF4-FFF2-40B4-BE49-F238E27FC236}">
                <a16:creationId xmlns:a16="http://schemas.microsoft.com/office/drawing/2014/main" id="{7BCEDFEE-4F41-4C3E-95BF-EB9AE9F8B4B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919714" cy="346249"/>
          </a:xfrm>
        </p:spPr>
        <p:txBody>
          <a:bodyPr>
            <a:normAutofit/>
          </a:bodyPr>
          <a:lstStyle/>
          <a:p>
            <a:r>
              <a:rPr lang="en-US" dirty="0"/>
              <a:t>Short Duration Project Milestone FA Required -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10</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solidFill>
            <a:srgbClr val="FFFF00"/>
          </a:solidFill>
        </p:spPr>
        <p:txBody>
          <a:bodyPr wrap="square" rtlCol="0">
            <a:spAutoFit/>
          </a:bodyPr>
          <a:lstStyle/>
          <a:p>
            <a:r>
              <a:rPr lang="en-US" sz="1200" dirty="0"/>
              <a:t>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426" y="490907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solidFill>
            <a:srgbClr val="FFFF00"/>
          </a:solidFill>
        </p:spPr>
        <p:txBody>
          <a:bodyPr wrap="square" rtlCol="0">
            <a:spAutoFit/>
          </a:bodyPr>
          <a:lstStyle/>
          <a:p>
            <a:r>
              <a:rPr lang="en-US" sz="1200" dirty="0"/>
              <a:t>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862183" y="483779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497611" y="3313632"/>
            <a:ext cx="11249189" cy="56014"/>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671" y="3435135"/>
            <a:ext cx="5770957" cy="738664"/>
          </a:xfrm>
          <a:prstGeom prst="rect">
            <a:avLst/>
          </a:prstGeom>
          <a:solidFill>
            <a:srgbClr val="FFFF00"/>
          </a:solidFill>
        </p:spPr>
        <p:txBody>
          <a:bodyPr wrap="square" rtlCol="0">
            <a:spAutoFit/>
          </a:bodyPr>
          <a:lstStyle/>
          <a:p>
            <a:r>
              <a:rPr lang="en-US" sz="1400" dirty="0"/>
              <a:t>Because changed schedule extends commercial operation date beyond the required delivery date, FCA triggers effective:   Missed milestones result in Milestone FA </a:t>
            </a:r>
            <a:r>
              <a:rPr lang="en-US" sz="1400"/>
              <a:t>X 3</a:t>
            </a:r>
            <a:endParaRPr lang="en-US" sz="1400" dirty="0"/>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7555187" y="2947717"/>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8688916" y="287840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707368" y="2692394"/>
            <a:ext cx="484632" cy="34311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878671" y="3166336"/>
            <a:ext cx="194431" cy="2626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802EA266-24B8-49EE-813B-A14E1B4FAFAC}"/>
              </a:ext>
            </a:extLst>
          </p:cNvPr>
          <p:cNvSpPr txBox="1"/>
          <p:nvPr/>
        </p:nvSpPr>
        <p:spPr>
          <a:xfrm>
            <a:off x="7429934" y="3361429"/>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pic>
        <p:nvPicPr>
          <p:cNvPr id="38" name="Picture 37">
            <a:extLst>
              <a:ext uri="{FF2B5EF4-FFF2-40B4-BE49-F238E27FC236}">
                <a16:creationId xmlns:a16="http://schemas.microsoft.com/office/drawing/2014/main" id="{2CC59B23-9216-40FC-89D0-C191946C4DE5}"/>
              </a:ext>
            </a:extLst>
          </p:cNvPr>
          <p:cNvPicPr>
            <a:picLocks noChangeAspect="1"/>
          </p:cNvPicPr>
          <p:nvPr/>
        </p:nvPicPr>
        <p:blipFill>
          <a:blip r:embed="rId3"/>
          <a:stretch>
            <a:fillRect/>
          </a:stretch>
        </p:blipFill>
        <p:spPr>
          <a:xfrm>
            <a:off x="357809" y="790691"/>
            <a:ext cx="11520862" cy="1501206"/>
          </a:xfrm>
          <a:prstGeom prst="rect">
            <a:avLst/>
          </a:prstGeom>
        </p:spPr>
      </p:pic>
      <p:cxnSp>
        <p:nvCxnSpPr>
          <p:cNvPr id="56" name="Straight Arrow Connector 55">
            <a:extLst>
              <a:ext uri="{FF2B5EF4-FFF2-40B4-BE49-F238E27FC236}">
                <a16:creationId xmlns:a16="http://schemas.microsoft.com/office/drawing/2014/main" id="{FF04A1E4-56D3-4704-B0D7-B12C4CD428D7}"/>
              </a:ext>
            </a:extLst>
          </p:cNvPr>
          <p:cNvCxnSpPr>
            <a:cxnSpLocks/>
          </p:cNvCxnSpPr>
          <p:nvPr/>
        </p:nvCxnSpPr>
        <p:spPr>
          <a:xfrm>
            <a:off x="11508961" y="2262889"/>
            <a:ext cx="369710" cy="836425"/>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89D28D06-9EEC-4A54-8DE9-D59511D94001}"/>
              </a:ext>
            </a:extLst>
          </p:cNvPr>
          <p:cNvSpPr txBox="1"/>
          <p:nvPr/>
        </p:nvSpPr>
        <p:spPr>
          <a:xfrm>
            <a:off x="7177512" y="2315751"/>
            <a:ext cx="1202492" cy="604033"/>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61" name="TextBox 60">
            <a:extLst>
              <a:ext uri="{FF2B5EF4-FFF2-40B4-BE49-F238E27FC236}">
                <a16:creationId xmlns:a16="http://schemas.microsoft.com/office/drawing/2014/main" id="{E5D30D34-82F5-4D72-9555-626E610947A0}"/>
              </a:ext>
            </a:extLst>
          </p:cNvPr>
          <p:cNvSpPr txBox="1"/>
          <p:nvPr/>
        </p:nvSpPr>
        <p:spPr>
          <a:xfrm>
            <a:off x="8451423" y="2438505"/>
            <a:ext cx="1152562" cy="430887"/>
          </a:xfrm>
          <a:prstGeom prst="rect">
            <a:avLst/>
          </a:prstGeom>
          <a:noFill/>
        </p:spPr>
        <p:txBody>
          <a:bodyPr wrap="square" rtlCol="0">
            <a:spAutoFit/>
          </a:bodyPr>
          <a:lstStyle/>
          <a:p>
            <a:r>
              <a:rPr lang="en-US" sz="1100" dirty="0"/>
              <a:t>Substantial Site Construction</a:t>
            </a:r>
          </a:p>
        </p:txBody>
      </p:sp>
      <p:sp>
        <p:nvSpPr>
          <p:cNvPr id="62" name="TextBox 61">
            <a:extLst>
              <a:ext uri="{FF2B5EF4-FFF2-40B4-BE49-F238E27FC236}">
                <a16:creationId xmlns:a16="http://schemas.microsoft.com/office/drawing/2014/main" id="{C2E962E0-6406-48B1-A11C-7C1E737270F9}"/>
              </a:ext>
            </a:extLst>
          </p:cNvPr>
          <p:cNvSpPr txBox="1"/>
          <p:nvPr/>
        </p:nvSpPr>
        <p:spPr>
          <a:xfrm>
            <a:off x="11228632" y="1265011"/>
            <a:ext cx="1177371" cy="430887"/>
          </a:xfrm>
          <a:prstGeom prst="rect">
            <a:avLst/>
          </a:prstGeom>
          <a:noFill/>
        </p:spPr>
        <p:txBody>
          <a:bodyPr wrap="square" rtlCol="0">
            <a:spAutoFit/>
          </a:bodyPr>
          <a:lstStyle/>
          <a:p>
            <a:r>
              <a:rPr lang="en-US" sz="1100" dirty="0"/>
              <a:t>Commercial Operation</a:t>
            </a:r>
          </a:p>
        </p:txBody>
      </p:sp>
      <p:sp>
        <p:nvSpPr>
          <p:cNvPr id="63" name="TextBox 62">
            <a:extLst>
              <a:ext uri="{FF2B5EF4-FFF2-40B4-BE49-F238E27FC236}">
                <a16:creationId xmlns:a16="http://schemas.microsoft.com/office/drawing/2014/main" id="{16D5E98B-FD19-4169-AC7E-55A820F2E964}"/>
              </a:ext>
            </a:extLst>
          </p:cNvPr>
          <p:cNvSpPr txBox="1"/>
          <p:nvPr/>
        </p:nvSpPr>
        <p:spPr>
          <a:xfrm>
            <a:off x="11484416" y="2262889"/>
            <a:ext cx="1177371" cy="430887"/>
          </a:xfrm>
          <a:prstGeom prst="rect">
            <a:avLst/>
          </a:prstGeom>
          <a:noFill/>
        </p:spPr>
        <p:txBody>
          <a:bodyPr wrap="square" rtlCol="0">
            <a:spAutoFit/>
          </a:bodyPr>
          <a:lstStyle/>
          <a:p>
            <a:r>
              <a:rPr lang="en-US" sz="1100" dirty="0"/>
              <a:t>Commercial Operation</a:t>
            </a:r>
          </a:p>
        </p:txBody>
      </p:sp>
      <p:cxnSp>
        <p:nvCxnSpPr>
          <p:cNvPr id="64" name="Straight Arrow Connector 63">
            <a:extLst>
              <a:ext uri="{FF2B5EF4-FFF2-40B4-BE49-F238E27FC236}">
                <a16:creationId xmlns:a16="http://schemas.microsoft.com/office/drawing/2014/main" id="{5BBB6919-E873-4988-ACBE-7E6BFBDD3734}"/>
              </a:ext>
            </a:extLst>
          </p:cNvPr>
          <p:cNvCxnSpPr>
            <a:cxnSpLocks/>
          </p:cNvCxnSpPr>
          <p:nvPr/>
        </p:nvCxnSpPr>
        <p:spPr>
          <a:xfrm flipH="1">
            <a:off x="6854024" y="3371704"/>
            <a:ext cx="1886156" cy="1242386"/>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id="{B7C4069A-007C-4140-826C-0FFD4A90F203}"/>
              </a:ext>
            </a:extLst>
          </p:cNvPr>
          <p:cNvCxnSpPr>
            <a:cxnSpLocks/>
          </p:cNvCxnSpPr>
          <p:nvPr/>
        </p:nvCxnSpPr>
        <p:spPr>
          <a:xfrm flipH="1">
            <a:off x="4293704" y="3221523"/>
            <a:ext cx="3136230" cy="167098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CB82CFFE-4E25-4307-91A8-AEFB7BDE56B6}"/>
              </a:ext>
            </a:extLst>
          </p:cNvPr>
          <p:cNvSpPr txBox="1"/>
          <p:nvPr/>
        </p:nvSpPr>
        <p:spPr>
          <a:xfrm>
            <a:off x="750068" y="2452983"/>
            <a:ext cx="5553830" cy="646331"/>
          </a:xfrm>
          <a:prstGeom prst="rect">
            <a:avLst/>
          </a:prstGeom>
          <a:noFill/>
        </p:spPr>
        <p:txBody>
          <a:bodyPr wrap="square" rtlCol="0">
            <a:spAutoFit/>
          </a:bodyPr>
          <a:lstStyle/>
          <a:p>
            <a:r>
              <a:rPr lang="en-US" dirty="0"/>
              <a:t>This changed schedule is a significant departure from the approved milestone schedule</a:t>
            </a:r>
          </a:p>
        </p:txBody>
      </p:sp>
      <p:sp>
        <p:nvSpPr>
          <p:cNvPr id="40" name="Star: 5 Points 39">
            <a:extLst>
              <a:ext uri="{FF2B5EF4-FFF2-40B4-BE49-F238E27FC236}">
                <a16:creationId xmlns:a16="http://schemas.microsoft.com/office/drawing/2014/main" id="{ACED0F42-39B8-48E7-8B59-1D703792A25E}"/>
              </a:ext>
            </a:extLst>
          </p:cNvPr>
          <p:cNvSpPr/>
          <p:nvPr/>
        </p:nvSpPr>
        <p:spPr>
          <a:xfrm>
            <a:off x="11444101" y="1970376"/>
            <a:ext cx="194431" cy="262664"/>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866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3B93-C4B0-40E7-8E4B-F2E55848B7C2}"/>
              </a:ext>
            </a:extLst>
          </p:cNvPr>
          <p:cNvSpPr>
            <a:spLocks noGrp="1"/>
          </p:cNvSpPr>
          <p:nvPr>
            <p:ph type="title"/>
          </p:nvPr>
        </p:nvSpPr>
        <p:spPr>
          <a:xfrm>
            <a:off x="533400" y="457200"/>
            <a:ext cx="10754360" cy="346249"/>
          </a:xfrm>
        </p:spPr>
        <p:txBody>
          <a:bodyPr/>
          <a:lstStyle/>
          <a:p>
            <a:r>
              <a:rPr lang="en-US" dirty="0">
                <a:solidFill>
                  <a:schemeClr val="tx1"/>
                </a:solidFill>
              </a:rPr>
              <a:t>Delay FA Product</a:t>
            </a:r>
          </a:p>
        </p:txBody>
      </p:sp>
      <p:sp>
        <p:nvSpPr>
          <p:cNvPr id="3" name="Text Placeholder 2">
            <a:extLst>
              <a:ext uri="{FF2B5EF4-FFF2-40B4-BE49-F238E27FC236}">
                <a16:creationId xmlns:a16="http://schemas.microsoft.com/office/drawing/2014/main" id="{5A2E8EBA-71A8-4D73-A804-4AA9321E4F2B}"/>
              </a:ext>
            </a:extLst>
          </p:cNvPr>
          <p:cNvSpPr>
            <a:spLocks noGrp="1"/>
          </p:cNvSpPr>
          <p:nvPr>
            <p:ph type="body" idx="1"/>
          </p:nvPr>
        </p:nvSpPr>
        <p:spPr>
          <a:xfrm>
            <a:off x="556517" y="1182231"/>
            <a:ext cx="10058400" cy="4493538"/>
          </a:xfrm>
        </p:spPr>
        <p:txBody>
          <a:bodyPr/>
          <a:lstStyle/>
          <a:p>
            <a:pPr marL="342900"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Proposal is to replace current post COD FA with one month of FA for every three months of delayed COD.</a:t>
            </a:r>
          </a:p>
          <a:p>
            <a:pPr marL="800100" lvl="1" indent="-342900">
              <a:buFont typeface="Arial" panose="020B0604020202020204" pitchFamily="34" charset="0"/>
              <a:buChar char="•"/>
            </a:pPr>
            <a:r>
              <a:rPr lang="en-US" dirty="0">
                <a:solidFill>
                  <a:schemeClr val="tx1"/>
                </a:solidFill>
              </a:rPr>
              <a:t>Current FA requirement is one month of FA for every six months of delay.</a:t>
            </a:r>
          </a:p>
          <a:p>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COD in this construct is pursuant to Schedule 22/23/25  – is the project commercial and available to the system:  </a:t>
            </a:r>
          </a:p>
          <a:p>
            <a:pPr marL="800100" lvl="1" indent="-342900">
              <a:buFont typeface="Arial" panose="020B0604020202020204" pitchFamily="34" charset="0"/>
              <a:buChar char="•"/>
            </a:pPr>
            <a:r>
              <a:rPr lang="en-US" dirty="0">
                <a:solidFill>
                  <a:schemeClr val="tx1"/>
                </a:solidFill>
              </a:rPr>
              <a:t>It recognizes some resources will be unable to demonstrate their FCM COD capability due to FCA test procedures.</a:t>
            </a:r>
          </a:p>
          <a:p>
            <a:endParaRPr lang="en-US" sz="1600" dirty="0">
              <a:solidFill>
                <a:schemeClr val="tx1"/>
              </a:solidFill>
            </a:endParaRPr>
          </a:p>
          <a:p>
            <a:pPr marL="342900" indent="-342900">
              <a:buFont typeface="Arial" panose="020B0604020202020204" pitchFamily="34" charset="0"/>
              <a:buChar char="•"/>
            </a:pPr>
            <a:r>
              <a:rPr lang="en-US" dirty="0">
                <a:solidFill>
                  <a:schemeClr val="tx1"/>
                </a:solidFill>
              </a:rPr>
              <a:t>Delay FA is collected quarterly after-the-fact and is forfeited if the project has not declared COD by the end of the subsequent quarter – effectively a six- month grace period.</a:t>
            </a:r>
          </a:p>
          <a:p>
            <a:pPr marL="342900" indent="-342900">
              <a:buFont typeface="Arial" panose="020B0604020202020204" pitchFamily="34" charset="0"/>
              <a:buChar char="•"/>
            </a:pPr>
            <a:endParaRPr lang="en-US" dirty="0">
              <a:solidFill>
                <a:schemeClr val="tx1"/>
              </a:solidFill>
            </a:endParaRPr>
          </a:p>
          <a:p>
            <a:pPr lvl="1"/>
            <a:endParaRPr lang="en-US" dirty="0">
              <a:solidFill>
                <a:schemeClr val="tx1"/>
              </a:solidFill>
            </a:endParaRPr>
          </a:p>
        </p:txBody>
      </p:sp>
      <p:sp>
        <p:nvSpPr>
          <p:cNvPr id="4" name="Slide Number Placeholder 3">
            <a:extLst>
              <a:ext uri="{FF2B5EF4-FFF2-40B4-BE49-F238E27FC236}">
                <a16:creationId xmlns:a16="http://schemas.microsoft.com/office/drawing/2014/main" id="{7B267172-BB88-4393-9B2D-DD6C4FFC850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11</a:t>
            </a:fld>
            <a:endParaRPr lang="en-US" dirty="0"/>
          </a:p>
        </p:txBody>
      </p:sp>
    </p:spTree>
    <p:extLst>
      <p:ext uri="{BB962C8B-B14F-4D97-AF65-F5344CB8AC3E}">
        <p14:creationId xmlns:p14="http://schemas.microsoft.com/office/powerpoint/2010/main" val="8562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C180-229A-4788-B60C-EDA0451B9696}"/>
              </a:ext>
            </a:extLst>
          </p:cNvPr>
          <p:cNvSpPr>
            <a:spLocks noGrp="1"/>
          </p:cNvSpPr>
          <p:nvPr>
            <p:ph type="title"/>
          </p:nvPr>
        </p:nvSpPr>
        <p:spPr>
          <a:xfrm>
            <a:off x="718819" y="289686"/>
            <a:ext cx="10754360" cy="346249"/>
          </a:xfrm>
        </p:spPr>
        <p:txBody>
          <a:bodyPr/>
          <a:lstStyle/>
          <a:p>
            <a:r>
              <a:rPr lang="en-US" dirty="0"/>
              <a:t>Allocation of Forfeited FA </a:t>
            </a:r>
          </a:p>
        </p:txBody>
      </p:sp>
      <p:sp>
        <p:nvSpPr>
          <p:cNvPr id="3" name="Text Placeholder 2">
            <a:extLst>
              <a:ext uri="{FF2B5EF4-FFF2-40B4-BE49-F238E27FC236}">
                <a16:creationId xmlns:a16="http://schemas.microsoft.com/office/drawing/2014/main" id="{C417A1F1-BEB9-4C6B-82A1-A96405F7C70B}"/>
              </a:ext>
            </a:extLst>
          </p:cNvPr>
          <p:cNvSpPr>
            <a:spLocks noGrp="1"/>
          </p:cNvSpPr>
          <p:nvPr>
            <p:ph type="body" idx="1"/>
          </p:nvPr>
        </p:nvSpPr>
        <p:spPr>
          <a:xfrm>
            <a:off x="485952" y="1103578"/>
            <a:ext cx="10410648" cy="7817525"/>
          </a:xfrm>
        </p:spPr>
        <p:txBody>
          <a:bodyPr/>
          <a:lstStyle/>
          <a:p>
            <a:r>
              <a:rPr lang="en-US" dirty="0">
                <a:solidFill>
                  <a:schemeClr val="tx1"/>
                </a:solidFill>
              </a:rPr>
              <a:t>Original proposal sought to allocate any forfeited Milestone and Delay FA to participants with Capacity Supply Obligations over the impacted time period.</a:t>
            </a:r>
          </a:p>
          <a:p>
            <a:endParaRPr lang="en-US" dirty="0">
              <a:solidFill>
                <a:schemeClr val="tx1"/>
              </a:solidFill>
            </a:endParaRPr>
          </a:p>
          <a:p>
            <a:r>
              <a:rPr lang="en-US" dirty="0">
                <a:solidFill>
                  <a:schemeClr val="tx1"/>
                </a:solidFill>
              </a:rPr>
              <a:t>No proposed change to the allocation for NCCAFA and Trading FA.</a:t>
            </a:r>
          </a:p>
          <a:p>
            <a:endParaRPr lang="en-US" dirty="0">
              <a:solidFill>
                <a:schemeClr val="tx1"/>
              </a:solidFill>
            </a:endParaRPr>
          </a:p>
          <a:p>
            <a:r>
              <a:rPr lang="en-US" dirty="0">
                <a:solidFill>
                  <a:schemeClr val="tx1"/>
                </a:solidFill>
                <a:highlight>
                  <a:srgbClr val="FFFF00"/>
                </a:highlight>
              </a:rPr>
              <a:t>NEW ALTERNATIVE:</a:t>
            </a:r>
          </a:p>
          <a:p>
            <a:r>
              <a:rPr lang="en-US" dirty="0">
                <a:solidFill>
                  <a:schemeClr val="tx1"/>
                </a:solidFill>
              </a:rPr>
              <a:t>Allocate forfeited Milestone and Delay Financial Assurance pro-rata to both CSO holders and those with Capacity Load Obligations.</a:t>
            </a:r>
          </a:p>
          <a:p>
            <a:endParaRPr lang="en-US" dirty="0">
              <a:solidFill>
                <a:schemeClr val="tx1"/>
              </a:solidFill>
            </a:endParaRPr>
          </a:p>
          <a:p>
            <a:pPr marL="342900" indent="-342900">
              <a:buFont typeface="Arial" panose="020B0604020202020204" pitchFamily="34" charset="0"/>
              <a:buChar char="•"/>
            </a:pPr>
            <a:r>
              <a:rPr lang="en-US" sz="1600" dirty="0">
                <a:solidFill>
                  <a:schemeClr val="tx1"/>
                </a:solidFill>
              </a:rPr>
              <a:t>Delay FA forfeited is allocated pro-rata based upon Capacity Supply Obligations and Capacity Load Obligations across all FCM participants during the calendar quarter for which the FA was collected.</a:t>
            </a:r>
          </a:p>
          <a:p>
            <a:pPr marL="800100" lvl="1" indent="-342900">
              <a:buFont typeface="Arial" panose="020B0604020202020204" pitchFamily="34" charset="0"/>
              <a:buChar char="•"/>
            </a:pPr>
            <a:r>
              <a:rPr lang="en-US" sz="1600" dirty="0">
                <a:solidFill>
                  <a:schemeClr val="tx1"/>
                </a:solidFill>
                <a:latin typeface="Arial"/>
                <a:cs typeface="Arial"/>
              </a:rPr>
              <a:t>Since delayed projects cover their CSO obligations, load always receives the capacity procured from the primary auction under the demand curve.</a:t>
            </a:r>
          </a:p>
          <a:p>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Milestone FA forfeited is allocated pro-rata based upon CSO and CLO across all FCM market participants during the time in which the forfeiting resource was able to participate in the capacity market.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73D6E12-9CB9-4E3F-81F8-0A295A9F8867}"/>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12</a:t>
            </a:fld>
            <a:endParaRPr lang="en-US" dirty="0"/>
          </a:p>
        </p:txBody>
      </p:sp>
    </p:spTree>
    <p:extLst>
      <p:ext uri="{BB962C8B-B14F-4D97-AF65-F5344CB8AC3E}">
        <p14:creationId xmlns:p14="http://schemas.microsoft.com/office/powerpoint/2010/main" val="2508440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D3FD-5357-4395-8F89-DCECCFC5A7EC}"/>
              </a:ext>
            </a:extLst>
          </p:cNvPr>
          <p:cNvSpPr>
            <a:spLocks noGrp="1"/>
          </p:cNvSpPr>
          <p:nvPr>
            <p:ph type="title"/>
          </p:nvPr>
        </p:nvSpPr>
        <p:spPr>
          <a:xfrm>
            <a:off x="718819" y="289686"/>
            <a:ext cx="10754360" cy="346249"/>
          </a:xfrm>
        </p:spPr>
        <p:txBody>
          <a:bodyPr/>
          <a:lstStyle/>
          <a:p>
            <a:r>
              <a:rPr lang="en-US" dirty="0"/>
              <a:t>Tariff Changes   Market Rule 1 Section 13</a:t>
            </a:r>
          </a:p>
        </p:txBody>
      </p:sp>
      <p:sp>
        <p:nvSpPr>
          <p:cNvPr id="3" name="Text Placeholder 2">
            <a:extLst>
              <a:ext uri="{FF2B5EF4-FFF2-40B4-BE49-F238E27FC236}">
                <a16:creationId xmlns:a16="http://schemas.microsoft.com/office/drawing/2014/main" id="{C484C483-7D50-4D6C-9867-AB30B0F84324}"/>
              </a:ext>
            </a:extLst>
          </p:cNvPr>
          <p:cNvSpPr>
            <a:spLocks noGrp="1"/>
          </p:cNvSpPr>
          <p:nvPr>
            <p:ph type="body" idx="1"/>
          </p:nvPr>
        </p:nvSpPr>
        <p:spPr>
          <a:xfrm>
            <a:off x="485952" y="1103578"/>
            <a:ext cx="8277859" cy="6155531"/>
          </a:xfrm>
        </p:spPr>
        <p:txBody>
          <a:bodyPr/>
          <a:lstStyle/>
          <a:p>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III.13.1.9.2.3. Forfeit of Financial Assurance.</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Amends this paragraph retaining existing allocation of current FA forfeitures.  Adds new mechanisms to allocate Milestone FA and Delay FA.</a:t>
            </a:r>
          </a:p>
          <a:p>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III.13.1.1.2.2.2. Critical Path Schedule. </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(b) Tightens the </a:t>
            </a:r>
            <a:r>
              <a:rPr lang="en-US" sz="1800" dirty="0">
                <a:latin typeface="Calibri" panose="020F0502020204030204" pitchFamily="34" charset="0"/>
                <a:ea typeface="Calibri" panose="020F0502020204030204" pitchFamily="34" charset="0"/>
                <a:cs typeface="Times New Roman" panose="02020603050405020304" pitchFamily="18" charset="0"/>
              </a:rPr>
              <a:t>description of Project Financing Closing to include the cost of “construction activities” which is used later in determining Substantial Site Construction.  Adds new certification for self-funding options.</a:t>
            </a:r>
          </a:p>
          <a:p>
            <a:r>
              <a:rPr lang="en-US" sz="1800" dirty="0">
                <a:latin typeface="Calibri" panose="020F0502020204030204" pitchFamily="34" charset="0"/>
                <a:ea typeface="Calibri" panose="020F0502020204030204" pitchFamily="34" charset="0"/>
                <a:cs typeface="Times New Roman" panose="02020603050405020304" pitchFamily="18" charset="0"/>
              </a:rPr>
              <a:t>	NOTE:  This provision to address concerns with “soft closings.”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b.i</a:t>
            </a:r>
            <a:r>
              <a:rPr lang="en-US" sz="1800" dirty="0">
                <a:latin typeface="Calibri" panose="020F0502020204030204" pitchFamily="34" charset="0"/>
                <a:ea typeface="Calibri" panose="020F0502020204030204" pitchFamily="34" charset="0"/>
                <a:cs typeface="Times New Roman" panose="02020603050405020304" pitchFamily="18" charset="0"/>
              </a:rPr>
              <a:t>) Adds this new paragraph of Construction Notice to Proceed as the date in which the project sponsor directs its prime and direct subcontractor to commence construction as well as the date that construction activities to complete the project begin.</a:t>
            </a:r>
          </a:p>
          <a:p>
            <a:r>
              <a:rPr lang="en-US" sz="1800" dirty="0">
                <a:latin typeface="Calibri" panose="020F0502020204030204" pitchFamily="34" charset="0"/>
                <a:ea typeface="Calibri" panose="020F0502020204030204" pitchFamily="34" charset="0"/>
                <a:cs typeface="Times New Roman" panose="02020603050405020304" pitchFamily="18" charset="0"/>
              </a:rPr>
              <a:t>	NOTE:  This provision added to address “soft start” on construction.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3A9247F-8115-4F9A-87BF-C2766BF9733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13</a:t>
            </a:fld>
            <a:endParaRPr lang="en-US" dirty="0"/>
          </a:p>
        </p:txBody>
      </p:sp>
    </p:spTree>
    <p:extLst>
      <p:ext uri="{BB962C8B-B14F-4D97-AF65-F5344CB8AC3E}">
        <p14:creationId xmlns:p14="http://schemas.microsoft.com/office/powerpoint/2010/main" val="237158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C600-4005-4638-B5E9-C4711FF4E410}"/>
              </a:ext>
            </a:extLst>
          </p:cNvPr>
          <p:cNvSpPr>
            <a:spLocks noGrp="1"/>
          </p:cNvSpPr>
          <p:nvPr>
            <p:ph type="title"/>
          </p:nvPr>
        </p:nvSpPr>
        <p:spPr>
          <a:xfrm>
            <a:off x="718819" y="289686"/>
            <a:ext cx="10754360" cy="346249"/>
          </a:xfrm>
        </p:spPr>
        <p:txBody>
          <a:bodyPr/>
          <a:lstStyle/>
          <a:p>
            <a:r>
              <a:rPr lang="en-US" dirty="0"/>
              <a:t>Forfeiture Allocation </a:t>
            </a:r>
          </a:p>
        </p:txBody>
      </p:sp>
      <p:sp>
        <p:nvSpPr>
          <p:cNvPr id="4" name="Slide Number Placeholder 3">
            <a:extLst>
              <a:ext uri="{FF2B5EF4-FFF2-40B4-BE49-F238E27FC236}">
                <a16:creationId xmlns:a16="http://schemas.microsoft.com/office/drawing/2014/main" id="{9FF83A2C-312E-4C95-8CB9-E9A13F6F9BB4}"/>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14</a:t>
            </a:fld>
            <a:endParaRPr lang="en-US" dirty="0"/>
          </a:p>
        </p:txBody>
      </p:sp>
      <p:pic>
        <p:nvPicPr>
          <p:cNvPr id="6" name="Picture 5">
            <a:extLst>
              <a:ext uri="{FF2B5EF4-FFF2-40B4-BE49-F238E27FC236}">
                <a16:creationId xmlns:a16="http://schemas.microsoft.com/office/drawing/2014/main" id="{34CF9AB4-9190-44D0-ABC0-165AFB52CDCC}"/>
              </a:ext>
            </a:extLst>
          </p:cNvPr>
          <p:cNvPicPr>
            <a:picLocks noChangeAspect="1"/>
          </p:cNvPicPr>
          <p:nvPr/>
        </p:nvPicPr>
        <p:blipFill>
          <a:blip r:embed="rId2"/>
          <a:stretch>
            <a:fillRect/>
          </a:stretch>
        </p:blipFill>
        <p:spPr>
          <a:xfrm>
            <a:off x="2438400" y="691210"/>
            <a:ext cx="7322428" cy="5480989"/>
          </a:xfrm>
          <a:prstGeom prst="rect">
            <a:avLst/>
          </a:prstGeom>
        </p:spPr>
      </p:pic>
    </p:spTree>
    <p:extLst>
      <p:ext uri="{BB962C8B-B14F-4D97-AF65-F5344CB8AC3E}">
        <p14:creationId xmlns:p14="http://schemas.microsoft.com/office/powerpoint/2010/main" val="4147181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BA357-7D71-4332-B9E6-07F490785EDA}"/>
              </a:ext>
            </a:extLst>
          </p:cNvPr>
          <p:cNvSpPr>
            <a:spLocks noGrp="1"/>
          </p:cNvSpPr>
          <p:nvPr>
            <p:ph type="title"/>
          </p:nvPr>
        </p:nvSpPr>
        <p:spPr>
          <a:xfrm>
            <a:off x="718819" y="289686"/>
            <a:ext cx="10754360" cy="346249"/>
          </a:xfrm>
        </p:spPr>
        <p:txBody>
          <a:bodyPr/>
          <a:lstStyle/>
          <a:p>
            <a:r>
              <a:rPr lang="en-US" dirty="0"/>
              <a:t>Changes to </a:t>
            </a:r>
            <a:r>
              <a:rPr lang="en-US"/>
              <a:t>Critical Path Milestones </a:t>
            </a:r>
            <a:endParaRPr lang="en-US" dirty="0"/>
          </a:p>
        </p:txBody>
      </p:sp>
      <p:sp>
        <p:nvSpPr>
          <p:cNvPr id="4" name="Slide Number Placeholder 3">
            <a:extLst>
              <a:ext uri="{FF2B5EF4-FFF2-40B4-BE49-F238E27FC236}">
                <a16:creationId xmlns:a16="http://schemas.microsoft.com/office/drawing/2014/main" id="{9D17B158-841B-46EC-AD0E-77FD3AA19C20}"/>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15</a:t>
            </a:fld>
            <a:endParaRPr lang="en-US" dirty="0"/>
          </a:p>
        </p:txBody>
      </p:sp>
      <p:pic>
        <p:nvPicPr>
          <p:cNvPr id="6" name="Picture 5">
            <a:extLst>
              <a:ext uri="{FF2B5EF4-FFF2-40B4-BE49-F238E27FC236}">
                <a16:creationId xmlns:a16="http://schemas.microsoft.com/office/drawing/2014/main" id="{82413669-72BB-4368-BE77-17E5DA599768}"/>
              </a:ext>
            </a:extLst>
          </p:cNvPr>
          <p:cNvPicPr>
            <a:picLocks noChangeAspect="1"/>
          </p:cNvPicPr>
          <p:nvPr/>
        </p:nvPicPr>
        <p:blipFill>
          <a:blip r:embed="rId2"/>
          <a:stretch>
            <a:fillRect/>
          </a:stretch>
        </p:blipFill>
        <p:spPr>
          <a:xfrm>
            <a:off x="920916" y="1066800"/>
            <a:ext cx="9682413" cy="4419600"/>
          </a:xfrm>
          <a:prstGeom prst="rect">
            <a:avLst/>
          </a:prstGeom>
        </p:spPr>
      </p:pic>
    </p:spTree>
    <p:extLst>
      <p:ext uri="{BB962C8B-B14F-4D97-AF65-F5344CB8AC3E}">
        <p14:creationId xmlns:p14="http://schemas.microsoft.com/office/powerpoint/2010/main" val="3383678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E6B6-5E59-4B68-9970-597F96CF5ACD}"/>
              </a:ext>
            </a:extLst>
          </p:cNvPr>
          <p:cNvSpPr>
            <a:spLocks noGrp="1"/>
          </p:cNvSpPr>
          <p:nvPr>
            <p:ph type="title"/>
          </p:nvPr>
        </p:nvSpPr>
        <p:spPr>
          <a:xfrm>
            <a:off x="718820" y="228600"/>
            <a:ext cx="10754360" cy="346249"/>
          </a:xfrm>
        </p:spPr>
        <p:txBody>
          <a:bodyPr/>
          <a:lstStyle/>
          <a:p>
            <a:r>
              <a:rPr lang="en-US" dirty="0"/>
              <a:t>Four Steps for More Effective Financial Assurance</a:t>
            </a:r>
          </a:p>
        </p:txBody>
      </p:sp>
      <p:sp>
        <p:nvSpPr>
          <p:cNvPr id="3" name="Text Placeholder 2">
            <a:extLst>
              <a:ext uri="{FF2B5EF4-FFF2-40B4-BE49-F238E27FC236}">
                <a16:creationId xmlns:a16="http://schemas.microsoft.com/office/drawing/2014/main" id="{1501F0FF-EB90-4ADF-BEEE-8D1CBE549C08}"/>
              </a:ext>
            </a:extLst>
          </p:cNvPr>
          <p:cNvSpPr>
            <a:spLocks noGrp="1"/>
          </p:cNvSpPr>
          <p:nvPr>
            <p:ph type="body" idx="1"/>
          </p:nvPr>
        </p:nvSpPr>
        <p:spPr>
          <a:xfrm>
            <a:off x="457200" y="914400"/>
            <a:ext cx="10029648" cy="6832640"/>
          </a:xfrm>
        </p:spPr>
        <p:txBody>
          <a:bodyPr/>
          <a:lstStyle/>
          <a:p>
            <a:pPr lvl="1"/>
            <a:endParaRPr lang="en-US" dirty="0">
              <a:solidFill>
                <a:schemeClr val="tx1"/>
              </a:solidFill>
            </a:endParaRPr>
          </a:p>
          <a:p>
            <a:pPr marL="457200" indent="-457200">
              <a:buFont typeface="+mj-lt"/>
              <a:buAutoNum type="arabicPeriod"/>
            </a:pPr>
            <a:r>
              <a:rPr lang="en-US" dirty="0">
                <a:solidFill>
                  <a:schemeClr val="tx1"/>
                </a:solidFill>
              </a:rPr>
              <a:t>Add increment of “Base FA” prior to third subsequent FCA for resources not achieving Substantial Site Construction.</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Require additional Milestone FA for projects that fail to achieve pre-construction commitments.</a:t>
            </a:r>
          </a:p>
          <a:p>
            <a:pPr marL="914400" lvl="1" indent="-457200">
              <a:buFont typeface="Arial" panose="020B0604020202020204" pitchFamily="34" charset="0"/>
              <a:buChar char="•"/>
            </a:pPr>
            <a:r>
              <a:rPr lang="en-US" dirty="0">
                <a:solidFill>
                  <a:schemeClr val="tx1"/>
                </a:solidFill>
              </a:rPr>
              <a:t>Milestone FA would be due prior to subsequent FCAs and consistent with approved milestone schedules if COD is extended.</a:t>
            </a:r>
          </a:p>
          <a:p>
            <a:pPr marL="914400" lvl="1" indent="-457200">
              <a:buFont typeface="Arial" panose="020B0604020202020204" pitchFamily="34" charset="0"/>
              <a:buChar char="•"/>
            </a:pPr>
            <a:r>
              <a:rPr lang="en-US" dirty="0">
                <a:solidFill>
                  <a:schemeClr val="tx1"/>
                </a:solidFill>
              </a:rPr>
              <a:t>Only impacts projects that fail to meet their milestones pre-construction.</a:t>
            </a:r>
          </a:p>
          <a:p>
            <a:pPr marL="914400" lvl="1" indent="-457200">
              <a:buFont typeface="Arial" panose="020B0604020202020204" pitchFamily="34" charset="0"/>
              <a:buChar char="•"/>
            </a:pPr>
            <a:r>
              <a:rPr lang="en-US" dirty="0">
                <a:solidFill>
                  <a:schemeClr val="tx1"/>
                </a:solidFill>
              </a:rPr>
              <a:t>All Milestone FA would be released upon catch-up to active construction. </a:t>
            </a:r>
          </a:p>
          <a:p>
            <a:pPr lvl="1"/>
            <a:endParaRPr lang="en-US" dirty="0">
              <a:solidFill>
                <a:schemeClr val="tx1"/>
              </a:solidFill>
            </a:endParaRPr>
          </a:p>
          <a:p>
            <a:pPr marL="457200" indent="-457200">
              <a:buFont typeface="+mj-lt"/>
              <a:buAutoNum type="arabicPeriod"/>
            </a:pPr>
            <a:r>
              <a:rPr lang="en-US" dirty="0">
                <a:solidFill>
                  <a:schemeClr val="tx1"/>
                </a:solidFill>
              </a:rPr>
              <a:t>Increase Delay FA as projects is delayed beyond its original COD.</a:t>
            </a:r>
          </a:p>
          <a:p>
            <a:pPr marL="914400" lvl="1" indent="-457200">
              <a:buFont typeface="Arial" panose="020B0604020202020204" pitchFamily="34" charset="0"/>
              <a:buChar char="•"/>
            </a:pPr>
            <a:r>
              <a:rPr lang="en-US" dirty="0">
                <a:solidFill>
                  <a:schemeClr val="tx1"/>
                </a:solidFill>
              </a:rPr>
              <a:t>This new “Delay FA” is forfeited  after a six- month grace period based upon achievement of Interconnection COD.</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Allocate Milestone and Delay FA prorate to all FCM participants</a:t>
            </a:r>
          </a:p>
          <a:p>
            <a:pPr marL="914400" lvl="1" indent="-457200">
              <a:buFont typeface="Arial" panose="020B0604020202020204" pitchFamily="34" charset="0"/>
              <a:buChar char="•"/>
            </a:pPr>
            <a:r>
              <a:rPr lang="en-US" dirty="0">
                <a:solidFill>
                  <a:schemeClr val="tx1"/>
                </a:solidFill>
              </a:rPr>
              <a:t>Base FA and Trading FA would retain existing allocation methodology.</a:t>
            </a:r>
          </a:p>
          <a:p>
            <a:pPr lvl="2"/>
            <a:endParaRPr lang="en-US" dirty="0">
              <a:solidFill>
                <a:schemeClr val="tx1"/>
              </a:solidFill>
            </a:endParaRPr>
          </a:p>
          <a:p>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5384899-A9E9-4271-B88C-47F7D04E0348}"/>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16</a:t>
            </a:fld>
            <a:endParaRPr lang="en-US" dirty="0"/>
          </a:p>
        </p:txBody>
      </p:sp>
    </p:spTree>
    <p:extLst>
      <p:ext uri="{BB962C8B-B14F-4D97-AF65-F5344CB8AC3E}">
        <p14:creationId xmlns:p14="http://schemas.microsoft.com/office/powerpoint/2010/main" val="1523532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4EAC-FAC5-468D-8441-95D96E35BC84}"/>
              </a:ext>
            </a:extLst>
          </p:cNvPr>
          <p:cNvSpPr>
            <a:spLocks noGrp="1"/>
          </p:cNvSpPr>
          <p:nvPr>
            <p:ph type="ctrTitle"/>
          </p:nvPr>
        </p:nvSpPr>
        <p:spPr>
          <a:xfrm>
            <a:off x="914400" y="2125980"/>
            <a:ext cx="10363200" cy="346249"/>
          </a:xfrm>
        </p:spPr>
        <p:txBody>
          <a:bodyPr/>
          <a:lstStyle/>
          <a:p>
            <a:r>
              <a:rPr lang="en-US" dirty="0"/>
              <a:t>Additional Slides</a:t>
            </a:r>
          </a:p>
        </p:txBody>
      </p:sp>
      <p:sp>
        <p:nvSpPr>
          <p:cNvPr id="4" name="Slide Number Placeholder 3">
            <a:extLst>
              <a:ext uri="{FF2B5EF4-FFF2-40B4-BE49-F238E27FC236}">
                <a16:creationId xmlns:a16="http://schemas.microsoft.com/office/drawing/2014/main" id="{D0C3FC7B-CFA9-4A24-99EA-E332FEBD7E34}"/>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17</a:t>
            </a:fld>
            <a:endParaRPr lang="en-US" dirty="0"/>
          </a:p>
        </p:txBody>
      </p:sp>
    </p:spTree>
    <p:extLst>
      <p:ext uri="{BB962C8B-B14F-4D97-AF65-F5344CB8AC3E}">
        <p14:creationId xmlns:p14="http://schemas.microsoft.com/office/powerpoint/2010/main" val="3872531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1A6B-43AF-40F1-AA66-EABC2014882B}"/>
              </a:ext>
            </a:extLst>
          </p:cNvPr>
          <p:cNvSpPr>
            <a:spLocks noGrp="1"/>
          </p:cNvSpPr>
          <p:nvPr>
            <p:ph type="title"/>
          </p:nvPr>
        </p:nvSpPr>
        <p:spPr>
          <a:xfrm>
            <a:off x="718819" y="289686"/>
            <a:ext cx="10754360" cy="346249"/>
          </a:xfrm>
        </p:spPr>
        <p:txBody>
          <a:bodyPr/>
          <a:lstStyle/>
          <a:p>
            <a:r>
              <a:rPr lang="en-US" dirty="0"/>
              <a:t>Current Milestone Schedule </a:t>
            </a:r>
          </a:p>
        </p:txBody>
      </p:sp>
      <p:sp>
        <p:nvSpPr>
          <p:cNvPr id="3" name="Text Placeholder 2">
            <a:extLst>
              <a:ext uri="{FF2B5EF4-FFF2-40B4-BE49-F238E27FC236}">
                <a16:creationId xmlns:a16="http://schemas.microsoft.com/office/drawing/2014/main" id="{79BF453E-FBC2-4D9B-8136-0270A344C55C}"/>
              </a:ext>
            </a:extLst>
          </p:cNvPr>
          <p:cNvSpPr>
            <a:spLocks noGrp="1"/>
          </p:cNvSpPr>
          <p:nvPr>
            <p:ph type="body" idx="1"/>
          </p:nvPr>
        </p:nvSpPr>
        <p:spPr>
          <a:xfrm>
            <a:off x="457200" y="782121"/>
            <a:ext cx="10867848" cy="5570756"/>
          </a:xfrm>
        </p:spPr>
        <p:txBody>
          <a:bodyPr/>
          <a:lstStyle/>
          <a:p>
            <a:pPr marL="342900" indent="-342900">
              <a:buFont typeface="Arial" panose="020B0604020202020204" pitchFamily="34" charset="0"/>
              <a:buChar char="•"/>
            </a:pPr>
            <a:r>
              <a:rPr lang="en-US" sz="2000" dirty="0">
                <a:solidFill>
                  <a:schemeClr val="tx1"/>
                </a:solidFill>
              </a:rPr>
              <a:t>The current Critical Path Milestone Schedule process requires all non-commercial capacity to provide a schedule for major milestones as part of its qualification.</a:t>
            </a:r>
          </a:p>
          <a:p>
            <a:pPr lvl="2"/>
            <a:r>
              <a:rPr lang="en-US" sz="1400" dirty="0">
                <a:solidFill>
                  <a:schemeClr val="tx1"/>
                </a:solidFill>
                <a:effectLst/>
                <a:latin typeface="Calibri" panose="020F0502020204030204" pitchFamily="34" charset="0"/>
                <a:ea typeface="Calibri" panose="020F0502020204030204" pitchFamily="34" charset="0"/>
              </a:rPr>
              <a:t>III.13.1.1.2.2.2. Critical Path Schedule. In the New Capacity Qualification Package, the Project Sponsor must provide a critical path schedule for the project </a:t>
            </a:r>
            <a:r>
              <a:rPr lang="en-US" sz="1400" i="1" u="sng" dirty="0">
                <a:solidFill>
                  <a:schemeClr val="tx1"/>
                </a:solidFill>
                <a:effectLst/>
                <a:latin typeface="Calibri" panose="020F0502020204030204" pitchFamily="34" charset="0"/>
                <a:ea typeface="Calibri" panose="020F0502020204030204" pitchFamily="34" charset="0"/>
              </a:rPr>
              <a:t>with sufficient detail to allow the ISO to evaluate the feasibility of the project being built and the feasibility that the project will meet the requirement that the project achieve all its critical path schedule milestones</a:t>
            </a:r>
            <a:r>
              <a:rPr lang="en-US" sz="1400" dirty="0">
                <a:solidFill>
                  <a:schemeClr val="tx1"/>
                </a:solidFill>
                <a:effectLst/>
                <a:latin typeface="Calibri" panose="020F0502020204030204" pitchFamily="34" charset="0"/>
                <a:ea typeface="Calibri" panose="020F0502020204030204" pitchFamily="34" charset="0"/>
              </a:rPr>
              <a:t> no later than the start of the relevant Capacity Commitment Period. </a:t>
            </a:r>
            <a:endParaRPr lang="en-US" dirty="0">
              <a:solidFill>
                <a:schemeClr val="tx1"/>
              </a:solidFill>
            </a:endParaRPr>
          </a:p>
          <a:p>
            <a:endParaRPr lang="en-US" dirty="0">
              <a:solidFill>
                <a:schemeClr val="tx1"/>
              </a:solidFill>
            </a:endParaRPr>
          </a:p>
          <a:p>
            <a:pPr marL="342900" indent="-342900">
              <a:buFont typeface="Arial" panose="020B0604020202020204" pitchFamily="34" charset="0"/>
              <a:buChar char="•"/>
            </a:pPr>
            <a:r>
              <a:rPr lang="en-US" sz="2000" dirty="0">
                <a:solidFill>
                  <a:schemeClr val="tx1"/>
                </a:solidFill>
              </a:rPr>
              <a:t>A critical path schedule report is due on a quarterly basis from the Project Sponsor.</a:t>
            </a:r>
          </a:p>
          <a:p>
            <a:pPr marL="800100" lvl="1" indent="-342900">
              <a:buFont typeface="Arial" panose="020B0604020202020204" pitchFamily="34" charset="0"/>
              <a:buChar char="•"/>
            </a:pPr>
            <a:r>
              <a:rPr lang="en-US" sz="1600" dirty="0">
                <a:solidFill>
                  <a:schemeClr val="tx1"/>
                </a:solidFill>
              </a:rPr>
              <a:t>Each report must update the original schedule, note changes to milestones and project scope. (III. 13.2.2.1)</a:t>
            </a:r>
          </a:p>
          <a:p>
            <a:pPr marL="800100" lvl="1" indent="-342900">
              <a:buFont typeface="Arial" panose="020B0604020202020204" pitchFamily="34" charset="0"/>
              <a:buChar char="•"/>
            </a:pPr>
            <a:r>
              <a:rPr lang="en-US" sz="1600" dirty="0">
                <a:solidFill>
                  <a:schemeClr val="tx1"/>
                </a:solidFill>
              </a:rPr>
              <a:t>Achievement of milestones must include documentation in support.</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a:t>
            </a:r>
            <a:r>
              <a:rPr lang="en-US" sz="1600" dirty="0">
                <a:solidFill>
                  <a:schemeClr val="tx1"/>
                </a:solidFill>
              </a:rPr>
              <a:t> </a:t>
            </a:r>
            <a:r>
              <a:rPr lang="en-US" sz="1600" i="1" dirty="0">
                <a:solidFill>
                  <a:schemeClr val="tx1"/>
                </a:solidFill>
              </a:rPr>
              <a:t>report</a:t>
            </a:r>
            <a:r>
              <a:rPr lang="en-US" sz="1600" dirty="0">
                <a:solidFill>
                  <a:schemeClr val="tx1"/>
                </a:solidFill>
              </a:rPr>
              <a:t> 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Failure to meet the original milestone, and changes to the schedule, may result in a monthly reporting requirement (III.13.3.3).</a:t>
            </a:r>
          </a:p>
          <a:p>
            <a:pPr marL="800100" lvl="1" indent="-342900">
              <a:buFont typeface="Arial" panose="020B0604020202020204" pitchFamily="34" charset="0"/>
              <a:buChar char="•"/>
            </a:pPr>
            <a:r>
              <a:rPr lang="en-US" sz="1600" dirty="0">
                <a:solidFill>
                  <a:schemeClr val="tx1"/>
                </a:solidFill>
              </a:rPr>
              <a:t>Covering obligations for late delivery is optional…</a:t>
            </a:r>
          </a:p>
          <a:p>
            <a:pPr marL="1257300" lvl="2" indent="-342900">
              <a:buFont typeface="Arial" panose="020B0604020202020204" pitchFamily="34" charset="0"/>
              <a:buChar char="•"/>
            </a:pPr>
            <a:r>
              <a:rPr lang="en-US" sz="1600" dirty="0">
                <a:solidFill>
                  <a:schemeClr val="tx1"/>
                </a:solidFill>
              </a:rPr>
              <a:t> Although choosing not to cover will result in failure to cover charge, but only </a:t>
            </a:r>
            <a:r>
              <a:rPr lang="en-US" sz="1600" i="1" u="sng" dirty="0">
                <a:solidFill>
                  <a:schemeClr val="tx1"/>
                </a:solidFill>
              </a:rPr>
              <a:t>after</a:t>
            </a:r>
            <a:r>
              <a:rPr lang="en-US" sz="1600" dirty="0">
                <a:solidFill>
                  <a:schemeClr val="tx1"/>
                </a:solidFill>
              </a:rPr>
              <a:t> the start of the delivery period (III.13.3.4.(b)).</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 monthly reports </a:t>
            </a:r>
            <a:r>
              <a:rPr lang="en-US" sz="1600" dirty="0">
                <a:solidFill>
                  <a:schemeClr val="tx1"/>
                </a:solidFill>
              </a:rPr>
              <a:t>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There are no financial consequences of failing to achieve milestones until after the delivery date has been passed. </a:t>
            </a:r>
          </a:p>
        </p:txBody>
      </p:sp>
      <p:sp>
        <p:nvSpPr>
          <p:cNvPr id="4" name="Slide Number Placeholder 3">
            <a:extLst>
              <a:ext uri="{FF2B5EF4-FFF2-40B4-BE49-F238E27FC236}">
                <a16:creationId xmlns:a16="http://schemas.microsoft.com/office/drawing/2014/main" id="{DB7FE87B-729A-4882-8A32-2F6E7143C6A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18</a:t>
            </a:fld>
            <a:endParaRPr lang="en-US" dirty="0"/>
          </a:p>
        </p:txBody>
      </p:sp>
    </p:spTree>
    <p:extLst>
      <p:ext uri="{BB962C8B-B14F-4D97-AF65-F5344CB8AC3E}">
        <p14:creationId xmlns:p14="http://schemas.microsoft.com/office/powerpoint/2010/main" val="11258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3F5395-4541-4A05-B855-7C84B117C959}"/>
              </a:ext>
            </a:extLst>
          </p:cNvPr>
          <p:cNvSpPr>
            <a:spLocks noGrp="1"/>
          </p:cNvSpPr>
          <p:nvPr>
            <p:ph type="body" idx="1"/>
          </p:nvPr>
        </p:nvSpPr>
        <p:spPr>
          <a:xfrm>
            <a:off x="457200" y="1066800"/>
            <a:ext cx="8277859" cy="2708434"/>
          </a:xfrm>
        </p:spPr>
        <p:txBody>
          <a:bodyPr/>
          <a:lstStyle/>
          <a:p>
            <a:r>
              <a:rPr lang="en-US" dirty="0"/>
              <a:t>Financial Assurance Policy Tariff Changes</a:t>
            </a:r>
          </a:p>
          <a:p>
            <a:endParaRPr lang="en-US" dirty="0"/>
          </a:p>
          <a:p>
            <a:endParaRPr lang="en-US" dirty="0"/>
          </a:p>
          <a:p>
            <a:endParaRPr lang="en-US" dirty="0"/>
          </a:p>
          <a:p>
            <a:r>
              <a:rPr lang="en-US" dirty="0"/>
              <a:t>Please refer to Budget and Finance Subcommittee posting for most current version of the FAP.</a:t>
            </a:r>
          </a:p>
          <a:p>
            <a:endParaRPr lang="en-US" dirty="0"/>
          </a:p>
          <a:p>
            <a:pPr lvl="1"/>
            <a:r>
              <a:rPr lang="en-US" dirty="0"/>
              <a:t>Includes yellow highlighted changes from the last B&amp;F meeting.</a:t>
            </a:r>
          </a:p>
        </p:txBody>
      </p:sp>
      <p:sp>
        <p:nvSpPr>
          <p:cNvPr id="4" name="Slide Number Placeholder 3">
            <a:extLst>
              <a:ext uri="{FF2B5EF4-FFF2-40B4-BE49-F238E27FC236}">
                <a16:creationId xmlns:a16="http://schemas.microsoft.com/office/drawing/2014/main" id="{615DCC23-8961-4C8E-B174-F80D23CBEDE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19</a:t>
            </a:fld>
            <a:endParaRPr lang="en-US" dirty="0"/>
          </a:p>
        </p:txBody>
      </p:sp>
    </p:spTree>
    <p:extLst>
      <p:ext uri="{BB962C8B-B14F-4D97-AF65-F5344CB8AC3E}">
        <p14:creationId xmlns:p14="http://schemas.microsoft.com/office/powerpoint/2010/main" val="142347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5DE5-3613-4295-B3BB-8B0E87EA7D66}"/>
              </a:ext>
            </a:extLst>
          </p:cNvPr>
          <p:cNvSpPr>
            <a:spLocks noGrp="1"/>
          </p:cNvSpPr>
          <p:nvPr>
            <p:ph type="title"/>
          </p:nvPr>
        </p:nvSpPr>
        <p:spPr>
          <a:xfrm>
            <a:off x="718819" y="289686"/>
            <a:ext cx="10754360" cy="346249"/>
          </a:xfrm>
        </p:spPr>
        <p:txBody>
          <a:bodyPr/>
          <a:lstStyle/>
          <a:p>
            <a:r>
              <a:rPr lang="en-US" dirty="0"/>
              <a:t>Process, Schedule and Status</a:t>
            </a:r>
          </a:p>
        </p:txBody>
      </p:sp>
      <p:sp>
        <p:nvSpPr>
          <p:cNvPr id="3" name="Text Placeholder 2">
            <a:extLst>
              <a:ext uri="{FF2B5EF4-FFF2-40B4-BE49-F238E27FC236}">
                <a16:creationId xmlns:a16="http://schemas.microsoft.com/office/drawing/2014/main" id="{503AC66F-A921-4AB0-A33B-4202599DEA8A}"/>
              </a:ext>
            </a:extLst>
          </p:cNvPr>
          <p:cNvSpPr>
            <a:spLocks noGrp="1"/>
          </p:cNvSpPr>
          <p:nvPr>
            <p:ph type="body" idx="1"/>
          </p:nvPr>
        </p:nvSpPr>
        <p:spPr>
          <a:xfrm>
            <a:off x="485952" y="762000"/>
            <a:ext cx="11369115" cy="6494085"/>
          </a:xfrm>
        </p:spPr>
        <p:txBody>
          <a:bodyPr/>
          <a:lstStyle/>
          <a:p>
            <a:pPr marL="342900" indent="-342900">
              <a:buFont typeface="Arial" panose="020B0604020202020204" pitchFamily="34" charset="0"/>
              <a:buChar char="•"/>
            </a:pPr>
            <a:r>
              <a:rPr lang="en-US" dirty="0">
                <a:solidFill>
                  <a:schemeClr val="tx1"/>
                </a:solidFill>
              </a:rPr>
              <a:t>Objective is to have these changes in place for FCA 17.  </a:t>
            </a:r>
          </a:p>
          <a:p>
            <a:pPr marL="800100" lvl="1" indent="-342900">
              <a:buFont typeface="Arial" panose="020B0604020202020204" pitchFamily="34" charset="0"/>
              <a:buChar char="•"/>
            </a:pPr>
            <a:r>
              <a:rPr lang="en-US" dirty="0">
                <a:solidFill>
                  <a:schemeClr val="tx1"/>
                </a:solidFill>
              </a:rPr>
              <a:t>Target is to have a FERC filing in March in order to have a decision by the New Capacity Qualification Package Submission window which closes on June 17.</a:t>
            </a:r>
          </a:p>
          <a:p>
            <a:pPr marL="800100" lvl="1" indent="-342900">
              <a:buFont typeface="Arial" panose="020B0604020202020204" pitchFamily="34" charset="0"/>
              <a:buChar char="•"/>
            </a:pPr>
            <a:r>
              <a:rPr lang="en-US" dirty="0">
                <a:solidFill>
                  <a:schemeClr val="tx1"/>
                </a:solidFill>
              </a:rPr>
              <a:t>Final deadline would be tied to the New Capacity Qualification Package window</a:t>
            </a:r>
          </a:p>
          <a:p>
            <a:pPr marL="342900" indent="-342900">
              <a:buFont typeface="Arial" panose="020B0604020202020204" pitchFamily="34" charset="0"/>
              <a:buChar char="•"/>
            </a:pPr>
            <a:endParaRPr lang="en-US" sz="1200" dirty="0">
              <a:solidFill>
                <a:schemeClr val="tx1"/>
              </a:solidFill>
            </a:endParaRPr>
          </a:p>
          <a:p>
            <a:pPr marL="342900" indent="-342900">
              <a:buFont typeface="Arial" panose="020B0604020202020204" pitchFamily="34" charset="0"/>
              <a:buChar char="•"/>
            </a:pPr>
            <a:r>
              <a:rPr lang="en-US" dirty="0">
                <a:solidFill>
                  <a:schemeClr val="tx1"/>
                </a:solidFill>
              </a:rPr>
              <a:t>Seeking MC action for recommendation to the Participants Committee.</a:t>
            </a:r>
          </a:p>
          <a:p>
            <a:pPr marL="800100" lvl="1" indent="-342900">
              <a:buFont typeface="Arial" panose="020B0604020202020204" pitchFamily="34" charset="0"/>
              <a:buChar char="•"/>
            </a:pPr>
            <a:r>
              <a:rPr lang="en-US" dirty="0">
                <a:solidFill>
                  <a:schemeClr val="tx1"/>
                </a:solidFill>
              </a:rPr>
              <a:t>MR1 changes were discussed at the Jan 12 Markets Committee</a:t>
            </a:r>
          </a:p>
          <a:p>
            <a:pPr marL="1257300" lvl="2" indent="-342900">
              <a:buFont typeface="Arial" panose="020B0604020202020204" pitchFamily="34" charset="0"/>
              <a:buChar char="•"/>
            </a:pPr>
            <a:r>
              <a:rPr lang="en-US" dirty="0">
                <a:solidFill>
                  <a:schemeClr val="tx1"/>
                </a:solidFill>
              </a:rPr>
              <a:t>These address Cost Allocation of the new FA components.</a:t>
            </a:r>
          </a:p>
          <a:p>
            <a:pPr marL="1257300" lvl="2" indent="-342900">
              <a:buFont typeface="Arial" panose="020B0604020202020204" pitchFamily="34" charset="0"/>
              <a:buChar char="•"/>
            </a:pPr>
            <a:r>
              <a:rPr lang="en-US" dirty="0">
                <a:solidFill>
                  <a:schemeClr val="tx1"/>
                </a:solidFill>
              </a:rPr>
              <a:t>These also propose more clarity to existing Critical Path Milestone Schedule.</a:t>
            </a:r>
          </a:p>
          <a:p>
            <a:pPr lvl="2"/>
            <a:r>
              <a:rPr lang="en-US" dirty="0">
                <a:solidFill>
                  <a:schemeClr val="tx1"/>
                </a:solidFill>
              </a:rPr>
              <a:t> </a:t>
            </a:r>
          </a:p>
          <a:p>
            <a:pPr marL="342900" indent="-342900">
              <a:buFont typeface="Arial" panose="020B0604020202020204" pitchFamily="34" charset="0"/>
              <a:buChar char="•"/>
            </a:pPr>
            <a:r>
              <a:rPr lang="en-US" dirty="0">
                <a:solidFill>
                  <a:schemeClr val="tx1"/>
                </a:solidFill>
              </a:rPr>
              <a:t>Four components of the proposal - #4 below for MC Action:</a:t>
            </a:r>
          </a:p>
          <a:p>
            <a:pPr marL="914400" lvl="1" indent="-457200">
              <a:buFont typeface="+mj-lt"/>
              <a:buAutoNum type="arabicPeriod"/>
            </a:pPr>
            <a:r>
              <a:rPr lang="en-US" dirty="0">
                <a:solidFill>
                  <a:schemeClr val="tx1"/>
                </a:solidFill>
              </a:rPr>
              <a:t>Add an increment of FA prior to the third subsequent FCA for resources not achieving Substantial Site Construction.  (B&amp;F)</a:t>
            </a:r>
          </a:p>
          <a:p>
            <a:pPr marL="914400" lvl="1" indent="-457200">
              <a:buFont typeface="+mj-lt"/>
              <a:buAutoNum type="arabicPeriod"/>
            </a:pPr>
            <a:r>
              <a:rPr lang="en-US" dirty="0">
                <a:solidFill>
                  <a:schemeClr val="tx1"/>
                </a:solidFill>
              </a:rPr>
              <a:t>Require additional “Milestone FA” during the critical path schedule tracking.  (B&amp;F)</a:t>
            </a:r>
          </a:p>
          <a:p>
            <a:pPr marL="914400" lvl="1" indent="-457200">
              <a:buFont typeface="+mj-lt"/>
              <a:buAutoNum type="arabicPeriod"/>
            </a:pPr>
            <a:r>
              <a:rPr lang="en-US" dirty="0">
                <a:solidFill>
                  <a:schemeClr val="tx1"/>
                </a:solidFill>
              </a:rPr>
              <a:t>Shorten intervals of “Delay FA” installments post COD from six to three months.  (B&amp;F)</a:t>
            </a:r>
          </a:p>
          <a:p>
            <a:pPr marL="914400" lvl="1" indent="-457200">
              <a:buFont typeface="+mj-lt"/>
              <a:buAutoNum type="arabicPeriod"/>
            </a:pPr>
            <a:r>
              <a:rPr lang="en-US" dirty="0">
                <a:solidFill>
                  <a:schemeClr val="tx1"/>
                </a:solidFill>
                <a:highlight>
                  <a:srgbClr val="FFFF00"/>
                </a:highlight>
              </a:rPr>
              <a:t>NEW Change</a:t>
            </a:r>
            <a:r>
              <a:rPr lang="en-US" dirty="0">
                <a:solidFill>
                  <a:schemeClr val="tx1"/>
                </a:solidFill>
              </a:rPr>
              <a:t>:  Allocate forfeited Milestone and Delay FA </a:t>
            </a:r>
            <a:r>
              <a:rPr lang="en-US" dirty="0">
                <a:solidFill>
                  <a:schemeClr val="tx1"/>
                </a:solidFill>
                <a:highlight>
                  <a:srgbClr val="FFFF00"/>
                </a:highlight>
              </a:rPr>
              <a:t>all buyers and sellers in the FCM</a:t>
            </a:r>
            <a:r>
              <a:rPr lang="en-US" dirty="0">
                <a:solidFill>
                  <a:schemeClr val="tx1"/>
                </a:solidFill>
              </a:rPr>
              <a:t>.  (MC Vote)</a:t>
            </a:r>
          </a:p>
          <a:p>
            <a:pPr marL="914400" lvl="1" indent="-457200">
              <a:buFont typeface="+mj-lt"/>
              <a:buAutoNum type="arabicPeriod"/>
            </a:pPr>
            <a:endParaRPr lang="en-US" sz="1200" dirty="0">
              <a:solidFill>
                <a:schemeClr val="tx1"/>
              </a:solidFill>
            </a:endParaRPr>
          </a:p>
          <a:p>
            <a:pPr marL="342900" indent="-342900">
              <a:buFont typeface="Arial" panose="020B0604020202020204" pitchFamily="34" charset="0"/>
              <a:buChar char="•"/>
            </a:pPr>
            <a:r>
              <a:rPr lang="en-US" dirty="0">
                <a:solidFill>
                  <a:schemeClr val="tx1"/>
                </a:solidFill>
              </a:rPr>
              <a:t>At the B&amp;F, there was discussion regarding exempting all units not subject to LGIP (20MW or greater).  </a:t>
            </a:r>
            <a:r>
              <a:rPr lang="en-US" dirty="0">
                <a:solidFill>
                  <a:schemeClr val="tx1"/>
                </a:solidFill>
                <a:highlight>
                  <a:srgbClr val="FFFF00"/>
                </a:highlight>
              </a:rPr>
              <a:t>CPV will amend its proposal to incorporate this change for the NPC</a:t>
            </a:r>
            <a:r>
              <a:rPr lang="en-US" dirty="0">
                <a:solidFill>
                  <a:schemeClr val="tx1"/>
                </a:solidFill>
              </a:rPr>
              <a:t>. </a:t>
            </a:r>
          </a:p>
          <a:p>
            <a:pPr marL="800100" lvl="1" indent="-342900">
              <a:buFont typeface="Arial" panose="020B0604020202020204" pitchFamily="34" charset="0"/>
              <a:buChar char="•"/>
            </a:pPr>
            <a:endParaRPr lang="en-US" dirty="0">
              <a:solidFill>
                <a:schemeClr val="tx1"/>
              </a:solidFill>
            </a:endParaRPr>
          </a:p>
          <a:p>
            <a:pPr lvl="1"/>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11B5DD5-5F51-44AE-AAA7-7875FB8B9ED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a:t>
            </a:fld>
            <a:endParaRPr lang="en-US" dirty="0"/>
          </a:p>
        </p:txBody>
      </p:sp>
    </p:spTree>
    <p:extLst>
      <p:ext uri="{BB962C8B-B14F-4D97-AF65-F5344CB8AC3E}">
        <p14:creationId xmlns:p14="http://schemas.microsoft.com/office/powerpoint/2010/main" val="188512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B1A7-463F-46E2-B475-87DFF9188466}"/>
              </a:ext>
            </a:extLst>
          </p:cNvPr>
          <p:cNvSpPr>
            <a:spLocks noGrp="1"/>
          </p:cNvSpPr>
          <p:nvPr>
            <p:ph type="title"/>
          </p:nvPr>
        </p:nvSpPr>
        <p:spPr>
          <a:xfrm>
            <a:off x="485952" y="304800"/>
            <a:ext cx="10754360" cy="346249"/>
          </a:xfrm>
        </p:spPr>
        <p:txBody>
          <a:bodyPr/>
          <a:lstStyle/>
          <a:p>
            <a:r>
              <a:rPr lang="en-US" dirty="0"/>
              <a:t>Previous Presentations:</a:t>
            </a:r>
          </a:p>
        </p:txBody>
      </p:sp>
      <p:sp>
        <p:nvSpPr>
          <p:cNvPr id="3" name="Text Placeholder 2">
            <a:extLst>
              <a:ext uri="{FF2B5EF4-FFF2-40B4-BE49-F238E27FC236}">
                <a16:creationId xmlns:a16="http://schemas.microsoft.com/office/drawing/2014/main" id="{78B6AA5C-2CE1-4C00-8256-3ABB88BFD557}"/>
              </a:ext>
            </a:extLst>
          </p:cNvPr>
          <p:cNvSpPr>
            <a:spLocks noGrp="1"/>
          </p:cNvSpPr>
          <p:nvPr>
            <p:ph type="body" idx="1"/>
          </p:nvPr>
        </p:nvSpPr>
        <p:spPr>
          <a:xfrm>
            <a:off x="485952" y="651049"/>
            <a:ext cx="11128983" cy="5863144"/>
          </a:xfrm>
        </p:spPr>
        <p:txBody>
          <a:bodyPr/>
          <a:lstStyle/>
          <a:p>
            <a:r>
              <a:rPr lang="en-US" sz="1100" dirty="0">
                <a:solidFill>
                  <a:schemeClr val="tx1"/>
                </a:solidFill>
              </a:rPr>
              <a:t>Budget and Finance Committee – August 26, 2021</a:t>
            </a:r>
          </a:p>
          <a:p>
            <a:r>
              <a:rPr lang="en-US" sz="1100" dirty="0">
                <a:solidFill>
                  <a:schemeClr val="tx2">
                    <a:lumMod val="60000"/>
                    <a:lumOff val="40000"/>
                  </a:schemeClr>
                </a:solidFill>
                <a:hlinkClick r:id="rId2">
                  <a:extLst>
                    <a:ext uri="{A12FA001-AC4F-418D-AE19-62706E023703}">
                      <ahyp:hlinkClr xmlns:ahyp="http://schemas.microsoft.com/office/drawing/2018/hyperlinkcolor" xmlns="" val="tx"/>
                    </a:ext>
                  </a:extLst>
                </a:hlinkClick>
              </a:rPr>
              <a:t>https://www.iso-ne.com/static-assets/documents/2021/08/3_competitive_power_ventures_noncommercial_fa_improvements_ii.pdf</a:t>
            </a:r>
            <a:endParaRPr lang="en-US" sz="1100" dirty="0">
              <a:solidFill>
                <a:schemeClr val="tx2">
                  <a:lumMod val="60000"/>
                  <a:lumOff val="40000"/>
                </a:schemeClr>
              </a:solidFill>
            </a:endParaRPr>
          </a:p>
          <a:p>
            <a:endParaRPr lang="en-US" sz="1100" dirty="0">
              <a:solidFill>
                <a:schemeClr val="tx1"/>
              </a:solidFill>
            </a:endParaRPr>
          </a:p>
          <a:p>
            <a:r>
              <a:rPr lang="en-US" sz="1100" dirty="0">
                <a:solidFill>
                  <a:schemeClr val="tx1"/>
                </a:solidFill>
              </a:rPr>
              <a:t>NEPOOL Markets Committee – September 13-14, 2021</a:t>
            </a:r>
          </a:p>
          <a:p>
            <a:r>
              <a:rPr lang="en-US" sz="1100" dirty="0">
                <a:solidFill>
                  <a:schemeClr val="tx2">
                    <a:lumMod val="60000"/>
                    <a:lumOff val="40000"/>
                  </a:schemeClr>
                </a:solidFill>
                <a:hlinkClick r:id="rId3">
                  <a:extLst>
                    <a:ext uri="{A12FA001-AC4F-418D-AE19-62706E023703}">
                      <ahyp:hlinkClr xmlns:ahyp="http://schemas.microsoft.com/office/drawing/2018/hyperlinkcolor" xmlns="" val="tx"/>
                    </a:ext>
                  </a:extLst>
                </a:hlinkClick>
              </a:rPr>
              <a:t>https://www.iso-ne.com/static-assets/documents/2021/09/2021_09_13_14_mc_a07_cpv_proposed_non_commercial_financial_assurance_improvements.pdf</a:t>
            </a:r>
            <a:endParaRPr lang="en-US" sz="1100" dirty="0">
              <a:solidFill>
                <a:schemeClr val="tx2">
                  <a:lumMod val="60000"/>
                  <a:lumOff val="40000"/>
                </a:schemeClr>
              </a:solidFill>
            </a:endParaRPr>
          </a:p>
          <a:p>
            <a:endParaRPr lang="en-US" sz="1100" dirty="0">
              <a:solidFill>
                <a:schemeClr val="tx2">
                  <a:lumMod val="60000"/>
                  <a:lumOff val="40000"/>
                </a:schemeClr>
              </a:solidFill>
            </a:endParaRPr>
          </a:p>
          <a:p>
            <a:r>
              <a:rPr lang="en-US" sz="1100" dirty="0">
                <a:solidFill>
                  <a:schemeClr val="tx1"/>
                </a:solidFill>
              </a:rPr>
              <a:t>Budget and Finance Committee – October 12, 2021</a:t>
            </a:r>
          </a:p>
          <a:p>
            <a:r>
              <a:rPr lang="en-US" sz="1100" dirty="0">
                <a:solidFill>
                  <a:schemeClr val="tx2">
                    <a:lumMod val="60000"/>
                    <a:lumOff val="40000"/>
                  </a:schemeClr>
                </a:solidFill>
                <a:hlinkClick r:id="rId4">
                  <a:extLst>
                    <a:ext uri="{A12FA001-AC4F-418D-AE19-62706E023703}">
                      <ahyp:hlinkClr xmlns:ahyp="http://schemas.microsoft.com/office/drawing/2018/hyperlinkcolor" xmlns="" val="tx"/>
                    </a:ext>
                  </a:extLst>
                </a:hlinkClick>
              </a:rPr>
              <a:t>https://www.iso-ne.com/static-assets/documents/2021/10/2b_competitive_power_ventures_noncommercial_fa_improvements_ii.pdf</a:t>
            </a:r>
            <a:endParaRPr lang="en-US" sz="1100" dirty="0">
              <a:solidFill>
                <a:schemeClr val="tx2">
                  <a:lumMod val="60000"/>
                  <a:lumOff val="40000"/>
                </a:schemeClr>
              </a:solidFill>
            </a:endParaRPr>
          </a:p>
          <a:p>
            <a:endParaRPr lang="en-US" sz="1100" dirty="0">
              <a:solidFill>
                <a:schemeClr val="tx2">
                  <a:lumMod val="60000"/>
                  <a:lumOff val="40000"/>
                </a:schemeClr>
              </a:solidFill>
            </a:endParaRPr>
          </a:p>
          <a:p>
            <a:r>
              <a:rPr lang="en-US" sz="1100" dirty="0">
                <a:solidFill>
                  <a:schemeClr val="tx1"/>
                </a:solidFill>
              </a:rPr>
              <a:t>NEPOOL Markets Committee – November 9-10, 2021</a:t>
            </a:r>
          </a:p>
          <a:p>
            <a:r>
              <a:rPr lang="en-US" sz="1100" dirty="0">
                <a:solidFill>
                  <a:schemeClr val="tx2">
                    <a:lumMod val="60000"/>
                    <a:lumOff val="40000"/>
                  </a:schemeClr>
                </a:solidFill>
                <a:hlinkClick r:id="rId5">
                  <a:extLst>
                    <a:ext uri="{A12FA001-AC4F-418D-AE19-62706E023703}">
                      <ahyp:hlinkClr xmlns:ahyp="http://schemas.microsoft.com/office/drawing/2018/hyperlinkcolor" xmlns="" val="tx"/>
                    </a:ext>
                  </a:extLst>
                </a:hlinkClick>
              </a:rPr>
              <a:t>https://www.iso-ne.com/static-assets/documents/2021/11/a06_mc_2021_11_09_10_cpv_non_commercial_financial_assurance_improvements_presentation.pdf</a:t>
            </a:r>
            <a:endParaRPr lang="en-US" sz="1100" dirty="0">
              <a:solidFill>
                <a:schemeClr val="tx2">
                  <a:lumMod val="60000"/>
                  <a:lumOff val="40000"/>
                </a:schemeClr>
              </a:solidFill>
            </a:endParaRPr>
          </a:p>
          <a:p>
            <a:endParaRPr lang="en-US" sz="1100" dirty="0">
              <a:solidFill>
                <a:schemeClr val="accent1"/>
              </a:solidFill>
            </a:endParaRPr>
          </a:p>
          <a:p>
            <a:r>
              <a:rPr lang="en-US" sz="1100" dirty="0">
                <a:solidFill>
                  <a:schemeClr val="tx1"/>
                </a:solidFill>
              </a:rPr>
              <a:t>NEPOOL Budget and Finance Committee – November 29, 2021</a:t>
            </a:r>
          </a:p>
          <a:p>
            <a:r>
              <a:rPr lang="en-US" sz="1100" dirty="0">
                <a:solidFill>
                  <a:schemeClr val="tx2">
                    <a:lumMod val="60000"/>
                    <a:lumOff val="40000"/>
                  </a:schemeClr>
                </a:solidFill>
                <a:hlinkClick r:id="rId6">
                  <a:extLst>
                    <a:ext uri="{A12FA001-AC4F-418D-AE19-62706E023703}">
                      <ahyp:hlinkClr xmlns:ahyp="http://schemas.microsoft.com/office/drawing/2018/hyperlinkcolor" xmlns="" val="tx"/>
                    </a:ext>
                  </a:extLst>
                </a:hlinkClick>
              </a:rPr>
              <a:t>https://www.iso-ne.com/static-assets/documents/2021/11/7b2_competitive_power_ventures_noncommercial_fa_improvements_ii.pdf</a:t>
            </a:r>
            <a:endParaRPr lang="en-US" sz="1100" dirty="0">
              <a:solidFill>
                <a:schemeClr val="tx2">
                  <a:lumMod val="60000"/>
                  <a:lumOff val="40000"/>
                </a:schemeClr>
              </a:solidFill>
            </a:endParaRPr>
          </a:p>
          <a:p>
            <a:r>
              <a:rPr lang="en-US" sz="1100" dirty="0">
                <a:solidFill>
                  <a:schemeClr val="tx2">
                    <a:lumMod val="60000"/>
                    <a:lumOff val="40000"/>
                  </a:schemeClr>
                </a:solidFill>
              </a:rPr>
              <a:t>Tariff Language:  </a:t>
            </a:r>
            <a:r>
              <a:rPr lang="en-US" sz="1100" dirty="0">
                <a:solidFill>
                  <a:schemeClr val="tx2">
                    <a:lumMod val="60000"/>
                    <a:lumOff val="40000"/>
                  </a:schemeClr>
                </a:solidFill>
                <a:hlinkClick r:id="rId7">
                  <a:extLst>
                    <a:ext uri="{A12FA001-AC4F-418D-AE19-62706E023703}">
                      <ahyp:hlinkClr xmlns:ahyp="http://schemas.microsoft.com/office/drawing/2018/hyperlinkcolor" xmlns="" val="tx"/>
                    </a:ext>
                  </a:extLst>
                </a:hlinkClick>
              </a:rPr>
              <a:t>https://www.iso-ne.com/static-assets/documents/2021/11/7b2_proposed_fa_tariff_language_enhanced_fa_noncommercial_capacity_exhibit_1a_redline_pages_only.pdf</a:t>
            </a:r>
            <a:endParaRPr lang="en-US" sz="1100" dirty="0">
              <a:solidFill>
                <a:schemeClr val="tx2">
                  <a:lumMod val="60000"/>
                  <a:lumOff val="40000"/>
                </a:schemeClr>
              </a:solidFill>
            </a:endParaRPr>
          </a:p>
          <a:p>
            <a:endParaRPr lang="en-US" sz="1100" dirty="0">
              <a:solidFill>
                <a:schemeClr val="accent1"/>
              </a:solidFill>
            </a:endParaRPr>
          </a:p>
          <a:p>
            <a:r>
              <a:rPr lang="en-US" sz="1100" dirty="0">
                <a:solidFill>
                  <a:schemeClr val="tx1"/>
                </a:solidFill>
              </a:rPr>
              <a:t>NEPOOL Markets Committee – December 9, 2021</a:t>
            </a:r>
          </a:p>
          <a:p>
            <a:r>
              <a:rPr lang="en-US" sz="1100" dirty="0">
                <a:solidFill>
                  <a:schemeClr val="tx2">
                    <a:lumMod val="40000"/>
                    <a:lumOff val="60000"/>
                  </a:schemeClr>
                </a:solidFill>
                <a:hlinkClick r:id="rId8">
                  <a:extLst>
                    <a:ext uri="{A12FA001-AC4F-418D-AE19-62706E023703}">
                      <ahyp:hlinkClr xmlns:ahyp="http://schemas.microsoft.com/office/drawing/2018/hyperlinkcolor" xmlns="" val="tx"/>
                    </a:ext>
                  </a:extLst>
                </a:hlinkClick>
              </a:rPr>
              <a:t>https://www.iso-ne.com/static-assets/documents/2021/12/a05_mc_2021_12_07_09_cpv_presentation.pptx</a:t>
            </a:r>
            <a:endParaRPr lang="en-US" sz="1100" dirty="0">
              <a:solidFill>
                <a:schemeClr val="tx2">
                  <a:lumMod val="40000"/>
                  <a:lumOff val="60000"/>
                </a:schemeClr>
              </a:solidFill>
            </a:endParaRPr>
          </a:p>
          <a:p>
            <a:endParaRPr lang="en-US" sz="1100" dirty="0">
              <a:solidFill>
                <a:schemeClr val="tx2">
                  <a:lumMod val="40000"/>
                  <a:lumOff val="60000"/>
                </a:schemeClr>
              </a:solidFill>
            </a:endParaRPr>
          </a:p>
          <a:p>
            <a:r>
              <a:rPr lang="en-US" sz="1100" dirty="0">
                <a:solidFill>
                  <a:schemeClr val="tx1"/>
                </a:solidFill>
              </a:rPr>
              <a:t>NEPOOL Markets Committee – January 12, 2022</a:t>
            </a:r>
          </a:p>
          <a:p>
            <a:r>
              <a:rPr lang="en-US" sz="1100" dirty="0">
                <a:solidFill>
                  <a:schemeClr val="tx2">
                    <a:lumMod val="60000"/>
                    <a:lumOff val="40000"/>
                  </a:schemeClr>
                </a:solidFill>
                <a:hlinkClick r:id="rId9">
                  <a:extLst>
                    <a:ext uri="{A12FA001-AC4F-418D-AE19-62706E023703}">
                      <ahyp:hlinkClr xmlns:ahyp="http://schemas.microsoft.com/office/drawing/2018/hyperlinkcolor" xmlns="" val="tx"/>
                    </a:ext>
                  </a:extLst>
                </a:hlinkClick>
              </a:rPr>
              <a:t>https://www.iso-ne.com/static-assets/documents/2022/01/a07_mc_2022_01_11-12_cpv_non-commercial_financial_assurance_improvements_presentation.pptx</a:t>
            </a:r>
            <a:endParaRPr lang="en-US" sz="1100" dirty="0">
              <a:solidFill>
                <a:schemeClr val="tx2">
                  <a:lumMod val="60000"/>
                  <a:lumOff val="40000"/>
                </a:schemeClr>
              </a:solidFill>
            </a:endParaRPr>
          </a:p>
          <a:p>
            <a:r>
              <a:rPr lang="en-US" sz="1100" dirty="0">
                <a:solidFill>
                  <a:schemeClr val="tx2">
                    <a:lumMod val="60000"/>
                    <a:lumOff val="40000"/>
                  </a:schemeClr>
                </a:solidFill>
                <a:hlinkClick r:id="rId10">
                  <a:extLst>
                    <a:ext uri="{A12FA001-AC4F-418D-AE19-62706E023703}">
                      <ahyp:hlinkClr xmlns:ahyp="http://schemas.microsoft.com/office/drawing/2018/hyperlinkcolor" xmlns="" val="tx"/>
                    </a:ext>
                  </a:extLst>
                </a:hlinkClick>
              </a:rPr>
              <a:t>https://www.iso-ne.com/static-assets/documents/2022/01/a07_mc_2022_01_11-12_cpv_non-commercial_financial_assurance_improvements_iso_memo.pdf</a:t>
            </a:r>
            <a:endParaRPr lang="en-US" sz="1100" dirty="0">
              <a:solidFill>
                <a:schemeClr val="tx2">
                  <a:lumMod val="60000"/>
                  <a:lumOff val="40000"/>
                </a:schemeClr>
              </a:solidFill>
            </a:endParaRPr>
          </a:p>
          <a:p>
            <a:r>
              <a:rPr lang="en-US" sz="1100" dirty="0">
                <a:solidFill>
                  <a:schemeClr val="tx2">
                    <a:lumMod val="60000"/>
                    <a:lumOff val="40000"/>
                  </a:schemeClr>
                </a:solidFill>
                <a:hlinkClick r:id="rId11">
                  <a:extLst>
                    <a:ext uri="{A12FA001-AC4F-418D-AE19-62706E023703}">
                      <ahyp:hlinkClr xmlns:ahyp="http://schemas.microsoft.com/office/drawing/2018/hyperlinkcolor" xmlns="" val="tx"/>
                    </a:ext>
                  </a:extLst>
                </a:hlinkClick>
              </a:rPr>
              <a:t>https://www.iso-ne.com/static-assets/documents/2022/01/a07_mc_2022_01_11-12_cpv_non-commercial_financial_assurance_improvements_response_memo.docx</a:t>
            </a:r>
            <a:endParaRPr lang="en-US" sz="1100" dirty="0">
              <a:solidFill>
                <a:schemeClr val="tx2">
                  <a:lumMod val="60000"/>
                  <a:lumOff val="40000"/>
                </a:schemeClr>
              </a:solidFill>
            </a:endParaRPr>
          </a:p>
          <a:p>
            <a:endParaRPr lang="en-US" sz="1100" dirty="0">
              <a:solidFill>
                <a:schemeClr val="tx2">
                  <a:lumMod val="60000"/>
                  <a:lumOff val="40000"/>
                </a:schemeClr>
              </a:solidFill>
            </a:endParaRPr>
          </a:p>
          <a:p>
            <a:r>
              <a:rPr lang="en-US" sz="1100" dirty="0">
                <a:solidFill>
                  <a:schemeClr val="tx1"/>
                </a:solidFill>
              </a:rPr>
              <a:t>NEPOOL Budget and Finance Committee – January 26, 2022</a:t>
            </a:r>
          </a:p>
          <a:p>
            <a:r>
              <a:rPr lang="en-US" sz="1100" dirty="0">
                <a:solidFill>
                  <a:schemeClr val="accent1"/>
                </a:solidFill>
                <a:hlinkClick r:id="rId12">
                  <a:extLst>
                    <a:ext uri="{A12FA001-AC4F-418D-AE19-62706E023703}">
                      <ahyp:hlinkClr xmlns:ahyp="http://schemas.microsoft.com/office/drawing/2018/hyperlinkcolor" xmlns="" val="tx"/>
                    </a:ext>
                  </a:extLst>
                </a:hlinkClick>
              </a:rPr>
              <a:t>https://www.iso-ne.com/static-assets/documents/2022/01/2a_performace_based_noncommericcal_fa_cpv_presentation.pdf</a:t>
            </a:r>
            <a:endParaRPr lang="en-US" sz="1100" dirty="0">
              <a:solidFill>
                <a:schemeClr val="accent1"/>
              </a:solidFill>
            </a:endParaRPr>
          </a:p>
          <a:p>
            <a:r>
              <a:rPr lang="en-US" sz="1100" dirty="0">
                <a:solidFill>
                  <a:schemeClr val="accent1"/>
                </a:solidFill>
                <a:hlinkClick r:id="rId13">
                  <a:extLst>
                    <a:ext uri="{A12FA001-AC4F-418D-AE19-62706E023703}">
                      <ahyp:hlinkClr xmlns:ahyp="http://schemas.microsoft.com/office/drawing/2018/hyperlinkcolor" xmlns="" val="tx"/>
                    </a:ext>
                  </a:extLst>
                </a:hlinkClick>
              </a:rPr>
              <a:t>https://www.iso-ne.com/static-assets/documents/2022/01/7b2_participant_proposed_fa_policy_chg_tariff_lang_perf_based_fa_noncommercial_cap_exhibit1a_redline_fulldoc_revised_01052022</a:t>
            </a:r>
            <a:r>
              <a:rPr lang="en-US" sz="1000" dirty="0">
                <a:solidFill>
                  <a:schemeClr val="accent1"/>
                </a:solidFill>
                <a:hlinkClick r:id="rId13">
                  <a:extLst>
                    <a:ext uri="{A12FA001-AC4F-418D-AE19-62706E023703}">
                      <ahyp:hlinkClr xmlns:ahyp="http://schemas.microsoft.com/office/drawing/2018/hyperlinkcolor" xmlns="" val="tx"/>
                    </a:ext>
                  </a:extLst>
                </a:hlinkClick>
              </a:rPr>
              <a:t>.pdf</a:t>
            </a:r>
            <a:endParaRPr lang="en-US" sz="1000" dirty="0">
              <a:solidFill>
                <a:schemeClr val="accent1"/>
              </a:solidFill>
            </a:endParaRPr>
          </a:p>
          <a:p>
            <a:endParaRPr lang="en-US" sz="1000" dirty="0">
              <a:solidFill>
                <a:schemeClr val="accent1"/>
              </a:solidFill>
            </a:endParaRPr>
          </a:p>
          <a:p>
            <a:pPr algn="ctr"/>
            <a:endParaRPr lang="en-US" sz="1000" dirty="0">
              <a:solidFill>
                <a:schemeClr val="accent1"/>
              </a:solidFill>
            </a:endParaRPr>
          </a:p>
          <a:p>
            <a:pPr algn="ctr"/>
            <a:r>
              <a:rPr lang="en-US" sz="1000" dirty="0">
                <a:solidFill>
                  <a:schemeClr val="tx1"/>
                </a:solidFill>
              </a:rPr>
              <a:t>jgordon@cpv.com</a:t>
            </a:r>
          </a:p>
          <a:p>
            <a:pPr algn="ctr"/>
            <a:r>
              <a:rPr lang="en-US" sz="1000" dirty="0">
                <a:solidFill>
                  <a:schemeClr val="tx1"/>
                </a:solidFill>
              </a:rPr>
              <a:t>603-673-6654</a:t>
            </a:r>
          </a:p>
          <a:p>
            <a:endParaRPr lang="en-US" dirty="0">
              <a:solidFill>
                <a:schemeClr val="tx1"/>
              </a:solidFill>
            </a:endParaRPr>
          </a:p>
        </p:txBody>
      </p:sp>
      <p:sp>
        <p:nvSpPr>
          <p:cNvPr id="4" name="Slide Number Placeholder 3">
            <a:extLst>
              <a:ext uri="{FF2B5EF4-FFF2-40B4-BE49-F238E27FC236}">
                <a16:creationId xmlns:a16="http://schemas.microsoft.com/office/drawing/2014/main" id="{CC72823C-F5B0-497E-A577-AF2306C3562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20</a:t>
            </a:fld>
            <a:endParaRPr lang="en-US" dirty="0"/>
          </a:p>
        </p:txBody>
      </p:sp>
    </p:spTree>
    <p:extLst>
      <p:ext uri="{BB962C8B-B14F-4D97-AF65-F5344CB8AC3E}">
        <p14:creationId xmlns:p14="http://schemas.microsoft.com/office/powerpoint/2010/main" val="30106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0661-204F-4939-8029-419D6FC69A70}"/>
              </a:ext>
            </a:extLst>
          </p:cNvPr>
          <p:cNvSpPr>
            <a:spLocks noGrp="1"/>
          </p:cNvSpPr>
          <p:nvPr>
            <p:ph type="title"/>
          </p:nvPr>
        </p:nvSpPr>
        <p:spPr>
          <a:xfrm>
            <a:off x="718819" y="289686"/>
            <a:ext cx="10754360" cy="346249"/>
          </a:xfrm>
        </p:spPr>
        <p:txBody>
          <a:bodyPr/>
          <a:lstStyle/>
          <a:p>
            <a:r>
              <a:rPr lang="en-US" dirty="0"/>
              <a:t>The Need for Performance-Based Financial Assurance</a:t>
            </a:r>
          </a:p>
        </p:txBody>
      </p:sp>
      <p:sp>
        <p:nvSpPr>
          <p:cNvPr id="3" name="Text Placeholder 2">
            <a:extLst>
              <a:ext uri="{FF2B5EF4-FFF2-40B4-BE49-F238E27FC236}">
                <a16:creationId xmlns:a16="http://schemas.microsoft.com/office/drawing/2014/main" id="{2F95D7DD-048F-4BA5-B109-D13989410A6D}"/>
              </a:ext>
            </a:extLst>
          </p:cNvPr>
          <p:cNvSpPr>
            <a:spLocks noGrp="1"/>
          </p:cNvSpPr>
          <p:nvPr>
            <p:ph type="body" idx="1"/>
          </p:nvPr>
        </p:nvSpPr>
        <p:spPr>
          <a:xfrm>
            <a:off x="457200" y="646821"/>
            <a:ext cx="10639248" cy="5693866"/>
          </a:xfrm>
        </p:spPr>
        <p:txBody>
          <a:bodyPr/>
          <a:lstStyle/>
          <a:p>
            <a:pPr marL="342900" indent="-342900">
              <a:buFont typeface="Arial" panose="020B0604020202020204" pitchFamily="34" charset="0"/>
              <a:buChar char="•"/>
            </a:pPr>
            <a:r>
              <a:rPr lang="en-US" dirty="0">
                <a:solidFill>
                  <a:schemeClr val="tx1"/>
                </a:solidFill>
              </a:rPr>
              <a:t>There is no performance-based FA for non-commercial capacity across the range of performance contrary to good market design.</a:t>
            </a:r>
          </a:p>
          <a:p>
            <a:pPr marL="800100" lvl="1" indent="-342900">
              <a:buFont typeface="Arial" panose="020B0604020202020204" pitchFamily="34" charset="0"/>
              <a:buChar char="•"/>
            </a:pPr>
            <a:r>
              <a:rPr lang="en-US" dirty="0">
                <a:solidFill>
                  <a:schemeClr val="tx1"/>
                </a:solidFill>
              </a:rPr>
              <a:t>The current FA design makes no distinction between a project meeting all its milestone commitments, a delayed project, and a totally failed project.</a:t>
            </a:r>
          </a:p>
          <a:p>
            <a:pPr marL="1257300" lvl="2" indent="-342900">
              <a:buFont typeface="Arial" panose="020B0604020202020204" pitchFamily="34" charset="0"/>
              <a:buChar char="•"/>
            </a:pPr>
            <a:r>
              <a:rPr lang="en-US" dirty="0">
                <a:solidFill>
                  <a:schemeClr val="tx1"/>
                </a:solidFill>
              </a:rPr>
              <a:t>The only performance-based FA is </a:t>
            </a:r>
            <a:r>
              <a:rPr lang="en-US" i="1" u="sng" dirty="0">
                <a:solidFill>
                  <a:schemeClr val="tx1"/>
                </a:solidFill>
              </a:rPr>
              <a:t>after</a:t>
            </a:r>
            <a:r>
              <a:rPr lang="en-US" dirty="0">
                <a:solidFill>
                  <a:schemeClr val="tx1"/>
                </a:solidFill>
              </a:rPr>
              <a:t> the resource has failed to meet its initial COD, yet even this provision does not consider the status of the project (i.e.: has it even started construction?).</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Lack of performance-based consequences undermine incentives for balanced decision-making for sponsors of highly unlikely projects.</a:t>
            </a:r>
          </a:p>
          <a:p>
            <a:pPr marL="800100" lvl="1" indent="-342900">
              <a:buFont typeface="Arial" panose="020B0604020202020204" pitchFamily="34" charset="0"/>
              <a:buChar char="•"/>
            </a:pPr>
            <a:r>
              <a:rPr lang="en-US" dirty="0">
                <a:solidFill>
                  <a:schemeClr val="tx1"/>
                </a:solidFill>
              </a:rPr>
              <a:t>In the recent NE example, the project sponsor had little financial incentive to withdraw a failed project:</a:t>
            </a:r>
          </a:p>
          <a:p>
            <a:pPr marL="1257300" lvl="2" indent="-342900">
              <a:buFont typeface="Arial" panose="020B0604020202020204" pitchFamily="34" charset="0"/>
              <a:buChar char="•"/>
            </a:pPr>
            <a:r>
              <a:rPr lang="en-US" dirty="0">
                <a:solidFill>
                  <a:schemeClr val="tx1"/>
                </a:solidFill>
              </a:rPr>
              <a:t>There is no additional posting requirement prior to the third subsequent FCA.</a:t>
            </a:r>
          </a:p>
          <a:p>
            <a:pPr marL="1257300" lvl="2" indent="-342900">
              <a:buFont typeface="Arial" panose="020B0604020202020204" pitchFamily="34" charset="0"/>
              <a:buChar char="•"/>
            </a:pPr>
            <a:r>
              <a:rPr lang="en-US" dirty="0">
                <a:solidFill>
                  <a:schemeClr val="tx1"/>
                </a:solidFill>
              </a:rPr>
              <a:t>There is no incremental financial consequence for missing </a:t>
            </a:r>
            <a:r>
              <a:rPr lang="en-US" i="1" dirty="0">
                <a:solidFill>
                  <a:schemeClr val="tx1"/>
                </a:solidFill>
              </a:rPr>
              <a:t>any</a:t>
            </a:r>
            <a:r>
              <a:rPr lang="en-US" dirty="0">
                <a:solidFill>
                  <a:schemeClr val="tx1"/>
                </a:solidFill>
              </a:rPr>
              <a:t> or </a:t>
            </a:r>
            <a:r>
              <a:rPr lang="en-US" i="1" dirty="0">
                <a:solidFill>
                  <a:schemeClr val="tx1"/>
                </a:solidFill>
              </a:rPr>
              <a:t>every</a:t>
            </a:r>
            <a:r>
              <a:rPr lang="en-US" dirty="0">
                <a:solidFill>
                  <a:schemeClr val="tx1"/>
                </a:solidFill>
              </a:rPr>
              <a:t> single milestone.  </a:t>
            </a:r>
          </a:p>
          <a:p>
            <a:pPr marL="1257300" lvl="2" indent="-342900">
              <a:buFont typeface="Arial" panose="020B0604020202020204" pitchFamily="34" charset="0"/>
              <a:buChar char="•"/>
            </a:pPr>
            <a:r>
              <a:rPr lang="en-US" dirty="0">
                <a:solidFill>
                  <a:schemeClr val="tx1"/>
                </a:solidFill>
              </a:rPr>
              <a:t>The opportunity to recover previously posted FA may incent resources to wait for ISO-NE to make a termination decision, and then to challenge that decision. </a:t>
            </a:r>
          </a:p>
          <a:p>
            <a:pPr lvl="1"/>
            <a:endParaRPr lang="en-US" dirty="0">
              <a:solidFill>
                <a:schemeClr val="tx1"/>
              </a:solidFill>
            </a:endParaRPr>
          </a:p>
          <a:p>
            <a:pPr marL="342900" indent="-342900">
              <a:buFont typeface="Arial" panose="020B0604020202020204" pitchFamily="34" charset="0"/>
              <a:buChar char="•"/>
            </a:pPr>
            <a:r>
              <a:rPr lang="en-US" dirty="0"/>
              <a:t> </a:t>
            </a:r>
            <a:r>
              <a:rPr lang="en-US" dirty="0">
                <a:solidFill>
                  <a:schemeClr val="tx1"/>
                </a:solidFill>
              </a:rPr>
              <a:t>The qualification process and the financial assurance requirements are not working together to ensure that cleared projects are “real” or “timely.”</a:t>
            </a:r>
          </a:p>
          <a:p>
            <a:pPr marL="800100" lvl="1" indent="-342900">
              <a:buFont typeface="Arial" panose="020B0604020202020204" pitchFamily="34" charset="0"/>
              <a:buChar char="•"/>
            </a:pPr>
            <a:r>
              <a:rPr lang="en-US" dirty="0">
                <a:solidFill>
                  <a:schemeClr val="tx1"/>
                </a:solidFill>
              </a:rPr>
              <a:t>The only real tool in the ISO toolbox is a sledgehammer - termination.</a:t>
            </a:r>
          </a:p>
          <a:p>
            <a:endParaRPr lang="en-US" dirty="0"/>
          </a:p>
        </p:txBody>
      </p:sp>
      <p:sp>
        <p:nvSpPr>
          <p:cNvPr id="4" name="Slide Number Placeholder 3">
            <a:extLst>
              <a:ext uri="{FF2B5EF4-FFF2-40B4-BE49-F238E27FC236}">
                <a16:creationId xmlns:a16="http://schemas.microsoft.com/office/drawing/2014/main" id="{84A62AFA-835A-4D1A-B387-D154FD51E74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3</a:t>
            </a:fld>
            <a:endParaRPr lang="en-US" dirty="0"/>
          </a:p>
        </p:txBody>
      </p:sp>
    </p:spTree>
    <p:extLst>
      <p:ext uri="{BB962C8B-B14F-4D97-AF65-F5344CB8AC3E}">
        <p14:creationId xmlns:p14="http://schemas.microsoft.com/office/powerpoint/2010/main" val="218587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0A1A-0D12-4BF1-9D41-3E395A3608EB}"/>
              </a:ext>
            </a:extLst>
          </p:cNvPr>
          <p:cNvSpPr>
            <a:spLocks noGrp="1"/>
          </p:cNvSpPr>
          <p:nvPr>
            <p:ph type="title"/>
          </p:nvPr>
        </p:nvSpPr>
        <p:spPr>
          <a:xfrm>
            <a:off x="718819" y="289686"/>
            <a:ext cx="10754360" cy="346249"/>
          </a:xfrm>
        </p:spPr>
        <p:txBody>
          <a:bodyPr/>
          <a:lstStyle/>
          <a:p>
            <a:r>
              <a:rPr lang="en-US" dirty="0"/>
              <a:t>Impacts from Current Design Shortfall</a:t>
            </a:r>
          </a:p>
        </p:txBody>
      </p:sp>
      <p:sp>
        <p:nvSpPr>
          <p:cNvPr id="3" name="Text Placeholder 2">
            <a:extLst>
              <a:ext uri="{FF2B5EF4-FFF2-40B4-BE49-F238E27FC236}">
                <a16:creationId xmlns:a16="http://schemas.microsoft.com/office/drawing/2014/main" id="{C60904E5-E385-4D24-8C85-BB0CCAD58262}"/>
              </a:ext>
            </a:extLst>
          </p:cNvPr>
          <p:cNvSpPr>
            <a:spLocks noGrp="1"/>
          </p:cNvSpPr>
          <p:nvPr>
            <p:ph type="body" idx="1"/>
          </p:nvPr>
        </p:nvSpPr>
        <p:spPr>
          <a:xfrm>
            <a:off x="533400" y="646821"/>
            <a:ext cx="10754360" cy="5970865"/>
          </a:xfrm>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solidFill>
                  <a:schemeClr val="tx1"/>
                </a:solidFill>
              </a:rPr>
              <a:t>Failed non-commercial capacity participating in capacity auctions financially impact all other capacity sellers in the auction with no recourse by those impacted.</a:t>
            </a:r>
          </a:p>
          <a:p>
            <a:pPr marL="800100" lvl="1" indent="-342900">
              <a:buFont typeface="Arial" panose="020B0604020202020204" pitchFamily="34" charset="0"/>
              <a:buChar char="•"/>
            </a:pPr>
            <a:r>
              <a:rPr lang="en-US" dirty="0">
                <a:solidFill>
                  <a:schemeClr val="tx1"/>
                </a:solidFill>
              </a:rPr>
              <a:t>A resource that has not achieved COD by its FCA required commitment date will have posted just three months of FA but would have participated in </a:t>
            </a:r>
            <a:r>
              <a:rPr lang="en-US" u="sng" dirty="0">
                <a:solidFill>
                  <a:schemeClr val="tx1"/>
                </a:solidFill>
              </a:rPr>
              <a:t>four</a:t>
            </a:r>
            <a:r>
              <a:rPr lang="en-US" dirty="0">
                <a:solidFill>
                  <a:schemeClr val="tx1"/>
                </a:solidFill>
              </a:rPr>
              <a:t> FCAs (see FCA16 issues currently pending).</a:t>
            </a:r>
          </a:p>
          <a:p>
            <a:pPr marL="800100" lvl="1" indent="-342900">
              <a:buFont typeface="Arial" panose="020B0604020202020204" pitchFamily="34" charset="0"/>
              <a:buChar char="•"/>
            </a:pPr>
            <a:r>
              <a:rPr lang="en-US" dirty="0">
                <a:solidFill>
                  <a:schemeClr val="tx1"/>
                </a:solidFill>
              </a:rPr>
              <a:t>Financial impacts to other CSO holders is through lower clearing prices in each auction and higher performance risk during the delivery period.</a:t>
            </a:r>
          </a:p>
          <a:p>
            <a:pPr marL="800100" lvl="1" indent="-342900">
              <a:buFont typeface="Arial" panose="020B0604020202020204" pitchFamily="34" charset="0"/>
              <a:buChar char="•"/>
            </a:pPr>
            <a:r>
              <a:rPr lang="en-US" dirty="0">
                <a:solidFill>
                  <a:schemeClr val="tx1"/>
                </a:solidFill>
              </a:rPr>
              <a:t>Most recent NE example estimated to have a market impact of $380 million over three auctions: $0.31 kw-month average.</a:t>
            </a:r>
            <a:r>
              <a:rPr lang="en-US" baseline="30000" dirty="0">
                <a:solidFill>
                  <a:schemeClr val="tx1"/>
                </a:solidFill>
              </a:rPr>
              <a:t>#</a:t>
            </a:r>
            <a:r>
              <a:rPr lang="en-US" dirty="0">
                <a:solidFill>
                  <a:schemeClr val="tx1"/>
                </a:solidFill>
              </a:rPr>
              <a:t> </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Projects that are not ripe for participation can displace other shovel-ready projects.</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Existing FA requirements are not balanced with either the project cost, or potential market impact for projects failing to meeting their commitments.</a:t>
            </a:r>
          </a:p>
          <a:p>
            <a:pPr marL="800100" lvl="1" indent="-342900">
              <a:buFont typeface="Arial" panose="020B0604020202020204" pitchFamily="34" charset="0"/>
              <a:buChar char="•"/>
            </a:pPr>
            <a:r>
              <a:rPr lang="en-US" dirty="0">
                <a:solidFill>
                  <a:schemeClr val="tx1"/>
                </a:solidFill>
              </a:rPr>
              <a:t>Most recent NE example using current FA rules:</a:t>
            </a:r>
          </a:p>
          <a:p>
            <a:pPr marL="1257300" lvl="2" indent="-342900">
              <a:buFont typeface="Arial" panose="020B0604020202020204" pitchFamily="34" charset="0"/>
              <a:buChar char="•"/>
            </a:pPr>
            <a:r>
              <a:rPr lang="en-US" dirty="0">
                <a:solidFill>
                  <a:schemeClr val="tx1"/>
                </a:solidFill>
              </a:rPr>
              <a:t>Total FA prior to committed COD:  $14.1 million* </a:t>
            </a:r>
          </a:p>
          <a:p>
            <a:pPr marL="1257300" lvl="2" indent="-342900">
              <a:buFont typeface="Arial" panose="020B0604020202020204" pitchFamily="34" charset="0"/>
              <a:buChar char="•"/>
            </a:pPr>
            <a:r>
              <a:rPr lang="en-US" dirty="0">
                <a:solidFill>
                  <a:schemeClr val="tx1"/>
                </a:solidFill>
              </a:rPr>
              <a:t>Total Market impact:  $380 million.</a:t>
            </a:r>
          </a:p>
          <a:p>
            <a:pPr marL="1257300" lvl="2" indent="-342900">
              <a:buFont typeface="Arial" panose="020B0604020202020204" pitchFamily="34" charset="0"/>
              <a:buChar char="•"/>
            </a:pPr>
            <a:r>
              <a:rPr lang="en-US" dirty="0">
                <a:solidFill>
                  <a:schemeClr val="tx1"/>
                </a:solidFill>
              </a:rPr>
              <a:t>Total Project Cost:  $621MM </a:t>
            </a:r>
            <a:r>
              <a:rPr lang="en-US" baseline="30000" dirty="0">
                <a:solidFill>
                  <a:schemeClr val="tx1"/>
                </a:solidFill>
              </a:rPr>
              <a:t>@</a:t>
            </a:r>
          </a:p>
          <a:p>
            <a:pPr lvl="1"/>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257263D0-71B0-4CDA-BB62-D54C331B578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4</a:t>
            </a:fld>
            <a:endParaRPr lang="en-US" dirty="0"/>
          </a:p>
        </p:txBody>
      </p:sp>
    </p:spTree>
    <p:extLst>
      <p:ext uri="{BB962C8B-B14F-4D97-AF65-F5344CB8AC3E}">
        <p14:creationId xmlns:p14="http://schemas.microsoft.com/office/powerpoint/2010/main" val="176840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DD27-B2C3-4A03-8C3B-CE04AFA7B80B}"/>
              </a:ext>
            </a:extLst>
          </p:cNvPr>
          <p:cNvSpPr>
            <a:spLocks noGrp="1"/>
          </p:cNvSpPr>
          <p:nvPr>
            <p:ph type="title"/>
          </p:nvPr>
        </p:nvSpPr>
        <p:spPr>
          <a:xfrm>
            <a:off x="718819" y="289686"/>
            <a:ext cx="10754360" cy="346249"/>
          </a:xfrm>
        </p:spPr>
        <p:txBody>
          <a:bodyPr/>
          <a:lstStyle/>
          <a:p>
            <a:r>
              <a:rPr lang="en-US" dirty="0">
                <a:solidFill>
                  <a:schemeClr val="tx1"/>
                </a:solidFill>
              </a:rPr>
              <a:t>Proposed Performance Based FA Enhancements</a:t>
            </a:r>
          </a:p>
        </p:txBody>
      </p:sp>
      <p:sp>
        <p:nvSpPr>
          <p:cNvPr id="3" name="Text Placeholder 2">
            <a:extLst>
              <a:ext uri="{FF2B5EF4-FFF2-40B4-BE49-F238E27FC236}">
                <a16:creationId xmlns:a16="http://schemas.microsoft.com/office/drawing/2014/main" id="{DF38DE09-B1F1-48DC-8BC7-07969FC43CFA}"/>
              </a:ext>
            </a:extLst>
          </p:cNvPr>
          <p:cNvSpPr>
            <a:spLocks noGrp="1"/>
          </p:cNvSpPr>
          <p:nvPr>
            <p:ph type="body" idx="1"/>
          </p:nvPr>
        </p:nvSpPr>
        <p:spPr>
          <a:xfrm>
            <a:off x="543432" y="683682"/>
            <a:ext cx="11267568" cy="6124754"/>
          </a:xfrm>
        </p:spPr>
        <p:txBody>
          <a:bodyPr/>
          <a:lstStyle/>
          <a:p>
            <a:r>
              <a:rPr lang="en-US" dirty="0">
                <a:solidFill>
                  <a:schemeClr val="tx1"/>
                </a:solidFill>
              </a:rPr>
              <a:t>Current FA includes:</a:t>
            </a:r>
          </a:p>
          <a:p>
            <a:pPr marL="342900" indent="-342900">
              <a:buFont typeface="Arial" panose="020B0604020202020204" pitchFamily="34" charset="0"/>
              <a:buChar char="•"/>
            </a:pPr>
            <a:r>
              <a:rPr lang="en-US" sz="2000" dirty="0">
                <a:solidFill>
                  <a:schemeClr val="tx1"/>
                </a:solidFill>
              </a:rPr>
              <a:t>FA that is collected prior to the primary FCA and then prior to the first and second subsequent auctions.</a:t>
            </a:r>
          </a:p>
          <a:p>
            <a:pPr marL="342900" indent="-342900">
              <a:buFont typeface="Arial" panose="020B0604020202020204" pitchFamily="34" charset="0"/>
              <a:buChar char="•"/>
            </a:pPr>
            <a:r>
              <a:rPr lang="en-US" sz="2000" dirty="0">
                <a:solidFill>
                  <a:schemeClr val="tx1"/>
                </a:solidFill>
              </a:rPr>
              <a:t>Trading FA:  FA that is collected in the delivery period as any positive trading revenue from cover transactions. </a:t>
            </a:r>
          </a:p>
          <a:p>
            <a:endParaRPr lang="en-US" sz="1800" dirty="0">
              <a:solidFill>
                <a:schemeClr val="tx1"/>
              </a:solidFill>
            </a:endParaRPr>
          </a:p>
          <a:p>
            <a:r>
              <a:rPr lang="en-US" dirty="0">
                <a:solidFill>
                  <a:schemeClr val="tx1"/>
                </a:solidFill>
              </a:rPr>
              <a:t>This proposal establishes two new categories of FA to incorporate a performance-based design– changes impact only resources who fail to perform consistent with their FCA commitments:</a:t>
            </a:r>
          </a:p>
          <a:p>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Milestone FA:  New FA requirements for projects that fail to meet two critical delivery obligations – Financing/Start of Construction, and 20% construction completed. </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Delay FA:  Increased posting of FA and potential forfeiture for projects that fail to deliver physically by their commitment date.</a:t>
            </a:r>
          </a:p>
          <a:p>
            <a:endParaRPr lang="en-US" sz="1800" dirty="0">
              <a:solidFill>
                <a:schemeClr val="tx1"/>
              </a:solidFill>
            </a:endParaRPr>
          </a:p>
          <a:p>
            <a:pPr marL="800100" lvl="1" indent="-342900">
              <a:buFont typeface="Arial" panose="020B0604020202020204" pitchFamily="34" charset="0"/>
              <a:buChar char="•"/>
            </a:pPr>
            <a:r>
              <a:rPr lang="en-US" sz="2400" dirty="0">
                <a:solidFill>
                  <a:schemeClr val="tx1"/>
                </a:solidFill>
              </a:rPr>
              <a:t>And… Adds one increment of FA prior to third subsequent FA for significantly delayed projects.</a:t>
            </a:r>
          </a:p>
          <a:p>
            <a:endParaRPr lang="en-US" dirty="0">
              <a:solidFill>
                <a:schemeClr val="tx1"/>
              </a:solidFill>
            </a:endParaRPr>
          </a:p>
        </p:txBody>
      </p:sp>
      <p:sp>
        <p:nvSpPr>
          <p:cNvPr id="4" name="Slide Number Placeholder 3">
            <a:extLst>
              <a:ext uri="{FF2B5EF4-FFF2-40B4-BE49-F238E27FC236}">
                <a16:creationId xmlns:a16="http://schemas.microsoft.com/office/drawing/2014/main" id="{870CBE25-74D1-459D-8374-634A6DDF66BD}"/>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5</a:t>
            </a:fld>
            <a:endParaRPr lang="en-US" dirty="0"/>
          </a:p>
        </p:txBody>
      </p:sp>
    </p:spTree>
    <p:extLst>
      <p:ext uri="{BB962C8B-B14F-4D97-AF65-F5344CB8AC3E}">
        <p14:creationId xmlns:p14="http://schemas.microsoft.com/office/powerpoint/2010/main" val="424917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E31D-E0A6-45F7-BD71-D6A92456FA39}"/>
              </a:ext>
            </a:extLst>
          </p:cNvPr>
          <p:cNvSpPr>
            <a:spLocks noGrp="1"/>
          </p:cNvSpPr>
          <p:nvPr>
            <p:ph type="title"/>
          </p:nvPr>
        </p:nvSpPr>
        <p:spPr>
          <a:xfrm>
            <a:off x="228600" y="152400"/>
            <a:ext cx="10754360" cy="715581"/>
          </a:xfrm>
        </p:spPr>
        <p:txBody>
          <a:bodyPr/>
          <a:lstStyle/>
          <a:p>
            <a:r>
              <a:rPr lang="en-US" sz="2400" dirty="0">
                <a:solidFill>
                  <a:schemeClr val="tx1"/>
                </a:solidFill>
              </a:rPr>
              <a:t>Milestone FA Proposal:</a:t>
            </a:r>
            <a:br>
              <a:rPr lang="en-US" sz="2400" dirty="0">
                <a:solidFill>
                  <a:schemeClr val="tx1"/>
                </a:solidFill>
              </a:rPr>
            </a:br>
            <a:endParaRPr lang="en-US" dirty="0"/>
          </a:p>
        </p:txBody>
      </p:sp>
      <p:sp>
        <p:nvSpPr>
          <p:cNvPr id="3" name="Text Placeholder 2">
            <a:extLst>
              <a:ext uri="{FF2B5EF4-FFF2-40B4-BE49-F238E27FC236}">
                <a16:creationId xmlns:a16="http://schemas.microsoft.com/office/drawing/2014/main" id="{124FBAC3-7780-47E4-BA86-A648E1996751}"/>
              </a:ext>
            </a:extLst>
          </p:cNvPr>
          <p:cNvSpPr>
            <a:spLocks noGrp="1"/>
          </p:cNvSpPr>
          <p:nvPr>
            <p:ph type="body" idx="1"/>
          </p:nvPr>
        </p:nvSpPr>
        <p:spPr>
          <a:xfrm>
            <a:off x="361761" y="867981"/>
            <a:ext cx="11626468" cy="5478423"/>
          </a:xfrm>
        </p:spPr>
        <p:txBody>
          <a:bodyPr/>
          <a:lstStyle/>
          <a:p>
            <a:r>
              <a:rPr lang="en-US" sz="1800" dirty="0">
                <a:solidFill>
                  <a:schemeClr val="tx1"/>
                </a:solidFill>
              </a:rPr>
              <a:t>Add a financial consequence for projects failing to advance in a timely fashion:</a:t>
            </a:r>
          </a:p>
          <a:p>
            <a:endParaRPr lang="en-US" sz="1000" dirty="0">
              <a:solidFill>
                <a:schemeClr val="tx1"/>
              </a:solidFill>
            </a:endParaRPr>
          </a:p>
          <a:p>
            <a:pPr marL="342900" indent="-342900">
              <a:buFont typeface="Arial" panose="020B0604020202020204" pitchFamily="34" charset="0"/>
              <a:buChar char="•"/>
            </a:pPr>
            <a:r>
              <a:rPr lang="en-US" sz="1800" dirty="0">
                <a:solidFill>
                  <a:schemeClr val="tx1"/>
                </a:solidFill>
              </a:rPr>
              <a:t>Prior to First Subsequent FCA: </a:t>
            </a:r>
          </a:p>
          <a:p>
            <a:pPr marL="800100" lvl="1" indent="-342900">
              <a:buFont typeface="Arial" panose="020B0604020202020204" pitchFamily="34" charset="0"/>
              <a:buChar char="•"/>
            </a:pPr>
            <a:r>
              <a:rPr lang="en-US" dirty="0">
                <a:solidFill>
                  <a:schemeClr val="tx1"/>
                </a:solidFill>
              </a:rPr>
              <a:t>Resources that have not achieved Project Finance Closing and Construction Notice to Proceed* according to their  approved milestone schedule would be required to post an additional one increment of FA prior to the first subsequent auction.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Second Subsequent FCA:</a:t>
            </a:r>
          </a:p>
          <a:p>
            <a:pPr marL="800100" lvl="1" indent="-342900">
              <a:buFont typeface="Arial" panose="020B0604020202020204" pitchFamily="34" charset="0"/>
              <a:buChar char="•"/>
            </a:pPr>
            <a:r>
              <a:rPr lang="en-US" dirty="0">
                <a:solidFill>
                  <a:schemeClr val="tx1"/>
                </a:solidFill>
              </a:rPr>
              <a:t>Resources that have not achieved Substantial Site Construction according to their approved milestone schedule would be required to post an incremental two months of FA prior to the second subsequent FCA (3 months total) .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Third Subsequent FCA:</a:t>
            </a:r>
          </a:p>
          <a:p>
            <a:pPr marL="800100" lvl="1" indent="-342900">
              <a:buFont typeface="Arial" panose="020B0604020202020204" pitchFamily="34" charset="0"/>
              <a:buChar char="•"/>
            </a:pPr>
            <a:r>
              <a:rPr lang="en-US" dirty="0">
                <a:solidFill>
                  <a:schemeClr val="tx1"/>
                </a:solidFill>
              </a:rPr>
              <a:t>Resources that have </a:t>
            </a:r>
            <a:r>
              <a:rPr lang="en-US" i="1" dirty="0">
                <a:solidFill>
                  <a:schemeClr val="tx1"/>
                </a:solidFill>
              </a:rPr>
              <a:t>still</a:t>
            </a:r>
            <a:r>
              <a:rPr lang="en-US" dirty="0">
                <a:solidFill>
                  <a:schemeClr val="tx1"/>
                </a:solidFill>
              </a:rPr>
              <a:t> not achieved Substantial Site Construction according to their approved milestone schedule would be required to post an incremental three months of FA prior to the third subsequent FCA  (6 months total).</a:t>
            </a:r>
          </a:p>
          <a:p>
            <a:endParaRPr lang="en-US" sz="1000" dirty="0">
              <a:solidFill>
                <a:schemeClr val="tx1"/>
              </a:solidFill>
            </a:endParaRPr>
          </a:p>
          <a:p>
            <a:r>
              <a:rPr lang="en-US" sz="1800" dirty="0">
                <a:solidFill>
                  <a:schemeClr val="tx1"/>
                </a:solidFill>
                <a:highlight>
                  <a:srgbClr val="FFFF00"/>
                </a:highlight>
                <a:latin typeface="+mn-lt"/>
                <a:cs typeface="+mn-cs"/>
              </a:rPr>
              <a:t>NEW:  </a:t>
            </a:r>
            <a:r>
              <a:rPr lang="en-US" sz="1800" dirty="0">
                <a:solidFill>
                  <a:schemeClr val="tx1"/>
                </a:solidFill>
                <a:latin typeface="+mn-lt"/>
                <a:cs typeface="+mn-cs"/>
              </a:rPr>
              <a:t>For purposes of determine Milestone FA, adjustments to the milestone schedule that have been approved by the ISO will be taken into account, so long as the scheduled date for the Resource’s Commercial Operation (as defined in Schedule 22, 23, or 25 of Section II of the Transmission, Markets and Services Tariff) does not extend beyond the start of the Capacity Commitment Period associated with the Forward Capacity Auction in which the Capacity Supply Obligation was awarded.</a:t>
            </a:r>
          </a:p>
          <a:p>
            <a:pPr marL="342900" indent="-342900">
              <a:buFont typeface="Arial" panose="020B0604020202020204" pitchFamily="34" charset="0"/>
              <a:buChar char="•"/>
            </a:pPr>
            <a:endParaRPr lang="en-US" dirty="0">
              <a:solidFill>
                <a:schemeClr val="tx1"/>
              </a:solidFill>
              <a:latin typeface="+mn-lt"/>
              <a:cs typeface="+mn-cs"/>
            </a:endParaRPr>
          </a:p>
          <a:p>
            <a:endParaRPr lang="en-US" dirty="0"/>
          </a:p>
        </p:txBody>
      </p:sp>
      <p:sp>
        <p:nvSpPr>
          <p:cNvPr id="4" name="Slide Number Placeholder 3">
            <a:extLst>
              <a:ext uri="{FF2B5EF4-FFF2-40B4-BE49-F238E27FC236}">
                <a16:creationId xmlns:a16="http://schemas.microsoft.com/office/drawing/2014/main" id="{0FF0C287-C21B-42E8-845D-1C31479816C9}"/>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6</a:t>
            </a:fld>
            <a:endParaRPr lang="en-US" dirty="0"/>
          </a:p>
        </p:txBody>
      </p:sp>
    </p:spTree>
    <p:extLst>
      <p:ext uri="{BB962C8B-B14F-4D97-AF65-F5344CB8AC3E}">
        <p14:creationId xmlns:p14="http://schemas.microsoft.com/office/powerpoint/2010/main" val="221716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Changes to the Milestone Schedule/ Mechanics</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7</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68039" y="250148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11251116" y="2242559"/>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2893887" y="2387422"/>
            <a:ext cx="484632" cy="3969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5001675" y="2448184"/>
            <a:ext cx="484632" cy="3502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2685741" y="1802498"/>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4804209" y="1978525"/>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10920275" y="1831419"/>
            <a:ext cx="1177371" cy="430887"/>
          </a:xfrm>
          <a:prstGeom prst="rect">
            <a:avLst/>
          </a:prstGeom>
          <a:noFill/>
        </p:spPr>
        <p:txBody>
          <a:bodyPr wrap="square" rtlCol="0">
            <a:spAutoFit/>
          </a:bodyPr>
          <a:lstStyle/>
          <a:p>
            <a:r>
              <a:rPr lang="en-US" sz="1100" dirty="0"/>
              <a:t>Commercial Operation</a:t>
            </a:r>
          </a:p>
        </p:txBody>
      </p:sp>
      <p:sp>
        <p:nvSpPr>
          <p:cNvPr id="14" name="TextBox 13">
            <a:extLst>
              <a:ext uri="{FF2B5EF4-FFF2-40B4-BE49-F238E27FC236}">
                <a16:creationId xmlns:a16="http://schemas.microsoft.com/office/drawing/2014/main" id="{255EA50E-ECB3-48F9-BA0E-43E536D97F21}"/>
              </a:ext>
            </a:extLst>
          </p:cNvPr>
          <p:cNvSpPr txBox="1"/>
          <p:nvPr/>
        </p:nvSpPr>
        <p:spPr>
          <a:xfrm>
            <a:off x="268039" y="702350"/>
            <a:ext cx="5082873" cy="1200329"/>
          </a:xfrm>
          <a:prstGeom prst="rect">
            <a:avLst/>
          </a:prstGeom>
          <a:noFill/>
        </p:spPr>
        <p:txBody>
          <a:bodyPr wrap="square" rtlCol="0">
            <a:spAutoFit/>
          </a:bodyPr>
          <a:lstStyle/>
          <a:p>
            <a:r>
              <a:rPr lang="en-US" sz="1600" dirty="0"/>
              <a:t>Approved Critical Path Milestone Schedule</a:t>
            </a:r>
          </a:p>
          <a:p>
            <a:pPr marL="285750" indent="-285750">
              <a:buFont typeface="Arial" panose="020B0604020202020204" pitchFamily="34" charset="0"/>
              <a:buChar char="•"/>
            </a:pPr>
            <a:r>
              <a:rPr lang="en-US" sz="1400" dirty="0"/>
              <a:t>This is established at qualification and is subject to change consistent with current rules.  The current rules allow all milestones to be pushed out without any financial consequence.</a:t>
            </a:r>
          </a:p>
        </p:txBody>
      </p:sp>
      <p:sp>
        <p:nvSpPr>
          <p:cNvPr id="32" name="TextBox 31">
            <a:extLst>
              <a:ext uri="{FF2B5EF4-FFF2-40B4-BE49-F238E27FC236}">
                <a16:creationId xmlns:a16="http://schemas.microsoft.com/office/drawing/2014/main" id="{7874431A-2C3A-4B3D-A756-2393CF55DD8B}"/>
              </a:ext>
            </a:extLst>
          </p:cNvPr>
          <p:cNvSpPr txBox="1"/>
          <p:nvPr/>
        </p:nvSpPr>
        <p:spPr>
          <a:xfrm>
            <a:off x="6062498" y="756198"/>
            <a:ext cx="5865906" cy="1292662"/>
          </a:xfrm>
          <a:prstGeom prst="rect">
            <a:avLst/>
          </a:prstGeom>
          <a:noFill/>
        </p:spPr>
        <p:txBody>
          <a:bodyPr wrap="square" rtlCol="0">
            <a:spAutoFit/>
          </a:bodyPr>
          <a:lstStyle/>
          <a:p>
            <a:r>
              <a:rPr lang="en-US" sz="1600" dirty="0"/>
              <a:t>Performance-based FA proposal allows for all milestones to be adjusted without increased FA as long as the Commercial Operation date remains on or before the start of the Capacity Commitment Period associated with the CSO.</a:t>
            </a:r>
          </a:p>
          <a:p>
            <a:endParaRPr lang="en-US" sz="1400" dirty="0"/>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flipV="1">
            <a:off x="510355" y="2831646"/>
            <a:ext cx="10861960" cy="1295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noFill/>
        </p:spPr>
        <p:txBody>
          <a:bodyPr wrap="square" rtlCol="0">
            <a:spAutoFit/>
          </a:bodyPr>
          <a:lstStyle/>
          <a:p>
            <a:r>
              <a:rPr lang="en-US" sz="1200" dirty="0"/>
              <a:t>If 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123" y="492780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11445169" y="2700886"/>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158"/>
            <a:ext cx="10861960" cy="1295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5216" y="2909271"/>
            <a:ext cx="3649330" cy="738664"/>
          </a:xfrm>
          <a:prstGeom prst="rect">
            <a:avLst/>
          </a:prstGeom>
          <a:solidFill>
            <a:srgbClr val="FFFF00"/>
          </a:solidFill>
          <a:ln>
            <a:solidFill>
              <a:schemeClr val="tx2">
                <a:lumMod val="75000"/>
              </a:schemeClr>
            </a:solidFill>
          </a:ln>
        </p:spPr>
        <p:txBody>
          <a:bodyPr wrap="square" rtlCol="0">
            <a:spAutoFit/>
          </a:bodyPr>
          <a:lstStyle/>
          <a:p>
            <a:r>
              <a:rPr lang="en-US" sz="1400" dirty="0"/>
              <a:t>As long as the commercial operation date does not extend beyond the required delivery date, no additional financial assurance is required.</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4090077" y="3679798"/>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7040584" y="3646241"/>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301543" y="349834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473179" y="3946241"/>
            <a:ext cx="194431" cy="262664"/>
          </a:xfrm>
          <a:prstGeom prst="star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7548693" y="2468099"/>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531063" y="3720397"/>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cxnSp>
        <p:nvCxnSpPr>
          <p:cNvPr id="11" name="Straight Arrow Connector 10">
            <a:extLst>
              <a:ext uri="{FF2B5EF4-FFF2-40B4-BE49-F238E27FC236}">
                <a16:creationId xmlns:a16="http://schemas.microsoft.com/office/drawing/2014/main" id="{FA0E0BBC-0D9A-46B4-A788-EC1106B23A5F}"/>
              </a:ext>
            </a:extLst>
          </p:cNvPr>
          <p:cNvCxnSpPr>
            <a:cxnSpLocks/>
          </p:cNvCxnSpPr>
          <p:nvPr/>
        </p:nvCxnSpPr>
        <p:spPr>
          <a:xfrm>
            <a:off x="3503488" y="2496620"/>
            <a:ext cx="632587" cy="10770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B6967EA-41FD-4839-BE9E-55611C6FD9BB}"/>
              </a:ext>
            </a:extLst>
          </p:cNvPr>
          <p:cNvCxnSpPr>
            <a:cxnSpLocks/>
          </p:cNvCxnSpPr>
          <p:nvPr/>
        </p:nvCxnSpPr>
        <p:spPr>
          <a:xfrm>
            <a:off x="5713232" y="2485258"/>
            <a:ext cx="1321504" cy="10570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93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Milestone Requirement/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8</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68039" y="250148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11251116" y="2242559"/>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2893887" y="2387422"/>
            <a:ext cx="484632" cy="3969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5001675" y="2448184"/>
            <a:ext cx="484632" cy="3502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2685741" y="1802498"/>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4804209" y="1978525"/>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10920275" y="1831419"/>
            <a:ext cx="1177371" cy="430887"/>
          </a:xfrm>
          <a:prstGeom prst="rect">
            <a:avLst/>
          </a:prstGeom>
          <a:noFill/>
        </p:spPr>
        <p:txBody>
          <a:bodyPr wrap="square" rtlCol="0">
            <a:spAutoFit/>
          </a:bodyPr>
          <a:lstStyle/>
          <a:p>
            <a:r>
              <a:rPr lang="en-US" sz="1100" dirty="0"/>
              <a:t>Commercial Operation</a:t>
            </a:r>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flipV="1">
            <a:off x="510355" y="2831646"/>
            <a:ext cx="10861960" cy="1295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381315" y="4892507"/>
            <a:ext cx="1512476" cy="1384995"/>
          </a:xfrm>
          <a:prstGeom prst="rect">
            <a:avLst/>
          </a:prstGeom>
          <a:solidFill>
            <a:srgbClr val="FFFF00"/>
          </a:solidFill>
        </p:spPr>
        <p:txBody>
          <a:bodyPr wrap="square" rtlCol="0">
            <a:spAutoFit/>
          </a:bodyPr>
          <a:lstStyle/>
          <a:p>
            <a:r>
              <a:rPr lang="en-US" sz="1200" dirty="0"/>
              <a:t>Missed Financing/Construction Notice to Proceed &amp; COD extended  </a:t>
            </a:r>
            <a:r>
              <a:rPr lang="en-US" sz="1200" dirty="0">
                <a:sym typeface="Wingdings" panose="05000000000000000000" pitchFamily="2" charset="2"/>
              </a:rPr>
              <a:t> NCC Milestone FA X 1 results in FA requirement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a:cxnSpLocks/>
          </p:cNvCxnSpPr>
          <p:nvPr/>
        </p:nvCxnSpPr>
        <p:spPr>
          <a:xfrm flipV="1">
            <a:off x="2841123" y="4977544"/>
            <a:ext cx="840189" cy="4355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11445169" y="2700886"/>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729"/>
            <a:ext cx="11576889" cy="1238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312586" y="2909271"/>
            <a:ext cx="7142768" cy="646331"/>
          </a:xfrm>
          <a:prstGeom prst="rect">
            <a:avLst/>
          </a:prstGeom>
          <a:solidFill>
            <a:srgbClr val="FFFF00"/>
          </a:solidFill>
        </p:spPr>
        <p:txBody>
          <a:bodyPr wrap="square" rtlCol="0">
            <a:spAutoFit/>
          </a:bodyPr>
          <a:lstStyle/>
          <a:p>
            <a:r>
              <a:rPr lang="en-US" dirty="0"/>
              <a:t>With change extending commercial operation beyond the required delivery date, FA triggers would be effective:  FA Requirement X 1.</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4090077" y="3679798"/>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6324856" y="3646812"/>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757993" y="3452815"/>
            <a:ext cx="484632" cy="343119"/>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997569" y="3905063"/>
            <a:ext cx="194431" cy="2626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7548693" y="2468099"/>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531063" y="3720397"/>
            <a:ext cx="3794027" cy="369332"/>
          </a:xfrm>
          <a:prstGeom prst="rect">
            <a:avLst/>
          </a:prstGeom>
          <a:noFill/>
        </p:spPr>
        <p:txBody>
          <a:bodyPr wrap="square" rtlCol="0">
            <a:spAutoFit/>
          </a:bodyPr>
          <a:lstStyle/>
          <a:p>
            <a:r>
              <a:rPr lang="en-US" dirty="0">
                <a:solidFill>
                  <a:srgbClr val="FF0000"/>
                </a:solidFill>
              </a:rPr>
              <a:t>Changed schedule extends COD</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sp>
        <p:nvSpPr>
          <p:cNvPr id="52" name="TextBox 51">
            <a:extLst>
              <a:ext uri="{FF2B5EF4-FFF2-40B4-BE49-F238E27FC236}">
                <a16:creationId xmlns:a16="http://schemas.microsoft.com/office/drawing/2014/main" id="{353F06EB-0537-4B0B-890F-7A7A6CC473BE}"/>
              </a:ext>
            </a:extLst>
          </p:cNvPr>
          <p:cNvSpPr txBox="1"/>
          <p:nvPr/>
        </p:nvSpPr>
        <p:spPr>
          <a:xfrm>
            <a:off x="8246070" y="800928"/>
            <a:ext cx="2538808" cy="646331"/>
          </a:xfrm>
          <a:prstGeom prst="rect">
            <a:avLst/>
          </a:prstGeom>
          <a:noFill/>
        </p:spPr>
        <p:txBody>
          <a:bodyPr wrap="square" rtlCol="0">
            <a:spAutoFit/>
          </a:bodyPr>
          <a:lstStyle/>
          <a:p>
            <a:r>
              <a:rPr lang="en-US" dirty="0"/>
              <a:t>This is the CSO delivery obligation  date</a:t>
            </a:r>
          </a:p>
        </p:txBody>
      </p:sp>
      <p:cxnSp>
        <p:nvCxnSpPr>
          <p:cNvPr id="53" name="Straight Arrow Connector 52">
            <a:extLst>
              <a:ext uri="{FF2B5EF4-FFF2-40B4-BE49-F238E27FC236}">
                <a16:creationId xmlns:a16="http://schemas.microsoft.com/office/drawing/2014/main" id="{1F13C0B6-F1BE-489E-A9E0-2196B3F6EB5C}"/>
              </a:ext>
            </a:extLst>
          </p:cNvPr>
          <p:cNvCxnSpPr>
            <a:cxnSpLocks/>
          </p:cNvCxnSpPr>
          <p:nvPr/>
        </p:nvCxnSpPr>
        <p:spPr>
          <a:xfrm>
            <a:off x="9790679" y="1308992"/>
            <a:ext cx="1129596" cy="986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52F81C51-D660-4890-8767-2DEFB1D42289}"/>
              </a:ext>
            </a:extLst>
          </p:cNvPr>
          <p:cNvCxnSpPr>
            <a:cxnSpLocks/>
          </p:cNvCxnSpPr>
          <p:nvPr/>
        </p:nvCxnSpPr>
        <p:spPr>
          <a:xfrm>
            <a:off x="11638533" y="2996068"/>
            <a:ext cx="285428" cy="26266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4871CB3E-108A-4FC3-BA77-D64CCD22F936}"/>
              </a:ext>
            </a:extLst>
          </p:cNvPr>
          <p:cNvCxnSpPr>
            <a:cxnSpLocks/>
          </p:cNvCxnSpPr>
          <p:nvPr/>
        </p:nvCxnSpPr>
        <p:spPr>
          <a:xfrm flipH="1">
            <a:off x="3938306" y="4155176"/>
            <a:ext cx="252694" cy="471936"/>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987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Short Duration Project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9</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39261" y="247090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4010523" y="2393748"/>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1001103" y="2439164"/>
            <a:ext cx="484632" cy="3548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2160840" y="2412001"/>
            <a:ext cx="484632" cy="3621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1033296" y="1886743"/>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2142388" y="1944770"/>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3851590" y="1959342"/>
            <a:ext cx="1177371" cy="430887"/>
          </a:xfrm>
          <a:prstGeom prst="rect">
            <a:avLst/>
          </a:prstGeom>
          <a:noFill/>
        </p:spPr>
        <p:txBody>
          <a:bodyPr wrap="square" rtlCol="0">
            <a:spAutoFit/>
          </a:bodyPr>
          <a:lstStyle/>
          <a:p>
            <a:r>
              <a:rPr lang="en-US" sz="1100" dirty="0"/>
              <a:t>Commercial Operation</a:t>
            </a:r>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a:off x="481577" y="2814023"/>
            <a:ext cx="10991602" cy="18149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noFill/>
        </p:spPr>
        <p:txBody>
          <a:bodyPr wrap="square" rtlCol="0">
            <a:spAutoFit/>
          </a:bodyPr>
          <a:lstStyle/>
          <a:p>
            <a:r>
              <a:rPr lang="en-US" sz="1200" dirty="0"/>
              <a:t>If 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123" y="492780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4137961" y="2710104"/>
            <a:ext cx="194431" cy="2626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158"/>
            <a:ext cx="10861960" cy="1295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671" y="3435135"/>
            <a:ext cx="5770957" cy="523220"/>
          </a:xfrm>
          <a:prstGeom prst="rect">
            <a:avLst/>
          </a:prstGeom>
          <a:solidFill>
            <a:srgbClr val="FFFF00"/>
          </a:solidFill>
        </p:spPr>
        <p:txBody>
          <a:bodyPr wrap="square" rtlCol="0">
            <a:spAutoFit/>
          </a:bodyPr>
          <a:lstStyle/>
          <a:p>
            <a:r>
              <a:rPr lang="en-US" sz="1400" dirty="0"/>
              <a:t>As long as the commercial operation date does not extend beyond the required delivery date, no additional financial assurance is required.</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7213038" y="3696690"/>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8213572" y="370608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301543" y="3498344"/>
            <a:ext cx="484632" cy="343119"/>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473179" y="3946241"/>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8078691" y="2505577"/>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429934" y="3361429"/>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sp>
        <p:nvSpPr>
          <p:cNvPr id="52" name="Arrow: Up 51">
            <a:extLst>
              <a:ext uri="{FF2B5EF4-FFF2-40B4-BE49-F238E27FC236}">
                <a16:creationId xmlns:a16="http://schemas.microsoft.com/office/drawing/2014/main" id="{4E235E47-0ABF-4433-8091-696A1835C8BA}"/>
              </a:ext>
            </a:extLst>
          </p:cNvPr>
          <p:cNvSpPr/>
          <p:nvPr/>
        </p:nvSpPr>
        <p:spPr>
          <a:xfrm rot="10800000">
            <a:off x="11233254" y="2488113"/>
            <a:ext cx="484632" cy="342517"/>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0B858D8-3B9A-4793-AC5C-408D6DFAD2AE}"/>
              </a:ext>
            </a:extLst>
          </p:cNvPr>
          <p:cNvSpPr txBox="1"/>
          <p:nvPr/>
        </p:nvSpPr>
        <p:spPr>
          <a:xfrm>
            <a:off x="8288298" y="1489736"/>
            <a:ext cx="2538808" cy="646331"/>
          </a:xfrm>
          <a:prstGeom prst="rect">
            <a:avLst/>
          </a:prstGeom>
          <a:noFill/>
        </p:spPr>
        <p:txBody>
          <a:bodyPr wrap="square" rtlCol="0">
            <a:spAutoFit/>
          </a:bodyPr>
          <a:lstStyle/>
          <a:p>
            <a:r>
              <a:rPr lang="en-US" dirty="0"/>
              <a:t>This is the CSO delivery obligation  date</a:t>
            </a:r>
          </a:p>
        </p:txBody>
      </p:sp>
      <p:cxnSp>
        <p:nvCxnSpPr>
          <p:cNvPr id="35" name="Straight Arrow Connector 34">
            <a:extLst>
              <a:ext uri="{FF2B5EF4-FFF2-40B4-BE49-F238E27FC236}">
                <a16:creationId xmlns:a16="http://schemas.microsoft.com/office/drawing/2014/main" id="{980E5F4D-FE4F-4F73-A4E3-97DD0F537819}"/>
              </a:ext>
            </a:extLst>
          </p:cNvPr>
          <p:cNvCxnSpPr>
            <a:cxnSpLocks/>
          </p:cNvCxnSpPr>
          <p:nvPr/>
        </p:nvCxnSpPr>
        <p:spPr>
          <a:xfrm>
            <a:off x="9977560" y="1971450"/>
            <a:ext cx="1139747" cy="5056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767C4F5-C866-4A71-8666-05BBF6F070D3}"/>
              </a:ext>
            </a:extLst>
          </p:cNvPr>
          <p:cNvCxnSpPr>
            <a:cxnSpLocks/>
          </p:cNvCxnSpPr>
          <p:nvPr/>
        </p:nvCxnSpPr>
        <p:spPr>
          <a:xfrm>
            <a:off x="1512981" y="2630624"/>
            <a:ext cx="5700056" cy="1063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B892D9E1-1B78-4EC4-B262-891D8B6A31D3}"/>
              </a:ext>
            </a:extLst>
          </p:cNvPr>
          <p:cNvCxnSpPr>
            <a:cxnSpLocks/>
          </p:cNvCxnSpPr>
          <p:nvPr/>
        </p:nvCxnSpPr>
        <p:spPr>
          <a:xfrm>
            <a:off x="2686130" y="2656254"/>
            <a:ext cx="5567933" cy="10843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F716DE33-55D1-4690-9BD6-6734A014CB87}"/>
              </a:ext>
            </a:extLst>
          </p:cNvPr>
          <p:cNvCxnSpPr>
            <a:cxnSpLocks/>
          </p:cNvCxnSpPr>
          <p:nvPr/>
        </p:nvCxnSpPr>
        <p:spPr>
          <a:xfrm>
            <a:off x="4622593" y="2277155"/>
            <a:ext cx="6569707" cy="1192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0607CB5A-CE05-4394-92FE-DAFA085C736B}"/>
              </a:ext>
            </a:extLst>
          </p:cNvPr>
          <p:cNvSpPr txBox="1"/>
          <p:nvPr/>
        </p:nvSpPr>
        <p:spPr>
          <a:xfrm>
            <a:off x="481577" y="914400"/>
            <a:ext cx="7597114" cy="923330"/>
          </a:xfrm>
          <a:prstGeom prst="rect">
            <a:avLst/>
          </a:prstGeom>
          <a:noFill/>
        </p:spPr>
        <p:txBody>
          <a:bodyPr wrap="square" rtlCol="0">
            <a:spAutoFit/>
          </a:bodyPr>
          <a:lstStyle/>
          <a:p>
            <a:r>
              <a:rPr lang="en-US" dirty="0"/>
              <a:t>Some projects with short construction schedules submit milestone schedules with early CODs, however the capacity market obligation is for COD by the start of the Capacity Commitment Period.  </a:t>
            </a:r>
          </a:p>
        </p:txBody>
      </p:sp>
    </p:spTree>
    <p:extLst>
      <p:ext uri="{BB962C8B-B14F-4D97-AF65-F5344CB8AC3E}">
        <p14:creationId xmlns:p14="http://schemas.microsoft.com/office/powerpoint/2010/main" val="520309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19302</TotalTime>
  <Words>3201</Words>
  <Application>Microsoft Office PowerPoint</Application>
  <PresentationFormat>Widescreen</PresentationFormat>
  <Paragraphs>363</Paragraphs>
  <Slides>20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Segoe UI</vt:lpstr>
      <vt:lpstr>Symbol</vt:lpstr>
      <vt:lpstr>Times New Roman</vt:lpstr>
      <vt:lpstr>Wingdings</vt:lpstr>
      <vt:lpstr>Office Theme</vt:lpstr>
      <vt:lpstr>PowerPoint Presentation</vt:lpstr>
      <vt:lpstr>Process, Schedule and Status</vt:lpstr>
      <vt:lpstr>The Need for Performance-Based Financial Assurance</vt:lpstr>
      <vt:lpstr>Impacts from Current Design Shortfall</vt:lpstr>
      <vt:lpstr>Proposed Performance Based FA Enhancements</vt:lpstr>
      <vt:lpstr>Milestone FA Proposal: </vt:lpstr>
      <vt:lpstr>Changes to the Milestone Schedule/ Mechanics</vt:lpstr>
      <vt:lpstr>Milestone Requirement/ Example</vt:lpstr>
      <vt:lpstr>Short Duration Project Example</vt:lpstr>
      <vt:lpstr>Short Duration Project Milestone FA Required - Example</vt:lpstr>
      <vt:lpstr>Delay FA Product</vt:lpstr>
      <vt:lpstr>Allocation of Forfeited FA </vt:lpstr>
      <vt:lpstr>Tariff Changes   Market Rule 1 Section 13</vt:lpstr>
      <vt:lpstr>Forfeiture Allocation </vt:lpstr>
      <vt:lpstr>Changes to Critical Path Milestones </vt:lpstr>
      <vt:lpstr>Four Steps for More Effective Financial Assurance</vt:lpstr>
      <vt:lpstr>Additional Slides</vt:lpstr>
      <vt:lpstr>Current Milestone Schedule </vt:lpstr>
      <vt:lpstr>PowerPoint Presentation</vt:lpstr>
      <vt:lpstr>Previous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CPV All-Hands Meeting</dc:title>
  <dc:creator>Jennifer Villarreal</dc:creator>
  <cp:lastModifiedBy>Cakert, Dennis, M</cp:lastModifiedBy>
  <cp:revision>19</cp:revision>
  <dcterms:created xsi:type="dcterms:W3CDTF">2020-10-22T01:53:05Z</dcterms:created>
  <dcterms:modified xsi:type="dcterms:W3CDTF">2022-02-07T21:14:49Z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2020-04-07T00:00:00Z</vt:filetime>
  </property>
  <property fmtid="{D5CDD505-2E9C-101B-9397-08002B2CF9AE}" pid="3" name="Creator">
    <vt:lpwstr>Microsoft® PowerPoint® for Office 365</vt:lpwstr>
  </property>
  <property fmtid="{D5CDD505-2E9C-101B-9397-08002B2CF9AE}" pid="4" name="LastSaved">
    <vt:filetime>2020-10-22T00:00:00Z</vt:filetime>
  </property>
</Properties>
</file>