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20"/>
  </p:notesMasterIdLst>
  <p:sldIdLst>
    <p:sldId id="256" r:id="rId2"/>
    <p:sldId id="297" r:id="rId3"/>
    <p:sldId id="321" r:id="rId4"/>
    <p:sldId id="268" r:id="rId5"/>
    <p:sldId id="270" r:id="rId6"/>
    <p:sldId id="289" r:id="rId7"/>
    <p:sldId id="322" r:id="rId8"/>
    <p:sldId id="323" r:id="rId9"/>
    <p:sldId id="278" r:id="rId10"/>
    <p:sldId id="282" r:id="rId11"/>
    <p:sldId id="318" r:id="rId12"/>
    <p:sldId id="307" r:id="rId13"/>
    <p:sldId id="309" r:id="rId14"/>
    <p:sldId id="311" r:id="rId15"/>
    <p:sldId id="310" r:id="rId16"/>
    <p:sldId id="312" r:id="rId17"/>
    <p:sldId id="292" r:id="rId18"/>
    <p:sldId id="288" r:id="rId19"/>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727" autoAdjust="0"/>
  </p:normalViewPr>
  <p:slideViewPr>
    <p:cSldViewPr>
      <p:cViewPr varScale="1">
        <p:scale>
          <a:sx n="79" d="100"/>
          <a:sy n="79" d="100"/>
        </p:scale>
        <p:origin x="1338"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el Gordon" userId="9a34cd6e-7b70-44c3-859e-84b10bebcf22" providerId="ADAL" clId="{2D437B52-1A32-49A4-899D-FFB9967608D6}"/>
    <pc:docChg chg="modSld">
      <pc:chgData name="Joel Gordon" userId="9a34cd6e-7b70-44c3-859e-84b10bebcf22" providerId="ADAL" clId="{2D437B52-1A32-49A4-899D-FFB9967608D6}" dt="2022-04-11T18:54:13.152" v="5" actId="14100"/>
      <pc:docMkLst>
        <pc:docMk/>
      </pc:docMkLst>
      <pc:sldChg chg="modSp mod">
        <pc:chgData name="Joel Gordon" userId="9a34cd6e-7b70-44c3-859e-84b10bebcf22" providerId="ADAL" clId="{2D437B52-1A32-49A4-899D-FFB9967608D6}" dt="2022-04-11T18:52:05.435" v="0" actId="6549"/>
        <pc:sldMkLst>
          <pc:docMk/>
          <pc:sldMk cId="2217160538" sldId="278"/>
        </pc:sldMkLst>
        <pc:spChg chg="mod">
          <ac:chgData name="Joel Gordon" userId="9a34cd6e-7b70-44c3-859e-84b10bebcf22" providerId="ADAL" clId="{2D437B52-1A32-49A4-899D-FFB9967608D6}" dt="2022-04-11T18:52:05.435" v="0" actId="6549"/>
          <ac:spMkLst>
            <pc:docMk/>
            <pc:sldMk cId="2217160538" sldId="278"/>
            <ac:spMk id="3" creationId="{124FBAC3-7780-47E4-BA86-A648E1996751}"/>
          </ac:spMkLst>
        </pc:spChg>
      </pc:sldChg>
      <pc:sldChg chg="modSp mod">
        <pc:chgData name="Joel Gordon" userId="9a34cd6e-7b70-44c3-859e-84b10bebcf22" providerId="ADAL" clId="{2D437B52-1A32-49A4-899D-FFB9967608D6}" dt="2022-04-11T18:54:13.152" v="5" actId="14100"/>
        <pc:sldMkLst>
          <pc:docMk/>
          <pc:sldMk cId="85626969" sldId="282"/>
        </pc:sldMkLst>
        <pc:spChg chg="mod">
          <ac:chgData name="Joel Gordon" userId="9a34cd6e-7b70-44c3-859e-84b10bebcf22" providerId="ADAL" clId="{2D437B52-1A32-49A4-899D-FFB9967608D6}" dt="2022-04-11T18:54:13.152" v="5" actId="14100"/>
          <ac:spMkLst>
            <pc:docMk/>
            <pc:sldMk cId="85626969" sldId="282"/>
            <ac:spMk id="3" creationId="{5A2E8EBA-71A8-4D73-A804-4AA9321E4F2B}"/>
          </ac:spMkLst>
        </pc:spChg>
      </pc:sldChg>
      <pc:sldChg chg="modSp mod">
        <pc:chgData name="Joel Gordon" userId="9a34cd6e-7b70-44c3-859e-84b10bebcf22" providerId="ADAL" clId="{2D437B52-1A32-49A4-899D-FFB9967608D6}" dt="2022-04-11T18:52:31.730" v="2" actId="6549"/>
        <pc:sldMkLst>
          <pc:docMk/>
          <pc:sldMk cId="4249178296" sldId="289"/>
        </pc:sldMkLst>
        <pc:spChg chg="mod">
          <ac:chgData name="Joel Gordon" userId="9a34cd6e-7b70-44c3-859e-84b10bebcf22" providerId="ADAL" clId="{2D437B52-1A32-49A4-899D-FFB9967608D6}" dt="2022-04-11T18:52:31.730" v="2" actId="6549"/>
          <ac:spMkLst>
            <pc:docMk/>
            <pc:sldMk cId="4249178296" sldId="289"/>
            <ac:spMk id="3" creationId="{DF38DE09-B1F1-48DC-8BC7-07969FC43CFA}"/>
          </ac:spMkLst>
        </pc:spChg>
      </pc:sldChg>
      <pc:sldChg chg="modSp mod">
        <pc:chgData name="Joel Gordon" userId="9a34cd6e-7b70-44c3-859e-84b10bebcf22" providerId="ADAL" clId="{2D437B52-1A32-49A4-899D-FFB9967608D6}" dt="2022-04-11T18:53:38.854" v="4" actId="6549"/>
        <pc:sldMkLst>
          <pc:docMk/>
          <pc:sldMk cId="262311763" sldId="323"/>
        </pc:sldMkLst>
        <pc:spChg chg="mod">
          <ac:chgData name="Joel Gordon" userId="9a34cd6e-7b70-44c3-859e-84b10bebcf22" providerId="ADAL" clId="{2D437B52-1A32-49A4-899D-FFB9967608D6}" dt="2022-04-11T18:53:38.854" v="4" actId="6549"/>
          <ac:spMkLst>
            <pc:docMk/>
            <pc:sldMk cId="262311763" sldId="323"/>
            <ac:spMk id="3" creationId="{1FE36775-3CFD-41FA-A362-017D0EA7692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3DB2AD1E-87F5-4629-9234-2A0B63E454B1}" type="datetimeFigureOut">
              <a:rPr lang="en-US" smtClean="0"/>
              <a:t>4/11/2022</a:t>
            </a:fld>
            <a:endParaRPr lang="en-US"/>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4871DB05-2F8C-4671-ADBC-EE0937C9E986}" type="slidenum">
              <a:rPr lang="en-US" smtClean="0"/>
              <a:t>‹#›</a:t>
            </a:fld>
            <a:endParaRPr lang="en-US"/>
          </a:p>
        </p:txBody>
      </p:sp>
    </p:spTree>
    <p:extLst>
      <p:ext uri="{BB962C8B-B14F-4D97-AF65-F5344CB8AC3E}">
        <p14:creationId xmlns:p14="http://schemas.microsoft.com/office/powerpoint/2010/main" val="4261292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71DB05-2F8C-4671-ADBC-EE0937C9E986}" type="slidenum">
              <a:rPr lang="en-US" smtClean="0"/>
              <a:t>1</a:t>
            </a:fld>
            <a:endParaRPr lang="en-US"/>
          </a:p>
        </p:txBody>
      </p:sp>
    </p:spTree>
    <p:extLst>
      <p:ext uri="{BB962C8B-B14F-4D97-AF65-F5344CB8AC3E}">
        <p14:creationId xmlns:p14="http://schemas.microsoft.com/office/powerpoint/2010/main" val="6581828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71DB05-2F8C-4671-ADBC-EE0937C9E986}" type="slidenum">
              <a:rPr lang="en-US" smtClean="0"/>
              <a:t>14</a:t>
            </a:fld>
            <a:endParaRPr lang="en-US"/>
          </a:p>
        </p:txBody>
      </p:sp>
    </p:spTree>
    <p:extLst>
      <p:ext uri="{BB962C8B-B14F-4D97-AF65-F5344CB8AC3E}">
        <p14:creationId xmlns:p14="http://schemas.microsoft.com/office/powerpoint/2010/main" val="38608267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71DB05-2F8C-4671-ADBC-EE0937C9E986}" type="slidenum">
              <a:rPr lang="en-US" smtClean="0"/>
              <a:t>15</a:t>
            </a:fld>
            <a:endParaRPr lang="en-US"/>
          </a:p>
        </p:txBody>
      </p:sp>
    </p:spTree>
    <p:extLst>
      <p:ext uri="{BB962C8B-B14F-4D97-AF65-F5344CB8AC3E}">
        <p14:creationId xmlns:p14="http://schemas.microsoft.com/office/powerpoint/2010/main" val="15807861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71DB05-2F8C-4671-ADBC-EE0937C9E986}" type="slidenum">
              <a:rPr lang="en-US" smtClean="0"/>
              <a:t>16</a:t>
            </a:fld>
            <a:endParaRPr lang="en-US"/>
          </a:p>
        </p:txBody>
      </p:sp>
    </p:spTree>
    <p:extLst>
      <p:ext uri="{BB962C8B-B14F-4D97-AF65-F5344CB8AC3E}">
        <p14:creationId xmlns:p14="http://schemas.microsoft.com/office/powerpoint/2010/main" val="15807861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rPr>
              <a:t>The critical path schedule shall include, at a minimum, the dates on which the following milestones have or are expected to occur:</a:t>
            </a:r>
          </a:p>
          <a:p>
            <a:endParaRPr lang="en-US" dirty="0"/>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Major Permits</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Project Financing Closing</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Major Equipment Orders</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Substantial Site Construction:  the approximate date on which the amount of money expended on construction activities occurring on the project site is expected to exceed 20 percent of construction financing cost</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Major Equipment Delivery</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Major Equipment Testing</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Commissioning</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Commercial Operation: …the date by which the project is expected to achieve Commercial Operation (as defined in Schedule 22, 23, or 25 of Section II of the Transmission, Markets and Services Tariff) and/or the date by which the Project Sponsor expects to be ready to demonstrate to the ISO that the Demand Capacity Resource described in the New Demand Capacity Resource Qualification Package has achieved its full demand reduction value.</a:t>
            </a:r>
            <a:endParaRPr lang="en-US" sz="1800" dirty="0">
              <a:effectLst/>
              <a:latin typeface="Calibri" panose="020F050202020403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4871DB05-2F8C-4671-ADBC-EE0937C9E986}" type="slidenum">
              <a:rPr lang="en-US" smtClean="0"/>
              <a:t>17</a:t>
            </a:fld>
            <a:endParaRPr lang="en-US"/>
          </a:p>
        </p:txBody>
      </p:sp>
    </p:spTree>
    <p:extLst>
      <p:ext uri="{BB962C8B-B14F-4D97-AF65-F5344CB8AC3E}">
        <p14:creationId xmlns:p14="http://schemas.microsoft.com/office/powerpoint/2010/main" val="522547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71DB05-2F8C-4671-ADBC-EE0937C9E986}" type="slidenum">
              <a:rPr lang="en-US" smtClean="0"/>
              <a:t>2</a:t>
            </a:fld>
            <a:endParaRPr lang="en-US"/>
          </a:p>
        </p:txBody>
      </p:sp>
    </p:spTree>
    <p:extLst>
      <p:ext uri="{BB962C8B-B14F-4D97-AF65-F5344CB8AC3E}">
        <p14:creationId xmlns:p14="http://schemas.microsoft.com/office/powerpoint/2010/main" val="602518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71DB05-2F8C-4671-ADBC-EE0937C9E986}" type="slidenum">
              <a:rPr lang="en-US" smtClean="0"/>
              <a:t>3</a:t>
            </a:fld>
            <a:endParaRPr lang="en-US"/>
          </a:p>
        </p:txBody>
      </p:sp>
    </p:spTree>
    <p:extLst>
      <p:ext uri="{BB962C8B-B14F-4D97-AF65-F5344CB8AC3E}">
        <p14:creationId xmlns:p14="http://schemas.microsoft.com/office/powerpoint/2010/main" val="13174333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The current FA design attempted to balance keeping financial barriers to entry low (low initial FA) against the need to ensure delivery of physical capacity (using a critical path milestone tracking process).</a:t>
            </a:r>
          </a:p>
          <a:p>
            <a:r>
              <a:rPr lang="en-US" dirty="0">
                <a:solidFill>
                  <a:schemeClr val="tx1"/>
                </a:solidFill>
              </a:rPr>
              <a:t>ER22-355), </a:t>
            </a:r>
            <a:endParaRPr lang="en-US" dirty="0"/>
          </a:p>
        </p:txBody>
      </p:sp>
      <p:sp>
        <p:nvSpPr>
          <p:cNvPr id="4" name="Slide Number Placeholder 3"/>
          <p:cNvSpPr>
            <a:spLocks noGrp="1"/>
          </p:cNvSpPr>
          <p:nvPr>
            <p:ph type="sldNum" sz="quarter" idx="5"/>
          </p:nvPr>
        </p:nvSpPr>
        <p:spPr/>
        <p:txBody>
          <a:bodyPr/>
          <a:lstStyle/>
          <a:p>
            <a:fld id="{4871DB05-2F8C-4671-ADBC-EE0937C9E986}" type="slidenum">
              <a:rPr lang="en-US" smtClean="0"/>
              <a:t>4</a:t>
            </a:fld>
            <a:endParaRPr lang="en-US"/>
          </a:p>
        </p:txBody>
      </p:sp>
    </p:spTree>
    <p:extLst>
      <p:ext uri="{BB962C8B-B14F-4D97-AF65-F5344CB8AC3E}">
        <p14:creationId xmlns:p14="http://schemas.microsoft.com/office/powerpoint/2010/main" val="34822582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 See CPV Presentation to Nov 9 &amp; 10 Markets Committee at slide 5 for calculation.   Using estimated supply curve from last round of the auctions, the impacts are as follows:</a:t>
            </a:r>
          </a:p>
          <a:p>
            <a:r>
              <a:rPr lang="en-US" dirty="0"/>
              <a:t>FCA 13    $88 million</a:t>
            </a:r>
          </a:p>
          <a:p>
            <a:r>
              <a:rPr lang="en-US" dirty="0"/>
              <a:t>FCA 14  $134 million	</a:t>
            </a:r>
          </a:p>
          <a:p>
            <a:r>
              <a:rPr lang="en-US" dirty="0"/>
              <a:t>FCA 15  $159 million	</a:t>
            </a:r>
          </a:p>
          <a:p>
            <a:r>
              <a:rPr lang="en-US" dirty="0"/>
              <a:t>	NOTE:  ISO-NE has data that could provide precise calculation. </a:t>
            </a:r>
          </a:p>
          <a:p>
            <a:endParaRPr lang="en-US" dirty="0"/>
          </a:p>
          <a:p>
            <a:r>
              <a:rPr lang="en-US" dirty="0"/>
              <a:t>*631 MW X 7.47 kw-month  X 3 months = $14.1 Million</a:t>
            </a:r>
          </a:p>
          <a:p>
            <a:r>
              <a:rPr lang="en-US" dirty="0"/>
              <a:t>	7.47 is FCA 16 Net CONE – current rules</a:t>
            </a:r>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FA as percent of Impact:  3.7%</a:t>
            </a:r>
          </a:p>
          <a:p>
            <a:endParaRPr lang="en-US" dirty="0"/>
          </a:p>
          <a:p>
            <a:r>
              <a:rPr lang="en-US" dirty="0"/>
              <a:t>@  Gross CONE for CCGT from the FCA 16 reset:    $985 kw * 631 MW * 1000kw</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FA as percent of Project Cost:  2.2%</a:t>
            </a:r>
          </a:p>
          <a:p>
            <a:endParaRPr lang="en-US" dirty="0"/>
          </a:p>
        </p:txBody>
      </p:sp>
      <p:sp>
        <p:nvSpPr>
          <p:cNvPr id="4" name="Slide Number Placeholder 3"/>
          <p:cNvSpPr>
            <a:spLocks noGrp="1"/>
          </p:cNvSpPr>
          <p:nvPr>
            <p:ph type="sldNum" sz="quarter" idx="5"/>
          </p:nvPr>
        </p:nvSpPr>
        <p:spPr/>
        <p:txBody>
          <a:bodyPr/>
          <a:lstStyle/>
          <a:p>
            <a:fld id="{4871DB05-2F8C-4671-ADBC-EE0937C9E986}" type="slidenum">
              <a:rPr lang="en-US" smtClean="0"/>
              <a:t>5</a:t>
            </a:fld>
            <a:endParaRPr lang="en-US"/>
          </a:p>
        </p:txBody>
      </p:sp>
    </p:spTree>
    <p:extLst>
      <p:ext uri="{BB962C8B-B14F-4D97-AF65-F5344CB8AC3E}">
        <p14:creationId xmlns:p14="http://schemas.microsoft.com/office/powerpoint/2010/main" val="1211935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2.61 kw-month FCA 15</a:t>
            </a:r>
          </a:p>
          <a:p>
            <a:r>
              <a:rPr lang="en-US" dirty="0"/>
              <a:t>2.59 kw-month FCA 16</a:t>
            </a:r>
          </a:p>
          <a:p>
            <a:endParaRPr lang="en-US" dirty="0"/>
          </a:p>
          <a:p>
            <a:r>
              <a:rPr lang="en-US" dirty="0"/>
              <a:t>Capacity Base Payment:</a:t>
            </a:r>
          </a:p>
          <a:p>
            <a:r>
              <a:rPr lang="en-US" dirty="0"/>
              <a:t>III.13.7.1.1:</a:t>
            </a:r>
          </a:p>
          <a:p>
            <a:endParaRPr lang="en-US" dirty="0"/>
          </a:p>
          <a:p>
            <a:r>
              <a:rPr lang="en-US" dirty="0"/>
              <a:t>III.13.7.1. Capacity Base Payments. Resources acquiring or shedding a Capacity Supply Obligation for the Obligation Month shall receive a Capacity Base Payment for the Obligation Month reflecting the payments and charges described in Section III.13.7.1.1, as adjusted to account for peak energy rents as described in Section III.13.7.1.2.</a:t>
            </a:r>
          </a:p>
          <a:p>
            <a:endParaRPr lang="en-US" dirty="0"/>
          </a:p>
          <a:p>
            <a:r>
              <a:rPr lang="en-US" dirty="0"/>
              <a:t>III.13.7.1.1. Monthly Payments and Charges Reflecting Capacity Supply Obligations. Each resource that has: (</a:t>
            </a:r>
            <a:r>
              <a:rPr lang="en-US" dirty="0" err="1"/>
              <a:t>i</a:t>
            </a:r>
            <a:r>
              <a:rPr lang="en-US" dirty="0"/>
              <a:t>) cleared in a Forward Capacity Auction, except for the portion of resources designated as Self-Supplied FCA Resources; (ii) cleared in a reconfiguration auction; or (iii) entered into a Capacity Supply Obligation Bilateral shall be entitled to a monthly payment or charge during the Capacity Commitment Period based on the following amounts: (a) Forward Capacity Auction. For a resource whose offer has cleared in a Forward Capacity Auction, the monthly capacity payment shall equal the product of its cleared capacity and the Capacity Clearing Price in the Capacity Zone in which the resource is located as adjusted by applicable indexing for resources with additional Capacity Commitment Period elections pursuant to Section III.13.1.1.2.2.4 in the manner described below. For a resource that has elected to have the Capacity Clearing Price and the Capacity Supply Obligation apply for more than one Capacity Commitment Period, payments associated with the Capacity Supply Obligation and Capacity Clearing Price (indexed using the </a:t>
            </a:r>
            <a:r>
              <a:rPr lang="en-US" dirty="0" err="1"/>
              <a:t>HandyWhitman</a:t>
            </a:r>
            <a:r>
              <a:rPr lang="en-US" dirty="0"/>
              <a:t> Index of Public Utility Construction Costs in effect as of December 31 of the year preceding the Capacity Commitment Period) shall continue to apply after the Capacity Commitment Period associated with the Forward Capacity Auction in which the offer clears, for up to six additional and consecutive Capacity Commitment Periods, in whole Capacity Commitment Period increments only. (b) Reconfiguration Auctions. For a resource whose offer or bid has cleared in an annual or monthly reconfiguration auction, the monthly capacity payment or charge shall be equal to the product of its cleared capacity and the appropriate reconfiguration auction clearing price in the Capacity Zone in which the resource cleared. </a:t>
            </a:r>
          </a:p>
        </p:txBody>
      </p:sp>
      <p:sp>
        <p:nvSpPr>
          <p:cNvPr id="4" name="Slide Number Placeholder 3"/>
          <p:cNvSpPr>
            <a:spLocks noGrp="1"/>
          </p:cNvSpPr>
          <p:nvPr>
            <p:ph type="sldNum" sz="quarter" idx="5"/>
          </p:nvPr>
        </p:nvSpPr>
        <p:spPr/>
        <p:txBody>
          <a:bodyPr/>
          <a:lstStyle/>
          <a:p>
            <a:fld id="{4871DB05-2F8C-4671-ADBC-EE0937C9E986}" type="slidenum">
              <a:rPr lang="en-US" smtClean="0"/>
              <a:t>7</a:t>
            </a:fld>
            <a:endParaRPr lang="en-US"/>
          </a:p>
        </p:txBody>
      </p:sp>
    </p:spTree>
    <p:extLst>
      <p:ext uri="{BB962C8B-B14F-4D97-AF65-F5344CB8AC3E}">
        <p14:creationId xmlns:p14="http://schemas.microsoft.com/office/powerpoint/2010/main" val="26548500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Increment of FA is the lesser of Net CONE or 1/3 of the annual Capacity Base Payment as defined herein.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III.13.1.1.2.2.2. Critical Path Schedule.   Proposed Language</a:t>
            </a:r>
          </a:p>
          <a:p>
            <a:pPr marL="342900" marR="228600" lvl="0" indent="-342900" fontAlgn="base">
              <a:lnSpc>
                <a:spcPct val="150000"/>
              </a:lnSpc>
              <a:spcBef>
                <a:spcPts val="0"/>
              </a:spcBef>
              <a:spcAft>
                <a:spcPts val="0"/>
              </a:spcAft>
              <a:buClr>
                <a:srgbClr val="000000"/>
              </a:buClr>
              <a:buSzPts val="1100"/>
              <a:buFont typeface="+mj-lt"/>
              <a:buAutoNum type="alphaLcParenBoth" startAt="2"/>
              <a:tabLst>
                <a:tab pos="457200" algn="l"/>
              </a:tabLst>
            </a:pPr>
            <a:r>
              <a:rPr lang="en-US" sz="1200" b="1" spc="0" dirty="0">
                <a:solidFill>
                  <a:srgbClr val="000000"/>
                </a:solidFill>
                <a:effectLst/>
                <a:latin typeface="Times New Roman" panose="02020603050405020304" pitchFamily="18" charset="0"/>
                <a:ea typeface="Times New Roman" panose="02020603050405020304" pitchFamily="18" charset="0"/>
              </a:rPr>
              <a:t>Project Financing Closing</a:t>
            </a:r>
            <a:r>
              <a:rPr lang="en-US" sz="1200" spc="0" dirty="0">
                <a:solidFill>
                  <a:srgbClr val="000000"/>
                </a:solidFill>
                <a:effectLst/>
                <a:latin typeface="Times New Roman" panose="02020603050405020304" pitchFamily="18" charset="0"/>
                <a:ea typeface="Times New Roman" panose="02020603050405020304" pitchFamily="18" charset="0"/>
              </a:rPr>
              <a:t>. In the New Capacity Qualification Package, the Project Sponsor shall provide (</a:t>
            </a:r>
            <a:r>
              <a:rPr lang="en-US" sz="1200" spc="0" dirty="0" err="1">
                <a:solidFill>
                  <a:srgbClr val="000000"/>
                </a:solidFill>
                <a:effectLst/>
                <a:latin typeface="Times New Roman" panose="02020603050405020304" pitchFamily="18" charset="0"/>
                <a:ea typeface="Times New Roman" panose="02020603050405020304" pitchFamily="18" charset="0"/>
              </a:rPr>
              <a:t>i</a:t>
            </a:r>
            <a:r>
              <a:rPr lang="en-US" sz="1200" spc="0" dirty="0">
                <a:solidFill>
                  <a:srgbClr val="000000"/>
                </a:solidFill>
                <a:effectLst/>
                <a:latin typeface="Times New Roman" panose="02020603050405020304" pitchFamily="18" charset="0"/>
                <a:ea typeface="Times New Roman" panose="02020603050405020304" pitchFamily="18" charset="0"/>
              </a:rPr>
              <a:t>) </a:t>
            </a:r>
            <a:r>
              <a:rPr lang="en-US" sz="1200" spc="0" dirty="0">
                <a:solidFill>
                  <a:srgbClr val="000000"/>
                </a:solidFill>
                <a:effectLst/>
                <a:highlight>
                  <a:srgbClr val="FFFF00"/>
                </a:highlight>
                <a:latin typeface="Times New Roman" panose="02020603050405020304" pitchFamily="18" charset="0"/>
                <a:ea typeface="Times New Roman" panose="02020603050405020304" pitchFamily="18" charset="0"/>
              </a:rPr>
              <a:t>the t</a:t>
            </a:r>
            <a:r>
              <a:rPr lang="en-US" sz="1200" u="sng" spc="0" dirty="0">
                <a:solidFill>
                  <a:srgbClr val="008080"/>
                </a:solidFill>
                <a:effectLst/>
                <a:highlight>
                  <a:srgbClr val="FFFF00"/>
                </a:highlight>
                <a:latin typeface="Times New Roman" panose="02020603050405020304" pitchFamily="18" charset="0"/>
                <a:ea typeface="Times New Roman" panose="02020603050405020304" pitchFamily="18" charset="0"/>
              </a:rPr>
              <a:t>otal estimated project budget (ii) the </a:t>
            </a:r>
            <a:r>
              <a:rPr lang="en-US" sz="1200" spc="0" dirty="0">
                <a:solidFill>
                  <a:srgbClr val="000000"/>
                </a:solidFill>
                <a:effectLst/>
                <a:highlight>
                  <a:srgbClr val="FFFF00"/>
                </a:highlight>
                <a:latin typeface="Times New Roman" panose="02020603050405020304" pitchFamily="18" charset="0"/>
                <a:ea typeface="Times New Roman" panose="02020603050405020304" pitchFamily="18" charset="0"/>
              </a:rPr>
              <a:t>estimated dollar amount of </a:t>
            </a:r>
            <a:r>
              <a:rPr lang="en-US" sz="1200" u="sng" spc="0" dirty="0">
                <a:solidFill>
                  <a:srgbClr val="008080"/>
                </a:solidFill>
                <a:effectLst/>
                <a:highlight>
                  <a:srgbClr val="FFFF00"/>
                </a:highlight>
                <a:latin typeface="Times New Roman" panose="02020603050405020304" pitchFamily="18" charset="0"/>
                <a:ea typeface="Times New Roman" panose="02020603050405020304" pitchFamily="18" charset="0"/>
              </a:rPr>
              <a:t>third party </a:t>
            </a:r>
            <a:r>
              <a:rPr lang="en-US" sz="1200" strike="sngStrike" spc="0" dirty="0">
                <a:solidFill>
                  <a:srgbClr val="FF0000"/>
                </a:solidFill>
                <a:effectLst/>
                <a:highlight>
                  <a:srgbClr val="FFFF00"/>
                </a:highlight>
                <a:latin typeface="Times New Roman" panose="02020603050405020304" pitchFamily="18" charset="0"/>
                <a:ea typeface="Times New Roman" panose="02020603050405020304" pitchFamily="18" charset="0"/>
              </a:rPr>
              <a:t>required</a:t>
            </a:r>
            <a:r>
              <a:rPr lang="en-US" sz="1200" strike="sngStrike" spc="0" dirty="0">
                <a:solidFill>
                  <a:srgbClr val="FF0000"/>
                </a:solidFill>
                <a:effectLst/>
                <a:latin typeface="Times New Roman" panose="02020603050405020304" pitchFamily="18" charset="0"/>
                <a:ea typeface="Times New Roman" panose="02020603050405020304" pitchFamily="18" charset="0"/>
              </a:rPr>
              <a:t> </a:t>
            </a:r>
            <a:r>
              <a:rPr lang="en-US" sz="1200" spc="0" dirty="0">
                <a:solidFill>
                  <a:srgbClr val="000000"/>
                </a:solidFill>
                <a:effectLst/>
                <a:latin typeface="Times New Roman" panose="02020603050405020304" pitchFamily="18" charset="0"/>
                <a:ea typeface="Times New Roman" panose="02020603050405020304" pitchFamily="18" charset="0"/>
              </a:rPr>
              <a:t>project financing</a:t>
            </a:r>
            <a:r>
              <a:rPr lang="en-US" sz="1200" u="sng" spc="0" dirty="0">
                <a:solidFill>
                  <a:srgbClr val="008080"/>
                </a:solidFill>
                <a:effectLst/>
                <a:highlight>
                  <a:srgbClr val="FFFF00"/>
                </a:highlight>
                <a:latin typeface="Times New Roman" panose="02020603050405020304" pitchFamily="18" charset="0"/>
                <a:ea typeface="Times New Roman" panose="02020603050405020304" pitchFamily="18" charset="0"/>
              </a:rPr>
              <a:t>, </a:t>
            </a:r>
            <a:r>
              <a:rPr lang="en-US" sz="1200" u="sng" strike="sngStrike" spc="0" dirty="0">
                <a:solidFill>
                  <a:srgbClr val="FF0000"/>
                </a:solidFill>
                <a:effectLst/>
                <a:highlight>
                  <a:srgbClr val="FFFF00"/>
                </a:highlight>
                <a:latin typeface="Times New Roman" panose="02020603050405020304" pitchFamily="18" charset="0"/>
                <a:ea typeface="Times New Roman" panose="02020603050405020304" pitchFamily="18" charset="0"/>
              </a:rPr>
              <a:t> </a:t>
            </a:r>
            <a:r>
              <a:rPr lang="en-US" sz="1200" u="sng" spc="0" dirty="0">
                <a:solidFill>
                  <a:srgbClr val="008080"/>
                </a:solidFill>
                <a:effectLst/>
                <a:highlight>
                  <a:srgbClr val="FFFF00"/>
                </a:highlight>
                <a:latin typeface="Times New Roman" panose="02020603050405020304" pitchFamily="18" charset="0"/>
                <a:ea typeface="Times New Roman" panose="02020603050405020304" pitchFamily="18" charset="0"/>
              </a:rPr>
              <a:t>(iii)</a:t>
            </a:r>
            <a:r>
              <a:rPr lang="en-US" sz="1200" u="sng" strike="sngStrike" spc="0" dirty="0">
                <a:solidFill>
                  <a:srgbClr val="FF0000"/>
                </a:solidFill>
                <a:effectLst/>
                <a:highlight>
                  <a:srgbClr val="FFFF00"/>
                </a:highlight>
                <a:latin typeface="Times New Roman" panose="02020603050405020304" pitchFamily="18" charset="0"/>
                <a:ea typeface="Times New Roman" panose="02020603050405020304" pitchFamily="18" charset="0"/>
              </a:rPr>
              <a:t>including</a:t>
            </a:r>
            <a:r>
              <a:rPr lang="en-US" sz="1200" u="sng" strike="sngStrike" spc="0" dirty="0">
                <a:solidFill>
                  <a:srgbClr val="FF0000"/>
                </a:solidFill>
                <a:effectLst/>
                <a:latin typeface="Times New Roman" panose="02020603050405020304" pitchFamily="18" charset="0"/>
                <a:ea typeface="Times New Roman" panose="02020603050405020304" pitchFamily="18" charset="0"/>
              </a:rPr>
              <a:t> </a:t>
            </a:r>
            <a:r>
              <a:rPr lang="en-US" sz="1200" u="sng" spc="0" dirty="0">
                <a:solidFill>
                  <a:srgbClr val="008080"/>
                </a:solidFill>
                <a:effectLst/>
                <a:latin typeface="Times New Roman" panose="02020603050405020304" pitchFamily="18" charset="0"/>
                <a:ea typeface="Times New Roman" panose="02020603050405020304" pitchFamily="18" charset="0"/>
              </a:rPr>
              <a:t> </a:t>
            </a:r>
            <a:r>
              <a:rPr lang="en-US" sz="1200" u="sng" spc="0" dirty="0">
                <a:solidFill>
                  <a:srgbClr val="008080"/>
                </a:solidFill>
                <a:effectLst/>
                <a:highlight>
                  <a:srgbClr val="FFFF00"/>
                </a:highlight>
                <a:latin typeface="Times New Roman" panose="02020603050405020304" pitchFamily="18" charset="0"/>
                <a:ea typeface="Times New Roman" panose="02020603050405020304" pitchFamily="18" charset="0"/>
              </a:rPr>
              <a:t>the estimated dollar amount of the project budget to be self-funded by the Project Sponsor (iv) the estimated</a:t>
            </a:r>
            <a:r>
              <a:rPr lang="en-US" sz="1200" u="sng" spc="0" dirty="0">
                <a:solidFill>
                  <a:srgbClr val="008080"/>
                </a:solidFill>
                <a:effectLst/>
                <a:latin typeface="Times New Roman" panose="02020603050405020304" pitchFamily="18" charset="0"/>
                <a:ea typeface="Times New Roman" panose="02020603050405020304" pitchFamily="18" charset="0"/>
              </a:rPr>
              <a:t> cost of construction activities for purposes of determining the requirement in section (d) below</a:t>
            </a:r>
            <a:r>
              <a:rPr lang="en-US" sz="1200" spc="0" dirty="0">
                <a:solidFill>
                  <a:srgbClr val="000000"/>
                </a:solidFill>
                <a:effectLst/>
                <a:latin typeface="Times New Roman" panose="02020603050405020304" pitchFamily="18" charset="0"/>
                <a:ea typeface="Times New Roman" panose="02020603050405020304" pitchFamily="18" charset="0"/>
              </a:rPr>
              <a:t>; </a:t>
            </a:r>
            <a:r>
              <a:rPr lang="en-US" sz="1200" spc="0" dirty="0">
                <a:solidFill>
                  <a:srgbClr val="000000"/>
                </a:solidFill>
                <a:effectLst/>
                <a:highlight>
                  <a:srgbClr val="FFFF00"/>
                </a:highlight>
                <a:latin typeface="Times New Roman" panose="02020603050405020304" pitchFamily="18" charset="0"/>
                <a:ea typeface="Times New Roman" panose="02020603050405020304" pitchFamily="18" charset="0"/>
              </a:rPr>
              <a:t>(</a:t>
            </a:r>
            <a:r>
              <a:rPr lang="en-US" sz="1200" strike="sngStrike" spc="0" dirty="0" err="1">
                <a:solidFill>
                  <a:srgbClr val="FF0000"/>
                </a:solidFill>
                <a:effectLst/>
                <a:highlight>
                  <a:srgbClr val="FFFF00"/>
                </a:highlight>
                <a:latin typeface="Times New Roman" panose="02020603050405020304" pitchFamily="18" charset="0"/>
                <a:ea typeface="Times New Roman" panose="02020603050405020304" pitchFamily="18" charset="0"/>
              </a:rPr>
              <a:t>i</a:t>
            </a:r>
            <a:r>
              <a:rPr lang="en-US" sz="1200" u="sng" spc="0" dirty="0" err="1">
                <a:solidFill>
                  <a:srgbClr val="008080"/>
                </a:solidFill>
                <a:effectLst/>
                <a:highlight>
                  <a:srgbClr val="FFFF00"/>
                </a:highlight>
                <a:latin typeface="Times New Roman" panose="02020603050405020304" pitchFamily="18" charset="0"/>
                <a:ea typeface="Times New Roman" panose="02020603050405020304" pitchFamily="18" charset="0"/>
              </a:rPr>
              <a:t>v</a:t>
            </a:r>
            <a:r>
              <a:rPr lang="en-US" sz="1200" strike="sngStrike" spc="0" dirty="0" err="1">
                <a:solidFill>
                  <a:srgbClr val="FF0000"/>
                </a:solidFill>
                <a:effectLst/>
                <a:highlight>
                  <a:srgbClr val="FFFF00"/>
                </a:highlight>
                <a:latin typeface="Times New Roman" panose="02020603050405020304" pitchFamily="18" charset="0"/>
                <a:ea typeface="Times New Roman" panose="02020603050405020304" pitchFamily="18" charset="0"/>
              </a:rPr>
              <a:t>i</a:t>
            </a:r>
            <a:r>
              <a:rPr lang="en-US" sz="1200" spc="0" dirty="0">
                <a:solidFill>
                  <a:srgbClr val="000000"/>
                </a:solidFill>
                <a:effectLst/>
                <a:highlight>
                  <a:srgbClr val="FFFF00"/>
                </a:highlight>
                <a:latin typeface="Times New Roman" panose="02020603050405020304" pitchFamily="18" charset="0"/>
                <a:ea typeface="Times New Roman" panose="02020603050405020304" pitchFamily="18" charset="0"/>
              </a:rPr>
              <a:t>)</a:t>
            </a:r>
            <a:r>
              <a:rPr lang="en-US" sz="1200" spc="0" dirty="0">
                <a:solidFill>
                  <a:srgbClr val="000000"/>
                </a:solidFill>
                <a:effectLst/>
                <a:latin typeface="Times New Roman" panose="02020603050405020304" pitchFamily="18" charset="0"/>
                <a:ea typeface="Times New Roman" panose="02020603050405020304" pitchFamily="18" charset="0"/>
              </a:rPr>
              <a:t> the expected sources of </a:t>
            </a:r>
            <a:r>
              <a:rPr lang="en-US" sz="1200" u="sng" spc="0" dirty="0" err="1">
                <a:solidFill>
                  <a:srgbClr val="008080"/>
                </a:solidFill>
                <a:effectLst/>
                <a:highlight>
                  <a:srgbClr val="FFFF00"/>
                </a:highlight>
                <a:latin typeface="Times New Roman" panose="02020603050405020304" pitchFamily="18" charset="0"/>
                <a:ea typeface="Times New Roman" panose="02020603050405020304" pitchFamily="18" charset="0"/>
              </a:rPr>
              <a:t>the</a:t>
            </a:r>
            <a:r>
              <a:rPr lang="en-US" sz="1200" strike="sngStrike" spc="0" dirty="0" err="1">
                <a:solidFill>
                  <a:srgbClr val="FF0000"/>
                </a:solidFill>
                <a:effectLst/>
                <a:highlight>
                  <a:srgbClr val="FFFF00"/>
                </a:highlight>
                <a:latin typeface="Times New Roman" panose="02020603050405020304" pitchFamily="18" charset="0"/>
                <a:ea typeface="Times New Roman" panose="02020603050405020304" pitchFamily="18" charset="0"/>
              </a:rPr>
              <a:t>that</a:t>
            </a:r>
            <a:r>
              <a:rPr lang="en-US" sz="1200" spc="0" dirty="0">
                <a:solidFill>
                  <a:srgbClr val="000000"/>
                </a:solidFill>
                <a:effectLst/>
                <a:latin typeface="Times New Roman" panose="02020603050405020304" pitchFamily="18" charset="0"/>
                <a:ea typeface="Times New Roman" panose="02020603050405020304" pitchFamily="18" charset="0"/>
              </a:rPr>
              <a:t> financing</a:t>
            </a:r>
            <a:r>
              <a:rPr lang="en-US" sz="1200" u="sng" spc="0" dirty="0">
                <a:solidFill>
                  <a:srgbClr val="008080"/>
                </a:solidFill>
                <a:effectLst/>
                <a:highlight>
                  <a:srgbClr val="FFFF00"/>
                </a:highlight>
                <a:latin typeface="Times New Roman" panose="02020603050405020304" pitchFamily="18" charset="0"/>
                <a:ea typeface="Times New Roman" panose="02020603050405020304" pitchFamily="18" charset="0"/>
              </a:rPr>
              <a:t>, including debt and equity</a:t>
            </a:r>
            <a:r>
              <a:rPr lang="en-US" sz="1200" spc="0" dirty="0">
                <a:solidFill>
                  <a:srgbClr val="000000"/>
                </a:solidFill>
                <a:effectLst/>
                <a:highlight>
                  <a:srgbClr val="FFFF00"/>
                </a:highlight>
                <a:latin typeface="Times New Roman" panose="02020603050405020304" pitchFamily="18" charset="0"/>
                <a:ea typeface="Times New Roman" panose="02020603050405020304" pitchFamily="18" charset="0"/>
              </a:rPr>
              <a:t>;</a:t>
            </a:r>
            <a:r>
              <a:rPr lang="en-US" sz="1200" spc="0" dirty="0">
                <a:solidFill>
                  <a:srgbClr val="000000"/>
                </a:solidFill>
                <a:effectLst/>
                <a:latin typeface="Times New Roman" panose="02020603050405020304" pitchFamily="18" charset="0"/>
                <a:ea typeface="Times New Roman" panose="02020603050405020304" pitchFamily="18" charset="0"/>
              </a:rPr>
              <a:t> and </a:t>
            </a:r>
            <a:r>
              <a:rPr lang="en-US" sz="1200" spc="0" dirty="0">
                <a:solidFill>
                  <a:srgbClr val="000000"/>
                </a:solidFill>
                <a:effectLst/>
                <a:highlight>
                  <a:srgbClr val="FFFF00"/>
                </a:highlight>
                <a:latin typeface="Times New Roman" panose="02020603050405020304" pitchFamily="18" charset="0"/>
                <a:ea typeface="Times New Roman" panose="02020603050405020304" pitchFamily="18" charset="0"/>
              </a:rPr>
              <a:t>(</a:t>
            </a:r>
            <a:r>
              <a:rPr lang="en-US" sz="1200" u="sng" spc="0" dirty="0" err="1">
                <a:solidFill>
                  <a:srgbClr val="008080"/>
                </a:solidFill>
                <a:effectLst/>
                <a:highlight>
                  <a:srgbClr val="FFFF00"/>
                </a:highlight>
                <a:latin typeface="Times New Roman" panose="02020603050405020304" pitchFamily="18" charset="0"/>
                <a:ea typeface="Times New Roman" panose="02020603050405020304" pitchFamily="18" charset="0"/>
              </a:rPr>
              <a:t>vii</a:t>
            </a:r>
            <a:r>
              <a:rPr lang="en-US" sz="1200" strike="sngStrike" spc="0" dirty="0" err="1">
                <a:solidFill>
                  <a:srgbClr val="FF0000"/>
                </a:solidFill>
                <a:effectLst/>
                <a:highlight>
                  <a:srgbClr val="FFFF00"/>
                </a:highlight>
                <a:latin typeface="Times New Roman" panose="02020603050405020304" pitchFamily="18" charset="0"/>
                <a:ea typeface="Times New Roman" panose="02020603050405020304" pitchFamily="18" charset="0"/>
              </a:rPr>
              <a:t>iii</a:t>
            </a:r>
            <a:r>
              <a:rPr lang="en-US" sz="1200" spc="0" dirty="0">
                <a:solidFill>
                  <a:srgbClr val="000000"/>
                </a:solidFill>
                <a:effectLst/>
                <a:highlight>
                  <a:srgbClr val="FFFF00"/>
                </a:highlight>
                <a:latin typeface="Times New Roman" panose="02020603050405020304" pitchFamily="18" charset="0"/>
                <a:ea typeface="Times New Roman" panose="02020603050405020304" pitchFamily="18" charset="0"/>
              </a:rPr>
              <a:t>)</a:t>
            </a:r>
            <a:r>
              <a:rPr lang="en-US" sz="1200" spc="0" dirty="0">
                <a:solidFill>
                  <a:srgbClr val="000000"/>
                </a:solidFill>
                <a:effectLst/>
                <a:latin typeface="Times New Roman" panose="02020603050405020304" pitchFamily="18" charset="0"/>
                <a:ea typeface="Times New Roman" panose="02020603050405020304" pitchFamily="18" charset="0"/>
              </a:rPr>
              <a:t> the expected </a:t>
            </a:r>
            <a:r>
              <a:rPr lang="en-US" sz="1200" u="sng" spc="0" dirty="0">
                <a:solidFill>
                  <a:srgbClr val="008080"/>
                </a:solidFill>
                <a:effectLst/>
                <a:latin typeface="Times New Roman" panose="02020603050405020304" pitchFamily="18" charset="0"/>
                <a:ea typeface="Times New Roman" panose="02020603050405020304" pitchFamily="18" charset="0"/>
              </a:rPr>
              <a:t>deadline for the </a:t>
            </a:r>
            <a:r>
              <a:rPr lang="en-US" sz="1200" spc="0" dirty="0">
                <a:solidFill>
                  <a:srgbClr val="000000"/>
                </a:solidFill>
                <a:effectLst/>
                <a:latin typeface="Times New Roman" panose="02020603050405020304" pitchFamily="18" charset="0"/>
                <a:ea typeface="Times New Roman" panose="02020603050405020304" pitchFamily="18" charset="0"/>
              </a:rPr>
              <a:t>closing date(s) for the project financing</a:t>
            </a:r>
            <a:r>
              <a:rPr lang="en-US" sz="1200" u="sng" spc="0" dirty="0">
                <a:solidFill>
                  <a:srgbClr val="008080"/>
                </a:solidFill>
                <a:effectLst/>
                <a:latin typeface="Times New Roman" panose="02020603050405020304" pitchFamily="18" charset="0"/>
                <a:ea typeface="Times New Roman" panose="02020603050405020304" pitchFamily="18" charset="0"/>
              </a:rPr>
              <a:t> (i.e., the date on which the amount of the financing available to the project is at least equal to the stated dollar amount of the </a:t>
            </a:r>
            <a:r>
              <a:rPr lang="en-US" sz="1200" u="sng" strike="sngStrike" spc="0" dirty="0">
                <a:solidFill>
                  <a:srgbClr val="FF0000"/>
                </a:solidFill>
                <a:effectLst/>
                <a:highlight>
                  <a:srgbClr val="FFFF00"/>
                </a:highlight>
                <a:latin typeface="Times New Roman" panose="02020603050405020304" pitchFamily="18" charset="0"/>
                <a:ea typeface="Times New Roman" panose="02020603050405020304" pitchFamily="18" charset="0"/>
              </a:rPr>
              <a:t>required project financing</a:t>
            </a:r>
            <a:r>
              <a:rPr lang="en-US" sz="1200" u="sng" spc="0" dirty="0">
                <a:solidFill>
                  <a:srgbClr val="008080"/>
                </a:solidFill>
                <a:effectLst/>
                <a:highlight>
                  <a:srgbClr val="FFFF00"/>
                </a:highlight>
                <a:latin typeface="Times New Roman" panose="02020603050405020304" pitchFamily="18" charset="0"/>
                <a:ea typeface="Times New Roman" panose="02020603050405020304" pitchFamily="18" charset="0"/>
              </a:rPr>
              <a:t> total project budget</a:t>
            </a:r>
            <a:r>
              <a:rPr lang="en-US" sz="1200" u="sng" spc="0" dirty="0">
                <a:solidFill>
                  <a:srgbClr val="008080"/>
                </a:solidFill>
                <a:effectLst/>
                <a:latin typeface="Times New Roman" panose="02020603050405020304" pitchFamily="18" charset="0"/>
                <a:ea typeface="Times New Roman" panose="02020603050405020304" pitchFamily="18" charset="0"/>
              </a:rPr>
              <a:t>).  </a:t>
            </a:r>
            <a:r>
              <a:rPr lang="en-US" sz="1200" u="sng" strike="sngStrike" spc="0" dirty="0">
                <a:solidFill>
                  <a:srgbClr val="FF0000"/>
                </a:solidFill>
                <a:effectLst/>
                <a:highlight>
                  <a:srgbClr val="FFFF00"/>
                </a:highlight>
                <a:latin typeface="Times New Roman" panose="02020603050405020304" pitchFamily="18" charset="0"/>
                <a:ea typeface="Times New Roman" panose="02020603050405020304" pitchFamily="18" charset="0"/>
              </a:rPr>
              <a:t>If the Project Sponsor will self-fund the project</a:t>
            </a:r>
            <a:r>
              <a:rPr lang="en-US" sz="1200" strike="sngStrike" spc="0" dirty="0">
                <a:solidFill>
                  <a:srgbClr val="FF0000"/>
                </a:solidFill>
                <a:effectLst/>
                <a:highlight>
                  <a:srgbClr val="FFFF00"/>
                </a:highlight>
                <a:latin typeface="Times New Roman" panose="02020603050405020304" pitchFamily="18" charset="0"/>
                <a:ea typeface="Times New Roman" panose="02020603050405020304" pitchFamily="18" charset="0"/>
              </a:rPr>
              <a:t> </a:t>
            </a:r>
            <a:r>
              <a:rPr lang="en-US" sz="1200" u="sng" strike="sngStrike" spc="0" dirty="0">
                <a:solidFill>
                  <a:srgbClr val="008080"/>
                </a:solidFill>
                <a:effectLst/>
                <a:highlight>
                  <a:srgbClr val="FFFF00"/>
                </a:highlight>
                <a:latin typeface="Times New Roman" panose="02020603050405020304" pitchFamily="18" charset="0"/>
                <a:ea typeface="Times New Roman" panose="02020603050405020304" pitchFamily="18" charset="0"/>
              </a:rPr>
              <a:t>and will not rely on external financing from an entity other than the Project Sponsor, then it will so demonstrate its </a:t>
            </a:r>
            <a:r>
              <a:rPr lang="en-US" sz="1200" strike="sngStrike" spc="0" dirty="0">
                <a:solidFill>
                  <a:srgbClr val="FF0000"/>
                </a:solidFill>
                <a:effectLst/>
                <a:highlight>
                  <a:srgbClr val="FFFF00"/>
                </a:highlight>
                <a:latin typeface="Times New Roman" panose="02020603050405020304" pitchFamily="18" charset="0"/>
                <a:ea typeface="Times New Roman" panose="02020603050405020304" pitchFamily="18" charset="0"/>
              </a:rPr>
              <a:t>availability</a:t>
            </a:r>
            <a:r>
              <a:rPr lang="en-US" sz="1200" strike="sngStrike" spc="0" dirty="0">
                <a:solidFill>
                  <a:srgbClr val="FF0000"/>
                </a:solidFill>
                <a:effectLst/>
                <a:latin typeface="Times New Roman" panose="02020603050405020304" pitchFamily="18" charset="0"/>
                <a:ea typeface="Times New Roman" panose="02020603050405020304" pitchFamily="18" charset="0"/>
              </a:rPr>
              <a:t> </a:t>
            </a:r>
            <a:r>
              <a:rPr lang="en-US" sz="1200" u="sng" spc="0" dirty="0">
                <a:solidFill>
                  <a:srgbClr val="008080"/>
                </a:solidFill>
                <a:effectLst/>
                <a:highlight>
                  <a:srgbClr val="FFFF00"/>
                </a:highlight>
                <a:latin typeface="Times New Roman" panose="02020603050405020304" pitchFamily="18" charset="0"/>
                <a:ea typeface="Times New Roman" panose="02020603050405020304" pitchFamily="18" charset="0"/>
              </a:rPr>
              <a:t>The Project Sponsor will demonstrate its financial capability to obtain the third party financing and/or self-funding noted here</a:t>
            </a:r>
            <a:r>
              <a:rPr lang="en-US" sz="1200" u="sng" spc="0" dirty="0">
                <a:solidFill>
                  <a:srgbClr val="008080"/>
                </a:solidFill>
                <a:effectLst/>
                <a:latin typeface="Times New Roman" panose="02020603050405020304" pitchFamily="18" charset="0"/>
                <a:ea typeface="Times New Roman" panose="02020603050405020304" pitchFamily="18" charset="0"/>
              </a:rPr>
              <a:t> as part of the New Capacity Qualification Package</a:t>
            </a:r>
            <a:r>
              <a:rPr lang="en-US" sz="1200" spc="0" dirty="0">
                <a:solidFill>
                  <a:srgbClr val="000000"/>
                </a:solidFill>
                <a:effectLst/>
                <a:latin typeface="Times New Roman" panose="02020603050405020304" pitchFamily="18" charset="0"/>
                <a:ea typeface="Times New Roman" panose="02020603050405020304" pitchFamily="18" charset="0"/>
              </a:rPr>
              <a:t>.</a:t>
            </a:r>
            <a:endParaRPr lang="en-US" sz="1200" spc="0" dirty="0">
              <a:effectLst/>
              <a:latin typeface="Times New Roman" panose="02020603050405020304" pitchFamily="18" charset="0"/>
              <a:ea typeface="Times New Roman" panose="02020603050405020304" pitchFamily="18" charset="0"/>
            </a:endParaRPr>
          </a:p>
          <a:p>
            <a:pPr marL="0" marR="228600" fontAlgn="base">
              <a:lnSpc>
                <a:spcPct val="150000"/>
              </a:lnSpc>
              <a:spcBef>
                <a:spcPts val="0"/>
              </a:spcBef>
              <a:spcAft>
                <a:spcPts val="0"/>
              </a:spcAft>
            </a:pPr>
            <a:r>
              <a:rPr lang="en-US" sz="1200" b="1" dirty="0">
                <a:solidFill>
                  <a:srgbClr val="000000"/>
                </a:solidFill>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PMingLiU" panose="02020500000000000000" pitchFamily="18" charset="-120"/>
            </a:endParaRPr>
          </a:p>
          <a:p>
            <a:pPr marL="0" marR="228600" fontAlgn="base">
              <a:lnSpc>
                <a:spcPct val="150000"/>
              </a:lnSpc>
              <a:spcBef>
                <a:spcPts val="0"/>
              </a:spcBef>
              <a:spcAft>
                <a:spcPts val="0"/>
              </a:spcAft>
            </a:pPr>
            <a:r>
              <a:rPr lang="en-US" sz="1200" u="sng" dirty="0">
                <a:solidFill>
                  <a:srgbClr val="008080"/>
                </a:solidFill>
                <a:effectLst/>
                <a:latin typeface="Times New Roman" panose="02020603050405020304" pitchFamily="18" charset="0"/>
                <a:ea typeface="Times New Roman" panose="02020603050405020304" pitchFamily="18" charset="0"/>
              </a:rPr>
              <a:t>(b.1)</a:t>
            </a:r>
            <a:r>
              <a:rPr lang="en-US" sz="1200" dirty="0">
                <a:solidFill>
                  <a:srgbClr val="000000"/>
                </a:solidFill>
                <a:effectLst/>
                <a:latin typeface="Times New Roman" panose="02020603050405020304" pitchFamily="18" charset="0"/>
                <a:ea typeface="Times New Roman" panose="02020603050405020304" pitchFamily="18" charset="0"/>
              </a:rPr>
              <a:t>	</a:t>
            </a:r>
            <a:r>
              <a:rPr lang="en-US" sz="1200" b="1" u="sng" strike="sngStrike" dirty="0">
                <a:solidFill>
                  <a:srgbClr val="FF0000"/>
                </a:solidFill>
                <a:effectLst/>
                <a:highlight>
                  <a:srgbClr val="FFFF00"/>
                </a:highlight>
                <a:latin typeface="Times New Roman" panose="02020603050405020304" pitchFamily="18" charset="0"/>
                <a:ea typeface="PMingLiU" panose="02020500000000000000" pitchFamily="18" charset="-120"/>
              </a:rPr>
              <a:t>Construction</a:t>
            </a:r>
            <a:r>
              <a:rPr lang="en-US" sz="1200" b="1" u="sng" strike="sngStrike" dirty="0">
                <a:solidFill>
                  <a:srgbClr val="FF0000"/>
                </a:solidFill>
                <a:effectLst/>
                <a:latin typeface="Times New Roman" panose="02020603050405020304" pitchFamily="18" charset="0"/>
                <a:ea typeface="PMingLiU" panose="02020500000000000000" pitchFamily="18" charset="-120"/>
              </a:rPr>
              <a:t> </a:t>
            </a:r>
            <a:r>
              <a:rPr lang="en-US" sz="1200" b="1" u="sng" dirty="0">
                <a:solidFill>
                  <a:srgbClr val="008080"/>
                </a:solidFill>
                <a:effectLst/>
                <a:latin typeface="Times New Roman" panose="02020603050405020304" pitchFamily="18" charset="0"/>
                <a:ea typeface="PMingLiU" panose="02020500000000000000" pitchFamily="18" charset="-120"/>
              </a:rPr>
              <a:t>Notice to Proceed</a:t>
            </a:r>
            <a:r>
              <a:rPr lang="en-US" sz="1200" u="sng" dirty="0">
                <a:solidFill>
                  <a:srgbClr val="008080"/>
                </a:solidFill>
                <a:effectLst/>
                <a:latin typeface="Times New Roman" panose="02020603050405020304" pitchFamily="18" charset="0"/>
                <a:ea typeface="PMingLiU" panose="02020500000000000000" pitchFamily="18" charset="-120"/>
              </a:rPr>
              <a:t>.  In the New Capacity Qualification Package, the Project Sponsor shall provide the date by which it will direct its </a:t>
            </a:r>
            <a:r>
              <a:rPr lang="en-US" sz="1200" u="sng" strike="sngStrike" dirty="0">
                <a:solidFill>
                  <a:srgbClr val="FF0000"/>
                </a:solidFill>
                <a:effectLst/>
                <a:highlight>
                  <a:srgbClr val="FFFF00"/>
                </a:highlight>
                <a:latin typeface="Times New Roman" panose="02020603050405020304" pitchFamily="18" charset="0"/>
                <a:ea typeface="PMingLiU" panose="02020500000000000000" pitchFamily="18" charset="-120"/>
              </a:rPr>
              <a:t>prime</a:t>
            </a:r>
            <a:r>
              <a:rPr lang="en-US" sz="1200" u="sng" strike="sngStrike" dirty="0">
                <a:solidFill>
                  <a:srgbClr val="FF0000"/>
                </a:solidFill>
                <a:effectLst/>
                <a:latin typeface="Times New Roman" panose="02020603050405020304" pitchFamily="18" charset="0"/>
                <a:ea typeface="PMingLiU" panose="02020500000000000000" pitchFamily="18" charset="-120"/>
              </a:rPr>
              <a:t> </a:t>
            </a:r>
            <a:r>
              <a:rPr lang="en-US" sz="1200" u="sng" dirty="0">
                <a:solidFill>
                  <a:srgbClr val="008080"/>
                </a:solidFill>
                <a:effectLst/>
                <a:latin typeface="Times New Roman" panose="02020603050405020304" pitchFamily="18" charset="0"/>
                <a:ea typeface="PMingLiU" panose="02020500000000000000" pitchFamily="18" charset="-120"/>
              </a:rPr>
              <a:t>contractor</a:t>
            </a:r>
            <a:r>
              <a:rPr lang="en-US" sz="1200" u="sng" dirty="0">
                <a:solidFill>
                  <a:srgbClr val="008080"/>
                </a:solidFill>
                <a:effectLst/>
                <a:highlight>
                  <a:srgbClr val="FFFF00"/>
                </a:highlight>
                <a:latin typeface="Times New Roman" panose="02020603050405020304" pitchFamily="18" charset="0"/>
                <a:ea typeface="PMingLiU" panose="02020500000000000000" pitchFamily="18" charset="-120"/>
              </a:rPr>
              <a:t>(s) to install the major components described in clause (c) below.</a:t>
            </a:r>
            <a:r>
              <a:rPr lang="en-US" sz="1200" u="sng" strike="sngStrike" dirty="0">
                <a:solidFill>
                  <a:srgbClr val="FF0000"/>
                </a:solidFill>
                <a:effectLst/>
                <a:highlight>
                  <a:srgbClr val="FFFF00"/>
                </a:highlight>
                <a:latin typeface="Times New Roman" panose="02020603050405020304" pitchFamily="18" charset="0"/>
                <a:ea typeface="PMingLiU" panose="02020500000000000000" pitchFamily="18" charset="-120"/>
              </a:rPr>
              <a:t> and any direct subcontractors to commence work on the site and the date by which the prime contractor and any direct subcontractors begin construction activity on the site, which directions will not be limited to less than all of the activities necessary to complete construction of the project</a:t>
            </a:r>
            <a:r>
              <a:rPr lang="en-US" sz="1200" u="sng" dirty="0">
                <a:solidFill>
                  <a:srgbClr val="008080"/>
                </a:solidFill>
                <a:effectLst/>
                <a:highlight>
                  <a:srgbClr val="FFFF00"/>
                </a:highlight>
                <a:latin typeface="Times New Roman" panose="02020603050405020304" pitchFamily="18" charset="0"/>
                <a:ea typeface="PMingLiU" panose="02020500000000000000" pitchFamily="18" charset="-120"/>
              </a:rPr>
              <a:t>.</a:t>
            </a:r>
            <a:endParaRPr lang="en-US" sz="1200" dirty="0">
              <a:effectLst/>
              <a:latin typeface="Times New Roman" panose="02020603050405020304" pitchFamily="18" charset="0"/>
              <a:ea typeface="PMingLiU" panose="02020500000000000000" pitchFamily="18" charset="-120"/>
            </a:endParaRPr>
          </a:p>
          <a:p>
            <a:endParaRPr lang="en-US" dirty="0"/>
          </a:p>
        </p:txBody>
      </p:sp>
      <p:sp>
        <p:nvSpPr>
          <p:cNvPr id="4" name="Slide Number Placeholder 3"/>
          <p:cNvSpPr>
            <a:spLocks noGrp="1"/>
          </p:cNvSpPr>
          <p:nvPr>
            <p:ph type="sldNum" sz="quarter" idx="5"/>
          </p:nvPr>
        </p:nvSpPr>
        <p:spPr/>
        <p:txBody>
          <a:bodyPr/>
          <a:lstStyle/>
          <a:p>
            <a:fld id="{4871DB05-2F8C-4671-ADBC-EE0937C9E986}" type="slidenum">
              <a:rPr lang="en-US" smtClean="0"/>
              <a:t>9</a:t>
            </a:fld>
            <a:endParaRPr lang="en-US"/>
          </a:p>
        </p:txBody>
      </p:sp>
    </p:spTree>
    <p:extLst>
      <p:ext uri="{BB962C8B-B14F-4D97-AF65-F5344CB8AC3E}">
        <p14:creationId xmlns:p14="http://schemas.microsoft.com/office/powerpoint/2010/main" val="9497838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71DB05-2F8C-4671-ADBC-EE0937C9E986}" type="slidenum">
              <a:rPr lang="en-US" smtClean="0"/>
              <a:t>10</a:t>
            </a:fld>
            <a:endParaRPr lang="en-US"/>
          </a:p>
        </p:txBody>
      </p:sp>
    </p:spTree>
    <p:extLst>
      <p:ext uri="{BB962C8B-B14F-4D97-AF65-F5344CB8AC3E}">
        <p14:creationId xmlns:p14="http://schemas.microsoft.com/office/powerpoint/2010/main" val="33916475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71DB05-2F8C-4671-ADBC-EE0937C9E986}" type="slidenum">
              <a:rPr lang="en-US" smtClean="0"/>
              <a:t>13</a:t>
            </a:fld>
            <a:endParaRPr lang="en-US"/>
          </a:p>
        </p:txBody>
      </p:sp>
    </p:spTree>
    <p:extLst>
      <p:ext uri="{BB962C8B-B14F-4D97-AF65-F5344CB8AC3E}">
        <p14:creationId xmlns:p14="http://schemas.microsoft.com/office/powerpoint/2010/main" val="57954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100" b="0" i="1">
                <a:solidFill>
                  <a:schemeClr val="bg1"/>
                </a:solidFill>
                <a:latin typeface="Segoe UI"/>
                <a:cs typeface="Segoe UI"/>
              </a:defRPr>
            </a:lvl1pPr>
          </a:lstStyle>
          <a:p>
            <a:pPr marL="12700">
              <a:lnSpc>
                <a:spcPct val="100000"/>
              </a:lnSpc>
              <a:spcBef>
                <a:spcPts val="190"/>
              </a:spcBef>
            </a:pPr>
            <a:r>
              <a:rPr dirty="0"/>
              <a:t>Responsible </a:t>
            </a:r>
            <a:r>
              <a:rPr spc="-5" dirty="0"/>
              <a:t>Energy Starts </a:t>
            </a:r>
            <a:r>
              <a:rPr dirty="0"/>
              <a:t>With</a:t>
            </a:r>
            <a:r>
              <a:rPr spc="-85" dirty="0"/>
              <a:t> </a:t>
            </a:r>
            <a:r>
              <a:rPr dirty="0"/>
              <a:t>Us</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0C449531-DB8D-4F33-851B-509E5F7C5E59}" type="datetime1">
              <a:rPr lang="en-US" smtClean="0"/>
              <a:t>4/11/2022</a:t>
            </a:fld>
            <a:endParaRPr lang="en-US"/>
          </a:p>
        </p:txBody>
      </p:sp>
      <p:sp>
        <p:nvSpPr>
          <p:cNvPr id="6" name="Holder 6"/>
          <p:cNvSpPr>
            <a:spLocks noGrp="1"/>
          </p:cNvSpPr>
          <p:nvPr>
            <p:ph type="sldNum" sz="quarter" idx="7"/>
          </p:nvPr>
        </p:nvSpPr>
        <p:spPr/>
        <p:txBody>
          <a:bodyPr lIns="0" tIns="0" rIns="0" bIns="0"/>
          <a:lstStyle>
            <a:lvl1pPr>
              <a:defRPr sz="1000" b="0" i="0">
                <a:solidFill>
                  <a:schemeClr val="bg1"/>
                </a:solidFill>
                <a:latin typeface="Arial"/>
                <a:cs typeface="Arial"/>
              </a:defRPr>
            </a:lvl1pPr>
          </a:lstStyle>
          <a:p>
            <a:pPr marL="38100">
              <a:lnSpc>
                <a:spcPct val="100000"/>
              </a:lnSpc>
              <a:spcBef>
                <a:spcPts val="10"/>
              </a:spcBef>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50" b="1" i="0">
                <a:solidFill>
                  <a:srgbClr val="153156"/>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200" b="0" i="0">
                <a:solidFill>
                  <a:srgbClr val="585858"/>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1100" b="0" i="1">
                <a:solidFill>
                  <a:schemeClr val="bg1"/>
                </a:solidFill>
                <a:latin typeface="Segoe UI"/>
                <a:cs typeface="Segoe UI"/>
              </a:defRPr>
            </a:lvl1pPr>
          </a:lstStyle>
          <a:p>
            <a:pPr marL="12700">
              <a:lnSpc>
                <a:spcPct val="100000"/>
              </a:lnSpc>
              <a:spcBef>
                <a:spcPts val="190"/>
              </a:spcBef>
            </a:pPr>
            <a:r>
              <a:rPr dirty="0"/>
              <a:t>Responsible </a:t>
            </a:r>
            <a:r>
              <a:rPr spc="-5" dirty="0"/>
              <a:t>Energy Starts </a:t>
            </a:r>
            <a:r>
              <a:rPr dirty="0"/>
              <a:t>With</a:t>
            </a:r>
            <a:r>
              <a:rPr spc="-85" dirty="0"/>
              <a:t> </a:t>
            </a:r>
            <a:r>
              <a:rPr dirty="0"/>
              <a:t>Us</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75B0AC30-9DF3-46D7-BEED-93916F3C9E46}" type="datetime1">
              <a:rPr lang="en-US" smtClean="0"/>
              <a:t>4/11/2022</a:t>
            </a:fld>
            <a:endParaRPr lang="en-US"/>
          </a:p>
        </p:txBody>
      </p:sp>
      <p:sp>
        <p:nvSpPr>
          <p:cNvPr id="6" name="Holder 6"/>
          <p:cNvSpPr>
            <a:spLocks noGrp="1"/>
          </p:cNvSpPr>
          <p:nvPr>
            <p:ph type="sldNum" sz="quarter" idx="7"/>
          </p:nvPr>
        </p:nvSpPr>
        <p:spPr/>
        <p:txBody>
          <a:bodyPr lIns="0" tIns="0" rIns="0" bIns="0"/>
          <a:lstStyle>
            <a:lvl1pPr>
              <a:defRPr sz="1000" b="0" i="0">
                <a:solidFill>
                  <a:schemeClr val="bg1"/>
                </a:solidFill>
                <a:latin typeface="Arial"/>
                <a:cs typeface="Arial"/>
              </a:defRPr>
            </a:lvl1pPr>
          </a:lstStyle>
          <a:p>
            <a:pPr marL="38100">
              <a:lnSpc>
                <a:spcPct val="100000"/>
              </a:lnSpc>
              <a:spcBef>
                <a:spcPts val="10"/>
              </a:spcBef>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50" b="1" i="0">
                <a:solidFill>
                  <a:srgbClr val="153156"/>
                </a:solidFill>
                <a:latin typeface="Arial"/>
                <a:cs typeface="Arial"/>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100" b="0" i="1">
                <a:solidFill>
                  <a:schemeClr val="bg1"/>
                </a:solidFill>
                <a:latin typeface="Segoe UI"/>
                <a:cs typeface="Segoe UI"/>
              </a:defRPr>
            </a:lvl1pPr>
          </a:lstStyle>
          <a:p>
            <a:pPr marL="12700">
              <a:lnSpc>
                <a:spcPct val="100000"/>
              </a:lnSpc>
              <a:spcBef>
                <a:spcPts val="190"/>
              </a:spcBef>
            </a:pPr>
            <a:r>
              <a:rPr dirty="0"/>
              <a:t>Responsible </a:t>
            </a:r>
            <a:r>
              <a:rPr spc="-5" dirty="0"/>
              <a:t>Energy Starts </a:t>
            </a:r>
            <a:r>
              <a:rPr dirty="0"/>
              <a:t>With</a:t>
            </a:r>
            <a:r>
              <a:rPr spc="-85" dirty="0"/>
              <a:t> </a:t>
            </a:r>
            <a:r>
              <a:rPr dirty="0"/>
              <a:t>Us</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8D80624B-76D8-4AB5-9D46-2288A546C865}" type="datetime1">
              <a:rPr lang="en-US" smtClean="0"/>
              <a:t>4/11/2022</a:t>
            </a:fld>
            <a:endParaRPr lang="en-US"/>
          </a:p>
        </p:txBody>
      </p:sp>
      <p:sp>
        <p:nvSpPr>
          <p:cNvPr id="7" name="Holder 7"/>
          <p:cNvSpPr>
            <a:spLocks noGrp="1"/>
          </p:cNvSpPr>
          <p:nvPr>
            <p:ph type="sldNum" sz="quarter" idx="7"/>
          </p:nvPr>
        </p:nvSpPr>
        <p:spPr/>
        <p:txBody>
          <a:bodyPr lIns="0" tIns="0" rIns="0" bIns="0"/>
          <a:lstStyle>
            <a:lvl1pPr>
              <a:defRPr sz="1000" b="0" i="0">
                <a:solidFill>
                  <a:schemeClr val="bg1"/>
                </a:solidFill>
                <a:latin typeface="Arial"/>
                <a:cs typeface="Arial"/>
              </a:defRPr>
            </a:lvl1pPr>
          </a:lstStyle>
          <a:p>
            <a:pPr marL="38100">
              <a:lnSpc>
                <a:spcPct val="100000"/>
              </a:lnSpc>
              <a:spcBef>
                <a:spcPts val="10"/>
              </a:spcBef>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50" b="1" i="0">
                <a:solidFill>
                  <a:srgbClr val="153156"/>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1100" b="0" i="1">
                <a:solidFill>
                  <a:schemeClr val="bg1"/>
                </a:solidFill>
                <a:latin typeface="Segoe UI"/>
                <a:cs typeface="Segoe UI"/>
              </a:defRPr>
            </a:lvl1pPr>
          </a:lstStyle>
          <a:p>
            <a:pPr marL="12700">
              <a:lnSpc>
                <a:spcPct val="100000"/>
              </a:lnSpc>
              <a:spcBef>
                <a:spcPts val="190"/>
              </a:spcBef>
            </a:pPr>
            <a:r>
              <a:rPr dirty="0"/>
              <a:t>Responsible </a:t>
            </a:r>
            <a:r>
              <a:rPr spc="-5" dirty="0"/>
              <a:t>Energy Starts </a:t>
            </a:r>
            <a:r>
              <a:rPr dirty="0"/>
              <a:t>With</a:t>
            </a:r>
            <a:r>
              <a:rPr spc="-85" dirty="0"/>
              <a:t> </a:t>
            </a:r>
            <a:r>
              <a:rPr dirty="0"/>
              <a:t>Us</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842ACAE-7A7E-41AF-8C02-AFDC8AC9AE60}" type="datetime1">
              <a:rPr lang="en-US" smtClean="0"/>
              <a:t>4/11/2022</a:t>
            </a:fld>
            <a:endParaRPr lang="en-US"/>
          </a:p>
        </p:txBody>
      </p:sp>
      <p:sp>
        <p:nvSpPr>
          <p:cNvPr id="5" name="Holder 5"/>
          <p:cNvSpPr>
            <a:spLocks noGrp="1"/>
          </p:cNvSpPr>
          <p:nvPr>
            <p:ph type="sldNum" sz="quarter" idx="7"/>
          </p:nvPr>
        </p:nvSpPr>
        <p:spPr/>
        <p:txBody>
          <a:bodyPr lIns="0" tIns="0" rIns="0" bIns="0"/>
          <a:lstStyle>
            <a:lvl1pPr>
              <a:defRPr sz="1000" b="0" i="0">
                <a:solidFill>
                  <a:schemeClr val="bg1"/>
                </a:solidFill>
                <a:latin typeface="Arial"/>
                <a:cs typeface="Arial"/>
              </a:defRPr>
            </a:lvl1pPr>
          </a:lstStyle>
          <a:p>
            <a:pPr marL="38100">
              <a:lnSpc>
                <a:spcPct val="100000"/>
              </a:lnSpc>
              <a:spcBef>
                <a:spcPts val="10"/>
              </a:spcBef>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4302235"/>
            <a:ext cx="12191999" cy="1826547"/>
          </a:xfrm>
          <a:prstGeom prst="rect">
            <a:avLst/>
          </a:prstGeom>
          <a:blipFill>
            <a:blip r:embed="rId2" cstate="print"/>
            <a:stretch>
              <a:fillRect/>
            </a:stretch>
          </a:blipFill>
        </p:spPr>
        <p:txBody>
          <a:bodyPr wrap="square" lIns="0" tIns="0" rIns="0" bIns="0" rtlCol="0"/>
          <a:lstStyle/>
          <a:p>
            <a:endParaRPr/>
          </a:p>
        </p:txBody>
      </p:sp>
      <p:sp>
        <p:nvSpPr>
          <p:cNvPr id="17" name="bg object 17"/>
          <p:cNvSpPr/>
          <p:nvPr/>
        </p:nvSpPr>
        <p:spPr>
          <a:xfrm>
            <a:off x="0" y="4309872"/>
            <a:ext cx="12192000" cy="1764792"/>
          </a:xfrm>
          <a:prstGeom prst="rect">
            <a:avLst/>
          </a:prstGeom>
          <a:blipFill>
            <a:blip r:embed="rId3" cstate="print"/>
            <a:stretch>
              <a:fillRect/>
            </a:stretch>
          </a:blipFill>
        </p:spPr>
        <p:txBody>
          <a:bodyPr wrap="square" lIns="0" tIns="0" rIns="0" bIns="0" rtlCol="0"/>
          <a:lstStyle/>
          <a:p>
            <a:endParaRPr/>
          </a:p>
        </p:txBody>
      </p:sp>
      <p:sp>
        <p:nvSpPr>
          <p:cNvPr id="18" name="bg object 18"/>
          <p:cNvSpPr/>
          <p:nvPr/>
        </p:nvSpPr>
        <p:spPr>
          <a:xfrm>
            <a:off x="1694688" y="3736822"/>
            <a:ext cx="2740914" cy="2369058"/>
          </a:xfrm>
          <a:prstGeom prst="rect">
            <a:avLst/>
          </a:prstGeom>
          <a:blipFill>
            <a:blip r:embed="rId4" cstate="print"/>
            <a:stretch>
              <a:fillRect/>
            </a:stretch>
          </a:blipFill>
        </p:spPr>
        <p:txBody>
          <a:bodyPr wrap="square" lIns="0" tIns="0" rIns="0" bIns="0" rtlCol="0"/>
          <a:lstStyle/>
          <a:p>
            <a:endParaRPr/>
          </a:p>
        </p:txBody>
      </p:sp>
      <p:sp>
        <p:nvSpPr>
          <p:cNvPr id="19" name="bg object 19"/>
          <p:cNvSpPr/>
          <p:nvPr/>
        </p:nvSpPr>
        <p:spPr>
          <a:xfrm>
            <a:off x="2307335" y="4349496"/>
            <a:ext cx="1481327" cy="1109471"/>
          </a:xfrm>
          <a:prstGeom prst="rect">
            <a:avLst/>
          </a:prstGeom>
          <a:blipFill>
            <a:blip r:embed="rId5" cstate="print"/>
            <a:stretch>
              <a:fillRect/>
            </a:stretch>
          </a:blipFill>
        </p:spPr>
        <p:txBody>
          <a:bodyPr wrap="square" lIns="0" tIns="0" rIns="0" bIns="0" rtlCol="0"/>
          <a:lstStyle/>
          <a:p>
            <a:endParaRPr/>
          </a:p>
        </p:txBody>
      </p:sp>
      <p:sp>
        <p:nvSpPr>
          <p:cNvPr id="20" name="bg object 20"/>
          <p:cNvSpPr/>
          <p:nvPr/>
        </p:nvSpPr>
        <p:spPr>
          <a:xfrm>
            <a:off x="0" y="5135880"/>
            <a:ext cx="12192000" cy="871728"/>
          </a:xfrm>
          <a:prstGeom prst="rect">
            <a:avLst/>
          </a:prstGeom>
          <a:blipFill>
            <a:blip r:embed="rId6" cstate="print"/>
            <a:stretch>
              <a:fillRect/>
            </a:stretch>
          </a:blip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defRPr sz="1100" b="0" i="1">
                <a:solidFill>
                  <a:schemeClr val="bg1"/>
                </a:solidFill>
                <a:latin typeface="Segoe UI"/>
                <a:cs typeface="Segoe UI"/>
              </a:defRPr>
            </a:lvl1pPr>
          </a:lstStyle>
          <a:p>
            <a:pPr marL="12700">
              <a:lnSpc>
                <a:spcPct val="100000"/>
              </a:lnSpc>
              <a:spcBef>
                <a:spcPts val="190"/>
              </a:spcBef>
            </a:pPr>
            <a:r>
              <a:rPr dirty="0"/>
              <a:t>Responsible </a:t>
            </a:r>
            <a:r>
              <a:rPr spc="-5" dirty="0"/>
              <a:t>Energy Starts </a:t>
            </a:r>
            <a:r>
              <a:rPr dirty="0"/>
              <a:t>With</a:t>
            </a:r>
            <a:r>
              <a:rPr spc="-85" dirty="0"/>
              <a:t> </a:t>
            </a:r>
            <a:r>
              <a:rPr dirty="0"/>
              <a:t>Us</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26E4FDF8-BA23-4CEC-B743-340C7D4B7A0E}" type="datetime1">
              <a:rPr lang="en-US" smtClean="0"/>
              <a:t>4/11/2022</a:t>
            </a:fld>
            <a:endParaRPr lang="en-US"/>
          </a:p>
        </p:txBody>
      </p:sp>
      <p:sp>
        <p:nvSpPr>
          <p:cNvPr id="4" name="Holder 4"/>
          <p:cNvSpPr>
            <a:spLocks noGrp="1"/>
          </p:cNvSpPr>
          <p:nvPr>
            <p:ph type="sldNum" sz="quarter" idx="7"/>
          </p:nvPr>
        </p:nvSpPr>
        <p:spPr/>
        <p:txBody>
          <a:bodyPr lIns="0" tIns="0" rIns="0" bIns="0"/>
          <a:lstStyle>
            <a:lvl1pPr>
              <a:defRPr sz="1000" b="0" i="0">
                <a:solidFill>
                  <a:schemeClr val="bg1"/>
                </a:solidFill>
                <a:latin typeface="Arial"/>
                <a:cs typeface="Arial"/>
              </a:defRPr>
            </a:lvl1pPr>
          </a:lstStyle>
          <a:p>
            <a:pPr marL="38100">
              <a:lnSpc>
                <a:spcPct val="100000"/>
              </a:lnSpc>
              <a:spcBef>
                <a:spcPts val="10"/>
              </a:spcBef>
            </a:pPr>
            <a:fld id="{81D60167-4931-47E6-BA6A-407CBD079E47}" type="slidenum">
              <a:rPr dirty="0"/>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426608"/>
            <a:ext cx="12191999" cy="431389"/>
          </a:xfrm>
          <a:prstGeom prst="rect">
            <a:avLst/>
          </a:prstGeom>
          <a:blipFill>
            <a:blip r:embed="rId7" cstate="print"/>
            <a:stretch>
              <a:fillRect/>
            </a:stretch>
          </a:blipFill>
        </p:spPr>
        <p:txBody>
          <a:bodyPr wrap="square" lIns="0" tIns="0" rIns="0" bIns="0" rtlCol="0"/>
          <a:lstStyle/>
          <a:p>
            <a:endParaRPr/>
          </a:p>
        </p:txBody>
      </p:sp>
      <p:sp>
        <p:nvSpPr>
          <p:cNvPr id="17" name="bg object 17"/>
          <p:cNvSpPr/>
          <p:nvPr/>
        </p:nvSpPr>
        <p:spPr>
          <a:xfrm>
            <a:off x="0" y="6434327"/>
            <a:ext cx="12192000" cy="423672"/>
          </a:xfrm>
          <a:prstGeom prst="rect">
            <a:avLst/>
          </a:prstGeom>
          <a:blipFill>
            <a:blip r:embed="rId8" cstate="print"/>
            <a:stretch>
              <a:fillRect/>
            </a:stretch>
          </a:blipFill>
        </p:spPr>
        <p:txBody>
          <a:bodyPr wrap="square" lIns="0" tIns="0" rIns="0" bIns="0" rtlCol="0"/>
          <a:lstStyle/>
          <a:p>
            <a:endParaRPr/>
          </a:p>
        </p:txBody>
      </p:sp>
      <p:sp>
        <p:nvSpPr>
          <p:cNvPr id="18" name="bg object 18"/>
          <p:cNvSpPr/>
          <p:nvPr/>
        </p:nvSpPr>
        <p:spPr>
          <a:xfrm>
            <a:off x="371856" y="6129527"/>
            <a:ext cx="2304288" cy="719328"/>
          </a:xfrm>
          <a:prstGeom prst="rect">
            <a:avLst/>
          </a:prstGeom>
          <a:blipFill>
            <a:blip r:embed="rId9" cstate="print"/>
            <a:stretch>
              <a:fillRect/>
            </a:stretch>
          </a:blipFill>
        </p:spPr>
        <p:txBody>
          <a:bodyPr wrap="square" lIns="0" tIns="0" rIns="0" bIns="0" rtlCol="0"/>
          <a:lstStyle/>
          <a:p>
            <a:endParaRPr/>
          </a:p>
        </p:txBody>
      </p:sp>
      <p:sp>
        <p:nvSpPr>
          <p:cNvPr id="2" name="Holder 2"/>
          <p:cNvSpPr>
            <a:spLocks noGrp="1"/>
          </p:cNvSpPr>
          <p:nvPr>
            <p:ph type="title"/>
          </p:nvPr>
        </p:nvSpPr>
        <p:spPr>
          <a:xfrm>
            <a:off x="718819" y="289686"/>
            <a:ext cx="10754360" cy="369570"/>
          </a:xfrm>
          <a:prstGeom prst="rect">
            <a:avLst/>
          </a:prstGeom>
        </p:spPr>
        <p:txBody>
          <a:bodyPr wrap="square" lIns="0" tIns="0" rIns="0" bIns="0">
            <a:spAutoFit/>
          </a:bodyPr>
          <a:lstStyle>
            <a:lvl1pPr>
              <a:defRPr sz="2250" b="1" i="0">
                <a:solidFill>
                  <a:srgbClr val="153156"/>
                </a:solidFill>
                <a:latin typeface="Arial"/>
                <a:cs typeface="Arial"/>
              </a:defRPr>
            </a:lvl1pPr>
          </a:lstStyle>
          <a:p>
            <a:endParaRPr/>
          </a:p>
        </p:txBody>
      </p:sp>
      <p:sp>
        <p:nvSpPr>
          <p:cNvPr id="3" name="Holder 3"/>
          <p:cNvSpPr>
            <a:spLocks noGrp="1"/>
          </p:cNvSpPr>
          <p:nvPr>
            <p:ph type="body" idx="1"/>
          </p:nvPr>
        </p:nvSpPr>
        <p:spPr>
          <a:xfrm>
            <a:off x="485952" y="1103578"/>
            <a:ext cx="8277859" cy="4434205"/>
          </a:xfrm>
          <a:prstGeom prst="rect">
            <a:avLst/>
          </a:prstGeom>
        </p:spPr>
        <p:txBody>
          <a:bodyPr wrap="square" lIns="0" tIns="0" rIns="0" bIns="0">
            <a:spAutoFit/>
          </a:bodyPr>
          <a:lstStyle>
            <a:lvl1pPr>
              <a:defRPr sz="2200" b="0" i="0">
                <a:solidFill>
                  <a:srgbClr val="585858"/>
                </a:solidFill>
                <a:latin typeface="Arial"/>
                <a:cs typeface="Arial"/>
              </a:defRPr>
            </a:lvl1pPr>
          </a:lstStyle>
          <a:p>
            <a:endParaRPr/>
          </a:p>
        </p:txBody>
      </p:sp>
      <p:sp>
        <p:nvSpPr>
          <p:cNvPr id="4" name="Holder 4"/>
          <p:cNvSpPr>
            <a:spLocks noGrp="1"/>
          </p:cNvSpPr>
          <p:nvPr>
            <p:ph type="ftr" sz="quarter" idx="5"/>
          </p:nvPr>
        </p:nvSpPr>
        <p:spPr>
          <a:xfrm>
            <a:off x="8335771" y="6514145"/>
            <a:ext cx="2073275" cy="212725"/>
          </a:xfrm>
          <a:prstGeom prst="rect">
            <a:avLst/>
          </a:prstGeom>
        </p:spPr>
        <p:txBody>
          <a:bodyPr wrap="square" lIns="0" tIns="0" rIns="0" bIns="0">
            <a:spAutoFit/>
          </a:bodyPr>
          <a:lstStyle>
            <a:lvl1pPr>
              <a:defRPr sz="1100" b="0" i="1">
                <a:solidFill>
                  <a:schemeClr val="bg1"/>
                </a:solidFill>
                <a:latin typeface="Segoe UI"/>
                <a:cs typeface="Segoe UI"/>
              </a:defRPr>
            </a:lvl1pPr>
          </a:lstStyle>
          <a:p>
            <a:pPr marL="12700">
              <a:lnSpc>
                <a:spcPct val="100000"/>
              </a:lnSpc>
              <a:spcBef>
                <a:spcPts val="190"/>
              </a:spcBef>
            </a:pPr>
            <a:r>
              <a:rPr dirty="0"/>
              <a:t>Responsible </a:t>
            </a:r>
            <a:r>
              <a:rPr spc="-5" dirty="0"/>
              <a:t>Energy Starts </a:t>
            </a:r>
            <a:r>
              <a:rPr dirty="0"/>
              <a:t>With</a:t>
            </a:r>
            <a:r>
              <a:rPr spc="-85" dirty="0"/>
              <a:t> </a:t>
            </a:r>
            <a:r>
              <a:rPr dirty="0"/>
              <a:t>Us</a:t>
            </a: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91345BE-8221-4BD5-B2FD-2BB916214135}" type="datetime1">
              <a:rPr lang="en-US" smtClean="0"/>
              <a:t>4/11/2022</a:t>
            </a:fld>
            <a:endParaRPr lang="en-US"/>
          </a:p>
        </p:txBody>
      </p:sp>
      <p:sp>
        <p:nvSpPr>
          <p:cNvPr id="6" name="Holder 6"/>
          <p:cNvSpPr>
            <a:spLocks noGrp="1"/>
          </p:cNvSpPr>
          <p:nvPr>
            <p:ph type="sldNum" sz="quarter" idx="7"/>
          </p:nvPr>
        </p:nvSpPr>
        <p:spPr>
          <a:xfrm>
            <a:off x="11638533" y="6547444"/>
            <a:ext cx="216534" cy="168909"/>
          </a:xfrm>
          <a:prstGeom prst="rect">
            <a:avLst/>
          </a:prstGeom>
        </p:spPr>
        <p:txBody>
          <a:bodyPr wrap="square" lIns="0" tIns="0" rIns="0" bIns="0">
            <a:spAutoFit/>
          </a:bodyPr>
          <a:lstStyle>
            <a:lvl1pPr>
              <a:defRPr sz="1000" b="0" i="0">
                <a:solidFill>
                  <a:schemeClr val="bg1"/>
                </a:solidFill>
                <a:latin typeface="Arial"/>
                <a:cs typeface="Arial"/>
              </a:defRPr>
            </a:lvl1pPr>
          </a:lstStyle>
          <a:p>
            <a:pPr marL="38100">
              <a:lnSpc>
                <a:spcPct val="100000"/>
              </a:lnSpc>
              <a:spcBef>
                <a:spcPts val="10"/>
              </a:spcBef>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9.jpeg"/><Relationship Id="rId7"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1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s://www.iso-ne.com/static-assets/documents/2021/12/a05_mc_2021_12_07_09_cpv_presentation.pptx" TargetMode="External"/><Relationship Id="rId13" Type="http://schemas.openxmlformats.org/officeDocument/2006/relationships/hyperlink" Target="https://www.iso-ne.com/static-assets/documents/2022/01/7b2_participant_proposed_fa_policy_chg_tariff_lang_perf_based_fa_noncommercial_cap_exhibit1a_redline_fulldoc_revised_01052022.pdf" TargetMode="External"/><Relationship Id="rId3" Type="http://schemas.openxmlformats.org/officeDocument/2006/relationships/hyperlink" Target="https://www.iso-ne.com/static-assets/documents/2021/09/2021_09_13_14_mc_a07_cpv_proposed_non_commercial_financial_assurance_improvements.pdf" TargetMode="External"/><Relationship Id="rId7" Type="http://schemas.openxmlformats.org/officeDocument/2006/relationships/hyperlink" Target="https://www.iso-ne.com/static-assets/documents/2021/11/7b2_proposed_fa_tariff_language_enhanced_fa_noncommercial_capacity_exhibit_1a_redline_pages_only.pdf" TargetMode="External"/><Relationship Id="rId12" Type="http://schemas.openxmlformats.org/officeDocument/2006/relationships/hyperlink" Target="https://www.iso-ne.com/static-assets/documents/2022/01/2a_performace_based_noncommericcal_fa_cpv_presentation.pdf" TargetMode="External"/><Relationship Id="rId2" Type="http://schemas.openxmlformats.org/officeDocument/2006/relationships/hyperlink" Target="https://www.iso-ne.com/static-assets/documents/2021/08/3_competitive_power_ventures_noncommercial_fa_improvements_ii.pdf" TargetMode="External"/><Relationship Id="rId1" Type="http://schemas.openxmlformats.org/officeDocument/2006/relationships/slideLayout" Target="../slideLayouts/slideLayout2.xml"/><Relationship Id="rId6" Type="http://schemas.openxmlformats.org/officeDocument/2006/relationships/hyperlink" Target="https://www.iso-ne.com/static-assets/documents/2021/11/7b2_competitive_power_ventures_noncommercial_fa_improvements_ii.pdf" TargetMode="External"/><Relationship Id="rId11" Type="http://schemas.openxmlformats.org/officeDocument/2006/relationships/hyperlink" Target="https://www.iso-ne.com/static-assets/documents/2022/01/a07_mc_2022_01_11-12_cpv_non-commercial_financial_assurance_improvements_response_memo.docx" TargetMode="External"/><Relationship Id="rId5" Type="http://schemas.openxmlformats.org/officeDocument/2006/relationships/hyperlink" Target="https://www.iso-ne.com/static-assets/documents/2021/11/a06_mc_2021_11_09_10_cpv_non_commercial_financial_assurance_improvements_presentation.pdf" TargetMode="External"/><Relationship Id="rId10" Type="http://schemas.openxmlformats.org/officeDocument/2006/relationships/hyperlink" Target="https://www.iso-ne.com/static-assets/documents/2022/01/a07_mc_2022_01_11-12_cpv_non-commercial_financial_assurance_improvements_iso_memo.pdf" TargetMode="External"/><Relationship Id="rId4" Type="http://schemas.openxmlformats.org/officeDocument/2006/relationships/hyperlink" Target="https://www.iso-ne.com/static-assets/documents/2021/10/2b_competitive_power_ventures_noncommercial_fa_improvements_ii.pdf" TargetMode="External"/><Relationship Id="rId9" Type="http://schemas.openxmlformats.org/officeDocument/2006/relationships/hyperlink" Target="https://www.iso-ne.com/static-assets/documents/2022/01/a07_mc_2022_01_11-12_cpv_non-commercial_financial_assurance_improvements_presentation.pptx"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810AB55D-38AB-4CBF-ACE1-39DB4635F74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323"/>
          <a:stretch/>
        </p:blipFill>
        <p:spPr>
          <a:xfrm>
            <a:off x="0" y="1539240"/>
            <a:ext cx="12256008" cy="4077450"/>
          </a:xfrm>
          <a:prstGeom prst="rect">
            <a:avLst/>
          </a:prstGeom>
        </p:spPr>
      </p:pic>
      <p:grpSp>
        <p:nvGrpSpPr>
          <p:cNvPr id="3" name="object 3"/>
          <p:cNvGrpSpPr/>
          <p:nvPr/>
        </p:nvGrpSpPr>
        <p:grpSpPr>
          <a:xfrm>
            <a:off x="-12190" y="0"/>
            <a:ext cx="12204190" cy="6857999"/>
            <a:chOff x="0" y="0"/>
            <a:chExt cx="12204190" cy="6857999"/>
          </a:xfrm>
        </p:grpSpPr>
        <p:sp>
          <p:nvSpPr>
            <p:cNvPr id="5" name="object 5"/>
            <p:cNvSpPr/>
            <p:nvPr/>
          </p:nvSpPr>
          <p:spPr>
            <a:xfrm>
              <a:off x="0" y="4904233"/>
              <a:ext cx="12191999" cy="1953765"/>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12191" y="4925567"/>
              <a:ext cx="12179808" cy="1932432"/>
            </a:xfrm>
            <a:prstGeom prst="rect">
              <a:avLst/>
            </a:prstGeom>
            <a:blipFill>
              <a:blip r:embed="rId5" cstate="print"/>
              <a:stretch>
                <a:fillRect/>
              </a:stretch>
            </a:blipFill>
          </p:spPr>
          <p:txBody>
            <a:bodyPr wrap="square" lIns="0" tIns="0" rIns="0" bIns="0" rtlCol="0"/>
            <a:lstStyle/>
            <a:p>
              <a:endParaRPr/>
            </a:p>
          </p:txBody>
        </p:sp>
        <p:sp>
          <p:nvSpPr>
            <p:cNvPr id="7" name="object 7"/>
            <p:cNvSpPr/>
            <p:nvPr/>
          </p:nvSpPr>
          <p:spPr>
            <a:xfrm>
              <a:off x="0" y="0"/>
              <a:ext cx="12191999" cy="2215877"/>
            </a:xfrm>
            <a:prstGeom prst="rect">
              <a:avLst/>
            </a:prstGeom>
            <a:blipFill>
              <a:blip r:embed="rId6" cstate="print"/>
              <a:stretch>
                <a:fillRect/>
              </a:stretch>
            </a:blipFill>
          </p:spPr>
          <p:txBody>
            <a:bodyPr wrap="square" lIns="0" tIns="0" rIns="0" bIns="0" rtlCol="0"/>
            <a:lstStyle/>
            <a:p>
              <a:endParaRPr/>
            </a:p>
          </p:txBody>
        </p:sp>
        <p:sp>
          <p:nvSpPr>
            <p:cNvPr id="8" name="object 8"/>
            <p:cNvSpPr/>
            <p:nvPr/>
          </p:nvSpPr>
          <p:spPr>
            <a:xfrm>
              <a:off x="1118616" y="0"/>
              <a:ext cx="2436241" cy="2119249"/>
            </a:xfrm>
            <a:prstGeom prst="rect">
              <a:avLst/>
            </a:prstGeom>
            <a:blipFill>
              <a:blip r:embed="rId7" cstate="print"/>
              <a:stretch>
                <a:fillRect/>
              </a:stretch>
            </a:blipFill>
          </p:spPr>
          <p:txBody>
            <a:bodyPr wrap="square" lIns="0" tIns="0" rIns="0" bIns="0" rtlCol="0"/>
            <a:lstStyle/>
            <a:p>
              <a:endParaRPr/>
            </a:p>
          </p:txBody>
        </p:sp>
        <p:sp>
          <p:nvSpPr>
            <p:cNvPr id="9" name="object 9"/>
            <p:cNvSpPr/>
            <p:nvPr/>
          </p:nvSpPr>
          <p:spPr>
            <a:xfrm>
              <a:off x="782511" y="296117"/>
              <a:ext cx="1176527" cy="1179576"/>
            </a:xfrm>
            <a:prstGeom prst="rect">
              <a:avLst/>
            </a:prstGeom>
            <a:blipFill>
              <a:blip r:embed="rId8" cstate="print"/>
              <a:stretch>
                <a:fillRect/>
              </a:stretch>
            </a:blipFill>
          </p:spPr>
          <p:txBody>
            <a:bodyPr wrap="square" lIns="0" tIns="0" rIns="0" bIns="0" rtlCol="0"/>
            <a:lstStyle/>
            <a:p>
              <a:endParaRPr/>
            </a:p>
          </p:txBody>
        </p:sp>
        <p:sp>
          <p:nvSpPr>
            <p:cNvPr id="10" name="object 10"/>
            <p:cNvSpPr/>
            <p:nvPr/>
          </p:nvSpPr>
          <p:spPr>
            <a:xfrm>
              <a:off x="12191" y="1397595"/>
              <a:ext cx="12191999" cy="1246632"/>
            </a:xfrm>
            <a:prstGeom prst="rect">
              <a:avLst/>
            </a:prstGeom>
            <a:blipFill>
              <a:blip r:embed="rId9" cstate="print"/>
              <a:stretch>
                <a:fillRect/>
              </a:stretch>
            </a:blipFill>
          </p:spPr>
          <p:txBody>
            <a:bodyPr wrap="square" lIns="0" tIns="0" rIns="0" bIns="0" rtlCol="0"/>
            <a:lstStyle/>
            <a:p>
              <a:endParaRPr/>
            </a:p>
          </p:txBody>
        </p:sp>
      </p:grpSp>
      <p:sp>
        <p:nvSpPr>
          <p:cNvPr id="11" name="object 11"/>
          <p:cNvSpPr txBox="1"/>
          <p:nvPr/>
        </p:nvSpPr>
        <p:spPr>
          <a:xfrm>
            <a:off x="2113536" y="902423"/>
            <a:ext cx="1461135" cy="484505"/>
          </a:xfrm>
          <a:prstGeom prst="rect">
            <a:avLst/>
          </a:prstGeom>
        </p:spPr>
        <p:txBody>
          <a:bodyPr vert="horz" wrap="square" lIns="0" tIns="13970" rIns="0" bIns="0" rtlCol="0">
            <a:spAutoFit/>
          </a:bodyPr>
          <a:lstStyle/>
          <a:p>
            <a:pPr marL="12700">
              <a:lnSpc>
                <a:spcPct val="100000"/>
              </a:lnSpc>
              <a:spcBef>
                <a:spcPts val="110"/>
              </a:spcBef>
            </a:pPr>
            <a:r>
              <a:rPr sz="1500" b="1" dirty="0">
                <a:solidFill>
                  <a:srgbClr val="FFFFFF"/>
                </a:solidFill>
                <a:latin typeface="Arial"/>
                <a:cs typeface="Arial"/>
              </a:rPr>
              <a:t>Competitive</a:t>
            </a:r>
            <a:endParaRPr sz="1500" dirty="0">
              <a:latin typeface="Arial"/>
              <a:cs typeface="Arial"/>
            </a:endParaRPr>
          </a:p>
          <a:p>
            <a:pPr marL="12700">
              <a:lnSpc>
                <a:spcPct val="100000"/>
              </a:lnSpc>
            </a:pPr>
            <a:r>
              <a:rPr sz="1500" b="1" dirty="0">
                <a:solidFill>
                  <a:srgbClr val="FFFFFF"/>
                </a:solidFill>
                <a:latin typeface="Arial"/>
                <a:cs typeface="Arial"/>
              </a:rPr>
              <a:t>Power</a:t>
            </a:r>
            <a:r>
              <a:rPr sz="1500" b="1" spc="-65" dirty="0">
                <a:solidFill>
                  <a:srgbClr val="FFFFFF"/>
                </a:solidFill>
                <a:latin typeface="Arial"/>
                <a:cs typeface="Arial"/>
              </a:rPr>
              <a:t> </a:t>
            </a:r>
            <a:r>
              <a:rPr sz="1500" b="1" spc="-10" dirty="0">
                <a:solidFill>
                  <a:srgbClr val="FFFFFF"/>
                </a:solidFill>
                <a:latin typeface="Arial"/>
                <a:cs typeface="Arial"/>
              </a:rPr>
              <a:t>Ventures</a:t>
            </a:r>
            <a:endParaRPr sz="1500" dirty="0">
              <a:latin typeface="Arial"/>
              <a:cs typeface="Arial"/>
            </a:endParaRPr>
          </a:p>
        </p:txBody>
      </p:sp>
      <p:sp>
        <p:nvSpPr>
          <p:cNvPr id="12" name="object 12"/>
          <p:cNvSpPr txBox="1"/>
          <p:nvPr/>
        </p:nvSpPr>
        <p:spPr>
          <a:xfrm>
            <a:off x="4449826" y="261917"/>
            <a:ext cx="7391400" cy="1120820"/>
          </a:xfrm>
          <a:prstGeom prst="rect">
            <a:avLst/>
          </a:prstGeom>
        </p:spPr>
        <p:txBody>
          <a:bodyPr vert="horz" wrap="square" lIns="0" tIns="12700" rIns="0" bIns="0" rtlCol="0">
            <a:spAutoFit/>
          </a:bodyPr>
          <a:lstStyle/>
          <a:p>
            <a:pPr marL="12700" algn="ctr">
              <a:lnSpc>
                <a:spcPct val="100000"/>
              </a:lnSpc>
              <a:spcBef>
                <a:spcPts val="100"/>
              </a:spcBef>
            </a:pPr>
            <a:r>
              <a:rPr lang="en-US" sz="3600" b="1" spc="-60" dirty="0">
                <a:solidFill>
                  <a:srgbClr val="FFFFFF"/>
                </a:solidFill>
                <a:latin typeface="Arial"/>
                <a:cs typeface="Arial"/>
              </a:rPr>
              <a:t>Performance Based Non-Commercial Financial Assurance</a:t>
            </a:r>
            <a:endParaRPr sz="3600" dirty="0">
              <a:latin typeface="Arial"/>
              <a:cs typeface="Arial"/>
            </a:endParaRPr>
          </a:p>
        </p:txBody>
      </p:sp>
      <p:sp>
        <p:nvSpPr>
          <p:cNvPr id="13" name="object 13"/>
          <p:cNvSpPr txBox="1"/>
          <p:nvPr/>
        </p:nvSpPr>
        <p:spPr>
          <a:xfrm>
            <a:off x="3554857" y="5166741"/>
            <a:ext cx="5817743" cy="942566"/>
          </a:xfrm>
          <a:prstGeom prst="rect">
            <a:avLst/>
          </a:prstGeom>
        </p:spPr>
        <p:txBody>
          <a:bodyPr vert="horz" wrap="square" lIns="0" tIns="13970" rIns="0" bIns="0" rtlCol="0">
            <a:spAutoFit/>
          </a:bodyPr>
          <a:lstStyle/>
          <a:p>
            <a:pPr marL="1226185">
              <a:lnSpc>
                <a:spcPct val="100000"/>
              </a:lnSpc>
              <a:spcBef>
                <a:spcPts val="110"/>
              </a:spcBef>
            </a:pPr>
            <a:r>
              <a:rPr lang="en-US" sz="1500" b="1" dirty="0">
                <a:solidFill>
                  <a:srgbClr val="FFFFFF"/>
                </a:solidFill>
                <a:latin typeface="Arial"/>
                <a:cs typeface="Arial"/>
              </a:rPr>
              <a:t>                  April 12,</a:t>
            </a:r>
            <a:r>
              <a:rPr sz="1500" b="1" spc="-60" dirty="0">
                <a:solidFill>
                  <a:srgbClr val="FFFFFF"/>
                </a:solidFill>
                <a:latin typeface="Arial"/>
                <a:cs typeface="Arial"/>
              </a:rPr>
              <a:t> </a:t>
            </a:r>
            <a:r>
              <a:rPr sz="1500" b="1" spc="5" dirty="0">
                <a:solidFill>
                  <a:srgbClr val="FFFFFF"/>
                </a:solidFill>
                <a:latin typeface="Arial"/>
                <a:cs typeface="Arial"/>
              </a:rPr>
              <a:t>202</a:t>
            </a:r>
            <a:r>
              <a:rPr lang="en-US" sz="1500" b="1" spc="5" dirty="0">
                <a:solidFill>
                  <a:srgbClr val="FFFFFF"/>
                </a:solidFill>
                <a:latin typeface="Arial"/>
                <a:cs typeface="Arial"/>
              </a:rPr>
              <a:t>2</a:t>
            </a:r>
          </a:p>
          <a:p>
            <a:pPr marL="1226185">
              <a:lnSpc>
                <a:spcPct val="100000"/>
              </a:lnSpc>
              <a:spcBef>
                <a:spcPts val="110"/>
              </a:spcBef>
            </a:pPr>
            <a:r>
              <a:rPr lang="en-US" sz="1500" b="1" spc="5" dirty="0">
                <a:solidFill>
                  <a:srgbClr val="FFFFFF"/>
                </a:solidFill>
                <a:latin typeface="Arial"/>
                <a:cs typeface="Arial"/>
              </a:rPr>
              <a:t>     NEPOOL Markets Committee</a:t>
            </a:r>
            <a:endParaRPr sz="1500" dirty="0">
              <a:latin typeface="Arial"/>
              <a:cs typeface="Arial"/>
            </a:endParaRPr>
          </a:p>
          <a:p>
            <a:pPr>
              <a:lnSpc>
                <a:spcPct val="100000"/>
              </a:lnSpc>
              <a:spcBef>
                <a:spcPts val="15"/>
              </a:spcBef>
            </a:pPr>
            <a:endParaRPr sz="1750" dirty="0">
              <a:latin typeface="Arial"/>
              <a:cs typeface="Arial"/>
            </a:endParaRPr>
          </a:p>
          <a:p>
            <a:pPr marL="12700" algn="ctr">
              <a:lnSpc>
                <a:spcPct val="100000"/>
              </a:lnSpc>
              <a:tabLst>
                <a:tab pos="1905635" algn="l"/>
                <a:tab pos="2225040" algn="l"/>
              </a:tabLst>
            </a:pPr>
            <a:r>
              <a:rPr sz="1200" dirty="0">
                <a:solidFill>
                  <a:srgbClr val="7E7E7E"/>
                </a:solidFill>
                <a:latin typeface="Arial"/>
                <a:cs typeface="Arial"/>
              </a:rPr>
              <a:t>S I </a:t>
            </a:r>
            <a:r>
              <a:rPr sz="1200" spc="-5" dirty="0">
                <a:solidFill>
                  <a:srgbClr val="7E7E7E"/>
                </a:solidFill>
                <a:latin typeface="Arial"/>
                <a:cs typeface="Arial"/>
              </a:rPr>
              <a:t>L </a:t>
            </a:r>
            <a:r>
              <a:rPr sz="1200" dirty="0">
                <a:solidFill>
                  <a:srgbClr val="7E7E7E"/>
                </a:solidFill>
                <a:latin typeface="Arial"/>
                <a:cs typeface="Arial"/>
              </a:rPr>
              <a:t>V E </a:t>
            </a:r>
            <a:r>
              <a:rPr sz="1200" spc="-5" dirty="0">
                <a:solidFill>
                  <a:srgbClr val="7E7E7E"/>
                </a:solidFill>
                <a:latin typeface="Arial"/>
                <a:cs typeface="Arial"/>
              </a:rPr>
              <a:t>R  </a:t>
            </a:r>
            <a:r>
              <a:rPr sz="1200" dirty="0">
                <a:solidFill>
                  <a:srgbClr val="7E7E7E"/>
                </a:solidFill>
                <a:latin typeface="Arial"/>
                <a:cs typeface="Arial"/>
              </a:rPr>
              <a:t>S P </a:t>
            </a:r>
            <a:r>
              <a:rPr sz="1200" spc="-5" dirty="0">
                <a:solidFill>
                  <a:srgbClr val="7E7E7E"/>
                </a:solidFill>
                <a:latin typeface="Arial"/>
                <a:cs typeface="Arial"/>
              </a:rPr>
              <a:t>R </a:t>
            </a:r>
            <a:r>
              <a:rPr sz="1200" dirty="0">
                <a:solidFill>
                  <a:srgbClr val="7E7E7E"/>
                </a:solidFill>
                <a:latin typeface="Arial"/>
                <a:cs typeface="Arial"/>
              </a:rPr>
              <a:t>I</a:t>
            </a:r>
            <a:r>
              <a:rPr sz="1200" spc="-120" dirty="0">
                <a:solidFill>
                  <a:srgbClr val="7E7E7E"/>
                </a:solidFill>
                <a:latin typeface="Arial"/>
                <a:cs typeface="Arial"/>
              </a:rPr>
              <a:t> </a:t>
            </a:r>
            <a:r>
              <a:rPr sz="1200" spc="-5" dirty="0">
                <a:solidFill>
                  <a:srgbClr val="7E7E7E"/>
                </a:solidFill>
                <a:latin typeface="Arial"/>
                <a:cs typeface="Arial"/>
              </a:rPr>
              <a:t>N</a:t>
            </a:r>
            <a:r>
              <a:rPr sz="1200" spc="-20" dirty="0">
                <a:solidFill>
                  <a:srgbClr val="7E7E7E"/>
                </a:solidFill>
                <a:latin typeface="Arial"/>
                <a:cs typeface="Arial"/>
              </a:rPr>
              <a:t> </a:t>
            </a:r>
            <a:r>
              <a:rPr sz="1200" dirty="0">
                <a:solidFill>
                  <a:srgbClr val="7E7E7E"/>
                </a:solidFill>
                <a:latin typeface="Arial"/>
                <a:cs typeface="Arial"/>
              </a:rPr>
              <a:t>G	|	B</a:t>
            </a:r>
            <a:r>
              <a:rPr sz="1200" spc="-45" dirty="0">
                <a:solidFill>
                  <a:srgbClr val="7E7E7E"/>
                </a:solidFill>
                <a:latin typeface="Arial"/>
                <a:cs typeface="Arial"/>
              </a:rPr>
              <a:t> </a:t>
            </a:r>
            <a:r>
              <a:rPr sz="1200" spc="-5" dirty="0">
                <a:solidFill>
                  <a:srgbClr val="7E7E7E"/>
                </a:solidFill>
                <a:latin typeface="Arial"/>
                <a:cs typeface="Arial"/>
              </a:rPr>
              <a:t>R</a:t>
            </a:r>
            <a:r>
              <a:rPr sz="1200" spc="-35" dirty="0">
                <a:solidFill>
                  <a:srgbClr val="7E7E7E"/>
                </a:solidFill>
                <a:latin typeface="Arial"/>
                <a:cs typeface="Arial"/>
              </a:rPr>
              <a:t> </a:t>
            </a:r>
            <a:r>
              <a:rPr sz="1200" dirty="0">
                <a:solidFill>
                  <a:srgbClr val="7E7E7E"/>
                </a:solidFill>
                <a:latin typeface="Arial"/>
                <a:cs typeface="Arial"/>
              </a:rPr>
              <a:t>A</a:t>
            </a:r>
            <a:r>
              <a:rPr sz="1200" spc="-45" dirty="0">
                <a:solidFill>
                  <a:srgbClr val="7E7E7E"/>
                </a:solidFill>
                <a:latin typeface="Arial"/>
                <a:cs typeface="Arial"/>
              </a:rPr>
              <a:t> </a:t>
            </a:r>
            <a:r>
              <a:rPr sz="1200" dirty="0">
                <a:solidFill>
                  <a:srgbClr val="7E7E7E"/>
                </a:solidFill>
                <a:latin typeface="Arial"/>
                <a:cs typeface="Arial"/>
              </a:rPr>
              <a:t>I</a:t>
            </a:r>
            <a:r>
              <a:rPr sz="1200" spc="-35" dirty="0">
                <a:solidFill>
                  <a:srgbClr val="7E7E7E"/>
                </a:solidFill>
                <a:latin typeface="Arial"/>
                <a:cs typeface="Arial"/>
              </a:rPr>
              <a:t> </a:t>
            </a:r>
            <a:r>
              <a:rPr sz="1200" spc="-5" dirty="0">
                <a:solidFill>
                  <a:srgbClr val="7E7E7E"/>
                </a:solidFill>
                <a:latin typeface="Arial"/>
                <a:cs typeface="Arial"/>
              </a:rPr>
              <a:t>N</a:t>
            </a:r>
            <a:r>
              <a:rPr sz="1200" spc="-40" dirty="0">
                <a:solidFill>
                  <a:srgbClr val="7E7E7E"/>
                </a:solidFill>
                <a:latin typeface="Arial"/>
                <a:cs typeface="Arial"/>
              </a:rPr>
              <a:t> </a:t>
            </a:r>
            <a:r>
              <a:rPr sz="1200" dirty="0">
                <a:solidFill>
                  <a:srgbClr val="7E7E7E"/>
                </a:solidFill>
                <a:latin typeface="Arial"/>
                <a:cs typeface="Arial"/>
              </a:rPr>
              <a:t>T</a:t>
            </a:r>
            <a:r>
              <a:rPr sz="1200" spc="-25" dirty="0">
                <a:solidFill>
                  <a:srgbClr val="7E7E7E"/>
                </a:solidFill>
                <a:latin typeface="Arial"/>
                <a:cs typeface="Arial"/>
              </a:rPr>
              <a:t> </a:t>
            </a:r>
            <a:r>
              <a:rPr sz="1200" spc="-5" dirty="0">
                <a:solidFill>
                  <a:srgbClr val="7E7E7E"/>
                </a:solidFill>
                <a:latin typeface="Arial"/>
                <a:cs typeface="Arial"/>
              </a:rPr>
              <a:t>R</a:t>
            </a:r>
            <a:r>
              <a:rPr sz="1200" spc="-35" dirty="0">
                <a:solidFill>
                  <a:srgbClr val="7E7E7E"/>
                </a:solidFill>
                <a:latin typeface="Arial"/>
                <a:cs typeface="Arial"/>
              </a:rPr>
              <a:t> </a:t>
            </a:r>
            <a:r>
              <a:rPr sz="1200" dirty="0">
                <a:solidFill>
                  <a:srgbClr val="7E7E7E"/>
                </a:solidFill>
                <a:latin typeface="Arial"/>
                <a:cs typeface="Arial"/>
              </a:rPr>
              <a:t>E</a:t>
            </a:r>
            <a:r>
              <a:rPr sz="1200" spc="-45" dirty="0">
                <a:solidFill>
                  <a:srgbClr val="7E7E7E"/>
                </a:solidFill>
                <a:latin typeface="Arial"/>
                <a:cs typeface="Arial"/>
              </a:rPr>
              <a:t> </a:t>
            </a:r>
            <a:r>
              <a:rPr sz="1200" dirty="0">
                <a:solidFill>
                  <a:srgbClr val="7E7E7E"/>
                </a:solidFill>
                <a:latin typeface="Arial"/>
                <a:cs typeface="Arial"/>
              </a:rPr>
              <a:t>E</a:t>
            </a:r>
            <a:endParaRPr sz="1200" dirty="0">
              <a:latin typeface="Arial"/>
              <a:cs typeface="Arial"/>
            </a:endParaRPr>
          </a:p>
        </p:txBody>
      </p:sp>
      <p:sp>
        <p:nvSpPr>
          <p:cNvPr id="14" name="Slide Number Placeholder 13">
            <a:extLst>
              <a:ext uri="{FF2B5EF4-FFF2-40B4-BE49-F238E27FC236}">
                <a16:creationId xmlns:a16="http://schemas.microsoft.com/office/drawing/2014/main" id="{7BCEDFEE-4F41-4C3E-95BF-EB9AE9F8B4B6}"/>
              </a:ext>
            </a:extLst>
          </p:cNvPr>
          <p:cNvSpPr>
            <a:spLocks noGrp="1"/>
          </p:cNvSpPr>
          <p:nvPr>
            <p:ph type="sldNum" sz="quarter" idx="7"/>
          </p:nvPr>
        </p:nvSpPr>
        <p:spPr/>
        <p:txBody>
          <a:bodyPr/>
          <a:lstStyle/>
          <a:p>
            <a:pPr marL="38100">
              <a:lnSpc>
                <a:spcPct val="100000"/>
              </a:lnSpc>
              <a:spcBef>
                <a:spcPts val="10"/>
              </a:spcBef>
            </a:pPr>
            <a:fld id="{81D60167-4931-47E6-BA6A-407CBD079E47}" type="slidenum">
              <a:rPr lang="en-US" smtClean="0"/>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63B93-C4B0-40E7-8E4B-F2E55848B7C2}"/>
              </a:ext>
            </a:extLst>
          </p:cNvPr>
          <p:cNvSpPr>
            <a:spLocks noGrp="1"/>
          </p:cNvSpPr>
          <p:nvPr>
            <p:ph type="title"/>
          </p:nvPr>
        </p:nvSpPr>
        <p:spPr>
          <a:xfrm>
            <a:off x="533400" y="457200"/>
            <a:ext cx="10754360" cy="346249"/>
          </a:xfrm>
        </p:spPr>
        <p:txBody>
          <a:bodyPr/>
          <a:lstStyle/>
          <a:p>
            <a:r>
              <a:rPr lang="en-US" dirty="0">
                <a:solidFill>
                  <a:schemeClr val="tx1"/>
                </a:solidFill>
              </a:rPr>
              <a:t>Delay FA Product</a:t>
            </a:r>
          </a:p>
        </p:txBody>
      </p:sp>
      <p:sp>
        <p:nvSpPr>
          <p:cNvPr id="3" name="Text Placeholder 2">
            <a:extLst>
              <a:ext uri="{FF2B5EF4-FFF2-40B4-BE49-F238E27FC236}">
                <a16:creationId xmlns:a16="http://schemas.microsoft.com/office/drawing/2014/main" id="{5A2E8EBA-71A8-4D73-A804-4AA9321E4F2B}"/>
              </a:ext>
            </a:extLst>
          </p:cNvPr>
          <p:cNvSpPr>
            <a:spLocks noGrp="1"/>
          </p:cNvSpPr>
          <p:nvPr>
            <p:ph type="body" idx="1"/>
          </p:nvPr>
        </p:nvSpPr>
        <p:spPr>
          <a:xfrm>
            <a:off x="546242" y="630324"/>
            <a:ext cx="10655157" cy="6678751"/>
          </a:xfrm>
        </p:spPr>
        <p:txBody>
          <a:bodyPr/>
          <a:lstStyle/>
          <a:p>
            <a:pPr marL="342900" indent="-342900">
              <a:buFont typeface="Arial" panose="020B0604020202020204" pitchFamily="34" charset="0"/>
              <a:buChar char="•"/>
            </a:pPr>
            <a:endParaRPr lang="en-US" sz="1400" dirty="0">
              <a:solidFill>
                <a:schemeClr val="tx1"/>
              </a:solidFill>
            </a:endParaRPr>
          </a:p>
          <a:p>
            <a:pPr marL="342900" indent="-342900">
              <a:buFont typeface="Arial" panose="020B0604020202020204" pitchFamily="34" charset="0"/>
              <a:buChar char="•"/>
            </a:pPr>
            <a:r>
              <a:rPr lang="en-US" dirty="0">
                <a:solidFill>
                  <a:schemeClr val="tx1"/>
                </a:solidFill>
              </a:rPr>
              <a:t>Proposal is to replace current post COD FA with one increment of FA for every three months of delayed COD.</a:t>
            </a:r>
          </a:p>
          <a:p>
            <a:pPr marL="800100" lvl="1" indent="-342900">
              <a:buFont typeface="Arial" panose="020B0604020202020204" pitchFamily="34" charset="0"/>
              <a:buChar char="•"/>
            </a:pPr>
            <a:r>
              <a:rPr lang="en-US" dirty="0">
                <a:solidFill>
                  <a:schemeClr val="tx1"/>
                </a:solidFill>
              </a:rPr>
              <a:t>Current FA requirement is one month of FA for every six months of delay.</a:t>
            </a:r>
          </a:p>
          <a:p>
            <a:endParaRPr lang="en-US" sz="1400" dirty="0">
              <a:solidFill>
                <a:schemeClr val="tx1"/>
              </a:solidFill>
            </a:endParaRPr>
          </a:p>
          <a:p>
            <a:pPr marL="342900" indent="-342900">
              <a:buFont typeface="Arial" panose="020B0604020202020204" pitchFamily="34" charset="0"/>
              <a:buChar char="•"/>
            </a:pPr>
            <a:r>
              <a:rPr lang="en-US" dirty="0">
                <a:solidFill>
                  <a:schemeClr val="tx1"/>
                </a:solidFill>
              </a:rPr>
              <a:t>COD in this construct is pursuant to Schedule 22 &amp; 25  – is the project commercial and available to the system:  </a:t>
            </a:r>
          </a:p>
          <a:p>
            <a:pPr marL="800100" lvl="1" indent="-342900">
              <a:buFont typeface="Arial" panose="020B0604020202020204" pitchFamily="34" charset="0"/>
              <a:buChar char="•"/>
            </a:pPr>
            <a:r>
              <a:rPr lang="en-US" dirty="0">
                <a:solidFill>
                  <a:schemeClr val="tx1"/>
                </a:solidFill>
              </a:rPr>
              <a:t>It recognizes some resources will be unable to demonstrate their FCM COD capability due to FCA test procedures.</a:t>
            </a:r>
          </a:p>
          <a:p>
            <a:endParaRPr lang="en-US" sz="1600" dirty="0">
              <a:solidFill>
                <a:schemeClr val="tx1"/>
              </a:solidFill>
            </a:endParaRPr>
          </a:p>
          <a:p>
            <a:pPr marL="342900" indent="-342900">
              <a:buFont typeface="Arial" panose="020B0604020202020204" pitchFamily="34" charset="0"/>
              <a:buChar char="•"/>
            </a:pPr>
            <a:r>
              <a:rPr lang="en-US" dirty="0">
                <a:solidFill>
                  <a:schemeClr val="tx1"/>
                </a:solidFill>
              </a:rPr>
              <a:t>Delay FA is collected three months after-the-fact and is forfeited if the project has not declared COD by the end of the subsequent three months  – effectively a six- month grace period.</a:t>
            </a:r>
          </a:p>
          <a:p>
            <a:pPr marL="342900"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r>
              <a:rPr lang="en-US" dirty="0">
                <a:solidFill>
                  <a:schemeClr val="tx1"/>
                </a:solidFill>
              </a:rPr>
              <a:t>Revised calculation of Delay FA is the expected capacity revenue that would have been earned over the period for which the resource was late (with a six month grace period).</a:t>
            </a:r>
          </a:p>
          <a:p>
            <a:pPr marL="800100" lvl="1" indent="-342900">
              <a:buFont typeface="Arial" panose="020B0604020202020204" pitchFamily="34" charset="0"/>
              <a:buChar char="•"/>
            </a:pPr>
            <a:r>
              <a:rPr lang="en-US" dirty="0">
                <a:solidFill>
                  <a:schemeClr val="tx1"/>
                </a:solidFill>
              </a:rPr>
              <a:t>This address the solar issue of only clearing 4 summer months.</a:t>
            </a:r>
          </a:p>
          <a:p>
            <a:pPr marL="800100" lvl="1" indent="-342900">
              <a:buFont typeface="Arial" panose="020B0604020202020204" pitchFamily="34" charset="0"/>
              <a:buChar char="•"/>
            </a:pPr>
            <a:r>
              <a:rPr lang="en-US" dirty="0">
                <a:solidFill>
                  <a:schemeClr val="tx1"/>
                </a:solidFill>
              </a:rPr>
              <a:t>It creates a late delivery penalty equal to the amount of revenue otherwise expected from the market.</a:t>
            </a:r>
          </a:p>
          <a:p>
            <a:pPr marL="342900" indent="-342900">
              <a:buFont typeface="Arial" panose="020B0604020202020204" pitchFamily="34" charset="0"/>
              <a:buChar char="•"/>
            </a:pPr>
            <a:endParaRPr lang="en-US" dirty="0">
              <a:solidFill>
                <a:schemeClr val="tx1"/>
              </a:solidFill>
            </a:endParaRPr>
          </a:p>
          <a:p>
            <a:pPr lvl="1"/>
            <a:endParaRPr lang="en-US" dirty="0">
              <a:solidFill>
                <a:schemeClr val="tx1"/>
              </a:solidFill>
            </a:endParaRPr>
          </a:p>
        </p:txBody>
      </p:sp>
      <p:sp>
        <p:nvSpPr>
          <p:cNvPr id="4" name="Slide Number Placeholder 3">
            <a:extLst>
              <a:ext uri="{FF2B5EF4-FFF2-40B4-BE49-F238E27FC236}">
                <a16:creationId xmlns:a16="http://schemas.microsoft.com/office/drawing/2014/main" id="{7B267172-BB88-4393-9B2D-DD6C4FFC850E}"/>
              </a:ext>
            </a:extLst>
          </p:cNvPr>
          <p:cNvSpPr>
            <a:spLocks noGrp="1"/>
          </p:cNvSpPr>
          <p:nvPr>
            <p:ph type="sldNum" sz="quarter" idx="7"/>
          </p:nvPr>
        </p:nvSpPr>
        <p:spPr/>
        <p:txBody>
          <a:bodyPr/>
          <a:lstStyle/>
          <a:p>
            <a:pPr marL="38100">
              <a:lnSpc>
                <a:spcPct val="100000"/>
              </a:lnSpc>
              <a:spcBef>
                <a:spcPts val="10"/>
              </a:spcBef>
            </a:pPr>
            <a:fld id="{81D60167-4931-47E6-BA6A-407CBD079E47}" type="slidenum">
              <a:rPr lang="en-US" smtClean="0"/>
              <a:t>10</a:t>
            </a:fld>
            <a:endParaRPr lang="en-US" dirty="0"/>
          </a:p>
        </p:txBody>
      </p:sp>
    </p:spTree>
    <p:extLst>
      <p:ext uri="{BB962C8B-B14F-4D97-AF65-F5344CB8AC3E}">
        <p14:creationId xmlns:p14="http://schemas.microsoft.com/office/powerpoint/2010/main" val="85626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73F5395-4541-4A05-B855-7C84B117C959}"/>
              </a:ext>
            </a:extLst>
          </p:cNvPr>
          <p:cNvSpPr>
            <a:spLocks noGrp="1"/>
          </p:cNvSpPr>
          <p:nvPr>
            <p:ph type="body" idx="1"/>
          </p:nvPr>
        </p:nvSpPr>
        <p:spPr>
          <a:xfrm>
            <a:off x="457200" y="1066800"/>
            <a:ext cx="8277859" cy="3662541"/>
          </a:xfrm>
        </p:spPr>
        <p:txBody>
          <a:bodyPr/>
          <a:lstStyle/>
          <a:p>
            <a:endParaRPr lang="en-US" dirty="0"/>
          </a:p>
          <a:p>
            <a:pPr algn="ctr"/>
            <a:r>
              <a:rPr lang="en-US" dirty="0">
                <a:solidFill>
                  <a:schemeClr val="tx1"/>
                </a:solidFill>
              </a:rPr>
              <a:t>THANK YOU!</a:t>
            </a:r>
          </a:p>
          <a:p>
            <a:endParaRPr lang="en-US" dirty="0"/>
          </a:p>
          <a:p>
            <a:endParaRPr lang="en-US" dirty="0"/>
          </a:p>
          <a:p>
            <a:endParaRPr lang="en-US" dirty="0"/>
          </a:p>
          <a:p>
            <a:r>
              <a:rPr lang="en-US" b="1" dirty="0"/>
              <a:t>Financial Assurance Policy Tariff Changes:</a:t>
            </a:r>
          </a:p>
          <a:p>
            <a:endParaRPr lang="en-US" b="1" dirty="0"/>
          </a:p>
          <a:p>
            <a:r>
              <a:rPr lang="en-US" b="1" dirty="0"/>
              <a:t>Please refer to Budget and Finance Subcommittee posting for most current version of the FAP.</a:t>
            </a:r>
          </a:p>
          <a:p>
            <a:endParaRPr lang="en-US" b="1" dirty="0"/>
          </a:p>
          <a:p>
            <a:pPr lvl="1"/>
            <a:r>
              <a:rPr lang="en-US" b="1" dirty="0"/>
              <a:t>Includes yellow highlighted changes from the last B&amp;F meeting.</a:t>
            </a:r>
          </a:p>
        </p:txBody>
      </p:sp>
      <p:sp>
        <p:nvSpPr>
          <p:cNvPr id="4" name="Slide Number Placeholder 3">
            <a:extLst>
              <a:ext uri="{FF2B5EF4-FFF2-40B4-BE49-F238E27FC236}">
                <a16:creationId xmlns:a16="http://schemas.microsoft.com/office/drawing/2014/main" id="{615DCC23-8961-4C8E-B174-F80D23CBEDE6}"/>
              </a:ext>
            </a:extLst>
          </p:cNvPr>
          <p:cNvSpPr>
            <a:spLocks noGrp="1"/>
          </p:cNvSpPr>
          <p:nvPr>
            <p:ph type="sldNum" sz="quarter" idx="7"/>
          </p:nvPr>
        </p:nvSpPr>
        <p:spPr/>
        <p:txBody>
          <a:bodyPr/>
          <a:lstStyle/>
          <a:p>
            <a:pPr marL="38100">
              <a:lnSpc>
                <a:spcPct val="100000"/>
              </a:lnSpc>
              <a:spcBef>
                <a:spcPts val="10"/>
              </a:spcBef>
            </a:pPr>
            <a:fld id="{81D60167-4931-47E6-BA6A-407CBD079E47}" type="slidenum">
              <a:rPr lang="en-US" smtClean="0"/>
              <a:t>11</a:t>
            </a:fld>
            <a:endParaRPr lang="en-US" dirty="0"/>
          </a:p>
        </p:txBody>
      </p:sp>
    </p:spTree>
    <p:extLst>
      <p:ext uri="{BB962C8B-B14F-4D97-AF65-F5344CB8AC3E}">
        <p14:creationId xmlns:p14="http://schemas.microsoft.com/office/powerpoint/2010/main" val="1423470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C4EAC-FAC5-468D-8441-95D96E35BC84}"/>
              </a:ext>
            </a:extLst>
          </p:cNvPr>
          <p:cNvSpPr>
            <a:spLocks noGrp="1"/>
          </p:cNvSpPr>
          <p:nvPr>
            <p:ph type="ctrTitle"/>
          </p:nvPr>
        </p:nvSpPr>
        <p:spPr>
          <a:xfrm>
            <a:off x="914400" y="2125980"/>
            <a:ext cx="10363200" cy="346249"/>
          </a:xfrm>
        </p:spPr>
        <p:txBody>
          <a:bodyPr/>
          <a:lstStyle/>
          <a:p>
            <a:r>
              <a:rPr lang="en-US" dirty="0"/>
              <a:t>Additional Slides</a:t>
            </a:r>
          </a:p>
        </p:txBody>
      </p:sp>
      <p:sp>
        <p:nvSpPr>
          <p:cNvPr id="4" name="Slide Number Placeholder 3">
            <a:extLst>
              <a:ext uri="{FF2B5EF4-FFF2-40B4-BE49-F238E27FC236}">
                <a16:creationId xmlns:a16="http://schemas.microsoft.com/office/drawing/2014/main" id="{D0C3FC7B-CFA9-4A24-99EA-E332FEBD7E34}"/>
              </a:ext>
            </a:extLst>
          </p:cNvPr>
          <p:cNvSpPr>
            <a:spLocks noGrp="1"/>
          </p:cNvSpPr>
          <p:nvPr>
            <p:ph type="sldNum" sz="quarter" idx="7"/>
          </p:nvPr>
        </p:nvSpPr>
        <p:spPr/>
        <p:txBody>
          <a:bodyPr/>
          <a:lstStyle/>
          <a:p>
            <a:pPr marL="38100">
              <a:lnSpc>
                <a:spcPct val="100000"/>
              </a:lnSpc>
              <a:spcBef>
                <a:spcPts val="10"/>
              </a:spcBef>
            </a:pPr>
            <a:fld id="{81D60167-4931-47E6-BA6A-407CBD079E47}" type="slidenum">
              <a:rPr lang="en-US" smtClean="0"/>
              <a:t>12</a:t>
            </a:fld>
            <a:endParaRPr lang="en-US" dirty="0"/>
          </a:p>
        </p:txBody>
      </p:sp>
    </p:spTree>
    <p:extLst>
      <p:ext uri="{BB962C8B-B14F-4D97-AF65-F5344CB8AC3E}">
        <p14:creationId xmlns:p14="http://schemas.microsoft.com/office/powerpoint/2010/main" val="3872531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249E4-B460-4ECE-80C8-30EAEB54268E}"/>
              </a:ext>
            </a:extLst>
          </p:cNvPr>
          <p:cNvSpPr>
            <a:spLocks noGrp="1"/>
          </p:cNvSpPr>
          <p:nvPr>
            <p:ph type="title"/>
          </p:nvPr>
        </p:nvSpPr>
        <p:spPr>
          <a:xfrm>
            <a:off x="718819" y="289686"/>
            <a:ext cx="10754360" cy="346249"/>
          </a:xfrm>
        </p:spPr>
        <p:txBody>
          <a:bodyPr>
            <a:normAutofit/>
          </a:bodyPr>
          <a:lstStyle/>
          <a:p>
            <a:r>
              <a:rPr lang="en-US" dirty="0"/>
              <a:t>Changes to the Milestone Schedule/ Mechanics</a:t>
            </a:r>
          </a:p>
        </p:txBody>
      </p:sp>
      <p:sp>
        <p:nvSpPr>
          <p:cNvPr id="4" name="Slide Number Placeholder 3">
            <a:extLst>
              <a:ext uri="{FF2B5EF4-FFF2-40B4-BE49-F238E27FC236}">
                <a16:creationId xmlns:a16="http://schemas.microsoft.com/office/drawing/2014/main" id="{6DDADF82-5DB2-4344-B8A4-A0D0A5D5D81A}"/>
              </a:ext>
            </a:extLst>
          </p:cNvPr>
          <p:cNvSpPr>
            <a:spLocks noGrp="1"/>
          </p:cNvSpPr>
          <p:nvPr>
            <p:ph type="sldNum" sz="quarter" idx="7"/>
          </p:nvPr>
        </p:nvSpPr>
        <p:spPr>
          <a:xfrm>
            <a:off x="11638533" y="6547444"/>
            <a:ext cx="216534" cy="168909"/>
          </a:xfrm>
          <a:prstGeom prst="rect">
            <a:avLst/>
          </a:prstGeom>
        </p:spPr>
        <p:txBody>
          <a:bodyPr wrap="square" lIns="0" tIns="0" rIns="0" bIns="0">
            <a:spAutoFit/>
          </a:bodyPr>
          <a:lstStyle>
            <a:defPPr>
              <a:defRPr lang="en-US"/>
            </a:defPPr>
            <a:lvl1pPr marL="0" algn="l" defTabSz="914400" rtl="0" eaLnBrk="1" latinLnBrk="0" hangingPunct="1">
              <a:defRPr sz="1000" b="0"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ct val="100000"/>
              </a:lnSpc>
              <a:spcBef>
                <a:spcPts val="10"/>
              </a:spcBef>
            </a:pPr>
            <a:fld id="{81D60167-4931-47E6-BA6A-407CBD079E47}" type="slidenum">
              <a:rPr lang="en-US" smtClean="0"/>
              <a:pPr marL="38100">
                <a:lnSpc>
                  <a:spcPct val="100000"/>
                </a:lnSpc>
                <a:spcBef>
                  <a:spcPts val="10"/>
                </a:spcBef>
              </a:pPr>
              <a:t>13</a:t>
            </a:fld>
            <a:endParaRPr lang="en-US" dirty="0"/>
          </a:p>
        </p:txBody>
      </p:sp>
      <p:cxnSp>
        <p:nvCxnSpPr>
          <p:cNvPr id="6" name="Straight Arrow Connector 5">
            <a:extLst>
              <a:ext uri="{FF2B5EF4-FFF2-40B4-BE49-F238E27FC236}">
                <a16:creationId xmlns:a16="http://schemas.microsoft.com/office/drawing/2014/main" id="{9E21D916-BF16-4456-B065-ECFF1C57E7DA}"/>
              </a:ext>
            </a:extLst>
          </p:cNvPr>
          <p:cNvCxnSpPr>
            <a:cxnSpLocks/>
          </p:cNvCxnSpPr>
          <p:nvPr/>
        </p:nvCxnSpPr>
        <p:spPr>
          <a:xfrm>
            <a:off x="552345" y="4761580"/>
            <a:ext cx="10956616" cy="1"/>
          </a:xfrm>
          <a:prstGeom prst="straightConnector1">
            <a:avLst/>
          </a:prstGeom>
          <a:ln w="38100">
            <a:solidFill>
              <a:srgbClr val="92D050"/>
            </a:solidFill>
            <a:tailEnd type="triangle"/>
          </a:ln>
        </p:spPr>
        <p:style>
          <a:lnRef idx="1">
            <a:schemeClr val="dk1"/>
          </a:lnRef>
          <a:fillRef idx="0">
            <a:schemeClr val="dk1"/>
          </a:fillRef>
          <a:effectRef idx="0">
            <a:schemeClr val="dk1"/>
          </a:effectRef>
          <a:fontRef idx="minor">
            <a:schemeClr val="tx1"/>
          </a:fontRef>
        </p:style>
      </p:cxnSp>
      <p:sp>
        <p:nvSpPr>
          <p:cNvPr id="8" name="Arrow: Up 7">
            <a:extLst>
              <a:ext uri="{FF2B5EF4-FFF2-40B4-BE49-F238E27FC236}">
                <a16:creationId xmlns:a16="http://schemas.microsoft.com/office/drawing/2014/main" id="{C86ABBC0-CD6C-45C8-8B45-BC1EF3A1AD18}"/>
              </a:ext>
            </a:extLst>
          </p:cNvPr>
          <p:cNvSpPr/>
          <p:nvPr/>
        </p:nvSpPr>
        <p:spPr>
          <a:xfrm rot="10800000">
            <a:off x="268039" y="2501486"/>
            <a:ext cx="484632" cy="34311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Arrow: Up 12">
            <a:extLst>
              <a:ext uri="{FF2B5EF4-FFF2-40B4-BE49-F238E27FC236}">
                <a16:creationId xmlns:a16="http://schemas.microsoft.com/office/drawing/2014/main" id="{10C8F79C-C1BD-412A-A5F5-57D42977FC76}"/>
              </a:ext>
            </a:extLst>
          </p:cNvPr>
          <p:cNvSpPr/>
          <p:nvPr/>
        </p:nvSpPr>
        <p:spPr>
          <a:xfrm>
            <a:off x="3609274" y="4944951"/>
            <a:ext cx="484632" cy="50756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Up 14">
            <a:extLst>
              <a:ext uri="{FF2B5EF4-FFF2-40B4-BE49-F238E27FC236}">
                <a16:creationId xmlns:a16="http://schemas.microsoft.com/office/drawing/2014/main" id="{7BA89B3A-CB08-4031-8B4B-EF0439DDE614}"/>
              </a:ext>
            </a:extLst>
          </p:cNvPr>
          <p:cNvSpPr/>
          <p:nvPr/>
        </p:nvSpPr>
        <p:spPr>
          <a:xfrm>
            <a:off x="6696830" y="4942486"/>
            <a:ext cx="484632" cy="50756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Arrow: Up 15">
            <a:extLst>
              <a:ext uri="{FF2B5EF4-FFF2-40B4-BE49-F238E27FC236}">
                <a16:creationId xmlns:a16="http://schemas.microsoft.com/office/drawing/2014/main" id="{043862F4-CB68-47CC-BC17-0F01A44F5D37}"/>
              </a:ext>
            </a:extLst>
          </p:cNvPr>
          <p:cNvSpPr/>
          <p:nvPr/>
        </p:nvSpPr>
        <p:spPr>
          <a:xfrm>
            <a:off x="11396217" y="4892507"/>
            <a:ext cx="484632" cy="43088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Up 16">
            <a:extLst>
              <a:ext uri="{FF2B5EF4-FFF2-40B4-BE49-F238E27FC236}">
                <a16:creationId xmlns:a16="http://schemas.microsoft.com/office/drawing/2014/main" id="{59B5208A-5D2B-417A-AABA-A12640CB80DC}"/>
              </a:ext>
            </a:extLst>
          </p:cNvPr>
          <p:cNvSpPr/>
          <p:nvPr/>
        </p:nvSpPr>
        <p:spPr>
          <a:xfrm rot="10800000">
            <a:off x="11251116" y="2242559"/>
            <a:ext cx="484632" cy="34251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Arrow: Up 19">
            <a:extLst>
              <a:ext uri="{FF2B5EF4-FFF2-40B4-BE49-F238E27FC236}">
                <a16:creationId xmlns:a16="http://schemas.microsoft.com/office/drawing/2014/main" id="{2EE20139-4DD8-4E89-87AA-48B536B5D970}"/>
              </a:ext>
            </a:extLst>
          </p:cNvPr>
          <p:cNvSpPr/>
          <p:nvPr/>
        </p:nvSpPr>
        <p:spPr>
          <a:xfrm>
            <a:off x="9515474" y="4910391"/>
            <a:ext cx="484632" cy="50255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row: Up 20">
            <a:extLst>
              <a:ext uri="{FF2B5EF4-FFF2-40B4-BE49-F238E27FC236}">
                <a16:creationId xmlns:a16="http://schemas.microsoft.com/office/drawing/2014/main" id="{014EFC8C-925E-4517-A4AE-A783DA451165}"/>
              </a:ext>
            </a:extLst>
          </p:cNvPr>
          <p:cNvSpPr/>
          <p:nvPr/>
        </p:nvSpPr>
        <p:spPr>
          <a:xfrm rot="10800000">
            <a:off x="2893887" y="2387422"/>
            <a:ext cx="484632" cy="39698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0E4D4E9B-61DA-4E39-BDDD-3E3693274809}"/>
              </a:ext>
            </a:extLst>
          </p:cNvPr>
          <p:cNvSpPr txBox="1"/>
          <p:nvPr/>
        </p:nvSpPr>
        <p:spPr>
          <a:xfrm>
            <a:off x="99216" y="5440209"/>
            <a:ext cx="914400" cy="738664"/>
          </a:xfrm>
          <a:prstGeom prst="rect">
            <a:avLst/>
          </a:prstGeom>
          <a:noFill/>
        </p:spPr>
        <p:txBody>
          <a:bodyPr wrap="square" rtlCol="0">
            <a:spAutoFit/>
          </a:bodyPr>
          <a:lstStyle/>
          <a:p>
            <a:pPr algn="ctr"/>
            <a:r>
              <a:rPr lang="en-US" sz="1400" dirty="0"/>
              <a:t>Primary FCA</a:t>
            </a:r>
          </a:p>
          <a:p>
            <a:pPr algn="ctr"/>
            <a:r>
              <a:rPr lang="en-US" sz="1400" dirty="0"/>
              <a:t>T=0</a:t>
            </a:r>
          </a:p>
        </p:txBody>
      </p:sp>
      <p:sp>
        <p:nvSpPr>
          <p:cNvPr id="23" name="Arrow: Up 22">
            <a:extLst>
              <a:ext uri="{FF2B5EF4-FFF2-40B4-BE49-F238E27FC236}">
                <a16:creationId xmlns:a16="http://schemas.microsoft.com/office/drawing/2014/main" id="{85C083C9-70E4-47F7-8CFA-1CDE21A77DA5}"/>
              </a:ext>
            </a:extLst>
          </p:cNvPr>
          <p:cNvSpPr/>
          <p:nvPr/>
        </p:nvSpPr>
        <p:spPr>
          <a:xfrm>
            <a:off x="268039" y="4883084"/>
            <a:ext cx="484632" cy="42842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B3C593F4-DBE6-4224-9C95-F47F5F2FA4B0}"/>
              </a:ext>
            </a:extLst>
          </p:cNvPr>
          <p:cNvSpPr txBox="1"/>
          <p:nvPr/>
        </p:nvSpPr>
        <p:spPr>
          <a:xfrm>
            <a:off x="3235364" y="5415604"/>
            <a:ext cx="1295400" cy="954107"/>
          </a:xfrm>
          <a:prstGeom prst="rect">
            <a:avLst/>
          </a:prstGeom>
          <a:noFill/>
        </p:spPr>
        <p:txBody>
          <a:bodyPr wrap="square" rtlCol="0">
            <a:spAutoFit/>
          </a:bodyPr>
          <a:lstStyle/>
          <a:p>
            <a:pPr algn="ctr"/>
            <a:r>
              <a:rPr lang="en-US" sz="1400" dirty="0"/>
              <a:t>First Subsequent FCA</a:t>
            </a:r>
          </a:p>
          <a:p>
            <a:pPr algn="ctr"/>
            <a:r>
              <a:rPr lang="en-US" sz="1400" dirty="0"/>
              <a:t>T= +12 </a:t>
            </a:r>
            <a:r>
              <a:rPr lang="en-US" sz="1400" dirty="0" err="1"/>
              <a:t>mos</a:t>
            </a:r>
            <a:endParaRPr lang="en-US" sz="1400" dirty="0"/>
          </a:p>
        </p:txBody>
      </p:sp>
      <p:sp>
        <p:nvSpPr>
          <p:cNvPr id="26" name="TextBox 25">
            <a:extLst>
              <a:ext uri="{FF2B5EF4-FFF2-40B4-BE49-F238E27FC236}">
                <a16:creationId xmlns:a16="http://schemas.microsoft.com/office/drawing/2014/main" id="{65164A09-80E4-4B25-ADFE-F3276EC3CE8C}"/>
              </a:ext>
            </a:extLst>
          </p:cNvPr>
          <p:cNvSpPr txBox="1"/>
          <p:nvPr/>
        </p:nvSpPr>
        <p:spPr>
          <a:xfrm>
            <a:off x="10615397" y="5277104"/>
            <a:ext cx="1513837" cy="954107"/>
          </a:xfrm>
          <a:prstGeom prst="rect">
            <a:avLst/>
          </a:prstGeom>
          <a:noFill/>
        </p:spPr>
        <p:txBody>
          <a:bodyPr wrap="square" rtlCol="0">
            <a:spAutoFit/>
          </a:bodyPr>
          <a:lstStyle/>
          <a:p>
            <a:pPr algn="ctr"/>
            <a:r>
              <a:rPr lang="en-US" sz="1400" dirty="0"/>
              <a:t>Start of Capacity Commitment Period</a:t>
            </a:r>
          </a:p>
          <a:p>
            <a:pPr algn="ctr"/>
            <a:r>
              <a:rPr lang="en-US" sz="1400" dirty="0"/>
              <a:t>T = +39 </a:t>
            </a:r>
            <a:r>
              <a:rPr lang="en-US" sz="1400" dirty="0" err="1"/>
              <a:t>mos</a:t>
            </a:r>
            <a:endParaRPr lang="en-US" sz="1400" dirty="0"/>
          </a:p>
        </p:txBody>
      </p:sp>
      <p:sp>
        <p:nvSpPr>
          <p:cNvPr id="27" name="TextBox 26">
            <a:extLst>
              <a:ext uri="{FF2B5EF4-FFF2-40B4-BE49-F238E27FC236}">
                <a16:creationId xmlns:a16="http://schemas.microsoft.com/office/drawing/2014/main" id="{70C54246-28E3-48CA-99CB-063A1F83E5D3}"/>
              </a:ext>
            </a:extLst>
          </p:cNvPr>
          <p:cNvSpPr txBox="1"/>
          <p:nvPr/>
        </p:nvSpPr>
        <p:spPr>
          <a:xfrm>
            <a:off x="9110090" y="5367985"/>
            <a:ext cx="1295400" cy="954107"/>
          </a:xfrm>
          <a:prstGeom prst="rect">
            <a:avLst/>
          </a:prstGeom>
          <a:noFill/>
        </p:spPr>
        <p:txBody>
          <a:bodyPr wrap="square" rtlCol="0">
            <a:spAutoFit/>
          </a:bodyPr>
          <a:lstStyle/>
          <a:p>
            <a:pPr algn="ctr"/>
            <a:r>
              <a:rPr lang="en-US" sz="1400" dirty="0"/>
              <a:t>Third Subsequent FCA</a:t>
            </a:r>
          </a:p>
          <a:p>
            <a:pPr algn="ctr"/>
            <a:r>
              <a:rPr lang="en-US" sz="1400" dirty="0"/>
              <a:t>T= +36 </a:t>
            </a:r>
            <a:r>
              <a:rPr lang="en-US" sz="1400" dirty="0" err="1"/>
              <a:t>mos</a:t>
            </a:r>
            <a:endParaRPr lang="en-US" sz="1400" dirty="0"/>
          </a:p>
        </p:txBody>
      </p:sp>
      <p:sp>
        <p:nvSpPr>
          <p:cNvPr id="28" name="TextBox 27">
            <a:extLst>
              <a:ext uri="{FF2B5EF4-FFF2-40B4-BE49-F238E27FC236}">
                <a16:creationId xmlns:a16="http://schemas.microsoft.com/office/drawing/2014/main" id="{018C50E6-BC2A-4879-9E05-D21CAB6F175A}"/>
              </a:ext>
            </a:extLst>
          </p:cNvPr>
          <p:cNvSpPr txBox="1"/>
          <p:nvPr/>
        </p:nvSpPr>
        <p:spPr>
          <a:xfrm>
            <a:off x="6283665" y="5453993"/>
            <a:ext cx="1513838" cy="738664"/>
          </a:xfrm>
          <a:prstGeom prst="rect">
            <a:avLst/>
          </a:prstGeom>
          <a:noFill/>
        </p:spPr>
        <p:txBody>
          <a:bodyPr wrap="square" rtlCol="0">
            <a:spAutoFit/>
          </a:bodyPr>
          <a:lstStyle/>
          <a:p>
            <a:pPr algn="ctr"/>
            <a:r>
              <a:rPr lang="en-US" sz="1400" dirty="0"/>
              <a:t>Second Subsequent FCA</a:t>
            </a:r>
          </a:p>
          <a:p>
            <a:pPr algn="ctr"/>
            <a:r>
              <a:rPr lang="en-US" sz="1400" dirty="0"/>
              <a:t>T= +24 </a:t>
            </a:r>
            <a:r>
              <a:rPr lang="en-US" sz="1400" dirty="0" err="1"/>
              <a:t>mos</a:t>
            </a:r>
            <a:endParaRPr lang="en-US" sz="1400" dirty="0"/>
          </a:p>
        </p:txBody>
      </p:sp>
      <p:sp>
        <p:nvSpPr>
          <p:cNvPr id="29" name="Arrow: Up 28">
            <a:extLst>
              <a:ext uri="{FF2B5EF4-FFF2-40B4-BE49-F238E27FC236}">
                <a16:creationId xmlns:a16="http://schemas.microsoft.com/office/drawing/2014/main" id="{36CB8964-2E61-412E-AC27-44D56D1CF7D4}"/>
              </a:ext>
            </a:extLst>
          </p:cNvPr>
          <p:cNvSpPr/>
          <p:nvPr/>
        </p:nvSpPr>
        <p:spPr>
          <a:xfrm rot="10800000">
            <a:off x="5001675" y="2448184"/>
            <a:ext cx="484632" cy="35020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1165AA40-73E8-424A-8909-03A6B73B0CF9}"/>
              </a:ext>
            </a:extLst>
          </p:cNvPr>
          <p:cNvSpPr txBox="1"/>
          <p:nvPr/>
        </p:nvSpPr>
        <p:spPr>
          <a:xfrm>
            <a:off x="144064" y="1893145"/>
            <a:ext cx="997723" cy="600164"/>
          </a:xfrm>
          <a:prstGeom prst="rect">
            <a:avLst/>
          </a:prstGeom>
          <a:noFill/>
        </p:spPr>
        <p:txBody>
          <a:bodyPr wrap="square" rtlCol="0">
            <a:spAutoFit/>
          </a:bodyPr>
          <a:lstStyle/>
          <a:p>
            <a:pPr algn="ctr"/>
            <a:r>
              <a:rPr lang="en-US" sz="1100" dirty="0"/>
              <a:t>Primary FCA/</a:t>
            </a:r>
          </a:p>
          <a:p>
            <a:pPr algn="ctr"/>
            <a:r>
              <a:rPr lang="en-US" sz="1100" dirty="0"/>
              <a:t>Start of Schedule</a:t>
            </a:r>
          </a:p>
        </p:txBody>
      </p:sp>
      <p:sp>
        <p:nvSpPr>
          <p:cNvPr id="3" name="TextBox 2">
            <a:extLst>
              <a:ext uri="{FF2B5EF4-FFF2-40B4-BE49-F238E27FC236}">
                <a16:creationId xmlns:a16="http://schemas.microsoft.com/office/drawing/2014/main" id="{AD060FD8-7604-43D7-A755-C11416FDC88E}"/>
              </a:ext>
            </a:extLst>
          </p:cNvPr>
          <p:cNvSpPr txBox="1"/>
          <p:nvPr/>
        </p:nvSpPr>
        <p:spPr>
          <a:xfrm>
            <a:off x="2685741" y="1802498"/>
            <a:ext cx="1252565" cy="600164"/>
          </a:xfrm>
          <a:prstGeom prst="rect">
            <a:avLst/>
          </a:prstGeom>
          <a:noFill/>
        </p:spPr>
        <p:txBody>
          <a:bodyPr wrap="square" rtlCol="0">
            <a:spAutoFit/>
          </a:bodyPr>
          <a:lstStyle/>
          <a:p>
            <a:r>
              <a:rPr lang="en-US" sz="1100" dirty="0"/>
              <a:t>Financing/</a:t>
            </a:r>
          </a:p>
          <a:p>
            <a:r>
              <a:rPr lang="en-US" sz="1100" dirty="0"/>
              <a:t>Construction Notice to Proceed</a:t>
            </a:r>
          </a:p>
        </p:txBody>
      </p:sp>
      <p:sp>
        <p:nvSpPr>
          <p:cNvPr id="9" name="TextBox 8">
            <a:extLst>
              <a:ext uri="{FF2B5EF4-FFF2-40B4-BE49-F238E27FC236}">
                <a16:creationId xmlns:a16="http://schemas.microsoft.com/office/drawing/2014/main" id="{76F884ED-03A7-4C3E-A93D-7D34FDC57BCB}"/>
              </a:ext>
            </a:extLst>
          </p:cNvPr>
          <p:cNvSpPr txBox="1"/>
          <p:nvPr/>
        </p:nvSpPr>
        <p:spPr>
          <a:xfrm>
            <a:off x="4804209" y="1978525"/>
            <a:ext cx="1152562" cy="430887"/>
          </a:xfrm>
          <a:prstGeom prst="rect">
            <a:avLst/>
          </a:prstGeom>
          <a:noFill/>
        </p:spPr>
        <p:txBody>
          <a:bodyPr wrap="square" rtlCol="0">
            <a:spAutoFit/>
          </a:bodyPr>
          <a:lstStyle/>
          <a:p>
            <a:r>
              <a:rPr lang="en-US" sz="1100" dirty="0"/>
              <a:t>Substantial Site Construction</a:t>
            </a:r>
          </a:p>
        </p:txBody>
      </p:sp>
      <p:sp>
        <p:nvSpPr>
          <p:cNvPr id="10" name="TextBox 9">
            <a:extLst>
              <a:ext uri="{FF2B5EF4-FFF2-40B4-BE49-F238E27FC236}">
                <a16:creationId xmlns:a16="http://schemas.microsoft.com/office/drawing/2014/main" id="{1B415197-E930-4EFD-8107-E49F2244B490}"/>
              </a:ext>
            </a:extLst>
          </p:cNvPr>
          <p:cNvSpPr txBox="1"/>
          <p:nvPr/>
        </p:nvSpPr>
        <p:spPr>
          <a:xfrm>
            <a:off x="10920275" y="1831419"/>
            <a:ext cx="1177371" cy="430887"/>
          </a:xfrm>
          <a:prstGeom prst="rect">
            <a:avLst/>
          </a:prstGeom>
          <a:noFill/>
        </p:spPr>
        <p:txBody>
          <a:bodyPr wrap="square" rtlCol="0">
            <a:spAutoFit/>
          </a:bodyPr>
          <a:lstStyle/>
          <a:p>
            <a:r>
              <a:rPr lang="en-US" sz="1100" dirty="0"/>
              <a:t>Commercial Operation</a:t>
            </a:r>
          </a:p>
        </p:txBody>
      </p:sp>
      <p:sp>
        <p:nvSpPr>
          <p:cNvPr id="14" name="TextBox 13">
            <a:extLst>
              <a:ext uri="{FF2B5EF4-FFF2-40B4-BE49-F238E27FC236}">
                <a16:creationId xmlns:a16="http://schemas.microsoft.com/office/drawing/2014/main" id="{255EA50E-ECB3-48F9-BA0E-43E536D97F21}"/>
              </a:ext>
            </a:extLst>
          </p:cNvPr>
          <p:cNvSpPr txBox="1"/>
          <p:nvPr/>
        </p:nvSpPr>
        <p:spPr>
          <a:xfrm>
            <a:off x="268039" y="702350"/>
            <a:ext cx="5082873" cy="1200329"/>
          </a:xfrm>
          <a:prstGeom prst="rect">
            <a:avLst/>
          </a:prstGeom>
          <a:noFill/>
        </p:spPr>
        <p:txBody>
          <a:bodyPr wrap="square" rtlCol="0">
            <a:spAutoFit/>
          </a:bodyPr>
          <a:lstStyle/>
          <a:p>
            <a:r>
              <a:rPr lang="en-US" sz="1600" dirty="0"/>
              <a:t>Approved Critical Path Milestone Schedule</a:t>
            </a:r>
          </a:p>
          <a:p>
            <a:pPr marL="285750" indent="-285750">
              <a:buFont typeface="Arial" panose="020B0604020202020204" pitchFamily="34" charset="0"/>
              <a:buChar char="•"/>
            </a:pPr>
            <a:r>
              <a:rPr lang="en-US" sz="1400" dirty="0"/>
              <a:t>This is established at qualification and is subject to change consistent with current rules.  The current rules allow all milestones to be pushed out without any financial consequence.</a:t>
            </a:r>
          </a:p>
        </p:txBody>
      </p:sp>
      <p:sp>
        <p:nvSpPr>
          <p:cNvPr id="32" name="TextBox 31">
            <a:extLst>
              <a:ext uri="{FF2B5EF4-FFF2-40B4-BE49-F238E27FC236}">
                <a16:creationId xmlns:a16="http://schemas.microsoft.com/office/drawing/2014/main" id="{7874431A-2C3A-4B3D-A756-2393CF55DD8B}"/>
              </a:ext>
            </a:extLst>
          </p:cNvPr>
          <p:cNvSpPr txBox="1"/>
          <p:nvPr/>
        </p:nvSpPr>
        <p:spPr>
          <a:xfrm>
            <a:off x="6062498" y="756198"/>
            <a:ext cx="5865906" cy="1292662"/>
          </a:xfrm>
          <a:prstGeom prst="rect">
            <a:avLst/>
          </a:prstGeom>
          <a:noFill/>
        </p:spPr>
        <p:txBody>
          <a:bodyPr wrap="square" rtlCol="0">
            <a:spAutoFit/>
          </a:bodyPr>
          <a:lstStyle/>
          <a:p>
            <a:r>
              <a:rPr lang="en-US" sz="1600" dirty="0"/>
              <a:t>Performance-based FA proposal allows for all milestones to be adjusted without increased FA as long as the Commercial Operation date remains on or before the start of the Capacity Commitment Period associated with the CSO.</a:t>
            </a:r>
          </a:p>
          <a:p>
            <a:endParaRPr lang="en-US" sz="1400" dirty="0"/>
          </a:p>
        </p:txBody>
      </p:sp>
      <p:cxnSp>
        <p:nvCxnSpPr>
          <p:cNvPr id="36" name="Straight Arrow Connector 35">
            <a:extLst>
              <a:ext uri="{FF2B5EF4-FFF2-40B4-BE49-F238E27FC236}">
                <a16:creationId xmlns:a16="http://schemas.microsoft.com/office/drawing/2014/main" id="{FDAEB388-13C5-449F-BC13-159B72777B33}"/>
              </a:ext>
            </a:extLst>
          </p:cNvPr>
          <p:cNvCxnSpPr>
            <a:cxnSpLocks/>
            <a:stCxn id="8" idx="0"/>
          </p:cNvCxnSpPr>
          <p:nvPr/>
        </p:nvCxnSpPr>
        <p:spPr>
          <a:xfrm flipV="1">
            <a:off x="510355" y="2831646"/>
            <a:ext cx="10861960" cy="12959"/>
          </a:xfrm>
          <a:prstGeom prst="straightConnector1">
            <a:avLst/>
          </a:prstGeom>
          <a:ln w="38100">
            <a:solidFill>
              <a:srgbClr val="00B0F0"/>
            </a:solidFill>
            <a:tailEnd type="triangle"/>
          </a:ln>
        </p:spPr>
        <p:style>
          <a:lnRef idx="1">
            <a:schemeClr val="accent5"/>
          </a:lnRef>
          <a:fillRef idx="0">
            <a:schemeClr val="accent5"/>
          </a:fillRef>
          <a:effectRef idx="0">
            <a:schemeClr val="accent5"/>
          </a:effectRef>
          <a:fontRef idx="minor">
            <a:schemeClr val="tx1"/>
          </a:fontRef>
        </p:style>
      </p:cxnSp>
      <p:sp>
        <p:nvSpPr>
          <p:cNvPr id="43" name="TextBox 42">
            <a:extLst>
              <a:ext uri="{FF2B5EF4-FFF2-40B4-BE49-F238E27FC236}">
                <a16:creationId xmlns:a16="http://schemas.microsoft.com/office/drawing/2014/main" id="{4FD616D4-8053-47C5-9A04-8FF9D2E22B77}"/>
              </a:ext>
            </a:extLst>
          </p:cNvPr>
          <p:cNvSpPr txBox="1"/>
          <p:nvPr/>
        </p:nvSpPr>
        <p:spPr>
          <a:xfrm>
            <a:off x="1512981" y="5073046"/>
            <a:ext cx="1295400" cy="1200329"/>
          </a:xfrm>
          <a:prstGeom prst="rect">
            <a:avLst/>
          </a:prstGeom>
          <a:noFill/>
        </p:spPr>
        <p:txBody>
          <a:bodyPr wrap="square" rtlCol="0">
            <a:spAutoFit/>
          </a:bodyPr>
          <a:lstStyle/>
          <a:p>
            <a:r>
              <a:rPr lang="en-US" sz="1200" dirty="0"/>
              <a:t>If missed Financing/Construction Notice to Proceed &amp; COD extended  </a:t>
            </a:r>
            <a:r>
              <a:rPr lang="en-US" sz="1200" dirty="0">
                <a:sym typeface="Wingdings" panose="05000000000000000000" pitchFamily="2" charset="2"/>
              </a:rPr>
              <a:t> NCC Milestone FA X 1 </a:t>
            </a:r>
            <a:endParaRPr lang="en-US" sz="1200" dirty="0"/>
          </a:p>
        </p:txBody>
      </p:sp>
      <p:cxnSp>
        <p:nvCxnSpPr>
          <p:cNvPr id="45" name="Straight Arrow Connector 44">
            <a:extLst>
              <a:ext uri="{FF2B5EF4-FFF2-40B4-BE49-F238E27FC236}">
                <a16:creationId xmlns:a16="http://schemas.microsoft.com/office/drawing/2014/main" id="{D18037CB-1CA2-4223-9DBD-CA0E682CE9CE}"/>
              </a:ext>
            </a:extLst>
          </p:cNvPr>
          <p:cNvCxnSpPr/>
          <p:nvPr/>
        </p:nvCxnSpPr>
        <p:spPr>
          <a:xfrm flipV="1">
            <a:off x="2841123" y="4927801"/>
            <a:ext cx="836273" cy="48526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6" name="TextBox 45">
            <a:extLst>
              <a:ext uri="{FF2B5EF4-FFF2-40B4-BE49-F238E27FC236}">
                <a16:creationId xmlns:a16="http://schemas.microsoft.com/office/drawing/2014/main" id="{4F94353A-E2A7-4082-9907-5DCA9070A4C8}"/>
              </a:ext>
            </a:extLst>
          </p:cNvPr>
          <p:cNvSpPr txBox="1"/>
          <p:nvPr/>
        </p:nvSpPr>
        <p:spPr>
          <a:xfrm>
            <a:off x="4878807" y="5097298"/>
            <a:ext cx="1295400" cy="1200329"/>
          </a:xfrm>
          <a:prstGeom prst="rect">
            <a:avLst/>
          </a:prstGeom>
          <a:noFill/>
        </p:spPr>
        <p:txBody>
          <a:bodyPr wrap="square" rtlCol="0">
            <a:spAutoFit/>
          </a:bodyPr>
          <a:lstStyle/>
          <a:p>
            <a:r>
              <a:rPr lang="en-US" sz="1200" dirty="0"/>
              <a:t>If missed Substantial Site Construction and COD is extended  </a:t>
            </a:r>
            <a:r>
              <a:rPr lang="en-US" sz="1200" dirty="0">
                <a:sym typeface="Wingdings" panose="05000000000000000000" pitchFamily="2" charset="2"/>
              </a:rPr>
              <a:t> NCC Milestone FA X 3 </a:t>
            </a:r>
            <a:endParaRPr lang="en-US" sz="1200" dirty="0"/>
          </a:p>
        </p:txBody>
      </p:sp>
      <p:cxnSp>
        <p:nvCxnSpPr>
          <p:cNvPr id="47" name="Straight Arrow Connector 46">
            <a:extLst>
              <a:ext uri="{FF2B5EF4-FFF2-40B4-BE49-F238E27FC236}">
                <a16:creationId xmlns:a16="http://schemas.microsoft.com/office/drawing/2014/main" id="{9A32F681-D5DC-4E6A-8370-806D44A639FB}"/>
              </a:ext>
            </a:extLst>
          </p:cNvPr>
          <p:cNvCxnSpPr/>
          <p:nvPr/>
        </p:nvCxnSpPr>
        <p:spPr>
          <a:xfrm flipV="1">
            <a:off x="5910661" y="4907918"/>
            <a:ext cx="836273" cy="48526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8" name="Straight Arrow Connector 47">
            <a:extLst>
              <a:ext uri="{FF2B5EF4-FFF2-40B4-BE49-F238E27FC236}">
                <a16:creationId xmlns:a16="http://schemas.microsoft.com/office/drawing/2014/main" id="{F648C7CB-9E9C-4E73-B4CF-08359B5528CE}"/>
              </a:ext>
            </a:extLst>
          </p:cNvPr>
          <p:cNvCxnSpPr/>
          <p:nvPr/>
        </p:nvCxnSpPr>
        <p:spPr>
          <a:xfrm flipV="1">
            <a:off x="8740180" y="4861379"/>
            <a:ext cx="836273" cy="48526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2431CF56-7B19-49C8-9C3B-8A1F9D6ECAA5}"/>
              </a:ext>
            </a:extLst>
          </p:cNvPr>
          <p:cNvSpPr txBox="1"/>
          <p:nvPr/>
        </p:nvSpPr>
        <p:spPr>
          <a:xfrm>
            <a:off x="7732304" y="5196268"/>
            <a:ext cx="1295400" cy="1200329"/>
          </a:xfrm>
          <a:prstGeom prst="rect">
            <a:avLst/>
          </a:prstGeom>
          <a:noFill/>
        </p:spPr>
        <p:txBody>
          <a:bodyPr wrap="square" rtlCol="0">
            <a:spAutoFit/>
          </a:bodyPr>
          <a:lstStyle/>
          <a:p>
            <a:r>
              <a:rPr lang="en-US" sz="1200" dirty="0"/>
              <a:t>If missed Substantial Site Construction and COD is extended  </a:t>
            </a:r>
            <a:r>
              <a:rPr lang="en-US" sz="1200" dirty="0">
                <a:sym typeface="Wingdings" panose="05000000000000000000" pitchFamily="2" charset="2"/>
              </a:rPr>
              <a:t> NCC Milestone FA X 6 </a:t>
            </a:r>
            <a:endParaRPr lang="en-US" sz="1200" dirty="0"/>
          </a:p>
        </p:txBody>
      </p:sp>
      <p:sp>
        <p:nvSpPr>
          <p:cNvPr id="5" name="Star: 5 Points 4">
            <a:extLst>
              <a:ext uri="{FF2B5EF4-FFF2-40B4-BE49-F238E27FC236}">
                <a16:creationId xmlns:a16="http://schemas.microsoft.com/office/drawing/2014/main" id="{06232781-3BCA-4BFB-82FC-81132BB1A852}"/>
              </a:ext>
            </a:extLst>
          </p:cNvPr>
          <p:cNvSpPr/>
          <p:nvPr/>
        </p:nvSpPr>
        <p:spPr>
          <a:xfrm>
            <a:off x="11541317" y="4577712"/>
            <a:ext cx="194431" cy="262664"/>
          </a:xfrm>
          <a:prstGeom prst="star5">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Star: 5 Points 36">
            <a:extLst>
              <a:ext uri="{FF2B5EF4-FFF2-40B4-BE49-F238E27FC236}">
                <a16:creationId xmlns:a16="http://schemas.microsoft.com/office/drawing/2014/main" id="{F31B3364-A6BF-4B12-B474-A75D4162D6EA}"/>
              </a:ext>
            </a:extLst>
          </p:cNvPr>
          <p:cNvSpPr/>
          <p:nvPr/>
        </p:nvSpPr>
        <p:spPr>
          <a:xfrm>
            <a:off x="11445169" y="2700886"/>
            <a:ext cx="194431" cy="262664"/>
          </a:xfrm>
          <a:prstGeom prst="star5">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Arrow Connector 38">
            <a:extLst>
              <a:ext uri="{FF2B5EF4-FFF2-40B4-BE49-F238E27FC236}">
                <a16:creationId xmlns:a16="http://schemas.microsoft.com/office/drawing/2014/main" id="{54B340FF-7BBF-476C-A184-83A7E77E61A9}"/>
              </a:ext>
            </a:extLst>
          </p:cNvPr>
          <p:cNvCxnSpPr>
            <a:cxnSpLocks/>
          </p:cNvCxnSpPr>
          <p:nvPr/>
        </p:nvCxnSpPr>
        <p:spPr>
          <a:xfrm flipV="1">
            <a:off x="552345" y="4089158"/>
            <a:ext cx="10861960" cy="12959"/>
          </a:xfrm>
          <a:prstGeom prst="straightConnector1">
            <a:avLst/>
          </a:prstGeom>
          <a:ln w="38100">
            <a:solidFill>
              <a:srgbClr val="FF0000"/>
            </a:solidFill>
            <a:tailEnd type="triangle"/>
          </a:ln>
        </p:spPr>
        <p:style>
          <a:lnRef idx="1">
            <a:schemeClr val="accent5"/>
          </a:lnRef>
          <a:fillRef idx="0">
            <a:schemeClr val="accent5"/>
          </a:fillRef>
          <a:effectRef idx="0">
            <a:schemeClr val="accent5"/>
          </a:effectRef>
          <a:fontRef idx="minor">
            <a:schemeClr val="tx1"/>
          </a:fontRef>
        </p:style>
      </p:cxnSp>
      <p:sp>
        <p:nvSpPr>
          <p:cNvPr id="18" name="TextBox 17">
            <a:extLst>
              <a:ext uri="{FF2B5EF4-FFF2-40B4-BE49-F238E27FC236}">
                <a16:creationId xmlns:a16="http://schemas.microsoft.com/office/drawing/2014/main" id="{1DB1510E-6918-466D-8A8E-29507E538AF6}"/>
              </a:ext>
            </a:extLst>
          </p:cNvPr>
          <p:cNvSpPr txBox="1"/>
          <p:nvPr/>
        </p:nvSpPr>
        <p:spPr>
          <a:xfrm>
            <a:off x="7525216" y="2909271"/>
            <a:ext cx="3649330" cy="738664"/>
          </a:xfrm>
          <a:prstGeom prst="rect">
            <a:avLst/>
          </a:prstGeom>
          <a:solidFill>
            <a:srgbClr val="FFFF00"/>
          </a:solidFill>
          <a:ln>
            <a:solidFill>
              <a:schemeClr val="tx2">
                <a:lumMod val="75000"/>
              </a:schemeClr>
            </a:solidFill>
          </a:ln>
        </p:spPr>
        <p:txBody>
          <a:bodyPr wrap="square" rtlCol="0">
            <a:spAutoFit/>
          </a:bodyPr>
          <a:lstStyle/>
          <a:p>
            <a:r>
              <a:rPr lang="en-US" sz="1400" dirty="0"/>
              <a:t>As long as the commercial operation date does not extend beyond the required delivery date, no additional financial assurance is required.</a:t>
            </a:r>
          </a:p>
        </p:txBody>
      </p:sp>
      <p:sp>
        <p:nvSpPr>
          <p:cNvPr id="41" name="Arrow: Up 40">
            <a:extLst>
              <a:ext uri="{FF2B5EF4-FFF2-40B4-BE49-F238E27FC236}">
                <a16:creationId xmlns:a16="http://schemas.microsoft.com/office/drawing/2014/main" id="{17044980-F4BD-4AE7-A2B3-EE9DD80EF942}"/>
              </a:ext>
            </a:extLst>
          </p:cNvPr>
          <p:cNvSpPr/>
          <p:nvPr/>
        </p:nvSpPr>
        <p:spPr>
          <a:xfrm rot="10800000">
            <a:off x="268039" y="3661766"/>
            <a:ext cx="484632" cy="34311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Arrow: Up 41">
            <a:extLst>
              <a:ext uri="{FF2B5EF4-FFF2-40B4-BE49-F238E27FC236}">
                <a16:creationId xmlns:a16="http://schemas.microsoft.com/office/drawing/2014/main" id="{2D0999D4-0A8F-4F48-BDBB-485A501851B2}"/>
              </a:ext>
            </a:extLst>
          </p:cNvPr>
          <p:cNvSpPr/>
          <p:nvPr/>
        </p:nvSpPr>
        <p:spPr>
          <a:xfrm rot="10800000">
            <a:off x="4090077" y="3679798"/>
            <a:ext cx="484632" cy="34311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Arrow: Up 43">
            <a:extLst>
              <a:ext uri="{FF2B5EF4-FFF2-40B4-BE49-F238E27FC236}">
                <a16:creationId xmlns:a16="http://schemas.microsoft.com/office/drawing/2014/main" id="{B055910E-D730-41B0-A362-7FF63A842EE5}"/>
              </a:ext>
            </a:extLst>
          </p:cNvPr>
          <p:cNvSpPr/>
          <p:nvPr/>
        </p:nvSpPr>
        <p:spPr>
          <a:xfrm rot="10800000">
            <a:off x="7040584" y="3646241"/>
            <a:ext cx="484632" cy="34311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Arrow: Up 49">
            <a:extLst>
              <a:ext uri="{FF2B5EF4-FFF2-40B4-BE49-F238E27FC236}">
                <a16:creationId xmlns:a16="http://schemas.microsoft.com/office/drawing/2014/main" id="{5A9B9E07-DE78-44CC-AEE9-37F7FF67B9A9}"/>
              </a:ext>
            </a:extLst>
          </p:cNvPr>
          <p:cNvSpPr/>
          <p:nvPr/>
        </p:nvSpPr>
        <p:spPr>
          <a:xfrm rot="10800000">
            <a:off x="11301543" y="3498344"/>
            <a:ext cx="484632" cy="34311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Star: 5 Points 50">
            <a:extLst>
              <a:ext uri="{FF2B5EF4-FFF2-40B4-BE49-F238E27FC236}">
                <a16:creationId xmlns:a16="http://schemas.microsoft.com/office/drawing/2014/main" id="{9ECDA9B1-E105-40DA-B84A-148D051C0BC8}"/>
              </a:ext>
            </a:extLst>
          </p:cNvPr>
          <p:cNvSpPr/>
          <p:nvPr/>
        </p:nvSpPr>
        <p:spPr>
          <a:xfrm>
            <a:off x="11473179" y="3946241"/>
            <a:ext cx="194431" cy="262664"/>
          </a:xfrm>
          <a:prstGeom prst="star5">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31D1B577-844E-477A-B36C-1773B9AC93C9}"/>
              </a:ext>
            </a:extLst>
          </p:cNvPr>
          <p:cNvSpPr txBox="1"/>
          <p:nvPr/>
        </p:nvSpPr>
        <p:spPr>
          <a:xfrm>
            <a:off x="7548693" y="2468099"/>
            <a:ext cx="2958022" cy="369332"/>
          </a:xfrm>
          <a:prstGeom prst="rect">
            <a:avLst/>
          </a:prstGeom>
          <a:noFill/>
        </p:spPr>
        <p:txBody>
          <a:bodyPr wrap="square" rtlCol="0">
            <a:spAutoFit/>
          </a:bodyPr>
          <a:lstStyle/>
          <a:p>
            <a:r>
              <a:rPr lang="en-US" dirty="0">
                <a:solidFill>
                  <a:srgbClr val="00B0F0"/>
                </a:solidFill>
              </a:rPr>
              <a:t>Original approved schedule</a:t>
            </a:r>
          </a:p>
        </p:txBody>
      </p:sp>
      <p:sp>
        <p:nvSpPr>
          <p:cNvPr id="25" name="TextBox 24">
            <a:extLst>
              <a:ext uri="{FF2B5EF4-FFF2-40B4-BE49-F238E27FC236}">
                <a16:creationId xmlns:a16="http://schemas.microsoft.com/office/drawing/2014/main" id="{802EA266-24B8-49EE-813B-A14E1B4FAFAC}"/>
              </a:ext>
            </a:extLst>
          </p:cNvPr>
          <p:cNvSpPr txBox="1"/>
          <p:nvPr/>
        </p:nvSpPr>
        <p:spPr>
          <a:xfrm>
            <a:off x="7531063" y="3720397"/>
            <a:ext cx="3794027" cy="369332"/>
          </a:xfrm>
          <a:prstGeom prst="rect">
            <a:avLst/>
          </a:prstGeom>
          <a:noFill/>
        </p:spPr>
        <p:txBody>
          <a:bodyPr wrap="square" rtlCol="0">
            <a:spAutoFit/>
          </a:bodyPr>
          <a:lstStyle/>
          <a:p>
            <a:r>
              <a:rPr lang="en-US" dirty="0">
                <a:solidFill>
                  <a:srgbClr val="FF0000"/>
                </a:solidFill>
              </a:rPr>
              <a:t>Changed schedule during construction</a:t>
            </a:r>
          </a:p>
        </p:txBody>
      </p:sp>
      <p:sp>
        <p:nvSpPr>
          <p:cNvPr id="31" name="TextBox 30">
            <a:extLst>
              <a:ext uri="{FF2B5EF4-FFF2-40B4-BE49-F238E27FC236}">
                <a16:creationId xmlns:a16="http://schemas.microsoft.com/office/drawing/2014/main" id="{1B41AFFD-41E5-4567-9E40-073D5132C66F}"/>
              </a:ext>
            </a:extLst>
          </p:cNvPr>
          <p:cNvSpPr txBox="1"/>
          <p:nvPr/>
        </p:nvSpPr>
        <p:spPr>
          <a:xfrm>
            <a:off x="7455354" y="4412987"/>
            <a:ext cx="1702962" cy="369332"/>
          </a:xfrm>
          <a:prstGeom prst="rect">
            <a:avLst/>
          </a:prstGeom>
          <a:noFill/>
        </p:spPr>
        <p:txBody>
          <a:bodyPr wrap="square" rtlCol="0">
            <a:spAutoFit/>
          </a:bodyPr>
          <a:lstStyle/>
          <a:p>
            <a:r>
              <a:rPr lang="en-US" dirty="0">
                <a:solidFill>
                  <a:srgbClr val="92D050"/>
                </a:solidFill>
              </a:rPr>
              <a:t>FCA Timeline</a:t>
            </a:r>
          </a:p>
        </p:txBody>
      </p:sp>
      <p:cxnSp>
        <p:nvCxnSpPr>
          <p:cNvPr id="11" name="Straight Arrow Connector 10">
            <a:extLst>
              <a:ext uri="{FF2B5EF4-FFF2-40B4-BE49-F238E27FC236}">
                <a16:creationId xmlns:a16="http://schemas.microsoft.com/office/drawing/2014/main" id="{FA0E0BBC-0D9A-46B4-A788-EC1106B23A5F}"/>
              </a:ext>
            </a:extLst>
          </p:cNvPr>
          <p:cNvCxnSpPr>
            <a:cxnSpLocks/>
          </p:cNvCxnSpPr>
          <p:nvPr/>
        </p:nvCxnSpPr>
        <p:spPr>
          <a:xfrm>
            <a:off x="3503488" y="2496620"/>
            <a:ext cx="632587" cy="107701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DB6967EA-41FD-4839-BE9E-55611C6FD9BB}"/>
              </a:ext>
            </a:extLst>
          </p:cNvPr>
          <p:cNvCxnSpPr>
            <a:cxnSpLocks/>
          </p:cNvCxnSpPr>
          <p:nvPr/>
        </p:nvCxnSpPr>
        <p:spPr>
          <a:xfrm>
            <a:off x="5713232" y="2485258"/>
            <a:ext cx="1321504" cy="105703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6939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249E4-B460-4ECE-80C8-30EAEB54268E}"/>
              </a:ext>
            </a:extLst>
          </p:cNvPr>
          <p:cNvSpPr>
            <a:spLocks noGrp="1"/>
          </p:cNvSpPr>
          <p:nvPr>
            <p:ph type="title"/>
          </p:nvPr>
        </p:nvSpPr>
        <p:spPr>
          <a:xfrm>
            <a:off x="718819" y="289686"/>
            <a:ext cx="10754360" cy="346249"/>
          </a:xfrm>
        </p:spPr>
        <p:txBody>
          <a:bodyPr>
            <a:normAutofit/>
          </a:bodyPr>
          <a:lstStyle/>
          <a:p>
            <a:r>
              <a:rPr lang="en-US" dirty="0"/>
              <a:t>Milestone Requirement/ Example</a:t>
            </a:r>
          </a:p>
        </p:txBody>
      </p:sp>
      <p:sp>
        <p:nvSpPr>
          <p:cNvPr id="4" name="Slide Number Placeholder 3">
            <a:extLst>
              <a:ext uri="{FF2B5EF4-FFF2-40B4-BE49-F238E27FC236}">
                <a16:creationId xmlns:a16="http://schemas.microsoft.com/office/drawing/2014/main" id="{6DDADF82-5DB2-4344-B8A4-A0D0A5D5D81A}"/>
              </a:ext>
            </a:extLst>
          </p:cNvPr>
          <p:cNvSpPr>
            <a:spLocks noGrp="1"/>
          </p:cNvSpPr>
          <p:nvPr>
            <p:ph type="sldNum" sz="quarter" idx="7"/>
          </p:nvPr>
        </p:nvSpPr>
        <p:spPr>
          <a:xfrm>
            <a:off x="11638533" y="6547444"/>
            <a:ext cx="216534" cy="168909"/>
          </a:xfrm>
          <a:prstGeom prst="rect">
            <a:avLst/>
          </a:prstGeom>
        </p:spPr>
        <p:txBody>
          <a:bodyPr wrap="square" lIns="0" tIns="0" rIns="0" bIns="0">
            <a:spAutoFit/>
          </a:bodyPr>
          <a:lstStyle>
            <a:defPPr>
              <a:defRPr lang="en-US"/>
            </a:defPPr>
            <a:lvl1pPr marL="0" algn="l" defTabSz="914400" rtl="0" eaLnBrk="1" latinLnBrk="0" hangingPunct="1">
              <a:defRPr sz="1000" b="0"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ct val="100000"/>
              </a:lnSpc>
              <a:spcBef>
                <a:spcPts val="10"/>
              </a:spcBef>
            </a:pPr>
            <a:fld id="{81D60167-4931-47E6-BA6A-407CBD079E47}" type="slidenum">
              <a:rPr lang="en-US" smtClean="0"/>
              <a:pPr marL="38100">
                <a:lnSpc>
                  <a:spcPct val="100000"/>
                </a:lnSpc>
                <a:spcBef>
                  <a:spcPts val="10"/>
                </a:spcBef>
              </a:pPr>
              <a:t>14</a:t>
            </a:fld>
            <a:endParaRPr lang="en-US" dirty="0"/>
          </a:p>
        </p:txBody>
      </p:sp>
      <p:cxnSp>
        <p:nvCxnSpPr>
          <p:cNvPr id="6" name="Straight Arrow Connector 5">
            <a:extLst>
              <a:ext uri="{FF2B5EF4-FFF2-40B4-BE49-F238E27FC236}">
                <a16:creationId xmlns:a16="http://schemas.microsoft.com/office/drawing/2014/main" id="{9E21D916-BF16-4456-B065-ECFF1C57E7DA}"/>
              </a:ext>
            </a:extLst>
          </p:cNvPr>
          <p:cNvCxnSpPr>
            <a:cxnSpLocks/>
          </p:cNvCxnSpPr>
          <p:nvPr/>
        </p:nvCxnSpPr>
        <p:spPr>
          <a:xfrm>
            <a:off x="552345" y="4761580"/>
            <a:ext cx="10956616" cy="1"/>
          </a:xfrm>
          <a:prstGeom prst="straightConnector1">
            <a:avLst/>
          </a:prstGeom>
          <a:ln w="38100">
            <a:solidFill>
              <a:srgbClr val="92D050"/>
            </a:solidFill>
            <a:tailEnd type="triangle"/>
          </a:ln>
        </p:spPr>
        <p:style>
          <a:lnRef idx="1">
            <a:schemeClr val="dk1"/>
          </a:lnRef>
          <a:fillRef idx="0">
            <a:schemeClr val="dk1"/>
          </a:fillRef>
          <a:effectRef idx="0">
            <a:schemeClr val="dk1"/>
          </a:effectRef>
          <a:fontRef idx="minor">
            <a:schemeClr val="tx1"/>
          </a:fontRef>
        </p:style>
      </p:cxnSp>
      <p:sp>
        <p:nvSpPr>
          <p:cNvPr id="8" name="Arrow: Up 7">
            <a:extLst>
              <a:ext uri="{FF2B5EF4-FFF2-40B4-BE49-F238E27FC236}">
                <a16:creationId xmlns:a16="http://schemas.microsoft.com/office/drawing/2014/main" id="{C86ABBC0-CD6C-45C8-8B45-BC1EF3A1AD18}"/>
              </a:ext>
            </a:extLst>
          </p:cNvPr>
          <p:cNvSpPr/>
          <p:nvPr/>
        </p:nvSpPr>
        <p:spPr>
          <a:xfrm rot="10800000">
            <a:off x="268039" y="2501486"/>
            <a:ext cx="484632" cy="34311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Arrow: Up 12">
            <a:extLst>
              <a:ext uri="{FF2B5EF4-FFF2-40B4-BE49-F238E27FC236}">
                <a16:creationId xmlns:a16="http://schemas.microsoft.com/office/drawing/2014/main" id="{10C8F79C-C1BD-412A-A5F5-57D42977FC76}"/>
              </a:ext>
            </a:extLst>
          </p:cNvPr>
          <p:cNvSpPr/>
          <p:nvPr/>
        </p:nvSpPr>
        <p:spPr>
          <a:xfrm>
            <a:off x="3609274" y="4944951"/>
            <a:ext cx="484632" cy="50756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Up 14">
            <a:extLst>
              <a:ext uri="{FF2B5EF4-FFF2-40B4-BE49-F238E27FC236}">
                <a16:creationId xmlns:a16="http://schemas.microsoft.com/office/drawing/2014/main" id="{7BA89B3A-CB08-4031-8B4B-EF0439DDE614}"/>
              </a:ext>
            </a:extLst>
          </p:cNvPr>
          <p:cNvSpPr/>
          <p:nvPr/>
        </p:nvSpPr>
        <p:spPr>
          <a:xfrm>
            <a:off x="6696830" y="4942486"/>
            <a:ext cx="484632" cy="50756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Arrow: Up 15">
            <a:extLst>
              <a:ext uri="{FF2B5EF4-FFF2-40B4-BE49-F238E27FC236}">
                <a16:creationId xmlns:a16="http://schemas.microsoft.com/office/drawing/2014/main" id="{043862F4-CB68-47CC-BC17-0F01A44F5D37}"/>
              </a:ext>
            </a:extLst>
          </p:cNvPr>
          <p:cNvSpPr/>
          <p:nvPr/>
        </p:nvSpPr>
        <p:spPr>
          <a:xfrm>
            <a:off x="11396217" y="4892507"/>
            <a:ext cx="484632" cy="43088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Up 16">
            <a:extLst>
              <a:ext uri="{FF2B5EF4-FFF2-40B4-BE49-F238E27FC236}">
                <a16:creationId xmlns:a16="http://schemas.microsoft.com/office/drawing/2014/main" id="{59B5208A-5D2B-417A-AABA-A12640CB80DC}"/>
              </a:ext>
            </a:extLst>
          </p:cNvPr>
          <p:cNvSpPr/>
          <p:nvPr/>
        </p:nvSpPr>
        <p:spPr>
          <a:xfrm rot="10800000">
            <a:off x="11251116" y="2242559"/>
            <a:ext cx="484632" cy="34251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Arrow: Up 19">
            <a:extLst>
              <a:ext uri="{FF2B5EF4-FFF2-40B4-BE49-F238E27FC236}">
                <a16:creationId xmlns:a16="http://schemas.microsoft.com/office/drawing/2014/main" id="{2EE20139-4DD8-4E89-87AA-48B536B5D970}"/>
              </a:ext>
            </a:extLst>
          </p:cNvPr>
          <p:cNvSpPr/>
          <p:nvPr/>
        </p:nvSpPr>
        <p:spPr>
          <a:xfrm>
            <a:off x="9515474" y="4910391"/>
            <a:ext cx="484632" cy="50255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row: Up 20">
            <a:extLst>
              <a:ext uri="{FF2B5EF4-FFF2-40B4-BE49-F238E27FC236}">
                <a16:creationId xmlns:a16="http://schemas.microsoft.com/office/drawing/2014/main" id="{014EFC8C-925E-4517-A4AE-A783DA451165}"/>
              </a:ext>
            </a:extLst>
          </p:cNvPr>
          <p:cNvSpPr/>
          <p:nvPr/>
        </p:nvSpPr>
        <p:spPr>
          <a:xfrm rot="10800000">
            <a:off x="2893887" y="2387422"/>
            <a:ext cx="484632" cy="39698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0E4D4E9B-61DA-4E39-BDDD-3E3693274809}"/>
              </a:ext>
            </a:extLst>
          </p:cNvPr>
          <p:cNvSpPr txBox="1"/>
          <p:nvPr/>
        </p:nvSpPr>
        <p:spPr>
          <a:xfrm>
            <a:off x="99216" y="5440209"/>
            <a:ext cx="914400" cy="738664"/>
          </a:xfrm>
          <a:prstGeom prst="rect">
            <a:avLst/>
          </a:prstGeom>
          <a:noFill/>
        </p:spPr>
        <p:txBody>
          <a:bodyPr wrap="square" rtlCol="0">
            <a:spAutoFit/>
          </a:bodyPr>
          <a:lstStyle/>
          <a:p>
            <a:pPr algn="ctr"/>
            <a:r>
              <a:rPr lang="en-US" sz="1400" dirty="0"/>
              <a:t>Primary FCA</a:t>
            </a:r>
          </a:p>
          <a:p>
            <a:pPr algn="ctr"/>
            <a:r>
              <a:rPr lang="en-US" sz="1400" dirty="0"/>
              <a:t>T=0</a:t>
            </a:r>
          </a:p>
        </p:txBody>
      </p:sp>
      <p:sp>
        <p:nvSpPr>
          <p:cNvPr id="23" name="Arrow: Up 22">
            <a:extLst>
              <a:ext uri="{FF2B5EF4-FFF2-40B4-BE49-F238E27FC236}">
                <a16:creationId xmlns:a16="http://schemas.microsoft.com/office/drawing/2014/main" id="{85C083C9-70E4-47F7-8CFA-1CDE21A77DA5}"/>
              </a:ext>
            </a:extLst>
          </p:cNvPr>
          <p:cNvSpPr/>
          <p:nvPr/>
        </p:nvSpPr>
        <p:spPr>
          <a:xfrm>
            <a:off x="268039" y="4883084"/>
            <a:ext cx="484632" cy="42842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B3C593F4-DBE6-4224-9C95-F47F5F2FA4B0}"/>
              </a:ext>
            </a:extLst>
          </p:cNvPr>
          <p:cNvSpPr txBox="1"/>
          <p:nvPr/>
        </p:nvSpPr>
        <p:spPr>
          <a:xfrm>
            <a:off x="3235364" y="5415604"/>
            <a:ext cx="1295400" cy="954107"/>
          </a:xfrm>
          <a:prstGeom prst="rect">
            <a:avLst/>
          </a:prstGeom>
          <a:noFill/>
        </p:spPr>
        <p:txBody>
          <a:bodyPr wrap="square" rtlCol="0">
            <a:spAutoFit/>
          </a:bodyPr>
          <a:lstStyle/>
          <a:p>
            <a:pPr algn="ctr"/>
            <a:r>
              <a:rPr lang="en-US" sz="1400" dirty="0"/>
              <a:t>First Subsequent FCA</a:t>
            </a:r>
          </a:p>
          <a:p>
            <a:pPr algn="ctr"/>
            <a:r>
              <a:rPr lang="en-US" sz="1400" dirty="0"/>
              <a:t>T= +12 </a:t>
            </a:r>
            <a:r>
              <a:rPr lang="en-US" sz="1400" dirty="0" err="1"/>
              <a:t>mos</a:t>
            </a:r>
            <a:endParaRPr lang="en-US" sz="1400" dirty="0"/>
          </a:p>
        </p:txBody>
      </p:sp>
      <p:sp>
        <p:nvSpPr>
          <p:cNvPr id="26" name="TextBox 25">
            <a:extLst>
              <a:ext uri="{FF2B5EF4-FFF2-40B4-BE49-F238E27FC236}">
                <a16:creationId xmlns:a16="http://schemas.microsoft.com/office/drawing/2014/main" id="{65164A09-80E4-4B25-ADFE-F3276EC3CE8C}"/>
              </a:ext>
            </a:extLst>
          </p:cNvPr>
          <p:cNvSpPr txBox="1"/>
          <p:nvPr/>
        </p:nvSpPr>
        <p:spPr>
          <a:xfrm>
            <a:off x="10615397" y="5277104"/>
            <a:ext cx="1513837" cy="954107"/>
          </a:xfrm>
          <a:prstGeom prst="rect">
            <a:avLst/>
          </a:prstGeom>
          <a:noFill/>
        </p:spPr>
        <p:txBody>
          <a:bodyPr wrap="square" rtlCol="0">
            <a:spAutoFit/>
          </a:bodyPr>
          <a:lstStyle/>
          <a:p>
            <a:pPr algn="ctr"/>
            <a:r>
              <a:rPr lang="en-US" sz="1400" dirty="0"/>
              <a:t>Start of Capacity Commitment Period</a:t>
            </a:r>
          </a:p>
          <a:p>
            <a:pPr algn="ctr"/>
            <a:r>
              <a:rPr lang="en-US" sz="1400" dirty="0"/>
              <a:t>T = +39 </a:t>
            </a:r>
            <a:r>
              <a:rPr lang="en-US" sz="1400" dirty="0" err="1"/>
              <a:t>mos</a:t>
            </a:r>
            <a:endParaRPr lang="en-US" sz="1400" dirty="0"/>
          </a:p>
        </p:txBody>
      </p:sp>
      <p:sp>
        <p:nvSpPr>
          <p:cNvPr id="27" name="TextBox 26">
            <a:extLst>
              <a:ext uri="{FF2B5EF4-FFF2-40B4-BE49-F238E27FC236}">
                <a16:creationId xmlns:a16="http://schemas.microsoft.com/office/drawing/2014/main" id="{70C54246-28E3-48CA-99CB-063A1F83E5D3}"/>
              </a:ext>
            </a:extLst>
          </p:cNvPr>
          <p:cNvSpPr txBox="1"/>
          <p:nvPr/>
        </p:nvSpPr>
        <p:spPr>
          <a:xfrm>
            <a:off x="9110090" y="5367985"/>
            <a:ext cx="1295400" cy="954107"/>
          </a:xfrm>
          <a:prstGeom prst="rect">
            <a:avLst/>
          </a:prstGeom>
          <a:noFill/>
        </p:spPr>
        <p:txBody>
          <a:bodyPr wrap="square" rtlCol="0">
            <a:spAutoFit/>
          </a:bodyPr>
          <a:lstStyle/>
          <a:p>
            <a:pPr algn="ctr"/>
            <a:r>
              <a:rPr lang="en-US" sz="1400" dirty="0"/>
              <a:t>Third Subsequent FCA</a:t>
            </a:r>
          </a:p>
          <a:p>
            <a:pPr algn="ctr"/>
            <a:r>
              <a:rPr lang="en-US" sz="1400" dirty="0"/>
              <a:t>T= +36 </a:t>
            </a:r>
            <a:r>
              <a:rPr lang="en-US" sz="1400" dirty="0" err="1"/>
              <a:t>mos</a:t>
            </a:r>
            <a:endParaRPr lang="en-US" sz="1400" dirty="0"/>
          </a:p>
        </p:txBody>
      </p:sp>
      <p:sp>
        <p:nvSpPr>
          <p:cNvPr id="28" name="TextBox 27">
            <a:extLst>
              <a:ext uri="{FF2B5EF4-FFF2-40B4-BE49-F238E27FC236}">
                <a16:creationId xmlns:a16="http://schemas.microsoft.com/office/drawing/2014/main" id="{018C50E6-BC2A-4879-9E05-D21CAB6F175A}"/>
              </a:ext>
            </a:extLst>
          </p:cNvPr>
          <p:cNvSpPr txBox="1"/>
          <p:nvPr/>
        </p:nvSpPr>
        <p:spPr>
          <a:xfrm>
            <a:off x="6283665" y="5453993"/>
            <a:ext cx="1513838" cy="738664"/>
          </a:xfrm>
          <a:prstGeom prst="rect">
            <a:avLst/>
          </a:prstGeom>
          <a:noFill/>
        </p:spPr>
        <p:txBody>
          <a:bodyPr wrap="square" rtlCol="0">
            <a:spAutoFit/>
          </a:bodyPr>
          <a:lstStyle/>
          <a:p>
            <a:pPr algn="ctr"/>
            <a:r>
              <a:rPr lang="en-US" sz="1400" dirty="0"/>
              <a:t>Second Subsequent FCA</a:t>
            </a:r>
          </a:p>
          <a:p>
            <a:pPr algn="ctr"/>
            <a:r>
              <a:rPr lang="en-US" sz="1400" dirty="0"/>
              <a:t>T= +24 </a:t>
            </a:r>
            <a:r>
              <a:rPr lang="en-US" sz="1400" dirty="0" err="1"/>
              <a:t>mos</a:t>
            </a:r>
            <a:endParaRPr lang="en-US" sz="1400" dirty="0"/>
          </a:p>
        </p:txBody>
      </p:sp>
      <p:sp>
        <p:nvSpPr>
          <p:cNvPr id="29" name="Arrow: Up 28">
            <a:extLst>
              <a:ext uri="{FF2B5EF4-FFF2-40B4-BE49-F238E27FC236}">
                <a16:creationId xmlns:a16="http://schemas.microsoft.com/office/drawing/2014/main" id="{36CB8964-2E61-412E-AC27-44D56D1CF7D4}"/>
              </a:ext>
            </a:extLst>
          </p:cNvPr>
          <p:cNvSpPr/>
          <p:nvPr/>
        </p:nvSpPr>
        <p:spPr>
          <a:xfrm rot="10800000">
            <a:off x="5001675" y="2448184"/>
            <a:ext cx="484632" cy="35020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1165AA40-73E8-424A-8909-03A6B73B0CF9}"/>
              </a:ext>
            </a:extLst>
          </p:cNvPr>
          <p:cNvSpPr txBox="1"/>
          <p:nvPr/>
        </p:nvSpPr>
        <p:spPr>
          <a:xfrm>
            <a:off x="144064" y="1893145"/>
            <a:ext cx="997723" cy="600164"/>
          </a:xfrm>
          <a:prstGeom prst="rect">
            <a:avLst/>
          </a:prstGeom>
          <a:noFill/>
        </p:spPr>
        <p:txBody>
          <a:bodyPr wrap="square" rtlCol="0">
            <a:spAutoFit/>
          </a:bodyPr>
          <a:lstStyle/>
          <a:p>
            <a:pPr algn="ctr"/>
            <a:r>
              <a:rPr lang="en-US" sz="1100" dirty="0"/>
              <a:t>Primary FCA/</a:t>
            </a:r>
          </a:p>
          <a:p>
            <a:pPr algn="ctr"/>
            <a:r>
              <a:rPr lang="en-US" sz="1100" dirty="0"/>
              <a:t>Start of Schedule</a:t>
            </a:r>
          </a:p>
        </p:txBody>
      </p:sp>
      <p:sp>
        <p:nvSpPr>
          <p:cNvPr id="3" name="TextBox 2">
            <a:extLst>
              <a:ext uri="{FF2B5EF4-FFF2-40B4-BE49-F238E27FC236}">
                <a16:creationId xmlns:a16="http://schemas.microsoft.com/office/drawing/2014/main" id="{AD060FD8-7604-43D7-A755-C11416FDC88E}"/>
              </a:ext>
            </a:extLst>
          </p:cNvPr>
          <p:cNvSpPr txBox="1"/>
          <p:nvPr/>
        </p:nvSpPr>
        <p:spPr>
          <a:xfrm>
            <a:off x="2685741" y="1802498"/>
            <a:ext cx="1252565" cy="600164"/>
          </a:xfrm>
          <a:prstGeom prst="rect">
            <a:avLst/>
          </a:prstGeom>
          <a:noFill/>
        </p:spPr>
        <p:txBody>
          <a:bodyPr wrap="square" rtlCol="0">
            <a:spAutoFit/>
          </a:bodyPr>
          <a:lstStyle/>
          <a:p>
            <a:r>
              <a:rPr lang="en-US" sz="1100" dirty="0"/>
              <a:t>Financing/</a:t>
            </a:r>
          </a:p>
          <a:p>
            <a:r>
              <a:rPr lang="en-US" sz="1100" dirty="0"/>
              <a:t>Construction Notice to Proceed</a:t>
            </a:r>
          </a:p>
        </p:txBody>
      </p:sp>
      <p:sp>
        <p:nvSpPr>
          <p:cNvPr id="9" name="TextBox 8">
            <a:extLst>
              <a:ext uri="{FF2B5EF4-FFF2-40B4-BE49-F238E27FC236}">
                <a16:creationId xmlns:a16="http://schemas.microsoft.com/office/drawing/2014/main" id="{76F884ED-03A7-4C3E-A93D-7D34FDC57BCB}"/>
              </a:ext>
            </a:extLst>
          </p:cNvPr>
          <p:cNvSpPr txBox="1"/>
          <p:nvPr/>
        </p:nvSpPr>
        <p:spPr>
          <a:xfrm>
            <a:off x="4804209" y="1978525"/>
            <a:ext cx="1152562" cy="430887"/>
          </a:xfrm>
          <a:prstGeom prst="rect">
            <a:avLst/>
          </a:prstGeom>
          <a:noFill/>
        </p:spPr>
        <p:txBody>
          <a:bodyPr wrap="square" rtlCol="0">
            <a:spAutoFit/>
          </a:bodyPr>
          <a:lstStyle/>
          <a:p>
            <a:r>
              <a:rPr lang="en-US" sz="1100" dirty="0"/>
              <a:t>Substantial Site Construction</a:t>
            </a:r>
          </a:p>
        </p:txBody>
      </p:sp>
      <p:sp>
        <p:nvSpPr>
          <p:cNvPr id="10" name="TextBox 9">
            <a:extLst>
              <a:ext uri="{FF2B5EF4-FFF2-40B4-BE49-F238E27FC236}">
                <a16:creationId xmlns:a16="http://schemas.microsoft.com/office/drawing/2014/main" id="{1B415197-E930-4EFD-8107-E49F2244B490}"/>
              </a:ext>
            </a:extLst>
          </p:cNvPr>
          <p:cNvSpPr txBox="1"/>
          <p:nvPr/>
        </p:nvSpPr>
        <p:spPr>
          <a:xfrm>
            <a:off x="10920275" y="1831419"/>
            <a:ext cx="1177371" cy="430887"/>
          </a:xfrm>
          <a:prstGeom prst="rect">
            <a:avLst/>
          </a:prstGeom>
          <a:noFill/>
        </p:spPr>
        <p:txBody>
          <a:bodyPr wrap="square" rtlCol="0">
            <a:spAutoFit/>
          </a:bodyPr>
          <a:lstStyle/>
          <a:p>
            <a:r>
              <a:rPr lang="en-US" sz="1100" dirty="0"/>
              <a:t>Commercial Operation</a:t>
            </a:r>
          </a:p>
        </p:txBody>
      </p:sp>
      <p:cxnSp>
        <p:nvCxnSpPr>
          <p:cNvPr id="36" name="Straight Arrow Connector 35">
            <a:extLst>
              <a:ext uri="{FF2B5EF4-FFF2-40B4-BE49-F238E27FC236}">
                <a16:creationId xmlns:a16="http://schemas.microsoft.com/office/drawing/2014/main" id="{FDAEB388-13C5-449F-BC13-159B72777B33}"/>
              </a:ext>
            </a:extLst>
          </p:cNvPr>
          <p:cNvCxnSpPr>
            <a:cxnSpLocks/>
            <a:stCxn id="8" idx="0"/>
          </p:cNvCxnSpPr>
          <p:nvPr/>
        </p:nvCxnSpPr>
        <p:spPr>
          <a:xfrm flipV="1">
            <a:off x="510355" y="2831646"/>
            <a:ext cx="10861960" cy="12959"/>
          </a:xfrm>
          <a:prstGeom prst="straightConnector1">
            <a:avLst/>
          </a:prstGeom>
          <a:ln w="38100">
            <a:solidFill>
              <a:srgbClr val="00B0F0"/>
            </a:solidFill>
            <a:tailEnd type="triangle"/>
          </a:ln>
        </p:spPr>
        <p:style>
          <a:lnRef idx="1">
            <a:schemeClr val="accent5"/>
          </a:lnRef>
          <a:fillRef idx="0">
            <a:schemeClr val="accent5"/>
          </a:fillRef>
          <a:effectRef idx="0">
            <a:schemeClr val="accent5"/>
          </a:effectRef>
          <a:fontRef idx="minor">
            <a:schemeClr val="tx1"/>
          </a:fontRef>
        </p:style>
      </p:cxnSp>
      <p:sp>
        <p:nvSpPr>
          <p:cNvPr id="43" name="TextBox 42">
            <a:extLst>
              <a:ext uri="{FF2B5EF4-FFF2-40B4-BE49-F238E27FC236}">
                <a16:creationId xmlns:a16="http://schemas.microsoft.com/office/drawing/2014/main" id="{4FD616D4-8053-47C5-9A04-8FF9D2E22B77}"/>
              </a:ext>
            </a:extLst>
          </p:cNvPr>
          <p:cNvSpPr txBox="1"/>
          <p:nvPr/>
        </p:nvSpPr>
        <p:spPr>
          <a:xfrm>
            <a:off x="1381315" y="4892507"/>
            <a:ext cx="1512476" cy="1384995"/>
          </a:xfrm>
          <a:prstGeom prst="rect">
            <a:avLst/>
          </a:prstGeom>
          <a:solidFill>
            <a:srgbClr val="FFFF00"/>
          </a:solidFill>
        </p:spPr>
        <p:txBody>
          <a:bodyPr wrap="square" rtlCol="0">
            <a:spAutoFit/>
          </a:bodyPr>
          <a:lstStyle/>
          <a:p>
            <a:r>
              <a:rPr lang="en-US" sz="1200" dirty="0"/>
              <a:t>Missed Financing/Construction Notice to Proceed &amp; COD extended  </a:t>
            </a:r>
            <a:r>
              <a:rPr lang="en-US" sz="1200" dirty="0">
                <a:sym typeface="Wingdings" panose="05000000000000000000" pitchFamily="2" charset="2"/>
              </a:rPr>
              <a:t> NCC Milestone FA X 1 results in FA requirement </a:t>
            </a:r>
            <a:endParaRPr lang="en-US" sz="1200" dirty="0"/>
          </a:p>
        </p:txBody>
      </p:sp>
      <p:cxnSp>
        <p:nvCxnSpPr>
          <p:cNvPr id="45" name="Straight Arrow Connector 44">
            <a:extLst>
              <a:ext uri="{FF2B5EF4-FFF2-40B4-BE49-F238E27FC236}">
                <a16:creationId xmlns:a16="http://schemas.microsoft.com/office/drawing/2014/main" id="{D18037CB-1CA2-4223-9DBD-CA0E682CE9CE}"/>
              </a:ext>
            </a:extLst>
          </p:cNvPr>
          <p:cNvCxnSpPr>
            <a:cxnSpLocks/>
          </p:cNvCxnSpPr>
          <p:nvPr/>
        </p:nvCxnSpPr>
        <p:spPr>
          <a:xfrm flipV="1">
            <a:off x="2841123" y="4977544"/>
            <a:ext cx="840189" cy="4355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6" name="TextBox 45">
            <a:extLst>
              <a:ext uri="{FF2B5EF4-FFF2-40B4-BE49-F238E27FC236}">
                <a16:creationId xmlns:a16="http://schemas.microsoft.com/office/drawing/2014/main" id="{4F94353A-E2A7-4082-9907-5DCA9070A4C8}"/>
              </a:ext>
            </a:extLst>
          </p:cNvPr>
          <p:cNvSpPr txBox="1"/>
          <p:nvPr/>
        </p:nvSpPr>
        <p:spPr>
          <a:xfrm>
            <a:off x="4878807" y="5097298"/>
            <a:ext cx="1295400" cy="1200329"/>
          </a:xfrm>
          <a:prstGeom prst="rect">
            <a:avLst/>
          </a:prstGeom>
          <a:noFill/>
        </p:spPr>
        <p:txBody>
          <a:bodyPr wrap="square" rtlCol="0">
            <a:spAutoFit/>
          </a:bodyPr>
          <a:lstStyle/>
          <a:p>
            <a:r>
              <a:rPr lang="en-US" sz="1200" dirty="0"/>
              <a:t>If missed Substantial Site Construction and COD is extended  </a:t>
            </a:r>
            <a:r>
              <a:rPr lang="en-US" sz="1200" dirty="0">
                <a:sym typeface="Wingdings" panose="05000000000000000000" pitchFamily="2" charset="2"/>
              </a:rPr>
              <a:t> NCC Milestone FA X 3 </a:t>
            </a:r>
            <a:endParaRPr lang="en-US" sz="1200" dirty="0"/>
          </a:p>
        </p:txBody>
      </p:sp>
      <p:cxnSp>
        <p:nvCxnSpPr>
          <p:cNvPr id="47" name="Straight Arrow Connector 46">
            <a:extLst>
              <a:ext uri="{FF2B5EF4-FFF2-40B4-BE49-F238E27FC236}">
                <a16:creationId xmlns:a16="http://schemas.microsoft.com/office/drawing/2014/main" id="{9A32F681-D5DC-4E6A-8370-806D44A639FB}"/>
              </a:ext>
            </a:extLst>
          </p:cNvPr>
          <p:cNvCxnSpPr/>
          <p:nvPr/>
        </p:nvCxnSpPr>
        <p:spPr>
          <a:xfrm flipV="1">
            <a:off x="5910661" y="4907918"/>
            <a:ext cx="836273" cy="48526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8" name="Straight Arrow Connector 47">
            <a:extLst>
              <a:ext uri="{FF2B5EF4-FFF2-40B4-BE49-F238E27FC236}">
                <a16:creationId xmlns:a16="http://schemas.microsoft.com/office/drawing/2014/main" id="{F648C7CB-9E9C-4E73-B4CF-08359B5528CE}"/>
              </a:ext>
            </a:extLst>
          </p:cNvPr>
          <p:cNvCxnSpPr/>
          <p:nvPr/>
        </p:nvCxnSpPr>
        <p:spPr>
          <a:xfrm flipV="1">
            <a:off x="8740180" y="4861379"/>
            <a:ext cx="836273" cy="48526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2431CF56-7B19-49C8-9C3B-8A1F9D6ECAA5}"/>
              </a:ext>
            </a:extLst>
          </p:cNvPr>
          <p:cNvSpPr txBox="1"/>
          <p:nvPr/>
        </p:nvSpPr>
        <p:spPr>
          <a:xfrm>
            <a:off x="7732304" y="5196268"/>
            <a:ext cx="1295400" cy="1200329"/>
          </a:xfrm>
          <a:prstGeom prst="rect">
            <a:avLst/>
          </a:prstGeom>
          <a:noFill/>
        </p:spPr>
        <p:txBody>
          <a:bodyPr wrap="square" rtlCol="0">
            <a:spAutoFit/>
          </a:bodyPr>
          <a:lstStyle/>
          <a:p>
            <a:r>
              <a:rPr lang="en-US" sz="1200" dirty="0"/>
              <a:t>If missed Substantial Site Construction and COD is extended  </a:t>
            </a:r>
            <a:r>
              <a:rPr lang="en-US" sz="1200" dirty="0">
                <a:sym typeface="Wingdings" panose="05000000000000000000" pitchFamily="2" charset="2"/>
              </a:rPr>
              <a:t> NCC Milestone FA X 6 </a:t>
            </a:r>
            <a:endParaRPr lang="en-US" sz="1200" dirty="0"/>
          </a:p>
        </p:txBody>
      </p:sp>
      <p:sp>
        <p:nvSpPr>
          <p:cNvPr id="5" name="Star: 5 Points 4">
            <a:extLst>
              <a:ext uri="{FF2B5EF4-FFF2-40B4-BE49-F238E27FC236}">
                <a16:creationId xmlns:a16="http://schemas.microsoft.com/office/drawing/2014/main" id="{06232781-3BCA-4BFB-82FC-81132BB1A852}"/>
              </a:ext>
            </a:extLst>
          </p:cNvPr>
          <p:cNvSpPr/>
          <p:nvPr/>
        </p:nvSpPr>
        <p:spPr>
          <a:xfrm>
            <a:off x="11541317" y="4577712"/>
            <a:ext cx="194431" cy="262664"/>
          </a:xfrm>
          <a:prstGeom prst="star5">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Star: 5 Points 36">
            <a:extLst>
              <a:ext uri="{FF2B5EF4-FFF2-40B4-BE49-F238E27FC236}">
                <a16:creationId xmlns:a16="http://schemas.microsoft.com/office/drawing/2014/main" id="{F31B3364-A6BF-4B12-B474-A75D4162D6EA}"/>
              </a:ext>
            </a:extLst>
          </p:cNvPr>
          <p:cNvSpPr/>
          <p:nvPr/>
        </p:nvSpPr>
        <p:spPr>
          <a:xfrm>
            <a:off x="11445169" y="2700886"/>
            <a:ext cx="194431" cy="262664"/>
          </a:xfrm>
          <a:prstGeom prst="star5">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Arrow Connector 38">
            <a:extLst>
              <a:ext uri="{FF2B5EF4-FFF2-40B4-BE49-F238E27FC236}">
                <a16:creationId xmlns:a16="http://schemas.microsoft.com/office/drawing/2014/main" id="{54B340FF-7BBF-476C-A184-83A7E77E61A9}"/>
              </a:ext>
            </a:extLst>
          </p:cNvPr>
          <p:cNvCxnSpPr>
            <a:cxnSpLocks/>
          </p:cNvCxnSpPr>
          <p:nvPr/>
        </p:nvCxnSpPr>
        <p:spPr>
          <a:xfrm flipV="1">
            <a:off x="552345" y="4089729"/>
            <a:ext cx="11576889" cy="12389"/>
          </a:xfrm>
          <a:prstGeom prst="straightConnector1">
            <a:avLst/>
          </a:prstGeom>
          <a:ln w="38100">
            <a:solidFill>
              <a:srgbClr val="FF0000"/>
            </a:solidFill>
            <a:tailEnd type="triangle"/>
          </a:ln>
        </p:spPr>
        <p:style>
          <a:lnRef idx="1">
            <a:schemeClr val="accent5"/>
          </a:lnRef>
          <a:fillRef idx="0">
            <a:schemeClr val="accent5"/>
          </a:fillRef>
          <a:effectRef idx="0">
            <a:schemeClr val="accent5"/>
          </a:effectRef>
          <a:fontRef idx="minor">
            <a:schemeClr val="tx1"/>
          </a:fontRef>
        </p:style>
      </p:cxnSp>
      <p:sp>
        <p:nvSpPr>
          <p:cNvPr id="18" name="TextBox 17">
            <a:extLst>
              <a:ext uri="{FF2B5EF4-FFF2-40B4-BE49-F238E27FC236}">
                <a16:creationId xmlns:a16="http://schemas.microsoft.com/office/drawing/2014/main" id="{1DB1510E-6918-466D-8A8E-29507E538AF6}"/>
              </a:ext>
            </a:extLst>
          </p:cNvPr>
          <p:cNvSpPr txBox="1"/>
          <p:nvPr/>
        </p:nvSpPr>
        <p:spPr>
          <a:xfrm>
            <a:off x="312586" y="2909271"/>
            <a:ext cx="7142768" cy="646331"/>
          </a:xfrm>
          <a:prstGeom prst="rect">
            <a:avLst/>
          </a:prstGeom>
          <a:solidFill>
            <a:srgbClr val="FFFF00"/>
          </a:solidFill>
        </p:spPr>
        <p:txBody>
          <a:bodyPr wrap="square" rtlCol="0">
            <a:spAutoFit/>
          </a:bodyPr>
          <a:lstStyle/>
          <a:p>
            <a:r>
              <a:rPr lang="en-US" dirty="0"/>
              <a:t>With change extending commercial operation beyond the required delivery date, FA triggers would be effective:  FA Requirement X 1.</a:t>
            </a:r>
          </a:p>
        </p:txBody>
      </p:sp>
      <p:sp>
        <p:nvSpPr>
          <p:cNvPr id="41" name="Arrow: Up 40">
            <a:extLst>
              <a:ext uri="{FF2B5EF4-FFF2-40B4-BE49-F238E27FC236}">
                <a16:creationId xmlns:a16="http://schemas.microsoft.com/office/drawing/2014/main" id="{17044980-F4BD-4AE7-A2B3-EE9DD80EF942}"/>
              </a:ext>
            </a:extLst>
          </p:cNvPr>
          <p:cNvSpPr/>
          <p:nvPr/>
        </p:nvSpPr>
        <p:spPr>
          <a:xfrm rot="10800000">
            <a:off x="268039" y="3661766"/>
            <a:ext cx="484632" cy="34311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Arrow: Up 41">
            <a:extLst>
              <a:ext uri="{FF2B5EF4-FFF2-40B4-BE49-F238E27FC236}">
                <a16:creationId xmlns:a16="http://schemas.microsoft.com/office/drawing/2014/main" id="{2D0999D4-0A8F-4F48-BDBB-485A501851B2}"/>
              </a:ext>
            </a:extLst>
          </p:cNvPr>
          <p:cNvSpPr/>
          <p:nvPr/>
        </p:nvSpPr>
        <p:spPr>
          <a:xfrm rot="10800000">
            <a:off x="4090077" y="3679798"/>
            <a:ext cx="484632" cy="34311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Arrow: Up 43">
            <a:extLst>
              <a:ext uri="{FF2B5EF4-FFF2-40B4-BE49-F238E27FC236}">
                <a16:creationId xmlns:a16="http://schemas.microsoft.com/office/drawing/2014/main" id="{B055910E-D730-41B0-A362-7FF63A842EE5}"/>
              </a:ext>
            </a:extLst>
          </p:cNvPr>
          <p:cNvSpPr/>
          <p:nvPr/>
        </p:nvSpPr>
        <p:spPr>
          <a:xfrm rot="10800000">
            <a:off x="6324856" y="3646812"/>
            <a:ext cx="484632" cy="34311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Arrow: Up 49">
            <a:extLst>
              <a:ext uri="{FF2B5EF4-FFF2-40B4-BE49-F238E27FC236}">
                <a16:creationId xmlns:a16="http://schemas.microsoft.com/office/drawing/2014/main" id="{5A9B9E07-DE78-44CC-AEE9-37F7FF67B9A9}"/>
              </a:ext>
            </a:extLst>
          </p:cNvPr>
          <p:cNvSpPr/>
          <p:nvPr/>
        </p:nvSpPr>
        <p:spPr>
          <a:xfrm rot="10800000">
            <a:off x="11757993" y="3452815"/>
            <a:ext cx="484632" cy="343119"/>
          </a:xfrm>
          <a:prstGeom prst="up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Star: 5 Points 50">
            <a:extLst>
              <a:ext uri="{FF2B5EF4-FFF2-40B4-BE49-F238E27FC236}">
                <a16:creationId xmlns:a16="http://schemas.microsoft.com/office/drawing/2014/main" id="{9ECDA9B1-E105-40DA-B84A-148D051C0BC8}"/>
              </a:ext>
            </a:extLst>
          </p:cNvPr>
          <p:cNvSpPr/>
          <p:nvPr/>
        </p:nvSpPr>
        <p:spPr>
          <a:xfrm>
            <a:off x="11997569" y="3905063"/>
            <a:ext cx="194431" cy="262664"/>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31D1B577-844E-477A-B36C-1773B9AC93C9}"/>
              </a:ext>
            </a:extLst>
          </p:cNvPr>
          <p:cNvSpPr txBox="1"/>
          <p:nvPr/>
        </p:nvSpPr>
        <p:spPr>
          <a:xfrm>
            <a:off x="7548693" y="2468099"/>
            <a:ext cx="2958022" cy="369332"/>
          </a:xfrm>
          <a:prstGeom prst="rect">
            <a:avLst/>
          </a:prstGeom>
          <a:noFill/>
        </p:spPr>
        <p:txBody>
          <a:bodyPr wrap="square" rtlCol="0">
            <a:spAutoFit/>
          </a:bodyPr>
          <a:lstStyle/>
          <a:p>
            <a:r>
              <a:rPr lang="en-US" dirty="0">
                <a:solidFill>
                  <a:srgbClr val="00B0F0"/>
                </a:solidFill>
              </a:rPr>
              <a:t>Original approved schedule</a:t>
            </a:r>
          </a:p>
        </p:txBody>
      </p:sp>
      <p:sp>
        <p:nvSpPr>
          <p:cNvPr id="25" name="TextBox 24">
            <a:extLst>
              <a:ext uri="{FF2B5EF4-FFF2-40B4-BE49-F238E27FC236}">
                <a16:creationId xmlns:a16="http://schemas.microsoft.com/office/drawing/2014/main" id="{802EA266-24B8-49EE-813B-A14E1B4FAFAC}"/>
              </a:ext>
            </a:extLst>
          </p:cNvPr>
          <p:cNvSpPr txBox="1"/>
          <p:nvPr/>
        </p:nvSpPr>
        <p:spPr>
          <a:xfrm>
            <a:off x="7531063" y="3720397"/>
            <a:ext cx="3794027" cy="369332"/>
          </a:xfrm>
          <a:prstGeom prst="rect">
            <a:avLst/>
          </a:prstGeom>
          <a:noFill/>
        </p:spPr>
        <p:txBody>
          <a:bodyPr wrap="square" rtlCol="0">
            <a:spAutoFit/>
          </a:bodyPr>
          <a:lstStyle/>
          <a:p>
            <a:r>
              <a:rPr lang="en-US" dirty="0">
                <a:solidFill>
                  <a:srgbClr val="FF0000"/>
                </a:solidFill>
              </a:rPr>
              <a:t>Changed schedule extends COD</a:t>
            </a:r>
          </a:p>
        </p:txBody>
      </p:sp>
      <p:sp>
        <p:nvSpPr>
          <p:cNvPr id="31" name="TextBox 30">
            <a:extLst>
              <a:ext uri="{FF2B5EF4-FFF2-40B4-BE49-F238E27FC236}">
                <a16:creationId xmlns:a16="http://schemas.microsoft.com/office/drawing/2014/main" id="{1B41AFFD-41E5-4567-9E40-073D5132C66F}"/>
              </a:ext>
            </a:extLst>
          </p:cNvPr>
          <p:cNvSpPr txBox="1"/>
          <p:nvPr/>
        </p:nvSpPr>
        <p:spPr>
          <a:xfrm>
            <a:off x="7455354" y="4412987"/>
            <a:ext cx="1702962" cy="369332"/>
          </a:xfrm>
          <a:prstGeom prst="rect">
            <a:avLst/>
          </a:prstGeom>
          <a:noFill/>
        </p:spPr>
        <p:txBody>
          <a:bodyPr wrap="square" rtlCol="0">
            <a:spAutoFit/>
          </a:bodyPr>
          <a:lstStyle/>
          <a:p>
            <a:r>
              <a:rPr lang="en-US" dirty="0">
                <a:solidFill>
                  <a:srgbClr val="92D050"/>
                </a:solidFill>
              </a:rPr>
              <a:t>FCA Timeline</a:t>
            </a:r>
          </a:p>
        </p:txBody>
      </p:sp>
      <p:sp>
        <p:nvSpPr>
          <p:cNvPr id="52" name="TextBox 51">
            <a:extLst>
              <a:ext uri="{FF2B5EF4-FFF2-40B4-BE49-F238E27FC236}">
                <a16:creationId xmlns:a16="http://schemas.microsoft.com/office/drawing/2014/main" id="{353F06EB-0537-4B0B-890F-7A7A6CC473BE}"/>
              </a:ext>
            </a:extLst>
          </p:cNvPr>
          <p:cNvSpPr txBox="1"/>
          <p:nvPr/>
        </p:nvSpPr>
        <p:spPr>
          <a:xfrm>
            <a:off x="8246070" y="800928"/>
            <a:ext cx="2538808" cy="646331"/>
          </a:xfrm>
          <a:prstGeom prst="rect">
            <a:avLst/>
          </a:prstGeom>
          <a:noFill/>
        </p:spPr>
        <p:txBody>
          <a:bodyPr wrap="square" rtlCol="0">
            <a:spAutoFit/>
          </a:bodyPr>
          <a:lstStyle/>
          <a:p>
            <a:r>
              <a:rPr lang="en-US" dirty="0"/>
              <a:t>This is the CSO delivery obligation  date</a:t>
            </a:r>
          </a:p>
        </p:txBody>
      </p:sp>
      <p:cxnSp>
        <p:nvCxnSpPr>
          <p:cNvPr id="53" name="Straight Arrow Connector 52">
            <a:extLst>
              <a:ext uri="{FF2B5EF4-FFF2-40B4-BE49-F238E27FC236}">
                <a16:creationId xmlns:a16="http://schemas.microsoft.com/office/drawing/2014/main" id="{1F13C0B6-F1BE-489E-A9E0-2196B3F6EB5C}"/>
              </a:ext>
            </a:extLst>
          </p:cNvPr>
          <p:cNvCxnSpPr>
            <a:cxnSpLocks/>
          </p:cNvCxnSpPr>
          <p:nvPr/>
        </p:nvCxnSpPr>
        <p:spPr>
          <a:xfrm>
            <a:off x="9790679" y="1308992"/>
            <a:ext cx="1129596" cy="9865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5" name="Straight Arrow Connector 54">
            <a:extLst>
              <a:ext uri="{FF2B5EF4-FFF2-40B4-BE49-F238E27FC236}">
                <a16:creationId xmlns:a16="http://schemas.microsoft.com/office/drawing/2014/main" id="{52F81C51-D660-4890-8767-2DEFB1D42289}"/>
              </a:ext>
            </a:extLst>
          </p:cNvPr>
          <p:cNvCxnSpPr>
            <a:cxnSpLocks/>
          </p:cNvCxnSpPr>
          <p:nvPr/>
        </p:nvCxnSpPr>
        <p:spPr>
          <a:xfrm>
            <a:off x="11638533" y="2996068"/>
            <a:ext cx="285428" cy="262664"/>
          </a:xfrm>
          <a:prstGeom prst="straightConnector1">
            <a:avLst/>
          </a:prstGeom>
          <a:ln>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56" name="Straight Arrow Connector 55">
            <a:extLst>
              <a:ext uri="{FF2B5EF4-FFF2-40B4-BE49-F238E27FC236}">
                <a16:creationId xmlns:a16="http://schemas.microsoft.com/office/drawing/2014/main" id="{4871CB3E-108A-4FC3-BA77-D64CCD22F936}"/>
              </a:ext>
            </a:extLst>
          </p:cNvPr>
          <p:cNvCxnSpPr>
            <a:cxnSpLocks/>
          </p:cNvCxnSpPr>
          <p:nvPr/>
        </p:nvCxnSpPr>
        <p:spPr>
          <a:xfrm flipH="1">
            <a:off x="3938306" y="4155176"/>
            <a:ext cx="252694" cy="471936"/>
          </a:xfrm>
          <a:prstGeom prst="straightConnector1">
            <a:avLst/>
          </a:prstGeom>
          <a:ln>
            <a:solidFill>
              <a:srgbClr val="FF0000"/>
            </a:solidFill>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39875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249E4-B460-4ECE-80C8-30EAEB54268E}"/>
              </a:ext>
            </a:extLst>
          </p:cNvPr>
          <p:cNvSpPr>
            <a:spLocks noGrp="1"/>
          </p:cNvSpPr>
          <p:nvPr>
            <p:ph type="title"/>
          </p:nvPr>
        </p:nvSpPr>
        <p:spPr>
          <a:xfrm>
            <a:off x="718819" y="289686"/>
            <a:ext cx="10754360" cy="346249"/>
          </a:xfrm>
        </p:spPr>
        <p:txBody>
          <a:bodyPr>
            <a:normAutofit/>
          </a:bodyPr>
          <a:lstStyle/>
          <a:p>
            <a:r>
              <a:rPr lang="en-US" dirty="0"/>
              <a:t>Short Duration Project Example</a:t>
            </a:r>
          </a:p>
        </p:txBody>
      </p:sp>
      <p:sp>
        <p:nvSpPr>
          <p:cNvPr id="4" name="Slide Number Placeholder 3">
            <a:extLst>
              <a:ext uri="{FF2B5EF4-FFF2-40B4-BE49-F238E27FC236}">
                <a16:creationId xmlns:a16="http://schemas.microsoft.com/office/drawing/2014/main" id="{6DDADF82-5DB2-4344-B8A4-A0D0A5D5D81A}"/>
              </a:ext>
            </a:extLst>
          </p:cNvPr>
          <p:cNvSpPr>
            <a:spLocks noGrp="1"/>
          </p:cNvSpPr>
          <p:nvPr>
            <p:ph type="sldNum" sz="quarter" idx="7"/>
          </p:nvPr>
        </p:nvSpPr>
        <p:spPr>
          <a:xfrm>
            <a:off x="11638533" y="6547444"/>
            <a:ext cx="216534" cy="168909"/>
          </a:xfrm>
          <a:prstGeom prst="rect">
            <a:avLst/>
          </a:prstGeom>
        </p:spPr>
        <p:txBody>
          <a:bodyPr wrap="square" lIns="0" tIns="0" rIns="0" bIns="0">
            <a:spAutoFit/>
          </a:bodyPr>
          <a:lstStyle>
            <a:defPPr>
              <a:defRPr lang="en-US"/>
            </a:defPPr>
            <a:lvl1pPr marL="0" algn="l" defTabSz="914400" rtl="0" eaLnBrk="1" latinLnBrk="0" hangingPunct="1">
              <a:defRPr sz="1000" b="0"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ct val="100000"/>
              </a:lnSpc>
              <a:spcBef>
                <a:spcPts val="10"/>
              </a:spcBef>
            </a:pPr>
            <a:fld id="{81D60167-4931-47E6-BA6A-407CBD079E47}" type="slidenum">
              <a:rPr lang="en-US" smtClean="0"/>
              <a:pPr marL="38100">
                <a:lnSpc>
                  <a:spcPct val="100000"/>
                </a:lnSpc>
                <a:spcBef>
                  <a:spcPts val="10"/>
                </a:spcBef>
              </a:pPr>
              <a:t>15</a:t>
            </a:fld>
            <a:endParaRPr lang="en-US" dirty="0"/>
          </a:p>
        </p:txBody>
      </p:sp>
      <p:cxnSp>
        <p:nvCxnSpPr>
          <p:cNvPr id="6" name="Straight Arrow Connector 5">
            <a:extLst>
              <a:ext uri="{FF2B5EF4-FFF2-40B4-BE49-F238E27FC236}">
                <a16:creationId xmlns:a16="http://schemas.microsoft.com/office/drawing/2014/main" id="{9E21D916-BF16-4456-B065-ECFF1C57E7DA}"/>
              </a:ext>
            </a:extLst>
          </p:cNvPr>
          <p:cNvCxnSpPr>
            <a:cxnSpLocks/>
          </p:cNvCxnSpPr>
          <p:nvPr/>
        </p:nvCxnSpPr>
        <p:spPr>
          <a:xfrm>
            <a:off x="552345" y="4761580"/>
            <a:ext cx="10956616" cy="1"/>
          </a:xfrm>
          <a:prstGeom prst="straightConnector1">
            <a:avLst/>
          </a:prstGeom>
          <a:ln w="38100">
            <a:solidFill>
              <a:srgbClr val="92D050"/>
            </a:solidFill>
            <a:tailEnd type="triangle"/>
          </a:ln>
        </p:spPr>
        <p:style>
          <a:lnRef idx="1">
            <a:schemeClr val="dk1"/>
          </a:lnRef>
          <a:fillRef idx="0">
            <a:schemeClr val="dk1"/>
          </a:fillRef>
          <a:effectRef idx="0">
            <a:schemeClr val="dk1"/>
          </a:effectRef>
          <a:fontRef idx="minor">
            <a:schemeClr val="tx1"/>
          </a:fontRef>
        </p:style>
      </p:cxnSp>
      <p:sp>
        <p:nvSpPr>
          <p:cNvPr id="8" name="Arrow: Up 7">
            <a:extLst>
              <a:ext uri="{FF2B5EF4-FFF2-40B4-BE49-F238E27FC236}">
                <a16:creationId xmlns:a16="http://schemas.microsoft.com/office/drawing/2014/main" id="{C86ABBC0-CD6C-45C8-8B45-BC1EF3A1AD18}"/>
              </a:ext>
            </a:extLst>
          </p:cNvPr>
          <p:cNvSpPr/>
          <p:nvPr/>
        </p:nvSpPr>
        <p:spPr>
          <a:xfrm rot="10800000">
            <a:off x="239261" y="2470904"/>
            <a:ext cx="484632" cy="34311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Arrow: Up 12">
            <a:extLst>
              <a:ext uri="{FF2B5EF4-FFF2-40B4-BE49-F238E27FC236}">
                <a16:creationId xmlns:a16="http://schemas.microsoft.com/office/drawing/2014/main" id="{10C8F79C-C1BD-412A-A5F5-57D42977FC76}"/>
              </a:ext>
            </a:extLst>
          </p:cNvPr>
          <p:cNvSpPr/>
          <p:nvPr/>
        </p:nvSpPr>
        <p:spPr>
          <a:xfrm>
            <a:off x="3609274" y="4944951"/>
            <a:ext cx="484632" cy="50756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Up 14">
            <a:extLst>
              <a:ext uri="{FF2B5EF4-FFF2-40B4-BE49-F238E27FC236}">
                <a16:creationId xmlns:a16="http://schemas.microsoft.com/office/drawing/2014/main" id="{7BA89B3A-CB08-4031-8B4B-EF0439DDE614}"/>
              </a:ext>
            </a:extLst>
          </p:cNvPr>
          <p:cNvSpPr/>
          <p:nvPr/>
        </p:nvSpPr>
        <p:spPr>
          <a:xfrm>
            <a:off x="6696830" y="4942486"/>
            <a:ext cx="484632" cy="50756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Arrow: Up 15">
            <a:extLst>
              <a:ext uri="{FF2B5EF4-FFF2-40B4-BE49-F238E27FC236}">
                <a16:creationId xmlns:a16="http://schemas.microsoft.com/office/drawing/2014/main" id="{043862F4-CB68-47CC-BC17-0F01A44F5D37}"/>
              </a:ext>
            </a:extLst>
          </p:cNvPr>
          <p:cNvSpPr/>
          <p:nvPr/>
        </p:nvSpPr>
        <p:spPr>
          <a:xfrm>
            <a:off x="11396217" y="4892507"/>
            <a:ext cx="484632" cy="43088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Up 16">
            <a:extLst>
              <a:ext uri="{FF2B5EF4-FFF2-40B4-BE49-F238E27FC236}">
                <a16:creationId xmlns:a16="http://schemas.microsoft.com/office/drawing/2014/main" id="{59B5208A-5D2B-417A-AABA-A12640CB80DC}"/>
              </a:ext>
            </a:extLst>
          </p:cNvPr>
          <p:cNvSpPr/>
          <p:nvPr/>
        </p:nvSpPr>
        <p:spPr>
          <a:xfrm rot="10800000">
            <a:off x="4010523" y="2393748"/>
            <a:ext cx="484632" cy="34251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Arrow: Up 19">
            <a:extLst>
              <a:ext uri="{FF2B5EF4-FFF2-40B4-BE49-F238E27FC236}">
                <a16:creationId xmlns:a16="http://schemas.microsoft.com/office/drawing/2014/main" id="{2EE20139-4DD8-4E89-87AA-48B536B5D970}"/>
              </a:ext>
            </a:extLst>
          </p:cNvPr>
          <p:cNvSpPr/>
          <p:nvPr/>
        </p:nvSpPr>
        <p:spPr>
          <a:xfrm>
            <a:off x="9515474" y="4910391"/>
            <a:ext cx="484632" cy="50255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row: Up 20">
            <a:extLst>
              <a:ext uri="{FF2B5EF4-FFF2-40B4-BE49-F238E27FC236}">
                <a16:creationId xmlns:a16="http://schemas.microsoft.com/office/drawing/2014/main" id="{014EFC8C-925E-4517-A4AE-A783DA451165}"/>
              </a:ext>
            </a:extLst>
          </p:cNvPr>
          <p:cNvSpPr/>
          <p:nvPr/>
        </p:nvSpPr>
        <p:spPr>
          <a:xfrm rot="10800000">
            <a:off x="1001103" y="2439164"/>
            <a:ext cx="484632" cy="35486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0E4D4E9B-61DA-4E39-BDDD-3E3693274809}"/>
              </a:ext>
            </a:extLst>
          </p:cNvPr>
          <p:cNvSpPr txBox="1"/>
          <p:nvPr/>
        </p:nvSpPr>
        <p:spPr>
          <a:xfrm>
            <a:off x="99216" y="5440209"/>
            <a:ext cx="914400" cy="738664"/>
          </a:xfrm>
          <a:prstGeom prst="rect">
            <a:avLst/>
          </a:prstGeom>
          <a:noFill/>
        </p:spPr>
        <p:txBody>
          <a:bodyPr wrap="square" rtlCol="0">
            <a:spAutoFit/>
          </a:bodyPr>
          <a:lstStyle/>
          <a:p>
            <a:pPr algn="ctr"/>
            <a:r>
              <a:rPr lang="en-US" sz="1400" dirty="0"/>
              <a:t>Primary FCA</a:t>
            </a:r>
          </a:p>
          <a:p>
            <a:pPr algn="ctr"/>
            <a:r>
              <a:rPr lang="en-US" sz="1400" dirty="0"/>
              <a:t>T=0</a:t>
            </a:r>
          </a:p>
        </p:txBody>
      </p:sp>
      <p:sp>
        <p:nvSpPr>
          <p:cNvPr id="23" name="Arrow: Up 22">
            <a:extLst>
              <a:ext uri="{FF2B5EF4-FFF2-40B4-BE49-F238E27FC236}">
                <a16:creationId xmlns:a16="http://schemas.microsoft.com/office/drawing/2014/main" id="{85C083C9-70E4-47F7-8CFA-1CDE21A77DA5}"/>
              </a:ext>
            </a:extLst>
          </p:cNvPr>
          <p:cNvSpPr/>
          <p:nvPr/>
        </p:nvSpPr>
        <p:spPr>
          <a:xfrm>
            <a:off x="268039" y="4883084"/>
            <a:ext cx="484632" cy="42842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B3C593F4-DBE6-4224-9C95-F47F5F2FA4B0}"/>
              </a:ext>
            </a:extLst>
          </p:cNvPr>
          <p:cNvSpPr txBox="1"/>
          <p:nvPr/>
        </p:nvSpPr>
        <p:spPr>
          <a:xfrm>
            <a:off x="3235364" y="5415604"/>
            <a:ext cx="1295400" cy="954107"/>
          </a:xfrm>
          <a:prstGeom prst="rect">
            <a:avLst/>
          </a:prstGeom>
          <a:noFill/>
        </p:spPr>
        <p:txBody>
          <a:bodyPr wrap="square" rtlCol="0">
            <a:spAutoFit/>
          </a:bodyPr>
          <a:lstStyle/>
          <a:p>
            <a:pPr algn="ctr"/>
            <a:r>
              <a:rPr lang="en-US" sz="1400" dirty="0"/>
              <a:t>First Subsequent FCA</a:t>
            </a:r>
          </a:p>
          <a:p>
            <a:pPr algn="ctr"/>
            <a:r>
              <a:rPr lang="en-US" sz="1400" dirty="0"/>
              <a:t>T= +12 </a:t>
            </a:r>
            <a:r>
              <a:rPr lang="en-US" sz="1400" dirty="0" err="1"/>
              <a:t>mos</a:t>
            </a:r>
            <a:endParaRPr lang="en-US" sz="1400" dirty="0"/>
          </a:p>
        </p:txBody>
      </p:sp>
      <p:sp>
        <p:nvSpPr>
          <p:cNvPr id="26" name="TextBox 25">
            <a:extLst>
              <a:ext uri="{FF2B5EF4-FFF2-40B4-BE49-F238E27FC236}">
                <a16:creationId xmlns:a16="http://schemas.microsoft.com/office/drawing/2014/main" id="{65164A09-80E4-4B25-ADFE-F3276EC3CE8C}"/>
              </a:ext>
            </a:extLst>
          </p:cNvPr>
          <p:cNvSpPr txBox="1"/>
          <p:nvPr/>
        </p:nvSpPr>
        <p:spPr>
          <a:xfrm>
            <a:off x="10615397" y="5277104"/>
            <a:ext cx="1513837" cy="954107"/>
          </a:xfrm>
          <a:prstGeom prst="rect">
            <a:avLst/>
          </a:prstGeom>
          <a:noFill/>
        </p:spPr>
        <p:txBody>
          <a:bodyPr wrap="square" rtlCol="0">
            <a:spAutoFit/>
          </a:bodyPr>
          <a:lstStyle/>
          <a:p>
            <a:pPr algn="ctr"/>
            <a:r>
              <a:rPr lang="en-US" sz="1400" dirty="0"/>
              <a:t>Start of Capacity Commitment Period</a:t>
            </a:r>
          </a:p>
          <a:p>
            <a:pPr algn="ctr"/>
            <a:r>
              <a:rPr lang="en-US" sz="1400" dirty="0"/>
              <a:t>T = +39 </a:t>
            </a:r>
            <a:r>
              <a:rPr lang="en-US" sz="1400" dirty="0" err="1"/>
              <a:t>mos</a:t>
            </a:r>
            <a:endParaRPr lang="en-US" sz="1400" dirty="0"/>
          </a:p>
        </p:txBody>
      </p:sp>
      <p:sp>
        <p:nvSpPr>
          <p:cNvPr id="27" name="TextBox 26">
            <a:extLst>
              <a:ext uri="{FF2B5EF4-FFF2-40B4-BE49-F238E27FC236}">
                <a16:creationId xmlns:a16="http://schemas.microsoft.com/office/drawing/2014/main" id="{70C54246-28E3-48CA-99CB-063A1F83E5D3}"/>
              </a:ext>
            </a:extLst>
          </p:cNvPr>
          <p:cNvSpPr txBox="1"/>
          <p:nvPr/>
        </p:nvSpPr>
        <p:spPr>
          <a:xfrm>
            <a:off x="9110090" y="5367985"/>
            <a:ext cx="1295400" cy="954107"/>
          </a:xfrm>
          <a:prstGeom prst="rect">
            <a:avLst/>
          </a:prstGeom>
          <a:noFill/>
        </p:spPr>
        <p:txBody>
          <a:bodyPr wrap="square" rtlCol="0">
            <a:spAutoFit/>
          </a:bodyPr>
          <a:lstStyle/>
          <a:p>
            <a:pPr algn="ctr"/>
            <a:r>
              <a:rPr lang="en-US" sz="1400" dirty="0"/>
              <a:t>Third Subsequent FCA</a:t>
            </a:r>
          </a:p>
          <a:p>
            <a:pPr algn="ctr"/>
            <a:r>
              <a:rPr lang="en-US" sz="1400" dirty="0"/>
              <a:t>T= +36 </a:t>
            </a:r>
            <a:r>
              <a:rPr lang="en-US" sz="1400" dirty="0" err="1"/>
              <a:t>mos</a:t>
            </a:r>
            <a:endParaRPr lang="en-US" sz="1400" dirty="0"/>
          </a:p>
        </p:txBody>
      </p:sp>
      <p:sp>
        <p:nvSpPr>
          <p:cNvPr id="28" name="TextBox 27">
            <a:extLst>
              <a:ext uri="{FF2B5EF4-FFF2-40B4-BE49-F238E27FC236}">
                <a16:creationId xmlns:a16="http://schemas.microsoft.com/office/drawing/2014/main" id="{018C50E6-BC2A-4879-9E05-D21CAB6F175A}"/>
              </a:ext>
            </a:extLst>
          </p:cNvPr>
          <p:cNvSpPr txBox="1"/>
          <p:nvPr/>
        </p:nvSpPr>
        <p:spPr>
          <a:xfrm>
            <a:off x="6283665" y="5453993"/>
            <a:ext cx="1513838" cy="738664"/>
          </a:xfrm>
          <a:prstGeom prst="rect">
            <a:avLst/>
          </a:prstGeom>
          <a:noFill/>
        </p:spPr>
        <p:txBody>
          <a:bodyPr wrap="square" rtlCol="0">
            <a:spAutoFit/>
          </a:bodyPr>
          <a:lstStyle/>
          <a:p>
            <a:pPr algn="ctr"/>
            <a:r>
              <a:rPr lang="en-US" sz="1400" dirty="0"/>
              <a:t>Second Subsequent FCA</a:t>
            </a:r>
          </a:p>
          <a:p>
            <a:pPr algn="ctr"/>
            <a:r>
              <a:rPr lang="en-US" sz="1400" dirty="0"/>
              <a:t>T= +24 </a:t>
            </a:r>
            <a:r>
              <a:rPr lang="en-US" sz="1400" dirty="0" err="1"/>
              <a:t>mos</a:t>
            </a:r>
            <a:endParaRPr lang="en-US" sz="1400" dirty="0"/>
          </a:p>
        </p:txBody>
      </p:sp>
      <p:sp>
        <p:nvSpPr>
          <p:cNvPr id="29" name="Arrow: Up 28">
            <a:extLst>
              <a:ext uri="{FF2B5EF4-FFF2-40B4-BE49-F238E27FC236}">
                <a16:creationId xmlns:a16="http://schemas.microsoft.com/office/drawing/2014/main" id="{36CB8964-2E61-412E-AC27-44D56D1CF7D4}"/>
              </a:ext>
            </a:extLst>
          </p:cNvPr>
          <p:cNvSpPr/>
          <p:nvPr/>
        </p:nvSpPr>
        <p:spPr>
          <a:xfrm rot="10800000">
            <a:off x="2160840" y="2412001"/>
            <a:ext cx="484632" cy="36215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1165AA40-73E8-424A-8909-03A6B73B0CF9}"/>
              </a:ext>
            </a:extLst>
          </p:cNvPr>
          <p:cNvSpPr txBox="1"/>
          <p:nvPr/>
        </p:nvSpPr>
        <p:spPr>
          <a:xfrm>
            <a:off x="144064" y="1893145"/>
            <a:ext cx="997723" cy="600164"/>
          </a:xfrm>
          <a:prstGeom prst="rect">
            <a:avLst/>
          </a:prstGeom>
          <a:noFill/>
        </p:spPr>
        <p:txBody>
          <a:bodyPr wrap="square" rtlCol="0">
            <a:spAutoFit/>
          </a:bodyPr>
          <a:lstStyle/>
          <a:p>
            <a:pPr algn="ctr"/>
            <a:r>
              <a:rPr lang="en-US" sz="1100" dirty="0"/>
              <a:t>Primary FCA/</a:t>
            </a:r>
          </a:p>
          <a:p>
            <a:pPr algn="ctr"/>
            <a:r>
              <a:rPr lang="en-US" sz="1100" dirty="0"/>
              <a:t>Start of Schedule</a:t>
            </a:r>
          </a:p>
        </p:txBody>
      </p:sp>
      <p:sp>
        <p:nvSpPr>
          <p:cNvPr id="3" name="TextBox 2">
            <a:extLst>
              <a:ext uri="{FF2B5EF4-FFF2-40B4-BE49-F238E27FC236}">
                <a16:creationId xmlns:a16="http://schemas.microsoft.com/office/drawing/2014/main" id="{AD060FD8-7604-43D7-A755-C11416FDC88E}"/>
              </a:ext>
            </a:extLst>
          </p:cNvPr>
          <p:cNvSpPr txBox="1"/>
          <p:nvPr/>
        </p:nvSpPr>
        <p:spPr>
          <a:xfrm>
            <a:off x="1033296" y="1886743"/>
            <a:ext cx="1252565" cy="600164"/>
          </a:xfrm>
          <a:prstGeom prst="rect">
            <a:avLst/>
          </a:prstGeom>
          <a:noFill/>
        </p:spPr>
        <p:txBody>
          <a:bodyPr wrap="square" rtlCol="0">
            <a:spAutoFit/>
          </a:bodyPr>
          <a:lstStyle/>
          <a:p>
            <a:r>
              <a:rPr lang="en-US" sz="1100" dirty="0"/>
              <a:t>Financing/</a:t>
            </a:r>
          </a:p>
          <a:p>
            <a:r>
              <a:rPr lang="en-US" sz="1100" dirty="0"/>
              <a:t>Construction Notice to Proceed</a:t>
            </a:r>
          </a:p>
        </p:txBody>
      </p:sp>
      <p:sp>
        <p:nvSpPr>
          <p:cNvPr id="9" name="TextBox 8">
            <a:extLst>
              <a:ext uri="{FF2B5EF4-FFF2-40B4-BE49-F238E27FC236}">
                <a16:creationId xmlns:a16="http://schemas.microsoft.com/office/drawing/2014/main" id="{76F884ED-03A7-4C3E-A93D-7D34FDC57BCB}"/>
              </a:ext>
            </a:extLst>
          </p:cNvPr>
          <p:cNvSpPr txBox="1"/>
          <p:nvPr/>
        </p:nvSpPr>
        <p:spPr>
          <a:xfrm>
            <a:off x="2142388" y="1944770"/>
            <a:ext cx="1152562" cy="430887"/>
          </a:xfrm>
          <a:prstGeom prst="rect">
            <a:avLst/>
          </a:prstGeom>
          <a:noFill/>
        </p:spPr>
        <p:txBody>
          <a:bodyPr wrap="square" rtlCol="0">
            <a:spAutoFit/>
          </a:bodyPr>
          <a:lstStyle/>
          <a:p>
            <a:r>
              <a:rPr lang="en-US" sz="1100" dirty="0"/>
              <a:t>Substantial Site Construction</a:t>
            </a:r>
          </a:p>
        </p:txBody>
      </p:sp>
      <p:sp>
        <p:nvSpPr>
          <p:cNvPr id="10" name="TextBox 9">
            <a:extLst>
              <a:ext uri="{FF2B5EF4-FFF2-40B4-BE49-F238E27FC236}">
                <a16:creationId xmlns:a16="http://schemas.microsoft.com/office/drawing/2014/main" id="{1B415197-E930-4EFD-8107-E49F2244B490}"/>
              </a:ext>
            </a:extLst>
          </p:cNvPr>
          <p:cNvSpPr txBox="1"/>
          <p:nvPr/>
        </p:nvSpPr>
        <p:spPr>
          <a:xfrm>
            <a:off x="3851590" y="1959342"/>
            <a:ext cx="1177371" cy="430887"/>
          </a:xfrm>
          <a:prstGeom prst="rect">
            <a:avLst/>
          </a:prstGeom>
          <a:noFill/>
        </p:spPr>
        <p:txBody>
          <a:bodyPr wrap="square" rtlCol="0">
            <a:spAutoFit/>
          </a:bodyPr>
          <a:lstStyle/>
          <a:p>
            <a:r>
              <a:rPr lang="en-US" sz="1100" dirty="0"/>
              <a:t>Commercial Operation</a:t>
            </a:r>
          </a:p>
        </p:txBody>
      </p:sp>
      <p:cxnSp>
        <p:nvCxnSpPr>
          <p:cNvPr id="36" name="Straight Arrow Connector 35">
            <a:extLst>
              <a:ext uri="{FF2B5EF4-FFF2-40B4-BE49-F238E27FC236}">
                <a16:creationId xmlns:a16="http://schemas.microsoft.com/office/drawing/2014/main" id="{FDAEB388-13C5-449F-BC13-159B72777B33}"/>
              </a:ext>
            </a:extLst>
          </p:cNvPr>
          <p:cNvCxnSpPr>
            <a:cxnSpLocks/>
            <a:stCxn id="8" idx="0"/>
          </p:cNvCxnSpPr>
          <p:nvPr/>
        </p:nvCxnSpPr>
        <p:spPr>
          <a:xfrm>
            <a:off x="481577" y="2814023"/>
            <a:ext cx="10991602" cy="181499"/>
          </a:xfrm>
          <a:prstGeom prst="straightConnector1">
            <a:avLst/>
          </a:prstGeom>
          <a:ln w="38100">
            <a:solidFill>
              <a:srgbClr val="00B0F0"/>
            </a:solidFill>
            <a:tailEnd type="triangle"/>
          </a:ln>
        </p:spPr>
        <p:style>
          <a:lnRef idx="1">
            <a:schemeClr val="accent5"/>
          </a:lnRef>
          <a:fillRef idx="0">
            <a:schemeClr val="accent5"/>
          </a:fillRef>
          <a:effectRef idx="0">
            <a:schemeClr val="accent5"/>
          </a:effectRef>
          <a:fontRef idx="minor">
            <a:schemeClr val="tx1"/>
          </a:fontRef>
        </p:style>
      </p:cxnSp>
      <p:sp>
        <p:nvSpPr>
          <p:cNvPr id="43" name="TextBox 42">
            <a:extLst>
              <a:ext uri="{FF2B5EF4-FFF2-40B4-BE49-F238E27FC236}">
                <a16:creationId xmlns:a16="http://schemas.microsoft.com/office/drawing/2014/main" id="{4FD616D4-8053-47C5-9A04-8FF9D2E22B77}"/>
              </a:ext>
            </a:extLst>
          </p:cNvPr>
          <p:cNvSpPr txBox="1"/>
          <p:nvPr/>
        </p:nvSpPr>
        <p:spPr>
          <a:xfrm>
            <a:off x="1512981" y="5073046"/>
            <a:ext cx="1295400" cy="1200329"/>
          </a:xfrm>
          <a:prstGeom prst="rect">
            <a:avLst/>
          </a:prstGeom>
          <a:noFill/>
        </p:spPr>
        <p:txBody>
          <a:bodyPr wrap="square" rtlCol="0">
            <a:spAutoFit/>
          </a:bodyPr>
          <a:lstStyle/>
          <a:p>
            <a:r>
              <a:rPr lang="en-US" sz="1200" dirty="0"/>
              <a:t>If missed Financing/Construction Notice to Proceed &amp; COD extended  </a:t>
            </a:r>
            <a:r>
              <a:rPr lang="en-US" sz="1200" dirty="0">
                <a:sym typeface="Wingdings" panose="05000000000000000000" pitchFamily="2" charset="2"/>
              </a:rPr>
              <a:t> NCC Milestone FA X 1 </a:t>
            </a:r>
            <a:endParaRPr lang="en-US" sz="1200" dirty="0"/>
          </a:p>
        </p:txBody>
      </p:sp>
      <p:cxnSp>
        <p:nvCxnSpPr>
          <p:cNvPr id="45" name="Straight Arrow Connector 44">
            <a:extLst>
              <a:ext uri="{FF2B5EF4-FFF2-40B4-BE49-F238E27FC236}">
                <a16:creationId xmlns:a16="http://schemas.microsoft.com/office/drawing/2014/main" id="{D18037CB-1CA2-4223-9DBD-CA0E682CE9CE}"/>
              </a:ext>
            </a:extLst>
          </p:cNvPr>
          <p:cNvCxnSpPr/>
          <p:nvPr/>
        </p:nvCxnSpPr>
        <p:spPr>
          <a:xfrm flipV="1">
            <a:off x="2841123" y="4927801"/>
            <a:ext cx="836273" cy="48526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6" name="TextBox 45">
            <a:extLst>
              <a:ext uri="{FF2B5EF4-FFF2-40B4-BE49-F238E27FC236}">
                <a16:creationId xmlns:a16="http://schemas.microsoft.com/office/drawing/2014/main" id="{4F94353A-E2A7-4082-9907-5DCA9070A4C8}"/>
              </a:ext>
            </a:extLst>
          </p:cNvPr>
          <p:cNvSpPr txBox="1"/>
          <p:nvPr/>
        </p:nvSpPr>
        <p:spPr>
          <a:xfrm>
            <a:off x="4878807" y="5097298"/>
            <a:ext cx="1295400" cy="1200329"/>
          </a:xfrm>
          <a:prstGeom prst="rect">
            <a:avLst/>
          </a:prstGeom>
          <a:noFill/>
        </p:spPr>
        <p:txBody>
          <a:bodyPr wrap="square" rtlCol="0">
            <a:spAutoFit/>
          </a:bodyPr>
          <a:lstStyle/>
          <a:p>
            <a:r>
              <a:rPr lang="en-US" sz="1200" dirty="0"/>
              <a:t>If missed Substantial Site Construction and COD is extended  </a:t>
            </a:r>
            <a:r>
              <a:rPr lang="en-US" sz="1200" dirty="0">
                <a:sym typeface="Wingdings" panose="05000000000000000000" pitchFamily="2" charset="2"/>
              </a:rPr>
              <a:t> NCC Milestone FA X 3 </a:t>
            </a:r>
            <a:endParaRPr lang="en-US" sz="1200" dirty="0"/>
          </a:p>
        </p:txBody>
      </p:sp>
      <p:cxnSp>
        <p:nvCxnSpPr>
          <p:cNvPr id="47" name="Straight Arrow Connector 46">
            <a:extLst>
              <a:ext uri="{FF2B5EF4-FFF2-40B4-BE49-F238E27FC236}">
                <a16:creationId xmlns:a16="http://schemas.microsoft.com/office/drawing/2014/main" id="{9A32F681-D5DC-4E6A-8370-806D44A639FB}"/>
              </a:ext>
            </a:extLst>
          </p:cNvPr>
          <p:cNvCxnSpPr/>
          <p:nvPr/>
        </p:nvCxnSpPr>
        <p:spPr>
          <a:xfrm flipV="1">
            <a:off x="5910661" y="4907918"/>
            <a:ext cx="836273" cy="48526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8" name="Straight Arrow Connector 47">
            <a:extLst>
              <a:ext uri="{FF2B5EF4-FFF2-40B4-BE49-F238E27FC236}">
                <a16:creationId xmlns:a16="http://schemas.microsoft.com/office/drawing/2014/main" id="{F648C7CB-9E9C-4E73-B4CF-08359B5528CE}"/>
              </a:ext>
            </a:extLst>
          </p:cNvPr>
          <p:cNvCxnSpPr/>
          <p:nvPr/>
        </p:nvCxnSpPr>
        <p:spPr>
          <a:xfrm flipV="1">
            <a:off x="8740180" y="4861379"/>
            <a:ext cx="836273" cy="48526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2431CF56-7B19-49C8-9C3B-8A1F9D6ECAA5}"/>
              </a:ext>
            </a:extLst>
          </p:cNvPr>
          <p:cNvSpPr txBox="1"/>
          <p:nvPr/>
        </p:nvSpPr>
        <p:spPr>
          <a:xfrm>
            <a:off x="7732304" y="5196268"/>
            <a:ext cx="1295400" cy="1200329"/>
          </a:xfrm>
          <a:prstGeom prst="rect">
            <a:avLst/>
          </a:prstGeom>
          <a:noFill/>
        </p:spPr>
        <p:txBody>
          <a:bodyPr wrap="square" rtlCol="0">
            <a:spAutoFit/>
          </a:bodyPr>
          <a:lstStyle/>
          <a:p>
            <a:r>
              <a:rPr lang="en-US" sz="1200" dirty="0"/>
              <a:t>If missed Substantial Site Construction and COD is extended  </a:t>
            </a:r>
            <a:r>
              <a:rPr lang="en-US" sz="1200" dirty="0">
                <a:sym typeface="Wingdings" panose="05000000000000000000" pitchFamily="2" charset="2"/>
              </a:rPr>
              <a:t> NCC Milestone FA X 6 </a:t>
            </a:r>
            <a:endParaRPr lang="en-US" sz="1200" dirty="0"/>
          </a:p>
        </p:txBody>
      </p:sp>
      <p:sp>
        <p:nvSpPr>
          <p:cNvPr id="5" name="Star: 5 Points 4">
            <a:extLst>
              <a:ext uri="{FF2B5EF4-FFF2-40B4-BE49-F238E27FC236}">
                <a16:creationId xmlns:a16="http://schemas.microsoft.com/office/drawing/2014/main" id="{06232781-3BCA-4BFB-82FC-81132BB1A852}"/>
              </a:ext>
            </a:extLst>
          </p:cNvPr>
          <p:cNvSpPr/>
          <p:nvPr/>
        </p:nvSpPr>
        <p:spPr>
          <a:xfrm>
            <a:off x="11541317" y="4577712"/>
            <a:ext cx="194431" cy="262664"/>
          </a:xfrm>
          <a:prstGeom prst="star5">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Star: 5 Points 36">
            <a:extLst>
              <a:ext uri="{FF2B5EF4-FFF2-40B4-BE49-F238E27FC236}">
                <a16:creationId xmlns:a16="http://schemas.microsoft.com/office/drawing/2014/main" id="{F31B3364-A6BF-4B12-B474-A75D4162D6EA}"/>
              </a:ext>
            </a:extLst>
          </p:cNvPr>
          <p:cNvSpPr/>
          <p:nvPr/>
        </p:nvSpPr>
        <p:spPr>
          <a:xfrm>
            <a:off x="4137961" y="2710104"/>
            <a:ext cx="194431" cy="26266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Arrow Connector 38">
            <a:extLst>
              <a:ext uri="{FF2B5EF4-FFF2-40B4-BE49-F238E27FC236}">
                <a16:creationId xmlns:a16="http://schemas.microsoft.com/office/drawing/2014/main" id="{54B340FF-7BBF-476C-A184-83A7E77E61A9}"/>
              </a:ext>
            </a:extLst>
          </p:cNvPr>
          <p:cNvCxnSpPr>
            <a:cxnSpLocks/>
          </p:cNvCxnSpPr>
          <p:nvPr/>
        </p:nvCxnSpPr>
        <p:spPr>
          <a:xfrm flipV="1">
            <a:off x="552345" y="4089158"/>
            <a:ext cx="10861960" cy="12959"/>
          </a:xfrm>
          <a:prstGeom prst="straightConnector1">
            <a:avLst/>
          </a:prstGeom>
          <a:ln w="38100">
            <a:solidFill>
              <a:srgbClr val="FF0000"/>
            </a:solidFill>
            <a:tailEnd type="triangle"/>
          </a:ln>
        </p:spPr>
        <p:style>
          <a:lnRef idx="1">
            <a:schemeClr val="accent5"/>
          </a:lnRef>
          <a:fillRef idx="0">
            <a:schemeClr val="accent5"/>
          </a:fillRef>
          <a:effectRef idx="0">
            <a:schemeClr val="accent5"/>
          </a:effectRef>
          <a:fontRef idx="minor">
            <a:schemeClr val="tx1"/>
          </a:fontRef>
        </p:style>
      </p:cxnSp>
      <p:sp>
        <p:nvSpPr>
          <p:cNvPr id="18" name="TextBox 17">
            <a:extLst>
              <a:ext uri="{FF2B5EF4-FFF2-40B4-BE49-F238E27FC236}">
                <a16:creationId xmlns:a16="http://schemas.microsoft.com/office/drawing/2014/main" id="{1DB1510E-6918-466D-8A8E-29507E538AF6}"/>
              </a:ext>
            </a:extLst>
          </p:cNvPr>
          <p:cNvSpPr txBox="1"/>
          <p:nvPr/>
        </p:nvSpPr>
        <p:spPr>
          <a:xfrm>
            <a:off x="752671" y="3435135"/>
            <a:ext cx="5770957" cy="523220"/>
          </a:xfrm>
          <a:prstGeom prst="rect">
            <a:avLst/>
          </a:prstGeom>
          <a:solidFill>
            <a:srgbClr val="FFFF00"/>
          </a:solidFill>
        </p:spPr>
        <p:txBody>
          <a:bodyPr wrap="square" rtlCol="0">
            <a:spAutoFit/>
          </a:bodyPr>
          <a:lstStyle/>
          <a:p>
            <a:r>
              <a:rPr lang="en-US" sz="1400" dirty="0"/>
              <a:t>As long as the commercial operation date does not extend beyond the required delivery date, no additional financial assurance is required.</a:t>
            </a:r>
          </a:p>
        </p:txBody>
      </p:sp>
      <p:sp>
        <p:nvSpPr>
          <p:cNvPr id="41" name="Arrow: Up 40">
            <a:extLst>
              <a:ext uri="{FF2B5EF4-FFF2-40B4-BE49-F238E27FC236}">
                <a16:creationId xmlns:a16="http://schemas.microsoft.com/office/drawing/2014/main" id="{17044980-F4BD-4AE7-A2B3-EE9DD80EF942}"/>
              </a:ext>
            </a:extLst>
          </p:cNvPr>
          <p:cNvSpPr/>
          <p:nvPr/>
        </p:nvSpPr>
        <p:spPr>
          <a:xfrm rot="10800000">
            <a:off x="268039" y="3661766"/>
            <a:ext cx="484632" cy="34311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Arrow: Up 41">
            <a:extLst>
              <a:ext uri="{FF2B5EF4-FFF2-40B4-BE49-F238E27FC236}">
                <a16:creationId xmlns:a16="http://schemas.microsoft.com/office/drawing/2014/main" id="{2D0999D4-0A8F-4F48-BDBB-485A501851B2}"/>
              </a:ext>
            </a:extLst>
          </p:cNvPr>
          <p:cNvSpPr/>
          <p:nvPr/>
        </p:nvSpPr>
        <p:spPr>
          <a:xfrm rot="10800000">
            <a:off x="7213038" y="3696690"/>
            <a:ext cx="484632" cy="34311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Arrow: Up 43">
            <a:extLst>
              <a:ext uri="{FF2B5EF4-FFF2-40B4-BE49-F238E27FC236}">
                <a16:creationId xmlns:a16="http://schemas.microsoft.com/office/drawing/2014/main" id="{B055910E-D730-41B0-A362-7FF63A842EE5}"/>
              </a:ext>
            </a:extLst>
          </p:cNvPr>
          <p:cNvSpPr/>
          <p:nvPr/>
        </p:nvSpPr>
        <p:spPr>
          <a:xfrm rot="10800000">
            <a:off x="8213572" y="3706084"/>
            <a:ext cx="484632" cy="34311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Arrow: Up 49">
            <a:extLst>
              <a:ext uri="{FF2B5EF4-FFF2-40B4-BE49-F238E27FC236}">
                <a16:creationId xmlns:a16="http://schemas.microsoft.com/office/drawing/2014/main" id="{5A9B9E07-DE78-44CC-AEE9-37F7FF67B9A9}"/>
              </a:ext>
            </a:extLst>
          </p:cNvPr>
          <p:cNvSpPr/>
          <p:nvPr/>
        </p:nvSpPr>
        <p:spPr>
          <a:xfrm rot="10800000">
            <a:off x="11301543" y="3498344"/>
            <a:ext cx="484632" cy="343119"/>
          </a:xfrm>
          <a:prstGeom prst="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Star: 5 Points 50">
            <a:extLst>
              <a:ext uri="{FF2B5EF4-FFF2-40B4-BE49-F238E27FC236}">
                <a16:creationId xmlns:a16="http://schemas.microsoft.com/office/drawing/2014/main" id="{9ECDA9B1-E105-40DA-B84A-148D051C0BC8}"/>
              </a:ext>
            </a:extLst>
          </p:cNvPr>
          <p:cNvSpPr/>
          <p:nvPr/>
        </p:nvSpPr>
        <p:spPr>
          <a:xfrm>
            <a:off x="11473179" y="3946241"/>
            <a:ext cx="194431" cy="262664"/>
          </a:xfrm>
          <a:prstGeom prst="star5">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31D1B577-844E-477A-B36C-1773B9AC93C9}"/>
              </a:ext>
            </a:extLst>
          </p:cNvPr>
          <p:cNvSpPr txBox="1"/>
          <p:nvPr/>
        </p:nvSpPr>
        <p:spPr>
          <a:xfrm>
            <a:off x="8078691" y="2505577"/>
            <a:ext cx="2958022" cy="369332"/>
          </a:xfrm>
          <a:prstGeom prst="rect">
            <a:avLst/>
          </a:prstGeom>
          <a:noFill/>
        </p:spPr>
        <p:txBody>
          <a:bodyPr wrap="square" rtlCol="0">
            <a:spAutoFit/>
          </a:bodyPr>
          <a:lstStyle/>
          <a:p>
            <a:r>
              <a:rPr lang="en-US" dirty="0">
                <a:solidFill>
                  <a:srgbClr val="00B0F0"/>
                </a:solidFill>
              </a:rPr>
              <a:t>Original approved schedule</a:t>
            </a:r>
          </a:p>
        </p:txBody>
      </p:sp>
      <p:sp>
        <p:nvSpPr>
          <p:cNvPr id="25" name="TextBox 24">
            <a:extLst>
              <a:ext uri="{FF2B5EF4-FFF2-40B4-BE49-F238E27FC236}">
                <a16:creationId xmlns:a16="http://schemas.microsoft.com/office/drawing/2014/main" id="{802EA266-24B8-49EE-813B-A14E1B4FAFAC}"/>
              </a:ext>
            </a:extLst>
          </p:cNvPr>
          <p:cNvSpPr txBox="1"/>
          <p:nvPr/>
        </p:nvSpPr>
        <p:spPr>
          <a:xfrm>
            <a:off x="7429934" y="3361429"/>
            <a:ext cx="3794027" cy="369332"/>
          </a:xfrm>
          <a:prstGeom prst="rect">
            <a:avLst/>
          </a:prstGeom>
          <a:noFill/>
        </p:spPr>
        <p:txBody>
          <a:bodyPr wrap="square" rtlCol="0">
            <a:spAutoFit/>
          </a:bodyPr>
          <a:lstStyle/>
          <a:p>
            <a:r>
              <a:rPr lang="en-US" dirty="0">
                <a:solidFill>
                  <a:srgbClr val="FF0000"/>
                </a:solidFill>
              </a:rPr>
              <a:t>Changed schedule during construction</a:t>
            </a:r>
          </a:p>
        </p:txBody>
      </p:sp>
      <p:sp>
        <p:nvSpPr>
          <p:cNvPr id="31" name="TextBox 30">
            <a:extLst>
              <a:ext uri="{FF2B5EF4-FFF2-40B4-BE49-F238E27FC236}">
                <a16:creationId xmlns:a16="http://schemas.microsoft.com/office/drawing/2014/main" id="{1B41AFFD-41E5-4567-9E40-073D5132C66F}"/>
              </a:ext>
            </a:extLst>
          </p:cNvPr>
          <p:cNvSpPr txBox="1"/>
          <p:nvPr/>
        </p:nvSpPr>
        <p:spPr>
          <a:xfrm>
            <a:off x="7455354" y="4412987"/>
            <a:ext cx="1702962" cy="369332"/>
          </a:xfrm>
          <a:prstGeom prst="rect">
            <a:avLst/>
          </a:prstGeom>
          <a:noFill/>
        </p:spPr>
        <p:txBody>
          <a:bodyPr wrap="square" rtlCol="0">
            <a:spAutoFit/>
          </a:bodyPr>
          <a:lstStyle/>
          <a:p>
            <a:r>
              <a:rPr lang="en-US" dirty="0">
                <a:solidFill>
                  <a:srgbClr val="92D050"/>
                </a:solidFill>
              </a:rPr>
              <a:t>FCA Timeline</a:t>
            </a:r>
          </a:p>
        </p:txBody>
      </p:sp>
      <p:sp>
        <p:nvSpPr>
          <p:cNvPr id="52" name="Arrow: Up 51">
            <a:extLst>
              <a:ext uri="{FF2B5EF4-FFF2-40B4-BE49-F238E27FC236}">
                <a16:creationId xmlns:a16="http://schemas.microsoft.com/office/drawing/2014/main" id="{4E235E47-0ABF-4433-8091-696A1835C8BA}"/>
              </a:ext>
            </a:extLst>
          </p:cNvPr>
          <p:cNvSpPr/>
          <p:nvPr/>
        </p:nvSpPr>
        <p:spPr>
          <a:xfrm rot="10800000">
            <a:off x="11233254" y="2488113"/>
            <a:ext cx="484632" cy="342517"/>
          </a:xfrm>
          <a:prstGeom prst="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70B858D8-3B9A-4793-AC5C-408D6DFAD2AE}"/>
              </a:ext>
            </a:extLst>
          </p:cNvPr>
          <p:cNvSpPr txBox="1"/>
          <p:nvPr/>
        </p:nvSpPr>
        <p:spPr>
          <a:xfrm>
            <a:off x="8288298" y="1489736"/>
            <a:ext cx="2538808" cy="646331"/>
          </a:xfrm>
          <a:prstGeom prst="rect">
            <a:avLst/>
          </a:prstGeom>
          <a:noFill/>
        </p:spPr>
        <p:txBody>
          <a:bodyPr wrap="square" rtlCol="0">
            <a:spAutoFit/>
          </a:bodyPr>
          <a:lstStyle/>
          <a:p>
            <a:r>
              <a:rPr lang="en-US" dirty="0"/>
              <a:t>This is the CSO delivery obligation  date</a:t>
            </a:r>
          </a:p>
        </p:txBody>
      </p:sp>
      <p:cxnSp>
        <p:nvCxnSpPr>
          <p:cNvPr id="35" name="Straight Arrow Connector 34">
            <a:extLst>
              <a:ext uri="{FF2B5EF4-FFF2-40B4-BE49-F238E27FC236}">
                <a16:creationId xmlns:a16="http://schemas.microsoft.com/office/drawing/2014/main" id="{980E5F4D-FE4F-4F73-A4E3-97DD0F537819}"/>
              </a:ext>
            </a:extLst>
          </p:cNvPr>
          <p:cNvCxnSpPr>
            <a:cxnSpLocks/>
          </p:cNvCxnSpPr>
          <p:nvPr/>
        </p:nvCxnSpPr>
        <p:spPr>
          <a:xfrm>
            <a:off x="9977560" y="1971450"/>
            <a:ext cx="1139747" cy="5056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0767C4F5-C866-4A71-8666-05BBF6F070D3}"/>
              </a:ext>
            </a:extLst>
          </p:cNvPr>
          <p:cNvCxnSpPr>
            <a:cxnSpLocks/>
          </p:cNvCxnSpPr>
          <p:nvPr/>
        </p:nvCxnSpPr>
        <p:spPr>
          <a:xfrm>
            <a:off x="1512981" y="2630624"/>
            <a:ext cx="5700056" cy="106309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5" name="Straight Arrow Connector 54">
            <a:extLst>
              <a:ext uri="{FF2B5EF4-FFF2-40B4-BE49-F238E27FC236}">
                <a16:creationId xmlns:a16="http://schemas.microsoft.com/office/drawing/2014/main" id="{B892D9E1-1B78-4EC4-B262-891D8B6A31D3}"/>
              </a:ext>
            </a:extLst>
          </p:cNvPr>
          <p:cNvCxnSpPr>
            <a:cxnSpLocks/>
          </p:cNvCxnSpPr>
          <p:nvPr/>
        </p:nvCxnSpPr>
        <p:spPr>
          <a:xfrm>
            <a:off x="2686130" y="2656254"/>
            <a:ext cx="5567933" cy="108435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9" name="Straight Arrow Connector 58">
            <a:extLst>
              <a:ext uri="{FF2B5EF4-FFF2-40B4-BE49-F238E27FC236}">
                <a16:creationId xmlns:a16="http://schemas.microsoft.com/office/drawing/2014/main" id="{F716DE33-55D1-4690-9BD6-6734A014CB87}"/>
              </a:ext>
            </a:extLst>
          </p:cNvPr>
          <p:cNvCxnSpPr>
            <a:cxnSpLocks/>
          </p:cNvCxnSpPr>
          <p:nvPr/>
        </p:nvCxnSpPr>
        <p:spPr>
          <a:xfrm>
            <a:off x="4622593" y="2277155"/>
            <a:ext cx="6569707" cy="11928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 name="TextBox 6">
            <a:extLst>
              <a:ext uri="{FF2B5EF4-FFF2-40B4-BE49-F238E27FC236}">
                <a16:creationId xmlns:a16="http://schemas.microsoft.com/office/drawing/2014/main" id="{0607CB5A-CE05-4394-92FE-DAFA085C736B}"/>
              </a:ext>
            </a:extLst>
          </p:cNvPr>
          <p:cNvSpPr txBox="1"/>
          <p:nvPr/>
        </p:nvSpPr>
        <p:spPr>
          <a:xfrm>
            <a:off x="481577" y="914400"/>
            <a:ext cx="7597114" cy="923330"/>
          </a:xfrm>
          <a:prstGeom prst="rect">
            <a:avLst/>
          </a:prstGeom>
          <a:noFill/>
        </p:spPr>
        <p:txBody>
          <a:bodyPr wrap="square" rtlCol="0">
            <a:spAutoFit/>
          </a:bodyPr>
          <a:lstStyle/>
          <a:p>
            <a:r>
              <a:rPr lang="en-US" dirty="0"/>
              <a:t>Some projects with short construction schedules submit milestone schedules with early CODs, however the capacity market obligation is for COD by the start of the Capacity Commitment Period.  </a:t>
            </a:r>
          </a:p>
        </p:txBody>
      </p:sp>
    </p:spTree>
    <p:extLst>
      <p:ext uri="{BB962C8B-B14F-4D97-AF65-F5344CB8AC3E}">
        <p14:creationId xmlns:p14="http://schemas.microsoft.com/office/powerpoint/2010/main" val="520309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249E4-B460-4ECE-80C8-30EAEB54268E}"/>
              </a:ext>
            </a:extLst>
          </p:cNvPr>
          <p:cNvSpPr>
            <a:spLocks noGrp="1"/>
          </p:cNvSpPr>
          <p:nvPr>
            <p:ph type="title"/>
          </p:nvPr>
        </p:nvSpPr>
        <p:spPr>
          <a:xfrm>
            <a:off x="718819" y="289686"/>
            <a:ext cx="10919714" cy="346249"/>
          </a:xfrm>
        </p:spPr>
        <p:txBody>
          <a:bodyPr>
            <a:normAutofit/>
          </a:bodyPr>
          <a:lstStyle/>
          <a:p>
            <a:r>
              <a:rPr lang="en-US" dirty="0"/>
              <a:t>Short Duration Project Milestone FA Required - Example</a:t>
            </a:r>
          </a:p>
        </p:txBody>
      </p:sp>
      <p:sp>
        <p:nvSpPr>
          <p:cNvPr id="4" name="Slide Number Placeholder 3">
            <a:extLst>
              <a:ext uri="{FF2B5EF4-FFF2-40B4-BE49-F238E27FC236}">
                <a16:creationId xmlns:a16="http://schemas.microsoft.com/office/drawing/2014/main" id="{6DDADF82-5DB2-4344-B8A4-A0D0A5D5D81A}"/>
              </a:ext>
            </a:extLst>
          </p:cNvPr>
          <p:cNvSpPr>
            <a:spLocks noGrp="1"/>
          </p:cNvSpPr>
          <p:nvPr>
            <p:ph type="sldNum" sz="quarter" idx="7"/>
          </p:nvPr>
        </p:nvSpPr>
        <p:spPr>
          <a:xfrm>
            <a:off x="11638533" y="6547444"/>
            <a:ext cx="216534" cy="168909"/>
          </a:xfrm>
          <a:prstGeom prst="rect">
            <a:avLst/>
          </a:prstGeom>
        </p:spPr>
        <p:txBody>
          <a:bodyPr wrap="square" lIns="0" tIns="0" rIns="0" bIns="0">
            <a:spAutoFit/>
          </a:bodyPr>
          <a:lstStyle>
            <a:defPPr>
              <a:defRPr lang="en-US"/>
            </a:defPPr>
            <a:lvl1pPr marL="0" algn="l" defTabSz="914400" rtl="0" eaLnBrk="1" latinLnBrk="0" hangingPunct="1">
              <a:defRPr sz="1000" b="0"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ct val="100000"/>
              </a:lnSpc>
              <a:spcBef>
                <a:spcPts val="10"/>
              </a:spcBef>
            </a:pPr>
            <a:fld id="{81D60167-4931-47E6-BA6A-407CBD079E47}" type="slidenum">
              <a:rPr lang="en-US" smtClean="0"/>
              <a:pPr marL="38100">
                <a:lnSpc>
                  <a:spcPct val="100000"/>
                </a:lnSpc>
                <a:spcBef>
                  <a:spcPts val="10"/>
                </a:spcBef>
              </a:pPr>
              <a:t>16</a:t>
            </a:fld>
            <a:endParaRPr lang="en-US" dirty="0"/>
          </a:p>
        </p:txBody>
      </p:sp>
      <p:cxnSp>
        <p:nvCxnSpPr>
          <p:cNvPr id="6" name="Straight Arrow Connector 5">
            <a:extLst>
              <a:ext uri="{FF2B5EF4-FFF2-40B4-BE49-F238E27FC236}">
                <a16:creationId xmlns:a16="http://schemas.microsoft.com/office/drawing/2014/main" id="{9E21D916-BF16-4456-B065-ECFF1C57E7DA}"/>
              </a:ext>
            </a:extLst>
          </p:cNvPr>
          <p:cNvCxnSpPr>
            <a:cxnSpLocks/>
          </p:cNvCxnSpPr>
          <p:nvPr/>
        </p:nvCxnSpPr>
        <p:spPr>
          <a:xfrm>
            <a:off x="552345" y="4761580"/>
            <a:ext cx="10956616" cy="1"/>
          </a:xfrm>
          <a:prstGeom prst="straightConnector1">
            <a:avLst/>
          </a:prstGeom>
          <a:ln w="38100">
            <a:solidFill>
              <a:srgbClr val="92D050"/>
            </a:solidFill>
            <a:tailEnd type="triangle"/>
          </a:ln>
        </p:spPr>
        <p:style>
          <a:lnRef idx="1">
            <a:schemeClr val="dk1"/>
          </a:lnRef>
          <a:fillRef idx="0">
            <a:schemeClr val="dk1"/>
          </a:fillRef>
          <a:effectRef idx="0">
            <a:schemeClr val="dk1"/>
          </a:effectRef>
          <a:fontRef idx="minor">
            <a:schemeClr val="tx1"/>
          </a:fontRef>
        </p:style>
      </p:cxnSp>
      <p:sp>
        <p:nvSpPr>
          <p:cNvPr id="13" name="Arrow: Up 12">
            <a:extLst>
              <a:ext uri="{FF2B5EF4-FFF2-40B4-BE49-F238E27FC236}">
                <a16:creationId xmlns:a16="http://schemas.microsoft.com/office/drawing/2014/main" id="{10C8F79C-C1BD-412A-A5F5-57D42977FC76}"/>
              </a:ext>
            </a:extLst>
          </p:cNvPr>
          <p:cNvSpPr/>
          <p:nvPr/>
        </p:nvSpPr>
        <p:spPr>
          <a:xfrm>
            <a:off x="3609274" y="4944951"/>
            <a:ext cx="484632" cy="50756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Up 14">
            <a:extLst>
              <a:ext uri="{FF2B5EF4-FFF2-40B4-BE49-F238E27FC236}">
                <a16:creationId xmlns:a16="http://schemas.microsoft.com/office/drawing/2014/main" id="{7BA89B3A-CB08-4031-8B4B-EF0439DDE614}"/>
              </a:ext>
            </a:extLst>
          </p:cNvPr>
          <p:cNvSpPr/>
          <p:nvPr/>
        </p:nvSpPr>
        <p:spPr>
          <a:xfrm>
            <a:off x="6696830" y="4942486"/>
            <a:ext cx="484632" cy="50756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Arrow: Up 15">
            <a:extLst>
              <a:ext uri="{FF2B5EF4-FFF2-40B4-BE49-F238E27FC236}">
                <a16:creationId xmlns:a16="http://schemas.microsoft.com/office/drawing/2014/main" id="{043862F4-CB68-47CC-BC17-0F01A44F5D37}"/>
              </a:ext>
            </a:extLst>
          </p:cNvPr>
          <p:cNvSpPr/>
          <p:nvPr/>
        </p:nvSpPr>
        <p:spPr>
          <a:xfrm>
            <a:off x="11396217" y="4892507"/>
            <a:ext cx="484632" cy="43088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Up 19">
            <a:extLst>
              <a:ext uri="{FF2B5EF4-FFF2-40B4-BE49-F238E27FC236}">
                <a16:creationId xmlns:a16="http://schemas.microsoft.com/office/drawing/2014/main" id="{2EE20139-4DD8-4E89-87AA-48B536B5D970}"/>
              </a:ext>
            </a:extLst>
          </p:cNvPr>
          <p:cNvSpPr/>
          <p:nvPr/>
        </p:nvSpPr>
        <p:spPr>
          <a:xfrm>
            <a:off x="9515474" y="4910391"/>
            <a:ext cx="484632" cy="50255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0E4D4E9B-61DA-4E39-BDDD-3E3693274809}"/>
              </a:ext>
            </a:extLst>
          </p:cNvPr>
          <p:cNvSpPr txBox="1"/>
          <p:nvPr/>
        </p:nvSpPr>
        <p:spPr>
          <a:xfrm>
            <a:off x="99216" y="5440209"/>
            <a:ext cx="914400" cy="738664"/>
          </a:xfrm>
          <a:prstGeom prst="rect">
            <a:avLst/>
          </a:prstGeom>
          <a:noFill/>
        </p:spPr>
        <p:txBody>
          <a:bodyPr wrap="square" rtlCol="0">
            <a:spAutoFit/>
          </a:bodyPr>
          <a:lstStyle/>
          <a:p>
            <a:pPr algn="ctr"/>
            <a:r>
              <a:rPr lang="en-US" sz="1400" dirty="0"/>
              <a:t>Primary FCA</a:t>
            </a:r>
          </a:p>
          <a:p>
            <a:pPr algn="ctr"/>
            <a:r>
              <a:rPr lang="en-US" sz="1400" dirty="0"/>
              <a:t>T=0</a:t>
            </a:r>
          </a:p>
        </p:txBody>
      </p:sp>
      <p:sp>
        <p:nvSpPr>
          <p:cNvPr id="23" name="Arrow: Up 22">
            <a:extLst>
              <a:ext uri="{FF2B5EF4-FFF2-40B4-BE49-F238E27FC236}">
                <a16:creationId xmlns:a16="http://schemas.microsoft.com/office/drawing/2014/main" id="{85C083C9-70E4-47F7-8CFA-1CDE21A77DA5}"/>
              </a:ext>
            </a:extLst>
          </p:cNvPr>
          <p:cNvSpPr/>
          <p:nvPr/>
        </p:nvSpPr>
        <p:spPr>
          <a:xfrm>
            <a:off x="268039" y="4883084"/>
            <a:ext cx="484632" cy="42842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B3C593F4-DBE6-4224-9C95-F47F5F2FA4B0}"/>
              </a:ext>
            </a:extLst>
          </p:cNvPr>
          <p:cNvSpPr txBox="1"/>
          <p:nvPr/>
        </p:nvSpPr>
        <p:spPr>
          <a:xfrm>
            <a:off x="3235364" y="5415604"/>
            <a:ext cx="1295400" cy="954107"/>
          </a:xfrm>
          <a:prstGeom prst="rect">
            <a:avLst/>
          </a:prstGeom>
          <a:noFill/>
        </p:spPr>
        <p:txBody>
          <a:bodyPr wrap="square" rtlCol="0">
            <a:spAutoFit/>
          </a:bodyPr>
          <a:lstStyle/>
          <a:p>
            <a:pPr algn="ctr"/>
            <a:r>
              <a:rPr lang="en-US" sz="1400" dirty="0"/>
              <a:t>First Subsequent FCA</a:t>
            </a:r>
          </a:p>
          <a:p>
            <a:pPr algn="ctr"/>
            <a:r>
              <a:rPr lang="en-US" sz="1400" dirty="0"/>
              <a:t>T= +12 </a:t>
            </a:r>
            <a:r>
              <a:rPr lang="en-US" sz="1400" dirty="0" err="1"/>
              <a:t>mos</a:t>
            </a:r>
            <a:endParaRPr lang="en-US" sz="1400" dirty="0"/>
          </a:p>
        </p:txBody>
      </p:sp>
      <p:sp>
        <p:nvSpPr>
          <p:cNvPr id="26" name="TextBox 25">
            <a:extLst>
              <a:ext uri="{FF2B5EF4-FFF2-40B4-BE49-F238E27FC236}">
                <a16:creationId xmlns:a16="http://schemas.microsoft.com/office/drawing/2014/main" id="{65164A09-80E4-4B25-ADFE-F3276EC3CE8C}"/>
              </a:ext>
            </a:extLst>
          </p:cNvPr>
          <p:cNvSpPr txBox="1"/>
          <p:nvPr/>
        </p:nvSpPr>
        <p:spPr>
          <a:xfrm>
            <a:off x="10615397" y="5277104"/>
            <a:ext cx="1513837" cy="954107"/>
          </a:xfrm>
          <a:prstGeom prst="rect">
            <a:avLst/>
          </a:prstGeom>
          <a:noFill/>
        </p:spPr>
        <p:txBody>
          <a:bodyPr wrap="square" rtlCol="0">
            <a:spAutoFit/>
          </a:bodyPr>
          <a:lstStyle/>
          <a:p>
            <a:pPr algn="ctr"/>
            <a:r>
              <a:rPr lang="en-US" sz="1400" dirty="0"/>
              <a:t>Start of Capacity Commitment Period</a:t>
            </a:r>
          </a:p>
          <a:p>
            <a:pPr algn="ctr"/>
            <a:r>
              <a:rPr lang="en-US" sz="1400" dirty="0"/>
              <a:t>T = +39 </a:t>
            </a:r>
            <a:r>
              <a:rPr lang="en-US" sz="1400" dirty="0" err="1"/>
              <a:t>mos</a:t>
            </a:r>
            <a:endParaRPr lang="en-US" sz="1400" dirty="0"/>
          </a:p>
        </p:txBody>
      </p:sp>
      <p:sp>
        <p:nvSpPr>
          <p:cNvPr id="27" name="TextBox 26">
            <a:extLst>
              <a:ext uri="{FF2B5EF4-FFF2-40B4-BE49-F238E27FC236}">
                <a16:creationId xmlns:a16="http://schemas.microsoft.com/office/drawing/2014/main" id="{70C54246-28E3-48CA-99CB-063A1F83E5D3}"/>
              </a:ext>
            </a:extLst>
          </p:cNvPr>
          <p:cNvSpPr txBox="1"/>
          <p:nvPr/>
        </p:nvSpPr>
        <p:spPr>
          <a:xfrm>
            <a:off x="9110090" y="5367985"/>
            <a:ext cx="1295400" cy="954107"/>
          </a:xfrm>
          <a:prstGeom prst="rect">
            <a:avLst/>
          </a:prstGeom>
          <a:noFill/>
        </p:spPr>
        <p:txBody>
          <a:bodyPr wrap="square" rtlCol="0">
            <a:spAutoFit/>
          </a:bodyPr>
          <a:lstStyle/>
          <a:p>
            <a:pPr algn="ctr"/>
            <a:r>
              <a:rPr lang="en-US" sz="1400" dirty="0"/>
              <a:t>Third Subsequent FCA</a:t>
            </a:r>
          </a:p>
          <a:p>
            <a:pPr algn="ctr"/>
            <a:r>
              <a:rPr lang="en-US" sz="1400" dirty="0"/>
              <a:t>T= +36 </a:t>
            </a:r>
            <a:r>
              <a:rPr lang="en-US" sz="1400" dirty="0" err="1"/>
              <a:t>mos</a:t>
            </a:r>
            <a:endParaRPr lang="en-US" sz="1400" dirty="0"/>
          </a:p>
        </p:txBody>
      </p:sp>
      <p:sp>
        <p:nvSpPr>
          <p:cNvPr id="28" name="TextBox 27">
            <a:extLst>
              <a:ext uri="{FF2B5EF4-FFF2-40B4-BE49-F238E27FC236}">
                <a16:creationId xmlns:a16="http://schemas.microsoft.com/office/drawing/2014/main" id="{018C50E6-BC2A-4879-9E05-D21CAB6F175A}"/>
              </a:ext>
            </a:extLst>
          </p:cNvPr>
          <p:cNvSpPr txBox="1"/>
          <p:nvPr/>
        </p:nvSpPr>
        <p:spPr>
          <a:xfrm>
            <a:off x="6283665" y="5453993"/>
            <a:ext cx="1513838" cy="738664"/>
          </a:xfrm>
          <a:prstGeom prst="rect">
            <a:avLst/>
          </a:prstGeom>
          <a:noFill/>
        </p:spPr>
        <p:txBody>
          <a:bodyPr wrap="square" rtlCol="0">
            <a:spAutoFit/>
          </a:bodyPr>
          <a:lstStyle/>
          <a:p>
            <a:pPr algn="ctr"/>
            <a:r>
              <a:rPr lang="en-US" sz="1400" dirty="0"/>
              <a:t>Second Subsequent FCA</a:t>
            </a:r>
          </a:p>
          <a:p>
            <a:pPr algn="ctr"/>
            <a:r>
              <a:rPr lang="en-US" sz="1400" dirty="0"/>
              <a:t>T= +24 </a:t>
            </a:r>
            <a:r>
              <a:rPr lang="en-US" sz="1400" dirty="0" err="1"/>
              <a:t>mos</a:t>
            </a:r>
            <a:endParaRPr lang="en-US" sz="1400" dirty="0"/>
          </a:p>
        </p:txBody>
      </p:sp>
      <p:sp>
        <p:nvSpPr>
          <p:cNvPr id="43" name="TextBox 42">
            <a:extLst>
              <a:ext uri="{FF2B5EF4-FFF2-40B4-BE49-F238E27FC236}">
                <a16:creationId xmlns:a16="http://schemas.microsoft.com/office/drawing/2014/main" id="{4FD616D4-8053-47C5-9A04-8FF9D2E22B77}"/>
              </a:ext>
            </a:extLst>
          </p:cNvPr>
          <p:cNvSpPr txBox="1"/>
          <p:nvPr/>
        </p:nvSpPr>
        <p:spPr>
          <a:xfrm>
            <a:off x="1512981" y="5073046"/>
            <a:ext cx="1295400" cy="1200329"/>
          </a:xfrm>
          <a:prstGeom prst="rect">
            <a:avLst/>
          </a:prstGeom>
          <a:solidFill>
            <a:srgbClr val="FFFF00"/>
          </a:solidFill>
        </p:spPr>
        <p:txBody>
          <a:bodyPr wrap="square" rtlCol="0">
            <a:spAutoFit/>
          </a:bodyPr>
          <a:lstStyle/>
          <a:p>
            <a:r>
              <a:rPr lang="en-US" sz="1200" dirty="0"/>
              <a:t>Missed Financing/Construction Notice to Proceed &amp; COD extended  </a:t>
            </a:r>
            <a:r>
              <a:rPr lang="en-US" sz="1200" dirty="0">
                <a:sym typeface="Wingdings" panose="05000000000000000000" pitchFamily="2" charset="2"/>
              </a:rPr>
              <a:t> NCC Milestone FA X 1 </a:t>
            </a:r>
            <a:endParaRPr lang="en-US" sz="1200" dirty="0"/>
          </a:p>
        </p:txBody>
      </p:sp>
      <p:cxnSp>
        <p:nvCxnSpPr>
          <p:cNvPr id="45" name="Straight Arrow Connector 44">
            <a:extLst>
              <a:ext uri="{FF2B5EF4-FFF2-40B4-BE49-F238E27FC236}">
                <a16:creationId xmlns:a16="http://schemas.microsoft.com/office/drawing/2014/main" id="{D18037CB-1CA2-4223-9DBD-CA0E682CE9CE}"/>
              </a:ext>
            </a:extLst>
          </p:cNvPr>
          <p:cNvCxnSpPr/>
          <p:nvPr/>
        </p:nvCxnSpPr>
        <p:spPr>
          <a:xfrm flipV="1">
            <a:off x="2841426" y="4909071"/>
            <a:ext cx="836273" cy="48526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6" name="TextBox 45">
            <a:extLst>
              <a:ext uri="{FF2B5EF4-FFF2-40B4-BE49-F238E27FC236}">
                <a16:creationId xmlns:a16="http://schemas.microsoft.com/office/drawing/2014/main" id="{4F94353A-E2A7-4082-9907-5DCA9070A4C8}"/>
              </a:ext>
            </a:extLst>
          </p:cNvPr>
          <p:cNvSpPr txBox="1"/>
          <p:nvPr/>
        </p:nvSpPr>
        <p:spPr>
          <a:xfrm>
            <a:off x="4878807" y="5097298"/>
            <a:ext cx="1295400" cy="1200329"/>
          </a:xfrm>
          <a:prstGeom prst="rect">
            <a:avLst/>
          </a:prstGeom>
          <a:solidFill>
            <a:srgbClr val="FFFF00"/>
          </a:solidFill>
        </p:spPr>
        <p:txBody>
          <a:bodyPr wrap="square" rtlCol="0">
            <a:spAutoFit/>
          </a:bodyPr>
          <a:lstStyle/>
          <a:p>
            <a:r>
              <a:rPr lang="en-US" sz="1200" dirty="0"/>
              <a:t>Missed Substantial Site Construction and COD is extended  </a:t>
            </a:r>
            <a:r>
              <a:rPr lang="en-US" sz="1200" dirty="0">
                <a:sym typeface="Wingdings" panose="05000000000000000000" pitchFamily="2" charset="2"/>
              </a:rPr>
              <a:t> NCC Milestone FA X 3 </a:t>
            </a:r>
            <a:endParaRPr lang="en-US" sz="1200" dirty="0"/>
          </a:p>
        </p:txBody>
      </p:sp>
      <p:cxnSp>
        <p:nvCxnSpPr>
          <p:cNvPr id="47" name="Straight Arrow Connector 46">
            <a:extLst>
              <a:ext uri="{FF2B5EF4-FFF2-40B4-BE49-F238E27FC236}">
                <a16:creationId xmlns:a16="http://schemas.microsoft.com/office/drawing/2014/main" id="{9A32F681-D5DC-4E6A-8370-806D44A639FB}"/>
              </a:ext>
            </a:extLst>
          </p:cNvPr>
          <p:cNvCxnSpPr/>
          <p:nvPr/>
        </p:nvCxnSpPr>
        <p:spPr>
          <a:xfrm flipV="1">
            <a:off x="5862183" y="4837798"/>
            <a:ext cx="836273" cy="48526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8" name="Straight Arrow Connector 47">
            <a:extLst>
              <a:ext uri="{FF2B5EF4-FFF2-40B4-BE49-F238E27FC236}">
                <a16:creationId xmlns:a16="http://schemas.microsoft.com/office/drawing/2014/main" id="{F648C7CB-9E9C-4E73-B4CF-08359B5528CE}"/>
              </a:ext>
            </a:extLst>
          </p:cNvPr>
          <p:cNvCxnSpPr/>
          <p:nvPr/>
        </p:nvCxnSpPr>
        <p:spPr>
          <a:xfrm flipV="1">
            <a:off x="8740180" y="4861379"/>
            <a:ext cx="836273" cy="48526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2431CF56-7B19-49C8-9C3B-8A1F9D6ECAA5}"/>
              </a:ext>
            </a:extLst>
          </p:cNvPr>
          <p:cNvSpPr txBox="1"/>
          <p:nvPr/>
        </p:nvSpPr>
        <p:spPr>
          <a:xfrm>
            <a:off x="7732304" y="5196268"/>
            <a:ext cx="1295400" cy="1200329"/>
          </a:xfrm>
          <a:prstGeom prst="rect">
            <a:avLst/>
          </a:prstGeom>
          <a:noFill/>
        </p:spPr>
        <p:txBody>
          <a:bodyPr wrap="square" rtlCol="0">
            <a:spAutoFit/>
          </a:bodyPr>
          <a:lstStyle/>
          <a:p>
            <a:r>
              <a:rPr lang="en-US" sz="1200" dirty="0"/>
              <a:t>If missed Substantial Site Construction and COD is extended  </a:t>
            </a:r>
            <a:r>
              <a:rPr lang="en-US" sz="1200" dirty="0">
                <a:sym typeface="Wingdings" panose="05000000000000000000" pitchFamily="2" charset="2"/>
              </a:rPr>
              <a:t> NCC Milestone FA X 6 </a:t>
            </a:r>
            <a:endParaRPr lang="en-US" sz="1200" dirty="0"/>
          </a:p>
        </p:txBody>
      </p:sp>
      <p:sp>
        <p:nvSpPr>
          <p:cNvPr id="5" name="Star: 5 Points 4">
            <a:extLst>
              <a:ext uri="{FF2B5EF4-FFF2-40B4-BE49-F238E27FC236}">
                <a16:creationId xmlns:a16="http://schemas.microsoft.com/office/drawing/2014/main" id="{06232781-3BCA-4BFB-82FC-81132BB1A852}"/>
              </a:ext>
            </a:extLst>
          </p:cNvPr>
          <p:cNvSpPr/>
          <p:nvPr/>
        </p:nvSpPr>
        <p:spPr>
          <a:xfrm>
            <a:off x="11541317" y="4577712"/>
            <a:ext cx="194431" cy="262664"/>
          </a:xfrm>
          <a:prstGeom prst="star5">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Arrow Connector 38">
            <a:extLst>
              <a:ext uri="{FF2B5EF4-FFF2-40B4-BE49-F238E27FC236}">
                <a16:creationId xmlns:a16="http://schemas.microsoft.com/office/drawing/2014/main" id="{54B340FF-7BBF-476C-A184-83A7E77E61A9}"/>
              </a:ext>
            </a:extLst>
          </p:cNvPr>
          <p:cNvCxnSpPr>
            <a:cxnSpLocks/>
          </p:cNvCxnSpPr>
          <p:nvPr/>
        </p:nvCxnSpPr>
        <p:spPr>
          <a:xfrm flipV="1">
            <a:off x="497611" y="3313632"/>
            <a:ext cx="11249189" cy="56014"/>
          </a:xfrm>
          <a:prstGeom prst="straightConnector1">
            <a:avLst/>
          </a:prstGeom>
          <a:ln w="38100">
            <a:solidFill>
              <a:srgbClr val="FF0000"/>
            </a:solidFill>
            <a:tailEnd type="triangle"/>
          </a:ln>
        </p:spPr>
        <p:style>
          <a:lnRef idx="1">
            <a:schemeClr val="accent5"/>
          </a:lnRef>
          <a:fillRef idx="0">
            <a:schemeClr val="accent5"/>
          </a:fillRef>
          <a:effectRef idx="0">
            <a:schemeClr val="accent5"/>
          </a:effectRef>
          <a:fontRef idx="minor">
            <a:schemeClr val="tx1"/>
          </a:fontRef>
        </p:style>
      </p:cxnSp>
      <p:sp>
        <p:nvSpPr>
          <p:cNvPr id="18" name="TextBox 17">
            <a:extLst>
              <a:ext uri="{FF2B5EF4-FFF2-40B4-BE49-F238E27FC236}">
                <a16:creationId xmlns:a16="http://schemas.microsoft.com/office/drawing/2014/main" id="{1DB1510E-6918-466D-8A8E-29507E538AF6}"/>
              </a:ext>
            </a:extLst>
          </p:cNvPr>
          <p:cNvSpPr txBox="1"/>
          <p:nvPr/>
        </p:nvSpPr>
        <p:spPr>
          <a:xfrm>
            <a:off x="752671" y="3435135"/>
            <a:ext cx="5770957" cy="738664"/>
          </a:xfrm>
          <a:prstGeom prst="rect">
            <a:avLst/>
          </a:prstGeom>
          <a:solidFill>
            <a:srgbClr val="FFFF00"/>
          </a:solidFill>
        </p:spPr>
        <p:txBody>
          <a:bodyPr wrap="square" rtlCol="0">
            <a:spAutoFit/>
          </a:bodyPr>
          <a:lstStyle/>
          <a:p>
            <a:r>
              <a:rPr lang="en-US" sz="1400" dirty="0"/>
              <a:t>Because changed schedule extends commercial operation date beyond the required delivery date, FCA triggers effective:   Missed milestones result in Milestone FA </a:t>
            </a:r>
            <a:r>
              <a:rPr lang="en-US" sz="1400"/>
              <a:t>X 3</a:t>
            </a:r>
            <a:endParaRPr lang="en-US" sz="1400" dirty="0"/>
          </a:p>
        </p:txBody>
      </p:sp>
      <p:sp>
        <p:nvSpPr>
          <p:cNvPr id="41" name="Arrow: Up 40">
            <a:extLst>
              <a:ext uri="{FF2B5EF4-FFF2-40B4-BE49-F238E27FC236}">
                <a16:creationId xmlns:a16="http://schemas.microsoft.com/office/drawing/2014/main" id="{17044980-F4BD-4AE7-A2B3-EE9DD80EF942}"/>
              </a:ext>
            </a:extLst>
          </p:cNvPr>
          <p:cNvSpPr/>
          <p:nvPr/>
        </p:nvSpPr>
        <p:spPr>
          <a:xfrm rot="10800000">
            <a:off x="268039" y="3661766"/>
            <a:ext cx="484632" cy="34311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Arrow: Up 41">
            <a:extLst>
              <a:ext uri="{FF2B5EF4-FFF2-40B4-BE49-F238E27FC236}">
                <a16:creationId xmlns:a16="http://schemas.microsoft.com/office/drawing/2014/main" id="{2D0999D4-0A8F-4F48-BDBB-485A501851B2}"/>
              </a:ext>
            </a:extLst>
          </p:cNvPr>
          <p:cNvSpPr/>
          <p:nvPr/>
        </p:nvSpPr>
        <p:spPr>
          <a:xfrm rot="10800000">
            <a:off x="7555187" y="2947717"/>
            <a:ext cx="484632" cy="34311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Arrow: Up 43">
            <a:extLst>
              <a:ext uri="{FF2B5EF4-FFF2-40B4-BE49-F238E27FC236}">
                <a16:creationId xmlns:a16="http://schemas.microsoft.com/office/drawing/2014/main" id="{B055910E-D730-41B0-A362-7FF63A842EE5}"/>
              </a:ext>
            </a:extLst>
          </p:cNvPr>
          <p:cNvSpPr/>
          <p:nvPr/>
        </p:nvSpPr>
        <p:spPr>
          <a:xfrm rot="10800000">
            <a:off x="8688916" y="2878404"/>
            <a:ext cx="484632" cy="34311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Arrow: Up 49">
            <a:extLst>
              <a:ext uri="{FF2B5EF4-FFF2-40B4-BE49-F238E27FC236}">
                <a16:creationId xmlns:a16="http://schemas.microsoft.com/office/drawing/2014/main" id="{5A9B9E07-DE78-44CC-AEE9-37F7FF67B9A9}"/>
              </a:ext>
            </a:extLst>
          </p:cNvPr>
          <p:cNvSpPr/>
          <p:nvPr/>
        </p:nvSpPr>
        <p:spPr>
          <a:xfrm rot="10800000">
            <a:off x="11707368" y="2692394"/>
            <a:ext cx="484632" cy="343119"/>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Star: 5 Points 50">
            <a:extLst>
              <a:ext uri="{FF2B5EF4-FFF2-40B4-BE49-F238E27FC236}">
                <a16:creationId xmlns:a16="http://schemas.microsoft.com/office/drawing/2014/main" id="{9ECDA9B1-E105-40DA-B84A-148D051C0BC8}"/>
              </a:ext>
            </a:extLst>
          </p:cNvPr>
          <p:cNvSpPr/>
          <p:nvPr/>
        </p:nvSpPr>
        <p:spPr>
          <a:xfrm>
            <a:off x="11878671" y="3166336"/>
            <a:ext cx="194431" cy="262664"/>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802EA266-24B8-49EE-813B-A14E1B4FAFAC}"/>
              </a:ext>
            </a:extLst>
          </p:cNvPr>
          <p:cNvSpPr txBox="1"/>
          <p:nvPr/>
        </p:nvSpPr>
        <p:spPr>
          <a:xfrm>
            <a:off x="7429934" y="3361429"/>
            <a:ext cx="3794027" cy="369332"/>
          </a:xfrm>
          <a:prstGeom prst="rect">
            <a:avLst/>
          </a:prstGeom>
          <a:noFill/>
        </p:spPr>
        <p:txBody>
          <a:bodyPr wrap="square" rtlCol="0">
            <a:spAutoFit/>
          </a:bodyPr>
          <a:lstStyle/>
          <a:p>
            <a:r>
              <a:rPr lang="en-US" dirty="0">
                <a:solidFill>
                  <a:srgbClr val="FF0000"/>
                </a:solidFill>
              </a:rPr>
              <a:t>Changed schedule during construction</a:t>
            </a:r>
          </a:p>
        </p:txBody>
      </p:sp>
      <p:sp>
        <p:nvSpPr>
          <p:cNvPr id="31" name="TextBox 30">
            <a:extLst>
              <a:ext uri="{FF2B5EF4-FFF2-40B4-BE49-F238E27FC236}">
                <a16:creationId xmlns:a16="http://schemas.microsoft.com/office/drawing/2014/main" id="{1B41AFFD-41E5-4567-9E40-073D5132C66F}"/>
              </a:ext>
            </a:extLst>
          </p:cNvPr>
          <p:cNvSpPr txBox="1"/>
          <p:nvPr/>
        </p:nvSpPr>
        <p:spPr>
          <a:xfrm>
            <a:off x="7455354" y="4412987"/>
            <a:ext cx="1702962" cy="369332"/>
          </a:xfrm>
          <a:prstGeom prst="rect">
            <a:avLst/>
          </a:prstGeom>
          <a:noFill/>
        </p:spPr>
        <p:txBody>
          <a:bodyPr wrap="square" rtlCol="0">
            <a:spAutoFit/>
          </a:bodyPr>
          <a:lstStyle/>
          <a:p>
            <a:r>
              <a:rPr lang="en-US" dirty="0">
                <a:solidFill>
                  <a:srgbClr val="92D050"/>
                </a:solidFill>
              </a:rPr>
              <a:t>FCA Timeline</a:t>
            </a:r>
          </a:p>
        </p:txBody>
      </p:sp>
      <p:pic>
        <p:nvPicPr>
          <p:cNvPr id="38" name="Picture 37">
            <a:extLst>
              <a:ext uri="{FF2B5EF4-FFF2-40B4-BE49-F238E27FC236}">
                <a16:creationId xmlns:a16="http://schemas.microsoft.com/office/drawing/2014/main" id="{2CC59B23-9216-40FC-89D0-C191946C4DE5}"/>
              </a:ext>
            </a:extLst>
          </p:cNvPr>
          <p:cNvPicPr>
            <a:picLocks noChangeAspect="1"/>
          </p:cNvPicPr>
          <p:nvPr/>
        </p:nvPicPr>
        <p:blipFill>
          <a:blip r:embed="rId3"/>
          <a:stretch>
            <a:fillRect/>
          </a:stretch>
        </p:blipFill>
        <p:spPr>
          <a:xfrm>
            <a:off x="357809" y="790691"/>
            <a:ext cx="11520862" cy="1501206"/>
          </a:xfrm>
          <a:prstGeom prst="rect">
            <a:avLst/>
          </a:prstGeom>
        </p:spPr>
      </p:pic>
      <p:cxnSp>
        <p:nvCxnSpPr>
          <p:cNvPr id="56" name="Straight Arrow Connector 55">
            <a:extLst>
              <a:ext uri="{FF2B5EF4-FFF2-40B4-BE49-F238E27FC236}">
                <a16:creationId xmlns:a16="http://schemas.microsoft.com/office/drawing/2014/main" id="{FF04A1E4-56D3-4704-B0D7-B12C4CD428D7}"/>
              </a:ext>
            </a:extLst>
          </p:cNvPr>
          <p:cNvCxnSpPr>
            <a:cxnSpLocks/>
          </p:cNvCxnSpPr>
          <p:nvPr/>
        </p:nvCxnSpPr>
        <p:spPr>
          <a:xfrm>
            <a:off x="11508961" y="2262889"/>
            <a:ext cx="369710" cy="836425"/>
          </a:xfrm>
          <a:prstGeom prst="straightConnector1">
            <a:avLst/>
          </a:prstGeom>
          <a:ln>
            <a:solidFill>
              <a:srgbClr val="FF0000"/>
            </a:solidFill>
            <a:tailEnd type="triangle"/>
          </a:ln>
        </p:spPr>
        <p:style>
          <a:lnRef idx="1">
            <a:schemeClr val="dk1"/>
          </a:lnRef>
          <a:fillRef idx="0">
            <a:schemeClr val="dk1"/>
          </a:fillRef>
          <a:effectRef idx="0">
            <a:schemeClr val="dk1"/>
          </a:effectRef>
          <a:fontRef idx="minor">
            <a:schemeClr val="tx1"/>
          </a:fontRef>
        </p:style>
      </p:cxnSp>
      <p:sp>
        <p:nvSpPr>
          <p:cNvPr id="60" name="TextBox 59">
            <a:extLst>
              <a:ext uri="{FF2B5EF4-FFF2-40B4-BE49-F238E27FC236}">
                <a16:creationId xmlns:a16="http://schemas.microsoft.com/office/drawing/2014/main" id="{89D28D06-9EEC-4A54-8DE9-D59511D94001}"/>
              </a:ext>
            </a:extLst>
          </p:cNvPr>
          <p:cNvSpPr txBox="1"/>
          <p:nvPr/>
        </p:nvSpPr>
        <p:spPr>
          <a:xfrm>
            <a:off x="7177512" y="2315751"/>
            <a:ext cx="1202492" cy="604033"/>
          </a:xfrm>
          <a:prstGeom prst="rect">
            <a:avLst/>
          </a:prstGeom>
          <a:noFill/>
        </p:spPr>
        <p:txBody>
          <a:bodyPr wrap="square" rtlCol="0">
            <a:spAutoFit/>
          </a:bodyPr>
          <a:lstStyle/>
          <a:p>
            <a:r>
              <a:rPr lang="en-US" sz="1100" dirty="0"/>
              <a:t>Financing/</a:t>
            </a:r>
          </a:p>
          <a:p>
            <a:r>
              <a:rPr lang="en-US" sz="1100" dirty="0"/>
              <a:t>Construction Notice to Proceed</a:t>
            </a:r>
          </a:p>
        </p:txBody>
      </p:sp>
      <p:sp>
        <p:nvSpPr>
          <p:cNvPr id="61" name="TextBox 60">
            <a:extLst>
              <a:ext uri="{FF2B5EF4-FFF2-40B4-BE49-F238E27FC236}">
                <a16:creationId xmlns:a16="http://schemas.microsoft.com/office/drawing/2014/main" id="{E5D30D34-82F5-4D72-9555-626E610947A0}"/>
              </a:ext>
            </a:extLst>
          </p:cNvPr>
          <p:cNvSpPr txBox="1"/>
          <p:nvPr/>
        </p:nvSpPr>
        <p:spPr>
          <a:xfrm>
            <a:off x="8451423" y="2438505"/>
            <a:ext cx="1152562" cy="430887"/>
          </a:xfrm>
          <a:prstGeom prst="rect">
            <a:avLst/>
          </a:prstGeom>
          <a:noFill/>
        </p:spPr>
        <p:txBody>
          <a:bodyPr wrap="square" rtlCol="0">
            <a:spAutoFit/>
          </a:bodyPr>
          <a:lstStyle/>
          <a:p>
            <a:r>
              <a:rPr lang="en-US" sz="1100" dirty="0"/>
              <a:t>Substantial Site Construction</a:t>
            </a:r>
          </a:p>
        </p:txBody>
      </p:sp>
      <p:sp>
        <p:nvSpPr>
          <p:cNvPr id="62" name="TextBox 61">
            <a:extLst>
              <a:ext uri="{FF2B5EF4-FFF2-40B4-BE49-F238E27FC236}">
                <a16:creationId xmlns:a16="http://schemas.microsoft.com/office/drawing/2014/main" id="{C2E962E0-6406-48B1-A11C-7C1E737270F9}"/>
              </a:ext>
            </a:extLst>
          </p:cNvPr>
          <p:cNvSpPr txBox="1"/>
          <p:nvPr/>
        </p:nvSpPr>
        <p:spPr>
          <a:xfrm>
            <a:off x="11228632" y="1265011"/>
            <a:ext cx="1177371" cy="430887"/>
          </a:xfrm>
          <a:prstGeom prst="rect">
            <a:avLst/>
          </a:prstGeom>
          <a:noFill/>
        </p:spPr>
        <p:txBody>
          <a:bodyPr wrap="square" rtlCol="0">
            <a:spAutoFit/>
          </a:bodyPr>
          <a:lstStyle/>
          <a:p>
            <a:r>
              <a:rPr lang="en-US" sz="1100" dirty="0"/>
              <a:t>Commercial Operation</a:t>
            </a:r>
          </a:p>
        </p:txBody>
      </p:sp>
      <p:sp>
        <p:nvSpPr>
          <p:cNvPr id="63" name="TextBox 62">
            <a:extLst>
              <a:ext uri="{FF2B5EF4-FFF2-40B4-BE49-F238E27FC236}">
                <a16:creationId xmlns:a16="http://schemas.microsoft.com/office/drawing/2014/main" id="{16D5E98B-FD19-4169-AC7E-55A820F2E964}"/>
              </a:ext>
            </a:extLst>
          </p:cNvPr>
          <p:cNvSpPr txBox="1"/>
          <p:nvPr/>
        </p:nvSpPr>
        <p:spPr>
          <a:xfrm>
            <a:off x="11484416" y="2262889"/>
            <a:ext cx="1177371" cy="430887"/>
          </a:xfrm>
          <a:prstGeom prst="rect">
            <a:avLst/>
          </a:prstGeom>
          <a:noFill/>
        </p:spPr>
        <p:txBody>
          <a:bodyPr wrap="square" rtlCol="0">
            <a:spAutoFit/>
          </a:bodyPr>
          <a:lstStyle/>
          <a:p>
            <a:r>
              <a:rPr lang="en-US" sz="1100" dirty="0"/>
              <a:t>Commercial Operation</a:t>
            </a:r>
          </a:p>
        </p:txBody>
      </p:sp>
      <p:cxnSp>
        <p:nvCxnSpPr>
          <p:cNvPr id="64" name="Straight Arrow Connector 63">
            <a:extLst>
              <a:ext uri="{FF2B5EF4-FFF2-40B4-BE49-F238E27FC236}">
                <a16:creationId xmlns:a16="http://schemas.microsoft.com/office/drawing/2014/main" id="{5BBB6919-E873-4988-ACBE-7E6BFBDD3734}"/>
              </a:ext>
            </a:extLst>
          </p:cNvPr>
          <p:cNvCxnSpPr>
            <a:cxnSpLocks/>
          </p:cNvCxnSpPr>
          <p:nvPr/>
        </p:nvCxnSpPr>
        <p:spPr>
          <a:xfrm flipH="1">
            <a:off x="6854024" y="3371704"/>
            <a:ext cx="1886156" cy="1242386"/>
          </a:xfrm>
          <a:prstGeom prst="straightConnector1">
            <a:avLst/>
          </a:prstGeom>
          <a:ln>
            <a:solidFill>
              <a:srgbClr val="FF0000"/>
            </a:solidFill>
            <a:tailEnd type="triangle"/>
          </a:ln>
        </p:spPr>
        <p:style>
          <a:lnRef idx="1">
            <a:schemeClr val="dk1"/>
          </a:lnRef>
          <a:fillRef idx="0">
            <a:schemeClr val="dk1"/>
          </a:fillRef>
          <a:effectRef idx="0">
            <a:schemeClr val="dk1"/>
          </a:effectRef>
          <a:fontRef idx="minor">
            <a:schemeClr val="tx1"/>
          </a:fontRef>
        </p:style>
      </p:cxnSp>
      <p:cxnSp>
        <p:nvCxnSpPr>
          <p:cNvPr id="65" name="Straight Arrow Connector 64">
            <a:extLst>
              <a:ext uri="{FF2B5EF4-FFF2-40B4-BE49-F238E27FC236}">
                <a16:creationId xmlns:a16="http://schemas.microsoft.com/office/drawing/2014/main" id="{B7C4069A-007C-4140-826C-0FFD4A90F203}"/>
              </a:ext>
            </a:extLst>
          </p:cNvPr>
          <p:cNvCxnSpPr>
            <a:cxnSpLocks/>
          </p:cNvCxnSpPr>
          <p:nvPr/>
        </p:nvCxnSpPr>
        <p:spPr>
          <a:xfrm flipH="1">
            <a:off x="4293704" y="3221523"/>
            <a:ext cx="3136230" cy="1670984"/>
          </a:xfrm>
          <a:prstGeom prst="straightConnector1">
            <a:avLst/>
          </a:prstGeom>
          <a:ln>
            <a:solidFill>
              <a:srgbClr val="FF0000"/>
            </a:solidFill>
            <a:tailEnd type="triangle"/>
          </a:ln>
        </p:spPr>
        <p:style>
          <a:lnRef idx="1">
            <a:schemeClr val="dk1"/>
          </a:lnRef>
          <a:fillRef idx="0">
            <a:schemeClr val="dk1"/>
          </a:fillRef>
          <a:effectRef idx="0">
            <a:schemeClr val="dk1"/>
          </a:effectRef>
          <a:fontRef idx="minor">
            <a:schemeClr val="tx1"/>
          </a:fontRef>
        </p:style>
      </p:cxnSp>
      <p:sp>
        <p:nvSpPr>
          <p:cNvPr id="3" name="TextBox 2">
            <a:extLst>
              <a:ext uri="{FF2B5EF4-FFF2-40B4-BE49-F238E27FC236}">
                <a16:creationId xmlns:a16="http://schemas.microsoft.com/office/drawing/2014/main" id="{CB82CFFE-4E25-4307-91A8-AEFB7BDE56B6}"/>
              </a:ext>
            </a:extLst>
          </p:cNvPr>
          <p:cNvSpPr txBox="1"/>
          <p:nvPr/>
        </p:nvSpPr>
        <p:spPr>
          <a:xfrm>
            <a:off x="750068" y="2452983"/>
            <a:ext cx="5553830" cy="646331"/>
          </a:xfrm>
          <a:prstGeom prst="rect">
            <a:avLst/>
          </a:prstGeom>
          <a:noFill/>
        </p:spPr>
        <p:txBody>
          <a:bodyPr wrap="square" rtlCol="0">
            <a:spAutoFit/>
          </a:bodyPr>
          <a:lstStyle/>
          <a:p>
            <a:r>
              <a:rPr lang="en-US" dirty="0"/>
              <a:t>This changed schedule is a significant departure from the approved milestone schedule</a:t>
            </a:r>
          </a:p>
        </p:txBody>
      </p:sp>
      <p:sp>
        <p:nvSpPr>
          <p:cNvPr id="40" name="Star: 5 Points 39">
            <a:extLst>
              <a:ext uri="{FF2B5EF4-FFF2-40B4-BE49-F238E27FC236}">
                <a16:creationId xmlns:a16="http://schemas.microsoft.com/office/drawing/2014/main" id="{ACED0F42-39B8-48E7-8B59-1D703792A25E}"/>
              </a:ext>
            </a:extLst>
          </p:cNvPr>
          <p:cNvSpPr/>
          <p:nvPr/>
        </p:nvSpPr>
        <p:spPr>
          <a:xfrm>
            <a:off x="11444101" y="1970376"/>
            <a:ext cx="194431" cy="262664"/>
          </a:xfrm>
          <a:prstGeom prst="star5">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86866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91A6B-43AF-40F1-AA66-EABC2014882B}"/>
              </a:ext>
            </a:extLst>
          </p:cNvPr>
          <p:cNvSpPr>
            <a:spLocks noGrp="1"/>
          </p:cNvSpPr>
          <p:nvPr>
            <p:ph type="title"/>
          </p:nvPr>
        </p:nvSpPr>
        <p:spPr>
          <a:xfrm>
            <a:off x="718819" y="289686"/>
            <a:ext cx="10754360" cy="346249"/>
          </a:xfrm>
        </p:spPr>
        <p:txBody>
          <a:bodyPr/>
          <a:lstStyle/>
          <a:p>
            <a:r>
              <a:rPr lang="en-US" dirty="0"/>
              <a:t>Current Milestone Schedule </a:t>
            </a:r>
          </a:p>
        </p:txBody>
      </p:sp>
      <p:sp>
        <p:nvSpPr>
          <p:cNvPr id="3" name="Text Placeholder 2">
            <a:extLst>
              <a:ext uri="{FF2B5EF4-FFF2-40B4-BE49-F238E27FC236}">
                <a16:creationId xmlns:a16="http://schemas.microsoft.com/office/drawing/2014/main" id="{79BF453E-FBC2-4D9B-8136-0270A344C55C}"/>
              </a:ext>
            </a:extLst>
          </p:cNvPr>
          <p:cNvSpPr>
            <a:spLocks noGrp="1"/>
          </p:cNvSpPr>
          <p:nvPr>
            <p:ph type="body" idx="1"/>
          </p:nvPr>
        </p:nvSpPr>
        <p:spPr>
          <a:xfrm>
            <a:off x="457200" y="782121"/>
            <a:ext cx="10867848" cy="5570756"/>
          </a:xfrm>
        </p:spPr>
        <p:txBody>
          <a:bodyPr/>
          <a:lstStyle/>
          <a:p>
            <a:pPr marL="342900" indent="-342900">
              <a:buFont typeface="Arial" panose="020B0604020202020204" pitchFamily="34" charset="0"/>
              <a:buChar char="•"/>
            </a:pPr>
            <a:r>
              <a:rPr lang="en-US" sz="2000" dirty="0">
                <a:solidFill>
                  <a:schemeClr val="tx1"/>
                </a:solidFill>
              </a:rPr>
              <a:t>The current Critical Path Milestone Schedule process requires all non-commercial capacity to provide a schedule for major milestones as part of its qualification.</a:t>
            </a:r>
          </a:p>
          <a:p>
            <a:pPr lvl="2"/>
            <a:r>
              <a:rPr lang="en-US" sz="1400" dirty="0">
                <a:solidFill>
                  <a:schemeClr val="tx1"/>
                </a:solidFill>
                <a:effectLst/>
                <a:latin typeface="Calibri" panose="020F0502020204030204" pitchFamily="34" charset="0"/>
                <a:ea typeface="Calibri" panose="020F0502020204030204" pitchFamily="34" charset="0"/>
              </a:rPr>
              <a:t>III.13.1.1.2.2.2. Critical Path Schedule. In the New Capacity Qualification Package, the Project Sponsor must provide a critical path schedule for the project </a:t>
            </a:r>
            <a:r>
              <a:rPr lang="en-US" sz="1400" i="1" u="sng" dirty="0">
                <a:solidFill>
                  <a:schemeClr val="tx1"/>
                </a:solidFill>
                <a:effectLst/>
                <a:latin typeface="Calibri" panose="020F0502020204030204" pitchFamily="34" charset="0"/>
                <a:ea typeface="Calibri" panose="020F0502020204030204" pitchFamily="34" charset="0"/>
              </a:rPr>
              <a:t>with sufficient detail to allow the ISO to evaluate the feasibility of the project being built and the feasibility that the project will meet the requirement that the project achieve all its critical path schedule milestones</a:t>
            </a:r>
            <a:r>
              <a:rPr lang="en-US" sz="1400" dirty="0">
                <a:solidFill>
                  <a:schemeClr val="tx1"/>
                </a:solidFill>
                <a:effectLst/>
                <a:latin typeface="Calibri" panose="020F0502020204030204" pitchFamily="34" charset="0"/>
                <a:ea typeface="Calibri" panose="020F0502020204030204" pitchFamily="34" charset="0"/>
              </a:rPr>
              <a:t> no later than the start of the relevant Capacity Commitment Period. </a:t>
            </a:r>
            <a:endParaRPr lang="en-US" dirty="0">
              <a:solidFill>
                <a:schemeClr val="tx1"/>
              </a:solidFill>
            </a:endParaRPr>
          </a:p>
          <a:p>
            <a:endParaRPr lang="en-US" dirty="0">
              <a:solidFill>
                <a:schemeClr val="tx1"/>
              </a:solidFill>
            </a:endParaRPr>
          </a:p>
          <a:p>
            <a:pPr marL="342900" indent="-342900">
              <a:buFont typeface="Arial" panose="020B0604020202020204" pitchFamily="34" charset="0"/>
              <a:buChar char="•"/>
            </a:pPr>
            <a:r>
              <a:rPr lang="en-US" sz="2000" dirty="0">
                <a:solidFill>
                  <a:schemeClr val="tx1"/>
                </a:solidFill>
              </a:rPr>
              <a:t>A critical path schedule report is due on a quarterly basis from the Project Sponsor.</a:t>
            </a:r>
          </a:p>
          <a:p>
            <a:pPr marL="800100" lvl="1" indent="-342900">
              <a:buFont typeface="Arial" panose="020B0604020202020204" pitchFamily="34" charset="0"/>
              <a:buChar char="•"/>
            </a:pPr>
            <a:r>
              <a:rPr lang="en-US" sz="1600" dirty="0">
                <a:solidFill>
                  <a:schemeClr val="tx1"/>
                </a:solidFill>
              </a:rPr>
              <a:t>Each report must update the original schedule, note changes to milestones and project scope. (III. 13.2.2.1)</a:t>
            </a:r>
          </a:p>
          <a:p>
            <a:pPr marL="800100" lvl="1" indent="-342900">
              <a:buFont typeface="Arial" panose="020B0604020202020204" pitchFamily="34" charset="0"/>
              <a:buChar char="•"/>
            </a:pPr>
            <a:r>
              <a:rPr lang="en-US" sz="1600" dirty="0">
                <a:solidFill>
                  <a:schemeClr val="tx1"/>
                </a:solidFill>
              </a:rPr>
              <a:t>Achievement of milestones must include documentation in support.</a:t>
            </a:r>
          </a:p>
          <a:p>
            <a:pPr marL="1257300" lvl="2" indent="-342900">
              <a:buFont typeface="Arial" panose="020B0604020202020204" pitchFamily="34" charset="0"/>
              <a:buChar char="•"/>
            </a:pPr>
            <a:r>
              <a:rPr lang="en-US" sz="1600" dirty="0">
                <a:solidFill>
                  <a:schemeClr val="tx1"/>
                </a:solidFill>
              </a:rPr>
              <a:t>Failure to provide </a:t>
            </a:r>
            <a:r>
              <a:rPr lang="en-US" sz="1600" i="1" dirty="0">
                <a:solidFill>
                  <a:schemeClr val="tx1"/>
                </a:solidFill>
              </a:rPr>
              <a:t>the</a:t>
            </a:r>
            <a:r>
              <a:rPr lang="en-US" sz="1600" dirty="0">
                <a:solidFill>
                  <a:schemeClr val="tx1"/>
                </a:solidFill>
              </a:rPr>
              <a:t> </a:t>
            </a:r>
            <a:r>
              <a:rPr lang="en-US" sz="1600" i="1" dirty="0">
                <a:solidFill>
                  <a:schemeClr val="tx1"/>
                </a:solidFill>
              </a:rPr>
              <a:t>report</a:t>
            </a:r>
            <a:r>
              <a:rPr lang="en-US" sz="1600" dirty="0">
                <a:solidFill>
                  <a:schemeClr val="tx1"/>
                </a:solidFill>
              </a:rPr>
              <a:t> can result in termination.</a:t>
            </a:r>
          </a:p>
          <a:p>
            <a:pPr marL="800100" lvl="1" indent="-342900">
              <a:buFont typeface="Arial" panose="020B0604020202020204" pitchFamily="34" charset="0"/>
              <a:buChar char="•"/>
            </a:pPr>
            <a:endParaRPr lang="en-US" sz="1600" dirty="0">
              <a:solidFill>
                <a:schemeClr val="tx1"/>
              </a:solidFill>
            </a:endParaRPr>
          </a:p>
          <a:p>
            <a:pPr marL="342900" indent="-342900">
              <a:buFont typeface="Arial" panose="020B0604020202020204" pitchFamily="34" charset="0"/>
              <a:buChar char="•"/>
            </a:pPr>
            <a:r>
              <a:rPr lang="en-US" sz="2000" dirty="0">
                <a:solidFill>
                  <a:schemeClr val="tx1"/>
                </a:solidFill>
              </a:rPr>
              <a:t>Failure to meet the original milestone, and changes to the schedule, may result in a monthly reporting requirement (III.13.3.3).</a:t>
            </a:r>
          </a:p>
          <a:p>
            <a:pPr marL="800100" lvl="1" indent="-342900">
              <a:buFont typeface="Arial" panose="020B0604020202020204" pitchFamily="34" charset="0"/>
              <a:buChar char="•"/>
            </a:pPr>
            <a:r>
              <a:rPr lang="en-US" sz="1600" dirty="0">
                <a:solidFill>
                  <a:schemeClr val="tx1"/>
                </a:solidFill>
              </a:rPr>
              <a:t>Covering obligations for late delivery is optional…</a:t>
            </a:r>
          </a:p>
          <a:p>
            <a:pPr marL="1257300" lvl="2" indent="-342900">
              <a:buFont typeface="Arial" panose="020B0604020202020204" pitchFamily="34" charset="0"/>
              <a:buChar char="•"/>
            </a:pPr>
            <a:r>
              <a:rPr lang="en-US" sz="1600" dirty="0">
                <a:solidFill>
                  <a:schemeClr val="tx1"/>
                </a:solidFill>
              </a:rPr>
              <a:t> Although choosing not to cover will result in failure to cover charge, but only </a:t>
            </a:r>
            <a:r>
              <a:rPr lang="en-US" sz="1600" i="1" u="sng" dirty="0">
                <a:solidFill>
                  <a:schemeClr val="tx1"/>
                </a:solidFill>
              </a:rPr>
              <a:t>after</a:t>
            </a:r>
            <a:r>
              <a:rPr lang="en-US" sz="1600" dirty="0">
                <a:solidFill>
                  <a:schemeClr val="tx1"/>
                </a:solidFill>
              </a:rPr>
              <a:t> the start of the delivery period (III.13.3.4.(b)).</a:t>
            </a:r>
          </a:p>
          <a:p>
            <a:pPr marL="1257300" lvl="2" indent="-342900">
              <a:buFont typeface="Arial" panose="020B0604020202020204" pitchFamily="34" charset="0"/>
              <a:buChar char="•"/>
            </a:pPr>
            <a:r>
              <a:rPr lang="en-US" sz="1600" dirty="0">
                <a:solidFill>
                  <a:schemeClr val="tx1"/>
                </a:solidFill>
              </a:rPr>
              <a:t>Failure to provide  </a:t>
            </a:r>
            <a:r>
              <a:rPr lang="en-US" sz="1600" i="1" dirty="0">
                <a:solidFill>
                  <a:schemeClr val="tx1"/>
                </a:solidFill>
              </a:rPr>
              <a:t>the monthly reports </a:t>
            </a:r>
            <a:r>
              <a:rPr lang="en-US" sz="1600" dirty="0">
                <a:solidFill>
                  <a:schemeClr val="tx1"/>
                </a:solidFill>
              </a:rPr>
              <a:t>can result in termination.</a:t>
            </a:r>
          </a:p>
          <a:p>
            <a:pPr marL="800100" lvl="1" indent="-342900">
              <a:buFont typeface="Arial" panose="020B0604020202020204" pitchFamily="34" charset="0"/>
              <a:buChar char="•"/>
            </a:pPr>
            <a:endParaRPr lang="en-US" sz="1600" dirty="0">
              <a:solidFill>
                <a:schemeClr val="tx1"/>
              </a:solidFill>
            </a:endParaRPr>
          </a:p>
          <a:p>
            <a:pPr marL="342900" indent="-342900">
              <a:buFont typeface="Arial" panose="020B0604020202020204" pitchFamily="34" charset="0"/>
              <a:buChar char="•"/>
            </a:pPr>
            <a:r>
              <a:rPr lang="en-US" sz="2000" dirty="0">
                <a:solidFill>
                  <a:schemeClr val="tx1"/>
                </a:solidFill>
              </a:rPr>
              <a:t>There are no financial consequences of failing to achieve milestones until after the delivery date has been passed. </a:t>
            </a:r>
          </a:p>
        </p:txBody>
      </p:sp>
      <p:sp>
        <p:nvSpPr>
          <p:cNvPr id="4" name="Slide Number Placeholder 3">
            <a:extLst>
              <a:ext uri="{FF2B5EF4-FFF2-40B4-BE49-F238E27FC236}">
                <a16:creationId xmlns:a16="http://schemas.microsoft.com/office/drawing/2014/main" id="{DB7FE87B-729A-4882-8A32-2F6E7143C6AC}"/>
              </a:ext>
            </a:extLst>
          </p:cNvPr>
          <p:cNvSpPr>
            <a:spLocks noGrp="1"/>
          </p:cNvSpPr>
          <p:nvPr>
            <p:ph type="sldNum" sz="quarter" idx="7"/>
          </p:nvPr>
        </p:nvSpPr>
        <p:spPr/>
        <p:txBody>
          <a:bodyPr/>
          <a:lstStyle/>
          <a:p>
            <a:pPr marL="38100">
              <a:lnSpc>
                <a:spcPct val="100000"/>
              </a:lnSpc>
              <a:spcBef>
                <a:spcPts val="10"/>
              </a:spcBef>
            </a:pPr>
            <a:fld id="{81D60167-4931-47E6-BA6A-407CBD079E47}" type="slidenum">
              <a:rPr lang="en-US" smtClean="0"/>
              <a:t>17</a:t>
            </a:fld>
            <a:endParaRPr lang="en-US" dirty="0"/>
          </a:p>
        </p:txBody>
      </p:sp>
    </p:spTree>
    <p:extLst>
      <p:ext uri="{BB962C8B-B14F-4D97-AF65-F5344CB8AC3E}">
        <p14:creationId xmlns:p14="http://schemas.microsoft.com/office/powerpoint/2010/main" val="112583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BB1A7-463F-46E2-B475-87DFF9188466}"/>
              </a:ext>
            </a:extLst>
          </p:cNvPr>
          <p:cNvSpPr>
            <a:spLocks noGrp="1"/>
          </p:cNvSpPr>
          <p:nvPr>
            <p:ph type="title"/>
          </p:nvPr>
        </p:nvSpPr>
        <p:spPr>
          <a:xfrm>
            <a:off x="485952" y="304800"/>
            <a:ext cx="10754360" cy="346249"/>
          </a:xfrm>
        </p:spPr>
        <p:txBody>
          <a:bodyPr/>
          <a:lstStyle/>
          <a:p>
            <a:r>
              <a:rPr lang="en-US" dirty="0"/>
              <a:t>Previous Presentations:</a:t>
            </a:r>
          </a:p>
        </p:txBody>
      </p:sp>
      <p:sp>
        <p:nvSpPr>
          <p:cNvPr id="3" name="Text Placeholder 2">
            <a:extLst>
              <a:ext uri="{FF2B5EF4-FFF2-40B4-BE49-F238E27FC236}">
                <a16:creationId xmlns:a16="http://schemas.microsoft.com/office/drawing/2014/main" id="{78B6AA5C-2CE1-4C00-8256-3ABB88BFD557}"/>
              </a:ext>
            </a:extLst>
          </p:cNvPr>
          <p:cNvSpPr>
            <a:spLocks noGrp="1"/>
          </p:cNvSpPr>
          <p:nvPr>
            <p:ph type="body" idx="1"/>
          </p:nvPr>
        </p:nvSpPr>
        <p:spPr>
          <a:xfrm>
            <a:off x="485952" y="651049"/>
            <a:ext cx="11128983" cy="5863144"/>
          </a:xfrm>
        </p:spPr>
        <p:txBody>
          <a:bodyPr/>
          <a:lstStyle/>
          <a:p>
            <a:r>
              <a:rPr lang="en-US" sz="1100" dirty="0">
                <a:solidFill>
                  <a:schemeClr val="tx1"/>
                </a:solidFill>
              </a:rPr>
              <a:t>Budget and Finance Committee – August 26, 2021</a:t>
            </a:r>
          </a:p>
          <a:p>
            <a:r>
              <a:rPr lang="en-US" sz="1100" dirty="0">
                <a:solidFill>
                  <a:schemeClr val="tx2">
                    <a:lumMod val="60000"/>
                    <a:lumOff val="40000"/>
                  </a:schemeClr>
                </a:solidFill>
                <a:hlinkClick r:id="rId2">
                  <a:extLst>
                    <a:ext uri="{A12FA001-AC4F-418D-AE19-62706E023703}">
                      <ahyp:hlinkClr xmlns:ahyp="http://schemas.microsoft.com/office/drawing/2018/hyperlinkcolor" xmlns="" val="tx"/>
                    </a:ext>
                  </a:extLst>
                </a:hlinkClick>
              </a:rPr>
              <a:t>https://www.iso-ne.com/static-assets/documents/2021/08/3_competitive_power_ventures_noncommercial_fa_improvements_ii.pdf</a:t>
            </a:r>
            <a:endParaRPr lang="en-US" sz="1100" dirty="0">
              <a:solidFill>
                <a:schemeClr val="tx2">
                  <a:lumMod val="60000"/>
                  <a:lumOff val="40000"/>
                </a:schemeClr>
              </a:solidFill>
            </a:endParaRPr>
          </a:p>
          <a:p>
            <a:endParaRPr lang="en-US" sz="1100" dirty="0">
              <a:solidFill>
                <a:schemeClr val="tx1"/>
              </a:solidFill>
            </a:endParaRPr>
          </a:p>
          <a:p>
            <a:r>
              <a:rPr lang="en-US" sz="1100" dirty="0">
                <a:solidFill>
                  <a:schemeClr val="tx1"/>
                </a:solidFill>
              </a:rPr>
              <a:t>NEPOOL Markets Committee – September 13-14, 2021</a:t>
            </a:r>
          </a:p>
          <a:p>
            <a:r>
              <a:rPr lang="en-US" sz="1100" dirty="0">
                <a:solidFill>
                  <a:schemeClr val="tx2">
                    <a:lumMod val="60000"/>
                    <a:lumOff val="40000"/>
                  </a:schemeClr>
                </a:solidFill>
                <a:hlinkClick r:id="rId3">
                  <a:extLst>
                    <a:ext uri="{A12FA001-AC4F-418D-AE19-62706E023703}">
                      <ahyp:hlinkClr xmlns:ahyp="http://schemas.microsoft.com/office/drawing/2018/hyperlinkcolor" xmlns="" val="tx"/>
                    </a:ext>
                  </a:extLst>
                </a:hlinkClick>
              </a:rPr>
              <a:t>https://www.iso-ne.com/static-assets/documents/2021/09/2021_09_13_14_mc_a07_cpv_proposed_non_commercial_financial_assurance_improvements.pdf</a:t>
            </a:r>
            <a:endParaRPr lang="en-US" sz="1100" dirty="0">
              <a:solidFill>
                <a:schemeClr val="tx2">
                  <a:lumMod val="60000"/>
                  <a:lumOff val="40000"/>
                </a:schemeClr>
              </a:solidFill>
            </a:endParaRPr>
          </a:p>
          <a:p>
            <a:endParaRPr lang="en-US" sz="1100" dirty="0">
              <a:solidFill>
                <a:schemeClr val="tx2">
                  <a:lumMod val="60000"/>
                  <a:lumOff val="40000"/>
                </a:schemeClr>
              </a:solidFill>
            </a:endParaRPr>
          </a:p>
          <a:p>
            <a:r>
              <a:rPr lang="en-US" sz="1100" dirty="0">
                <a:solidFill>
                  <a:schemeClr val="tx1"/>
                </a:solidFill>
              </a:rPr>
              <a:t>Budget and Finance Committee – October 12, 2021</a:t>
            </a:r>
          </a:p>
          <a:p>
            <a:r>
              <a:rPr lang="en-US" sz="1100" dirty="0">
                <a:solidFill>
                  <a:schemeClr val="tx2">
                    <a:lumMod val="60000"/>
                    <a:lumOff val="40000"/>
                  </a:schemeClr>
                </a:solidFill>
                <a:hlinkClick r:id="rId4">
                  <a:extLst>
                    <a:ext uri="{A12FA001-AC4F-418D-AE19-62706E023703}">
                      <ahyp:hlinkClr xmlns:ahyp="http://schemas.microsoft.com/office/drawing/2018/hyperlinkcolor" xmlns="" val="tx"/>
                    </a:ext>
                  </a:extLst>
                </a:hlinkClick>
              </a:rPr>
              <a:t>https://www.iso-ne.com/static-assets/documents/2021/10/2b_competitive_power_ventures_noncommercial_fa_improvements_ii.pdf</a:t>
            </a:r>
            <a:endParaRPr lang="en-US" sz="1100" dirty="0">
              <a:solidFill>
                <a:schemeClr val="tx2">
                  <a:lumMod val="60000"/>
                  <a:lumOff val="40000"/>
                </a:schemeClr>
              </a:solidFill>
            </a:endParaRPr>
          </a:p>
          <a:p>
            <a:endParaRPr lang="en-US" sz="1100" dirty="0">
              <a:solidFill>
                <a:schemeClr val="tx2">
                  <a:lumMod val="60000"/>
                  <a:lumOff val="40000"/>
                </a:schemeClr>
              </a:solidFill>
            </a:endParaRPr>
          </a:p>
          <a:p>
            <a:r>
              <a:rPr lang="en-US" sz="1100" dirty="0">
                <a:solidFill>
                  <a:schemeClr val="tx1"/>
                </a:solidFill>
              </a:rPr>
              <a:t>NEPOOL Markets Committee – November 9-10, 2021</a:t>
            </a:r>
          </a:p>
          <a:p>
            <a:r>
              <a:rPr lang="en-US" sz="1100" dirty="0">
                <a:solidFill>
                  <a:schemeClr val="tx2">
                    <a:lumMod val="60000"/>
                    <a:lumOff val="40000"/>
                  </a:schemeClr>
                </a:solidFill>
                <a:hlinkClick r:id="rId5">
                  <a:extLst>
                    <a:ext uri="{A12FA001-AC4F-418D-AE19-62706E023703}">
                      <ahyp:hlinkClr xmlns:ahyp="http://schemas.microsoft.com/office/drawing/2018/hyperlinkcolor" xmlns="" val="tx"/>
                    </a:ext>
                  </a:extLst>
                </a:hlinkClick>
              </a:rPr>
              <a:t>https://www.iso-ne.com/static-assets/documents/2021/11/a06_mc_2021_11_09_10_cpv_non_commercial_financial_assurance_improvements_presentation.pdf</a:t>
            </a:r>
            <a:endParaRPr lang="en-US" sz="1100" dirty="0">
              <a:solidFill>
                <a:schemeClr val="tx2">
                  <a:lumMod val="60000"/>
                  <a:lumOff val="40000"/>
                </a:schemeClr>
              </a:solidFill>
            </a:endParaRPr>
          </a:p>
          <a:p>
            <a:endParaRPr lang="en-US" sz="1100" dirty="0">
              <a:solidFill>
                <a:schemeClr val="accent1"/>
              </a:solidFill>
            </a:endParaRPr>
          </a:p>
          <a:p>
            <a:r>
              <a:rPr lang="en-US" sz="1100" dirty="0">
                <a:solidFill>
                  <a:schemeClr val="tx1"/>
                </a:solidFill>
              </a:rPr>
              <a:t>NEPOOL Budget and Finance Committee – November 29, 2021</a:t>
            </a:r>
          </a:p>
          <a:p>
            <a:r>
              <a:rPr lang="en-US" sz="1100" dirty="0">
                <a:solidFill>
                  <a:schemeClr val="tx2">
                    <a:lumMod val="60000"/>
                    <a:lumOff val="40000"/>
                  </a:schemeClr>
                </a:solidFill>
                <a:hlinkClick r:id="rId6">
                  <a:extLst>
                    <a:ext uri="{A12FA001-AC4F-418D-AE19-62706E023703}">
                      <ahyp:hlinkClr xmlns:ahyp="http://schemas.microsoft.com/office/drawing/2018/hyperlinkcolor" xmlns="" val="tx"/>
                    </a:ext>
                  </a:extLst>
                </a:hlinkClick>
              </a:rPr>
              <a:t>https://www.iso-ne.com/static-assets/documents/2021/11/7b2_competitive_power_ventures_noncommercial_fa_improvements_ii.pdf</a:t>
            </a:r>
            <a:endParaRPr lang="en-US" sz="1100" dirty="0">
              <a:solidFill>
                <a:schemeClr val="tx2">
                  <a:lumMod val="60000"/>
                  <a:lumOff val="40000"/>
                </a:schemeClr>
              </a:solidFill>
            </a:endParaRPr>
          </a:p>
          <a:p>
            <a:r>
              <a:rPr lang="en-US" sz="1100" dirty="0">
                <a:solidFill>
                  <a:schemeClr val="tx2">
                    <a:lumMod val="60000"/>
                    <a:lumOff val="40000"/>
                  </a:schemeClr>
                </a:solidFill>
              </a:rPr>
              <a:t>Tariff Language:  </a:t>
            </a:r>
            <a:r>
              <a:rPr lang="en-US" sz="1100" dirty="0">
                <a:solidFill>
                  <a:schemeClr val="tx2">
                    <a:lumMod val="60000"/>
                    <a:lumOff val="40000"/>
                  </a:schemeClr>
                </a:solidFill>
                <a:hlinkClick r:id="rId7">
                  <a:extLst>
                    <a:ext uri="{A12FA001-AC4F-418D-AE19-62706E023703}">
                      <ahyp:hlinkClr xmlns:ahyp="http://schemas.microsoft.com/office/drawing/2018/hyperlinkcolor" xmlns="" val="tx"/>
                    </a:ext>
                  </a:extLst>
                </a:hlinkClick>
              </a:rPr>
              <a:t>https://www.iso-ne.com/static-assets/documents/2021/11/7b2_proposed_fa_tariff_language_enhanced_fa_noncommercial_capacity_exhibit_1a_redline_pages_only.pdf</a:t>
            </a:r>
            <a:endParaRPr lang="en-US" sz="1100" dirty="0">
              <a:solidFill>
                <a:schemeClr val="tx2">
                  <a:lumMod val="60000"/>
                  <a:lumOff val="40000"/>
                </a:schemeClr>
              </a:solidFill>
            </a:endParaRPr>
          </a:p>
          <a:p>
            <a:endParaRPr lang="en-US" sz="1100" dirty="0">
              <a:solidFill>
                <a:schemeClr val="accent1"/>
              </a:solidFill>
            </a:endParaRPr>
          </a:p>
          <a:p>
            <a:r>
              <a:rPr lang="en-US" sz="1100" dirty="0">
                <a:solidFill>
                  <a:schemeClr val="tx1"/>
                </a:solidFill>
              </a:rPr>
              <a:t>NEPOOL Markets Committee – December 9, 2021</a:t>
            </a:r>
          </a:p>
          <a:p>
            <a:r>
              <a:rPr lang="en-US" sz="1100" dirty="0">
                <a:solidFill>
                  <a:schemeClr val="tx2">
                    <a:lumMod val="40000"/>
                    <a:lumOff val="60000"/>
                  </a:schemeClr>
                </a:solidFill>
                <a:hlinkClick r:id="rId8">
                  <a:extLst>
                    <a:ext uri="{A12FA001-AC4F-418D-AE19-62706E023703}">
                      <ahyp:hlinkClr xmlns:ahyp="http://schemas.microsoft.com/office/drawing/2018/hyperlinkcolor" xmlns="" val="tx"/>
                    </a:ext>
                  </a:extLst>
                </a:hlinkClick>
              </a:rPr>
              <a:t>https://www.iso-ne.com/static-assets/documents/2021/12/a05_mc_2021_12_07_09_cpv_presentation.pptx</a:t>
            </a:r>
            <a:endParaRPr lang="en-US" sz="1100" dirty="0">
              <a:solidFill>
                <a:schemeClr val="tx2">
                  <a:lumMod val="40000"/>
                  <a:lumOff val="60000"/>
                </a:schemeClr>
              </a:solidFill>
            </a:endParaRPr>
          </a:p>
          <a:p>
            <a:endParaRPr lang="en-US" sz="1100" dirty="0">
              <a:solidFill>
                <a:schemeClr val="tx2">
                  <a:lumMod val="40000"/>
                  <a:lumOff val="60000"/>
                </a:schemeClr>
              </a:solidFill>
            </a:endParaRPr>
          </a:p>
          <a:p>
            <a:r>
              <a:rPr lang="en-US" sz="1100" dirty="0">
                <a:solidFill>
                  <a:schemeClr val="tx1"/>
                </a:solidFill>
              </a:rPr>
              <a:t>NEPOOL Markets Committee – January 12, 2022</a:t>
            </a:r>
          </a:p>
          <a:p>
            <a:r>
              <a:rPr lang="en-US" sz="1100" dirty="0">
                <a:solidFill>
                  <a:schemeClr val="tx2">
                    <a:lumMod val="60000"/>
                    <a:lumOff val="40000"/>
                  </a:schemeClr>
                </a:solidFill>
                <a:hlinkClick r:id="rId9">
                  <a:extLst>
                    <a:ext uri="{A12FA001-AC4F-418D-AE19-62706E023703}">
                      <ahyp:hlinkClr xmlns:ahyp="http://schemas.microsoft.com/office/drawing/2018/hyperlinkcolor" xmlns="" val="tx"/>
                    </a:ext>
                  </a:extLst>
                </a:hlinkClick>
              </a:rPr>
              <a:t>https://www.iso-ne.com/static-assets/documents/2022/01/a07_mc_2022_01_11-12_cpv_non-commercial_financial_assurance_improvements_presentation.pptx</a:t>
            </a:r>
            <a:endParaRPr lang="en-US" sz="1100" dirty="0">
              <a:solidFill>
                <a:schemeClr val="tx2">
                  <a:lumMod val="60000"/>
                  <a:lumOff val="40000"/>
                </a:schemeClr>
              </a:solidFill>
            </a:endParaRPr>
          </a:p>
          <a:p>
            <a:r>
              <a:rPr lang="en-US" sz="1100" dirty="0">
                <a:solidFill>
                  <a:schemeClr val="tx2">
                    <a:lumMod val="60000"/>
                    <a:lumOff val="40000"/>
                  </a:schemeClr>
                </a:solidFill>
                <a:hlinkClick r:id="rId10">
                  <a:extLst>
                    <a:ext uri="{A12FA001-AC4F-418D-AE19-62706E023703}">
                      <ahyp:hlinkClr xmlns:ahyp="http://schemas.microsoft.com/office/drawing/2018/hyperlinkcolor" xmlns="" val="tx"/>
                    </a:ext>
                  </a:extLst>
                </a:hlinkClick>
              </a:rPr>
              <a:t>https://www.iso-ne.com/static-assets/documents/2022/01/a07_mc_2022_01_11-12_cpv_non-commercial_financial_assurance_improvements_iso_memo.pdf</a:t>
            </a:r>
            <a:endParaRPr lang="en-US" sz="1100" dirty="0">
              <a:solidFill>
                <a:schemeClr val="tx2">
                  <a:lumMod val="60000"/>
                  <a:lumOff val="40000"/>
                </a:schemeClr>
              </a:solidFill>
            </a:endParaRPr>
          </a:p>
          <a:p>
            <a:r>
              <a:rPr lang="en-US" sz="1100" dirty="0">
                <a:solidFill>
                  <a:schemeClr val="tx2">
                    <a:lumMod val="60000"/>
                    <a:lumOff val="40000"/>
                  </a:schemeClr>
                </a:solidFill>
                <a:hlinkClick r:id="rId11">
                  <a:extLst>
                    <a:ext uri="{A12FA001-AC4F-418D-AE19-62706E023703}">
                      <ahyp:hlinkClr xmlns:ahyp="http://schemas.microsoft.com/office/drawing/2018/hyperlinkcolor" xmlns="" val="tx"/>
                    </a:ext>
                  </a:extLst>
                </a:hlinkClick>
              </a:rPr>
              <a:t>https://www.iso-ne.com/static-assets/documents/2022/01/a07_mc_2022_01_11-12_cpv_non-commercial_financial_assurance_improvements_response_memo.docx</a:t>
            </a:r>
            <a:endParaRPr lang="en-US" sz="1100" dirty="0">
              <a:solidFill>
                <a:schemeClr val="tx2">
                  <a:lumMod val="60000"/>
                  <a:lumOff val="40000"/>
                </a:schemeClr>
              </a:solidFill>
            </a:endParaRPr>
          </a:p>
          <a:p>
            <a:endParaRPr lang="en-US" sz="1100" dirty="0">
              <a:solidFill>
                <a:schemeClr val="tx2">
                  <a:lumMod val="60000"/>
                  <a:lumOff val="40000"/>
                </a:schemeClr>
              </a:solidFill>
            </a:endParaRPr>
          </a:p>
          <a:p>
            <a:r>
              <a:rPr lang="en-US" sz="1100" dirty="0">
                <a:solidFill>
                  <a:schemeClr val="tx1"/>
                </a:solidFill>
              </a:rPr>
              <a:t>NEPOOL Budget and Finance Committee – January 26, 2022</a:t>
            </a:r>
          </a:p>
          <a:p>
            <a:r>
              <a:rPr lang="en-US" sz="1100" dirty="0">
                <a:solidFill>
                  <a:schemeClr val="accent1"/>
                </a:solidFill>
                <a:hlinkClick r:id="rId12">
                  <a:extLst>
                    <a:ext uri="{A12FA001-AC4F-418D-AE19-62706E023703}">
                      <ahyp:hlinkClr xmlns:ahyp="http://schemas.microsoft.com/office/drawing/2018/hyperlinkcolor" xmlns="" val="tx"/>
                    </a:ext>
                  </a:extLst>
                </a:hlinkClick>
              </a:rPr>
              <a:t>https://www.iso-ne.com/static-assets/documents/2022/01/2a_performace_based_noncommericcal_fa_cpv_presentation.pdf</a:t>
            </a:r>
            <a:endParaRPr lang="en-US" sz="1100" dirty="0">
              <a:solidFill>
                <a:schemeClr val="accent1"/>
              </a:solidFill>
            </a:endParaRPr>
          </a:p>
          <a:p>
            <a:r>
              <a:rPr lang="en-US" sz="1100" dirty="0">
                <a:solidFill>
                  <a:schemeClr val="accent1"/>
                </a:solidFill>
                <a:hlinkClick r:id="rId13">
                  <a:extLst>
                    <a:ext uri="{A12FA001-AC4F-418D-AE19-62706E023703}">
                      <ahyp:hlinkClr xmlns:ahyp="http://schemas.microsoft.com/office/drawing/2018/hyperlinkcolor" xmlns="" val="tx"/>
                    </a:ext>
                  </a:extLst>
                </a:hlinkClick>
              </a:rPr>
              <a:t>https://www.iso-ne.com/static-assets/documents/2022/01/7b2_participant_proposed_fa_policy_chg_tariff_lang_perf_based_fa_noncommercial_cap_exhibit1a_redline_fulldoc_revised_01052022</a:t>
            </a:r>
            <a:r>
              <a:rPr lang="en-US" sz="1000" dirty="0">
                <a:solidFill>
                  <a:schemeClr val="accent1"/>
                </a:solidFill>
                <a:hlinkClick r:id="rId13">
                  <a:extLst>
                    <a:ext uri="{A12FA001-AC4F-418D-AE19-62706E023703}">
                      <ahyp:hlinkClr xmlns:ahyp="http://schemas.microsoft.com/office/drawing/2018/hyperlinkcolor" xmlns="" val="tx"/>
                    </a:ext>
                  </a:extLst>
                </a:hlinkClick>
              </a:rPr>
              <a:t>.pdf</a:t>
            </a:r>
            <a:endParaRPr lang="en-US" sz="1000" dirty="0">
              <a:solidFill>
                <a:schemeClr val="accent1"/>
              </a:solidFill>
            </a:endParaRPr>
          </a:p>
          <a:p>
            <a:endParaRPr lang="en-US" sz="1000" dirty="0">
              <a:solidFill>
                <a:schemeClr val="accent1"/>
              </a:solidFill>
            </a:endParaRPr>
          </a:p>
          <a:p>
            <a:pPr algn="ctr"/>
            <a:endParaRPr lang="en-US" sz="1000" dirty="0">
              <a:solidFill>
                <a:schemeClr val="accent1"/>
              </a:solidFill>
            </a:endParaRPr>
          </a:p>
          <a:p>
            <a:pPr algn="ctr"/>
            <a:r>
              <a:rPr lang="en-US" sz="1000" dirty="0">
                <a:solidFill>
                  <a:schemeClr val="tx1"/>
                </a:solidFill>
              </a:rPr>
              <a:t>jgordon@cpv.com</a:t>
            </a:r>
          </a:p>
          <a:p>
            <a:pPr algn="ctr"/>
            <a:r>
              <a:rPr lang="en-US" sz="1000" dirty="0">
                <a:solidFill>
                  <a:schemeClr val="tx1"/>
                </a:solidFill>
              </a:rPr>
              <a:t>603-673-6654</a:t>
            </a:r>
          </a:p>
          <a:p>
            <a:endParaRPr lang="en-US" dirty="0">
              <a:solidFill>
                <a:schemeClr val="tx1"/>
              </a:solidFill>
            </a:endParaRPr>
          </a:p>
        </p:txBody>
      </p:sp>
      <p:sp>
        <p:nvSpPr>
          <p:cNvPr id="4" name="Slide Number Placeholder 3">
            <a:extLst>
              <a:ext uri="{FF2B5EF4-FFF2-40B4-BE49-F238E27FC236}">
                <a16:creationId xmlns:a16="http://schemas.microsoft.com/office/drawing/2014/main" id="{CC72823C-F5B0-497E-A577-AF2306C3562C}"/>
              </a:ext>
            </a:extLst>
          </p:cNvPr>
          <p:cNvSpPr>
            <a:spLocks noGrp="1"/>
          </p:cNvSpPr>
          <p:nvPr>
            <p:ph type="sldNum" sz="quarter" idx="7"/>
          </p:nvPr>
        </p:nvSpPr>
        <p:spPr/>
        <p:txBody>
          <a:bodyPr/>
          <a:lstStyle/>
          <a:p>
            <a:pPr marL="38100">
              <a:lnSpc>
                <a:spcPct val="100000"/>
              </a:lnSpc>
              <a:spcBef>
                <a:spcPts val="10"/>
              </a:spcBef>
            </a:pPr>
            <a:fld id="{81D60167-4931-47E6-BA6A-407CBD079E47}" type="slidenum">
              <a:rPr lang="en-US" smtClean="0"/>
              <a:t>18</a:t>
            </a:fld>
            <a:endParaRPr lang="en-US" dirty="0"/>
          </a:p>
        </p:txBody>
      </p:sp>
    </p:spTree>
    <p:extLst>
      <p:ext uri="{BB962C8B-B14F-4D97-AF65-F5344CB8AC3E}">
        <p14:creationId xmlns:p14="http://schemas.microsoft.com/office/powerpoint/2010/main" val="3010651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55DE5-3613-4295-B3BB-8B0E87EA7D66}"/>
              </a:ext>
            </a:extLst>
          </p:cNvPr>
          <p:cNvSpPr>
            <a:spLocks noGrp="1"/>
          </p:cNvSpPr>
          <p:nvPr>
            <p:ph type="title"/>
          </p:nvPr>
        </p:nvSpPr>
        <p:spPr>
          <a:xfrm>
            <a:off x="718819" y="289686"/>
            <a:ext cx="10754360" cy="346249"/>
          </a:xfrm>
        </p:spPr>
        <p:txBody>
          <a:bodyPr/>
          <a:lstStyle/>
          <a:p>
            <a:r>
              <a:rPr lang="en-US" dirty="0"/>
              <a:t>Process, Schedule and Status</a:t>
            </a:r>
          </a:p>
        </p:txBody>
      </p:sp>
      <p:sp>
        <p:nvSpPr>
          <p:cNvPr id="3" name="Text Placeholder 2">
            <a:extLst>
              <a:ext uri="{FF2B5EF4-FFF2-40B4-BE49-F238E27FC236}">
                <a16:creationId xmlns:a16="http://schemas.microsoft.com/office/drawing/2014/main" id="{503AC66F-A921-4AB0-A33B-4202599DEA8A}"/>
              </a:ext>
            </a:extLst>
          </p:cNvPr>
          <p:cNvSpPr>
            <a:spLocks noGrp="1"/>
          </p:cNvSpPr>
          <p:nvPr>
            <p:ph type="body" idx="1"/>
          </p:nvPr>
        </p:nvSpPr>
        <p:spPr>
          <a:xfrm>
            <a:off x="485952" y="762000"/>
            <a:ext cx="11369115" cy="6093976"/>
          </a:xfrm>
        </p:spPr>
        <p:txBody>
          <a:bodyPr/>
          <a:lstStyle/>
          <a:p>
            <a:pPr marL="342900" indent="-342900">
              <a:buFont typeface="Arial" panose="020B0604020202020204" pitchFamily="34" charset="0"/>
              <a:buChar char="•"/>
            </a:pPr>
            <a:r>
              <a:rPr lang="en-US" dirty="0">
                <a:solidFill>
                  <a:schemeClr val="tx1"/>
                </a:solidFill>
              </a:rPr>
              <a:t>We would still like to have these changes in place for FCA 17.  </a:t>
            </a:r>
          </a:p>
          <a:p>
            <a:pPr marL="800100" lvl="1" indent="-342900">
              <a:buFont typeface="Arial" panose="020B0604020202020204" pitchFamily="34" charset="0"/>
              <a:buChar char="•"/>
            </a:pPr>
            <a:r>
              <a:rPr lang="en-US" dirty="0">
                <a:solidFill>
                  <a:schemeClr val="tx1"/>
                </a:solidFill>
              </a:rPr>
              <a:t>Target is to have a FERC filing end of May in order to have a decision by the New Capacity Qualification Package Submission window which closes on July 27, 2022.</a:t>
            </a:r>
          </a:p>
          <a:p>
            <a:pPr marL="342900" indent="-342900">
              <a:buFont typeface="Arial" panose="020B0604020202020204" pitchFamily="34" charset="0"/>
              <a:buChar char="•"/>
            </a:pPr>
            <a:endParaRPr lang="en-US" sz="1200" dirty="0">
              <a:solidFill>
                <a:schemeClr val="tx1"/>
              </a:solidFill>
            </a:endParaRPr>
          </a:p>
          <a:p>
            <a:pPr marL="342900" indent="-342900">
              <a:buFont typeface="Arial" panose="020B0604020202020204" pitchFamily="34" charset="0"/>
              <a:buChar char="•"/>
            </a:pPr>
            <a:r>
              <a:rPr lang="en-US" dirty="0">
                <a:solidFill>
                  <a:schemeClr val="tx1"/>
                </a:solidFill>
              </a:rPr>
              <a:t>Seeking MC action for recommendation to the Participants Committee.</a:t>
            </a:r>
          </a:p>
          <a:p>
            <a:pPr marL="800100" lvl="1" indent="-342900">
              <a:buFont typeface="Arial" panose="020B0604020202020204" pitchFamily="34" charset="0"/>
              <a:buChar char="•"/>
            </a:pPr>
            <a:r>
              <a:rPr lang="en-US" dirty="0">
                <a:solidFill>
                  <a:schemeClr val="tx1"/>
                </a:solidFill>
              </a:rPr>
              <a:t>MR1 changes were voted down at the February 8 Markets Committee</a:t>
            </a:r>
          </a:p>
          <a:p>
            <a:pPr marL="1257300" lvl="2" indent="-342900">
              <a:buFont typeface="Arial" panose="020B0604020202020204" pitchFamily="34" charset="0"/>
              <a:buChar char="•"/>
            </a:pPr>
            <a:r>
              <a:rPr lang="en-US" dirty="0">
                <a:solidFill>
                  <a:schemeClr val="tx1"/>
                </a:solidFill>
              </a:rPr>
              <a:t>Since then, the proposal has been modified to address several concerns raised by stakeholders:</a:t>
            </a:r>
          </a:p>
          <a:p>
            <a:pPr marL="1714500" lvl="3" indent="-342900">
              <a:buFont typeface="Arial" panose="020B0604020202020204" pitchFamily="34" charset="0"/>
              <a:buChar char="•"/>
            </a:pPr>
            <a:r>
              <a:rPr lang="en-US" dirty="0">
                <a:solidFill>
                  <a:schemeClr val="tx1"/>
                </a:solidFill>
              </a:rPr>
              <a:t>Reverts cost allocation of forfeited FA to maintain the existing status quo (MR1).</a:t>
            </a:r>
          </a:p>
          <a:p>
            <a:pPr marL="1714500" lvl="3" indent="-342900">
              <a:buFont typeface="Arial" panose="020B0604020202020204" pitchFamily="34" charset="0"/>
              <a:buChar char="•"/>
            </a:pPr>
            <a:r>
              <a:rPr lang="en-US" dirty="0">
                <a:solidFill>
                  <a:schemeClr val="tx1"/>
                </a:solidFill>
              </a:rPr>
              <a:t>Adds more clarity to existing Critical Path Milestone Schedule (MR1).</a:t>
            </a:r>
          </a:p>
          <a:p>
            <a:pPr marL="1714500" lvl="3" indent="-342900">
              <a:buFont typeface="Arial" panose="020B0604020202020204" pitchFamily="34" charset="0"/>
              <a:buChar char="•"/>
            </a:pPr>
            <a:r>
              <a:rPr lang="en-US" dirty="0">
                <a:solidFill>
                  <a:schemeClr val="tx1"/>
                </a:solidFill>
              </a:rPr>
              <a:t>Rationalizes the FA to expected capacity revenues (FAP):</a:t>
            </a:r>
          </a:p>
          <a:p>
            <a:pPr marL="2171700" lvl="4" indent="-342900">
              <a:buFont typeface="Arial" panose="020B0604020202020204" pitchFamily="34" charset="0"/>
              <a:buChar char="•"/>
            </a:pPr>
            <a:r>
              <a:rPr lang="en-US" dirty="0">
                <a:solidFill>
                  <a:schemeClr val="tx1"/>
                </a:solidFill>
              </a:rPr>
              <a:t>This addresses concerns with Solar resource which clear only 4 month of the year. </a:t>
            </a:r>
          </a:p>
          <a:p>
            <a:pPr lvl="2"/>
            <a:r>
              <a:rPr lang="en-US" dirty="0">
                <a:solidFill>
                  <a:schemeClr val="tx1"/>
                </a:solidFill>
              </a:rPr>
              <a:t> </a:t>
            </a:r>
          </a:p>
          <a:p>
            <a:pPr marL="342900" indent="-342900">
              <a:buFont typeface="Arial" panose="020B0604020202020204" pitchFamily="34" charset="0"/>
              <a:buChar char="•"/>
            </a:pPr>
            <a:r>
              <a:rPr lang="en-US" dirty="0">
                <a:solidFill>
                  <a:schemeClr val="tx1"/>
                </a:solidFill>
              </a:rPr>
              <a:t>Four components now down to three:</a:t>
            </a:r>
          </a:p>
          <a:p>
            <a:pPr marL="914400" lvl="1" indent="-457200">
              <a:buFont typeface="+mj-lt"/>
              <a:buAutoNum type="arabicPeriod"/>
            </a:pPr>
            <a:r>
              <a:rPr lang="en-US" dirty="0">
                <a:solidFill>
                  <a:schemeClr val="tx1"/>
                </a:solidFill>
              </a:rPr>
              <a:t>Adds an increment of FA prior to the third </a:t>
            </a:r>
            <a:r>
              <a:rPr lang="en-US" dirty="0">
                <a:solidFill>
                  <a:schemeClr val="tx1"/>
                </a:solidFill>
                <a:highlight>
                  <a:srgbClr val="FFFF00"/>
                </a:highlight>
              </a:rPr>
              <a:t>and all subsequent FCAs </a:t>
            </a:r>
            <a:r>
              <a:rPr lang="en-US" dirty="0">
                <a:solidFill>
                  <a:schemeClr val="tx1"/>
                </a:solidFill>
              </a:rPr>
              <a:t>for resources not achieving Substantial Site Construction.  (B&amp;F)</a:t>
            </a:r>
          </a:p>
          <a:p>
            <a:pPr marL="914400" lvl="1" indent="-457200">
              <a:buFont typeface="+mj-lt"/>
              <a:buAutoNum type="arabicPeriod"/>
            </a:pPr>
            <a:r>
              <a:rPr lang="en-US" dirty="0">
                <a:solidFill>
                  <a:schemeClr val="tx1"/>
                </a:solidFill>
              </a:rPr>
              <a:t>Require additional “Milestone FA” during the critical path schedule tracking.  (B&amp;F)</a:t>
            </a:r>
          </a:p>
          <a:p>
            <a:pPr marL="914400" lvl="1" indent="-457200">
              <a:buFont typeface="+mj-lt"/>
              <a:buAutoNum type="arabicPeriod"/>
            </a:pPr>
            <a:r>
              <a:rPr lang="en-US" dirty="0">
                <a:solidFill>
                  <a:schemeClr val="tx1"/>
                </a:solidFill>
              </a:rPr>
              <a:t>Changes intervals of post-COD FA (“Delay FA”) to every three months and adds forfeiture provision.  (B&amp;F)</a:t>
            </a:r>
          </a:p>
          <a:p>
            <a:pPr marL="914400" lvl="1" indent="-457200">
              <a:buFont typeface="+mj-lt"/>
              <a:buAutoNum type="arabicPeriod"/>
            </a:pPr>
            <a:r>
              <a:rPr lang="en-US" strike="sngStrike" dirty="0">
                <a:solidFill>
                  <a:schemeClr val="tx1"/>
                </a:solidFill>
              </a:rPr>
              <a:t>Allocate forfeited Milestone and Delay FA all buyers and sellers in the FCM</a:t>
            </a:r>
            <a:r>
              <a:rPr lang="en-US" dirty="0">
                <a:solidFill>
                  <a:schemeClr val="tx1"/>
                </a:solidFill>
              </a:rPr>
              <a:t>.  (MC Vote)</a:t>
            </a:r>
          </a:p>
          <a:p>
            <a:pPr marL="914400" lvl="1" indent="-457200">
              <a:buFont typeface="+mj-lt"/>
              <a:buAutoNum type="arabicPeriod"/>
            </a:pPr>
            <a:endParaRPr lang="en-US" sz="1200" dirty="0">
              <a:solidFill>
                <a:schemeClr val="tx1"/>
              </a:solidFill>
            </a:endParaRPr>
          </a:p>
          <a:p>
            <a:pPr lvl="1"/>
            <a:endParaRPr lang="en-US" dirty="0"/>
          </a:p>
          <a:p>
            <a:pPr marL="800100" lvl="1" indent="-342900">
              <a:buFont typeface="Arial" panose="020B0604020202020204" pitchFamily="34" charset="0"/>
              <a:buChar char="•"/>
            </a:pPr>
            <a:endParaRPr lang="en-US" dirty="0"/>
          </a:p>
          <a:p>
            <a:pPr marL="800100" lvl="1" indent="-34290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211B5DD5-5F51-44AE-AAA7-7875FB8B9ED6}"/>
              </a:ext>
            </a:extLst>
          </p:cNvPr>
          <p:cNvSpPr>
            <a:spLocks noGrp="1"/>
          </p:cNvSpPr>
          <p:nvPr>
            <p:ph type="sldNum" sz="quarter" idx="7"/>
          </p:nvPr>
        </p:nvSpPr>
        <p:spPr/>
        <p:txBody>
          <a:bodyPr/>
          <a:lstStyle/>
          <a:p>
            <a:pPr marL="38100">
              <a:lnSpc>
                <a:spcPct val="100000"/>
              </a:lnSpc>
              <a:spcBef>
                <a:spcPts val="10"/>
              </a:spcBef>
            </a:pPr>
            <a:fld id="{81D60167-4931-47E6-BA6A-407CBD079E47}" type="slidenum">
              <a:rPr lang="en-US" smtClean="0"/>
              <a:t>2</a:t>
            </a:fld>
            <a:endParaRPr lang="en-US" dirty="0"/>
          </a:p>
        </p:txBody>
      </p:sp>
    </p:spTree>
    <p:extLst>
      <p:ext uri="{BB962C8B-B14F-4D97-AF65-F5344CB8AC3E}">
        <p14:creationId xmlns:p14="http://schemas.microsoft.com/office/powerpoint/2010/main" val="188512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830CA-DDA7-4649-8DC6-1E56434781A3}"/>
              </a:ext>
            </a:extLst>
          </p:cNvPr>
          <p:cNvSpPr>
            <a:spLocks noGrp="1"/>
          </p:cNvSpPr>
          <p:nvPr>
            <p:ph type="title"/>
          </p:nvPr>
        </p:nvSpPr>
        <p:spPr>
          <a:xfrm>
            <a:off x="718819" y="289686"/>
            <a:ext cx="10754360" cy="346249"/>
          </a:xfrm>
        </p:spPr>
        <p:txBody>
          <a:bodyPr/>
          <a:lstStyle/>
          <a:p>
            <a:r>
              <a:rPr lang="en-US" dirty="0"/>
              <a:t>Other Improvements to the Proposal</a:t>
            </a:r>
          </a:p>
        </p:txBody>
      </p:sp>
      <p:sp>
        <p:nvSpPr>
          <p:cNvPr id="3" name="Text Placeholder 2">
            <a:extLst>
              <a:ext uri="{FF2B5EF4-FFF2-40B4-BE49-F238E27FC236}">
                <a16:creationId xmlns:a16="http://schemas.microsoft.com/office/drawing/2014/main" id="{44B4C0E4-B0F4-4A66-908E-01E0A142C892}"/>
              </a:ext>
            </a:extLst>
          </p:cNvPr>
          <p:cNvSpPr>
            <a:spLocks noGrp="1"/>
          </p:cNvSpPr>
          <p:nvPr>
            <p:ph type="body" idx="1"/>
          </p:nvPr>
        </p:nvSpPr>
        <p:spPr>
          <a:xfrm>
            <a:off x="453417" y="762000"/>
            <a:ext cx="10987227" cy="7786747"/>
          </a:xfrm>
        </p:spPr>
        <p:txBody>
          <a:bodyPr/>
          <a:lstStyle/>
          <a:p>
            <a:pPr marL="342900" indent="-342900">
              <a:buFont typeface="Arial" panose="020B0604020202020204" pitchFamily="34" charset="0"/>
              <a:buChar char="•"/>
            </a:pPr>
            <a:r>
              <a:rPr lang="en-US" dirty="0">
                <a:solidFill>
                  <a:schemeClr val="tx1"/>
                </a:solidFill>
              </a:rPr>
              <a:t>The Market Rule 1 Changes are about clarity – there are no substantive changes in the design:</a:t>
            </a:r>
          </a:p>
          <a:p>
            <a:pPr marL="800100" lvl="1" indent="-342900">
              <a:buFont typeface="Arial" panose="020B0604020202020204" pitchFamily="34" charset="0"/>
              <a:buChar char="•"/>
            </a:pPr>
            <a:r>
              <a:rPr lang="en-US" dirty="0">
                <a:solidFill>
                  <a:schemeClr val="tx1"/>
                </a:solidFill>
              </a:rPr>
              <a:t>Designed to make it easier to understand the projects during qualification.</a:t>
            </a:r>
          </a:p>
          <a:p>
            <a:pPr marL="800100" lvl="1" indent="-342900">
              <a:buFont typeface="Arial" panose="020B0604020202020204" pitchFamily="34" charset="0"/>
              <a:buChar char="•"/>
            </a:pPr>
            <a:r>
              <a:rPr lang="en-US" dirty="0">
                <a:solidFill>
                  <a:schemeClr val="tx1"/>
                </a:solidFill>
              </a:rPr>
              <a:t>Designed to make it easier to evaluate performance against the critical path schedule:</a:t>
            </a:r>
          </a:p>
          <a:p>
            <a:pPr marL="342900" indent="-342900">
              <a:buFont typeface="Arial" panose="020B0604020202020204" pitchFamily="34" charset="0"/>
              <a:buChar char="•"/>
            </a:pPr>
            <a:endParaRPr lang="en-US" sz="1400" dirty="0">
              <a:solidFill>
                <a:schemeClr val="tx1"/>
              </a:solidFill>
            </a:endParaRPr>
          </a:p>
          <a:p>
            <a:pPr marL="342900" indent="-342900">
              <a:buFont typeface="Arial" panose="020B0604020202020204" pitchFamily="34" charset="0"/>
              <a:buChar char="•"/>
            </a:pPr>
            <a:r>
              <a:rPr lang="en-US" dirty="0">
                <a:solidFill>
                  <a:schemeClr val="tx1"/>
                </a:solidFill>
              </a:rPr>
              <a:t>Changes in the Critical Path Schedule section:</a:t>
            </a:r>
          </a:p>
          <a:p>
            <a:pPr marL="800100" lvl="1" indent="-342900">
              <a:buFont typeface="Arial" panose="020B0604020202020204" pitchFamily="34" charset="0"/>
              <a:buChar char="•"/>
            </a:pPr>
            <a:r>
              <a:rPr lang="en-US" dirty="0">
                <a:solidFill>
                  <a:schemeClr val="tx1"/>
                </a:solidFill>
              </a:rPr>
              <a:t>Clarification and more specificity of </a:t>
            </a:r>
            <a:r>
              <a:rPr lang="en-US" u="sng" dirty="0">
                <a:solidFill>
                  <a:schemeClr val="tx1"/>
                </a:solidFill>
              </a:rPr>
              <a:t>Project Finance Closing  </a:t>
            </a:r>
            <a:r>
              <a:rPr lang="en-US" dirty="0">
                <a:solidFill>
                  <a:schemeClr val="tx1"/>
                </a:solidFill>
              </a:rPr>
              <a:t>III.13.1.1.2.2.2(b). </a:t>
            </a:r>
          </a:p>
          <a:p>
            <a:pPr marL="1257300" lvl="2" indent="-342900">
              <a:buFont typeface="Arial" panose="020B0604020202020204" pitchFamily="34" charset="0"/>
              <a:buChar char="•"/>
            </a:pPr>
            <a:r>
              <a:rPr lang="en-US" dirty="0">
                <a:solidFill>
                  <a:schemeClr val="tx1"/>
                </a:solidFill>
              </a:rPr>
              <a:t>Adds “estimated cost of construction component to allow future tracking of “Substantial Site Construction” milestone.</a:t>
            </a:r>
          </a:p>
          <a:p>
            <a:pPr marL="800100" lvl="1" indent="-342900">
              <a:buFont typeface="Arial" panose="020B0604020202020204" pitchFamily="34" charset="0"/>
              <a:buChar char="•"/>
            </a:pPr>
            <a:r>
              <a:rPr lang="en-US" dirty="0">
                <a:solidFill>
                  <a:schemeClr val="tx1"/>
                </a:solidFill>
              </a:rPr>
              <a:t>Addition of </a:t>
            </a:r>
            <a:r>
              <a:rPr lang="en-US" u="sng" dirty="0">
                <a:solidFill>
                  <a:schemeClr val="tx1"/>
                </a:solidFill>
              </a:rPr>
              <a:t>Notice to Proceed </a:t>
            </a:r>
            <a:r>
              <a:rPr lang="en-US" dirty="0">
                <a:solidFill>
                  <a:schemeClr val="tx1"/>
                </a:solidFill>
              </a:rPr>
              <a:t>concept in the critical path milestone (which has been implicit) III.13.1.1.2.2.2(bi). </a:t>
            </a:r>
          </a:p>
          <a:p>
            <a:pPr marL="800100" lvl="1" indent="-342900">
              <a:buFont typeface="Arial" panose="020B0604020202020204" pitchFamily="34" charset="0"/>
              <a:buChar char="•"/>
            </a:pPr>
            <a:endParaRPr lang="en-US" sz="1400" dirty="0">
              <a:solidFill>
                <a:schemeClr val="tx1"/>
              </a:solidFill>
            </a:endParaRPr>
          </a:p>
          <a:p>
            <a:pPr marL="342900" indent="-342900">
              <a:buFont typeface="Arial" panose="020B0604020202020204" pitchFamily="34" charset="0"/>
              <a:buChar char="•"/>
            </a:pPr>
            <a:r>
              <a:rPr lang="en-US" dirty="0">
                <a:solidFill>
                  <a:schemeClr val="tx1"/>
                </a:solidFill>
              </a:rPr>
              <a:t>Changes in Documentation of Milestones Achieved:</a:t>
            </a:r>
          </a:p>
          <a:p>
            <a:pPr marL="800100" lvl="1" indent="-342900">
              <a:buFont typeface="Arial" panose="020B0604020202020204" pitchFamily="34" charset="0"/>
              <a:buChar char="•"/>
            </a:pPr>
            <a:r>
              <a:rPr lang="en-US" dirty="0">
                <a:solidFill>
                  <a:schemeClr val="tx1"/>
                </a:solidFill>
              </a:rPr>
              <a:t>Adds certification and documentation for achievement of the above Milestones.</a:t>
            </a:r>
          </a:p>
          <a:p>
            <a:pPr marL="800100" lvl="1" indent="-342900">
              <a:buFont typeface="Arial" panose="020B0604020202020204" pitchFamily="34" charset="0"/>
              <a:buChar char="•"/>
            </a:pPr>
            <a:endParaRPr lang="en-US" dirty="0">
              <a:solidFill>
                <a:schemeClr val="tx1"/>
              </a:solidFill>
            </a:endParaRPr>
          </a:p>
          <a:p>
            <a:pPr lvl="1"/>
            <a:r>
              <a:rPr lang="en-US" sz="2000" dirty="0">
                <a:solidFill>
                  <a:schemeClr val="tx1"/>
                </a:solidFill>
              </a:rPr>
              <a:t>With better definition comes easier determination of the achievement of those milestones.</a:t>
            </a:r>
          </a:p>
          <a:p>
            <a:pPr lvl="1"/>
            <a:endParaRPr lang="en-US" sz="1400" dirty="0">
              <a:solidFill>
                <a:schemeClr val="tx1"/>
              </a:solidFill>
            </a:endParaRPr>
          </a:p>
          <a:p>
            <a:pPr marL="342900" indent="-342900">
              <a:buFont typeface="Arial" panose="020B0604020202020204" pitchFamily="34" charset="0"/>
              <a:buChar char="•"/>
            </a:pPr>
            <a:r>
              <a:rPr lang="en-US" sz="2400" dirty="0">
                <a:solidFill>
                  <a:schemeClr val="tx1"/>
                </a:solidFill>
              </a:rPr>
              <a:t>Changes in how the increments of FA are calculated –  fixing the solar problem.</a:t>
            </a:r>
          </a:p>
          <a:p>
            <a:pPr marL="800100" lvl="1"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endParaRPr lang="en-US" dirty="0">
              <a:solidFill>
                <a:schemeClr val="tx1"/>
              </a:solidFill>
            </a:endParaRPr>
          </a:p>
          <a:p>
            <a:pPr marL="800100" lvl="1" indent="-342900">
              <a:buFont typeface="Arial" panose="020B0604020202020204" pitchFamily="34" charset="0"/>
              <a:buChar char="•"/>
            </a:pPr>
            <a:endParaRPr lang="en-US" dirty="0">
              <a:solidFill>
                <a:schemeClr val="tx1"/>
              </a:solidFill>
            </a:endParaRPr>
          </a:p>
          <a:p>
            <a:endParaRPr lang="en-US" dirty="0"/>
          </a:p>
        </p:txBody>
      </p:sp>
      <p:sp>
        <p:nvSpPr>
          <p:cNvPr id="4" name="Slide Number Placeholder 3">
            <a:extLst>
              <a:ext uri="{FF2B5EF4-FFF2-40B4-BE49-F238E27FC236}">
                <a16:creationId xmlns:a16="http://schemas.microsoft.com/office/drawing/2014/main" id="{762F0BDB-3419-4851-B37E-43F5BEF6024E}"/>
              </a:ext>
            </a:extLst>
          </p:cNvPr>
          <p:cNvSpPr>
            <a:spLocks noGrp="1"/>
          </p:cNvSpPr>
          <p:nvPr>
            <p:ph type="sldNum" sz="quarter" idx="7"/>
          </p:nvPr>
        </p:nvSpPr>
        <p:spPr/>
        <p:txBody>
          <a:bodyPr/>
          <a:lstStyle/>
          <a:p>
            <a:pPr marL="38100">
              <a:lnSpc>
                <a:spcPct val="100000"/>
              </a:lnSpc>
              <a:spcBef>
                <a:spcPts val="10"/>
              </a:spcBef>
            </a:pPr>
            <a:fld id="{81D60167-4931-47E6-BA6A-407CBD079E47}" type="slidenum">
              <a:rPr lang="en-US" smtClean="0"/>
              <a:t>3</a:t>
            </a:fld>
            <a:endParaRPr lang="en-US" dirty="0"/>
          </a:p>
        </p:txBody>
      </p:sp>
    </p:spTree>
    <p:extLst>
      <p:ext uri="{BB962C8B-B14F-4D97-AF65-F5344CB8AC3E}">
        <p14:creationId xmlns:p14="http://schemas.microsoft.com/office/powerpoint/2010/main" val="1014249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90661-204F-4939-8029-419D6FC69A70}"/>
              </a:ext>
            </a:extLst>
          </p:cNvPr>
          <p:cNvSpPr>
            <a:spLocks noGrp="1"/>
          </p:cNvSpPr>
          <p:nvPr>
            <p:ph type="title"/>
          </p:nvPr>
        </p:nvSpPr>
        <p:spPr>
          <a:xfrm>
            <a:off x="718819" y="289686"/>
            <a:ext cx="10754360" cy="346249"/>
          </a:xfrm>
        </p:spPr>
        <p:txBody>
          <a:bodyPr/>
          <a:lstStyle/>
          <a:p>
            <a:r>
              <a:rPr lang="en-US" dirty="0"/>
              <a:t>The Need for Performance-Based Financial Assurance -REVIEW</a:t>
            </a:r>
          </a:p>
        </p:txBody>
      </p:sp>
      <p:sp>
        <p:nvSpPr>
          <p:cNvPr id="3" name="Text Placeholder 2">
            <a:extLst>
              <a:ext uri="{FF2B5EF4-FFF2-40B4-BE49-F238E27FC236}">
                <a16:creationId xmlns:a16="http://schemas.microsoft.com/office/drawing/2014/main" id="{2F95D7DD-048F-4BA5-B109-D13989410A6D}"/>
              </a:ext>
            </a:extLst>
          </p:cNvPr>
          <p:cNvSpPr>
            <a:spLocks noGrp="1"/>
          </p:cNvSpPr>
          <p:nvPr>
            <p:ph type="body" idx="1"/>
          </p:nvPr>
        </p:nvSpPr>
        <p:spPr>
          <a:xfrm>
            <a:off x="457200" y="646821"/>
            <a:ext cx="10639248" cy="5693866"/>
          </a:xfrm>
        </p:spPr>
        <p:txBody>
          <a:bodyPr/>
          <a:lstStyle/>
          <a:p>
            <a:pPr marL="342900" indent="-342900">
              <a:buFont typeface="Arial" panose="020B0604020202020204" pitchFamily="34" charset="0"/>
              <a:buChar char="•"/>
            </a:pPr>
            <a:r>
              <a:rPr lang="en-US" dirty="0">
                <a:solidFill>
                  <a:schemeClr val="tx1"/>
                </a:solidFill>
              </a:rPr>
              <a:t>There is no performance-based FA for non-commercial capacity across the range of performance contrary to good market design.</a:t>
            </a:r>
          </a:p>
          <a:p>
            <a:pPr marL="800100" lvl="1" indent="-342900">
              <a:buFont typeface="Arial" panose="020B0604020202020204" pitchFamily="34" charset="0"/>
              <a:buChar char="•"/>
            </a:pPr>
            <a:r>
              <a:rPr lang="en-US" dirty="0">
                <a:solidFill>
                  <a:schemeClr val="tx1"/>
                </a:solidFill>
              </a:rPr>
              <a:t>The current FA design makes no distinction between a project meeting all its milestone commitments, a delayed project, and a totally failed project.</a:t>
            </a:r>
          </a:p>
          <a:p>
            <a:pPr marL="1257300" lvl="2" indent="-342900">
              <a:buFont typeface="Arial" panose="020B0604020202020204" pitchFamily="34" charset="0"/>
              <a:buChar char="•"/>
            </a:pPr>
            <a:r>
              <a:rPr lang="en-US" dirty="0">
                <a:solidFill>
                  <a:schemeClr val="tx1"/>
                </a:solidFill>
              </a:rPr>
              <a:t>The only performance-based FA is </a:t>
            </a:r>
            <a:r>
              <a:rPr lang="en-US" i="1" u="sng" dirty="0">
                <a:solidFill>
                  <a:schemeClr val="tx1"/>
                </a:solidFill>
              </a:rPr>
              <a:t>after</a:t>
            </a:r>
            <a:r>
              <a:rPr lang="en-US" dirty="0">
                <a:solidFill>
                  <a:schemeClr val="tx1"/>
                </a:solidFill>
              </a:rPr>
              <a:t> the resource has failed to meet its initial COD, yet even this provision does not consider the status of the project (i.e.: has it even started construction?).</a:t>
            </a:r>
          </a:p>
          <a:p>
            <a:pPr marL="800100" lvl="1"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r>
              <a:rPr lang="en-US" dirty="0">
                <a:solidFill>
                  <a:schemeClr val="tx1"/>
                </a:solidFill>
              </a:rPr>
              <a:t>Lack of performance-based consequences undermine incentives for balanced decision-making for sponsors of highly unlikely projects.</a:t>
            </a:r>
          </a:p>
          <a:p>
            <a:pPr marL="800100" lvl="1" indent="-342900">
              <a:buFont typeface="Arial" panose="020B0604020202020204" pitchFamily="34" charset="0"/>
              <a:buChar char="•"/>
            </a:pPr>
            <a:r>
              <a:rPr lang="en-US" dirty="0">
                <a:solidFill>
                  <a:schemeClr val="tx1"/>
                </a:solidFill>
              </a:rPr>
              <a:t>In the recent NE example, the project sponsor had little financial incentive to withdraw a failed project:</a:t>
            </a:r>
          </a:p>
          <a:p>
            <a:pPr marL="1257300" lvl="2" indent="-342900">
              <a:buFont typeface="Arial" panose="020B0604020202020204" pitchFamily="34" charset="0"/>
              <a:buChar char="•"/>
            </a:pPr>
            <a:r>
              <a:rPr lang="en-US" dirty="0">
                <a:solidFill>
                  <a:schemeClr val="tx1"/>
                </a:solidFill>
              </a:rPr>
              <a:t>There is no additional posting requirement prior to the third subsequent FCA.</a:t>
            </a:r>
          </a:p>
          <a:p>
            <a:pPr marL="1257300" lvl="2" indent="-342900">
              <a:buFont typeface="Arial" panose="020B0604020202020204" pitchFamily="34" charset="0"/>
              <a:buChar char="•"/>
            </a:pPr>
            <a:r>
              <a:rPr lang="en-US" dirty="0">
                <a:solidFill>
                  <a:schemeClr val="tx1"/>
                </a:solidFill>
              </a:rPr>
              <a:t>There is no incremental financial consequence for missing </a:t>
            </a:r>
            <a:r>
              <a:rPr lang="en-US" i="1" dirty="0">
                <a:solidFill>
                  <a:schemeClr val="tx1"/>
                </a:solidFill>
              </a:rPr>
              <a:t>any</a:t>
            </a:r>
            <a:r>
              <a:rPr lang="en-US" dirty="0">
                <a:solidFill>
                  <a:schemeClr val="tx1"/>
                </a:solidFill>
              </a:rPr>
              <a:t> or </a:t>
            </a:r>
            <a:r>
              <a:rPr lang="en-US" i="1" dirty="0">
                <a:solidFill>
                  <a:schemeClr val="tx1"/>
                </a:solidFill>
              </a:rPr>
              <a:t>every</a:t>
            </a:r>
            <a:r>
              <a:rPr lang="en-US" dirty="0">
                <a:solidFill>
                  <a:schemeClr val="tx1"/>
                </a:solidFill>
              </a:rPr>
              <a:t> single milestone.  </a:t>
            </a:r>
          </a:p>
          <a:p>
            <a:pPr marL="1257300" lvl="2" indent="-342900">
              <a:buFont typeface="Arial" panose="020B0604020202020204" pitchFamily="34" charset="0"/>
              <a:buChar char="•"/>
            </a:pPr>
            <a:r>
              <a:rPr lang="en-US" dirty="0">
                <a:solidFill>
                  <a:schemeClr val="tx1"/>
                </a:solidFill>
              </a:rPr>
              <a:t>The opportunity to recover previously posted FA may incent resources to wait for ISO-NE to make a termination decision, and then to challenge that decision. </a:t>
            </a:r>
          </a:p>
          <a:p>
            <a:pPr lvl="1"/>
            <a:endParaRPr lang="en-US" dirty="0">
              <a:solidFill>
                <a:schemeClr val="tx1"/>
              </a:solidFill>
            </a:endParaRPr>
          </a:p>
          <a:p>
            <a:pPr marL="342900" indent="-342900">
              <a:buFont typeface="Arial" panose="020B0604020202020204" pitchFamily="34" charset="0"/>
              <a:buChar char="•"/>
            </a:pPr>
            <a:r>
              <a:rPr lang="en-US" dirty="0"/>
              <a:t> </a:t>
            </a:r>
            <a:r>
              <a:rPr lang="en-US" dirty="0">
                <a:solidFill>
                  <a:schemeClr val="tx1"/>
                </a:solidFill>
              </a:rPr>
              <a:t>The qualification process and the financial assurance requirements are not working together to ensure that cleared projects are “real” or “timely.”</a:t>
            </a:r>
          </a:p>
          <a:p>
            <a:pPr marL="800100" lvl="1" indent="-342900">
              <a:buFont typeface="Arial" panose="020B0604020202020204" pitchFamily="34" charset="0"/>
              <a:buChar char="•"/>
            </a:pPr>
            <a:r>
              <a:rPr lang="en-US" dirty="0">
                <a:solidFill>
                  <a:schemeClr val="tx1"/>
                </a:solidFill>
              </a:rPr>
              <a:t>The only real tool in the ISO toolbox is a sledgehammer - termination.</a:t>
            </a:r>
          </a:p>
          <a:p>
            <a:endParaRPr lang="en-US" dirty="0"/>
          </a:p>
        </p:txBody>
      </p:sp>
      <p:sp>
        <p:nvSpPr>
          <p:cNvPr id="4" name="Slide Number Placeholder 3">
            <a:extLst>
              <a:ext uri="{FF2B5EF4-FFF2-40B4-BE49-F238E27FC236}">
                <a16:creationId xmlns:a16="http://schemas.microsoft.com/office/drawing/2014/main" id="{84A62AFA-835A-4D1A-B387-D154FD51E742}"/>
              </a:ext>
            </a:extLst>
          </p:cNvPr>
          <p:cNvSpPr>
            <a:spLocks noGrp="1"/>
          </p:cNvSpPr>
          <p:nvPr>
            <p:ph type="sldNum" sz="quarter" idx="7"/>
          </p:nvPr>
        </p:nvSpPr>
        <p:spPr/>
        <p:txBody>
          <a:bodyPr/>
          <a:lstStyle/>
          <a:p>
            <a:pPr marL="38100">
              <a:lnSpc>
                <a:spcPct val="100000"/>
              </a:lnSpc>
              <a:spcBef>
                <a:spcPts val="10"/>
              </a:spcBef>
            </a:pPr>
            <a:fld id="{81D60167-4931-47E6-BA6A-407CBD079E47}" type="slidenum">
              <a:rPr lang="en-US" smtClean="0"/>
              <a:t>4</a:t>
            </a:fld>
            <a:endParaRPr lang="en-US" dirty="0"/>
          </a:p>
        </p:txBody>
      </p:sp>
    </p:spTree>
    <p:extLst>
      <p:ext uri="{BB962C8B-B14F-4D97-AF65-F5344CB8AC3E}">
        <p14:creationId xmlns:p14="http://schemas.microsoft.com/office/powerpoint/2010/main" val="2185873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40A1A-0D12-4BF1-9D41-3E395A3608EB}"/>
              </a:ext>
            </a:extLst>
          </p:cNvPr>
          <p:cNvSpPr>
            <a:spLocks noGrp="1"/>
          </p:cNvSpPr>
          <p:nvPr>
            <p:ph type="title"/>
          </p:nvPr>
        </p:nvSpPr>
        <p:spPr>
          <a:xfrm>
            <a:off x="718819" y="289686"/>
            <a:ext cx="10754360" cy="346249"/>
          </a:xfrm>
        </p:spPr>
        <p:txBody>
          <a:bodyPr/>
          <a:lstStyle/>
          <a:p>
            <a:r>
              <a:rPr lang="en-US" dirty="0"/>
              <a:t>Impacts from Current Design Shortfall - REVIEW</a:t>
            </a:r>
          </a:p>
        </p:txBody>
      </p:sp>
      <p:sp>
        <p:nvSpPr>
          <p:cNvPr id="3" name="Text Placeholder 2">
            <a:extLst>
              <a:ext uri="{FF2B5EF4-FFF2-40B4-BE49-F238E27FC236}">
                <a16:creationId xmlns:a16="http://schemas.microsoft.com/office/drawing/2014/main" id="{C60904E5-E385-4D24-8C85-BB0CCAD58262}"/>
              </a:ext>
            </a:extLst>
          </p:cNvPr>
          <p:cNvSpPr>
            <a:spLocks noGrp="1"/>
          </p:cNvSpPr>
          <p:nvPr>
            <p:ph type="body" idx="1"/>
          </p:nvPr>
        </p:nvSpPr>
        <p:spPr>
          <a:xfrm>
            <a:off x="533400" y="646821"/>
            <a:ext cx="10754360" cy="5970865"/>
          </a:xfrm>
        </p:spPr>
        <p:txBody>
          <a:bodyPr/>
          <a:lstStyle/>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solidFill>
                  <a:schemeClr val="tx1"/>
                </a:solidFill>
              </a:rPr>
              <a:t>Failed non-commercial capacity participating in capacity auctions financially impact all other capacity sellers in the auction with no recourse by those impacted.</a:t>
            </a:r>
          </a:p>
          <a:p>
            <a:pPr marL="800100" lvl="1" indent="-342900">
              <a:buFont typeface="Arial" panose="020B0604020202020204" pitchFamily="34" charset="0"/>
              <a:buChar char="•"/>
            </a:pPr>
            <a:r>
              <a:rPr lang="en-US" dirty="0">
                <a:solidFill>
                  <a:schemeClr val="tx1"/>
                </a:solidFill>
              </a:rPr>
              <a:t>A resource that has not achieved COD by its FCA required commitment date will have posted just three months of FA but would have participated in </a:t>
            </a:r>
            <a:r>
              <a:rPr lang="en-US" u="sng" dirty="0">
                <a:solidFill>
                  <a:schemeClr val="tx1"/>
                </a:solidFill>
              </a:rPr>
              <a:t>four</a:t>
            </a:r>
            <a:r>
              <a:rPr lang="en-US" dirty="0">
                <a:solidFill>
                  <a:schemeClr val="tx1"/>
                </a:solidFill>
              </a:rPr>
              <a:t> FCAs (see FCA16 issues currently pending).</a:t>
            </a:r>
          </a:p>
          <a:p>
            <a:pPr marL="800100" lvl="1" indent="-342900">
              <a:buFont typeface="Arial" panose="020B0604020202020204" pitchFamily="34" charset="0"/>
              <a:buChar char="•"/>
            </a:pPr>
            <a:r>
              <a:rPr lang="en-US" dirty="0">
                <a:solidFill>
                  <a:schemeClr val="tx1"/>
                </a:solidFill>
              </a:rPr>
              <a:t>Financial impacts to other CSO holders is through lower clearing prices in each auction and higher performance risk during the delivery period.</a:t>
            </a:r>
          </a:p>
          <a:p>
            <a:pPr marL="1257300" lvl="2" indent="-342900">
              <a:buFont typeface="Arial" panose="020B0604020202020204" pitchFamily="34" charset="0"/>
              <a:buChar char="•"/>
            </a:pPr>
            <a:r>
              <a:rPr lang="en-US" dirty="0">
                <a:solidFill>
                  <a:schemeClr val="tx1"/>
                </a:solidFill>
              </a:rPr>
              <a:t>Most recent NE example estimated to have a market impact of $380 million over three auctions: $0.31 kw-month average.</a:t>
            </a:r>
            <a:r>
              <a:rPr lang="en-US" baseline="30000" dirty="0">
                <a:solidFill>
                  <a:schemeClr val="tx1"/>
                </a:solidFill>
              </a:rPr>
              <a:t>#</a:t>
            </a:r>
            <a:r>
              <a:rPr lang="en-US" dirty="0">
                <a:solidFill>
                  <a:schemeClr val="tx1"/>
                </a:solidFill>
              </a:rPr>
              <a:t> </a:t>
            </a:r>
          </a:p>
          <a:p>
            <a:pPr marL="800100" lvl="1"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r>
              <a:rPr lang="en-US" dirty="0">
                <a:solidFill>
                  <a:schemeClr val="tx1"/>
                </a:solidFill>
              </a:rPr>
              <a:t>Projects that are not ripe for participation can displace other shovel-ready projects.</a:t>
            </a:r>
          </a:p>
          <a:p>
            <a:pPr marL="800100" lvl="1"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r>
              <a:rPr lang="en-US" dirty="0">
                <a:solidFill>
                  <a:schemeClr val="tx1"/>
                </a:solidFill>
              </a:rPr>
              <a:t>Existing FA requirements are not balanced with either the project cost, or potential market impact for projects failing to meeting their commitments.</a:t>
            </a:r>
          </a:p>
          <a:p>
            <a:pPr marL="800100" lvl="1" indent="-342900">
              <a:buFont typeface="Arial" panose="020B0604020202020204" pitchFamily="34" charset="0"/>
              <a:buChar char="•"/>
            </a:pPr>
            <a:r>
              <a:rPr lang="en-US" dirty="0">
                <a:solidFill>
                  <a:schemeClr val="tx1"/>
                </a:solidFill>
              </a:rPr>
              <a:t>Most recent NE example using current FA rules:</a:t>
            </a:r>
          </a:p>
          <a:p>
            <a:pPr marL="1257300" lvl="2" indent="-342900">
              <a:buFont typeface="Arial" panose="020B0604020202020204" pitchFamily="34" charset="0"/>
              <a:buChar char="•"/>
            </a:pPr>
            <a:r>
              <a:rPr lang="en-US" dirty="0">
                <a:solidFill>
                  <a:schemeClr val="tx1"/>
                </a:solidFill>
              </a:rPr>
              <a:t>Total FA prior to committed COD:  $14.1 million* </a:t>
            </a:r>
          </a:p>
          <a:p>
            <a:pPr marL="1257300" lvl="2" indent="-342900">
              <a:buFont typeface="Arial" panose="020B0604020202020204" pitchFamily="34" charset="0"/>
              <a:buChar char="•"/>
            </a:pPr>
            <a:r>
              <a:rPr lang="en-US" dirty="0">
                <a:solidFill>
                  <a:schemeClr val="tx1"/>
                </a:solidFill>
              </a:rPr>
              <a:t>Total Market impact:  $380 million.</a:t>
            </a:r>
          </a:p>
          <a:p>
            <a:pPr marL="1257300" lvl="2" indent="-342900">
              <a:buFont typeface="Arial" panose="020B0604020202020204" pitchFamily="34" charset="0"/>
              <a:buChar char="•"/>
            </a:pPr>
            <a:r>
              <a:rPr lang="en-US" dirty="0">
                <a:solidFill>
                  <a:schemeClr val="tx1"/>
                </a:solidFill>
              </a:rPr>
              <a:t>Total Project Cost:  $621MM </a:t>
            </a:r>
            <a:r>
              <a:rPr lang="en-US" baseline="30000" dirty="0">
                <a:solidFill>
                  <a:schemeClr val="tx1"/>
                </a:solidFill>
              </a:rPr>
              <a:t>@</a:t>
            </a:r>
          </a:p>
          <a:p>
            <a:pPr lvl="1"/>
            <a:endParaRPr lang="en-US" dirty="0">
              <a:solidFill>
                <a:schemeClr val="tx1"/>
              </a:solidFill>
            </a:endParaRPr>
          </a:p>
          <a:p>
            <a:pPr marL="342900" indent="-342900">
              <a:buFont typeface="Arial" panose="020B0604020202020204" pitchFamily="34" charset="0"/>
              <a:buChar char="•"/>
            </a:pPr>
            <a:endParaRPr lang="en-US" dirty="0">
              <a:solidFill>
                <a:schemeClr val="tx1"/>
              </a:solidFill>
            </a:endParaRPr>
          </a:p>
        </p:txBody>
      </p:sp>
      <p:sp>
        <p:nvSpPr>
          <p:cNvPr id="4" name="Slide Number Placeholder 3">
            <a:extLst>
              <a:ext uri="{FF2B5EF4-FFF2-40B4-BE49-F238E27FC236}">
                <a16:creationId xmlns:a16="http://schemas.microsoft.com/office/drawing/2014/main" id="{257263D0-71B0-4CDA-BB62-D54C331B5782}"/>
              </a:ext>
            </a:extLst>
          </p:cNvPr>
          <p:cNvSpPr>
            <a:spLocks noGrp="1"/>
          </p:cNvSpPr>
          <p:nvPr>
            <p:ph type="sldNum" sz="quarter" idx="7"/>
          </p:nvPr>
        </p:nvSpPr>
        <p:spPr/>
        <p:txBody>
          <a:bodyPr/>
          <a:lstStyle/>
          <a:p>
            <a:pPr marL="38100">
              <a:lnSpc>
                <a:spcPct val="100000"/>
              </a:lnSpc>
              <a:spcBef>
                <a:spcPts val="10"/>
              </a:spcBef>
            </a:pPr>
            <a:fld id="{81D60167-4931-47E6-BA6A-407CBD079E47}" type="slidenum">
              <a:rPr lang="en-US" smtClean="0"/>
              <a:t>5</a:t>
            </a:fld>
            <a:endParaRPr lang="en-US" dirty="0"/>
          </a:p>
        </p:txBody>
      </p:sp>
    </p:spTree>
    <p:extLst>
      <p:ext uri="{BB962C8B-B14F-4D97-AF65-F5344CB8AC3E}">
        <p14:creationId xmlns:p14="http://schemas.microsoft.com/office/powerpoint/2010/main" val="1768409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EDD27-B2C3-4A03-8C3B-CE04AFA7B80B}"/>
              </a:ext>
            </a:extLst>
          </p:cNvPr>
          <p:cNvSpPr>
            <a:spLocks noGrp="1"/>
          </p:cNvSpPr>
          <p:nvPr>
            <p:ph type="title"/>
          </p:nvPr>
        </p:nvSpPr>
        <p:spPr>
          <a:xfrm>
            <a:off x="718819" y="289686"/>
            <a:ext cx="10754360" cy="346249"/>
          </a:xfrm>
        </p:spPr>
        <p:txBody>
          <a:bodyPr/>
          <a:lstStyle/>
          <a:p>
            <a:r>
              <a:rPr lang="en-US" dirty="0">
                <a:solidFill>
                  <a:schemeClr val="tx1"/>
                </a:solidFill>
              </a:rPr>
              <a:t>Proposed Performance Based FA Enhancements - REVIEW</a:t>
            </a:r>
          </a:p>
        </p:txBody>
      </p:sp>
      <p:sp>
        <p:nvSpPr>
          <p:cNvPr id="3" name="Text Placeholder 2">
            <a:extLst>
              <a:ext uri="{FF2B5EF4-FFF2-40B4-BE49-F238E27FC236}">
                <a16:creationId xmlns:a16="http://schemas.microsoft.com/office/drawing/2014/main" id="{DF38DE09-B1F1-48DC-8BC7-07969FC43CFA}"/>
              </a:ext>
            </a:extLst>
          </p:cNvPr>
          <p:cNvSpPr>
            <a:spLocks noGrp="1"/>
          </p:cNvSpPr>
          <p:nvPr>
            <p:ph type="body" idx="1"/>
          </p:nvPr>
        </p:nvSpPr>
        <p:spPr>
          <a:xfrm>
            <a:off x="543432" y="683682"/>
            <a:ext cx="11267568" cy="6124754"/>
          </a:xfrm>
        </p:spPr>
        <p:txBody>
          <a:bodyPr/>
          <a:lstStyle/>
          <a:p>
            <a:r>
              <a:rPr lang="en-US" dirty="0">
                <a:solidFill>
                  <a:schemeClr val="tx1"/>
                </a:solidFill>
              </a:rPr>
              <a:t>Current FA includes:</a:t>
            </a:r>
          </a:p>
          <a:p>
            <a:pPr marL="342900" indent="-342900">
              <a:buFont typeface="Arial" panose="020B0604020202020204" pitchFamily="34" charset="0"/>
              <a:buChar char="•"/>
            </a:pPr>
            <a:r>
              <a:rPr lang="en-US" sz="2000" dirty="0">
                <a:solidFill>
                  <a:schemeClr val="tx1"/>
                </a:solidFill>
              </a:rPr>
              <a:t>FA that is collected prior to the primary FCA and then prior to the first and second subsequent auctions (aka: “Base FA” for ease of reference)</a:t>
            </a:r>
          </a:p>
          <a:p>
            <a:pPr marL="342900" indent="-342900">
              <a:buFont typeface="Arial" panose="020B0604020202020204" pitchFamily="34" charset="0"/>
              <a:buChar char="•"/>
            </a:pPr>
            <a:r>
              <a:rPr lang="en-US" sz="2000" dirty="0">
                <a:solidFill>
                  <a:schemeClr val="tx1"/>
                </a:solidFill>
              </a:rPr>
              <a:t>Trading FA:  FA that is collected in the delivery period as any positive trading revenue from cover transactions. </a:t>
            </a:r>
          </a:p>
          <a:p>
            <a:endParaRPr lang="en-US" sz="1800" dirty="0">
              <a:solidFill>
                <a:schemeClr val="tx1"/>
              </a:solidFill>
            </a:endParaRPr>
          </a:p>
          <a:p>
            <a:r>
              <a:rPr lang="en-US" dirty="0">
                <a:solidFill>
                  <a:schemeClr val="tx1"/>
                </a:solidFill>
              </a:rPr>
              <a:t>This proposal establishes two new categories of FA to incorporate a performance-based design– changes that impact only those resources failing to perform consistent with their FCA commitments:</a:t>
            </a:r>
          </a:p>
          <a:p>
            <a:endParaRPr lang="en-US" sz="1800" dirty="0">
              <a:solidFill>
                <a:schemeClr val="tx1"/>
              </a:solidFill>
            </a:endParaRPr>
          </a:p>
          <a:p>
            <a:pPr marL="342900" indent="-342900">
              <a:buFont typeface="Arial" panose="020B0604020202020204" pitchFamily="34" charset="0"/>
              <a:buChar char="•"/>
            </a:pPr>
            <a:r>
              <a:rPr lang="en-US" dirty="0">
                <a:solidFill>
                  <a:schemeClr val="tx1"/>
                </a:solidFill>
              </a:rPr>
              <a:t>Milestone FA:  New FA requirements for projects that fail to meet two critical delivery obligations – Financing/Start of Construction, and 20% construction completed. </a:t>
            </a:r>
          </a:p>
          <a:p>
            <a:pPr marL="342900" indent="-342900">
              <a:buFont typeface="Arial" panose="020B0604020202020204" pitchFamily="34" charset="0"/>
              <a:buChar char="•"/>
            </a:pPr>
            <a:endParaRPr lang="en-US" sz="1800" dirty="0">
              <a:solidFill>
                <a:schemeClr val="tx1"/>
              </a:solidFill>
            </a:endParaRPr>
          </a:p>
          <a:p>
            <a:pPr marL="342900" indent="-342900">
              <a:buFont typeface="Arial" panose="020B0604020202020204" pitchFamily="34" charset="0"/>
              <a:buChar char="•"/>
            </a:pPr>
            <a:r>
              <a:rPr lang="en-US" dirty="0">
                <a:solidFill>
                  <a:schemeClr val="tx1"/>
                </a:solidFill>
              </a:rPr>
              <a:t>Delay FA:  Increased posting of FA and potential forfeiture for projects that fail to deliver physically by their commitment date.</a:t>
            </a:r>
          </a:p>
          <a:p>
            <a:endParaRPr lang="en-US" sz="1800" dirty="0">
              <a:solidFill>
                <a:schemeClr val="tx1"/>
              </a:solidFill>
            </a:endParaRPr>
          </a:p>
          <a:p>
            <a:pPr marL="800100" lvl="1" indent="-342900">
              <a:buFont typeface="Arial" panose="020B0604020202020204" pitchFamily="34" charset="0"/>
              <a:buChar char="•"/>
            </a:pPr>
            <a:r>
              <a:rPr lang="en-US" sz="2400" dirty="0">
                <a:solidFill>
                  <a:schemeClr val="tx1"/>
                </a:solidFill>
              </a:rPr>
              <a:t>And… adds  additional increments of “Base FA” prior each subsequent FA for significantly delayed projects.</a:t>
            </a:r>
          </a:p>
          <a:p>
            <a:endParaRPr lang="en-US" dirty="0">
              <a:solidFill>
                <a:schemeClr val="tx1"/>
              </a:solidFill>
            </a:endParaRPr>
          </a:p>
        </p:txBody>
      </p:sp>
      <p:sp>
        <p:nvSpPr>
          <p:cNvPr id="4" name="Slide Number Placeholder 3">
            <a:extLst>
              <a:ext uri="{FF2B5EF4-FFF2-40B4-BE49-F238E27FC236}">
                <a16:creationId xmlns:a16="http://schemas.microsoft.com/office/drawing/2014/main" id="{870CBE25-74D1-459D-8374-634A6DDF66BD}"/>
              </a:ext>
            </a:extLst>
          </p:cNvPr>
          <p:cNvSpPr>
            <a:spLocks noGrp="1"/>
          </p:cNvSpPr>
          <p:nvPr>
            <p:ph type="sldNum" sz="quarter" idx="7"/>
          </p:nvPr>
        </p:nvSpPr>
        <p:spPr/>
        <p:txBody>
          <a:bodyPr/>
          <a:lstStyle/>
          <a:p>
            <a:pPr marL="38100">
              <a:lnSpc>
                <a:spcPct val="100000"/>
              </a:lnSpc>
              <a:spcBef>
                <a:spcPts val="10"/>
              </a:spcBef>
            </a:pPr>
            <a:fld id="{81D60167-4931-47E6-BA6A-407CBD079E47}" type="slidenum">
              <a:rPr lang="en-US" smtClean="0"/>
              <a:t>6</a:t>
            </a:fld>
            <a:endParaRPr lang="en-US" dirty="0"/>
          </a:p>
        </p:txBody>
      </p:sp>
    </p:spTree>
    <p:extLst>
      <p:ext uri="{BB962C8B-B14F-4D97-AF65-F5344CB8AC3E}">
        <p14:creationId xmlns:p14="http://schemas.microsoft.com/office/powerpoint/2010/main" val="4249178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C9883-BBE4-40BC-8240-8A4CFADBD181}"/>
              </a:ext>
            </a:extLst>
          </p:cNvPr>
          <p:cNvSpPr>
            <a:spLocks noGrp="1"/>
          </p:cNvSpPr>
          <p:nvPr>
            <p:ph type="title"/>
          </p:nvPr>
        </p:nvSpPr>
        <p:spPr>
          <a:xfrm>
            <a:off x="718819" y="289686"/>
            <a:ext cx="10754360" cy="346249"/>
          </a:xfrm>
        </p:spPr>
        <p:txBody>
          <a:bodyPr/>
          <a:lstStyle/>
          <a:p>
            <a:r>
              <a:rPr lang="en-US" dirty="0">
                <a:solidFill>
                  <a:schemeClr val="tx1"/>
                </a:solidFill>
              </a:rPr>
              <a:t>Determination of FA Amounts – For “Base FA”</a:t>
            </a:r>
          </a:p>
        </p:txBody>
      </p:sp>
      <p:sp>
        <p:nvSpPr>
          <p:cNvPr id="3" name="Text Placeholder 2">
            <a:extLst>
              <a:ext uri="{FF2B5EF4-FFF2-40B4-BE49-F238E27FC236}">
                <a16:creationId xmlns:a16="http://schemas.microsoft.com/office/drawing/2014/main" id="{F7A85756-6A60-4193-800F-1345DB32A58B}"/>
              </a:ext>
            </a:extLst>
          </p:cNvPr>
          <p:cNvSpPr>
            <a:spLocks noGrp="1"/>
          </p:cNvSpPr>
          <p:nvPr>
            <p:ph type="body" idx="1"/>
          </p:nvPr>
        </p:nvSpPr>
        <p:spPr>
          <a:xfrm>
            <a:off x="718819" y="914400"/>
            <a:ext cx="10754360" cy="6186309"/>
          </a:xfrm>
        </p:spPr>
        <p:txBody>
          <a:bodyPr/>
          <a:lstStyle/>
          <a:p>
            <a:pPr marL="342900" indent="-342900">
              <a:buFont typeface="Arial" panose="020B0604020202020204" pitchFamily="34" charset="0"/>
              <a:buChar char="•"/>
            </a:pPr>
            <a:r>
              <a:rPr lang="en-US" dirty="0">
                <a:solidFill>
                  <a:schemeClr val="tx1"/>
                </a:solidFill>
              </a:rPr>
              <a:t>Proposal now attempts to rationalize how the increments of FA are calculated:</a:t>
            </a:r>
          </a:p>
          <a:p>
            <a:pPr marL="800100" lvl="1" indent="-342900">
              <a:buFont typeface="Arial" panose="020B0604020202020204" pitchFamily="34" charset="0"/>
              <a:buChar char="•"/>
            </a:pPr>
            <a:r>
              <a:rPr lang="en-US" dirty="0">
                <a:solidFill>
                  <a:schemeClr val="tx1"/>
                </a:solidFill>
              </a:rPr>
              <a:t>Earlier proposal used Net CONE as the “increment” of FA.  </a:t>
            </a:r>
          </a:p>
          <a:p>
            <a:pPr marL="1257300" lvl="2" indent="-342900">
              <a:buFont typeface="Arial" panose="020B0604020202020204" pitchFamily="34" charset="0"/>
              <a:buChar char="•"/>
            </a:pPr>
            <a:r>
              <a:rPr lang="en-US" dirty="0">
                <a:solidFill>
                  <a:schemeClr val="tx1"/>
                </a:solidFill>
              </a:rPr>
              <a:t>This created a significant disconnect between FA requirements verses revenues expected in the capacity market, especially for solar resources as noted in the March 1 RENEW memo to the NPC.</a:t>
            </a:r>
          </a:p>
          <a:p>
            <a:pPr marL="1714500" lvl="3" indent="-342900">
              <a:buFont typeface="Arial" panose="020B0604020202020204" pitchFamily="34" charset="0"/>
              <a:buChar char="•"/>
            </a:pPr>
            <a:r>
              <a:rPr lang="en-US" dirty="0">
                <a:solidFill>
                  <a:schemeClr val="tx1"/>
                </a:solidFill>
              </a:rPr>
              <a:t>Solar only clears the four summer months.</a:t>
            </a:r>
          </a:p>
          <a:p>
            <a:pPr marL="1257300" lvl="2"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r>
              <a:rPr lang="en-US" dirty="0">
                <a:solidFill>
                  <a:schemeClr val="tx1"/>
                </a:solidFill>
              </a:rPr>
              <a:t>Proposal now seeks to set the “Base FA” increment (NCCFCA$) to the lesser of </a:t>
            </a:r>
          </a:p>
          <a:p>
            <a:pPr marL="800100" lvl="1" indent="-342900">
              <a:buAutoNum type="alphaLcParenR"/>
            </a:pPr>
            <a:r>
              <a:rPr lang="en-US" dirty="0">
                <a:solidFill>
                  <a:schemeClr val="tx1"/>
                </a:solidFill>
              </a:rPr>
              <a:t>Net CONE; or, </a:t>
            </a:r>
          </a:p>
          <a:p>
            <a:pPr marL="800100" lvl="1" indent="-342900">
              <a:buAutoNum type="alphaLcParenR"/>
            </a:pPr>
            <a:r>
              <a:rPr lang="en-US" dirty="0">
                <a:solidFill>
                  <a:schemeClr val="tx1"/>
                </a:solidFill>
              </a:rPr>
              <a:t>One third of the expected capacity revenue* coming out of the auction.   </a:t>
            </a:r>
          </a:p>
          <a:p>
            <a:pPr marL="1200150" lvl="2" indent="-285750">
              <a:buFont typeface="Arial" panose="020B0604020202020204" pitchFamily="34" charset="0"/>
              <a:buChar char="•"/>
            </a:pPr>
            <a:r>
              <a:rPr lang="en-US" dirty="0">
                <a:solidFill>
                  <a:schemeClr val="tx1"/>
                </a:solidFill>
              </a:rPr>
              <a:t>Using the “lesser of” better ties the FA to the expected capacity revenues from the auction.</a:t>
            </a:r>
          </a:p>
          <a:p>
            <a:pPr marL="1200150" lvl="2" indent="-285750">
              <a:buFont typeface="Arial" panose="020B0604020202020204" pitchFamily="34" charset="0"/>
              <a:buChar char="•"/>
            </a:pPr>
            <a:r>
              <a:rPr lang="en-US" dirty="0">
                <a:solidFill>
                  <a:schemeClr val="tx1"/>
                </a:solidFill>
              </a:rPr>
              <a:t>Using 1/3</a:t>
            </a:r>
            <a:r>
              <a:rPr lang="en-US" baseline="30000" dirty="0">
                <a:solidFill>
                  <a:schemeClr val="tx1"/>
                </a:solidFill>
              </a:rPr>
              <a:t>rd</a:t>
            </a:r>
            <a:r>
              <a:rPr lang="en-US" dirty="0">
                <a:solidFill>
                  <a:schemeClr val="tx1"/>
                </a:solidFill>
              </a:rPr>
              <a:t> of the total annual capacity revenue </a:t>
            </a:r>
            <a:r>
              <a:rPr lang="en-US" i="1" dirty="0">
                <a:solidFill>
                  <a:schemeClr val="tx1"/>
                </a:solidFill>
              </a:rPr>
              <a:t>fixes the solar issue </a:t>
            </a:r>
            <a:r>
              <a:rPr lang="en-US" dirty="0">
                <a:solidFill>
                  <a:schemeClr val="tx1"/>
                </a:solidFill>
              </a:rPr>
              <a:t>and provides balance for resources clearing all twelve months in the event of very low clears.</a:t>
            </a:r>
          </a:p>
          <a:p>
            <a:pPr marL="1657350" lvl="3" indent="-285750">
              <a:buFont typeface="Arial" panose="020B0604020202020204" pitchFamily="34" charset="0"/>
              <a:buChar char="•"/>
            </a:pPr>
            <a:r>
              <a:rPr lang="en-US" dirty="0">
                <a:solidFill>
                  <a:schemeClr val="tx1"/>
                </a:solidFill>
              </a:rPr>
              <a:t>FCA 15     Net CONE: $8.71   1/3 Annual Revenue:  $10.44	  </a:t>
            </a:r>
          </a:p>
          <a:p>
            <a:pPr marL="1657350" lvl="3" indent="-285750">
              <a:buFont typeface="Arial" panose="020B0604020202020204" pitchFamily="34" charset="0"/>
              <a:buChar char="•"/>
            </a:pPr>
            <a:r>
              <a:rPr lang="en-US" dirty="0">
                <a:solidFill>
                  <a:schemeClr val="tx1"/>
                </a:solidFill>
              </a:rPr>
              <a:t>FCA 16     Net CONE: $7.47    1/3 Annual Revenue:  $10.36</a:t>
            </a:r>
          </a:p>
          <a:p>
            <a:pPr marL="1657350" lvl="3" indent="-285750">
              <a:buFont typeface="Arial" panose="020B0604020202020204" pitchFamily="34" charset="0"/>
              <a:buChar char="•"/>
            </a:pPr>
            <a:endParaRPr lang="en-US" dirty="0">
              <a:solidFill>
                <a:schemeClr val="tx1"/>
              </a:solidFill>
            </a:endParaRPr>
          </a:p>
          <a:p>
            <a:pPr marL="285750" indent="-285750">
              <a:buFont typeface="Arial" panose="020B0604020202020204" pitchFamily="34" charset="0"/>
              <a:buChar char="•"/>
            </a:pPr>
            <a:r>
              <a:rPr lang="en-US" dirty="0">
                <a:solidFill>
                  <a:schemeClr val="tx1"/>
                </a:solidFill>
              </a:rPr>
              <a:t>Uses the Definition of Capacity Base Payment but limited to two of the four components only.</a:t>
            </a:r>
          </a:p>
          <a:p>
            <a:pPr marL="1200150" lvl="2" indent="-285750">
              <a:buFont typeface="Arial" panose="020B0604020202020204" pitchFamily="34" charset="0"/>
              <a:buChar char="•"/>
            </a:pPr>
            <a:r>
              <a:rPr lang="en-US" dirty="0">
                <a:solidFill>
                  <a:schemeClr val="tx1"/>
                </a:solidFill>
              </a:rPr>
              <a:t>Determined monthly using clearing price and MW quantity cleared in the primary auction or substitution auction.</a:t>
            </a:r>
          </a:p>
          <a:p>
            <a:endParaRPr lang="en-US" dirty="0">
              <a:solidFill>
                <a:schemeClr val="tx1"/>
              </a:solidFill>
            </a:endParaRPr>
          </a:p>
          <a:p>
            <a:r>
              <a:rPr lang="en-US" dirty="0">
                <a:solidFill>
                  <a:schemeClr val="tx1"/>
                </a:solidFill>
              </a:rPr>
              <a:t> </a:t>
            </a:r>
          </a:p>
        </p:txBody>
      </p:sp>
      <p:sp>
        <p:nvSpPr>
          <p:cNvPr id="4" name="Slide Number Placeholder 3">
            <a:extLst>
              <a:ext uri="{FF2B5EF4-FFF2-40B4-BE49-F238E27FC236}">
                <a16:creationId xmlns:a16="http://schemas.microsoft.com/office/drawing/2014/main" id="{4685C906-A897-4F53-89A8-27D8D34D178E}"/>
              </a:ext>
            </a:extLst>
          </p:cNvPr>
          <p:cNvSpPr>
            <a:spLocks noGrp="1"/>
          </p:cNvSpPr>
          <p:nvPr>
            <p:ph type="sldNum" sz="quarter" idx="7"/>
          </p:nvPr>
        </p:nvSpPr>
        <p:spPr/>
        <p:txBody>
          <a:bodyPr/>
          <a:lstStyle/>
          <a:p>
            <a:pPr marL="38100">
              <a:lnSpc>
                <a:spcPct val="100000"/>
              </a:lnSpc>
              <a:spcBef>
                <a:spcPts val="10"/>
              </a:spcBef>
            </a:pPr>
            <a:fld id="{81D60167-4931-47E6-BA6A-407CBD079E47}" type="slidenum">
              <a:rPr lang="en-US" smtClean="0"/>
              <a:t>7</a:t>
            </a:fld>
            <a:endParaRPr lang="en-US" dirty="0"/>
          </a:p>
        </p:txBody>
      </p:sp>
    </p:spTree>
    <p:extLst>
      <p:ext uri="{BB962C8B-B14F-4D97-AF65-F5344CB8AC3E}">
        <p14:creationId xmlns:p14="http://schemas.microsoft.com/office/powerpoint/2010/main" val="906823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37381-3068-4EB8-9F32-B3F775D29A22}"/>
              </a:ext>
            </a:extLst>
          </p:cNvPr>
          <p:cNvSpPr>
            <a:spLocks noGrp="1"/>
          </p:cNvSpPr>
          <p:nvPr>
            <p:ph type="title"/>
          </p:nvPr>
        </p:nvSpPr>
        <p:spPr>
          <a:xfrm>
            <a:off x="718819" y="289686"/>
            <a:ext cx="10754360" cy="346249"/>
          </a:xfrm>
        </p:spPr>
        <p:txBody>
          <a:bodyPr/>
          <a:lstStyle/>
          <a:p>
            <a:r>
              <a:rPr lang="en-US" dirty="0"/>
              <a:t>Determination of FA Increments for Milestone FA</a:t>
            </a:r>
          </a:p>
        </p:txBody>
      </p:sp>
      <p:sp>
        <p:nvSpPr>
          <p:cNvPr id="3" name="Text Placeholder 2">
            <a:extLst>
              <a:ext uri="{FF2B5EF4-FFF2-40B4-BE49-F238E27FC236}">
                <a16:creationId xmlns:a16="http://schemas.microsoft.com/office/drawing/2014/main" id="{1FE36775-3CFD-41FA-A362-017D0EA76921}"/>
              </a:ext>
            </a:extLst>
          </p:cNvPr>
          <p:cNvSpPr>
            <a:spLocks noGrp="1"/>
          </p:cNvSpPr>
          <p:nvPr>
            <p:ph type="body" idx="1"/>
          </p:nvPr>
        </p:nvSpPr>
        <p:spPr>
          <a:xfrm>
            <a:off x="485952" y="1103578"/>
            <a:ext cx="10867848" cy="6340197"/>
          </a:xfrm>
        </p:spPr>
        <p:txBody>
          <a:bodyPr/>
          <a:lstStyle/>
          <a:p>
            <a:pPr marL="342900" indent="-342900">
              <a:buFont typeface="Arial" panose="020B0604020202020204" pitchFamily="34" charset="0"/>
              <a:buChar char="•"/>
            </a:pPr>
            <a:r>
              <a:rPr lang="en-US" dirty="0">
                <a:solidFill>
                  <a:schemeClr val="tx1"/>
                </a:solidFill>
              </a:rPr>
              <a:t>Milestone FA builds upon the NCCFCA$ construct used for the Base FA requirement but adds a new “lesser-of” component – the “NCC FA Milestone Cap”.</a:t>
            </a:r>
          </a:p>
          <a:p>
            <a:endParaRPr lang="en-US" dirty="0">
              <a:solidFill>
                <a:schemeClr val="tx1"/>
              </a:solidFill>
            </a:endParaRPr>
          </a:p>
          <a:p>
            <a:r>
              <a:rPr lang="en-US" dirty="0">
                <a:solidFill>
                  <a:schemeClr val="tx1"/>
                </a:solidFill>
              </a:rPr>
              <a:t>  </a:t>
            </a:r>
          </a:p>
          <a:p>
            <a:endParaRPr lang="en-US" dirty="0">
              <a:solidFill>
                <a:schemeClr val="tx1"/>
              </a:solidFill>
            </a:endParaRPr>
          </a:p>
          <a:p>
            <a:pPr marL="342900" indent="-342900">
              <a:buFont typeface="Arial" panose="020B0604020202020204" pitchFamily="34" charset="0"/>
              <a:buChar char="•"/>
            </a:pPr>
            <a:r>
              <a:rPr lang="en-US" dirty="0">
                <a:solidFill>
                  <a:schemeClr val="tx1"/>
                </a:solidFill>
              </a:rPr>
              <a:t>The NCC FA Milestone Cap is the based upon expected capacity revenues consistent with the Base FA methodology but establishes a cap in each of the milestones as follows:</a:t>
            </a:r>
          </a:p>
          <a:p>
            <a:pPr marL="800100" lvl="1" indent="-342900">
              <a:buFont typeface="Arial" panose="020B0604020202020204" pitchFamily="34" charset="0"/>
              <a:buChar char="•"/>
            </a:pPr>
            <a:r>
              <a:rPr lang="en-US" dirty="0">
                <a:solidFill>
                  <a:schemeClr val="tx1"/>
                </a:solidFill>
              </a:rPr>
              <a:t>For missing the first milestone:  one-sixth (1/6) of the expected  annual capacity revenues.</a:t>
            </a:r>
          </a:p>
          <a:p>
            <a:pPr marL="800100" lvl="1" indent="-342900">
              <a:buFont typeface="Arial" panose="020B0604020202020204" pitchFamily="34" charset="0"/>
              <a:buChar char="•"/>
            </a:pPr>
            <a:r>
              <a:rPr lang="en-US" dirty="0">
                <a:solidFill>
                  <a:schemeClr val="tx1"/>
                </a:solidFill>
              </a:rPr>
              <a:t>For missing the second milestone:  one-half (1/2) of the expected  annual capacity revenues.</a:t>
            </a:r>
          </a:p>
          <a:p>
            <a:pPr marL="800100" lvl="1" indent="-342900">
              <a:buFont typeface="Arial" panose="020B0604020202020204" pitchFamily="34" charset="0"/>
              <a:buChar char="•"/>
            </a:pPr>
            <a:r>
              <a:rPr lang="en-US" dirty="0">
                <a:solidFill>
                  <a:schemeClr val="tx1"/>
                </a:solidFill>
              </a:rPr>
              <a:t>For missing the third milestone:   one year of the expected annual capacity revenues.</a:t>
            </a:r>
          </a:p>
          <a:p>
            <a:pPr marL="1257300" lvl="2" indent="-342900">
              <a:buFont typeface="Arial" panose="020B0604020202020204" pitchFamily="34" charset="0"/>
              <a:buChar char="•"/>
            </a:pPr>
            <a:r>
              <a:rPr lang="en-US" dirty="0">
                <a:solidFill>
                  <a:schemeClr val="tx1"/>
                </a:solidFill>
              </a:rPr>
              <a:t>These are total requirements at each step, not cumulative.</a:t>
            </a:r>
          </a:p>
          <a:p>
            <a:pPr marL="1257300" lvl="2"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r>
              <a:rPr lang="en-US" dirty="0">
                <a:solidFill>
                  <a:schemeClr val="tx1"/>
                </a:solidFill>
              </a:rPr>
              <a:t>Upon achievement of the milestone, the FA is returned to the project.</a:t>
            </a:r>
          </a:p>
          <a:p>
            <a:pPr marL="1257300" lvl="2" indent="-342900">
              <a:buFont typeface="Arial" panose="020B0604020202020204" pitchFamily="34" charset="0"/>
              <a:buChar char="•"/>
            </a:pPr>
            <a:endParaRPr lang="en-US" dirty="0">
              <a:solidFill>
                <a:schemeClr val="tx1"/>
              </a:solidFill>
            </a:endParaRPr>
          </a:p>
          <a:p>
            <a:pPr marL="1257300" lvl="2" indent="-342900">
              <a:buFont typeface="Arial" panose="020B0604020202020204" pitchFamily="34" charset="0"/>
              <a:buChar char="•"/>
            </a:pPr>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p>
        </p:txBody>
      </p:sp>
      <p:sp>
        <p:nvSpPr>
          <p:cNvPr id="4" name="Slide Number Placeholder 3">
            <a:extLst>
              <a:ext uri="{FF2B5EF4-FFF2-40B4-BE49-F238E27FC236}">
                <a16:creationId xmlns:a16="http://schemas.microsoft.com/office/drawing/2014/main" id="{3A092810-22B0-4EDE-A79C-6E19D55492CE}"/>
              </a:ext>
            </a:extLst>
          </p:cNvPr>
          <p:cNvSpPr>
            <a:spLocks noGrp="1"/>
          </p:cNvSpPr>
          <p:nvPr>
            <p:ph type="sldNum" sz="quarter" idx="7"/>
          </p:nvPr>
        </p:nvSpPr>
        <p:spPr/>
        <p:txBody>
          <a:bodyPr/>
          <a:lstStyle/>
          <a:p>
            <a:pPr marL="38100">
              <a:lnSpc>
                <a:spcPct val="100000"/>
              </a:lnSpc>
              <a:spcBef>
                <a:spcPts val="10"/>
              </a:spcBef>
            </a:pPr>
            <a:fld id="{81D60167-4931-47E6-BA6A-407CBD079E47}" type="slidenum">
              <a:rPr lang="en-US" smtClean="0"/>
              <a:t>8</a:t>
            </a:fld>
            <a:endParaRPr lang="en-US" dirty="0"/>
          </a:p>
        </p:txBody>
      </p:sp>
      <p:pic>
        <p:nvPicPr>
          <p:cNvPr id="10" name="Picture 9">
            <a:extLst>
              <a:ext uri="{FF2B5EF4-FFF2-40B4-BE49-F238E27FC236}">
                <a16:creationId xmlns:a16="http://schemas.microsoft.com/office/drawing/2014/main" id="{FA95DD39-81F4-4D63-97EB-53FBB791A4CE}"/>
              </a:ext>
            </a:extLst>
          </p:cNvPr>
          <p:cNvPicPr>
            <a:picLocks noChangeAspect="1"/>
          </p:cNvPicPr>
          <p:nvPr/>
        </p:nvPicPr>
        <p:blipFill>
          <a:blip r:embed="rId2"/>
          <a:stretch>
            <a:fillRect/>
          </a:stretch>
        </p:blipFill>
        <p:spPr>
          <a:xfrm>
            <a:off x="1905000" y="2043898"/>
            <a:ext cx="5945124" cy="644652"/>
          </a:xfrm>
          <a:prstGeom prst="rect">
            <a:avLst/>
          </a:prstGeom>
        </p:spPr>
      </p:pic>
    </p:spTree>
    <p:extLst>
      <p:ext uri="{BB962C8B-B14F-4D97-AF65-F5344CB8AC3E}">
        <p14:creationId xmlns:p14="http://schemas.microsoft.com/office/powerpoint/2010/main" val="262311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4E31D-E0A6-45F7-BD71-D6A92456FA39}"/>
              </a:ext>
            </a:extLst>
          </p:cNvPr>
          <p:cNvSpPr>
            <a:spLocks noGrp="1"/>
          </p:cNvSpPr>
          <p:nvPr>
            <p:ph type="title"/>
          </p:nvPr>
        </p:nvSpPr>
        <p:spPr>
          <a:xfrm>
            <a:off x="228600" y="152400"/>
            <a:ext cx="10754360" cy="715581"/>
          </a:xfrm>
        </p:spPr>
        <p:txBody>
          <a:bodyPr/>
          <a:lstStyle/>
          <a:p>
            <a:r>
              <a:rPr lang="en-US" sz="2400" dirty="0">
                <a:solidFill>
                  <a:schemeClr val="tx1"/>
                </a:solidFill>
              </a:rPr>
              <a:t>Milestone FA Proposal:</a:t>
            </a:r>
            <a:br>
              <a:rPr lang="en-US" sz="2400" dirty="0">
                <a:solidFill>
                  <a:schemeClr val="tx1"/>
                </a:solidFill>
              </a:rPr>
            </a:br>
            <a:endParaRPr lang="en-US" dirty="0"/>
          </a:p>
        </p:txBody>
      </p:sp>
      <p:sp>
        <p:nvSpPr>
          <p:cNvPr id="3" name="Text Placeholder 2">
            <a:extLst>
              <a:ext uri="{FF2B5EF4-FFF2-40B4-BE49-F238E27FC236}">
                <a16:creationId xmlns:a16="http://schemas.microsoft.com/office/drawing/2014/main" id="{124FBAC3-7780-47E4-BA86-A648E1996751}"/>
              </a:ext>
            </a:extLst>
          </p:cNvPr>
          <p:cNvSpPr>
            <a:spLocks noGrp="1"/>
          </p:cNvSpPr>
          <p:nvPr>
            <p:ph type="body" idx="1"/>
          </p:nvPr>
        </p:nvSpPr>
        <p:spPr>
          <a:xfrm>
            <a:off x="300117" y="545964"/>
            <a:ext cx="11626468" cy="6678751"/>
          </a:xfrm>
        </p:spPr>
        <p:txBody>
          <a:bodyPr/>
          <a:lstStyle/>
          <a:p>
            <a:r>
              <a:rPr lang="en-US" sz="1800" dirty="0">
                <a:solidFill>
                  <a:schemeClr val="tx1"/>
                </a:solidFill>
              </a:rPr>
              <a:t>Adds a financial consequence for projects failing to advance in a timely fashion consistent with their schedule:</a:t>
            </a:r>
          </a:p>
          <a:p>
            <a:endParaRPr lang="en-US" sz="1000" dirty="0">
              <a:solidFill>
                <a:schemeClr val="tx1"/>
              </a:solidFill>
            </a:endParaRPr>
          </a:p>
          <a:p>
            <a:pPr marL="342900" indent="-342900">
              <a:buFont typeface="Arial" panose="020B0604020202020204" pitchFamily="34" charset="0"/>
              <a:buChar char="•"/>
            </a:pPr>
            <a:r>
              <a:rPr lang="en-US" sz="1800" dirty="0">
                <a:solidFill>
                  <a:schemeClr val="tx1"/>
                </a:solidFill>
              </a:rPr>
              <a:t>Prior to the First Subsequent FCA: </a:t>
            </a:r>
          </a:p>
          <a:p>
            <a:pPr marL="800100" lvl="1" indent="-342900">
              <a:buFont typeface="Arial" panose="020B0604020202020204" pitchFamily="34" charset="0"/>
              <a:buChar char="•"/>
            </a:pPr>
            <a:r>
              <a:rPr lang="en-US" dirty="0">
                <a:solidFill>
                  <a:schemeClr val="tx1"/>
                </a:solidFill>
              </a:rPr>
              <a:t>Resources that have not achieved Project Finance Closing and Notice to Proceed* according to their  approved milestone schedule would be required to post an additional one increment of FA prior to the first subsequent auction, subject to the NCC FA Milestone Cap (two months cap of revenues).  </a:t>
            </a:r>
          </a:p>
          <a:p>
            <a:pPr marL="342900" indent="-342900">
              <a:buFont typeface="Arial" panose="020B0604020202020204" pitchFamily="34" charset="0"/>
              <a:buChar char="•"/>
            </a:pPr>
            <a:endParaRPr lang="en-US" sz="1100" dirty="0">
              <a:solidFill>
                <a:schemeClr val="tx1"/>
              </a:solidFill>
            </a:endParaRPr>
          </a:p>
          <a:p>
            <a:pPr marL="342900" indent="-342900">
              <a:buFont typeface="Arial" panose="020B0604020202020204" pitchFamily="34" charset="0"/>
              <a:buChar char="•"/>
            </a:pPr>
            <a:r>
              <a:rPr lang="en-US" sz="1800" dirty="0">
                <a:solidFill>
                  <a:schemeClr val="tx1"/>
                </a:solidFill>
              </a:rPr>
              <a:t>Prior to the Second Subsequent FCA:</a:t>
            </a:r>
          </a:p>
          <a:p>
            <a:pPr marL="800100" lvl="1" indent="-342900">
              <a:buFont typeface="Arial" panose="020B0604020202020204" pitchFamily="34" charset="0"/>
              <a:buChar char="•"/>
            </a:pPr>
            <a:r>
              <a:rPr lang="en-US" dirty="0">
                <a:solidFill>
                  <a:schemeClr val="tx1"/>
                </a:solidFill>
              </a:rPr>
              <a:t>Resources that have not achieved Substantial Site Construction according to their approved milestone schedule would be required to post an incremental two increments of FA prior to the second subsequent FCA, subject to the NCC FA Milestone Cap (six months cap of revenues). </a:t>
            </a:r>
          </a:p>
          <a:p>
            <a:pPr marL="342900" indent="-342900">
              <a:buFont typeface="Arial" panose="020B0604020202020204" pitchFamily="34" charset="0"/>
              <a:buChar char="•"/>
            </a:pPr>
            <a:endParaRPr lang="en-US" sz="1100" dirty="0">
              <a:solidFill>
                <a:schemeClr val="tx1"/>
              </a:solidFill>
            </a:endParaRPr>
          </a:p>
          <a:p>
            <a:pPr marL="342900" indent="-342900">
              <a:buFont typeface="Arial" panose="020B0604020202020204" pitchFamily="34" charset="0"/>
              <a:buChar char="•"/>
            </a:pPr>
            <a:r>
              <a:rPr lang="en-US" sz="1800" dirty="0">
                <a:solidFill>
                  <a:schemeClr val="tx1"/>
                </a:solidFill>
              </a:rPr>
              <a:t>Prior to the Third Subsequent FCA:</a:t>
            </a:r>
          </a:p>
          <a:p>
            <a:pPr marL="800100" lvl="1" indent="-342900">
              <a:buFont typeface="Arial" panose="020B0604020202020204" pitchFamily="34" charset="0"/>
              <a:buChar char="•"/>
            </a:pPr>
            <a:r>
              <a:rPr lang="en-US" dirty="0">
                <a:solidFill>
                  <a:schemeClr val="tx1"/>
                </a:solidFill>
              </a:rPr>
              <a:t>Resources that have </a:t>
            </a:r>
            <a:r>
              <a:rPr lang="en-US" i="1" dirty="0">
                <a:solidFill>
                  <a:schemeClr val="tx1"/>
                </a:solidFill>
              </a:rPr>
              <a:t>still</a:t>
            </a:r>
            <a:r>
              <a:rPr lang="en-US" dirty="0">
                <a:solidFill>
                  <a:schemeClr val="tx1"/>
                </a:solidFill>
              </a:rPr>
              <a:t> not achieved Substantial Site Construction according to their approved milestone schedule would be required to post an incremental three increments of FA prior to the third subsequent FCA, subject to the NCC FA Milestone Cap.    (1 year cap on revenues).</a:t>
            </a:r>
          </a:p>
          <a:p>
            <a:endParaRPr lang="en-US" sz="1000" dirty="0">
              <a:solidFill>
                <a:schemeClr val="tx1"/>
              </a:solidFill>
            </a:endParaRPr>
          </a:p>
          <a:p>
            <a:r>
              <a:rPr lang="en-US" sz="1800" dirty="0">
                <a:solidFill>
                  <a:schemeClr val="tx1"/>
                </a:solidFill>
                <a:latin typeface="+mn-lt"/>
                <a:cs typeface="+mn-cs"/>
              </a:rPr>
              <a:t>In determining the trigger on Milestone FA, changes to the milestone schedule approved by the ISO will be considered, so long as the scheduled date for the resource’s COD (per Schedule 22 or 25 of Section II of the Tariff) does not extend beyond the start of the Capacity Commitment Period associated with the Forward Capacity Auction in which the CSO was awarded.</a:t>
            </a:r>
          </a:p>
          <a:p>
            <a:pPr marL="342900" indent="-342900">
              <a:buFont typeface="Arial" panose="020B0604020202020204" pitchFamily="34" charset="0"/>
              <a:buChar char="•"/>
            </a:pPr>
            <a:endParaRPr lang="en-US" sz="1000" dirty="0">
              <a:solidFill>
                <a:schemeClr val="tx1"/>
              </a:solidFill>
              <a:latin typeface="+mn-lt"/>
              <a:cs typeface="+mn-cs"/>
            </a:endParaRPr>
          </a:p>
          <a:p>
            <a:pPr marL="285750" indent="-285750">
              <a:buFont typeface="Arial" panose="020B0604020202020204" pitchFamily="34" charset="0"/>
              <a:buChar char="•"/>
            </a:pPr>
            <a:r>
              <a:rPr lang="en-US" sz="1600" dirty="0">
                <a:solidFill>
                  <a:schemeClr val="tx1"/>
                </a:solidFill>
              </a:rPr>
              <a:t>Again, Milestone FA is only required for resources that fail to advance consistent with their critical path schedule </a:t>
            </a:r>
            <a:r>
              <a:rPr lang="en-US" sz="1600" i="1" u="sng" dirty="0">
                <a:solidFill>
                  <a:schemeClr val="tx1"/>
                </a:solidFill>
              </a:rPr>
              <a:t>and</a:t>
            </a:r>
            <a:r>
              <a:rPr lang="en-US" sz="1600" dirty="0">
                <a:solidFill>
                  <a:schemeClr val="tx1"/>
                </a:solidFill>
              </a:rPr>
              <a:t> will miss their guaranteed COD.</a:t>
            </a:r>
          </a:p>
          <a:p>
            <a:pPr marL="742950" lvl="1" indent="-28575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endParaRPr lang="en-US" dirty="0">
              <a:solidFill>
                <a:schemeClr val="tx1"/>
              </a:solidFill>
              <a:latin typeface="+mn-lt"/>
              <a:cs typeface="+mn-cs"/>
            </a:endParaRPr>
          </a:p>
          <a:p>
            <a:endParaRPr lang="en-US" dirty="0"/>
          </a:p>
        </p:txBody>
      </p:sp>
      <p:sp>
        <p:nvSpPr>
          <p:cNvPr id="4" name="Slide Number Placeholder 3">
            <a:extLst>
              <a:ext uri="{FF2B5EF4-FFF2-40B4-BE49-F238E27FC236}">
                <a16:creationId xmlns:a16="http://schemas.microsoft.com/office/drawing/2014/main" id="{0FF0C287-C21B-42E8-845D-1C31479816C9}"/>
              </a:ext>
            </a:extLst>
          </p:cNvPr>
          <p:cNvSpPr>
            <a:spLocks noGrp="1"/>
          </p:cNvSpPr>
          <p:nvPr>
            <p:ph type="sldNum" sz="quarter" idx="7"/>
          </p:nvPr>
        </p:nvSpPr>
        <p:spPr/>
        <p:txBody>
          <a:bodyPr/>
          <a:lstStyle/>
          <a:p>
            <a:pPr marL="38100">
              <a:lnSpc>
                <a:spcPct val="100000"/>
              </a:lnSpc>
              <a:spcBef>
                <a:spcPts val="10"/>
              </a:spcBef>
            </a:pPr>
            <a:fld id="{81D60167-4931-47E6-BA6A-407CBD079E47}" type="slidenum">
              <a:rPr lang="en-US" smtClean="0"/>
              <a:t>9</a:t>
            </a:fld>
            <a:endParaRPr lang="en-US" dirty="0"/>
          </a:p>
        </p:txBody>
      </p:sp>
    </p:spTree>
    <p:extLst>
      <p:ext uri="{BB962C8B-B14F-4D97-AF65-F5344CB8AC3E}">
        <p14:creationId xmlns:p14="http://schemas.microsoft.com/office/powerpoint/2010/main" val="22171605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3911</Words>
  <Application>Microsoft Office PowerPoint</Application>
  <PresentationFormat>Widescreen</PresentationFormat>
  <Paragraphs>383</Paragraphs>
  <Slides>18</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PMingLiU</vt:lpstr>
      <vt:lpstr>Segoe UI</vt:lpstr>
      <vt:lpstr>Symbol</vt:lpstr>
      <vt:lpstr>Times New Roman</vt:lpstr>
      <vt:lpstr>Wingdings</vt:lpstr>
      <vt:lpstr>Office Theme</vt:lpstr>
      <vt:lpstr>PowerPoint Presentation</vt:lpstr>
      <vt:lpstr>Process, Schedule and Status</vt:lpstr>
      <vt:lpstr>Other Improvements to the Proposal</vt:lpstr>
      <vt:lpstr>The Need for Performance-Based Financial Assurance -REVIEW</vt:lpstr>
      <vt:lpstr>Impacts from Current Design Shortfall - REVIEW</vt:lpstr>
      <vt:lpstr>Proposed Performance Based FA Enhancements - REVIEW</vt:lpstr>
      <vt:lpstr>Determination of FA Amounts – For “Base FA”</vt:lpstr>
      <vt:lpstr>Determination of FA Increments for Milestone FA</vt:lpstr>
      <vt:lpstr>Milestone FA Proposal: </vt:lpstr>
      <vt:lpstr>Delay FA Product</vt:lpstr>
      <vt:lpstr>PowerPoint Presentation</vt:lpstr>
      <vt:lpstr>Additional Slides</vt:lpstr>
      <vt:lpstr>Changes to the Milestone Schedule/ Mechanics</vt:lpstr>
      <vt:lpstr>Milestone Requirement/ Example</vt:lpstr>
      <vt:lpstr>Short Duration Project Example</vt:lpstr>
      <vt:lpstr>Short Duration Project Milestone FA Required - Example</vt:lpstr>
      <vt:lpstr>Current Milestone Schedule </vt:lpstr>
      <vt:lpstr>Previous Presentations: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2022-04-11T19:03:17Z</dcterms:created>
  <dcterms:modified xsi:type="dcterms:W3CDTF">2022-04-11T19:04:11Z</dcterms:modified>
</cp:coreProperties>
</file>