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9" r:id="rId6"/>
    <p:sldId id="280" r:id="rId7"/>
    <p:sldId id="284" r:id="rId8"/>
    <p:sldId id="287" r:id="rId9"/>
    <p:sldId id="299" r:id="rId10"/>
    <p:sldId id="301" r:id="rId11"/>
    <p:sldId id="302" r:id="rId12"/>
    <p:sldId id="303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6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E7EFF7"/>
    <a:srgbClr val="D9D9D9"/>
    <a:srgbClr val="CCDDEE"/>
    <a:srgbClr val="62777F"/>
    <a:srgbClr val="FBB92F"/>
    <a:srgbClr val="77BD2A"/>
    <a:srgbClr val="6FA943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89965" autoAdjust="0"/>
  </p:normalViewPr>
  <p:slideViewPr>
    <p:cSldViewPr>
      <p:cViewPr varScale="1">
        <p:scale>
          <a:sx n="109" d="100"/>
          <a:sy n="109" d="100"/>
        </p:scale>
        <p:origin x="206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3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10, 2022 | MC TELECONFERNCE</a:t>
            </a:r>
            <a:endParaRPr lang="en-US" strike="sngStrik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Doug Smith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Technical manager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Proposed change to expand options for storage resources to utilize the CSF model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Improve Continuous Storage Facility (CSF)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3608" y="609600"/>
            <a:ext cx="6344392" cy="38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CSF Model Improvement</a:t>
            </a:r>
            <a:endParaRPr lang="en-US" sz="20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165</a:t>
            </a:r>
            <a:endParaRPr lang="en-US" sz="20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November 1, 2022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ISO proposes to improve the CSF model to accommodate storage resources that inject energy into the grid, but do not consume energy from the grid</a:t>
            </a:r>
            <a:endParaRPr lang="en-US" strike="sngStrike" dirty="0" smtClean="0"/>
          </a:p>
          <a:p>
            <a:pPr lvl="1"/>
            <a:r>
              <a:rPr lang="en-US" dirty="0" smtClean="0"/>
              <a:t>These new storage resource configurations emerged after the CSF rules were originally developed</a:t>
            </a:r>
          </a:p>
          <a:p>
            <a:pPr lvl="1"/>
            <a:r>
              <a:rPr lang="en-US" dirty="0" smtClean="0"/>
              <a:t>The current </a:t>
            </a:r>
            <a:r>
              <a:rPr lang="en-US" dirty="0"/>
              <a:t>T</a:t>
            </a:r>
            <a:r>
              <a:rPr lang="en-US" dirty="0" smtClean="0"/>
              <a:t>ariff rules do not allow these resources to use CSF model</a:t>
            </a:r>
          </a:p>
          <a:p>
            <a:r>
              <a:rPr lang="en-US" dirty="0" smtClean="0"/>
              <a:t>The goal of this project is to allow storage resources with an inject-only configuration the option of participating as a CSF</a:t>
            </a:r>
          </a:p>
          <a:p>
            <a:r>
              <a:rPr lang="en-US" dirty="0" smtClean="0"/>
              <a:t>This is the first Markets Committee Meeting</a:t>
            </a:r>
          </a:p>
          <a:p>
            <a:pPr lvl="1"/>
            <a:r>
              <a:rPr lang="en-US" dirty="0" smtClean="0"/>
              <a:t>This presentation introduces the problem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3134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 CSF rules currently limit participation to resources that are capable of consuming energy from </a:t>
            </a:r>
            <a:r>
              <a:rPr lang="en-US" i="1" dirty="0" smtClean="0"/>
              <a:t>and</a:t>
            </a:r>
            <a:r>
              <a:rPr lang="en-US" dirty="0" smtClean="0"/>
              <a:t> injecting energy into the ISO administered bulk electric system (BES)</a:t>
            </a:r>
            <a:endParaRPr lang="en-US" strike="sngStrike" dirty="0"/>
          </a:p>
          <a:p>
            <a:r>
              <a:rPr lang="en-US" dirty="0" smtClean="0"/>
              <a:t>Some new resource configurations </a:t>
            </a:r>
            <a:r>
              <a:rPr lang="en-US" dirty="0"/>
              <a:t>consisting of storage plus intermittent generation are not capable of consuming energy from the </a:t>
            </a:r>
            <a:r>
              <a:rPr lang="en-US" dirty="0" smtClean="0"/>
              <a:t>BES because </a:t>
            </a:r>
            <a:r>
              <a:rPr lang="en-US" dirty="0"/>
              <a:t>they </a:t>
            </a:r>
            <a:r>
              <a:rPr lang="en-US" dirty="0" smtClean="0"/>
              <a:t>must </a:t>
            </a:r>
            <a:r>
              <a:rPr lang="en-US" dirty="0"/>
              <a:t>charge their storage from the on-site </a:t>
            </a:r>
            <a:r>
              <a:rPr lang="en-US" dirty="0" smtClean="0"/>
              <a:t>generation</a:t>
            </a:r>
          </a:p>
        </p:txBody>
      </p:sp>
    </p:spTree>
    <p:extLst>
      <p:ext uri="{BB962C8B-B14F-4D97-AF65-F5344CB8AC3E}">
        <p14:creationId xmlns:p14="http://schemas.microsoft.com/office/powerpoint/2010/main" val="22983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To address the issue, we propose tariff changes to III.1.10.6 that would allow storage resources to register and operate as a CSF even if they cannot consume charging energy from the grid </a:t>
            </a:r>
          </a:p>
          <a:p>
            <a:r>
              <a:rPr lang="en-US" dirty="0" smtClean="0"/>
              <a:t>These tariff changes will allow storage resources in the above-mentioned configuration to use the CSF model to provide all wholesale market services they are capable of providing</a:t>
            </a:r>
          </a:p>
          <a:p>
            <a:r>
              <a:rPr lang="en-US" dirty="0" smtClean="0"/>
              <a:t>In </a:t>
            </a:r>
            <a:r>
              <a:rPr lang="en-US" dirty="0"/>
              <a:t>many cases, the CSF model </a:t>
            </a:r>
            <a:r>
              <a:rPr lang="en-US" dirty="0" smtClean="0"/>
              <a:t>is superior </a:t>
            </a:r>
            <a:r>
              <a:rPr lang="en-US" dirty="0"/>
              <a:t>to alternative options for registering an inject-only storage resource</a:t>
            </a:r>
          </a:p>
          <a:p>
            <a:pPr lvl="1"/>
            <a:r>
              <a:rPr lang="en-US" dirty="0"/>
              <a:t>The CSF model allows the ISO greater visibility and dispatch control</a:t>
            </a:r>
          </a:p>
          <a:p>
            <a:pPr lvl="1"/>
            <a:r>
              <a:rPr lang="en-US" dirty="0"/>
              <a:t>The CSF model allows the participant comprehensive access to all markets as a single </a:t>
            </a:r>
            <a:r>
              <a:rPr lang="en-US" dirty="0" smtClean="0"/>
              <a:t>asset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Proposed Tariff Changes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4973087"/>
              </p:ext>
            </p:extLst>
          </p:nvPr>
        </p:nvGraphicFramePr>
        <p:xfrm>
          <a:off x="491197" y="1219200"/>
          <a:ext cx="8229600" cy="410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7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III.1.10.6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pPr marR="1160" algn="l" rtl="0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A storage facility is a facility that is capable of receiving electricity </a:t>
                      </a:r>
                      <a:r>
                        <a:rPr lang="en-US" sz="1600" b="0" i="0" u="none" strike="sng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from the grid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and storing the energy for later injection of electricity </a:t>
                      </a:r>
                      <a:r>
                        <a:rPr lang="en-US" sz="1600" b="0" i="0" u="none" strike="sng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back</a:t>
                      </a:r>
                      <a:r>
                        <a:rPr lang="en-US" sz="1600" b="0" i="0" u="none" strike="noStrike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in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to the grid. A storage facility may participate in the New England Markets as described below.</a:t>
                      </a:r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The description of a storage facility in III.1.10.6 </a:t>
                      </a:r>
                      <a:r>
                        <a:rPr lang="en-US" sz="1600" smtClean="0">
                          <a:solidFill>
                            <a:srgbClr val="000000"/>
                          </a:solidFill>
                        </a:rPr>
                        <a:t>is broadened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to include facilities that cannot receive electricity from the grid.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4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III.1.10.6(a)(ii)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(An Electric Storage Facility shall:)…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ii. have the ability to inject at least 0.1 MW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and, except for those facilities described in subsection (c) below, </a:t>
                      </a:r>
                      <a:r>
                        <a:rPr lang="en-US" sz="1600" b="0" i="0" u="none" strike="sngStrike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consume at least 0.1 MW;</a:t>
                      </a:r>
                      <a:endParaRPr lang="en-US" sz="160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Allow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storage facilities that cannot charge their energy storage from the grid to use the CSF model that is described in III.1.10.6(c)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ISO proposes to </a:t>
            </a:r>
            <a:r>
              <a:rPr lang="en-US" dirty="0"/>
              <a:t>improve the CSF model by allowing it to be used by </a:t>
            </a:r>
            <a:r>
              <a:rPr lang="en-US" dirty="0" smtClean="0"/>
              <a:t>storage </a:t>
            </a:r>
            <a:r>
              <a:rPr lang="en-US" dirty="0"/>
              <a:t>resources </a:t>
            </a:r>
            <a:r>
              <a:rPr lang="en-US" dirty="0" smtClean="0"/>
              <a:t>that </a:t>
            </a:r>
            <a:r>
              <a:rPr lang="en-US" dirty="0"/>
              <a:t>inject energy into the grid, but do not consume energy from the grid</a:t>
            </a:r>
          </a:p>
          <a:p>
            <a:r>
              <a:rPr lang="en-US" dirty="0" smtClean="0"/>
              <a:t>The proposed effective date is November 1,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898305150"/>
              </p:ext>
            </p:extLst>
          </p:nvPr>
        </p:nvGraphicFramePr>
        <p:xfrm>
          <a:off x="458372" y="1371600"/>
          <a:ext cx="8229600" cy="2834640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May 10, 2022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Introduce problem and proposed solution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Markets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Committee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June 7-8, 2022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Additional committee discussion</a:t>
                      </a:r>
                    </a:p>
                  </a:txBody>
                  <a:tcPr marL="89777" marR="8977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July 12-14, 2022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Participants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August 4,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2022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7"/>
          <p:cNvSpPr txBox="1">
            <a:spLocks/>
          </p:cNvSpPr>
          <p:nvPr/>
        </p:nvSpPr>
        <p:spPr>
          <a:xfrm>
            <a:off x="1066800" y="4800600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Doug Smith</a:t>
            </a:r>
          </a:p>
        </p:txBody>
      </p:sp>
      <p:sp>
        <p:nvSpPr>
          <p:cNvPr id="4" name="Text Placeholder 27"/>
          <p:cNvSpPr txBox="1">
            <a:spLocks/>
          </p:cNvSpPr>
          <p:nvPr/>
        </p:nvSpPr>
        <p:spPr>
          <a:xfrm>
            <a:off x="1066800" y="5201478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u="none" kern="0" cap="all" spc="3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(413) 540-4176 | dlsmith@iso-ne.com</a:t>
            </a:r>
          </a:p>
        </p:txBody>
      </p:sp>
    </p:spTree>
    <p:extLst>
      <p:ext uri="{BB962C8B-B14F-4D97-AF65-F5344CB8AC3E}">
        <p14:creationId xmlns:p14="http://schemas.microsoft.com/office/powerpoint/2010/main" val="35504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3DDCB5AE5B344985566B2E9E5FEEB6" ma:contentTypeVersion="12" ma:contentTypeDescription="Create a new document." ma:contentTypeScope="" ma:versionID="e9d284e700f1fa2d8065ad5bcc56411b">
  <xsd:schema xmlns:xsd="http://www.w3.org/2001/XMLSchema" xmlns:xs="http://www.w3.org/2001/XMLSchema" xmlns:p="http://schemas.microsoft.com/office/2006/metadata/properties" xmlns:ns1="http://schemas.microsoft.com/sharepoint/v3" xmlns:ns2="8d09ca49-12dd-4b18-837e-9a56db4c3206" targetNamespace="http://schemas.microsoft.com/office/2006/metadata/properties" ma:root="true" ma:fieldsID="a62fa6ca151881bb03b3aecccfbac40a" ns1:_="" ns2:_="">
    <xsd:import namespace="http://schemas.microsoft.com/sharepoint/v3"/>
    <xsd:import namespace="8d09ca49-12dd-4b18-837e-9a56db4c32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dexed="true" ma:internalName="AverageRating" ma:readOnly="false" ma:percentage="FALS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  <xsd:element name="RatedBy" ma:index="1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9ca49-12dd-4b18-837e-9a56db4c32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_dlc_DocIdPersistId xmlns="8d09ca49-12dd-4b18-837e-9a56db4c3206" xsi:nil="true"/>
    <Ratings xmlns="http://schemas.microsoft.com/sharepoint/v3" xsi:nil="true"/>
    <RatingCount xmlns="http://schemas.microsoft.com/sharepoint/v3" xsi:nil="true"/>
    <LikedBy xmlns="http://schemas.microsoft.com/sharepoint/v3">
      <UserInfo>
        <DisplayName/>
        <AccountId xsi:nil="true"/>
        <AccountType/>
      </UserInfo>
    </LikedBy>
    <AverageRating xmlns="http://schemas.microsoft.com/sharepoint/v3" xsi:nil="true"/>
    <RatedBy xmlns="http://schemas.microsoft.com/sharepoint/v3">
      <UserInfo>
        <DisplayName/>
        <AccountId xsi:nil="true"/>
        <AccountType/>
      </UserInfo>
    </RatedBy>
    <_dlc_DocId xmlns="8d09ca49-12dd-4b18-837e-9a56db4c3206">YUNHWM7W3KQU-1523862676-1054</_dlc_DocId>
    <_dlc_DocIdUrl xmlns="8d09ca49-12dd-4b18-837e-9a56db4c3206">
      <Url>https://sharepoint.iso-ne.com/sites/nr/_layouts/15/DocIdRedir.aspx?ID=YUNHWM7W3KQU-1523862676-1054</Url>
      <Description>YUNHWM7W3KQU-1523862676-1054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8528F-F298-41E6-BBDA-FD363E9FEFF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5667C8D-4DB8-465E-8BA2-B93EA7442E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09ca49-12dd-4b18-837e-9a56db4c3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50DAC-07DA-4271-9C11-71F42E691F7E}">
  <ds:schemaRefs>
    <ds:schemaRef ds:uri="8d09ca49-12dd-4b18-837e-9a56db4c3206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3545839-8AF7-477B-AB55-5793B3D67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Markets Committee PowerPoint Presentation Template 2017</vt:lpstr>
      <vt:lpstr>PowerPoint Presentation</vt:lpstr>
      <vt:lpstr>PowerPoint Presentation</vt:lpstr>
      <vt:lpstr>Problem Statement</vt:lpstr>
      <vt:lpstr>Proposal</vt:lpstr>
      <vt:lpstr>Summary of Proposed Tariff Changes</vt:lpstr>
      <vt:lpstr>Conclusion</vt:lpstr>
      <vt:lpstr>Stakeholder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2020-07-16T20:26:09Z</dcterms:created>
  <dcterms:modified xsi:type="dcterms:W3CDTF">2022-05-02T17:02:03Z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LDocumentType">
    <vt:lpwstr>55;#Related Documents|aa635bbc-fb65-4d4e-af35-3a8ef5c942f8</vt:lpwstr>
  </property>
  <property fmtid="{D5CDD505-2E9C-101B-9397-08002B2CF9AE}" pid="3" name="EDLArea">
    <vt:lpwstr>31;#Business Process|447b9937-20ef-4a42-8981-e3e74b245359</vt:lpwstr>
  </property>
  <property fmtid="{D5CDD505-2E9C-101B-9397-08002B2CF9AE}" pid="4" name="ContentTypeId">
    <vt:lpwstr>0x0101001A3DDCB5AE5B344985566B2E9E5FEEB6</vt:lpwstr>
  </property>
  <property fmtid="{D5CDD505-2E9C-101B-9397-08002B2CF9AE}" pid="5" name="EDLBusinessProcessArea">
    <vt:lpwstr>50;#Serving Participants|180477b9-ab28-4905-af85-b6212aa9100c</vt:lpwstr>
  </property>
  <property fmtid="{D5CDD505-2E9C-101B-9397-08002B2CF9AE}" pid="6" name="EDLDepartment">
    <vt:lpwstr>71;#NEPOOL Relations|301b64a0-2d16-4b11-bd29-1d9eb848b751</vt:lpwstr>
  </property>
  <property fmtid="{D5CDD505-2E9C-101B-9397-08002B2CF9AE}" pid="7" name="_dlc_DocIdItemGuid">
    <vt:lpwstr>5f82aacc-7859-424f-837b-b96c993062b8</vt:lpwstr>
  </property>
</Properties>
</file>