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ags/tag2.xml" ContentType="application/vnd.openxmlformats-officedocument.presentationml.tags+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bookmarkIdSeed="4">
  <p:sldMasterIdLst>
    <p:sldMasterId id="2147483648" r:id="rId1"/>
    <p:sldMasterId id="2147483708" r:id="rId2"/>
  </p:sldMasterIdLst>
  <p:notesMasterIdLst>
    <p:notesMasterId r:id="rId56"/>
  </p:notesMasterIdLst>
  <p:handoutMasterIdLst>
    <p:handoutMasterId r:id="rId57"/>
  </p:handoutMasterIdLst>
  <p:sldIdLst>
    <p:sldId id="427" r:id="rId3"/>
    <p:sldId id="428" r:id="rId4"/>
    <p:sldId id="488" r:id="rId5"/>
    <p:sldId id="429" r:id="rId6"/>
    <p:sldId id="430" r:id="rId7"/>
    <p:sldId id="431" r:id="rId8"/>
    <p:sldId id="432" r:id="rId9"/>
    <p:sldId id="433" r:id="rId10"/>
    <p:sldId id="434" r:id="rId11"/>
    <p:sldId id="435" r:id="rId12"/>
    <p:sldId id="436" r:id="rId13"/>
    <p:sldId id="437" r:id="rId14"/>
    <p:sldId id="442" r:id="rId15"/>
    <p:sldId id="482" r:id="rId16"/>
    <p:sldId id="444" r:id="rId17"/>
    <p:sldId id="445" r:id="rId18"/>
    <p:sldId id="446" r:id="rId19"/>
    <p:sldId id="447" r:id="rId20"/>
    <p:sldId id="448" r:id="rId21"/>
    <p:sldId id="450" r:id="rId22"/>
    <p:sldId id="451" r:id="rId23"/>
    <p:sldId id="452" r:id="rId24"/>
    <p:sldId id="453" r:id="rId25"/>
    <p:sldId id="455" r:id="rId26"/>
    <p:sldId id="456" r:id="rId27"/>
    <p:sldId id="457" r:id="rId28"/>
    <p:sldId id="477" r:id="rId29"/>
    <p:sldId id="461" r:id="rId30"/>
    <p:sldId id="462" r:id="rId31"/>
    <p:sldId id="463" r:id="rId32"/>
    <p:sldId id="469" r:id="rId33"/>
    <p:sldId id="470" r:id="rId34"/>
    <p:sldId id="465" r:id="rId35"/>
    <p:sldId id="464" r:id="rId36"/>
    <p:sldId id="466" r:id="rId37"/>
    <p:sldId id="372" r:id="rId38"/>
    <p:sldId id="419" r:id="rId39"/>
    <p:sldId id="391" r:id="rId40"/>
    <p:sldId id="392" r:id="rId41"/>
    <p:sldId id="394" r:id="rId42"/>
    <p:sldId id="353" r:id="rId43"/>
    <p:sldId id="480" r:id="rId44"/>
    <p:sldId id="483" r:id="rId45"/>
    <p:sldId id="484" r:id="rId46"/>
    <p:sldId id="485" r:id="rId47"/>
    <p:sldId id="486" r:id="rId48"/>
    <p:sldId id="478" r:id="rId49"/>
    <p:sldId id="479" r:id="rId50"/>
    <p:sldId id="471" r:id="rId51"/>
    <p:sldId id="473" r:id="rId52"/>
    <p:sldId id="474" r:id="rId53"/>
    <p:sldId id="475" r:id="rId54"/>
    <p:sldId id="476" r:id="rId55"/>
  </p:sldIdLst>
  <p:sldSz cx="9144000" cy="5143500" type="screen16x9"/>
  <p:notesSz cx="7315200" cy="9601200"/>
  <p:custDataLst>
    <p:tags r:id="rId5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3024">
          <p15:clr>
            <a:srgbClr val="A4A3A4"/>
          </p15:clr>
        </p15:guide>
        <p15:guide id="2" pos="2304">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Author" initials="A" lastIdx="1649"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CC3399"/>
    <a:srgbClr val="EC1F25"/>
    <a:srgbClr val="E7EFF7"/>
    <a:srgbClr val="00B050"/>
    <a:srgbClr val="0070C0"/>
    <a:srgbClr val="FBB92F"/>
    <a:srgbClr val="77BD2A"/>
    <a:srgbClr val="62777F"/>
    <a:srgbClr val="6FA94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4370" autoAdjust="0"/>
    <p:restoredTop sz="89965" autoAdjust="0"/>
  </p:normalViewPr>
  <p:slideViewPr>
    <p:cSldViewPr>
      <p:cViewPr varScale="1">
        <p:scale>
          <a:sx n="129" d="100"/>
          <a:sy n="129" d="100"/>
        </p:scale>
        <p:origin x="192" y="120"/>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36" d="100"/>
          <a:sy n="36" d="100"/>
        </p:scale>
        <p:origin x="2165" y="51"/>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tags" Target="tags/tag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handoutMaster" Target="handoutMasters/handoutMaster1.xml"/><Relationship Id="rId61"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698" cy="480226"/>
          </a:xfrm>
          <a:prstGeom prst="rect">
            <a:avLst/>
          </a:prstGeom>
        </p:spPr>
        <p:txBody>
          <a:bodyPr vert="horz" lIns="95564" tIns="47782" rIns="95564" bIns="47782" rtlCol="0"/>
          <a:lstStyle>
            <a:lvl1pPr algn="l">
              <a:defRPr sz="1300"/>
            </a:lvl1pPr>
          </a:lstStyle>
          <a:p>
            <a:endParaRPr lang="en-US" dirty="0"/>
          </a:p>
        </p:txBody>
      </p:sp>
      <p:sp>
        <p:nvSpPr>
          <p:cNvPr id="3" name="Date Placeholder 2"/>
          <p:cNvSpPr>
            <a:spLocks noGrp="1"/>
          </p:cNvSpPr>
          <p:nvPr>
            <p:ph type="dt" sz="quarter" idx="1"/>
          </p:nvPr>
        </p:nvSpPr>
        <p:spPr>
          <a:xfrm>
            <a:off x="4143832" y="0"/>
            <a:ext cx="3169698" cy="480226"/>
          </a:xfrm>
          <a:prstGeom prst="rect">
            <a:avLst/>
          </a:prstGeom>
        </p:spPr>
        <p:txBody>
          <a:bodyPr vert="horz" lIns="95564" tIns="47782" rIns="95564" bIns="47782" rtlCol="0"/>
          <a:lstStyle>
            <a:lvl1pPr algn="r">
              <a:defRPr sz="1300"/>
            </a:lvl1pPr>
          </a:lstStyle>
          <a:p>
            <a:fld id="{F87AAE7F-D37E-4830-9F5E-F36A5F180179}" type="datetimeFigureOut">
              <a:rPr lang="en-US" smtClean="0"/>
              <a:t>6/3/2022</a:t>
            </a:fld>
            <a:endParaRPr lang="en-US" dirty="0"/>
          </a:p>
        </p:txBody>
      </p:sp>
      <p:sp>
        <p:nvSpPr>
          <p:cNvPr id="4" name="Footer Placeholder 3"/>
          <p:cNvSpPr>
            <a:spLocks noGrp="1"/>
          </p:cNvSpPr>
          <p:nvPr>
            <p:ph type="ftr" sz="quarter" idx="2"/>
          </p:nvPr>
        </p:nvSpPr>
        <p:spPr>
          <a:xfrm>
            <a:off x="0" y="9119325"/>
            <a:ext cx="3169698" cy="480226"/>
          </a:xfrm>
          <a:prstGeom prst="rect">
            <a:avLst/>
          </a:prstGeom>
        </p:spPr>
        <p:txBody>
          <a:bodyPr vert="horz" lIns="95564" tIns="47782" rIns="95564" bIns="47782" rtlCol="0" anchor="b"/>
          <a:lstStyle>
            <a:lvl1pPr algn="l">
              <a:defRPr sz="1300"/>
            </a:lvl1pPr>
          </a:lstStyle>
          <a:p>
            <a:endParaRPr lang="en-US" dirty="0"/>
          </a:p>
        </p:txBody>
      </p:sp>
      <p:sp>
        <p:nvSpPr>
          <p:cNvPr id="5" name="Slide Number Placeholder 4"/>
          <p:cNvSpPr>
            <a:spLocks noGrp="1"/>
          </p:cNvSpPr>
          <p:nvPr>
            <p:ph type="sldNum" sz="quarter" idx="3"/>
          </p:nvPr>
        </p:nvSpPr>
        <p:spPr>
          <a:xfrm>
            <a:off x="4143832" y="9119325"/>
            <a:ext cx="3169698" cy="480226"/>
          </a:xfrm>
          <a:prstGeom prst="rect">
            <a:avLst/>
          </a:prstGeom>
        </p:spPr>
        <p:txBody>
          <a:bodyPr vert="horz" lIns="95564" tIns="47782" rIns="95564" bIns="47782" rtlCol="0" anchor="b"/>
          <a:lstStyle>
            <a:lvl1pPr algn="r">
              <a:defRPr sz="1300"/>
            </a:lvl1pPr>
          </a:lstStyle>
          <a:p>
            <a:fld id="{8FE02180-CD27-4473-AA37-00085480B5FA}" type="slidenum">
              <a:rPr lang="en-US" smtClean="0"/>
              <a:t>‹#›</a:t>
            </a:fld>
            <a:endParaRPr lang="en-US" dirty="0"/>
          </a:p>
        </p:txBody>
      </p:sp>
    </p:spTree>
    <p:extLst>
      <p:ext uri="{BB962C8B-B14F-4D97-AF65-F5344CB8AC3E}">
        <p14:creationId xmlns:p14="http://schemas.microsoft.com/office/powerpoint/2010/main" val="15061113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3" tIns="48332" rIns="96663" bIns="48332" rtlCol="0"/>
          <a:lstStyle>
            <a:lvl1pPr algn="l">
              <a:defRPr sz="1300"/>
            </a:lvl1pPr>
          </a:lstStyle>
          <a:p>
            <a:endParaRPr lang="en-US" dirty="0"/>
          </a:p>
        </p:txBody>
      </p:sp>
      <p:sp>
        <p:nvSpPr>
          <p:cNvPr id="3" name="Date Placeholder 2"/>
          <p:cNvSpPr>
            <a:spLocks noGrp="1"/>
          </p:cNvSpPr>
          <p:nvPr>
            <p:ph type="dt" idx="1"/>
          </p:nvPr>
        </p:nvSpPr>
        <p:spPr>
          <a:xfrm>
            <a:off x="4143588" y="0"/>
            <a:ext cx="3169920" cy="480060"/>
          </a:xfrm>
          <a:prstGeom prst="rect">
            <a:avLst/>
          </a:prstGeom>
        </p:spPr>
        <p:txBody>
          <a:bodyPr vert="horz" lIns="96663" tIns="48332" rIns="96663" bIns="48332" rtlCol="0"/>
          <a:lstStyle>
            <a:lvl1pPr algn="r">
              <a:defRPr sz="1300"/>
            </a:lvl1pPr>
          </a:lstStyle>
          <a:p>
            <a:fld id="{9EDDEDB6-CD57-44C2-AB19-AC7D3BB8FF8E}" type="datetimeFigureOut">
              <a:rPr lang="en-US" smtClean="0"/>
              <a:pPr/>
              <a:t>6/3/2022</a:t>
            </a:fld>
            <a:endParaRPr lang="en-US" dirty="0"/>
          </a:p>
        </p:txBody>
      </p:sp>
      <p:sp>
        <p:nvSpPr>
          <p:cNvPr id="4" name="Slide Image Placeholder 3"/>
          <p:cNvSpPr>
            <a:spLocks noGrp="1" noRot="1" noChangeAspect="1"/>
          </p:cNvSpPr>
          <p:nvPr>
            <p:ph type="sldImg" idx="2"/>
          </p:nvPr>
        </p:nvSpPr>
        <p:spPr>
          <a:xfrm>
            <a:off x="457200" y="719138"/>
            <a:ext cx="6400800" cy="3600450"/>
          </a:xfrm>
          <a:prstGeom prst="rect">
            <a:avLst/>
          </a:prstGeom>
          <a:noFill/>
          <a:ln w="12700">
            <a:solidFill>
              <a:prstClr val="black"/>
            </a:solidFill>
          </a:ln>
        </p:spPr>
        <p:txBody>
          <a:bodyPr vert="horz" lIns="96663" tIns="48332" rIns="96663" bIns="48332" rtlCol="0" anchor="ctr"/>
          <a:lstStyle/>
          <a:p>
            <a:endParaRPr lang="en-US" dirty="0"/>
          </a:p>
        </p:txBody>
      </p:sp>
      <p:sp>
        <p:nvSpPr>
          <p:cNvPr id="5" name="Notes Placeholder 4"/>
          <p:cNvSpPr>
            <a:spLocks noGrp="1"/>
          </p:cNvSpPr>
          <p:nvPr>
            <p:ph type="body" sz="quarter" idx="3"/>
          </p:nvPr>
        </p:nvSpPr>
        <p:spPr>
          <a:xfrm>
            <a:off x="731521" y="4560571"/>
            <a:ext cx="5852160" cy="4320540"/>
          </a:xfrm>
          <a:prstGeom prst="rect">
            <a:avLst/>
          </a:prstGeom>
        </p:spPr>
        <p:txBody>
          <a:bodyPr vert="horz" lIns="96663" tIns="48332" rIns="96663" bIns="48332"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3"/>
            <a:ext cx="3169920" cy="480060"/>
          </a:xfrm>
          <a:prstGeom prst="rect">
            <a:avLst/>
          </a:prstGeom>
        </p:spPr>
        <p:txBody>
          <a:bodyPr vert="horz" lIns="96663" tIns="48332" rIns="96663" bIns="48332" rtlCol="0" anchor="b"/>
          <a:lstStyle>
            <a:lvl1pPr algn="l">
              <a:defRPr sz="1300"/>
            </a:lvl1pPr>
          </a:lstStyle>
          <a:p>
            <a:endParaRPr lang="en-US" dirty="0"/>
          </a:p>
        </p:txBody>
      </p:sp>
      <p:sp>
        <p:nvSpPr>
          <p:cNvPr id="7" name="Slide Number Placeholder 6"/>
          <p:cNvSpPr>
            <a:spLocks noGrp="1"/>
          </p:cNvSpPr>
          <p:nvPr>
            <p:ph type="sldNum" sz="quarter" idx="5"/>
          </p:nvPr>
        </p:nvSpPr>
        <p:spPr>
          <a:xfrm>
            <a:off x="4143588" y="9119473"/>
            <a:ext cx="3169920" cy="480060"/>
          </a:xfrm>
          <a:prstGeom prst="rect">
            <a:avLst/>
          </a:prstGeom>
        </p:spPr>
        <p:txBody>
          <a:bodyPr vert="horz" lIns="96663" tIns="48332" rIns="96663" bIns="48332" rtlCol="0" anchor="b"/>
          <a:lstStyle>
            <a:lvl1pPr algn="r">
              <a:defRPr sz="1300"/>
            </a:lvl1pPr>
          </a:lstStyle>
          <a:p>
            <a:fld id="{530677A1-BB48-42A6-9D40-5F3F87EA9D2F}" type="slidenum">
              <a:rPr lang="en-US" smtClean="0"/>
              <a:pPr/>
              <a:t>‹#›</a:t>
            </a:fld>
            <a:endParaRPr lang="en-US" dirty="0"/>
          </a:p>
        </p:txBody>
      </p:sp>
    </p:spTree>
    <p:extLst>
      <p:ext uri="{BB962C8B-B14F-4D97-AF65-F5344CB8AC3E}">
        <p14:creationId xmlns:p14="http://schemas.microsoft.com/office/powerpoint/2010/main" val="28748055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0677A1-BB48-42A6-9D40-5F3F87EA9D2F}" type="slidenum">
              <a:rPr lang="en-US" smtClean="0"/>
              <a:pPr/>
              <a:t>9</a:t>
            </a:fld>
            <a:endParaRPr lang="en-US" dirty="0"/>
          </a:p>
        </p:txBody>
      </p:sp>
    </p:spTree>
    <p:extLst>
      <p:ext uri="{BB962C8B-B14F-4D97-AF65-F5344CB8AC3E}">
        <p14:creationId xmlns:p14="http://schemas.microsoft.com/office/powerpoint/2010/main" val="332410440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gi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8" Type="http://schemas.openxmlformats.org/officeDocument/2006/relationships/image" Target="../media/image10.jpeg"/><Relationship Id="rId13" Type="http://schemas.openxmlformats.org/officeDocument/2006/relationships/hyperlink" Target="http://www.iso-ne.com/isoexpress/" TargetMode="External"/><Relationship Id="rId3" Type="http://schemas.openxmlformats.org/officeDocument/2006/relationships/image" Target="../media/image7.png"/><Relationship Id="rId7" Type="http://schemas.openxmlformats.org/officeDocument/2006/relationships/image" Target="../media/image9.jpeg"/><Relationship Id="rId12" Type="http://schemas.openxmlformats.org/officeDocument/2006/relationships/image" Target="../media/image12.png"/><Relationship Id="rId2" Type="http://schemas.openxmlformats.org/officeDocument/2006/relationships/hyperlink" Target="http://www.iso-ne.com/about/news-media/tweets" TargetMode="External"/><Relationship Id="rId1" Type="http://schemas.openxmlformats.org/officeDocument/2006/relationships/slideMaster" Target="../slideMasters/slideMaster1.xml"/><Relationship Id="rId6" Type="http://schemas.openxmlformats.org/officeDocument/2006/relationships/hyperlink" Target="http://www.iso-ne.com/about/news-media/iso-to-go" TargetMode="External"/><Relationship Id="rId11" Type="http://schemas.openxmlformats.org/officeDocument/2006/relationships/hyperlink" Target="https://itunes.apple.com/us/app/iso-to-go/id555114876" TargetMode="External"/><Relationship Id="rId5" Type="http://schemas.openxmlformats.org/officeDocument/2006/relationships/image" Target="../media/image8.jpeg"/><Relationship Id="rId10" Type="http://schemas.openxmlformats.org/officeDocument/2006/relationships/image" Target="../media/image11.png"/><Relationship Id="rId4" Type="http://schemas.openxmlformats.org/officeDocument/2006/relationships/hyperlink" Target="http://www.isonewswire.com/" TargetMode="External"/><Relationship Id="rId9" Type="http://schemas.openxmlformats.org/officeDocument/2006/relationships/hyperlink" Target="https://play.google.com/store/apps/details?id=com.isone.iso.to.go&amp;feature=search_result" TargetMode="External"/><Relationship Id="rId14" Type="http://schemas.openxmlformats.org/officeDocument/2006/relationships/hyperlink" Target="https://twitter.com/isonewengland" TargetMode="Externa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iso title">
    <p:spTree>
      <p:nvGrpSpPr>
        <p:cNvPr id="1" name=""/>
        <p:cNvGrpSpPr/>
        <p:nvPr/>
      </p:nvGrpSpPr>
      <p:grpSpPr>
        <a:xfrm>
          <a:off x="0" y="0"/>
          <a:ext cx="0" cy="0"/>
          <a:chOff x="0" y="0"/>
          <a:chExt cx="0" cy="0"/>
        </a:xfrm>
      </p:grpSpPr>
      <p:sp>
        <p:nvSpPr>
          <p:cNvPr id="12" name="date and location"/>
          <p:cNvSpPr>
            <a:spLocks noGrp="1"/>
          </p:cNvSpPr>
          <p:nvPr>
            <p:ph type="body" sz="quarter" idx="13" hasCustomPrompt="1"/>
          </p:nvPr>
        </p:nvSpPr>
        <p:spPr>
          <a:xfrm>
            <a:off x="3289002" y="196701"/>
            <a:ext cx="5559552" cy="228600"/>
          </a:xfrm>
        </p:spPr>
        <p:txBody>
          <a:bodyPr anchor="ctr">
            <a:noAutofit/>
          </a:bodyPr>
          <a:lstStyle>
            <a:lvl1pPr algn="r">
              <a:buNone/>
              <a:defRPr sz="1100" kern="0" cap="all" spc="300" baseline="0">
                <a:solidFill>
                  <a:srgbClr val="000000"/>
                </a:solidFill>
              </a:defRPr>
            </a:lvl1pPr>
            <a:lvl2pPr>
              <a:buNone/>
              <a:defRPr sz="1800">
                <a:solidFill>
                  <a:schemeClr val="bg1"/>
                </a:solidFill>
              </a:defRPr>
            </a:lvl2pPr>
            <a:lvl3pPr>
              <a:buNone/>
              <a:defRPr sz="1800">
                <a:solidFill>
                  <a:schemeClr val="bg1"/>
                </a:solidFill>
              </a:defRPr>
            </a:lvl3pPr>
            <a:lvl4pPr>
              <a:buNone/>
              <a:defRPr sz="1800">
                <a:solidFill>
                  <a:schemeClr val="bg1"/>
                </a:solidFill>
              </a:defRPr>
            </a:lvl4pPr>
            <a:lvl5pPr>
              <a:buNone/>
              <a:defRPr sz="1800">
                <a:solidFill>
                  <a:schemeClr val="bg1"/>
                </a:solidFill>
              </a:defRPr>
            </a:lvl5pPr>
          </a:lstStyle>
          <a:p>
            <a:pPr lvl="0"/>
            <a:r>
              <a:rPr lang="en-US" dirty="0" smtClean="0"/>
              <a:t>DATE ALL CAPS  |   LOCATION ALL CAPS</a:t>
            </a:r>
          </a:p>
        </p:txBody>
      </p:sp>
      <p:cxnSp>
        <p:nvCxnSpPr>
          <p:cNvPr id="13" name="Straight Connector 12"/>
          <p:cNvCxnSpPr/>
          <p:nvPr userDrawn="1"/>
        </p:nvCxnSpPr>
        <p:spPr>
          <a:xfrm>
            <a:off x="3303533" y="2435745"/>
            <a:ext cx="5559552" cy="0"/>
          </a:xfrm>
          <a:prstGeom prst="line">
            <a:avLst/>
          </a:prstGeom>
          <a:ln w="12700" cmpd="sng">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19" name="Text Placeholder 27"/>
          <p:cNvSpPr>
            <a:spLocks noGrp="1"/>
          </p:cNvSpPr>
          <p:nvPr>
            <p:ph type="body" sz="quarter" idx="17" hasCustomPrompt="1"/>
          </p:nvPr>
        </p:nvSpPr>
        <p:spPr>
          <a:xfrm>
            <a:off x="3289002" y="3835698"/>
            <a:ext cx="5559552" cy="285750"/>
          </a:xfrm>
        </p:spPr>
        <p:txBody>
          <a:bodyPr wrap="none" lIns="0" tIns="0" rIns="0" bIns="0">
            <a:normAutofit/>
          </a:bodyPr>
          <a:lstStyle>
            <a:lvl1pPr algn="r">
              <a:buNone/>
              <a:defRPr sz="2400" i="0" baseline="0">
                <a:solidFill>
                  <a:schemeClr val="accent1"/>
                </a:solidFill>
              </a:defRPr>
            </a:lvl1pPr>
            <a:lvl2pPr algn="l">
              <a:buNone/>
              <a:defRPr/>
            </a:lvl2pPr>
            <a:lvl3pPr algn="l">
              <a:buNone/>
              <a:defRPr/>
            </a:lvl3pPr>
            <a:lvl4pPr algn="l">
              <a:buNone/>
              <a:defRPr/>
            </a:lvl4pPr>
            <a:lvl5pPr algn="l">
              <a:buNone/>
              <a:defRPr/>
            </a:lvl5pPr>
          </a:lstStyle>
          <a:p>
            <a:pPr lvl="0"/>
            <a:r>
              <a:rPr lang="en-US" dirty="0" smtClean="0"/>
              <a:t>Presenter Name</a:t>
            </a:r>
          </a:p>
        </p:txBody>
      </p:sp>
      <p:sp>
        <p:nvSpPr>
          <p:cNvPr id="20" name="Text Placeholder 27"/>
          <p:cNvSpPr>
            <a:spLocks noGrp="1"/>
          </p:cNvSpPr>
          <p:nvPr>
            <p:ph type="body" sz="quarter" idx="18" hasCustomPrompt="1"/>
          </p:nvPr>
        </p:nvSpPr>
        <p:spPr>
          <a:xfrm>
            <a:off x="3289002" y="4186573"/>
            <a:ext cx="5559552" cy="285750"/>
          </a:xfrm>
        </p:spPr>
        <p:txBody>
          <a:bodyPr wrap="none" lIns="0" tIns="0" rIns="0" bIns="0">
            <a:normAutofit/>
          </a:bodyPr>
          <a:lstStyle>
            <a:lvl1pPr algn="r">
              <a:buNone/>
              <a:defRPr sz="1050" i="0" kern="0" cap="all" spc="300" baseline="0">
                <a:solidFill>
                  <a:srgbClr val="000000"/>
                </a:solidFill>
              </a:defRPr>
            </a:lvl1pPr>
            <a:lvl2pPr algn="l">
              <a:buNone/>
              <a:defRPr/>
            </a:lvl2pPr>
            <a:lvl3pPr algn="l">
              <a:buNone/>
              <a:defRPr/>
            </a:lvl3pPr>
            <a:lvl4pPr algn="l">
              <a:buNone/>
              <a:defRPr/>
            </a:lvl4pPr>
            <a:lvl5pPr algn="l">
              <a:buNone/>
              <a:defRPr/>
            </a:lvl5pPr>
          </a:lstStyle>
          <a:p>
            <a:pPr lvl="0"/>
            <a:r>
              <a:rPr lang="en-US" dirty="0" smtClean="0"/>
              <a:t>PRESENTER TITLE ALL CAPS</a:t>
            </a:r>
          </a:p>
        </p:txBody>
      </p:sp>
      <p:sp>
        <p:nvSpPr>
          <p:cNvPr id="17" name="Text Placeholder 27"/>
          <p:cNvSpPr>
            <a:spLocks noGrp="1"/>
          </p:cNvSpPr>
          <p:nvPr>
            <p:ph type="body" sz="quarter" idx="16" hasCustomPrompt="1"/>
          </p:nvPr>
        </p:nvSpPr>
        <p:spPr>
          <a:xfrm>
            <a:off x="3289002" y="2606760"/>
            <a:ext cx="5559552" cy="650790"/>
          </a:xfrm>
        </p:spPr>
        <p:txBody>
          <a:bodyPr wrap="square" lIns="0" tIns="0" rIns="0" bIns="0">
            <a:normAutofit/>
          </a:bodyPr>
          <a:lstStyle>
            <a:lvl1pPr marL="0" indent="0" algn="l">
              <a:buNone/>
              <a:defRPr sz="2400" i="1" baseline="0">
                <a:solidFill>
                  <a:srgbClr val="000000"/>
                </a:solidFill>
                <a:latin typeface="+mj-lt"/>
              </a:defRPr>
            </a:lvl1pPr>
            <a:lvl2pPr algn="l">
              <a:buNone/>
              <a:defRPr/>
            </a:lvl2pPr>
            <a:lvl3pPr algn="l">
              <a:buNone/>
              <a:defRPr/>
            </a:lvl3pPr>
            <a:lvl4pPr algn="l">
              <a:buNone/>
              <a:defRPr/>
            </a:lvl4pPr>
            <a:lvl5pPr algn="l">
              <a:buNone/>
              <a:defRPr/>
            </a:lvl5pPr>
          </a:lstStyle>
          <a:p>
            <a:pPr lvl="0"/>
            <a:r>
              <a:rPr lang="en-US" dirty="0" smtClean="0"/>
              <a:t>Subtitle of Presentation</a:t>
            </a:r>
          </a:p>
        </p:txBody>
      </p:sp>
      <p:sp>
        <p:nvSpPr>
          <p:cNvPr id="22" name="Text Placeholder 21"/>
          <p:cNvSpPr>
            <a:spLocks noGrp="1"/>
          </p:cNvSpPr>
          <p:nvPr>
            <p:ph type="body" sz="quarter" idx="19" hasCustomPrompt="1"/>
          </p:nvPr>
        </p:nvSpPr>
        <p:spPr>
          <a:xfrm>
            <a:off x="3276600" y="1064579"/>
            <a:ext cx="5562600" cy="1200150"/>
          </a:xfrm>
        </p:spPr>
        <p:txBody>
          <a:bodyPr lIns="0" tIns="0" rIns="0" bIns="0" anchor="b">
            <a:noAutofit/>
          </a:bodyPr>
          <a:lstStyle>
            <a:lvl1pPr marL="0" indent="0">
              <a:lnSpc>
                <a:spcPct val="100000"/>
              </a:lnSpc>
              <a:spcBef>
                <a:spcPts val="0"/>
              </a:spcBef>
              <a:spcAft>
                <a:spcPts val="0"/>
              </a:spcAft>
              <a:buFontTx/>
              <a:buNone/>
              <a:defRPr sz="3400" baseline="0">
                <a:solidFill>
                  <a:schemeClr val="accent1"/>
                </a:solidFill>
                <a:latin typeface="+mj-lt"/>
              </a:defRPr>
            </a:lvl1pPr>
            <a:lvl2pPr marL="0" indent="0">
              <a:buFontTx/>
              <a:buNone/>
              <a:defRPr/>
            </a:lvl2pPr>
            <a:lvl3pPr marL="0" indent="0">
              <a:buFontTx/>
              <a:buNone/>
              <a:defRPr/>
            </a:lvl3pPr>
          </a:lstStyle>
          <a:p>
            <a:pPr lvl="0"/>
            <a:r>
              <a:rPr lang="en-US" dirty="0" smtClean="0"/>
              <a:t>Title of Presentation</a:t>
            </a:r>
            <a:endParaRPr lang="en-US" dirty="0"/>
          </a:p>
        </p:txBody>
      </p:sp>
      <p:pic>
        <p:nvPicPr>
          <p:cNvPr id="9" name="Picture 8"/>
          <p:cNvPicPr>
            <a:picLocks noChangeAspect="1"/>
          </p:cNvPicPr>
          <p:nvPr userDrawn="1"/>
        </p:nvPicPr>
        <p:blipFill>
          <a:blip r:embed="rId2" cstate="print"/>
          <a:stretch>
            <a:fillRect/>
          </a:stretch>
        </p:blipFill>
        <p:spPr>
          <a:xfrm>
            <a:off x="378980" y="1892458"/>
            <a:ext cx="2287543" cy="1086172"/>
          </a:xfrm>
          <a:prstGeom prst="rect">
            <a:avLst/>
          </a:prstGeom>
        </p:spPr>
      </p:pic>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so question slid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14800" y="581891"/>
            <a:ext cx="5334000" cy="4000500"/>
          </a:xfrm>
          <a:prstGeom prst="rect">
            <a:avLst/>
          </a:prstGeom>
        </p:spPr>
      </p:pic>
      <p:sp>
        <p:nvSpPr>
          <p:cNvPr id="2" name="Slide Number Placeholder 1"/>
          <p:cNvSpPr>
            <a:spLocks noGrp="1"/>
          </p:cNvSpPr>
          <p:nvPr>
            <p:ph type="sldNum" sz="quarter" idx="10"/>
          </p:nvPr>
        </p:nvSpPr>
        <p:spPr>
          <a:xfrm>
            <a:off x="8534400" y="4774411"/>
            <a:ext cx="381000" cy="197639"/>
          </a:xfrm>
          <a:prstGeom prst="rect">
            <a:avLst/>
          </a:prstGeom>
        </p:spPr>
        <p:txBody>
          <a:bodyPr/>
          <a:lstStyle>
            <a:lvl1pPr>
              <a:defRPr>
                <a:solidFill>
                  <a:schemeClr val="tx1"/>
                </a:solidFill>
              </a:defRPr>
            </a:lvl1pPr>
          </a:lstStyle>
          <a:p>
            <a:fld id="{10C7F894-2A36-495D-AB7C-1055F7AC0F9D}" type="slidenum">
              <a:rPr lang="en-US" smtClean="0"/>
              <a:pPr/>
              <a:t>‹#›</a:t>
            </a:fld>
            <a:endParaRPr lang="en-US" dirty="0"/>
          </a:p>
        </p:txBody>
      </p:sp>
      <p:pic>
        <p:nvPicPr>
          <p:cNvPr id="1027" name="Picture 3"/>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03299" y="2400300"/>
            <a:ext cx="3880514" cy="6359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so 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053846"/>
            <a:ext cx="4038600" cy="3575304"/>
          </a:xfrm>
        </p:spPr>
        <p:txBody>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053846"/>
            <a:ext cx="4038600" cy="3575304"/>
          </a:xfrm>
        </p:spPr>
        <p:txBody>
          <a:bodyPr>
            <a:normAutofit/>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0"/>
          </p:nvPr>
        </p:nvSpPr>
        <p:spPr>
          <a:xfrm>
            <a:off x="8534400" y="4774411"/>
            <a:ext cx="381000" cy="197639"/>
          </a:xfrm>
          <a:prstGeom prst="rect">
            <a:avLst/>
          </a:prstGeom>
        </p:spPr>
        <p:txBody>
          <a:bodyPr/>
          <a:lstStyle>
            <a:lvl1pPr>
              <a:defRPr>
                <a:solidFill>
                  <a:schemeClr val="tx1"/>
                </a:solidFill>
              </a:defRPr>
            </a:lvl1pPr>
          </a:lstStyle>
          <a:p>
            <a:fld id="{10C7F894-2A36-495D-AB7C-1055F7AC0F9D}" type="slidenum">
              <a:rPr lang="en-US" smtClean="0"/>
              <a:pPr/>
              <a:t>‹#›</a:t>
            </a:fld>
            <a:endParaRPr lang="en-US" dirty="0"/>
          </a:p>
        </p:txBody>
      </p:sp>
      <p:sp>
        <p:nvSpPr>
          <p:cNvPr id="7" name="Title 1"/>
          <p:cNvSpPr>
            <a:spLocks noGrp="1"/>
          </p:cNvSpPr>
          <p:nvPr>
            <p:ph type="title"/>
          </p:nvPr>
        </p:nvSpPr>
        <p:spPr>
          <a:xfrm>
            <a:off x="457200" y="57150"/>
            <a:ext cx="8229600" cy="857250"/>
          </a:xfrm>
        </p:spPr>
        <p:txBody>
          <a:bodyPr>
            <a:normAutofit/>
          </a:bodyPr>
          <a:lstStyle>
            <a:lvl1pPr algn="l">
              <a:defRPr sz="3200">
                <a:solidFill>
                  <a:srgbClr val="000000"/>
                </a:solidFill>
              </a:defRPr>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iso 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056132"/>
            <a:ext cx="4040188" cy="47982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457200" y="1554956"/>
            <a:ext cx="4040188" cy="3074194"/>
          </a:xfrm>
        </p:spPr>
        <p:txBody>
          <a:bodyPr/>
          <a:lstStyle>
            <a:lvl1pPr>
              <a:defRPr sz="2000">
                <a:solidFill>
                  <a:srgbClr val="000000"/>
                </a:solidFill>
              </a:defRPr>
            </a:lvl1pPr>
            <a:lvl2pPr>
              <a:defRPr sz="1800">
                <a:solidFill>
                  <a:srgbClr val="000000"/>
                </a:solidFill>
              </a:defRPr>
            </a:lvl2pPr>
            <a:lvl3pPr>
              <a:defRPr sz="1600">
                <a:solidFill>
                  <a:srgbClr val="000000"/>
                </a:solidFill>
              </a:defRPr>
            </a:lvl3pPr>
            <a:lvl4pPr>
              <a:defRPr sz="1400">
                <a:solidFill>
                  <a:srgbClr val="000000"/>
                </a:solidFill>
              </a:defRPr>
            </a:lvl4pPr>
            <a:lvl5pPr>
              <a:defRPr sz="1400">
                <a:solidFill>
                  <a:srgbClr val="000000"/>
                </a:solidFill>
              </a:defRPr>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6" y="1056132"/>
            <a:ext cx="4041775" cy="47982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45026" y="1554956"/>
            <a:ext cx="4041775" cy="3074194"/>
          </a:xfrm>
        </p:spPr>
        <p:txBody>
          <a:bodyPr>
            <a:normAutofit/>
          </a:bodyPr>
          <a:lstStyle>
            <a:lvl1pPr>
              <a:defRPr sz="2000">
                <a:solidFill>
                  <a:srgbClr val="000000"/>
                </a:solidFill>
              </a:defRPr>
            </a:lvl1pPr>
            <a:lvl2pPr>
              <a:defRPr sz="1800">
                <a:solidFill>
                  <a:srgbClr val="000000"/>
                </a:solidFill>
              </a:defRPr>
            </a:lvl2pPr>
            <a:lvl3pPr>
              <a:defRPr sz="1600">
                <a:solidFill>
                  <a:srgbClr val="000000"/>
                </a:solidFill>
              </a:defRPr>
            </a:lvl3pPr>
            <a:lvl4pPr>
              <a:defRPr sz="1400">
                <a:solidFill>
                  <a:srgbClr val="000000"/>
                </a:solidFill>
              </a:defRPr>
            </a:lvl4pPr>
            <a:lvl5pPr>
              <a:defRPr sz="1400">
                <a:solidFill>
                  <a:srgbClr val="000000"/>
                </a:solidFill>
              </a:defRPr>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Slide Number Placeholder 7"/>
          <p:cNvSpPr>
            <a:spLocks noGrp="1"/>
          </p:cNvSpPr>
          <p:nvPr>
            <p:ph type="sldNum" sz="quarter" idx="10"/>
          </p:nvPr>
        </p:nvSpPr>
        <p:spPr>
          <a:xfrm>
            <a:off x="8534400" y="4774411"/>
            <a:ext cx="381000" cy="197639"/>
          </a:xfrm>
          <a:prstGeom prst="rect">
            <a:avLst/>
          </a:prstGeom>
        </p:spPr>
        <p:txBody>
          <a:bodyPr/>
          <a:lstStyle/>
          <a:p>
            <a:fld id="{10C7F894-2A36-495D-AB7C-1055F7AC0F9D}"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iso title and chart">
    <p:spTree>
      <p:nvGrpSpPr>
        <p:cNvPr id="1" name=""/>
        <p:cNvGrpSpPr/>
        <p:nvPr/>
      </p:nvGrpSpPr>
      <p:grpSpPr>
        <a:xfrm>
          <a:off x="0" y="0"/>
          <a:ext cx="0" cy="0"/>
          <a:chOff x="0" y="0"/>
          <a:chExt cx="0" cy="0"/>
        </a:xfrm>
      </p:grpSpPr>
      <p:sp>
        <p:nvSpPr>
          <p:cNvPr id="7" name="Chart Placeholder 6"/>
          <p:cNvSpPr>
            <a:spLocks noGrp="1"/>
          </p:cNvSpPr>
          <p:nvPr>
            <p:ph type="chart" sz="quarter" idx="11"/>
          </p:nvPr>
        </p:nvSpPr>
        <p:spPr>
          <a:xfrm>
            <a:off x="457200" y="1056132"/>
            <a:ext cx="8229600" cy="3571875"/>
          </a:xfrm>
        </p:spPr>
        <p:txBody>
          <a:bodyPr/>
          <a:lstStyle>
            <a:lvl1pPr>
              <a:defRPr>
                <a:solidFill>
                  <a:srgbClr val="000000"/>
                </a:solidFill>
              </a:defRPr>
            </a:lvl1pPr>
          </a:lstStyle>
          <a:p>
            <a:r>
              <a:rPr lang="en-US" dirty="0" smtClean="0"/>
              <a:t>Click icon to add chart</a:t>
            </a:r>
            <a:endParaRPr lang="en-US" dirty="0"/>
          </a:p>
        </p:txBody>
      </p:sp>
      <p:sp>
        <p:nvSpPr>
          <p:cNvPr id="2" name="Slide Number Placeholder 1"/>
          <p:cNvSpPr>
            <a:spLocks noGrp="1"/>
          </p:cNvSpPr>
          <p:nvPr>
            <p:ph type="sldNum" sz="quarter" idx="12"/>
          </p:nvPr>
        </p:nvSpPr>
        <p:spPr>
          <a:xfrm>
            <a:off x="8534400" y="4774411"/>
            <a:ext cx="381000" cy="197639"/>
          </a:xfrm>
          <a:prstGeom prst="rect">
            <a:avLst/>
          </a:prstGeom>
        </p:spPr>
        <p:txBody>
          <a:bodyPr/>
          <a:lstStyle>
            <a:lvl1pPr>
              <a:defRPr>
                <a:solidFill>
                  <a:schemeClr val="tx1"/>
                </a:solidFill>
              </a:defRPr>
            </a:lvl1pPr>
          </a:lstStyle>
          <a:p>
            <a:fld id="{10C7F894-2A36-495D-AB7C-1055F7AC0F9D}" type="slidenum">
              <a:rPr lang="en-US" smtClean="0"/>
              <a:pPr/>
              <a:t>‹#›</a:t>
            </a:fld>
            <a:endParaRPr lang="en-US" dirty="0"/>
          </a:p>
        </p:txBody>
      </p:sp>
      <p:sp>
        <p:nvSpPr>
          <p:cNvPr id="6" name="Title Placeholder 1"/>
          <p:cNvSpPr>
            <a:spLocks noGrp="1"/>
          </p:cNvSpPr>
          <p:nvPr>
            <p:ph type="title"/>
          </p:nvPr>
        </p:nvSpPr>
        <p:spPr>
          <a:xfrm>
            <a:off x="457200" y="57150"/>
            <a:ext cx="8229600" cy="857250"/>
          </a:xfrm>
          <a:prstGeom prst="rect">
            <a:avLst/>
          </a:prstGeom>
        </p:spPr>
        <p:txBody>
          <a:bodyPr vert="horz" lIns="91440" tIns="45720" rIns="91440" bIns="45720" rtlCol="0" anchor="ctr">
            <a:normAutofit/>
          </a:bodyPr>
          <a:lstStyle>
            <a:lvl1pPr>
              <a:defRPr>
                <a:solidFill>
                  <a:srgbClr val="000000"/>
                </a:solidFill>
              </a:defRPr>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so title and smart art graphic">
    <p:spTree>
      <p:nvGrpSpPr>
        <p:cNvPr id="1" name=""/>
        <p:cNvGrpSpPr/>
        <p:nvPr/>
      </p:nvGrpSpPr>
      <p:grpSpPr>
        <a:xfrm>
          <a:off x="0" y="0"/>
          <a:ext cx="0" cy="0"/>
          <a:chOff x="0" y="0"/>
          <a:chExt cx="0" cy="0"/>
        </a:xfrm>
      </p:grpSpPr>
      <p:sp>
        <p:nvSpPr>
          <p:cNvPr id="8" name="SmartArt Placeholder 7"/>
          <p:cNvSpPr>
            <a:spLocks noGrp="1"/>
          </p:cNvSpPr>
          <p:nvPr>
            <p:ph type="dgm" sz="quarter" idx="11"/>
          </p:nvPr>
        </p:nvSpPr>
        <p:spPr>
          <a:xfrm>
            <a:off x="457200" y="1053846"/>
            <a:ext cx="8229600" cy="3575304"/>
          </a:xfrm>
        </p:spPr>
        <p:txBody>
          <a:bodyPr/>
          <a:lstStyle>
            <a:lvl1pPr>
              <a:defRPr>
                <a:solidFill>
                  <a:srgbClr val="000000"/>
                </a:solidFill>
              </a:defRPr>
            </a:lvl1pPr>
          </a:lstStyle>
          <a:p>
            <a:r>
              <a:rPr lang="en-US" dirty="0" smtClean="0"/>
              <a:t>Click icon to add SmartArt graphic</a:t>
            </a:r>
            <a:endParaRPr lang="en-US" dirty="0"/>
          </a:p>
        </p:txBody>
      </p:sp>
      <p:sp>
        <p:nvSpPr>
          <p:cNvPr id="2" name="Slide Number Placeholder 1"/>
          <p:cNvSpPr>
            <a:spLocks noGrp="1"/>
          </p:cNvSpPr>
          <p:nvPr>
            <p:ph type="sldNum" sz="quarter" idx="12"/>
          </p:nvPr>
        </p:nvSpPr>
        <p:spPr>
          <a:xfrm>
            <a:off x="8534400" y="4774411"/>
            <a:ext cx="381000" cy="197639"/>
          </a:xfrm>
          <a:prstGeom prst="rect">
            <a:avLst/>
          </a:prstGeom>
        </p:spPr>
        <p:txBody>
          <a:bodyPr/>
          <a:lstStyle>
            <a:lvl1pPr>
              <a:defRPr>
                <a:solidFill>
                  <a:schemeClr val="tx1"/>
                </a:solidFill>
              </a:defRPr>
            </a:lvl1pPr>
          </a:lstStyle>
          <a:p>
            <a:fld id="{10C7F894-2A36-495D-AB7C-1055F7AC0F9D}" type="slidenum">
              <a:rPr lang="en-US" smtClean="0"/>
              <a:pPr/>
              <a:t>‹#›</a:t>
            </a:fld>
            <a:endParaRPr lang="en-US" dirty="0"/>
          </a:p>
        </p:txBody>
      </p:sp>
      <p:sp>
        <p:nvSpPr>
          <p:cNvPr id="9" name="Title 1"/>
          <p:cNvSpPr>
            <a:spLocks noGrp="1"/>
          </p:cNvSpPr>
          <p:nvPr>
            <p:ph type="title"/>
          </p:nvPr>
        </p:nvSpPr>
        <p:spPr>
          <a:xfrm>
            <a:off x="457200" y="57150"/>
            <a:ext cx="8229600" cy="857250"/>
          </a:xfrm>
        </p:spPr>
        <p:txBody>
          <a:bodyPr>
            <a:normAutofit/>
          </a:bodyPr>
          <a:lstStyle>
            <a:lvl1pPr algn="l">
              <a:defRPr sz="3200">
                <a:solidFill>
                  <a:srgbClr val="000000"/>
                </a:solidFill>
              </a:defRPr>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so title and table">
    <p:spTree>
      <p:nvGrpSpPr>
        <p:cNvPr id="1" name=""/>
        <p:cNvGrpSpPr/>
        <p:nvPr/>
      </p:nvGrpSpPr>
      <p:grpSpPr>
        <a:xfrm>
          <a:off x="0" y="0"/>
          <a:ext cx="0" cy="0"/>
          <a:chOff x="0" y="0"/>
          <a:chExt cx="0" cy="0"/>
        </a:xfrm>
      </p:grpSpPr>
      <p:sp>
        <p:nvSpPr>
          <p:cNvPr id="6" name="Table Placeholder 5"/>
          <p:cNvSpPr>
            <a:spLocks noGrp="1"/>
          </p:cNvSpPr>
          <p:nvPr>
            <p:ph type="tbl" sz="quarter" idx="10"/>
          </p:nvPr>
        </p:nvSpPr>
        <p:spPr>
          <a:xfrm>
            <a:off x="457200" y="1053846"/>
            <a:ext cx="8229600" cy="3575304"/>
          </a:xfrm>
        </p:spPr>
        <p:txBody>
          <a:bodyPr/>
          <a:lstStyle>
            <a:lvl1pPr>
              <a:defRPr>
                <a:solidFill>
                  <a:srgbClr val="000000"/>
                </a:solidFill>
              </a:defRPr>
            </a:lvl1pPr>
          </a:lstStyle>
          <a:p>
            <a:r>
              <a:rPr lang="en-US" dirty="0" smtClean="0"/>
              <a:t>Click icon to add table</a:t>
            </a:r>
            <a:endParaRPr lang="en-US" dirty="0"/>
          </a:p>
        </p:txBody>
      </p:sp>
      <p:sp>
        <p:nvSpPr>
          <p:cNvPr id="2" name="Slide Number Placeholder 1"/>
          <p:cNvSpPr>
            <a:spLocks noGrp="1"/>
          </p:cNvSpPr>
          <p:nvPr>
            <p:ph type="sldNum" sz="quarter" idx="11"/>
          </p:nvPr>
        </p:nvSpPr>
        <p:spPr>
          <a:xfrm>
            <a:off x="8534400" y="4774411"/>
            <a:ext cx="381000" cy="197639"/>
          </a:xfrm>
          <a:prstGeom prst="rect">
            <a:avLst/>
          </a:prstGeom>
        </p:spPr>
        <p:txBody>
          <a:bodyPr/>
          <a:lstStyle>
            <a:lvl1pPr>
              <a:defRPr>
                <a:solidFill>
                  <a:schemeClr val="tx1"/>
                </a:solidFill>
              </a:defRPr>
            </a:lvl1pPr>
          </a:lstStyle>
          <a:p>
            <a:fld id="{10C7F894-2A36-495D-AB7C-1055F7AC0F9D}" type="slidenum">
              <a:rPr lang="en-US" smtClean="0"/>
              <a:pPr/>
              <a:t>‹#›</a:t>
            </a:fld>
            <a:endParaRPr lang="en-US" dirty="0"/>
          </a:p>
        </p:txBody>
      </p:sp>
      <p:sp>
        <p:nvSpPr>
          <p:cNvPr id="7" name="Title 1"/>
          <p:cNvSpPr>
            <a:spLocks noGrp="1"/>
          </p:cNvSpPr>
          <p:nvPr>
            <p:ph type="title"/>
          </p:nvPr>
        </p:nvSpPr>
        <p:spPr>
          <a:xfrm>
            <a:off x="457200" y="57150"/>
            <a:ext cx="8229600" cy="857250"/>
          </a:xfrm>
        </p:spPr>
        <p:txBody>
          <a:bodyPr>
            <a:normAutofit/>
          </a:bodyPr>
          <a:lstStyle>
            <a:lvl1pPr algn="l">
              <a:defRPr sz="3200">
                <a:solidFill>
                  <a:srgbClr val="000000"/>
                </a:solidFill>
              </a:defRPr>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iso content (L) &amp; picture (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056132"/>
            <a:ext cx="4038600" cy="3575054"/>
          </a:xfrm>
        </p:spPr>
        <p:txBody>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Picture Placeholder 6"/>
          <p:cNvSpPr>
            <a:spLocks noGrp="1"/>
          </p:cNvSpPr>
          <p:nvPr>
            <p:ph type="pic" sz="quarter" idx="13"/>
          </p:nvPr>
        </p:nvSpPr>
        <p:spPr>
          <a:xfrm>
            <a:off x="4645152" y="1056132"/>
            <a:ext cx="4041648" cy="3575304"/>
          </a:xfrm>
        </p:spPr>
        <p:txBody>
          <a:bodyPr/>
          <a:lstStyle>
            <a:lvl1pPr>
              <a:defRPr>
                <a:solidFill>
                  <a:srgbClr val="000000"/>
                </a:solidFill>
              </a:defRPr>
            </a:lvl1pPr>
          </a:lstStyle>
          <a:p>
            <a:r>
              <a:rPr lang="en-US" dirty="0" smtClean="0"/>
              <a:t>Click icon to add picture</a:t>
            </a:r>
            <a:endParaRPr lang="en-US" dirty="0"/>
          </a:p>
        </p:txBody>
      </p:sp>
      <p:sp>
        <p:nvSpPr>
          <p:cNvPr id="4" name="Slide Number Placeholder 3"/>
          <p:cNvSpPr>
            <a:spLocks noGrp="1"/>
          </p:cNvSpPr>
          <p:nvPr>
            <p:ph type="sldNum" sz="quarter" idx="14"/>
          </p:nvPr>
        </p:nvSpPr>
        <p:spPr>
          <a:xfrm>
            <a:off x="8534400" y="4774411"/>
            <a:ext cx="381000" cy="197639"/>
          </a:xfrm>
          <a:prstGeom prst="rect">
            <a:avLst/>
          </a:prstGeom>
        </p:spPr>
        <p:txBody>
          <a:bodyPr/>
          <a:lstStyle>
            <a:lvl1pPr>
              <a:defRPr>
                <a:solidFill>
                  <a:schemeClr val="tx1"/>
                </a:solidFill>
              </a:defRPr>
            </a:lvl1pPr>
          </a:lstStyle>
          <a:p>
            <a:fld id="{10C7F894-2A36-495D-AB7C-1055F7AC0F9D}"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iso picture (L) &amp; content (R)">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648200" y="1053846"/>
            <a:ext cx="4038600" cy="3575304"/>
          </a:xfrm>
        </p:spPr>
        <p:txBody>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Picture Placeholder 6"/>
          <p:cNvSpPr>
            <a:spLocks noGrp="1"/>
          </p:cNvSpPr>
          <p:nvPr>
            <p:ph type="pic" sz="quarter" idx="13"/>
          </p:nvPr>
        </p:nvSpPr>
        <p:spPr>
          <a:xfrm>
            <a:off x="457200" y="1053846"/>
            <a:ext cx="4041648" cy="3575555"/>
          </a:xfrm>
        </p:spPr>
        <p:txBody>
          <a:bodyPr/>
          <a:lstStyle>
            <a:lvl1pPr>
              <a:defRPr>
                <a:solidFill>
                  <a:srgbClr val="000000"/>
                </a:solidFill>
              </a:defRPr>
            </a:lvl1pPr>
          </a:lstStyle>
          <a:p>
            <a:r>
              <a:rPr lang="en-US" dirty="0" smtClean="0"/>
              <a:t>Click icon to add picture</a:t>
            </a:r>
            <a:endParaRPr lang="en-US" dirty="0"/>
          </a:p>
        </p:txBody>
      </p:sp>
      <p:sp>
        <p:nvSpPr>
          <p:cNvPr id="4" name="Slide Number Placeholder 3"/>
          <p:cNvSpPr>
            <a:spLocks noGrp="1"/>
          </p:cNvSpPr>
          <p:nvPr>
            <p:ph type="sldNum" sz="quarter" idx="14"/>
          </p:nvPr>
        </p:nvSpPr>
        <p:spPr>
          <a:xfrm>
            <a:off x="8534400" y="4774411"/>
            <a:ext cx="381000" cy="197639"/>
          </a:xfrm>
          <a:prstGeom prst="rect">
            <a:avLst/>
          </a:prstGeom>
        </p:spPr>
        <p:txBody>
          <a:bodyPr/>
          <a:lstStyle>
            <a:lvl1pPr>
              <a:defRPr>
                <a:solidFill>
                  <a:schemeClr val="tx1"/>
                </a:solidFill>
              </a:defRPr>
            </a:lvl1pPr>
          </a:lstStyle>
          <a:p>
            <a:fld id="{10C7F894-2A36-495D-AB7C-1055F7AC0F9D}" type="slidenum">
              <a:rPr lang="en-US" smtClean="0"/>
              <a:pPr/>
              <a:t>‹#›</a:t>
            </a:fld>
            <a:endParaRPr lang="en-US" dirty="0"/>
          </a:p>
        </p:txBody>
      </p:sp>
      <p:sp>
        <p:nvSpPr>
          <p:cNvPr id="6" name="Title 1"/>
          <p:cNvSpPr>
            <a:spLocks noGrp="1"/>
          </p:cNvSpPr>
          <p:nvPr>
            <p:ph type="title"/>
          </p:nvPr>
        </p:nvSpPr>
        <p:spPr>
          <a:xfrm>
            <a:off x="457200" y="57150"/>
            <a:ext cx="8229600" cy="857250"/>
          </a:xfrm>
        </p:spPr>
        <p:txBody>
          <a:bodyPr>
            <a:normAutofit/>
          </a:bodyPr>
          <a:lstStyle>
            <a:lvl1pPr algn="l">
              <a:defRPr sz="3200">
                <a:solidFill>
                  <a:srgbClr val="000000"/>
                </a:solidFill>
              </a:defRPr>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iso content (L) &amp; chart (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056132"/>
            <a:ext cx="4038600" cy="3574272"/>
          </a:xfrm>
        </p:spPr>
        <p:txBody>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Chart Placeholder 8"/>
          <p:cNvSpPr>
            <a:spLocks noGrp="1"/>
          </p:cNvSpPr>
          <p:nvPr>
            <p:ph type="chart" sz="quarter" idx="13"/>
          </p:nvPr>
        </p:nvSpPr>
        <p:spPr>
          <a:xfrm>
            <a:off x="4645152" y="1056132"/>
            <a:ext cx="4041648" cy="3573018"/>
          </a:xfrm>
        </p:spPr>
        <p:txBody>
          <a:bodyPr/>
          <a:lstStyle>
            <a:lvl1pPr>
              <a:defRPr>
                <a:solidFill>
                  <a:srgbClr val="000000"/>
                </a:solidFill>
              </a:defRPr>
            </a:lvl1pPr>
          </a:lstStyle>
          <a:p>
            <a:r>
              <a:rPr lang="en-US" dirty="0" smtClean="0"/>
              <a:t>Click icon to add chart</a:t>
            </a:r>
            <a:endParaRPr lang="en-US" dirty="0"/>
          </a:p>
        </p:txBody>
      </p:sp>
      <p:sp>
        <p:nvSpPr>
          <p:cNvPr id="4" name="Slide Number Placeholder 3"/>
          <p:cNvSpPr>
            <a:spLocks noGrp="1"/>
          </p:cNvSpPr>
          <p:nvPr>
            <p:ph type="sldNum" sz="quarter" idx="14"/>
          </p:nvPr>
        </p:nvSpPr>
        <p:spPr>
          <a:xfrm>
            <a:off x="8534400" y="4774411"/>
            <a:ext cx="381000" cy="197639"/>
          </a:xfrm>
          <a:prstGeom prst="rect">
            <a:avLst/>
          </a:prstGeom>
        </p:spPr>
        <p:txBody>
          <a:bodyPr/>
          <a:lstStyle>
            <a:lvl1pPr>
              <a:defRPr>
                <a:solidFill>
                  <a:schemeClr val="tx1"/>
                </a:solidFill>
              </a:defRPr>
            </a:lvl1pPr>
          </a:lstStyle>
          <a:p>
            <a:fld id="{10C7F894-2A36-495D-AB7C-1055F7AC0F9D}"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iso chart (L) &amp; content (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648200" y="1076706"/>
            <a:ext cx="4038600" cy="3575304"/>
          </a:xfrm>
        </p:spPr>
        <p:txBody>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Chart Placeholder 8"/>
          <p:cNvSpPr>
            <a:spLocks noGrp="1"/>
          </p:cNvSpPr>
          <p:nvPr>
            <p:ph type="chart" sz="quarter" idx="13"/>
          </p:nvPr>
        </p:nvSpPr>
        <p:spPr>
          <a:xfrm>
            <a:off x="457200" y="1076707"/>
            <a:ext cx="4041648" cy="3574049"/>
          </a:xfrm>
        </p:spPr>
        <p:txBody>
          <a:bodyPr/>
          <a:lstStyle>
            <a:lvl1pPr>
              <a:defRPr>
                <a:solidFill>
                  <a:srgbClr val="000000"/>
                </a:solidFill>
              </a:defRPr>
            </a:lvl1pPr>
          </a:lstStyle>
          <a:p>
            <a:r>
              <a:rPr lang="en-US" dirty="0" smtClean="0"/>
              <a:t>Click icon to add chart</a:t>
            </a:r>
            <a:endParaRPr lang="en-US" dirty="0"/>
          </a:p>
        </p:txBody>
      </p:sp>
      <p:sp>
        <p:nvSpPr>
          <p:cNvPr id="4" name="Slide Number Placeholder 3"/>
          <p:cNvSpPr>
            <a:spLocks noGrp="1"/>
          </p:cNvSpPr>
          <p:nvPr>
            <p:ph type="sldNum" sz="quarter" idx="14"/>
          </p:nvPr>
        </p:nvSpPr>
        <p:spPr>
          <a:xfrm>
            <a:off x="8534400" y="4774411"/>
            <a:ext cx="381000" cy="197639"/>
          </a:xfrm>
          <a:prstGeom prst="rect">
            <a:avLst/>
          </a:prstGeom>
        </p:spPr>
        <p:txBody>
          <a:bodyPr/>
          <a:lstStyle>
            <a:lvl1pPr>
              <a:defRPr>
                <a:solidFill>
                  <a:schemeClr val="tx1"/>
                </a:solidFill>
              </a:defRPr>
            </a:lvl1pPr>
          </a:lstStyle>
          <a:p>
            <a:fld id="{10C7F894-2A36-495D-AB7C-1055F7AC0F9D}"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so transitional slide 1">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609600" y="1543051"/>
            <a:ext cx="7772400" cy="1021556"/>
          </a:xfrm>
        </p:spPr>
        <p:txBody>
          <a:bodyPr anchor="b"/>
          <a:lstStyle>
            <a:lvl1pPr algn="l">
              <a:defRPr sz="3200" b="1" cap="all" baseline="0">
                <a:solidFill>
                  <a:schemeClr val="accent1"/>
                </a:solidFill>
                <a:latin typeface="+mj-lt"/>
              </a:defRPr>
            </a:lvl1pPr>
          </a:lstStyle>
          <a:p>
            <a:r>
              <a:rPr lang="en-US" dirty="0" smtClean="0"/>
              <a:t>transitional slide Title</a:t>
            </a:r>
            <a:endParaRPr lang="en-US" dirty="0"/>
          </a:p>
        </p:txBody>
      </p:sp>
      <p:sp>
        <p:nvSpPr>
          <p:cNvPr id="12" name="Text Placeholder 2"/>
          <p:cNvSpPr>
            <a:spLocks noGrp="1"/>
          </p:cNvSpPr>
          <p:nvPr>
            <p:ph type="body" idx="1" hasCustomPrompt="1"/>
          </p:nvPr>
        </p:nvSpPr>
        <p:spPr>
          <a:xfrm>
            <a:off x="609600" y="2571751"/>
            <a:ext cx="7772400" cy="1125140"/>
          </a:xfrm>
        </p:spPr>
        <p:txBody>
          <a:bodyPr anchor="t"/>
          <a:lstStyle>
            <a:lvl1pPr marL="0" indent="0">
              <a:buNone/>
              <a:defRPr sz="2400" i="1" baseline="0">
                <a:solidFill>
                  <a:srgbClr val="000000"/>
                </a:solidFill>
                <a:latin typeface="+mj-lt"/>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Transitional Slide Subtitle</a:t>
            </a:r>
          </a:p>
        </p:txBody>
      </p:sp>
      <p:pic>
        <p:nvPicPr>
          <p:cNvPr id="16" name="Picture 1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 y="4725162"/>
            <a:ext cx="9143992" cy="425513"/>
          </a:xfrm>
          <a:prstGeom prst="rect">
            <a:avLst/>
          </a:prstGeom>
        </p:spPr>
      </p:pic>
      <p:sp>
        <p:nvSpPr>
          <p:cNvPr id="17" name="Rectangle 16"/>
          <p:cNvSpPr/>
          <p:nvPr userDrawn="1"/>
        </p:nvSpPr>
        <p:spPr>
          <a:xfrm>
            <a:off x="3900856" y="4745736"/>
            <a:ext cx="1342288" cy="1143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b="1" dirty="0" smtClean="0">
                <a:solidFill>
                  <a:schemeClr val="tx1"/>
                </a:solidFill>
              </a:rPr>
              <a:t>ISO-NE PUBLIC</a:t>
            </a:r>
            <a:endParaRPr lang="en-US" sz="700" b="1" dirty="0">
              <a:solidFill>
                <a:schemeClr val="tx1"/>
              </a:solidFill>
            </a:endParaRPr>
          </a:p>
        </p:txBody>
      </p:sp>
      <p:sp>
        <p:nvSpPr>
          <p:cNvPr id="18" name="Slide Number Placeholder 5"/>
          <p:cNvSpPr>
            <a:spLocks noGrp="1"/>
          </p:cNvSpPr>
          <p:nvPr>
            <p:ph type="sldNum" sz="quarter" idx="4"/>
          </p:nvPr>
        </p:nvSpPr>
        <p:spPr>
          <a:xfrm>
            <a:off x="8534400" y="4774411"/>
            <a:ext cx="381000" cy="197639"/>
          </a:xfrm>
          <a:prstGeom prst="rect">
            <a:avLst/>
          </a:prstGeom>
        </p:spPr>
        <p:txBody>
          <a:bodyPr lIns="0" tIns="0" rIns="0" bIns="0" anchor="ctr"/>
          <a:lstStyle>
            <a:lvl1pPr algn="ctr">
              <a:defRPr sz="1400">
                <a:solidFill>
                  <a:schemeClr val="tx1"/>
                </a:solidFill>
              </a:defRPr>
            </a:lvl1pPr>
          </a:lstStyle>
          <a:p>
            <a:fld id="{10C7F894-2A36-495D-AB7C-1055F7AC0F9D}"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iso content (L) &amp; table (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056132"/>
            <a:ext cx="4038600" cy="3575054"/>
          </a:xfrm>
        </p:spPr>
        <p:txBody>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able Placeholder 6"/>
          <p:cNvSpPr>
            <a:spLocks noGrp="1"/>
          </p:cNvSpPr>
          <p:nvPr>
            <p:ph type="tbl" sz="quarter" idx="13"/>
          </p:nvPr>
        </p:nvSpPr>
        <p:spPr>
          <a:xfrm>
            <a:off x="4645152" y="1056132"/>
            <a:ext cx="4041648" cy="3575304"/>
          </a:xfrm>
        </p:spPr>
        <p:txBody>
          <a:bodyPr/>
          <a:lstStyle>
            <a:lvl1pPr>
              <a:defRPr>
                <a:solidFill>
                  <a:srgbClr val="000000"/>
                </a:solidFill>
              </a:defRPr>
            </a:lvl1pPr>
          </a:lstStyle>
          <a:p>
            <a:r>
              <a:rPr lang="en-US" dirty="0" smtClean="0"/>
              <a:t>Click icon to add table</a:t>
            </a:r>
            <a:endParaRPr lang="en-US" dirty="0"/>
          </a:p>
        </p:txBody>
      </p:sp>
      <p:sp>
        <p:nvSpPr>
          <p:cNvPr id="4" name="Slide Number Placeholder 3"/>
          <p:cNvSpPr>
            <a:spLocks noGrp="1"/>
          </p:cNvSpPr>
          <p:nvPr>
            <p:ph type="sldNum" sz="quarter" idx="14"/>
          </p:nvPr>
        </p:nvSpPr>
        <p:spPr>
          <a:xfrm>
            <a:off x="8534400" y="4774411"/>
            <a:ext cx="381000" cy="197639"/>
          </a:xfrm>
          <a:prstGeom prst="rect">
            <a:avLst/>
          </a:prstGeom>
        </p:spPr>
        <p:txBody>
          <a:bodyPr/>
          <a:lstStyle>
            <a:lvl1pPr>
              <a:defRPr>
                <a:solidFill>
                  <a:schemeClr val="tx1"/>
                </a:solidFill>
              </a:defRPr>
            </a:lvl1pPr>
          </a:lstStyle>
          <a:p>
            <a:fld id="{10C7F894-2A36-495D-AB7C-1055F7AC0F9D}"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iso table (L) &amp; content (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648200" y="1056132"/>
            <a:ext cx="4038600" cy="3575304"/>
          </a:xfrm>
        </p:spPr>
        <p:txBody>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able Placeholder 6"/>
          <p:cNvSpPr>
            <a:spLocks noGrp="1"/>
          </p:cNvSpPr>
          <p:nvPr>
            <p:ph type="tbl" sz="quarter" idx="13"/>
          </p:nvPr>
        </p:nvSpPr>
        <p:spPr>
          <a:xfrm>
            <a:off x="457200" y="1056132"/>
            <a:ext cx="4041648" cy="3575555"/>
          </a:xfrm>
        </p:spPr>
        <p:txBody>
          <a:bodyPr/>
          <a:lstStyle>
            <a:lvl1pPr>
              <a:defRPr>
                <a:solidFill>
                  <a:srgbClr val="000000"/>
                </a:solidFill>
              </a:defRPr>
            </a:lvl1pPr>
          </a:lstStyle>
          <a:p>
            <a:r>
              <a:rPr lang="en-US" dirty="0" smtClean="0"/>
              <a:t>Click icon to add table</a:t>
            </a:r>
            <a:endParaRPr lang="en-US" dirty="0"/>
          </a:p>
        </p:txBody>
      </p:sp>
      <p:sp>
        <p:nvSpPr>
          <p:cNvPr id="4" name="Slide Number Placeholder 3"/>
          <p:cNvSpPr>
            <a:spLocks noGrp="1"/>
          </p:cNvSpPr>
          <p:nvPr>
            <p:ph type="sldNum" sz="quarter" idx="14"/>
          </p:nvPr>
        </p:nvSpPr>
        <p:spPr>
          <a:xfrm>
            <a:off x="8534400" y="4774411"/>
            <a:ext cx="381000" cy="197639"/>
          </a:xfrm>
          <a:prstGeom prst="rect">
            <a:avLst/>
          </a:prstGeom>
        </p:spPr>
        <p:txBody>
          <a:bodyPr/>
          <a:lstStyle>
            <a:lvl1pPr>
              <a:defRPr>
                <a:solidFill>
                  <a:schemeClr val="tx1"/>
                </a:solidFill>
              </a:defRPr>
            </a:lvl1pPr>
          </a:lstStyle>
          <a:p>
            <a:fld id="{10C7F894-2A36-495D-AB7C-1055F7AC0F9D}"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iso content (L) &amp; smart art graphic (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056132"/>
            <a:ext cx="4038600" cy="3572768"/>
          </a:xfrm>
        </p:spPr>
        <p:txBody>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SmartArt Placeholder 8"/>
          <p:cNvSpPr>
            <a:spLocks noGrp="1"/>
          </p:cNvSpPr>
          <p:nvPr>
            <p:ph type="dgm" sz="quarter" idx="13"/>
          </p:nvPr>
        </p:nvSpPr>
        <p:spPr>
          <a:xfrm>
            <a:off x="4645152" y="1056132"/>
            <a:ext cx="4041648" cy="3573018"/>
          </a:xfrm>
        </p:spPr>
        <p:txBody>
          <a:bodyPr/>
          <a:lstStyle>
            <a:lvl1pPr>
              <a:defRPr>
                <a:solidFill>
                  <a:srgbClr val="000000"/>
                </a:solidFill>
              </a:defRPr>
            </a:lvl1pPr>
          </a:lstStyle>
          <a:p>
            <a:r>
              <a:rPr lang="en-US" dirty="0" smtClean="0"/>
              <a:t>Click icon to add SmartArt graphic</a:t>
            </a:r>
            <a:endParaRPr lang="en-US" dirty="0"/>
          </a:p>
        </p:txBody>
      </p:sp>
      <p:sp>
        <p:nvSpPr>
          <p:cNvPr id="4" name="Slide Number Placeholder 3"/>
          <p:cNvSpPr>
            <a:spLocks noGrp="1"/>
          </p:cNvSpPr>
          <p:nvPr>
            <p:ph type="sldNum" sz="quarter" idx="14"/>
          </p:nvPr>
        </p:nvSpPr>
        <p:spPr>
          <a:xfrm>
            <a:off x="8534400" y="4774411"/>
            <a:ext cx="381000" cy="197639"/>
          </a:xfrm>
          <a:prstGeom prst="rect">
            <a:avLst/>
          </a:prstGeom>
        </p:spPr>
        <p:txBody>
          <a:bodyPr/>
          <a:lstStyle>
            <a:lvl1pPr>
              <a:defRPr>
                <a:solidFill>
                  <a:schemeClr val="tx1"/>
                </a:solidFill>
              </a:defRPr>
            </a:lvl1pPr>
          </a:lstStyle>
          <a:p>
            <a:fld id="{10C7F894-2A36-495D-AB7C-1055F7AC0F9D}"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iso smart art graphic (L) &amp; content (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648200" y="1056132"/>
            <a:ext cx="4038600" cy="3573018"/>
          </a:xfrm>
        </p:spPr>
        <p:txBody>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SmartArt Placeholder 8"/>
          <p:cNvSpPr>
            <a:spLocks noGrp="1"/>
          </p:cNvSpPr>
          <p:nvPr>
            <p:ph type="dgm" sz="quarter" idx="13"/>
          </p:nvPr>
        </p:nvSpPr>
        <p:spPr>
          <a:xfrm>
            <a:off x="457200" y="1056132"/>
            <a:ext cx="4041648" cy="3573269"/>
          </a:xfrm>
        </p:spPr>
        <p:txBody>
          <a:bodyPr/>
          <a:lstStyle>
            <a:lvl1pPr>
              <a:defRPr>
                <a:solidFill>
                  <a:srgbClr val="000000"/>
                </a:solidFill>
              </a:defRPr>
            </a:lvl1pPr>
          </a:lstStyle>
          <a:p>
            <a:r>
              <a:rPr lang="en-US" dirty="0" smtClean="0"/>
              <a:t>Click icon to add SmartArt graphic</a:t>
            </a:r>
            <a:endParaRPr lang="en-US" dirty="0"/>
          </a:p>
        </p:txBody>
      </p:sp>
      <p:sp>
        <p:nvSpPr>
          <p:cNvPr id="4" name="Slide Number Placeholder 3"/>
          <p:cNvSpPr>
            <a:spLocks noGrp="1"/>
          </p:cNvSpPr>
          <p:nvPr>
            <p:ph type="sldNum" sz="quarter" idx="14"/>
          </p:nvPr>
        </p:nvSpPr>
        <p:spPr>
          <a:xfrm>
            <a:off x="8534400" y="4774411"/>
            <a:ext cx="381000" cy="197639"/>
          </a:xfrm>
          <a:prstGeom prst="rect">
            <a:avLst/>
          </a:prstGeom>
        </p:spPr>
        <p:txBody>
          <a:bodyPr/>
          <a:lstStyle>
            <a:lvl1pPr>
              <a:defRPr>
                <a:solidFill>
                  <a:schemeClr val="tx1"/>
                </a:solidFill>
              </a:defRPr>
            </a:lvl1pPr>
          </a:lstStyle>
          <a:p>
            <a:fld id="{10C7F894-2A36-495D-AB7C-1055F7AC0F9D}"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iso content (L) &amp; media (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056132"/>
            <a:ext cx="4038600" cy="3572768"/>
          </a:xfrm>
        </p:spPr>
        <p:txBody>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Media Placeholder 6"/>
          <p:cNvSpPr>
            <a:spLocks noGrp="1"/>
          </p:cNvSpPr>
          <p:nvPr>
            <p:ph type="media" sz="quarter" idx="13"/>
          </p:nvPr>
        </p:nvSpPr>
        <p:spPr>
          <a:xfrm>
            <a:off x="4645152" y="1056132"/>
            <a:ext cx="4041648" cy="3573018"/>
          </a:xfrm>
        </p:spPr>
        <p:txBody>
          <a:bodyPr/>
          <a:lstStyle>
            <a:lvl1pPr>
              <a:defRPr>
                <a:solidFill>
                  <a:srgbClr val="000000"/>
                </a:solidFill>
              </a:defRPr>
            </a:lvl1pPr>
          </a:lstStyle>
          <a:p>
            <a:r>
              <a:rPr lang="en-US" dirty="0" smtClean="0"/>
              <a:t>Click icon to add media</a:t>
            </a:r>
            <a:endParaRPr lang="en-US" dirty="0"/>
          </a:p>
        </p:txBody>
      </p:sp>
      <p:sp>
        <p:nvSpPr>
          <p:cNvPr id="4" name="Slide Number Placeholder 3"/>
          <p:cNvSpPr>
            <a:spLocks noGrp="1"/>
          </p:cNvSpPr>
          <p:nvPr>
            <p:ph type="sldNum" sz="quarter" idx="14"/>
          </p:nvPr>
        </p:nvSpPr>
        <p:spPr>
          <a:xfrm>
            <a:off x="8534400" y="4774411"/>
            <a:ext cx="381000" cy="197639"/>
          </a:xfrm>
          <a:prstGeom prst="rect">
            <a:avLst/>
          </a:prstGeom>
        </p:spPr>
        <p:txBody>
          <a:bodyPr/>
          <a:lstStyle>
            <a:lvl1pPr>
              <a:defRPr>
                <a:solidFill>
                  <a:schemeClr val="tx1"/>
                </a:solidFill>
              </a:defRPr>
            </a:lvl1pPr>
          </a:lstStyle>
          <a:p>
            <a:fld id="{10C7F894-2A36-495D-AB7C-1055F7AC0F9D}"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iso media (L) &amp; content (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648200" y="1056132"/>
            <a:ext cx="4038600" cy="3573018"/>
          </a:xfrm>
        </p:spPr>
        <p:txBody>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Media Placeholder 6"/>
          <p:cNvSpPr>
            <a:spLocks noGrp="1"/>
          </p:cNvSpPr>
          <p:nvPr>
            <p:ph type="media" sz="quarter" idx="13"/>
          </p:nvPr>
        </p:nvSpPr>
        <p:spPr>
          <a:xfrm>
            <a:off x="457200" y="1056132"/>
            <a:ext cx="4041648" cy="3573269"/>
          </a:xfrm>
        </p:spPr>
        <p:txBody>
          <a:bodyPr/>
          <a:lstStyle>
            <a:lvl1pPr>
              <a:defRPr>
                <a:solidFill>
                  <a:srgbClr val="000000"/>
                </a:solidFill>
              </a:defRPr>
            </a:lvl1pPr>
          </a:lstStyle>
          <a:p>
            <a:r>
              <a:rPr lang="en-US" dirty="0" smtClean="0"/>
              <a:t>Click icon to add media</a:t>
            </a:r>
            <a:endParaRPr lang="en-US" dirty="0"/>
          </a:p>
        </p:txBody>
      </p:sp>
      <p:sp>
        <p:nvSpPr>
          <p:cNvPr id="4" name="Slide Number Placeholder 3"/>
          <p:cNvSpPr>
            <a:spLocks noGrp="1"/>
          </p:cNvSpPr>
          <p:nvPr>
            <p:ph type="sldNum" sz="quarter" idx="14"/>
          </p:nvPr>
        </p:nvSpPr>
        <p:spPr>
          <a:xfrm>
            <a:off x="8534400" y="4774411"/>
            <a:ext cx="381000" cy="197639"/>
          </a:xfrm>
          <a:prstGeom prst="rect">
            <a:avLst/>
          </a:prstGeom>
        </p:spPr>
        <p:txBody>
          <a:bodyPr/>
          <a:lstStyle>
            <a:lvl1pPr>
              <a:defRPr>
                <a:solidFill>
                  <a:schemeClr val="tx1"/>
                </a:solidFill>
              </a:defRPr>
            </a:lvl1pPr>
          </a:lstStyle>
          <a:p>
            <a:fld id="{10C7F894-2A36-495D-AB7C-1055F7AC0F9D}"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iso content (L) &amp; clip art (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056132"/>
            <a:ext cx="4038600" cy="3574272"/>
          </a:xfrm>
        </p:spPr>
        <p:txBody>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ClipArt Placeholder 8"/>
          <p:cNvSpPr>
            <a:spLocks noGrp="1"/>
          </p:cNvSpPr>
          <p:nvPr>
            <p:ph type="clipArt" sz="quarter" idx="13"/>
          </p:nvPr>
        </p:nvSpPr>
        <p:spPr>
          <a:xfrm>
            <a:off x="4645152" y="1056132"/>
            <a:ext cx="4041648" cy="3573018"/>
          </a:xfrm>
        </p:spPr>
        <p:txBody>
          <a:bodyPr/>
          <a:lstStyle>
            <a:lvl1pPr>
              <a:defRPr>
                <a:solidFill>
                  <a:srgbClr val="000000"/>
                </a:solidFill>
              </a:defRPr>
            </a:lvl1pPr>
          </a:lstStyle>
          <a:p>
            <a:r>
              <a:rPr lang="en-US" dirty="0" smtClean="0"/>
              <a:t>Click icon to add online image</a:t>
            </a:r>
            <a:endParaRPr lang="en-US" dirty="0"/>
          </a:p>
        </p:txBody>
      </p:sp>
      <p:sp>
        <p:nvSpPr>
          <p:cNvPr id="4" name="Slide Number Placeholder 3"/>
          <p:cNvSpPr>
            <a:spLocks noGrp="1"/>
          </p:cNvSpPr>
          <p:nvPr>
            <p:ph type="sldNum" sz="quarter" idx="14"/>
          </p:nvPr>
        </p:nvSpPr>
        <p:spPr>
          <a:xfrm>
            <a:off x="8534400" y="4774411"/>
            <a:ext cx="381000" cy="197639"/>
          </a:xfrm>
          <a:prstGeom prst="rect">
            <a:avLst/>
          </a:prstGeom>
        </p:spPr>
        <p:txBody>
          <a:bodyPr/>
          <a:lstStyle>
            <a:lvl1pPr>
              <a:defRPr>
                <a:solidFill>
                  <a:schemeClr val="tx1"/>
                </a:solidFill>
              </a:defRPr>
            </a:lvl1pPr>
          </a:lstStyle>
          <a:p>
            <a:fld id="{10C7F894-2A36-495D-AB7C-1055F7AC0F9D}"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iso clip art (L) &amp; content (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648200" y="1056132"/>
            <a:ext cx="4038600" cy="3573018"/>
          </a:xfrm>
        </p:spPr>
        <p:txBody>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ClipArt Placeholder 8"/>
          <p:cNvSpPr>
            <a:spLocks noGrp="1"/>
          </p:cNvSpPr>
          <p:nvPr>
            <p:ph type="clipArt" sz="quarter" idx="13"/>
          </p:nvPr>
        </p:nvSpPr>
        <p:spPr>
          <a:xfrm>
            <a:off x="457200" y="1056132"/>
            <a:ext cx="4041648" cy="3571764"/>
          </a:xfrm>
        </p:spPr>
        <p:txBody>
          <a:bodyPr/>
          <a:lstStyle>
            <a:lvl1pPr>
              <a:defRPr>
                <a:solidFill>
                  <a:srgbClr val="000000"/>
                </a:solidFill>
              </a:defRPr>
            </a:lvl1pPr>
          </a:lstStyle>
          <a:p>
            <a:r>
              <a:rPr lang="en-US" dirty="0" smtClean="0"/>
              <a:t>Click icon to add online image</a:t>
            </a:r>
            <a:endParaRPr lang="en-US" dirty="0"/>
          </a:p>
        </p:txBody>
      </p:sp>
      <p:sp>
        <p:nvSpPr>
          <p:cNvPr id="4" name="Slide Number Placeholder 3"/>
          <p:cNvSpPr>
            <a:spLocks noGrp="1"/>
          </p:cNvSpPr>
          <p:nvPr>
            <p:ph type="sldNum" sz="quarter" idx="14"/>
          </p:nvPr>
        </p:nvSpPr>
        <p:spPr>
          <a:xfrm>
            <a:off x="8534400" y="4774411"/>
            <a:ext cx="381000" cy="197639"/>
          </a:xfrm>
          <a:prstGeom prst="rect">
            <a:avLst/>
          </a:prstGeom>
        </p:spPr>
        <p:txBody>
          <a:bodyPr/>
          <a:lstStyle>
            <a:lvl1pPr>
              <a:defRPr>
                <a:solidFill>
                  <a:schemeClr val="tx1"/>
                </a:solidFill>
              </a:defRPr>
            </a:lvl1pPr>
          </a:lstStyle>
          <a:p>
            <a:fld id="{10C7F894-2A36-495D-AB7C-1055F7AC0F9D}"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cSld name="Topic">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685800" y="1657351"/>
            <a:ext cx="7772400" cy="1021556"/>
          </a:xfrm>
          <a:prstGeom prst="rect">
            <a:avLst/>
          </a:prstGeom>
        </p:spPr>
        <p:txBody>
          <a:bodyPr anchor="b">
            <a:normAutofit/>
          </a:bodyPr>
          <a:lstStyle>
            <a:lvl1pPr algn="l">
              <a:defRPr sz="3600" b="1" cap="none" baseline="0">
                <a:solidFill>
                  <a:srgbClr val="000000"/>
                </a:solidFill>
              </a:defRPr>
            </a:lvl1pPr>
          </a:lstStyle>
          <a:p>
            <a:r>
              <a:rPr lang="en-US" dirty="0" smtClean="0"/>
              <a:t>Topic Title (36pt)</a:t>
            </a:r>
            <a:endParaRPr lang="en-US" dirty="0"/>
          </a:p>
        </p:txBody>
      </p:sp>
      <p:sp>
        <p:nvSpPr>
          <p:cNvPr id="5" name="Subtitle 1.5"/>
          <p:cNvSpPr>
            <a:spLocks noGrp="1"/>
          </p:cNvSpPr>
          <p:nvPr>
            <p:ph type="body" idx="1" hasCustomPrompt="1"/>
          </p:nvPr>
        </p:nvSpPr>
        <p:spPr>
          <a:xfrm>
            <a:off x="685800" y="2686051"/>
            <a:ext cx="7772400" cy="1125140"/>
          </a:xfrm>
          <a:prstGeom prst="rect">
            <a:avLst/>
          </a:prstGeom>
        </p:spPr>
        <p:txBody>
          <a:bodyPr anchor="t"/>
          <a:lstStyle>
            <a:lvl1pPr marL="0" indent="0">
              <a:buNone/>
              <a:defRPr sz="2400" i="1" baseline="0">
                <a:solidFill>
                  <a:srgbClr val="000000"/>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Subtitle of Topic (optional)</a:t>
            </a:r>
          </a:p>
        </p:txBody>
      </p:sp>
      <p:sp>
        <p:nvSpPr>
          <p:cNvPr id="12" name="Footer Placeholder 11"/>
          <p:cNvSpPr>
            <a:spLocks noGrp="1"/>
          </p:cNvSpPr>
          <p:nvPr>
            <p:ph type="ftr" sz="quarter" idx="11"/>
          </p:nvPr>
        </p:nvSpPr>
        <p:spPr>
          <a:xfrm>
            <a:off x="1706880" y="4457701"/>
            <a:ext cx="7360920" cy="290393"/>
          </a:xfrm>
          <a:prstGeom prst="roundRect">
            <a:avLst>
              <a:gd name="adj" fmla="val 8861"/>
            </a:avLst>
          </a:prstGeom>
        </p:spPr>
        <p:txBody>
          <a:bodyPr/>
          <a:lstStyle>
            <a:lvl1pPr algn="r">
              <a:defRPr i="1">
                <a:solidFill>
                  <a:srgbClr val="000000"/>
                </a:solidFill>
              </a:defRPr>
            </a:lvl1pPr>
          </a:lstStyle>
          <a:p>
            <a:r>
              <a:rPr lang="en-US" dirty="0" smtClean="0"/>
              <a:t>Optional: use this for references or other footnotes (18pt )</a:t>
            </a:r>
            <a:endParaRPr lang="en-US" dirty="0"/>
          </a:p>
        </p:txBody>
      </p:sp>
      <p:sp>
        <p:nvSpPr>
          <p:cNvPr id="6" name="Slide Number Placeholder 3"/>
          <p:cNvSpPr>
            <a:spLocks noGrp="1"/>
          </p:cNvSpPr>
          <p:nvPr>
            <p:ph type="sldNum" sz="quarter" idx="14"/>
          </p:nvPr>
        </p:nvSpPr>
        <p:spPr>
          <a:xfrm>
            <a:off x="8534400" y="4774411"/>
            <a:ext cx="381000" cy="197639"/>
          </a:xfrm>
          <a:prstGeom prst="rect">
            <a:avLst/>
          </a:prstGeom>
        </p:spPr>
        <p:txBody>
          <a:bodyPr/>
          <a:lstStyle>
            <a:lvl1pPr>
              <a:defRPr>
                <a:solidFill>
                  <a:schemeClr val="tx1"/>
                </a:solidFill>
              </a:defRPr>
            </a:lvl1pPr>
          </a:lstStyle>
          <a:p>
            <a:fld id="{10C7F894-2A36-495D-AB7C-1055F7AC0F9D}" type="slidenum">
              <a:rPr lang="en-US" smtClean="0"/>
              <a:pPr/>
              <a:t>‹#›</a:t>
            </a:fld>
            <a:endParaRPr lang="en-US" dirty="0"/>
          </a:p>
        </p:txBody>
      </p:sp>
    </p:spTree>
    <p:custDataLst>
      <p:tags r:id="rId1"/>
    </p:custDataLst>
    <p:extLst>
      <p:ext uri="{BB962C8B-B14F-4D97-AF65-F5344CB8AC3E}">
        <p14:creationId xmlns:p14="http://schemas.microsoft.com/office/powerpoint/2010/main" val="3824575493"/>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Project Title WMPP I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10C7F894-2A36-495D-AB7C-1055F7AC0F9D}" type="slidenum">
              <a:rPr lang="en-US" smtClean="0"/>
              <a:pPr/>
              <a:t>‹#›</a:t>
            </a:fld>
            <a:endParaRPr lang="en-US" dirty="0"/>
          </a:p>
        </p:txBody>
      </p:sp>
      <p:sp>
        <p:nvSpPr>
          <p:cNvPr id="4" name="Text Placeholder 4"/>
          <p:cNvSpPr txBox="1">
            <a:spLocks/>
          </p:cNvSpPr>
          <p:nvPr userDrawn="1"/>
        </p:nvSpPr>
        <p:spPr>
          <a:xfrm>
            <a:off x="485899" y="1371600"/>
            <a:ext cx="8229600" cy="3314700"/>
          </a:xfrm>
          <a:prstGeom prst="rect">
            <a:avLst/>
          </a:prstGeom>
        </p:spPr>
        <p:txBody>
          <a:bodyPr vert="horz" lIns="68580" tIns="34290" rIns="68580" bIns="34290" rtlCol="0">
            <a:normAutofit/>
          </a:bodyPr>
          <a:lstStyle>
            <a:lvl1pPr marL="342900" indent="-342900" algn="l" defTabSz="914400" rtl="0" eaLnBrk="1" latinLnBrk="0" hangingPunct="1">
              <a:spcBef>
                <a:spcPts val="1200"/>
              </a:spcBef>
              <a:buFont typeface="Arial" pitchFamily="34" charset="0"/>
              <a:buChar char="•"/>
              <a:defRPr sz="2400" kern="1200" baseline="0">
                <a:solidFill>
                  <a:srgbClr val="595959"/>
                </a:solidFill>
                <a:latin typeface="+mn-lt"/>
                <a:ea typeface="+mn-ea"/>
                <a:cs typeface="+mn-cs"/>
              </a:defRPr>
            </a:lvl1pPr>
            <a:lvl2pPr marL="742950" indent="-285750" algn="l" defTabSz="914400" rtl="0" eaLnBrk="1" latinLnBrk="0" hangingPunct="1">
              <a:spcBef>
                <a:spcPts val="0"/>
              </a:spcBef>
              <a:buFont typeface="Arial" pitchFamily="34" charset="0"/>
              <a:buChar char="–"/>
              <a:defRPr sz="2000" kern="1200" baseline="0">
                <a:solidFill>
                  <a:srgbClr val="595959"/>
                </a:solidFill>
                <a:latin typeface="+mn-lt"/>
                <a:ea typeface="+mn-ea"/>
                <a:cs typeface="+mn-cs"/>
              </a:defRPr>
            </a:lvl2pPr>
            <a:lvl3pPr marL="1143000" indent="-228600" algn="l" defTabSz="914400" rtl="0" eaLnBrk="1" latinLnBrk="0" hangingPunct="1">
              <a:spcBef>
                <a:spcPts val="0"/>
              </a:spcBef>
              <a:buFont typeface="Arial" pitchFamily="34" charset="0"/>
              <a:buChar char="•"/>
              <a:defRPr sz="1800" kern="1200" baseline="0">
                <a:solidFill>
                  <a:srgbClr val="595959"/>
                </a:solidFill>
                <a:latin typeface="+mn-lt"/>
                <a:ea typeface="+mn-ea"/>
                <a:cs typeface="+mn-cs"/>
              </a:defRPr>
            </a:lvl3pPr>
            <a:lvl4pPr marL="1600200" indent="-228600" algn="l" defTabSz="914400" rtl="0" eaLnBrk="1" latinLnBrk="0" hangingPunct="1">
              <a:spcBef>
                <a:spcPts val="0"/>
              </a:spcBef>
              <a:buFont typeface="Arial" pitchFamily="34" charset="0"/>
              <a:buChar char="–"/>
              <a:defRPr sz="1600" kern="1200" baseline="0">
                <a:solidFill>
                  <a:srgbClr val="595959"/>
                </a:solidFill>
                <a:latin typeface="+mn-lt"/>
                <a:ea typeface="+mn-ea"/>
                <a:cs typeface="+mn-cs"/>
              </a:defRPr>
            </a:lvl4pPr>
            <a:lvl5pPr marL="2057400" indent="-228600" algn="l" defTabSz="914400" rtl="0" eaLnBrk="1" latinLnBrk="0" hangingPunct="1">
              <a:spcBef>
                <a:spcPts val="0"/>
              </a:spcBef>
              <a:buFont typeface="Arial" pitchFamily="34" charset="0"/>
              <a:buChar char="»"/>
              <a:defRPr sz="1600" kern="1200" baseline="0">
                <a:solidFill>
                  <a:srgbClr val="595959"/>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sz="1800" dirty="0" smtClean="0"/>
          </a:p>
        </p:txBody>
      </p:sp>
      <p:graphicFrame>
        <p:nvGraphicFramePr>
          <p:cNvPr id="5" name="Table 4"/>
          <p:cNvGraphicFramePr>
            <a:graphicFrameLocks noGrp="1"/>
          </p:cNvGraphicFramePr>
          <p:nvPr userDrawn="1">
            <p:extLst/>
          </p:nvPr>
        </p:nvGraphicFramePr>
        <p:xfrm>
          <a:off x="457200" y="400050"/>
          <a:ext cx="8077200" cy="863108"/>
        </p:xfrm>
        <a:graphic>
          <a:graphicData uri="http://schemas.openxmlformats.org/drawingml/2006/table">
            <a:tbl>
              <a:tblPr firstRow="1" bandRow="1">
                <a:tableStyleId>{5C22544A-7EE6-4342-B048-85BDC9FD1C3A}</a:tableStyleId>
              </a:tblPr>
              <a:tblGrid>
                <a:gridCol w="6477000">
                  <a:extLst>
                    <a:ext uri="{9D8B030D-6E8A-4147-A177-3AD203B41FA5}">
                      <a16:colId xmlns:a16="http://schemas.microsoft.com/office/drawing/2014/main" val="20000"/>
                    </a:ext>
                  </a:extLst>
                </a:gridCol>
                <a:gridCol w="1600200">
                  <a:extLst>
                    <a:ext uri="{9D8B030D-6E8A-4147-A177-3AD203B41FA5}">
                      <a16:colId xmlns:a16="http://schemas.microsoft.com/office/drawing/2014/main" val="20001"/>
                    </a:ext>
                  </a:extLst>
                </a:gridCol>
              </a:tblGrid>
              <a:tr h="578889">
                <a:tc>
                  <a:txBody>
                    <a:bodyPr/>
                    <a:lstStyle/>
                    <a:p>
                      <a:endParaRPr lang="en-US" sz="1800" baseline="30000" dirty="0"/>
                    </a:p>
                  </a:txBody>
                  <a:tcPr marT="34290" marB="34290"/>
                </a:tc>
                <a:tc>
                  <a:txBody>
                    <a:bodyPr/>
                    <a:lstStyle/>
                    <a:p>
                      <a:pPr algn="ctr"/>
                      <a:endParaRPr lang="en-US" sz="1800" dirty="0"/>
                    </a:p>
                  </a:txBody>
                  <a:tcPr marT="34290" marB="34290"/>
                </a:tc>
                <a:extLst>
                  <a:ext uri="{0D108BD9-81ED-4DB2-BD59-A6C34878D82A}">
                    <a16:rowId xmlns:a16="http://schemas.microsoft.com/office/drawing/2014/main" val="10000"/>
                  </a:ext>
                </a:extLst>
              </a:tr>
              <a:tr h="284219">
                <a:tc gridSpan="2">
                  <a:txBody>
                    <a:bodyPr/>
                    <a:lstStyle/>
                    <a:p>
                      <a:endParaRPr lang="en-US" sz="1200" dirty="0"/>
                    </a:p>
                  </a:txBody>
                  <a:tcPr marT="34290" marB="34290"/>
                </a:tc>
                <a:tc hMerge="1">
                  <a:txBody>
                    <a:bodyPr/>
                    <a:lstStyle/>
                    <a:p>
                      <a:endParaRPr lang="en-US"/>
                    </a:p>
                  </a:txBody>
                  <a:tcPr/>
                </a:tc>
                <a:extLst>
                  <a:ext uri="{0D108BD9-81ED-4DB2-BD59-A6C34878D82A}">
                    <a16:rowId xmlns:a16="http://schemas.microsoft.com/office/drawing/2014/main" val="10001"/>
                  </a:ext>
                </a:extLst>
              </a:tr>
            </a:tbl>
          </a:graphicData>
        </a:graphic>
      </p:graphicFrame>
      <p:sp>
        <p:nvSpPr>
          <p:cNvPr id="12" name="Text Placeholder 11"/>
          <p:cNvSpPr>
            <a:spLocks noGrp="1"/>
          </p:cNvSpPr>
          <p:nvPr>
            <p:ph type="body" sz="quarter" idx="11" hasCustomPrompt="1"/>
          </p:nvPr>
        </p:nvSpPr>
        <p:spPr>
          <a:xfrm>
            <a:off x="513608" y="457200"/>
            <a:ext cx="6096000" cy="285750"/>
          </a:xfrm>
        </p:spPr>
        <p:txBody>
          <a:bodyPr>
            <a:noAutofit/>
          </a:bodyPr>
          <a:lstStyle>
            <a:lvl1pPr marL="0" indent="0">
              <a:buNone/>
              <a:defRPr sz="2100" b="1" baseline="0">
                <a:solidFill>
                  <a:schemeClr val="bg1"/>
                </a:solidFill>
              </a:defRPr>
            </a:lvl1pPr>
          </a:lstStyle>
          <a:p>
            <a:pPr lvl="0"/>
            <a:r>
              <a:rPr lang="en-US" dirty="0" smtClean="0"/>
              <a:t>Project Title: Summary</a:t>
            </a:r>
          </a:p>
        </p:txBody>
      </p:sp>
      <p:sp>
        <p:nvSpPr>
          <p:cNvPr id="14" name="Text Placeholder 13"/>
          <p:cNvSpPr>
            <a:spLocks noGrp="1"/>
          </p:cNvSpPr>
          <p:nvPr>
            <p:ph type="body" sz="quarter" idx="12" hasCustomPrompt="1"/>
          </p:nvPr>
        </p:nvSpPr>
        <p:spPr>
          <a:xfrm>
            <a:off x="7010400" y="400050"/>
            <a:ext cx="1524000" cy="514350"/>
          </a:xfrm>
        </p:spPr>
        <p:txBody>
          <a:bodyPr/>
          <a:lstStyle>
            <a:lvl1pPr marL="0" indent="0">
              <a:buNone/>
              <a:defRPr b="1" baseline="0">
                <a:solidFill>
                  <a:schemeClr val="bg1"/>
                </a:solidFill>
              </a:defRPr>
            </a:lvl1pPr>
          </a:lstStyle>
          <a:p>
            <a:pPr lvl="0"/>
            <a:r>
              <a:rPr lang="en-US" dirty="0" smtClean="0"/>
              <a:t>WMPP ID: XX</a:t>
            </a:r>
            <a:endParaRPr lang="en-US" dirty="0"/>
          </a:p>
        </p:txBody>
      </p:sp>
      <p:sp>
        <p:nvSpPr>
          <p:cNvPr id="16" name="Text Placeholder 15"/>
          <p:cNvSpPr>
            <a:spLocks noGrp="1"/>
          </p:cNvSpPr>
          <p:nvPr>
            <p:ph type="body" sz="quarter" idx="13" hasCustomPrompt="1"/>
          </p:nvPr>
        </p:nvSpPr>
        <p:spPr>
          <a:xfrm>
            <a:off x="485900" y="1028700"/>
            <a:ext cx="7896101" cy="228600"/>
          </a:xfrm>
        </p:spPr>
        <p:txBody>
          <a:bodyPr>
            <a:noAutofit/>
          </a:bodyPr>
          <a:lstStyle>
            <a:lvl1pPr marL="0" indent="0">
              <a:buNone/>
              <a:defRPr sz="1200" b="1" baseline="0">
                <a:solidFill>
                  <a:srgbClr val="000000"/>
                </a:solidFill>
              </a:defRPr>
            </a:lvl1pPr>
          </a:lstStyle>
          <a:p>
            <a:pPr lvl="0"/>
            <a:r>
              <a:rPr lang="en-US" dirty="0" smtClean="0"/>
              <a:t>Proposed Effective Date: [Color When Recently Changed]</a:t>
            </a:r>
            <a:endParaRPr lang="en-US" dirty="0"/>
          </a:p>
        </p:txBody>
      </p:sp>
      <p:sp>
        <p:nvSpPr>
          <p:cNvPr id="20" name="Text Placeholder 19"/>
          <p:cNvSpPr>
            <a:spLocks noGrp="1"/>
          </p:cNvSpPr>
          <p:nvPr>
            <p:ph type="body" sz="quarter" idx="14"/>
          </p:nvPr>
        </p:nvSpPr>
        <p:spPr>
          <a:xfrm>
            <a:off x="485775" y="1485900"/>
            <a:ext cx="8229600" cy="3200400"/>
          </a:xfrm>
        </p:spPr>
        <p:txBody>
          <a:bodyPr/>
          <a:lstStyle>
            <a:lvl1pPr>
              <a:defRPr baseline="0"/>
            </a:lvl1pPr>
            <a:lvl2pPr>
              <a:defRPr baseline="0"/>
            </a:lvl2pPr>
            <a:lvl3pPr marL="685800" indent="0">
              <a:buNone/>
              <a:defRPr/>
            </a:lvl3pPr>
          </a:lstStyle>
          <a:p>
            <a:pPr lvl="0"/>
            <a:r>
              <a:rPr lang="en-US" smtClean="0"/>
              <a:t>Click to edit Master text styles</a:t>
            </a:r>
          </a:p>
        </p:txBody>
      </p:sp>
    </p:spTree>
    <p:extLst>
      <p:ext uri="{BB962C8B-B14F-4D97-AF65-F5344CB8AC3E}">
        <p14:creationId xmlns:p14="http://schemas.microsoft.com/office/powerpoint/2010/main" val="428288512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so transitional slide 2">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609600" y="1543051"/>
            <a:ext cx="7772400" cy="1021556"/>
          </a:xfrm>
        </p:spPr>
        <p:txBody>
          <a:bodyPr anchor="b"/>
          <a:lstStyle>
            <a:lvl1pPr algn="l">
              <a:defRPr sz="3200" b="1" cap="all" baseline="0">
                <a:solidFill>
                  <a:schemeClr val="accent1"/>
                </a:solidFill>
                <a:latin typeface="+mj-lt"/>
              </a:defRPr>
            </a:lvl1pPr>
          </a:lstStyle>
          <a:p>
            <a:r>
              <a:rPr lang="en-US" dirty="0" smtClean="0"/>
              <a:t>transitional slide Title</a:t>
            </a:r>
            <a:endParaRPr lang="en-US" dirty="0"/>
          </a:p>
        </p:txBody>
      </p:sp>
      <p:sp>
        <p:nvSpPr>
          <p:cNvPr id="5" name="Text Placeholder 2"/>
          <p:cNvSpPr>
            <a:spLocks noGrp="1"/>
          </p:cNvSpPr>
          <p:nvPr>
            <p:ph type="body" idx="1" hasCustomPrompt="1"/>
          </p:nvPr>
        </p:nvSpPr>
        <p:spPr>
          <a:xfrm>
            <a:off x="609600" y="2571751"/>
            <a:ext cx="7772400" cy="1125140"/>
          </a:xfrm>
        </p:spPr>
        <p:txBody>
          <a:bodyPr anchor="t"/>
          <a:lstStyle>
            <a:lvl1pPr marL="0" indent="0">
              <a:buNone/>
              <a:defRPr sz="2400" i="1" baseline="0">
                <a:solidFill>
                  <a:srgbClr val="000000"/>
                </a:solidFill>
                <a:latin typeface="+mj-lt"/>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Transitional Slide Subtitle</a:t>
            </a:r>
          </a:p>
        </p:txBody>
      </p:sp>
      <p:pic>
        <p:nvPicPr>
          <p:cNvPr id="11" name="Picture 10" descr="ISO049-PowerPoint-d1-revised-03.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725162"/>
            <a:ext cx="9144000" cy="425513"/>
          </a:xfrm>
          <a:prstGeom prst="rect">
            <a:avLst/>
          </a:prstGeom>
        </p:spPr>
      </p:pic>
      <p:sp>
        <p:nvSpPr>
          <p:cNvPr id="12" name="Rectangle 11"/>
          <p:cNvSpPr/>
          <p:nvPr userDrawn="1"/>
        </p:nvSpPr>
        <p:spPr>
          <a:xfrm>
            <a:off x="3900856" y="4745736"/>
            <a:ext cx="1342288" cy="1143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b="1" dirty="0" smtClean="0">
                <a:solidFill>
                  <a:schemeClr val="tx1"/>
                </a:solidFill>
              </a:rPr>
              <a:t>ISO-NE PUBLIC</a:t>
            </a:r>
            <a:endParaRPr lang="en-US" sz="700" b="1" dirty="0">
              <a:solidFill>
                <a:schemeClr val="tx1"/>
              </a:solidFill>
            </a:endParaRPr>
          </a:p>
        </p:txBody>
      </p:sp>
      <p:sp>
        <p:nvSpPr>
          <p:cNvPr id="13" name="Slide Number Placeholder 5"/>
          <p:cNvSpPr>
            <a:spLocks noGrp="1"/>
          </p:cNvSpPr>
          <p:nvPr>
            <p:ph type="sldNum" sz="quarter" idx="4"/>
          </p:nvPr>
        </p:nvSpPr>
        <p:spPr>
          <a:xfrm>
            <a:off x="8534400" y="4774411"/>
            <a:ext cx="381000" cy="197639"/>
          </a:xfrm>
          <a:prstGeom prst="rect">
            <a:avLst/>
          </a:prstGeom>
        </p:spPr>
        <p:txBody>
          <a:bodyPr lIns="0" tIns="0" rIns="0" bIns="0" anchor="ctr"/>
          <a:lstStyle>
            <a:lvl1pPr algn="ctr">
              <a:defRPr sz="1400">
                <a:solidFill>
                  <a:schemeClr val="tx1"/>
                </a:solidFill>
              </a:defRPr>
            </a:lvl1pPr>
          </a:lstStyle>
          <a:p>
            <a:fld id="{10C7F894-2A36-495D-AB7C-1055F7AC0F9D}" type="slidenum">
              <a:rPr lang="en-US" smtClean="0"/>
              <a:pPr/>
              <a:t>‹#›</a:t>
            </a:fld>
            <a:endParaRPr lang="en-US" dirty="0"/>
          </a:p>
        </p:txBody>
      </p:sp>
    </p:spTree>
    <p:extLst>
      <p:ext uri="{BB962C8B-B14F-4D97-AF65-F5344CB8AC3E}">
        <p14:creationId xmlns:p14="http://schemas.microsoft.com/office/powerpoint/2010/main" val="1994965960"/>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iso 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l">
              <a:defRPr sz="3200">
                <a:solidFill>
                  <a:srgbClr val="000000"/>
                </a:solidFill>
              </a:defRPr>
            </a:lvl1pPr>
          </a:lstStyle>
          <a:p>
            <a:r>
              <a:rPr lang="en-US" smtClean="0"/>
              <a:t>Click to edit Master title style</a:t>
            </a:r>
            <a:endParaRPr lang="en-US" dirty="0"/>
          </a:p>
        </p:txBody>
      </p:sp>
      <p:sp>
        <p:nvSpPr>
          <p:cNvPr id="4" name="Slide Number Placeholder 5"/>
          <p:cNvSpPr>
            <a:spLocks noGrp="1"/>
          </p:cNvSpPr>
          <p:nvPr>
            <p:ph type="sldNum" sz="quarter" idx="4"/>
          </p:nvPr>
        </p:nvSpPr>
        <p:spPr>
          <a:xfrm>
            <a:off x="8763000" y="4945861"/>
            <a:ext cx="381000" cy="197639"/>
          </a:xfrm>
          <a:prstGeom prst="rect">
            <a:avLst/>
          </a:prstGeom>
        </p:spPr>
        <p:txBody>
          <a:bodyPr lIns="0" tIns="0" rIns="0" bIns="0" anchor="ctr"/>
          <a:lstStyle>
            <a:lvl1pPr algn="ctr">
              <a:defRPr sz="1400">
                <a:solidFill>
                  <a:srgbClr val="637E8E"/>
                </a:solidFill>
              </a:defRPr>
            </a:lvl1pPr>
          </a:lstStyle>
          <a:p>
            <a:fld id="{10C7F894-2A36-495D-AB7C-1055F7AC0F9D}" type="slidenum">
              <a:rPr lang="en-US" smtClean="0"/>
              <a:pPr/>
              <a:t>‹#›</a:t>
            </a:fld>
            <a:endParaRPr lang="en-US" dirty="0"/>
          </a:p>
        </p:txBody>
      </p:sp>
    </p:spTree>
    <p:extLst>
      <p:ext uri="{BB962C8B-B14F-4D97-AF65-F5344CB8AC3E}">
        <p14:creationId xmlns:p14="http://schemas.microsoft.com/office/powerpoint/2010/main" val="253094898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iso  blank slide">
    <p:spTree>
      <p:nvGrpSpPr>
        <p:cNvPr id="1" name=""/>
        <p:cNvGrpSpPr/>
        <p:nvPr/>
      </p:nvGrpSpPr>
      <p:grpSpPr>
        <a:xfrm>
          <a:off x="0" y="0"/>
          <a:ext cx="0" cy="0"/>
          <a:chOff x="0" y="0"/>
          <a:chExt cx="0" cy="0"/>
        </a:xfrm>
      </p:grpSpPr>
      <p:sp>
        <p:nvSpPr>
          <p:cNvPr id="3" name="Slide Number Placeholder 5"/>
          <p:cNvSpPr>
            <a:spLocks noGrp="1"/>
          </p:cNvSpPr>
          <p:nvPr>
            <p:ph type="sldNum" sz="quarter" idx="4"/>
          </p:nvPr>
        </p:nvSpPr>
        <p:spPr>
          <a:xfrm>
            <a:off x="8763000" y="4945861"/>
            <a:ext cx="381000" cy="197639"/>
          </a:xfrm>
          <a:prstGeom prst="rect">
            <a:avLst/>
          </a:prstGeom>
        </p:spPr>
        <p:txBody>
          <a:bodyPr lIns="0" tIns="0" rIns="0" bIns="0" anchor="ctr"/>
          <a:lstStyle>
            <a:lvl1pPr algn="ctr">
              <a:defRPr sz="1400">
                <a:solidFill>
                  <a:srgbClr val="637E8E"/>
                </a:solidFill>
              </a:defRPr>
            </a:lvl1pPr>
          </a:lstStyle>
          <a:p>
            <a:fld id="{10C7F894-2A36-495D-AB7C-1055F7AC0F9D}" type="slidenum">
              <a:rPr lang="en-US" smtClean="0"/>
              <a:pPr/>
              <a:t>‹#›</a:t>
            </a:fld>
            <a:endParaRPr lang="en-US" dirty="0"/>
          </a:p>
        </p:txBody>
      </p:sp>
    </p:spTree>
    <p:extLst>
      <p:ext uri="{BB962C8B-B14F-4D97-AF65-F5344CB8AC3E}">
        <p14:creationId xmlns:p14="http://schemas.microsoft.com/office/powerpoint/2010/main" val="18460287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so transitional slide 3">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609600" y="1543051"/>
            <a:ext cx="7772400" cy="1021556"/>
          </a:xfrm>
        </p:spPr>
        <p:txBody>
          <a:bodyPr anchor="b"/>
          <a:lstStyle>
            <a:lvl1pPr algn="l">
              <a:defRPr sz="3200" b="1" cap="all" baseline="0">
                <a:solidFill>
                  <a:schemeClr val="accent1"/>
                </a:solidFill>
                <a:latin typeface="+mj-lt"/>
              </a:defRPr>
            </a:lvl1pPr>
          </a:lstStyle>
          <a:p>
            <a:r>
              <a:rPr lang="en-US" dirty="0" smtClean="0"/>
              <a:t>transitional slide Title</a:t>
            </a:r>
            <a:endParaRPr lang="en-US" dirty="0"/>
          </a:p>
        </p:txBody>
      </p:sp>
      <p:sp>
        <p:nvSpPr>
          <p:cNvPr id="9" name="Text Placeholder 2"/>
          <p:cNvSpPr>
            <a:spLocks noGrp="1"/>
          </p:cNvSpPr>
          <p:nvPr>
            <p:ph type="body" idx="1" hasCustomPrompt="1"/>
          </p:nvPr>
        </p:nvSpPr>
        <p:spPr>
          <a:xfrm>
            <a:off x="609600" y="2571751"/>
            <a:ext cx="7772400" cy="1125140"/>
          </a:xfrm>
        </p:spPr>
        <p:txBody>
          <a:bodyPr anchor="t"/>
          <a:lstStyle>
            <a:lvl1pPr marL="0" indent="0">
              <a:buNone/>
              <a:defRPr sz="2400" i="1" baseline="0">
                <a:solidFill>
                  <a:srgbClr val="000000"/>
                </a:solidFill>
                <a:latin typeface="+mj-lt"/>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Transitional Slide Subtitle</a:t>
            </a:r>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 y="4725162"/>
            <a:ext cx="9143992" cy="425513"/>
          </a:xfrm>
          <a:prstGeom prst="rect">
            <a:avLst/>
          </a:prstGeom>
        </p:spPr>
      </p:pic>
      <p:sp>
        <p:nvSpPr>
          <p:cNvPr id="12" name="Rectangle 11"/>
          <p:cNvSpPr/>
          <p:nvPr userDrawn="1"/>
        </p:nvSpPr>
        <p:spPr>
          <a:xfrm>
            <a:off x="3900856" y="4745736"/>
            <a:ext cx="1342288" cy="1143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b="1" dirty="0" smtClean="0">
                <a:solidFill>
                  <a:schemeClr val="tx1"/>
                </a:solidFill>
              </a:rPr>
              <a:t>ISO-NE PUBLIC</a:t>
            </a:r>
            <a:endParaRPr lang="en-US" sz="700" b="1" dirty="0">
              <a:solidFill>
                <a:schemeClr val="tx1"/>
              </a:solidFill>
            </a:endParaRPr>
          </a:p>
        </p:txBody>
      </p:sp>
      <p:sp>
        <p:nvSpPr>
          <p:cNvPr id="13" name="Slide Number Placeholder 5"/>
          <p:cNvSpPr>
            <a:spLocks noGrp="1"/>
          </p:cNvSpPr>
          <p:nvPr>
            <p:ph type="sldNum" sz="quarter" idx="4"/>
          </p:nvPr>
        </p:nvSpPr>
        <p:spPr>
          <a:xfrm>
            <a:off x="8534400" y="4774411"/>
            <a:ext cx="381000" cy="197639"/>
          </a:xfrm>
          <a:prstGeom prst="rect">
            <a:avLst/>
          </a:prstGeom>
        </p:spPr>
        <p:txBody>
          <a:bodyPr lIns="0" tIns="0" rIns="0" bIns="0" anchor="ctr"/>
          <a:lstStyle>
            <a:lvl1pPr algn="ctr">
              <a:defRPr sz="1400">
                <a:solidFill>
                  <a:schemeClr val="tx1"/>
                </a:solidFill>
              </a:defRPr>
            </a:lvl1pPr>
          </a:lstStyle>
          <a:p>
            <a:fld id="{10C7F894-2A36-495D-AB7C-1055F7AC0F9D}" type="slidenum">
              <a:rPr lang="en-US" smtClean="0"/>
              <a:pPr/>
              <a:t>‹#›</a:t>
            </a:fld>
            <a:endParaRPr lang="en-US" dirty="0"/>
          </a:p>
        </p:txBody>
      </p:sp>
    </p:spTree>
    <p:extLst>
      <p:ext uri="{BB962C8B-B14F-4D97-AF65-F5344CB8AC3E}">
        <p14:creationId xmlns:p14="http://schemas.microsoft.com/office/powerpoint/2010/main" val="426048843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so transitional slide 4">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609600" y="1543051"/>
            <a:ext cx="7772400" cy="1021556"/>
          </a:xfrm>
        </p:spPr>
        <p:txBody>
          <a:bodyPr anchor="b"/>
          <a:lstStyle>
            <a:lvl1pPr algn="l">
              <a:defRPr sz="3200" b="1" cap="all" baseline="0">
                <a:solidFill>
                  <a:schemeClr val="accent1"/>
                </a:solidFill>
                <a:latin typeface="+mj-lt"/>
              </a:defRPr>
            </a:lvl1pPr>
          </a:lstStyle>
          <a:p>
            <a:r>
              <a:rPr lang="en-US" dirty="0" smtClean="0"/>
              <a:t>transitional slide Title</a:t>
            </a:r>
            <a:endParaRPr lang="en-US" dirty="0"/>
          </a:p>
        </p:txBody>
      </p:sp>
      <p:sp>
        <p:nvSpPr>
          <p:cNvPr id="9" name="Text Placeholder 2"/>
          <p:cNvSpPr>
            <a:spLocks noGrp="1"/>
          </p:cNvSpPr>
          <p:nvPr>
            <p:ph type="body" idx="1" hasCustomPrompt="1"/>
          </p:nvPr>
        </p:nvSpPr>
        <p:spPr>
          <a:xfrm>
            <a:off x="609600" y="2571751"/>
            <a:ext cx="7772400" cy="1125140"/>
          </a:xfrm>
        </p:spPr>
        <p:txBody>
          <a:bodyPr anchor="t"/>
          <a:lstStyle>
            <a:lvl1pPr marL="0" indent="0">
              <a:buNone/>
              <a:defRPr sz="2400" i="1" baseline="0">
                <a:solidFill>
                  <a:srgbClr val="000000"/>
                </a:solidFill>
                <a:latin typeface="+mj-lt"/>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Transitional Slide Subtitle</a:t>
            </a:r>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 y="4725162"/>
            <a:ext cx="9143992" cy="425512"/>
          </a:xfrm>
          <a:prstGeom prst="rect">
            <a:avLst/>
          </a:prstGeom>
        </p:spPr>
      </p:pic>
      <p:sp>
        <p:nvSpPr>
          <p:cNvPr id="12" name="Rectangle 11"/>
          <p:cNvSpPr/>
          <p:nvPr userDrawn="1"/>
        </p:nvSpPr>
        <p:spPr>
          <a:xfrm>
            <a:off x="3900856" y="4745736"/>
            <a:ext cx="1342288" cy="1143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b="1" dirty="0" smtClean="0">
                <a:solidFill>
                  <a:schemeClr val="tx1"/>
                </a:solidFill>
              </a:rPr>
              <a:t>ISO-NE PUBLIC</a:t>
            </a:r>
            <a:endParaRPr lang="en-US" sz="700" b="1" dirty="0">
              <a:solidFill>
                <a:schemeClr val="tx1"/>
              </a:solidFill>
            </a:endParaRPr>
          </a:p>
        </p:txBody>
      </p:sp>
      <p:sp>
        <p:nvSpPr>
          <p:cNvPr id="13" name="Slide Number Placeholder 5"/>
          <p:cNvSpPr>
            <a:spLocks noGrp="1"/>
          </p:cNvSpPr>
          <p:nvPr>
            <p:ph type="sldNum" sz="quarter" idx="4"/>
          </p:nvPr>
        </p:nvSpPr>
        <p:spPr>
          <a:xfrm>
            <a:off x="8534400" y="4774411"/>
            <a:ext cx="381000" cy="197639"/>
          </a:xfrm>
          <a:prstGeom prst="rect">
            <a:avLst/>
          </a:prstGeom>
        </p:spPr>
        <p:txBody>
          <a:bodyPr lIns="0" tIns="0" rIns="0" bIns="0" anchor="ctr"/>
          <a:lstStyle>
            <a:lvl1pPr algn="ctr">
              <a:defRPr sz="1400">
                <a:solidFill>
                  <a:schemeClr val="tx1"/>
                </a:solidFill>
              </a:defRPr>
            </a:lvl1pPr>
          </a:lstStyle>
          <a:p>
            <a:fld id="{10C7F894-2A36-495D-AB7C-1055F7AC0F9D}" type="slidenum">
              <a:rPr lang="en-US" smtClean="0"/>
              <a:pPr/>
              <a:t>‹#›</a:t>
            </a:fld>
            <a:endParaRPr lang="en-US" dirty="0"/>
          </a:p>
        </p:txBody>
      </p:sp>
    </p:spTree>
    <p:extLst>
      <p:ext uri="{BB962C8B-B14F-4D97-AF65-F5344CB8AC3E}">
        <p14:creationId xmlns:p14="http://schemas.microsoft.com/office/powerpoint/2010/main" val="1306522554"/>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so title and content">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xfrm>
            <a:off x="8534400" y="4774411"/>
            <a:ext cx="381000" cy="197639"/>
          </a:xfrm>
          <a:prstGeom prst="rect">
            <a:avLst/>
          </a:prstGeom>
        </p:spPr>
        <p:txBody>
          <a:bodyPr/>
          <a:lstStyle>
            <a:lvl1pPr>
              <a:defRPr>
                <a:solidFill>
                  <a:schemeClr val="tx1"/>
                </a:solidFill>
              </a:defRPr>
            </a:lvl1pPr>
          </a:lstStyle>
          <a:p>
            <a:fld id="{10C7F894-2A36-495D-AB7C-1055F7AC0F9D}" type="slidenum">
              <a:rPr lang="en-US" smtClean="0"/>
              <a:pPr/>
              <a:t>‹#›</a:t>
            </a:fld>
            <a:endParaRPr lang="en-US" dirty="0"/>
          </a:p>
        </p:txBody>
      </p:sp>
      <p:sp>
        <p:nvSpPr>
          <p:cNvPr id="6" name="Title Placeholder 1"/>
          <p:cNvSpPr>
            <a:spLocks noGrp="1"/>
          </p:cNvSpPr>
          <p:nvPr>
            <p:ph type="title"/>
          </p:nvPr>
        </p:nvSpPr>
        <p:spPr>
          <a:xfrm>
            <a:off x="457200" y="57150"/>
            <a:ext cx="8229600" cy="857250"/>
          </a:xfrm>
          <a:prstGeom prst="rect">
            <a:avLst/>
          </a:prstGeom>
        </p:spPr>
        <p:txBody>
          <a:bodyPr vert="horz" lIns="91440" tIns="45720" rIns="91440" bIns="45720" rtlCol="0" anchor="ctr">
            <a:normAutofit/>
          </a:bodyPr>
          <a:lstStyle>
            <a:lvl1pPr>
              <a:defRPr>
                <a:solidFill>
                  <a:srgbClr val="000000"/>
                </a:solidFill>
              </a:defRPr>
            </a:lvl1pPr>
          </a:lstStyle>
          <a:p>
            <a:r>
              <a:rPr lang="en-US" smtClean="0"/>
              <a:t>Click to edit Master title style</a:t>
            </a:r>
            <a:endParaRPr lang="en-US" dirty="0"/>
          </a:p>
        </p:txBody>
      </p:sp>
      <p:sp>
        <p:nvSpPr>
          <p:cNvPr id="7" name="Text Placeholder 2"/>
          <p:cNvSpPr>
            <a:spLocks noGrp="1"/>
          </p:cNvSpPr>
          <p:nvPr>
            <p:ph idx="1"/>
          </p:nvPr>
        </p:nvSpPr>
        <p:spPr>
          <a:xfrm>
            <a:off x="457200" y="1051322"/>
            <a:ext cx="8229600" cy="3609516"/>
          </a:xfrm>
          <a:prstGeom prst="rect">
            <a:avLst/>
          </a:prstGeom>
        </p:spPr>
        <p:txBody>
          <a:bodyPr vert="horz" lIns="91440" tIns="45720" rIns="91440" bIns="45720" rtlCol="0">
            <a:normAutofit/>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so 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l">
              <a:defRPr sz="3200">
                <a:solidFill>
                  <a:srgbClr val="000000"/>
                </a:solidFill>
              </a:defRPr>
            </a:lvl1pPr>
          </a:lstStyle>
          <a:p>
            <a:r>
              <a:rPr lang="en-US" smtClean="0"/>
              <a:t>Click to edit Master title style</a:t>
            </a:r>
            <a:endParaRPr lang="en-US" dirty="0"/>
          </a:p>
        </p:txBody>
      </p:sp>
      <p:sp>
        <p:nvSpPr>
          <p:cNvPr id="3" name="Slide Number Placeholder 2"/>
          <p:cNvSpPr>
            <a:spLocks noGrp="1"/>
          </p:cNvSpPr>
          <p:nvPr>
            <p:ph type="sldNum" sz="quarter" idx="10"/>
          </p:nvPr>
        </p:nvSpPr>
        <p:spPr>
          <a:xfrm>
            <a:off x="8534400" y="4774411"/>
            <a:ext cx="381000" cy="197639"/>
          </a:xfrm>
          <a:prstGeom prst="rect">
            <a:avLst/>
          </a:prstGeom>
        </p:spPr>
        <p:txBody>
          <a:bodyPr/>
          <a:lstStyle>
            <a:lvl1pPr>
              <a:defRPr>
                <a:solidFill>
                  <a:schemeClr val="tx1"/>
                </a:solidFill>
              </a:defRPr>
            </a:lvl1pPr>
          </a:lstStyle>
          <a:p>
            <a:fld id="{10C7F894-2A36-495D-AB7C-1055F7AC0F9D}"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so  blank slide">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a:xfrm>
            <a:off x="8534400" y="4774411"/>
            <a:ext cx="381000" cy="197639"/>
          </a:xfrm>
          <a:prstGeom prst="rect">
            <a:avLst/>
          </a:prstGeom>
        </p:spPr>
        <p:txBody>
          <a:bodyPr/>
          <a:lstStyle>
            <a:lvl1pPr>
              <a:defRPr>
                <a:solidFill>
                  <a:schemeClr val="tx1"/>
                </a:solidFill>
              </a:defRPr>
            </a:lvl1pPr>
          </a:lstStyle>
          <a:p>
            <a:fld id="{10C7F894-2A36-495D-AB7C-1055F7AC0F9D}"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so for more info">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a:xfrm>
            <a:off x="8534400" y="4774411"/>
            <a:ext cx="381000" cy="197639"/>
          </a:xfrm>
          <a:prstGeom prst="rect">
            <a:avLst/>
          </a:prstGeom>
        </p:spPr>
        <p:txBody>
          <a:bodyPr/>
          <a:lstStyle/>
          <a:p>
            <a:fld id="{10C7F894-2A36-495D-AB7C-1055F7AC0F9D}" type="slidenum">
              <a:rPr lang="en-US" smtClean="0"/>
              <a:pPr/>
              <a:t>‹#›</a:t>
            </a:fld>
            <a:endParaRPr lang="en-US" dirty="0"/>
          </a:p>
        </p:txBody>
      </p:sp>
      <p:pic>
        <p:nvPicPr>
          <p:cNvPr id="5" name="Picture 4" descr="twitter-icon.png">
            <a:hlinkClick r:id="rId2"/>
          </p:cNvPr>
          <p:cNvPicPr>
            <a:picLocks noChangeAspect="1"/>
          </p:cNvPicPr>
          <p:nvPr userDrawn="1"/>
        </p:nvPicPr>
        <p:blipFill>
          <a:blip r:embed="rId3" cstate="print"/>
          <a:stretch>
            <a:fillRect/>
          </a:stretch>
        </p:blipFill>
        <p:spPr>
          <a:xfrm>
            <a:off x="5560607" y="229008"/>
            <a:ext cx="1600200" cy="1600200"/>
          </a:xfrm>
          <a:prstGeom prst="rect">
            <a:avLst/>
          </a:prstGeom>
        </p:spPr>
      </p:pic>
      <p:pic>
        <p:nvPicPr>
          <p:cNvPr id="6" name="Picture 4" descr="ISO Newswire">
            <a:hlinkClick r:id="rId4"/>
          </p:cNvPr>
          <p:cNvPicPr>
            <a:picLocks noChangeAspect="1" noChangeArrowheads="1"/>
          </p:cNvPicPr>
          <p:nvPr userDrawn="1"/>
        </p:nvPicPr>
        <p:blipFill>
          <a:blip r:embed="rId5" cstate="print"/>
          <a:stretch>
            <a:fillRect/>
          </a:stretch>
        </p:blipFill>
        <p:spPr bwMode="auto">
          <a:xfrm>
            <a:off x="7235014" y="438150"/>
            <a:ext cx="1600200" cy="1600200"/>
          </a:xfrm>
          <a:prstGeom prst="rect">
            <a:avLst/>
          </a:prstGeom>
          <a:noFill/>
        </p:spPr>
      </p:pic>
      <p:pic>
        <p:nvPicPr>
          <p:cNvPr id="7" name="Picture 6" descr="iso-to-go-screenshot-1.jpg">
            <a:hlinkClick r:id="rId6"/>
          </p:cNvPr>
          <p:cNvPicPr>
            <a:picLocks noChangeAspect="1"/>
          </p:cNvPicPr>
          <p:nvPr userDrawn="1"/>
        </p:nvPicPr>
        <p:blipFill>
          <a:blip r:embed="rId7" cstate="print"/>
          <a:stretch>
            <a:fillRect/>
          </a:stretch>
        </p:blipFill>
        <p:spPr>
          <a:xfrm>
            <a:off x="5486400" y="1829208"/>
            <a:ext cx="1748614" cy="2514600"/>
          </a:xfrm>
          <a:prstGeom prst="rect">
            <a:avLst/>
          </a:prstGeom>
        </p:spPr>
      </p:pic>
      <p:pic>
        <p:nvPicPr>
          <p:cNvPr id="8" name="Picture 7" descr="iso-to-go-screenshot-6.jpg">
            <a:hlinkClick r:id="rId6"/>
          </p:cNvPr>
          <p:cNvPicPr>
            <a:picLocks noChangeAspect="1"/>
          </p:cNvPicPr>
          <p:nvPr userDrawn="1"/>
        </p:nvPicPr>
        <p:blipFill>
          <a:blip r:embed="rId8" cstate="print"/>
          <a:stretch>
            <a:fillRect/>
          </a:stretch>
        </p:blipFill>
        <p:spPr>
          <a:xfrm>
            <a:off x="6931621" y="2109788"/>
            <a:ext cx="1748614" cy="2514600"/>
          </a:xfrm>
          <a:prstGeom prst="rect">
            <a:avLst/>
          </a:prstGeom>
        </p:spPr>
      </p:pic>
      <p:pic>
        <p:nvPicPr>
          <p:cNvPr id="9" name="Picture 8" descr="google-play-badge.png">
            <a:hlinkClick r:id="rId9"/>
          </p:cNvPr>
          <p:cNvPicPr>
            <a:picLocks noChangeAspect="1"/>
          </p:cNvPicPr>
          <p:nvPr userDrawn="1"/>
        </p:nvPicPr>
        <p:blipFill>
          <a:blip r:embed="rId10" cstate="print"/>
          <a:stretch>
            <a:fillRect/>
          </a:stretch>
        </p:blipFill>
        <p:spPr>
          <a:xfrm>
            <a:off x="1619250" y="4214813"/>
            <a:ext cx="1238250" cy="409575"/>
          </a:xfrm>
          <a:prstGeom prst="rect">
            <a:avLst/>
          </a:prstGeom>
        </p:spPr>
      </p:pic>
      <p:pic>
        <p:nvPicPr>
          <p:cNvPr id="10" name="Picture 9" descr="app-store-badge.png">
            <a:hlinkClick r:id="rId11"/>
          </p:cNvPr>
          <p:cNvPicPr>
            <a:picLocks noChangeAspect="1"/>
          </p:cNvPicPr>
          <p:nvPr userDrawn="1"/>
        </p:nvPicPr>
        <p:blipFill>
          <a:blip r:embed="rId12" cstate="print"/>
          <a:stretch>
            <a:fillRect/>
          </a:stretch>
        </p:blipFill>
        <p:spPr>
          <a:xfrm>
            <a:off x="3219450" y="4214813"/>
            <a:ext cx="1276350" cy="409575"/>
          </a:xfrm>
          <a:prstGeom prst="rect">
            <a:avLst/>
          </a:prstGeom>
        </p:spPr>
      </p:pic>
      <p:sp>
        <p:nvSpPr>
          <p:cNvPr id="11" name="TextBox 10"/>
          <p:cNvSpPr txBox="1"/>
          <p:nvPr userDrawn="1"/>
        </p:nvSpPr>
        <p:spPr>
          <a:xfrm>
            <a:off x="457200" y="1092994"/>
            <a:ext cx="4848101" cy="3354765"/>
          </a:xfrm>
          <a:prstGeom prst="rect">
            <a:avLst/>
          </a:prstGeom>
          <a:noFill/>
        </p:spPr>
        <p:txBody>
          <a:bodyPr wrap="square" rtlCol="0">
            <a:spAutoFit/>
          </a:bodyPr>
          <a:lstStyle/>
          <a:p>
            <a:pPr marL="342900" indent="-342900">
              <a:buFont typeface="Arial" panose="020B0604020202020204" pitchFamily="34" charset="0"/>
              <a:buChar char="•"/>
            </a:pPr>
            <a:r>
              <a:rPr lang="en-US" sz="2000" dirty="0" smtClean="0">
                <a:solidFill>
                  <a:srgbClr val="000000"/>
                </a:solidFill>
              </a:rPr>
              <a:t>Subscribe to the </a:t>
            </a:r>
            <a:r>
              <a:rPr lang="en-US" sz="2000" b="1" i="1" dirty="0" smtClean="0">
                <a:solidFill>
                  <a:srgbClr val="000000"/>
                </a:solidFill>
                <a:hlinkClick r:id="rId4"/>
              </a:rPr>
              <a:t>ISO Newswire</a:t>
            </a:r>
            <a:endParaRPr lang="en-US" sz="1400" b="1" i="0" dirty="0" smtClean="0">
              <a:solidFill>
                <a:srgbClr val="000000"/>
              </a:solidFill>
            </a:endParaRPr>
          </a:p>
          <a:p>
            <a:pPr marL="742950" lvl="1" indent="-285750" algn="l" defTabSz="914400" rtl="0" eaLnBrk="1" latinLnBrk="0" hangingPunct="1">
              <a:spcBef>
                <a:spcPts val="0"/>
              </a:spcBef>
              <a:buFont typeface="Arial" pitchFamily="34" charset="0"/>
              <a:buChar char="–"/>
            </a:pPr>
            <a:r>
              <a:rPr lang="en-US" sz="1400" i="0" kern="1200" baseline="0" dirty="0" smtClean="0">
                <a:solidFill>
                  <a:srgbClr val="000000"/>
                </a:solidFill>
                <a:latin typeface="+mn-lt"/>
                <a:ea typeface="+mn-ea"/>
                <a:cs typeface="+mn-cs"/>
              </a:rPr>
              <a:t>Regular news about the ISO and wholesale </a:t>
            </a:r>
            <a:br>
              <a:rPr lang="en-US" sz="1400" i="0" kern="1200" baseline="0" dirty="0" smtClean="0">
                <a:solidFill>
                  <a:srgbClr val="000000"/>
                </a:solidFill>
                <a:latin typeface="+mn-lt"/>
                <a:ea typeface="+mn-ea"/>
                <a:cs typeface="+mn-cs"/>
              </a:rPr>
            </a:br>
            <a:r>
              <a:rPr lang="en-US" sz="1400" i="0" kern="1200" baseline="0" dirty="0" smtClean="0">
                <a:solidFill>
                  <a:srgbClr val="000000"/>
                </a:solidFill>
                <a:latin typeface="+mn-lt"/>
                <a:ea typeface="+mn-ea"/>
                <a:cs typeface="+mn-cs"/>
              </a:rPr>
              <a:t>electricity industry within the six-state region </a:t>
            </a:r>
          </a:p>
          <a:p>
            <a:pPr marL="342900" indent="-342900">
              <a:spcBef>
                <a:spcPts val="1200"/>
              </a:spcBef>
              <a:buFont typeface="Arial" panose="020B0604020202020204" pitchFamily="34" charset="0"/>
              <a:buChar char="•"/>
            </a:pPr>
            <a:r>
              <a:rPr lang="en-US" sz="2000" dirty="0" smtClean="0">
                <a:solidFill>
                  <a:srgbClr val="000000"/>
                </a:solidFill>
              </a:rPr>
              <a:t>Log on to </a:t>
            </a:r>
            <a:r>
              <a:rPr lang="en-US" sz="2000" b="1" dirty="0" smtClean="0">
                <a:solidFill>
                  <a:srgbClr val="000000"/>
                </a:solidFill>
                <a:hlinkClick r:id="rId13"/>
              </a:rPr>
              <a:t>ISO Express </a:t>
            </a:r>
            <a:endParaRPr lang="en-US" sz="2000" b="1" dirty="0" smtClean="0">
              <a:solidFill>
                <a:srgbClr val="000000"/>
              </a:solidFill>
            </a:endParaRPr>
          </a:p>
          <a:p>
            <a:pPr marL="742950" lvl="1" indent="-285750" algn="l" defTabSz="914400" rtl="0" eaLnBrk="1" latinLnBrk="0" hangingPunct="1">
              <a:spcBef>
                <a:spcPts val="0"/>
              </a:spcBef>
              <a:buFont typeface="Arial" pitchFamily="34" charset="0"/>
              <a:buChar char="–"/>
            </a:pPr>
            <a:r>
              <a:rPr lang="en-US" sz="1400" i="0" kern="1200" baseline="0" dirty="0" smtClean="0">
                <a:solidFill>
                  <a:srgbClr val="000000"/>
                </a:solidFill>
                <a:latin typeface="+mn-lt"/>
                <a:ea typeface="+mn-ea"/>
                <a:cs typeface="+mn-cs"/>
              </a:rPr>
              <a:t>Real-time data on New England’s wholesale </a:t>
            </a:r>
            <a:br>
              <a:rPr lang="en-US" sz="1400" i="0" kern="1200" baseline="0" dirty="0" smtClean="0">
                <a:solidFill>
                  <a:srgbClr val="000000"/>
                </a:solidFill>
                <a:latin typeface="+mn-lt"/>
                <a:ea typeface="+mn-ea"/>
                <a:cs typeface="+mn-cs"/>
              </a:rPr>
            </a:br>
            <a:r>
              <a:rPr lang="en-US" sz="1400" i="0" kern="1200" baseline="0" dirty="0" smtClean="0">
                <a:solidFill>
                  <a:srgbClr val="000000"/>
                </a:solidFill>
                <a:latin typeface="+mn-lt"/>
                <a:ea typeface="+mn-ea"/>
                <a:cs typeface="+mn-cs"/>
              </a:rPr>
              <a:t>electricity markets and power system operations</a:t>
            </a:r>
          </a:p>
          <a:p>
            <a:pPr marL="342900" indent="-342900">
              <a:spcBef>
                <a:spcPts val="1200"/>
              </a:spcBef>
              <a:buFont typeface="Arial" panose="020B0604020202020204" pitchFamily="34" charset="0"/>
              <a:buChar char="•"/>
            </a:pPr>
            <a:r>
              <a:rPr lang="en-US" sz="2000" dirty="0" smtClean="0">
                <a:solidFill>
                  <a:srgbClr val="000000"/>
                </a:solidFill>
              </a:rPr>
              <a:t>Follow us on </a:t>
            </a:r>
            <a:r>
              <a:rPr lang="en-US" sz="2000" b="0" dirty="0" smtClean="0">
                <a:solidFill>
                  <a:srgbClr val="000000"/>
                </a:solidFill>
              </a:rPr>
              <a:t>Twitter: </a:t>
            </a:r>
            <a:r>
              <a:rPr lang="en-US" sz="2000" b="1" i="1" kern="1200" baseline="0" dirty="0" smtClean="0">
                <a:solidFill>
                  <a:srgbClr val="000000"/>
                </a:solidFill>
                <a:latin typeface="+mn-lt"/>
                <a:ea typeface="+mn-ea"/>
                <a:cs typeface="+mn-cs"/>
                <a:hlinkClick r:id="rId14"/>
              </a:rPr>
              <a:t>@isonewengland</a:t>
            </a:r>
            <a:endParaRPr lang="en-US" sz="2000" b="1" i="1" kern="1200" baseline="0" dirty="0" smtClean="0">
              <a:solidFill>
                <a:srgbClr val="000000"/>
              </a:solidFill>
              <a:latin typeface="+mn-lt"/>
              <a:ea typeface="+mn-ea"/>
              <a:cs typeface="+mn-cs"/>
            </a:endParaRPr>
          </a:p>
          <a:p>
            <a:pPr marL="342900" indent="-342900">
              <a:spcBef>
                <a:spcPts val="1200"/>
              </a:spcBef>
              <a:buFont typeface="Arial" panose="020B0604020202020204" pitchFamily="34" charset="0"/>
              <a:buChar char="•"/>
            </a:pPr>
            <a:r>
              <a:rPr lang="en-US" sz="2000" dirty="0" smtClean="0">
                <a:solidFill>
                  <a:srgbClr val="000000"/>
                </a:solidFill>
              </a:rPr>
              <a:t>Download the </a:t>
            </a:r>
            <a:r>
              <a:rPr lang="en-US" sz="2000" b="1" dirty="0" smtClean="0">
                <a:solidFill>
                  <a:srgbClr val="000000"/>
                </a:solidFill>
                <a:hlinkClick r:id="rId6"/>
              </a:rPr>
              <a:t>ISO to Go App</a:t>
            </a:r>
            <a:endParaRPr lang="en-US" sz="2000" b="1" dirty="0" smtClean="0">
              <a:solidFill>
                <a:srgbClr val="000000"/>
              </a:solidFill>
            </a:endParaRPr>
          </a:p>
          <a:p>
            <a:pPr marL="742950" lvl="1" indent="-285750" algn="l" defTabSz="914400" rtl="0" eaLnBrk="1" latinLnBrk="0" hangingPunct="1">
              <a:spcBef>
                <a:spcPts val="0"/>
              </a:spcBef>
              <a:buFont typeface="Arial" pitchFamily="34" charset="0"/>
              <a:buChar char="–"/>
            </a:pPr>
            <a:r>
              <a:rPr lang="en-US" sz="1400" i="0" kern="1200" baseline="0" dirty="0" smtClean="0">
                <a:solidFill>
                  <a:srgbClr val="000000"/>
                </a:solidFill>
                <a:latin typeface="+mn-lt"/>
                <a:ea typeface="+mn-ea"/>
                <a:cs typeface="+mn-cs"/>
              </a:rPr>
              <a:t>Free mobile app puts real-time wholesale electricity pricing and power grid info in the palm of your hand </a:t>
            </a:r>
          </a:p>
          <a:p>
            <a:pPr lvl="1"/>
            <a:endParaRPr lang="en-US" dirty="0" smtClean="0"/>
          </a:p>
        </p:txBody>
      </p:sp>
      <p:sp>
        <p:nvSpPr>
          <p:cNvPr id="12" name="TextBox 11"/>
          <p:cNvSpPr txBox="1"/>
          <p:nvPr userDrawn="1"/>
        </p:nvSpPr>
        <p:spPr>
          <a:xfrm>
            <a:off x="457200" y="268651"/>
            <a:ext cx="8229600" cy="584775"/>
          </a:xfrm>
          <a:prstGeom prst="rect">
            <a:avLst/>
          </a:prstGeom>
          <a:noFill/>
        </p:spPr>
        <p:txBody>
          <a:bodyPr wrap="square" rtlCol="0">
            <a:spAutoFit/>
          </a:bodyPr>
          <a:lstStyle/>
          <a:p>
            <a:r>
              <a:rPr lang="en-US" sz="3200" b="1" dirty="0" smtClean="0">
                <a:solidFill>
                  <a:srgbClr val="000000"/>
                </a:solidFill>
                <a:latin typeface="+mj-lt"/>
              </a:rPr>
              <a:t>For More Information…</a:t>
            </a:r>
            <a:endParaRPr lang="en-US" sz="3200" b="1" dirty="0">
              <a:solidFill>
                <a:srgbClr val="000000"/>
              </a:solidFill>
              <a:latin typeface="+mj-lt"/>
            </a:endParaRPr>
          </a:p>
        </p:txBody>
      </p:sp>
    </p:spTree>
    <p:extLst>
      <p:ext uri="{BB962C8B-B14F-4D97-AF65-F5344CB8AC3E}">
        <p14:creationId xmlns:p14="http://schemas.microsoft.com/office/powerpoint/2010/main" val="22986134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31.xml"/><Relationship Id="rId1"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57150"/>
            <a:ext cx="8229600" cy="85725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028700"/>
            <a:ext cx="8229600" cy="3609516"/>
          </a:xfrm>
          <a:prstGeom prst="rect">
            <a:avLst/>
          </a:prstGeom>
        </p:spPr>
        <p:txBody>
          <a:bodyPr vert="horz" lIns="91440" tIns="45720" rIns="91440" bIns="45720" rtlCol="0">
            <a:norm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8" name="Picture 7"/>
          <p:cNvPicPr>
            <a:picLocks noChangeAspect="1"/>
          </p:cNvPicPr>
          <p:nvPr/>
        </p:nvPicPr>
        <p:blipFill>
          <a:blip r:embed="rId31">
            <a:extLst>
              <a:ext uri="{28A0092B-C50C-407E-A947-70E740481C1C}">
                <a14:useLocalDpi xmlns:a14="http://schemas.microsoft.com/office/drawing/2010/main" val="0"/>
              </a:ext>
            </a:extLst>
          </a:blip>
          <a:stretch>
            <a:fillRect/>
          </a:stretch>
        </p:blipFill>
        <p:spPr>
          <a:xfrm>
            <a:off x="4" y="4717987"/>
            <a:ext cx="9143992" cy="425513"/>
          </a:xfrm>
          <a:prstGeom prst="rect">
            <a:avLst/>
          </a:prstGeom>
        </p:spPr>
      </p:pic>
      <p:sp>
        <p:nvSpPr>
          <p:cNvPr id="9" name="Slide Number Placeholder 5"/>
          <p:cNvSpPr>
            <a:spLocks noGrp="1"/>
          </p:cNvSpPr>
          <p:nvPr>
            <p:ph type="sldNum" sz="quarter" idx="4"/>
          </p:nvPr>
        </p:nvSpPr>
        <p:spPr>
          <a:xfrm>
            <a:off x="8534400" y="4774411"/>
            <a:ext cx="381000" cy="197639"/>
          </a:xfrm>
          <a:prstGeom prst="rect">
            <a:avLst/>
          </a:prstGeom>
        </p:spPr>
        <p:txBody>
          <a:bodyPr lIns="0" tIns="0" rIns="0" bIns="0" anchor="ctr"/>
          <a:lstStyle>
            <a:lvl1pPr algn="ctr">
              <a:defRPr sz="1400">
                <a:solidFill>
                  <a:schemeClr val="tx1"/>
                </a:solidFill>
              </a:defRPr>
            </a:lvl1pPr>
          </a:lstStyle>
          <a:p>
            <a:fld id="{10C7F894-2A36-495D-AB7C-1055F7AC0F9D}" type="slidenum">
              <a:rPr lang="en-US" smtClean="0"/>
              <a:pPr/>
              <a:t>‹#›</a:t>
            </a:fld>
            <a:endParaRPr lang="en-US" dirty="0"/>
          </a:p>
        </p:txBody>
      </p:sp>
      <p:sp>
        <p:nvSpPr>
          <p:cNvPr id="10" name="Rectangle 9"/>
          <p:cNvSpPr/>
          <p:nvPr userDrawn="1"/>
        </p:nvSpPr>
        <p:spPr>
          <a:xfrm>
            <a:off x="3900856" y="4717987"/>
            <a:ext cx="1342288" cy="1905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b="1" baseline="0" dirty="0" smtClean="0">
                <a:solidFill>
                  <a:schemeClr val="tx1"/>
                </a:solidFill>
              </a:rPr>
              <a:t>ISO NE PUBLIC</a:t>
            </a:r>
            <a:endParaRPr lang="en-US" sz="700" b="1" baseline="0" dirty="0" smtClean="0">
              <a:solidFill>
                <a:schemeClr val="accent6"/>
              </a:solidFill>
            </a:endParaRPr>
          </a:p>
        </p:txBody>
      </p:sp>
    </p:spTree>
  </p:cSld>
  <p:clrMap bg1="lt1" tx1="dk1" bg2="lt2" tx2="dk2" accent1="accent1" accent2="accent2" accent3="accent3" accent4="accent4" accent5="accent5" accent6="accent6" hlink="hlink" folHlink="folHlink"/>
  <p:sldLayoutIdLst>
    <p:sldLayoutId id="2147483707" r:id="rId1"/>
    <p:sldLayoutId id="2147483683" r:id="rId2"/>
    <p:sldLayoutId id="2147483714" r:id="rId3"/>
    <p:sldLayoutId id="2147483715" r:id="rId4"/>
    <p:sldLayoutId id="2147483716" r:id="rId5"/>
    <p:sldLayoutId id="2147483675" r:id="rId6"/>
    <p:sldLayoutId id="2147483650" r:id="rId7"/>
    <p:sldLayoutId id="2147483664" r:id="rId8"/>
    <p:sldLayoutId id="2147483720" r:id="rId9"/>
    <p:sldLayoutId id="2147483684" r:id="rId10"/>
    <p:sldLayoutId id="2147483687" r:id="rId11"/>
    <p:sldLayoutId id="2147483688" r:id="rId12"/>
    <p:sldLayoutId id="2147483689" r:id="rId13"/>
    <p:sldLayoutId id="2147483690" r:id="rId14"/>
    <p:sldLayoutId id="2147483691" r:id="rId15"/>
    <p:sldLayoutId id="2147483692" r:id="rId16"/>
    <p:sldLayoutId id="2147483693" r:id="rId17"/>
    <p:sldLayoutId id="2147483694" r:id="rId18"/>
    <p:sldLayoutId id="2147483695" r:id="rId19"/>
    <p:sldLayoutId id="2147483696" r:id="rId20"/>
    <p:sldLayoutId id="2147483697" r:id="rId21"/>
    <p:sldLayoutId id="2147483698" r:id="rId22"/>
    <p:sldLayoutId id="2147483699" r:id="rId23"/>
    <p:sldLayoutId id="2147483700" r:id="rId24"/>
    <p:sldLayoutId id="2147483701" r:id="rId25"/>
    <p:sldLayoutId id="2147483702" r:id="rId26"/>
    <p:sldLayoutId id="2147483703" r:id="rId27"/>
    <p:sldLayoutId id="2147483717" r:id="rId28"/>
    <p:sldLayoutId id="2147483721" r:id="rId29"/>
  </p:sldLayoutIdLst>
  <p:timing>
    <p:tnLst>
      <p:par>
        <p:cTn id="1" dur="indefinite" restart="never" nodeType="tmRoot"/>
      </p:par>
    </p:tnLst>
  </p:timing>
  <p:hf hdr="0" ftr="0" dt="0"/>
  <p:txStyles>
    <p:titleStyle>
      <a:lvl1pPr algn="l" defTabSz="914400" rtl="0" eaLnBrk="1" latinLnBrk="0" hangingPunct="1">
        <a:spcBef>
          <a:spcPct val="0"/>
        </a:spcBef>
        <a:buNone/>
        <a:defRPr sz="3200" b="1" kern="1200" baseline="0">
          <a:solidFill>
            <a:srgbClr val="000000"/>
          </a:solidFill>
          <a:latin typeface="+mj-lt"/>
          <a:ea typeface="+mj-ea"/>
          <a:cs typeface="+mj-cs"/>
        </a:defRPr>
      </a:lvl1pPr>
    </p:titleStyle>
    <p:bodyStyle>
      <a:lvl1pPr marL="342900" indent="-342900" algn="l" defTabSz="914400" rtl="0" eaLnBrk="1" latinLnBrk="0" hangingPunct="1">
        <a:spcBef>
          <a:spcPts val="1200"/>
        </a:spcBef>
        <a:buFont typeface="Arial" pitchFamily="34" charset="0"/>
        <a:buChar char="•"/>
        <a:defRPr sz="2400" kern="1200" baseline="0">
          <a:solidFill>
            <a:srgbClr val="000000"/>
          </a:solidFill>
          <a:latin typeface="+mn-lt"/>
          <a:ea typeface="+mn-ea"/>
          <a:cs typeface="+mn-cs"/>
        </a:defRPr>
      </a:lvl1pPr>
      <a:lvl2pPr marL="742950" indent="-285750" algn="l" defTabSz="914400" rtl="0" eaLnBrk="1" latinLnBrk="0" hangingPunct="1">
        <a:spcBef>
          <a:spcPts val="0"/>
        </a:spcBef>
        <a:buFont typeface="Arial" pitchFamily="34" charset="0"/>
        <a:buChar char="–"/>
        <a:defRPr sz="2000" kern="1200" baseline="0">
          <a:solidFill>
            <a:srgbClr val="000000"/>
          </a:solidFill>
          <a:latin typeface="+mn-lt"/>
          <a:ea typeface="+mn-ea"/>
          <a:cs typeface="+mn-cs"/>
        </a:defRPr>
      </a:lvl2pPr>
      <a:lvl3pPr marL="1143000" indent="-228600" algn="l" defTabSz="914400" rtl="0" eaLnBrk="1" latinLnBrk="0" hangingPunct="1">
        <a:spcBef>
          <a:spcPts val="0"/>
        </a:spcBef>
        <a:buFont typeface="Arial" pitchFamily="34" charset="0"/>
        <a:buChar char="•"/>
        <a:defRPr sz="1800" kern="1200" baseline="0">
          <a:solidFill>
            <a:srgbClr val="000000"/>
          </a:solidFill>
          <a:latin typeface="+mn-lt"/>
          <a:ea typeface="+mn-ea"/>
          <a:cs typeface="+mn-cs"/>
        </a:defRPr>
      </a:lvl3pPr>
      <a:lvl4pPr marL="1600200" indent="-228600" algn="l" defTabSz="914400" rtl="0" eaLnBrk="1" latinLnBrk="0" hangingPunct="1">
        <a:spcBef>
          <a:spcPts val="0"/>
        </a:spcBef>
        <a:buFont typeface="Arial" pitchFamily="34" charset="0"/>
        <a:buChar char="–"/>
        <a:defRPr sz="1600" kern="1200" baseline="0">
          <a:solidFill>
            <a:srgbClr val="000000"/>
          </a:solidFill>
          <a:latin typeface="+mn-lt"/>
          <a:ea typeface="+mn-ea"/>
          <a:cs typeface="+mn-cs"/>
        </a:defRPr>
      </a:lvl4pPr>
      <a:lvl5pPr marL="2057400" indent="-228600" algn="l" defTabSz="914400" rtl="0" eaLnBrk="1" latinLnBrk="0" hangingPunct="1">
        <a:spcBef>
          <a:spcPts val="0"/>
        </a:spcBef>
        <a:buFont typeface="Arial" pitchFamily="34" charset="0"/>
        <a:buChar char="»"/>
        <a:defRPr sz="1600" kern="1200" baseline="0">
          <a:solidFill>
            <a:srgbClr val="00000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14300"/>
            <a:ext cx="8229600" cy="85725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056132"/>
            <a:ext cx="8229600" cy="3520679"/>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8763000" y="4945861"/>
            <a:ext cx="381000" cy="197639"/>
          </a:xfrm>
          <a:prstGeom prst="rect">
            <a:avLst/>
          </a:prstGeom>
        </p:spPr>
        <p:txBody>
          <a:bodyPr lIns="0" tIns="0" rIns="0" bIns="0" anchor="ctr"/>
          <a:lstStyle>
            <a:lvl1pPr algn="ctr">
              <a:defRPr sz="1400">
                <a:solidFill>
                  <a:srgbClr val="637E8E"/>
                </a:solidFill>
              </a:defRPr>
            </a:lvl1pPr>
          </a:lstStyle>
          <a:p>
            <a:fld id="{10C7F894-2A36-495D-AB7C-1055F7AC0F9D}" type="slidenum">
              <a:rPr lang="en-US" smtClean="0"/>
              <a:pPr/>
              <a:t>‹#›</a:t>
            </a:fld>
            <a:endParaRPr lang="en-US" dirty="0"/>
          </a:p>
        </p:txBody>
      </p:sp>
      <p:sp>
        <p:nvSpPr>
          <p:cNvPr id="7" name="Rectangle 6"/>
          <p:cNvSpPr/>
          <p:nvPr/>
        </p:nvSpPr>
        <p:spPr>
          <a:xfrm>
            <a:off x="3900856" y="5029200"/>
            <a:ext cx="1342288" cy="1143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b="1" dirty="0" smtClean="0">
                <a:solidFill>
                  <a:schemeClr val="tx1"/>
                </a:solidFill>
              </a:rPr>
              <a:t>ISO-NE PUBLIC</a:t>
            </a:r>
            <a:endParaRPr lang="en-US" sz="700" b="1" dirty="0">
              <a:solidFill>
                <a:schemeClr val="tx1"/>
              </a:solidFill>
            </a:endParaRPr>
          </a:p>
        </p:txBody>
      </p:sp>
    </p:spTree>
    <p:extLst>
      <p:ext uri="{BB962C8B-B14F-4D97-AF65-F5344CB8AC3E}">
        <p14:creationId xmlns:p14="http://schemas.microsoft.com/office/powerpoint/2010/main" val="3189846755"/>
      </p:ext>
    </p:extLst>
  </p:cSld>
  <p:clrMap bg1="lt1" tx1="dk1" bg2="lt2" tx2="dk2" accent1="accent1" accent2="accent2" accent3="accent3" accent4="accent4" accent5="accent5" accent6="accent6" hlink="hlink" folHlink="folHlink"/>
  <p:sldLayoutIdLst>
    <p:sldLayoutId id="2147483712" r:id="rId1"/>
    <p:sldLayoutId id="2147483713" r:id="rId2"/>
  </p:sldLayoutIdLst>
  <p:timing>
    <p:tnLst>
      <p:par>
        <p:cTn id="1" dur="indefinite" restart="never" nodeType="tmRoot"/>
      </p:par>
    </p:tnLst>
  </p:timing>
  <p:hf hdr="0" ftr="0" dt="0"/>
  <p:txStyles>
    <p:titleStyle>
      <a:lvl1pPr algn="l" defTabSz="914400" rtl="0" eaLnBrk="1" latinLnBrk="0" hangingPunct="1">
        <a:spcBef>
          <a:spcPct val="0"/>
        </a:spcBef>
        <a:buNone/>
        <a:defRPr sz="3200" b="1" kern="1200" baseline="0">
          <a:solidFill>
            <a:srgbClr val="000000"/>
          </a:solidFill>
          <a:latin typeface="+mj-lt"/>
          <a:ea typeface="+mj-ea"/>
          <a:cs typeface="+mj-cs"/>
        </a:defRPr>
      </a:lvl1pPr>
    </p:titleStyle>
    <p:bodyStyle>
      <a:lvl1pPr marL="342900" indent="-342900" algn="l" defTabSz="914400" rtl="0" eaLnBrk="1" latinLnBrk="0" hangingPunct="1">
        <a:spcBef>
          <a:spcPts val="1200"/>
        </a:spcBef>
        <a:buFont typeface="Arial" pitchFamily="34" charset="0"/>
        <a:buChar char="•"/>
        <a:defRPr sz="2400" kern="1200" baseline="0">
          <a:solidFill>
            <a:srgbClr val="000000"/>
          </a:solidFill>
          <a:latin typeface="+mn-lt"/>
          <a:ea typeface="+mn-ea"/>
          <a:cs typeface="+mn-cs"/>
        </a:defRPr>
      </a:lvl1pPr>
      <a:lvl2pPr marL="742950" indent="-285750" algn="l" defTabSz="914400" rtl="0" eaLnBrk="1" latinLnBrk="0" hangingPunct="1">
        <a:spcBef>
          <a:spcPts val="0"/>
        </a:spcBef>
        <a:buFont typeface="Arial" pitchFamily="34" charset="0"/>
        <a:buChar char="–"/>
        <a:defRPr sz="2000" kern="1200" baseline="0">
          <a:solidFill>
            <a:srgbClr val="000000"/>
          </a:solidFill>
          <a:latin typeface="+mn-lt"/>
          <a:ea typeface="+mn-ea"/>
          <a:cs typeface="+mn-cs"/>
        </a:defRPr>
      </a:lvl2pPr>
      <a:lvl3pPr marL="1143000" indent="-228600" algn="l" defTabSz="914400" rtl="0" eaLnBrk="1" latinLnBrk="0" hangingPunct="1">
        <a:spcBef>
          <a:spcPts val="0"/>
        </a:spcBef>
        <a:buFont typeface="Arial" pitchFamily="34" charset="0"/>
        <a:buChar char="•"/>
        <a:defRPr sz="1800" kern="1200" baseline="0">
          <a:solidFill>
            <a:srgbClr val="000000"/>
          </a:solidFill>
          <a:latin typeface="+mn-lt"/>
          <a:ea typeface="+mn-ea"/>
          <a:cs typeface="+mn-cs"/>
        </a:defRPr>
      </a:lvl3pPr>
      <a:lvl4pPr marL="1600200" indent="-228600" algn="l" defTabSz="914400" rtl="0" eaLnBrk="1" latinLnBrk="0" hangingPunct="1">
        <a:spcBef>
          <a:spcPts val="0"/>
        </a:spcBef>
        <a:buFont typeface="Arial" pitchFamily="34" charset="0"/>
        <a:buChar char="–"/>
        <a:defRPr sz="1600" kern="1200" baseline="0">
          <a:solidFill>
            <a:srgbClr val="000000"/>
          </a:solidFill>
          <a:latin typeface="+mn-lt"/>
          <a:ea typeface="+mn-ea"/>
          <a:cs typeface="+mn-cs"/>
        </a:defRPr>
      </a:lvl4pPr>
      <a:lvl5pPr marL="2057400" indent="-228600" algn="l" defTabSz="914400" rtl="0" eaLnBrk="1" latinLnBrk="0" hangingPunct="1">
        <a:spcBef>
          <a:spcPts val="0"/>
        </a:spcBef>
        <a:buFont typeface="Arial" pitchFamily="34" charset="0"/>
        <a:buChar char="»"/>
        <a:defRPr sz="1600" kern="1200" baseline="0">
          <a:solidFill>
            <a:srgbClr val="00000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sotto@iso-ne.com"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hyperlink" Target="mailto:dcakert@iso-ne.com" TargetMode="Externa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hyperlink" Target="mailto:dcakert@iso-ne.com" TargetMode="Externa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hyperlink" Target="https://www.iso-ne.com/static-assets/documents/2021/11/20211122-tech-info-session.pdf" TargetMode="External"/><Relationship Id="rId2" Type="http://schemas.openxmlformats.org/officeDocument/2006/relationships/hyperlink" Target="https://www.iso-ne.com/static-assets/documents/2021/08/20210820-tech-info-session.pdf" TargetMode="Externa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3" Type="http://schemas.openxmlformats.org/officeDocument/2006/relationships/hyperlink" Target="https://www.nyiso.com/documents/20142/22365153/2020%20NYISO%20SOM%20Report%20Presentation_ICAP.pdf/80c0752b-e918-f395-be70-6e89788ec73e" TargetMode="External"/><Relationship Id="rId2" Type="http://schemas.openxmlformats.org/officeDocument/2006/relationships/hyperlink" Target="https://www.nyiso.com/documents/20142/23645207/20210730%20Potomac%20-%20Capacity%20Accreditation%20-%20Conceptual%20Framework-7-30-2021.pdf" TargetMode="External"/><Relationship Id="rId1" Type="http://schemas.openxmlformats.org/officeDocument/2006/relationships/slideLayout" Target="../slideLayouts/slideLayout6.xml"/><Relationship Id="rId6" Type="http://schemas.openxmlformats.org/officeDocument/2006/relationships/hyperlink" Target="https://www.iso-ne.com/static-assets/documents/2021/06/iso-ne-2020-emm-report-final-6-18-21.pdf" TargetMode="External"/><Relationship Id="rId5" Type="http://schemas.openxmlformats.org/officeDocument/2006/relationships/hyperlink" Target="https://nyisoviewer.etariff.biz/ViewerDocLibrary/FercOrders/20220510%20Order%20Accptd%20Cmplnc%20Rqrd%20CMR%20Dfcncy%20filing_29441.pdf" TargetMode="External"/><Relationship Id="rId4" Type="http://schemas.openxmlformats.org/officeDocument/2006/relationships/hyperlink" Target="https://www.nyiso.com/documents/20142/24172725/20210830%20NYISO%20-%20Capacity%20Accreditation_v10%20(002).pdf" TargetMode="External"/></Relationships>
</file>

<file path=ppt/slides/_rels/slide48.xml.rels><?xml version="1.0" encoding="UTF-8" standalone="yes"?>
<Relationships xmlns="http://schemas.openxmlformats.org/package/2006/relationships"><Relationship Id="rId8" Type="http://schemas.openxmlformats.org/officeDocument/2006/relationships/hyperlink" Target="https://www.iso-ne.com/static-assets/documents/2021/11/20211122-tech-info-session.pdf" TargetMode="External"/><Relationship Id="rId3" Type="http://schemas.openxmlformats.org/officeDocument/2006/relationships/hyperlink" Target="https://www.pjm.com/-/media/committees-groups/task-forces/ccstf/2020/20200812/20200812-item-06a-elcc-mmu-package-and-folllow-up-discussion.ashx" TargetMode="External"/><Relationship Id="rId7" Type="http://schemas.openxmlformats.org/officeDocument/2006/relationships/hyperlink" Target="https://www.iso-ne.com/static-assets/documents/2021/08/20210820-tech-info-session.pdf" TargetMode="External"/><Relationship Id="rId2" Type="http://schemas.openxmlformats.org/officeDocument/2006/relationships/hyperlink" Target="https://www.pjm.com/-/media/committees-groups/committees/pc/2021/20210420-special/20210420-item-03b-how-effective-load-carrying-capability-works.ashx" TargetMode="External"/><Relationship Id="rId1" Type="http://schemas.openxmlformats.org/officeDocument/2006/relationships/slideLayout" Target="../slideLayouts/slideLayout6.xml"/><Relationship Id="rId6" Type="http://schemas.openxmlformats.org/officeDocument/2006/relationships/hyperlink" Target="https://www.ethree.com/wp-content/uploads/2020/08/E3-Practical-Application-of-ELCC.pdf" TargetMode="External"/><Relationship Id="rId5" Type="http://schemas.openxmlformats.org/officeDocument/2006/relationships/hyperlink" Target="https://www2.pjm.com/directory/etariff/FercOrders/5881/20210730-er21-2043-000.pdf" TargetMode="External"/><Relationship Id="rId10" Type="http://schemas.openxmlformats.org/officeDocument/2006/relationships/hyperlink" Target="https://www.astrape.com/publications/" TargetMode="External"/><Relationship Id="rId4" Type="http://schemas.openxmlformats.org/officeDocument/2006/relationships/hyperlink" Target="https://www.pjm.com/-/media/committees-groups/task-forces/ccstf/2020/20200807/20200807-item-04-e3-allocating-elccmw-from-portfolio-to-classes.ashx" TargetMode="External"/><Relationship Id="rId9" Type="http://schemas.openxmlformats.org/officeDocument/2006/relationships/hyperlink" Target="https://www.ferc.gov/news-events/events/technical-conference-regarding-resource-adequacy-evolving-electricity-sector" TargetMode="Externa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smtClean="0"/>
              <a:t>JUNE 7-8, 2022 | Westborough, MA</a:t>
            </a:r>
            <a:endParaRPr lang="en-US" dirty="0"/>
          </a:p>
        </p:txBody>
      </p:sp>
      <p:sp>
        <p:nvSpPr>
          <p:cNvPr id="3" name="Text Placeholder 2"/>
          <p:cNvSpPr>
            <a:spLocks noGrp="1"/>
          </p:cNvSpPr>
          <p:nvPr>
            <p:ph type="body" sz="quarter" idx="17"/>
          </p:nvPr>
        </p:nvSpPr>
        <p:spPr/>
        <p:txBody>
          <a:bodyPr>
            <a:normAutofit fontScale="92500" lnSpcReduction="20000"/>
          </a:bodyPr>
          <a:lstStyle/>
          <a:p>
            <a:r>
              <a:rPr lang="en-US" dirty="0" smtClean="0"/>
              <a:t>Steven Otto</a:t>
            </a:r>
            <a:endParaRPr lang="en-US" dirty="0"/>
          </a:p>
        </p:txBody>
      </p:sp>
      <p:sp>
        <p:nvSpPr>
          <p:cNvPr id="4" name="Text Placeholder 3"/>
          <p:cNvSpPr>
            <a:spLocks noGrp="1"/>
          </p:cNvSpPr>
          <p:nvPr>
            <p:ph type="body" sz="quarter" idx="18"/>
          </p:nvPr>
        </p:nvSpPr>
        <p:spPr>
          <a:xfrm>
            <a:off x="3289002" y="4186572"/>
            <a:ext cx="5559552" cy="442577"/>
          </a:xfrm>
        </p:spPr>
        <p:txBody>
          <a:bodyPr>
            <a:normAutofit lnSpcReduction="10000"/>
          </a:bodyPr>
          <a:lstStyle/>
          <a:p>
            <a:r>
              <a:rPr lang="en-US" dirty="0" smtClean="0"/>
              <a:t>ECONOMIST</a:t>
            </a:r>
            <a:br>
              <a:rPr lang="en-US" dirty="0" smtClean="0"/>
            </a:br>
            <a:r>
              <a:rPr lang="en-US" dirty="0" smtClean="0">
                <a:hlinkClick r:id="rId2"/>
              </a:rPr>
              <a:t>sotto@iso-ne.com</a:t>
            </a:r>
            <a:r>
              <a:rPr lang="en-US" dirty="0"/>
              <a:t/>
            </a:r>
            <a:br>
              <a:rPr lang="en-US" dirty="0"/>
            </a:br>
            <a:r>
              <a:rPr lang="en-US" dirty="0" smtClean="0"/>
              <a:t>413-540-4738</a:t>
            </a:r>
            <a:endParaRPr lang="en-US" dirty="0"/>
          </a:p>
        </p:txBody>
      </p:sp>
      <p:sp>
        <p:nvSpPr>
          <p:cNvPr id="5" name="Text Placeholder 4"/>
          <p:cNvSpPr>
            <a:spLocks noGrp="1"/>
          </p:cNvSpPr>
          <p:nvPr>
            <p:ph type="body" sz="quarter" idx="16"/>
          </p:nvPr>
        </p:nvSpPr>
        <p:spPr/>
        <p:txBody>
          <a:bodyPr>
            <a:normAutofit fontScale="92500" lnSpcReduction="10000"/>
          </a:bodyPr>
          <a:lstStyle/>
          <a:p>
            <a:r>
              <a:rPr lang="en-US" dirty="0" smtClean="0"/>
              <a:t>Overview of Key Concepts in Capacity Accreditation</a:t>
            </a:r>
            <a:endParaRPr lang="en-US" dirty="0"/>
          </a:p>
        </p:txBody>
      </p:sp>
      <p:sp>
        <p:nvSpPr>
          <p:cNvPr id="6" name="Text Placeholder 5"/>
          <p:cNvSpPr>
            <a:spLocks noGrp="1"/>
          </p:cNvSpPr>
          <p:nvPr>
            <p:ph type="body" sz="quarter" idx="19"/>
          </p:nvPr>
        </p:nvSpPr>
        <p:spPr/>
        <p:txBody>
          <a:bodyPr/>
          <a:lstStyle/>
          <a:p>
            <a:r>
              <a:rPr lang="en-US" sz="3200" dirty="0" smtClean="0"/>
              <a:t>Resource Capacity Accreditation in the Forward Capacity Market</a:t>
            </a:r>
            <a:endParaRPr lang="en-US" sz="3200" strike="sngStrike" dirty="0">
              <a:solidFill>
                <a:srgbClr val="FF0000"/>
              </a:solidFill>
            </a:endParaRPr>
          </a:p>
        </p:txBody>
      </p:sp>
    </p:spTree>
    <p:extLst>
      <p:ext uri="{BB962C8B-B14F-4D97-AF65-F5344CB8AC3E}">
        <p14:creationId xmlns:p14="http://schemas.microsoft.com/office/powerpoint/2010/main" val="278630083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Approaches to Accreditation</a:t>
            </a:r>
            <a:endParaRPr lang="en-US" dirty="0"/>
          </a:p>
        </p:txBody>
      </p:sp>
      <p:sp>
        <p:nvSpPr>
          <p:cNvPr id="4" name="Slide Number Placeholder 3"/>
          <p:cNvSpPr>
            <a:spLocks noGrp="1"/>
          </p:cNvSpPr>
          <p:nvPr>
            <p:ph type="sldNum" sz="quarter" idx="4"/>
          </p:nvPr>
        </p:nvSpPr>
        <p:spPr/>
        <p:txBody>
          <a:bodyPr/>
          <a:lstStyle/>
          <a:p>
            <a:fld id="{10C7F894-2A36-495D-AB7C-1055F7AC0F9D}" type="slidenum">
              <a:rPr lang="en-US" smtClean="0"/>
              <a:pPr/>
              <a:t>10</a:t>
            </a:fld>
            <a:endParaRPr lang="en-US" dirty="0"/>
          </a:p>
        </p:txBody>
      </p:sp>
    </p:spTree>
    <p:extLst>
      <p:ext uri="{BB962C8B-B14F-4D97-AF65-F5344CB8AC3E}">
        <p14:creationId xmlns:p14="http://schemas.microsoft.com/office/powerpoint/2010/main" val="263792162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0C7F894-2A36-495D-AB7C-1055F7AC0F9D}" type="slidenum">
              <a:rPr lang="en-US" smtClean="0"/>
              <a:pPr/>
              <a:t>11</a:t>
            </a:fld>
            <a:endParaRPr lang="en-US" dirty="0"/>
          </a:p>
        </p:txBody>
      </p:sp>
      <p:sp>
        <p:nvSpPr>
          <p:cNvPr id="3" name="Title 2"/>
          <p:cNvSpPr>
            <a:spLocks noGrp="1"/>
          </p:cNvSpPr>
          <p:nvPr>
            <p:ph type="title"/>
          </p:nvPr>
        </p:nvSpPr>
        <p:spPr/>
        <p:txBody>
          <a:bodyPr/>
          <a:lstStyle/>
          <a:p>
            <a:r>
              <a:rPr lang="en-US" dirty="0" smtClean="0"/>
              <a:t>Different Methodologies to Accredit Capacity</a:t>
            </a:r>
            <a:endParaRPr lang="en-US" dirty="0"/>
          </a:p>
        </p:txBody>
      </p:sp>
      <p:sp>
        <p:nvSpPr>
          <p:cNvPr id="4" name="Content Placeholder 3"/>
          <p:cNvSpPr>
            <a:spLocks noGrp="1"/>
          </p:cNvSpPr>
          <p:nvPr>
            <p:ph idx="1"/>
          </p:nvPr>
        </p:nvSpPr>
        <p:spPr/>
        <p:txBody>
          <a:bodyPr>
            <a:normAutofit fontScale="92500" lnSpcReduction="20000"/>
          </a:bodyPr>
          <a:lstStyle/>
          <a:p>
            <a:pPr lvl="0"/>
            <a:r>
              <a:rPr lang="en-US" b="1" dirty="0"/>
              <a:t>Heuristics. </a:t>
            </a:r>
            <a:r>
              <a:rPr lang="en-US" dirty="0" smtClean="0"/>
              <a:t>Heuristic approaches employ practical rules to determine accredited capacity </a:t>
            </a:r>
          </a:p>
          <a:p>
            <a:pPr lvl="1"/>
            <a:r>
              <a:rPr lang="en-US" dirty="0" smtClean="0"/>
              <a:t>Some </a:t>
            </a:r>
            <a:r>
              <a:rPr lang="en-US" dirty="0"/>
              <a:t>of the current accreditation methods in New England </a:t>
            </a:r>
            <a:r>
              <a:rPr lang="en-US" dirty="0" smtClean="0"/>
              <a:t>are </a:t>
            </a:r>
            <a:r>
              <a:rPr lang="en-US" dirty="0"/>
              <a:t>based on heuristics</a:t>
            </a:r>
          </a:p>
          <a:p>
            <a:pPr lvl="1"/>
            <a:r>
              <a:rPr lang="en-US" dirty="0" smtClean="0"/>
              <a:t>E.g., </a:t>
            </a:r>
            <a:r>
              <a:rPr lang="en-US" dirty="0"/>
              <a:t>the </a:t>
            </a:r>
            <a:r>
              <a:rPr lang="en-US" dirty="0" smtClean="0"/>
              <a:t>accredited </a:t>
            </a:r>
            <a:r>
              <a:rPr lang="en-US" dirty="0"/>
              <a:t>capacity of an intermittent resource is based on historical average output in a predetermined set of hours</a:t>
            </a:r>
          </a:p>
          <a:p>
            <a:pPr lvl="0"/>
            <a:r>
              <a:rPr lang="en-US" b="1" dirty="0"/>
              <a:t>Installed Capacity (ICAP). </a:t>
            </a:r>
            <a:r>
              <a:rPr lang="en-US" dirty="0"/>
              <a:t>Represents physical generating capacity </a:t>
            </a:r>
            <a:r>
              <a:rPr lang="en-US" dirty="0" smtClean="0"/>
              <a:t>adjusted </a:t>
            </a:r>
            <a:r>
              <a:rPr lang="en-US" dirty="0"/>
              <a:t>for ambient weather conditions</a:t>
            </a:r>
          </a:p>
          <a:p>
            <a:pPr lvl="0"/>
            <a:r>
              <a:rPr lang="en-US" b="1" dirty="0"/>
              <a:t>Unforced Capacity (UCAP). </a:t>
            </a:r>
            <a:r>
              <a:rPr lang="en-US" dirty="0"/>
              <a:t>Similar to the ICAP approach, but also incorporates resources’ expected forced outage rates (</a:t>
            </a:r>
            <a:r>
              <a:rPr lang="en-US" dirty="0" err="1"/>
              <a:t>EFORd</a:t>
            </a:r>
            <a:r>
              <a:rPr lang="en-US" dirty="0"/>
              <a:t>)</a:t>
            </a:r>
          </a:p>
          <a:p>
            <a:pPr lvl="1"/>
            <a:r>
              <a:rPr lang="en-US" dirty="0"/>
              <a:t>E.g., a resource with 100 MW of installed capacity and an </a:t>
            </a:r>
            <a:r>
              <a:rPr lang="en-US" dirty="0" err="1"/>
              <a:t>EFORd</a:t>
            </a:r>
            <a:r>
              <a:rPr lang="en-US" dirty="0"/>
              <a:t> of 10% would have a UCAP value = 90 MW</a:t>
            </a:r>
          </a:p>
          <a:p>
            <a:endParaRPr lang="en-US" dirty="0"/>
          </a:p>
        </p:txBody>
      </p:sp>
    </p:spTree>
    <p:extLst>
      <p:ext uri="{BB962C8B-B14F-4D97-AF65-F5344CB8AC3E}">
        <p14:creationId xmlns:p14="http://schemas.microsoft.com/office/powerpoint/2010/main" val="427080456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0C7F894-2A36-495D-AB7C-1055F7AC0F9D}" type="slidenum">
              <a:rPr lang="en-US" smtClean="0"/>
              <a:pPr/>
              <a:t>12</a:t>
            </a:fld>
            <a:endParaRPr lang="en-US" dirty="0"/>
          </a:p>
        </p:txBody>
      </p:sp>
      <p:sp>
        <p:nvSpPr>
          <p:cNvPr id="3" name="Title 2"/>
          <p:cNvSpPr>
            <a:spLocks noGrp="1"/>
          </p:cNvSpPr>
          <p:nvPr>
            <p:ph type="title"/>
          </p:nvPr>
        </p:nvSpPr>
        <p:spPr/>
        <p:txBody>
          <a:bodyPr>
            <a:normAutofit fontScale="90000"/>
          </a:bodyPr>
          <a:lstStyle/>
          <a:p>
            <a:r>
              <a:rPr lang="en-US" dirty="0" smtClean="0"/>
              <a:t>Different Methodologies to Accredit Capacity, cont.</a:t>
            </a:r>
            <a:endParaRPr lang="en-US" dirty="0"/>
          </a:p>
        </p:txBody>
      </p:sp>
      <p:sp>
        <p:nvSpPr>
          <p:cNvPr id="4" name="Content Placeholder 3"/>
          <p:cNvSpPr>
            <a:spLocks noGrp="1"/>
          </p:cNvSpPr>
          <p:nvPr>
            <p:ph idx="1"/>
          </p:nvPr>
        </p:nvSpPr>
        <p:spPr/>
        <p:txBody>
          <a:bodyPr>
            <a:normAutofit fontScale="85000" lnSpcReduction="20000"/>
          </a:bodyPr>
          <a:lstStyle/>
          <a:p>
            <a:pPr lvl="0"/>
            <a:r>
              <a:rPr lang="en-US" b="1" dirty="0"/>
              <a:t>Effective Load Carrying Capability (ELCC). </a:t>
            </a:r>
            <a:r>
              <a:rPr lang="en-US" dirty="0"/>
              <a:t>A resource’s ELCC value measures the equivalent amount of additional load the system could serve (“carry”) with the resource (versus without it), while meeting </a:t>
            </a:r>
            <a:r>
              <a:rPr lang="en-US" dirty="0" smtClean="0"/>
              <a:t>the same target number of load shed events</a:t>
            </a:r>
            <a:endParaRPr lang="en-US" dirty="0"/>
          </a:p>
          <a:p>
            <a:pPr lvl="1"/>
            <a:r>
              <a:rPr lang="en-US" dirty="0"/>
              <a:t>Alternatively, ELCC is often measured as the amount of ‘perfect capacity’ needed to serve load without the (entire) resource under evaluation while meeting the same </a:t>
            </a:r>
            <a:r>
              <a:rPr lang="en-US" dirty="0" smtClean="0"/>
              <a:t>target number of load shed events</a:t>
            </a:r>
            <a:endParaRPr lang="en-US" dirty="0"/>
          </a:p>
          <a:p>
            <a:pPr lvl="0"/>
            <a:r>
              <a:rPr lang="en-US" b="1" dirty="0"/>
              <a:t>Marginal Reliability Impact (MRI). </a:t>
            </a:r>
            <a:r>
              <a:rPr lang="en-US" dirty="0"/>
              <a:t>A resource’s MRI value measures the </a:t>
            </a:r>
            <a:r>
              <a:rPr lang="en-US" u="sng" dirty="0"/>
              <a:t>incremental</a:t>
            </a:r>
            <a:r>
              <a:rPr lang="en-US" dirty="0"/>
              <a:t> impact of its ‘last’ MW on system </a:t>
            </a:r>
            <a:r>
              <a:rPr lang="en-US" dirty="0" smtClean="0"/>
              <a:t>reliability</a:t>
            </a:r>
          </a:p>
          <a:p>
            <a:pPr lvl="1"/>
            <a:r>
              <a:rPr lang="en-US" dirty="0" smtClean="0"/>
              <a:t>Similar to the MRI concept that underpins the capacity demand curves</a:t>
            </a:r>
          </a:p>
          <a:p>
            <a:pPr lvl="0"/>
            <a:r>
              <a:rPr lang="en-US" dirty="0" smtClean="0"/>
              <a:t>Note there are numerical examples that demonstrate ELCC and MRI approaches in Appendix B.</a:t>
            </a:r>
            <a:r>
              <a:rPr lang="en-US" dirty="0"/>
              <a:t> </a:t>
            </a:r>
            <a:r>
              <a:rPr lang="en-US" dirty="0" smtClean="0"/>
              <a:t>Appendix A also includes additional reference material that considers ELCC and MRI approaches in greater detail</a:t>
            </a:r>
            <a:endParaRPr lang="en-US" dirty="0"/>
          </a:p>
          <a:p>
            <a:endParaRPr lang="en-US" dirty="0"/>
          </a:p>
        </p:txBody>
      </p:sp>
    </p:spTree>
    <p:extLst>
      <p:ext uri="{BB962C8B-B14F-4D97-AF65-F5344CB8AC3E}">
        <p14:creationId xmlns:p14="http://schemas.microsoft.com/office/powerpoint/2010/main" val="111221605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0C7F894-2A36-495D-AB7C-1055F7AC0F9D}" type="slidenum">
              <a:rPr lang="en-US" smtClean="0"/>
              <a:pPr/>
              <a:t>13</a:t>
            </a:fld>
            <a:endParaRPr lang="en-US" dirty="0"/>
          </a:p>
        </p:txBody>
      </p:sp>
      <p:sp>
        <p:nvSpPr>
          <p:cNvPr id="3" name="Title 2"/>
          <p:cNvSpPr>
            <a:spLocks noGrp="1"/>
          </p:cNvSpPr>
          <p:nvPr>
            <p:ph type="title"/>
          </p:nvPr>
        </p:nvSpPr>
        <p:spPr/>
        <p:txBody>
          <a:bodyPr/>
          <a:lstStyle/>
          <a:p>
            <a:r>
              <a:rPr lang="en-US" dirty="0" smtClean="0"/>
              <a:t>ISO-NE’s Current Approach to Accreditation</a:t>
            </a:r>
            <a:endParaRPr lang="en-US" dirty="0"/>
          </a:p>
        </p:txBody>
      </p:sp>
      <p:sp>
        <p:nvSpPr>
          <p:cNvPr id="4" name="Content Placeholder 3"/>
          <p:cNvSpPr>
            <a:spLocks noGrp="1"/>
          </p:cNvSpPr>
          <p:nvPr>
            <p:ph idx="1"/>
          </p:nvPr>
        </p:nvSpPr>
        <p:spPr>
          <a:xfrm>
            <a:off x="457200" y="819150"/>
            <a:ext cx="8229600" cy="4038600"/>
          </a:xfrm>
        </p:spPr>
        <p:txBody>
          <a:bodyPr>
            <a:normAutofit fontScale="85000" lnSpcReduction="20000"/>
          </a:bodyPr>
          <a:lstStyle/>
          <a:p>
            <a:r>
              <a:rPr lang="en-US" dirty="0" smtClean="0"/>
              <a:t>No two ISOs/RTOs have identical accreditation processes</a:t>
            </a:r>
          </a:p>
          <a:p>
            <a:r>
              <a:rPr lang="en-US" dirty="0" smtClean="0"/>
              <a:t>ISO-NE currently uses a mix of an installed capacity (ICAP) approach and heuristics to generate resources’ accreditation values, which we call their </a:t>
            </a:r>
            <a:r>
              <a:rPr lang="en-US" b="1" dirty="0" smtClean="0"/>
              <a:t>qualified capacity (QC) </a:t>
            </a:r>
            <a:r>
              <a:rPr lang="en-US" dirty="0" smtClean="0"/>
              <a:t>values</a:t>
            </a:r>
          </a:p>
          <a:p>
            <a:pPr lvl="1"/>
            <a:r>
              <a:rPr lang="en-US" dirty="0" smtClean="0"/>
              <a:t>Non-intermittent generation resources are accredited based on the resource’s average output over a defined audit duration (median of the yearly average over five years)</a:t>
            </a:r>
          </a:p>
          <a:p>
            <a:pPr lvl="1"/>
            <a:r>
              <a:rPr lang="en-US" dirty="0" smtClean="0"/>
              <a:t>Intermittent generation resources are accredited based on their median output during predetermined “reliability” hours (average over five years)</a:t>
            </a:r>
          </a:p>
          <a:p>
            <a:pPr lvl="1"/>
            <a:r>
              <a:rPr lang="en-US" dirty="0" smtClean="0"/>
              <a:t>Import capacity resources are accredited based on documentation that demonstrates the capability and commitment of the resources backing the Imports</a:t>
            </a:r>
          </a:p>
          <a:p>
            <a:pPr lvl="1"/>
            <a:r>
              <a:rPr lang="en-US" dirty="0" smtClean="0"/>
              <a:t>Active demand resources are accredited in a similar manner to non-intermittent generation resources</a:t>
            </a:r>
          </a:p>
          <a:p>
            <a:pPr lvl="1"/>
            <a:r>
              <a:rPr lang="en-US" dirty="0" smtClean="0"/>
              <a:t>Passive demand response resources are accredited based on documentation supporting requested demand reduction values and consider the amount of capacity cleared and permanently removed in previous FCAs and expiring measures for EE resources</a:t>
            </a:r>
          </a:p>
        </p:txBody>
      </p:sp>
    </p:spTree>
    <p:extLst>
      <p:ext uri="{BB962C8B-B14F-4D97-AF65-F5344CB8AC3E}">
        <p14:creationId xmlns:p14="http://schemas.microsoft.com/office/powerpoint/2010/main" val="227676010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0C7F894-2A36-495D-AB7C-1055F7AC0F9D}" type="slidenum">
              <a:rPr lang="en-US" smtClean="0"/>
              <a:pPr/>
              <a:t>14</a:t>
            </a:fld>
            <a:endParaRPr lang="en-US" dirty="0"/>
          </a:p>
        </p:txBody>
      </p:sp>
      <p:sp>
        <p:nvSpPr>
          <p:cNvPr id="3" name="Title 2"/>
          <p:cNvSpPr>
            <a:spLocks noGrp="1"/>
          </p:cNvSpPr>
          <p:nvPr>
            <p:ph type="title"/>
          </p:nvPr>
        </p:nvSpPr>
        <p:spPr/>
        <p:txBody>
          <a:bodyPr/>
          <a:lstStyle/>
          <a:p>
            <a:r>
              <a:rPr lang="en-US" dirty="0" smtClean="0"/>
              <a:t>Accreditation Approaches in Other Regions</a:t>
            </a:r>
            <a:endParaRPr lang="en-US" dirty="0"/>
          </a:p>
        </p:txBody>
      </p:sp>
      <p:sp>
        <p:nvSpPr>
          <p:cNvPr id="4" name="Content Placeholder 3"/>
          <p:cNvSpPr>
            <a:spLocks noGrp="1"/>
          </p:cNvSpPr>
          <p:nvPr>
            <p:ph idx="1"/>
          </p:nvPr>
        </p:nvSpPr>
        <p:spPr/>
        <p:txBody>
          <a:bodyPr>
            <a:normAutofit lnSpcReduction="10000"/>
          </a:bodyPr>
          <a:lstStyle/>
          <a:p>
            <a:r>
              <a:rPr lang="en-US" dirty="0" smtClean="0"/>
              <a:t>NYISO is transitioning to a marginal method they refer to as “Marginal Reliability Improvement”</a:t>
            </a:r>
          </a:p>
          <a:p>
            <a:r>
              <a:rPr lang="en-US" dirty="0" smtClean="0"/>
              <a:t>PJM utilizes a UCAP construct for conventional resources and an average ELCC for energy limited or intermittent resources</a:t>
            </a:r>
          </a:p>
          <a:p>
            <a:r>
              <a:rPr lang="en-US" dirty="0" smtClean="0"/>
              <a:t>MISO utilizes a UCAP construct for most resource types and an average ELCC approach for wind resources</a:t>
            </a:r>
          </a:p>
          <a:p>
            <a:r>
              <a:rPr lang="en-US" dirty="0" smtClean="0"/>
              <a:t>More details on the accreditation approaches in the other regions can be found in Appendix A and were discussed during the November, 2021 technical session</a:t>
            </a:r>
            <a:endParaRPr lang="en-US" dirty="0"/>
          </a:p>
        </p:txBody>
      </p:sp>
    </p:spTree>
    <p:extLst>
      <p:ext uri="{BB962C8B-B14F-4D97-AF65-F5344CB8AC3E}">
        <p14:creationId xmlns:p14="http://schemas.microsoft.com/office/powerpoint/2010/main" val="30330100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Conceptual Discussion of Average vs. marginal approaches</a:t>
            </a:r>
            <a:endParaRPr lang="en-US" dirty="0"/>
          </a:p>
        </p:txBody>
      </p:sp>
      <p:sp>
        <p:nvSpPr>
          <p:cNvPr id="4" name="Slide Number Placeholder 3"/>
          <p:cNvSpPr>
            <a:spLocks noGrp="1"/>
          </p:cNvSpPr>
          <p:nvPr>
            <p:ph type="sldNum" sz="quarter" idx="4"/>
          </p:nvPr>
        </p:nvSpPr>
        <p:spPr/>
        <p:txBody>
          <a:bodyPr/>
          <a:lstStyle/>
          <a:p>
            <a:fld id="{10C7F894-2A36-495D-AB7C-1055F7AC0F9D}" type="slidenum">
              <a:rPr lang="en-US" smtClean="0"/>
              <a:pPr/>
              <a:t>15</a:t>
            </a:fld>
            <a:endParaRPr lang="en-US" dirty="0"/>
          </a:p>
        </p:txBody>
      </p:sp>
    </p:spTree>
    <p:extLst>
      <p:ext uri="{BB962C8B-B14F-4D97-AF65-F5344CB8AC3E}">
        <p14:creationId xmlns:p14="http://schemas.microsoft.com/office/powerpoint/2010/main" val="9431509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0C7F894-2A36-495D-AB7C-1055F7AC0F9D}" type="slidenum">
              <a:rPr lang="en-US" smtClean="0"/>
              <a:pPr/>
              <a:t>16</a:t>
            </a:fld>
            <a:endParaRPr lang="en-US" dirty="0"/>
          </a:p>
        </p:txBody>
      </p:sp>
      <p:sp>
        <p:nvSpPr>
          <p:cNvPr id="3" name="Title 2"/>
          <p:cNvSpPr>
            <a:spLocks noGrp="1"/>
          </p:cNvSpPr>
          <p:nvPr>
            <p:ph type="title"/>
          </p:nvPr>
        </p:nvSpPr>
        <p:spPr/>
        <p:txBody>
          <a:bodyPr/>
          <a:lstStyle/>
          <a:p>
            <a:r>
              <a:rPr lang="en-US" dirty="0" smtClean="0"/>
              <a:t>Average vs. Marginal Approaches</a:t>
            </a:r>
            <a:endParaRPr lang="en-US" dirty="0"/>
          </a:p>
        </p:txBody>
      </p:sp>
      <p:sp>
        <p:nvSpPr>
          <p:cNvPr id="4" name="Content Placeholder 3"/>
          <p:cNvSpPr>
            <a:spLocks noGrp="1"/>
          </p:cNvSpPr>
          <p:nvPr>
            <p:ph idx="1"/>
          </p:nvPr>
        </p:nvSpPr>
        <p:spPr/>
        <p:txBody>
          <a:bodyPr>
            <a:normAutofit fontScale="70000" lnSpcReduction="20000"/>
          </a:bodyPr>
          <a:lstStyle/>
          <a:p>
            <a:r>
              <a:rPr lang="en-US" dirty="0" smtClean="0"/>
              <a:t>Speaking broadly, ELCC approaches can be described as either </a:t>
            </a:r>
            <a:r>
              <a:rPr lang="en-US" b="1" dirty="0" smtClean="0"/>
              <a:t>marginal</a:t>
            </a:r>
            <a:r>
              <a:rPr lang="en-US" dirty="0" smtClean="0"/>
              <a:t> or </a:t>
            </a:r>
            <a:r>
              <a:rPr lang="en-US" b="1" dirty="0" smtClean="0"/>
              <a:t>average</a:t>
            </a:r>
            <a:r>
              <a:rPr lang="en-US" dirty="0" smtClean="0"/>
              <a:t>, while the MRI approach is a </a:t>
            </a:r>
            <a:r>
              <a:rPr lang="en-US" b="1" dirty="0" smtClean="0"/>
              <a:t>marginal</a:t>
            </a:r>
            <a:r>
              <a:rPr lang="en-US" dirty="0" smtClean="0"/>
              <a:t> approach</a:t>
            </a:r>
          </a:p>
          <a:p>
            <a:r>
              <a:rPr lang="en-US" dirty="0" smtClean="0"/>
              <a:t>At a high level, marginal approaches set a resource’s accredited capacity based on the marginal reliability impact of an incremental change in its size</a:t>
            </a:r>
          </a:p>
          <a:p>
            <a:r>
              <a:rPr lang="en-US" dirty="0" smtClean="0"/>
              <a:t>Average approaches set a resource’s accredited capacity based on the average reliability impact of each resource’s respective class</a:t>
            </a:r>
          </a:p>
          <a:p>
            <a:r>
              <a:rPr lang="en-US" dirty="0" smtClean="0"/>
              <a:t>These approaches and their differences have been discussed in PJM, NYISO, and with FERC in recent stakeholder and regulatory proceedings (see Appendix A material)</a:t>
            </a:r>
          </a:p>
          <a:p>
            <a:r>
              <a:rPr lang="en-US" dirty="0" smtClean="0"/>
              <a:t>The next few slides include graphical demonstrations of marginal and average approaches to accreditation, including how the two approaches generally determine capacity accreditation, and how (and under what circumstances) these approaches can produce different outcomes</a:t>
            </a:r>
            <a:endParaRPr lang="en-US" dirty="0"/>
          </a:p>
        </p:txBody>
      </p:sp>
    </p:spTree>
    <p:extLst>
      <p:ext uri="{BB962C8B-B14F-4D97-AF65-F5344CB8AC3E}">
        <p14:creationId xmlns:p14="http://schemas.microsoft.com/office/powerpoint/2010/main" val="342230173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0C7F894-2A36-495D-AB7C-1055F7AC0F9D}" type="slidenum">
              <a:rPr lang="en-US" smtClean="0"/>
              <a:pPr/>
              <a:t>17</a:t>
            </a:fld>
            <a:endParaRPr lang="en-US" dirty="0"/>
          </a:p>
        </p:txBody>
      </p:sp>
      <p:sp>
        <p:nvSpPr>
          <p:cNvPr id="3" name="Title 2"/>
          <p:cNvSpPr>
            <a:spLocks noGrp="1"/>
          </p:cNvSpPr>
          <p:nvPr>
            <p:ph type="title"/>
          </p:nvPr>
        </p:nvSpPr>
        <p:spPr>
          <a:xfrm>
            <a:off x="304800" y="57150"/>
            <a:ext cx="8839200" cy="857250"/>
          </a:xfrm>
        </p:spPr>
        <p:txBody>
          <a:bodyPr>
            <a:normAutofit fontScale="90000"/>
          </a:bodyPr>
          <a:lstStyle/>
          <a:p>
            <a:r>
              <a:rPr lang="en-US" dirty="0" smtClean="0"/>
              <a:t>Loss of Load Expectation and Expected Unserved Energy</a:t>
            </a:r>
            <a:endParaRPr lang="en-US" dirty="0"/>
          </a:p>
        </p:txBody>
      </p:sp>
      <p:sp>
        <p:nvSpPr>
          <p:cNvPr id="4" name="Content Placeholder 3"/>
          <p:cNvSpPr>
            <a:spLocks noGrp="1"/>
          </p:cNvSpPr>
          <p:nvPr>
            <p:ph idx="1"/>
          </p:nvPr>
        </p:nvSpPr>
        <p:spPr/>
        <p:txBody>
          <a:bodyPr>
            <a:normAutofit fontScale="70000" lnSpcReduction="20000"/>
          </a:bodyPr>
          <a:lstStyle/>
          <a:p>
            <a:pPr lvl="0"/>
            <a:r>
              <a:rPr lang="en-US" dirty="0"/>
              <a:t>Expected Unserved Energy (EUE) is a </a:t>
            </a:r>
            <a:r>
              <a:rPr lang="en-US" dirty="0" smtClean="0"/>
              <a:t>reliability metric that measures the </a:t>
            </a:r>
            <a:r>
              <a:rPr lang="en-US" dirty="0"/>
              <a:t>total amount of load shed expected in a given year, measured in MWh/year</a:t>
            </a:r>
          </a:p>
          <a:p>
            <a:pPr lvl="0"/>
            <a:r>
              <a:rPr lang="en-US" dirty="0"/>
              <a:t>Loss of Load Expectation (LOLE) </a:t>
            </a:r>
            <a:r>
              <a:rPr lang="en-US" dirty="0" smtClean="0"/>
              <a:t>is a reliability metric that measures </a:t>
            </a:r>
            <a:r>
              <a:rPr lang="en-US" dirty="0"/>
              <a:t>the number of </a:t>
            </a:r>
            <a:r>
              <a:rPr lang="en-US" dirty="0" smtClean="0"/>
              <a:t>load shed events </a:t>
            </a:r>
            <a:r>
              <a:rPr lang="en-US" dirty="0"/>
              <a:t>that the region expects </a:t>
            </a:r>
            <a:r>
              <a:rPr lang="en-US" dirty="0" smtClean="0"/>
              <a:t>to observe in a given year, </a:t>
            </a:r>
            <a:r>
              <a:rPr lang="en-US" dirty="0"/>
              <a:t>measured in days/year</a:t>
            </a:r>
          </a:p>
          <a:p>
            <a:pPr lvl="0"/>
            <a:r>
              <a:rPr lang="en-US" dirty="0"/>
              <a:t>NPCC uses the LOLE concept in their one-day-in-ten standard and the </a:t>
            </a:r>
            <a:r>
              <a:rPr lang="en-US" dirty="0" smtClean="0"/>
              <a:t>ISO </a:t>
            </a:r>
            <a:r>
              <a:rPr lang="en-US" dirty="0"/>
              <a:t>uses LOLE </a:t>
            </a:r>
            <a:r>
              <a:rPr lang="en-US" dirty="0" smtClean="0"/>
              <a:t>to calculate it’s Installed Capacity Requirement (ICR)</a:t>
            </a:r>
            <a:endParaRPr lang="en-US" dirty="0"/>
          </a:p>
          <a:p>
            <a:pPr lvl="0"/>
            <a:r>
              <a:rPr lang="en-US" dirty="0" smtClean="0"/>
              <a:t>The ISO uses </a:t>
            </a:r>
            <a:r>
              <a:rPr lang="en-US" dirty="0"/>
              <a:t>the EUE concept in developing its demand curves for use in the Forward Capacity Market because it accounts for the </a:t>
            </a:r>
            <a:r>
              <a:rPr lang="en-US" b="1" i="1" dirty="0"/>
              <a:t>severity</a:t>
            </a:r>
            <a:r>
              <a:rPr lang="en-US" dirty="0"/>
              <a:t> of load shed events</a:t>
            </a:r>
            <a:r>
              <a:rPr lang="en-US" sz="1400" dirty="0"/>
              <a:t> </a:t>
            </a:r>
            <a:endParaRPr lang="en-US" dirty="0"/>
          </a:p>
          <a:p>
            <a:pPr lvl="1"/>
            <a:r>
              <a:rPr lang="en-US" dirty="0"/>
              <a:t>For example, the LOLE concept does not distinguish between a day with 10 MWh of load shed and a day with 500 MWh of load shed. This distinction is captured by the EUE concept</a:t>
            </a:r>
          </a:p>
          <a:p>
            <a:r>
              <a:rPr lang="en-US" dirty="0" smtClean="0"/>
              <a:t>In </a:t>
            </a:r>
            <a:r>
              <a:rPr lang="en-US" dirty="0"/>
              <a:t>concept, both </a:t>
            </a:r>
            <a:r>
              <a:rPr lang="en-US" dirty="0" smtClean="0"/>
              <a:t>average and marginal approaches </a:t>
            </a:r>
            <a:r>
              <a:rPr lang="en-US" dirty="0"/>
              <a:t>could be applied with respect to </a:t>
            </a:r>
            <a:r>
              <a:rPr lang="en-US" dirty="0" smtClean="0"/>
              <a:t>EUE </a:t>
            </a:r>
            <a:r>
              <a:rPr lang="en-US" dirty="0"/>
              <a:t>or </a:t>
            </a:r>
            <a:r>
              <a:rPr lang="en-US" dirty="0" smtClean="0"/>
              <a:t>LOLE. For today, we will use EUE as it is the ISO’s market metric used to calculate capacity demand curves</a:t>
            </a:r>
            <a:endParaRPr lang="en-US" dirty="0"/>
          </a:p>
          <a:p>
            <a:endParaRPr lang="en-US" dirty="0"/>
          </a:p>
        </p:txBody>
      </p:sp>
    </p:spTree>
    <p:extLst>
      <p:ext uri="{BB962C8B-B14F-4D97-AF65-F5344CB8AC3E}">
        <p14:creationId xmlns:p14="http://schemas.microsoft.com/office/powerpoint/2010/main" val="198521818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457200" y="895350"/>
            <a:ext cx="4038600" cy="3575304"/>
          </a:xfrm>
        </p:spPr>
        <p:txBody>
          <a:bodyPr>
            <a:normAutofit fontScale="85000" lnSpcReduction="20000"/>
          </a:bodyPr>
          <a:lstStyle/>
          <a:p>
            <a:r>
              <a:rPr lang="en-US" dirty="0" smtClean="0"/>
              <a:t>This figure shows the marginal reliability contribution of a resource class at different penetrations of that class</a:t>
            </a:r>
          </a:p>
          <a:p>
            <a:r>
              <a:rPr lang="en-US" dirty="0" smtClean="0"/>
              <a:t>Illustrates EUE as the relevant reliability measure, where the marginal reliability contribution is the MWh decrease in EUE given a 1 MW increase in the class’ penetration</a:t>
            </a:r>
          </a:p>
          <a:p>
            <a:pPr lvl="1"/>
            <a:r>
              <a:rPr lang="en-US" dirty="0" smtClean="0"/>
              <a:t>The units for marginal reliability contribution is MWh/MW/year, or hours/year, as with the capacity demand curves</a:t>
            </a:r>
          </a:p>
        </p:txBody>
      </p:sp>
      <p:sp>
        <p:nvSpPr>
          <p:cNvPr id="4" name="Slide Number Placeholder 3"/>
          <p:cNvSpPr>
            <a:spLocks noGrp="1"/>
          </p:cNvSpPr>
          <p:nvPr>
            <p:ph type="sldNum" sz="quarter" idx="10"/>
          </p:nvPr>
        </p:nvSpPr>
        <p:spPr/>
        <p:txBody>
          <a:bodyPr/>
          <a:lstStyle/>
          <a:p>
            <a:fld id="{10C7F894-2A36-495D-AB7C-1055F7AC0F9D}" type="slidenum">
              <a:rPr lang="en-US" smtClean="0"/>
              <a:pPr/>
              <a:t>18</a:t>
            </a:fld>
            <a:endParaRPr lang="en-US" dirty="0"/>
          </a:p>
        </p:txBody>
      </p:sp>
      <p:sp>
        <p:nvSpPr>
          <p:cNvPr id="5" name="Title 4"/>
          <p:cNvSpPr>
            <a:spLocks noGrp="1"/>
          </p:cNvSpPr>
          <p:nvPr>
            <p:ph type="title"/>
          </p:nvPr>
        </p:nvSpPr>
        <p:spPr/>
        <p:txBody>
          <a:bodyPr/>
          <a:lstStyle/>
          <a:p>
            <a:r>
              <a:rPr lang="en-US" dirty="0" smtClean="0"/>
              <a:t>Graphical Demonstration of Marginal Approach</a:t>
            </a:r>
            <a:endParaRPr lang="en-US" dirty="0"/>
          </a:p>
        </p:txBody>
      </p:sp>
      <p:pic>
        <p:nvPicPr>
          <p:cNvPr id="8" name="Content Placeholder 7"/>
          <p:cNvPicPr>
            <a:picLocks noGrp="1" noChangeAspect="1"/>
          </p:cNvPicPr>
          <p:nvPr>
            <p:ph sz="half" idx="2"/>
          </p:nvPr>
        </p:nvPicPr>
        <p:blipFill>
          <a:blip r:embed="rId2"/>
          <a:stretch>
            <a:fillRect/>
          </a:stretch>
        </p:blipFill>
        <p:spPr>
          <a:xfrm>
            <a:off x="4724400" y="992082"/>
            <a:ext cx="3962400" cy="3771617"/>
          </a:xfrm>
          <a:prstGeom prst="rect">
            <a:avLst/>
          </a:prstGeom>
        </p:spPr>
      </p:pic>
      <p:sp>
        <p:nvSpPr>
          <p:cNvPr id="6" name="TextBox 5"/>
          <p:cNvSpPr txBox="1"/>
          <p:nvPr/>
        </p:nvSpPr>
        <p:spPr>
          <a:xfrm>
            <a:off x="457200" y="4400550"/>
            <a:ext cx="2895600"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1" u="none" strike="noStrike" kern="1200" cap="none" spc="0" normalizeH="0" baseline="0" noProof="0" dirty="0" smtClean="0">
                <a:ln>
                  <a:noFill/>
                </a:ln>
                <a:solidFill>
                  <a:srgbClr val="000000"/>
                </a:solidFill>
                <a:effectLst/>
                <a:uLnTx/>
                <a:uFillTx/>
                <a:latin typeface="Calibri"/>
                <a:ea typeface="+mn-ea"/>
                <a:cs typeface="+mn-cs"/>
              </a:rPr>
              <a:t>Continued on the next slide</a:t>
            </a:r>
            <a:endParaRPr kumimoji="0" lang="en-US" sz="1600" b="0" i="1" u="none" strike="noStrike" kern="1200" cap="none" spc="0" normalizeH="0" baseline="0" noProof="0" dirty="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161408663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457200" y="1053846"/>
            <a:ext cx="4191000" cy="3575304"/>
          </a:xfrm>
        </p:spPr>
        <p:txBody>
          <a:bodyPr/>
          <a:lstStyle/>
          <a:p>
            <a:r>
              <a:rPr lang="en-US" dirty="0" smtClean="0"/>
              <a:t>Suppose there are 999 MWs of the resource class in the mix and the region is considering the addition of a 1 MW resource in the class, represented by the blue dot</a:t>
            </a:r>
          </a:p>
        </p:txBody>
      </p:sp>
      <p:sp>
        <p:nvSpPr>
          <p:cNvPr id="4" name="Slide Number Placeholder 3"/>
          <p:cNvSpPr>
            <a:spLocks noGrp="1"/>
          </p:cNvSpPr>
          <p:nvPr>
            <p:ph type="sldNum" sz="quarter" idx="10"/>
          </p:nvPr>
        </p:nvSpPr>
        <p:spPr/>
        <p:txBody>
          <a:bodyPr/>
          <a:lstStyle/>
          <a:p>
            <a:fld id="{10C7F894-2A36-495D-AB7C-1055F7AC0F9D}" type="slidenum">
              <a:rPr lang="en-US" smtClean="0"/>
              <a:pPr/>
              <a:t>19</a:t>
            </a:fld>
            <a:endParaRPr lang="en-US" dirty="0"/>
          </a:p>
        </p:txBody>
      </p:sp>
      <p:sp>
        <p:nvSpPr>
          <p:cNvPr id="5" name="Title 4"/>
          <p:cNvSpPr>
            <a:spLocks noGrp="1"/>
          </p:cNvSpPr>
          <p:nvPr>
            <p:ph type="title"/>
          </p:nvPr>
        </p:nvSpPr>
        <p:spPr>
          <a:xfrm>
            <a:off x="457200" y="57150"/>
            <a:ext cx="8458200" cy="857250"/>
          </a:xfrm>
        </p:spPr>
        <p:txBody>
          <a:bodyPr>
            <a:normAutofit fontScale="90000"/>
          </a:bodyPr>
          <a:lstStyle/>
          <a:p>
            <a:r>
              <a:rPr lang="en-US" dirty="0" smtClean="0"/>
              <a:t>Graphical Demonstration of Marginal Approach, cont.</a:t>
            </a:r>
            <a:endParaRPr lang="en-US" dirty="0"/>
          </a:p>
        </p:txBody>
      </p:sp>
      <p:pic>
        <p:nvPicPr>
          <p:cNvPr id="8" name="Content Placeholder 7"/>
          <p:cNvPicPr>
            <a:picLocks noGrp="1" noChangeAspect="1"/>
          </p:cNvPicPr>
          <p:nvPr>
            <p:ph sz="half" idx="2"/>
          </p:nvPr>
        </p:nvPicPr>
        <p:blipFill>
          <a:blip r:embed="rId2"/>
          <a:stretch>
            <a:fillRect/>
          </a:stretch>
        </p:blipFill>
        <p:spPr>
          <a:xfrm>
            <a:off x="4724400" y="992082"/>
            <a:ext cx="3962400" cy="3771617"/>
          </a:xfrm>
          <a:prstGeom prst="rect">
            <a:avLst/>
          </a:prstGeom>
        </p:spPr>
      </p:pic>
      <p:sp>
        <p:nvSpPr>
          <p:cNvPr id="6" name="TextBox 5"/>
          <p:cNvSpPr txBox="1"/>
          <p:nvPr/>
        </p:nvSpPr>
        <p:spPr>
          <a:xfrm>
            <a:off x="457200" y="4400550"/>
            <a:ext cx="2895600"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1" u="none" strike="noStrike" kern="1200" cap="none" spc="0" normalizeH="0" baseline="0" noProof="0" dirty="0" smtClean="0">
                <a:ln>
                  <a:noFill/>
                </a:ln>
                <a:solidFill>
                  <a:srgbClr val="000000"/>
                </a:solidFill>
                <a:effectLst/>
                <a:uLnTx/>
                <a:uFillTx/>
                <a:latin typeface="Calibri"/>
                <a:ea typeface="+mn-ea"/>
                <a:cs typeface="+mn-cs"/>
              </a:rPr>
              <a:t>Continued on the next slide</a:t>
            </a:r>
            <a:endParaRPr kumimoji="0" lang="en-US" sz="1600" b="0" i="1" u="none" strike="noStrike" kern="1200" cap="none" spc="0" normalizeH="0" baseline="0" noProof="0" dirty="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349831547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10C7F894-2A36-495D-AB7C-1055F7AC0F9D}" type="slidenum">
              <a:rPr lang="en-US" smtClean="0"/>
              <a:pPr/>
              <a:t>2</a:t>
            </a:fld>
            <a:endParaRPr lang="en-US" dirty="0"/>
          </a:p>
        </p:txBody>
      </p:sp>
      <p:sp>
        <p:nvSpPr>
          <p:cNvPr id="30" name="Text Placeholder 29"/>
          <p:cNvSpPr>
            <a:spLocks noGrp="1"/>
          </p:cNvSpPr>
          <p:nvPr>
            <p:ph type="body" sz="quarter" idx="12"/>
          </p:nvPr>
        </p:nvSpPr>
        <p:spPr/>
        <p:txBody>
          <a:bodyPr>
            <a:normAutofit fontScale="70000" lnSpcReduction="20000"/>
          </a:bodyPr>
          <a:lstStyle/>
          <a:p>
            <a:pPr>
              <a:spcBef>
                <a:spcPts val="0"/>
              </a:spcBef>
            </a:pPr>
            <a:r>
              <a:rPr lang="en-US" dirty="0" smtClean="0"/>
              <a:t>WMPP ID:</a:t>
            </a:r>
          </a:p>
          <a:p>
            <a:pPr>
              <a:spcBef>
                <a:spcPts val="0"/>
              </a:spcBef>
            </a:pPr>
            <a:r>
              <a:rPr lang="en-US" dirty="0" smtClean="0"/>
              <a:t>157</a:t>
            </a:r>
            <a:endParaRPr lang="en-US" dirty="0"/>
          </a:p>
        </p:txBody>
      </p:sp>
      <p:sp>
        <p:nvSpPr>
          <p:cNvPr id="31" name="Text Placeholder 30"/>
          <p:cNvSpPr>
            <a:spLocks noGrp="1"/>
          </p:cNvSpPr>
          <p:nvPr>
            <p:ph type="body" sz="quarter" idx="13"/>
          </p:nvPr>
        </p:nvSpPr>
        <p:spPr/>
        <p:txBody>
          <a:bodyPr/>
          <a:lstStyle/>
          <a:p>
            <a:r>
              <a:rPr lang="en-US" dirty="0" smtClean="0"/>
              <a:t>Proposed Effective Date: FCA 19</a:t>
            </a:r>
          </a:p>
          <a:p>
            <a:endParaRPr lang="en-US" dirty="0"/>
          </a:p>
        </p:txBody>
      </p:sp>
      <p:sp>
        <p:nvSpPr>
          <p:cNvPr id="16" name="Text Placeholder 15"/>
          <p:cNvSpPr>
            <a:spLocks noGrp="1"/>
          </p:cNvSpPr>
          <p:nvPr>
            <p:ph type="body" sz="quarter" idx="14"/>
          </p:nvPr>
        </p:nvSpPr>
        <p:spPr>
          <a:xfrm>
            <a:off x="485775" y="1428750"/>
            <a:ext cx="8229600" cy="3371850"/>
          </a:xfrm>
        </p:spPr>
        <p:txBody>
          <a:bodyPr>
            <a:normAutofit fontScale="77500" lnSpcReduction="20000"/>
          </a:bodyPr>
          <a:lstStyle/>
          <a:p>
            <a:r>
              <a:rPr lang="en-US" dirty="0"/>
              <a:t>The Resource Capacity Accreditation (RCA) project </a:t>
            </a:r>
            <a:r>
              <a:rPr lang="en-US" dirty="0" smtClean="0"/>
              <a:t>proposes improvements to ISO-NE’s accreditation processes in </a:t>
            </a:r>
            <a:r>
              <a:rPr lang="en-US" dirty="0"/>
              <a:t>the Forward Capacity Market (FCM) to </a:t>
            </a:r>
            <a:r>
              <a:rPr lang="en-US" dirty="0" smtClean="0"/>
              <a:t>further support </a:t>
            </a:r>
            <a:r>
              <a:rPr lang="en-US" dirty="0"/>
              <a:t>a reliable, clean-energy transition by implementing methodologies that </a:t>
            </a:r>
            <a:r>
              <a:rPr lang="en-US" dirty="0" smtClean="0"/>
              <a:t>will more </a:t>
            </a:r>
            <a:r>
              <a:rPr lang="en-US" dirty="0"/>
              <a:t>appropriately accredit resource contributions to resource adequacy as the resource mix </a:t>
            </a:r>
            <a:r>
              <a:rPr lang="en-US" dirty="0" smtClean="0"/>
              <a:t>transforms</a:t>
            </a:r>
          </a:p>
          <a:p>
            <a:r>
              <a:rPr lang="en-US" dirty="0" smtClean="0"/>
              <a:t>The ISO has made a commitment to FERC to file proposed improvements in time for FCA 19</a:t>
            </a:r>
          </a:p>
          <a:p>
            <a:r>
              <a:rPr lang="en-US" dirty="0"/>
              <a:t>This presentation </a:t>
            </a:r>
            <a:r>
              <a:rPr lang="en-US" dirty="0" smtClean="0"/>
              <a:t>provides an </a:t>
            </a:r>
            <a:r>
              <a:rPr lang="en-US" dirty="0"/>
              <a:t>educational foundation for future discussion on capacity accreditation</a:t>
            </a:r>
          </a:p>
          <a:p>
            <a:pPr lvl="1"/>
            <a:r>
              <a:rPr lang="en-US" dirty="0"/>
              <a:t>To this end, </a:t>
            </a:r>
            <a:r>
              <a:rPr lang="en-US" dirty="0" smtClean="0"/>
              <a:t>it covers </a:t>
            </a:r>
            <a:r>
              <a:rPr lang="en-US" dirty="0"/>
              <a:t>key concepts in the accreditation space, but does not cover any </a:t>
            </a:r>
            <a:r>
              <a:rPr lang="en-US" dirty="0" smtClean="0"/>
              <a:t>conceptual </a:t>
            </a:r>
            <a:r>
              <a:rPr lang="en-US" dirty="0"/>
              <a:t>design components or </a:t>
            </a:r>
            <a:r>
              <a:rPr lang="en-US" dirty="0" smtClean="0"/>
              <a:t>proposals</a:t>
            </a:r>
            <a:endParaRPr lang="en-US" dirty="0"/>
          </a:p>
          <a:p>
            <a:pPr lvl="1"/>
            <a:r>
              <a:rPr lang="en-US" dirty="0"/>
              <a:t>Numerical examples included </a:t>
            </a:r>
            <a:r>
              <a:rPr lang="en-US" dirty="0" smtClean="0"/>
              <a:t>do </a:t>
            </a:r>
            <a:r>
              <a:rPr lang="en-US" dirty="0"/>
              <a:t>not reflect </a:t>
            </a:r>
            <a:r>
              <a:rPr lang="en-US" dirty="0" smtClean="0"/>
              <a:t>estimates </a:t>
            </a:r>
            <a:r>
              <a:rPr lang="en-US" dirty="0"/>
              <a:t>of the impacts of potential reforms but are merely stylized </a:t>
            </a:r>
            <a:r>
              <a:rPr lang="en-US" dirty="0" smtClean="0"/>
              <a:t>examples</a:t>
            </a:r>
            <a:endParaRPr lang="en-US" dirty="0"/>
          </a:p>
        </p:txBody>
      </p:sp>
      <p:sp>
        <p:nvSpPr>
          <p:cNvPr id="3" name="Text Placeholder 2"/>
          <p:cNvSpPr>
            <a:spLocks noGrp="1"/>
          </p:cNvSpPr>
          <p:nvPr>
            <p:ph type="body" sz="quarter" idx="11"/>
          </p:nvPr>
        </p:nvSpPr>
        <p:spPr>
          <a:xfrm>
            <a:off x="513608" y="361950"/>
            <a:ext cx="6096000" cy="285750"/>
          </a:xfrm>
        </p:spPr>
        <p:txBody>
          <a:bodyPr>
            <a:noAutofit/>
          </a:bodyPr>
          <a:lstStyle/>
          <a:p>
            <a:r>
              <a:rPr lang="en-US" sz="1800" dirty="0" smtClean="0"/>
              <a:t>Resource Capacity Accreditation in the Forward Capacity Market</a:t>
            </a:r>
            <a:endParaRPr lang="en-US" sz="1800" strike="sngStrike" dirty="0">
              <a:solidFill>
                <a:srgbClr val="FF0000"/>
              </a:solidFill>
            </a:endParaRPr>
          </a:p>
        </p:txBody>
      </p:sp>
    </p:spTree>
    <p:extLst>
      <p:ext uri="{BB962C8B-B14F-4D97-AF65-F5344CB8AC3E}">
        <p14:creationId xmlns:p14="http://schemas.microsoft.com/office/powerpoint/2010/main" val="223628585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457200" y="1053846"/>
            <a:ext cx="4191000" cy="3575304"/>
          </a:xfrm>
        </p:spPr>
        <p:txBody>
          <a:bodyPr>
            <a:normAutofit fontScale="85000" lnSpcReduction="10000"/>
          </a:bodyPr>
          <a:lstStyle/>
          <a:p>
            <a:r>
              <a:rPr lang="en-US" dirty="0" smtClean="0"/>
              <a:t>The marginal reliability contribution of the potential new resource is the height of the marginal reliability contribution line at the class’ penetration, assuming the new resource is built</a:t>
            </a:r>
          </a:p>
          <a:p>
            <a:r>
              <a:rPr lang="en-US" dirty="0" smtClean="0"/>
              <a:t>Conceptually, </a:t>
            </a:r>
            <a:r>
              <a:rPr lang="en-US" u="sng" dirty="0" smtClean="0"/>
              <a:t>marginal approaches accredit all resources using this marginal reliability contribution</a:t>
            </a:r>
          </a:p>
          <a:p>
            <a:pPr lvl="1"/>
            <a:r>
              <a:rPr lang="en-US" dirty="0" smtClean="0"/>
              <a:t>E.g., the resource represented by the blue dot would be accredited based on the 4 hours/year value</a:t>
            </a:r>
          </a:p>
        </p:txBody>
      </p:sp>
      <p:sp>
        <p:nvSpPr>
          <p:cNvPr id="4" name="Slide Number Placeholder 3"/>
          <p:cNvSpPr>
            <a:spLocks noGrp="1"/>
          </p:cNvSpPr>
          <p:nvPr>
            <p:ph type="sldNum" sz="quarter" idx="10"/>
          </p:nvPr>
        </p:nvSpPr>
        <p:spPr/>
        <p:txBody>
          <a:bodyPr/>
          <a:lstStyle/>
          <a:p>
            <a:fld id="{10C7F894-2A36-495D-AB7C-1055F7AC0F9D}" type="slidenum">
              <a:rPr lang="en-US" smtClean="0"/>
              <a:pPr/>
              <a:t>20</a:t>
            </a:fld>
            <a:endParaRPr lang="en-US" dirty="0"/>
          </a:p>
        </p:txBody>
      </p:sp>
      <p:sp>
        <p:nvSpPr>
          <p:cNvPr id="5" name="Title 4"/>
          <p:cNvSpPr>
            <a:spLocks noGrp="1"/>
          </p:cNvSpPr>
          <p:nvPr>
            <p:ph type="title"/>
          </p:nvPr>
        </p:nvSpPr>
        <p:spPr>
          <a:xfrm>
            <a:off x="381000" y="57150"/>
            <a:ext cx="8458200" cy="857250"/>
          </a:xfrm>
        </p:spPr>
        <p:txBody>
          <a:bodyPr>
            <a:normAutofit fontScale="90000"/>
          </a:bodyPr>
          <a:lstStyle/>
          <a:p>
            <a:r>
              <a:rPr lang="en-US" dirty="0" smtClean="0"/>
              <a:t>Graphical Demonstration of Marginal Approach, cont.</a:t>
            </a:r>
            <a:endParaRPr lang="en-US" dirty="0"/>
          </a:p>
        </p:txBody>
      </p:sp>
      <p:pic>
        <p:nvPicPr>
          <p:cNvPr id="7" name="Content Placeholder 6"/>
          <p:cNvPicPr>
            <a:picLocks noGrp="1" noChangeAspect="1"/>
          </p:cNvPicPr>
          <p:nvPr>
            <p:ph sz="half" idx="2"/>
          </p:nvPr>
        </p:nvPicPr>
        <p:blipFill>
          <a:blip r:embed="rId2"/>
          <a:stretch>
            <a:fillRect/>
          </a:stretch>
        </p:blipFill>
        <p:spPr>
          <a:xfrm>
            <a:off x="4724400" y="971550"/>
            <a:ext cx="4051782" cy="3852312"/>
          </a:xfrm>
          <a:prstGeom prst="rect">
            <a:avLst/>
          </a:prstGeom>
        </p:spPr>
      </p:pic>
    </p:spTree>
    <p:extLst>
      <p:ext uri="{BB962C8B-B14F-4D97-AF65-F5344CB8AC3E}">
        <p14:creationId xmlns:p14="http://schemas.microsoft.com/office/powerpoint/2010/main" val="345788798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457200" y="819150"/>
            <a:ext cx="4038600" cy="3575304"/>
          </a:xfrm>
        </p:spPr>
        <p:txBody>
          <a:bodyPr>
            <a:normAutofit lnSpcReduction="10000"/>
          </a:bodyPr>
          <a:lstStyle/>
          <a:p>
            <a:r>
              <a:rPr lang="en-US" dirty="0" smtClean="0"/>
              <a:t>The shaded area under the marginal reliability contribution curve up to and including the blue dot represents the total reliability contribution of the class, assuming the new resource is built</a:t>
            </a:r>
          </a:p>
          <a:p>
            <a:pPr lvl="1"/>
            <a:r>
              <a:rPr lang="en-US" dirty="0" smtClean="0"/>
              <a:t>This area is measured in MWh of decreased EUE, and equals 7,000 MWh</a:t>
            </a:r>
            <a:endParaRPr lang="en-US" dirty="0"/>
          </a:p>
        </p:txBody>
      </p:sp>
      <p:sp>
        <p:nvSpPr>
          <p:cNvPr id="4" name="Slide Number Placeholder 3"/>
          <p:cNvSpPr>
            <a:spLocks noGrp="1"/>
          </p:cNvSpPr>
          <p:nvPr>
            <p:ph type="sldNum" sz="quarter" idx="10"/>
          </p:nvPr>
        </p:nvSpPr>
        <p:spPr/>
        <p:txBody>
          <a:bodyPr/>
          <a:lstStyle/>
          <a:p>
            <a:fld id="{10C7F894-2A36-495D-AB7C-1055F7AC0F9D}" type="slidenum">
              <a:rPr lang="en-US" smtClean="0"/>
              <a:pPr/>
              <a:t>21</a:t>
            </a:fld>
            <a:endParaRPr lang="en-US" dirty="0"/>
          </a:p>
        </p:txBody>
      </p:sp>
      <p:sp>
        <p:nvSpPr>
          <p:cNvPr id="5" name="Title 4"/>
          <p:cNvSpPr>
            <a:spLocks noGrp="1"/>
          </p:cNvSpPr>
          <p:nvPr>
            <p:ph type="title"/>
          </p:nvPr>
        </p:nvSpPr>
        <p:spPr/>
        <p:txBody>
          <a:bodyPr/>
          <a:lstStyle/>
          <a:p>
            <a:r>
              <a:rPr lang="en-US" dirty="0" smtClean="0"/>
              <a:t>Graphical Demonstration of Average Approach</a:t>
            </a:r>
            <a:endParaRPr lang="en-US" dirty="0"/>
          </a:p>
        </p:txBody>
      </p:sp>
      <p:sp>
        <p:nvSpPr>
          <p:cNvPr id="6" name="TextBox 5"/>
          <p:cNvSpPr txBox="1"/>
          <p:nvPr/>
        </p:nvSpPr>
        <p:spPr>
          <a:xfrm>
            <a:off x="457200" y="4400550"/>
            <a:ext cx="2895600"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1" u="none" strike="noStrike" kern="1200" cap="none" spc="0" normalizeH="0" baseline="0" noProof="0" dirty="0" smtClean="0">
                <a:ln>
                  <a:noFill/>
                </a:ln>
                <a:solidFill>
                  <a:srgbClr val="000000"/>
                </a:solidFill>
                <a:effectLst/>
                <a:uLnTx/>
                <a:uFillTx/>
                <a:latin typeface="Calibri"/>
                <a:ea typeface="+mn-ea"/>
                <a:cs typeface="+mn-cs"/>
              </a:rPr>
              <a:t>Continued on the next slide</a:t>
            </a:r>
            <a:endParaRPr kumimoji="0" lang="en-US" sz="1600" b="0" i="1" u="none" strike="noStrike" kern="1200" cap="none" spc="0" normalizeH="0" baseline="0" noProof="0" dirty="0">
              <a:ln>
                <a:noFill/>
              </a:ln>
              <a:solidFill>
                <a:srgbClr val="000000"/>
              </a:solidFill>
              <a:effectLst/>
              <a:uLnTx/>
              <a:uFillTx/>
              <a:latin typeface="Calibri"/>
              <a:ea typeface="+mn-ea"/>
              <a:cs typeface="+mn-cs"/>
            </a:endParaRPr>
          </a:p>
        </p:txBody>
      </p:sp>
      <p:pic>
        <p:nvPicPr>
          <p:cNvPr id="7" name="Content Placeholder 6"/>
          <p:cNvPicPr>
            <a:picLocks noGrp="1" noChangeAspect="1"/>
          </p:cNvPicPr>
          <p:nvPr>
            <p:ph sz="half" idx="2"/>
          </p:nvPr>
        </p:nvPicPr>
        <p:blipFill>
          <a:blip r:embed="rId2"/>
          <a:stretch>
            <a:fillRect/>
          </a:stretch>
        </p:blipFill>
        <p:spPr>
          <a:xfrm>
            <a:off x="4720623" y="971550"/>
            <a:ext cx="3889977" cy="3706283"/>
          </a:xfrm>
          <a:prstGeom prst="rect">
            <a:avLst/>
          </a:prstGeom>
        </p:spPr>
      </p:pic>
    </p:spTree>
    <p:extLst>
      <p:ext uri="{BB962C8B-B14F-4D97-AF65-F5344CB8AC3E}">
        <p14:creationId xmlns:p14="http://schemas.microsoft.com/office/powerpoint/2010/main" val="267666342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457200" y="895350"/>
            <a:ext cx="4038600" cy="3575304"/>
          </a:xfrm>
        </p:spPr>
        <p:txBody>
          <a:bodyPr>
            <a:normAutofit fontScale="92500"/>
          </a:bodyPr>
          <a:lstStyle/>
          <a:p>
            <a:r>
              <a:rPr lang="en-US" dirty="0" smtClean="0"/>
              <a:t>Conceptually, </a:t>
            </a:r>
            <a:r>
              <a:rPr lang="en-US" u="sng" dirty="0" smtClean="0"/>
              <a:t>average approaches accredit resources using their share of their class’ total contribution to reliability</a:t>
            </a:r>
          </a:p>
          <a:p>
            <a:pPr lvl="1"/>
            <a:r>
              <a:rPr lang="en-US" dirty="0" smtClean="0"/>
              <a:t>E.g., under an average approach, the 1 MW blue dot resource would be accredited based on their share (1 MW/1,000 MW) of the class’ total reliability contribution, in this case 7 hours/year</a:t>
            </a:r>
            <a:endParaRPr lang="en-US" dirty="0"/>
          </a:p>
        </p:txBody>
      </p:sp>
      <p:sp>
        <p:nvSpPr>
          <p:cNvPr id="4" name="Slide Number Placeholder 3"/>
          <p:cNvSpPr>
            <a:spLocks noGrp="1"/>
          </p:cNvSpPr>
          <p:nvPr>
            <p:ph type="sldNum" sz="quarter" idx="10"/>
          </p:nvPr>
        </p:nvSpPr>
        <p:spPr/>
        <p:txBody>
          <a:bodyPr/>
          <a:lstStyle/>
          <a:p>
            <a:fld id="{10C7F894-2A36-495D-AB7C-1055F7AC0F9D}" type="slidenum">
              <a:rPr lang="en-US" smtClean="0"/>
              <a:pPr/>
              <a:t>22</a:t>
            </a:fld>
            <a:endParaRPr lang="en-US" dirty="0"/>
          </a:p>
        </p:txBody>
      </p:sp>
      <p:sp>
        <p:nvSpPr>
          <p:cNvPr id="5" name="Title 4"/>
          <p:cNvSpPr>
            <a:spLocks noGrp="1"/>
          </p:cNvSpPr>
          <p:nvPr>
            <p:ph type="title"/>
          </p:nvPr>
        </p:nvSpPr>
        <p:spPr/>
        <p:txBody>
          <a:bodyPr/>
          <a:lstStyle/>
          <a:p>
            <a:r>
              <a:rPr lang="en-US" dirty="0" smtClean="0"/>
              <a:t>Graphical Demonstration of Average Approach</a:t>
            </a:r>
            <a:endParaRPr lang="en-US" dirty="0"/>
          </a:p>
        </p:txBody>
      </p:sp>
      <p:sp>
        <p:nvSpPr>
          <p:cNvPr id="6" name="TextBox 5"/>
          <p:cNvSpPr txBox="1"/>
          <p:nvPr/>
        </p:nvSpPr>
        <p:spPr>
          <a:xfrm>
            <a:off x="457200" y="4400550"/>
            <a:ext cx="2895600"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1" u="none" strike="noStrike" kern="1200" cap="none" spc="0" normalizeH="0" baseline="0" noProof="0" dirty="0" smtClean="0">
                <a:ln>
                  <a:noFill/>
                </a:ln>
                <a:solidFill>
                  <a:srgbClr val="000000"/>
                </a:solidFill>
                <a:effectLst/>
                <a:uLnTx/>
                <a:uFillTx/>
                <a:latin typeface="Calibri"/>
                <a:ea typeface="+mn-ea"/>
                <a:cs typeface="+mn-cs"/>
              </a:rPr>
              <a:t>Continued on the next slide</a:t>
            </a:r>
            <a:endParaRPr kumimoji="0" lang="en-US" sz="1600" b="0" i="1" u="none" strike="noStrike" kern="1200" cap="none" spc="0" normalizeH="0" baseline="0" noProof="0" dirty="0">
              <a:ln>
                <a:noFill/>
              </a:ln>
              <a:solidFill>
                <a:srgbClr val="000000"/>
              </a:solidFill>
              <a:effectLst/>
              <a:uLnTx/>
              <a:uFillTx/>
              <a:latin typeface="Calibri"/>
              <a:ea typeface="+mn-ea"/>
              <a:cs typeface="+mn-cs"/>
            </a:endParaRPr>
          </a:p>
        </p:txBody>
      </p:sp>
      <p:pic>
        <p:nvPicPr>
          <p:cNvPr id="8" name="Content Placeholder 7"/>
          <p:cNvPicPr>
            <a:picLocks noGrp="1" noChangeAspect="1"/>
          </p:cNvPicPr>
          <p:nvPr>
            <p:ph sz="half" idx="2"/>
          </p:nvPr>
        </p:nvPicPr>
        <p:blipFill>
          <a:blip r:embed="rId2"/>
          <a:stretch>
            <a:fillRect/>
          </a:stretch>
        </p:blipFill>
        <p:spPr>
          <a:xfrm>
            <a:off x="4724400" y="992792"/>
            <a:ext cx="3821765" cy="3636358"/>
          </a:xfrm>
          <a:prstGeom prst="rect">
            <a:avLst/>
          </a:prstGeom>
        </p:spPr>
      </p:pic>
    </p:spTree>
    <p:extLst>
      <p:ext uri="{BB962C8B-B14F-4D97-AF65-F5344CB8AC3E}">
        <p14:creationId xmlns:p14="http://schemas.microsoft.com/office/powerpoint/2010/main" val="220321961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0C7F894-2A36-495D-AB7C-1055F7AC0F9D}" type="slidenum">
              <a:rPr lang="en-US" smtClean="0"/>
              <a:pPr/>
              <a:t>23</a:t>
            </a:fld>
            <a:endParaRPr lang="en-US" dirty="0"/>
          </a:p>
        </p:txBody>
      </p:sp>
      <p:sp>
        <p:nvSpPr>
          <p:cNvPr id="3" name="Title 2"/>
          <p:cNvSpPr>
            <a:spLocks noGrp="1"/>
          </p:cNvSpPr>
          <p:nvPr>
            <p:ph type="title"/>
          </p:nvPr>
        </p:nvSpPr>
        <p:spPr/>
        <p:txBody>
          <a:bodyPr/>
          <a:lstStyle/>
          <a:p>
            <a:r>
              <a:rPr lang="en-US" dirty="0" smtClean="0"/>
              <a:t>Average vs. Marginal Takeaways</a:t>
            </a:r>
            <a:endParaRPr lang="en-US" dirty="0"/>
          </a:p>
        </p:txBody>
      </p:sp>
      <p:sp>
        <p:nvSpPr>
          <p:cNvPr id="4" name="Content Placeholder 3"/>
          <p:cNvSpPr>
            <a:spLocks noGrp="1"/>
          </p:cNvSpPr>
          <p:nvPr>
            <p:ph idx="1"/>
          </p:nvPr>
        </p:nvSpPr>
        <p:spPr/>
        <p:txBody>
          <a:bodyPr>
            <a:normAutofit fontScale="85000" lnSpcReduction="10000"/>
          </a:bodyPr>
          <a:lstStyle/>
          <a:p>
            <a:r>
              <a:rPr lang="en-US" dirty="0" smtClean="0"/>
              <a:t>Marginal approaches accredit all resources based on their marginal contribution to reliability</a:t>
            </a:r>
          </a:p>
          <a:p>
            <a:r>
              <a:rPr lang="en-US" dirty="0" smtClean="0"/>
              <a:t>Average approaches accredit resources based on their share of their class’ total contribution to system reliability</a:t>
            </a:r>
          </a:p>
          <a:p>
            <a:r>
              <a:rPr lang="en-US" dirty="0" smtClean="0"/>
              <a:t>Marginal approaches generally lead to accreditation values that are less than or equal to average approach’s accreditation values because many resources have declining contributions to reliability as their class’ penetration increases</a:t>
            </a:r>
          </a:p>
          <a:p>
            <a:r>
              <a:rPr lang="en-US" dirty="0" smtClean="0"/>
              <a:t>Note if the marginal reliability contribution of a class is constant (e.g. the marginal reliability contribution line is horizontal), the average and marginal approaches should yield the same accreditation value</a:t>
            </a:r>
            <a:endParaRPr lang="en-US" dirty="0"/>
          </a:p>
        </p:txBody>
      </p:sp>
    </p:spTree>
    <p:extLst>
      <p:ext uri="{BB962C8B-B14F-4D97-AF65-F5344CB8AC3E}">
        <p14:creationId xmlns:p14="http://schemas.microsoft.com/office/powerpoint/2010/main" val="102283182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0C7F894-2A36-495D-AB7C-1055F7AC0F9D}" type="slidenum">
              <a:rPr lang="en-US" smtClean="0"/>
              <a:pPr/>
              <a:t>24</a:t>
            </a:fld>
            <a:endParaRPr lang="en-US" dirty="0"/>
          </a:p>
        </p:txBody>
      </p:sp>
      <p:sp>
        <p:nvSpPr>
          <p:cNvPr id="3" name="Title 2"/>
          <p:cNvSpPr>
            <a:spLocks noGrp="1"/>
          </p:cNvSpPr>
          <p:nvPr>
            <p:ph type="title"/>
          </p:nvPr>
        </p:nvSpPr>
        <p:spPr/>
        <p:txBody>
          <a:bodyPr/>
          <a:lstStyle/>
          <a:p>
            <a:r>
              <a:rPr lang="en-US" dirty="0" smtClean="0"/>
              <a:t>Nomenclature</a:t>
            </a:r>
            <a:endParaRPr lang="en-US" dirty="0"/>
          </a:p>
        </p:txBody>
      </p:sp>
      <p:sp>
        <p:nvSpPr>
          <p:cNvPr id="4" name="Content Placeholder 3"/>
          <p:cNvSpPr>
            <a:spLocks noGrp="1"/>
          </p:cNvSpPr>
          <p:nvPr>
            <p:ph idx="1"/>
          </p:nvPr>
        </p:nvSpPr>
        <p:spPr>
          <a:xfrm>
            <a:off x="457200" y="895350"/>
            <a:ext cx="8229600" cy="3609516"/>
          </a:xfrm>
        </p:spPr>
        <p:txBody>
          <a:bodyPr>
            <a:normAutofit fontScale="77500" lnSpcReduction="20000"/>
          </a:bodyPr>
          <a:lstStyle/>
          <a:p>
            <a:pPr marL="0" indent="0">
              <a:buNone/>
            </a:pPr>
            <a:r>
              <a:rPr lang="en-US" dirty="0" smtClean="0"/>
              <a:t>When discussing these concepts and approaches going forward, a commonly understood nomenclature is helpful:</a:t>
            </a:r>
          </a:p>
          <a:p>
            <a:r>
              <a:rPr lang="en-US" dirty="0" smtClean="0"/>
              <a:t>Accredited capacity – measures a resource’s estimated reliability contribution and is used to determine the maximum amount of capacity a resource can sell in a forward reliability/capacity market</a:t>
            </a:r>
          </a:p>
          <a:p>
            <a:r>
              <a:rPr lang="en-US" dirty="0"/>
              <a:t>Qualified capacity – </a:t>
            </a:r>
            <a:r>
              <a:rPr lang="en-US" dirty="0" smtClean="0"/>
              <a:t>ISO-NE’s </a:t>
            </a:r>
            <a:r>
              <a:rPr lang="en-US" dirty="0"/>
              <a:t>current approach to accrediting resources using a combination of </a:t>
            </a:r>
            <a:r>
              <a:rPr lang="en-US" dirty="0" smtClean="0"/>
              <a:t>ICAP </a:t>
            </a:r>
            <a:r>
              <a:rPr lang="en-US" dirty="0"/>
              <a:t>and </a:t>
            </a:r>
            <a:r>
              <a:rPr lang="en-US" dirty="0" smtClean="0"/>
              <a:t>heuristic approaches</a:t>
            </a:r>
            <a:endParaRPr lang="en-US" dirty="0"/>
          </a:p>
          <a:p>
            <a:r>
              <a:rPr lang="en-US" dirty="0" smtClean="0"/>
              <a:t>Substitutability – resources are substitutable if changes </a:t>
            </a:r>
            <a:r>
              <a:rPr lang="en-US" dirty="0"/>
              <a:t>in the accredited capacity of different resources have approximately the same impact on resource </a:t>
            </a:r>
            <a:r>
              <a:rPr lang="en-US" dirty="0" smtClean="0"/>
              <a:t>adequacy</a:t>
            </a:r>
          </a:p>
          <a:p>
            <a:r>
              <a:rPr lang="en-US" dirty="0" smtClean="0"/>
              <a:t>Marginal approach – accredits resources based on their marginal contribution to reliability</a:t>
            </a:r>
            <a:endParaRPr lang="en-US" dirty="0"/>
          </a:p>
        </p:txBody>
      </p:sp>
      <p:sp>
        <p:nvSpPr>
          <p:cNvPr id="5" name="TextBox 4"/>
          <p:cNvSpPr txBox="1"/>
          <p:nvPr/>
        </p:nvSpPr>
        <p:spPr>
          <a:xfrm>
            <a:off x="457200" y="4400550"/>
            <a:ext cx="2895600"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1" u="none" strike="noStrike" kern="1200" cap="none" spc="0" normalizeH="0" baseline="0" noProof="0" dirty="0" smtClean="0">
                <a:ln>
                  <a:noFill/>
                </a:ln>
                <a:solidFill>
                  <a:srgbClr val="000000"/>
                </a:solidFill>
                <a:effectLst/>
                <a:uLnTx/>
                <a:uFillTx/>
                <a:latin typeface="Calibri"/>
                <a:ea typeface="+mn-ea"/>
                <a:cs typeface="+mn-cs"/>
              </a:rPr>
              <a:t>Continued on the next slide</a:t>
            </a:r>
            <a:endParaRPr kumimoji="0" lang="en-US" sz="1600" b="0" i="1" u="none" strike="noStrike" kern="1200" cap="none" spc="0" normalizeH="0" baseline="0" noProof="0" dirty="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175253354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0C7F894-2A36-495D-AB7C-1055F7AC0F9D}" type="slidenum">
              <a:rPr lang="en-US" smtClean="0"/>
              <a:pPr/>
              <a:t>25</a:t>
            </a:fld>
            <a:endParaRPr lang="en-US" dirty="0"/>
          </a:p>
        </p:txBody>
      </p:sp>
      <p:sp>
        <p:nvSpPr>
          <p:cNvPr id="3" name="Title 2"/>
          <p:cNvSpPr>
            <a:spLocks noGrp="1"/>
          </p:cNvSpPr>
          <p:nvPr>
            <p:ph type="title"/>
          </p:nvPr>
        </p:nvSpPr>
        <p:spPr/>
        <p:txBody>
          <a:bodyPr/>
          <a:lstStyle/>
          <a:p>
            <a:r>
              <a:rPr lang="en-US" dirty="0" smtClean="0"/>
              <a:t>Nomenclature, cont.</a:t>
            </a:r>
            <a:endParaRPr lang="en-US" dirty="0"/>
          </a:p>
        </p:txBody>
      </p:sp>
      <p:sp>
        <p:nvSpPr>
          <p:cNvPr id="4" name="Content Placeholder 3"/>
          <p:cNvSpPr>
            <a:spLocks noGrp="1"/>
          </p:cNvSpPr>
          <p:nvPr>
            <p:ph idx="1"/>
          </p:nvPr>
        </p:nvSpPr>
        <p:spPr/>
        <p:txBody>
          <a:bodyPr>
            <a:normAutofit fontScale="92500" lnSpcReduction="20000"/>
          </a:bodyPr>
          <a:lstStyle/>
          <a:p>
            <a:r>
              <a:rPr lang="en-US" dirty="0" smtClean="0"/>
              <a:t>Average approach – accredits resources based on their share of their class’ total contribution to system reliability</a:t>
            </a:r>
          </a:p>
          <a:p>
            <a:r>
              <a:rPr lang="en-US" dirty="0" smtClean="0"/>
              <a:t>Class average ELCC approach – an average approach that examines the impact on a given reliability metric of the addition or removal of an entire class </a:t>
            </a:r>
          </a:p>
          <a:p>
            <a:r>
              <a:rPr lang="en-US" dirty="0" smtClean="0"/>
              <a:t>Marginal ELCC approach – a marginal version of the average ELCC approach that examines the impact on a given reliability metric of the addition or removal of a small increment of a given resource</a:t>
            </a:r>
          </a:p>
          <a:p>
            <a:r>
              <a:rPr lang="en-US" dirty="0" smtClean="0"/>
              <a:t>MRI approach – a marginal approach that accredits resources based on the impact an incremental increase in a resource’s capacity has on resource adequacy</a:t>
            </a:r>
          </a:p>
        </p:txBody>
      </p:sp>
    </p:spTree>
    <p:extLst>
      <p:ext uri="{BB962C8B-B14F-4D97-AF65-F5344CB8AC3E}">
        <p14:creationId xmlns:p14="http://schemas.microsoft.com/office/powerpoint/2010/main" val="328151128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0C7F894-2A36-495D-AB7C-1055F7AC0F9D}" type="slidenum">
              <a:rPr lang="en-US" smtClean="0"/>
              <a:pPr/>
              <a:t>26</a:t>
            </a:fld>
            <a:endParaRPr lang="en-US" dirty="0"/>
          </a:p>
        </p:txBody>
      </p:sp>
      <p:sp>
        <p:nvSpPr>
          <p:cNvPr id="3" name="Title 2"/>
          <p:cNvSpPr>
            <a:spLocks noGrp="1"/>
          </p:cNvSpPr>
          <p:nvPr>
            <p:ph type="title"/>
          </p:nvPr>
        </p:nvSpPr>
        <p:spPr/>
        <p:txBody>
          <a:bodyPr>
            <a:normAutofit fontScale="90000"/>
          </a:bodyPr>
          <a:lstStyle/>
          <a:p>
            <a:r>
              <a:rPr lang="en-US" dirty="0" smtClean="0"/>
              <a:t>Average and Marginal Approaches</a:t>
            </a:r>
            <a:br>
              <a:rPr lang="en-US" dirty="0" smtClean="0"/>
            </a:br>
            <a:r>
              <a:rPr lang="en-US" sz="2200" i="1" dirty="0" smtClean="0"/>
              <a:t>Benefits and Challenges</a:t>
            </a:r>
            <a:endParaRPr lang="en-US" sz="2200" i="1" dirty="0"/>
          </a:p>
        </p:txBody>
      </p:sp>
      <p:graphicFrame>
        <p:nvGraphicFramePr>
          <p:cNvPr id="5" name="Content Placeholder 4">
            <a:extLst>
              <a:ext uri="{FF2B5EF4-FFF2-40B4-BE49-F238E27FC236}">
                <a16:creationId xmlns:a16="http://schemas.microsoft.com/office/drawing/2014/main" id="{1DA9A1AB-D46C-48F5-B626-29EADE23E621}"/>
              </a:ext>
            </a:extLst>
          </p:cNvPr>
          <p:cNvGraphicFramePr>
            <a:graphicFrameLocks noGrp="1"/>
          </p:cNvGraphicFramePr>
          <p:nvPr>
            <p:ph idx="1"/>
            <p:extLst>
              <p:ext uri="{D42A27DB-BD31-4B8C-83A1-F6EECF244321}">
                <p14:modId xmlns:p14="http://schemas.microsoft.com/office/powerpoint/2010/main" val="2873592843"/>
              </p:ext>
            </p:extLst>
          </p:nvPr>
        </p:nvGraphicFramePr>
        <p:xfrm>
          <a:off x="228600" y="895350"/>
          <a:ext cx="8686800" cy="2760346"/>
        </p:xfrm>
        <a:graphic>
          <a:graphicData uri="http://schemas.openxmlformats.org/drawingml/2006/table">
            <a:tbl>
              <a:tblPr firstRow="1" bandRow="1">
                <a:tableStyleId>{5C22544A-7EE6-4342-B048-85BDC9FD1C3A}</a:tableStyleId>
              </a:tblPr>
              <a:tblGrid>
                <a:gridCol w="1260704">
                  <a:extLst>
                    <a:ext uri="{9D8B030D-6E8A-4147-A177-3AD203B41FA5}">
                      <a16:colId xmlns:a16="http://schemas.microsoft.com/office/drawing/2014/main" val="4201074062"/>
                    </a:ext>
                  </a:extLst>
                </a:gridCol>
                <a:gridCol w="1665376">
                  <a:extLst>
                    <a:ext uri="{9D8B030D-6E8A-4147-A177-3AD203B41FA5}">
                      <a16:colId xmlns:a16="http://schemas.microsoft.com/office/drawing/2014/main" val="966520370"/>
                    </a:ext>
                  </a:extLst>
                </a:gridCol>
                <a:gridCol w="3200400">
                  <a:extLst>
                    <a:ext uri="{9D8B030D-6E8A-4147-A177-3AD203B41FA5}">
                      <a16:colId xmlns:a16="http://schemas.microsoft.com/office/drawing/2014/main" val="2499326735"/>
                    </a:ext>
                  </a:extLst>
                </a:gridCol>
                <a:gridCol w="2560320">
                  <a:extLst>
                    <a:ext uri="{9D8B030D-6E8A-4147-A177-3AD203B41FA5}">
                      <a16:colId xmlns:a16="http://schemas.microsoft.com/office/drawing/2014/main" val="3616713450"/>
                    </a:ext>
                  </a:extLst>
                </a:gridCol>
              </a:tblGrid>
              <a:tr h="308934">
                <a:tc>
                  <a:txBody>
                    <a:bodyPr/>
                    <a:lstStyle/>
                    <a:p>
                      <a:pPr algn="ctr"/>
                      <a:r>
                        <a:rPr lang="en-US" sz="1200" dirty="0"/>
                        <a:t>Framework</a:t>
                      </a:r>
                    </a:p>
                  </a:txBody>
                  <a:tcPr/>
                </a:tc>
                <a:tc>
                  <a:txBody>
                    <a:bodyPr/>
                    <a:lstStyle/>
                    <a:p>
                      <a:pPr algn="ctr"/>
                      <a:r>
                        <a:rPr lang="en-US" sz="1200" dirty="0"/>
                        <a:t>Methodology</a:t>
                      </a:r>
                    </a:p>
                  </a:txBody>
                  <a:tcPr/>
                </a:tc>
                <a:tc>
                  <a:txBody>
                    <a:bodyPr/>
                    <a:lstStyle/>
                    <a:p>
                      <a:pPr algn="ctr"/>
                      <a:r>
                        <a:rPr lang="en-US" sz="1200" dirty="0" smtClean="0"/>
                        <a:t>Benefits (Highlights)</a:t>
                      </a:r>
                      <a:endParaRPr lang="en-US" sz="1200" dirty="0"/>
                    </a:p>
                  </a:txBody>
                  <a:tcPr/>
                </a:tc>
                <a:tc>
                  <a:txBody>
                    <a:bodyPr/>
                    <a:lstStyle/>
                    <a:p>
                      <a:pPr algn="ctr"/>
                      <a:r>
                        <a:rPr lang="en-US" sz="1200" dirty="0" smtClean="0"/>
                        <a:t>Challenges (Highlights)</a:t>
                      </a:r>
                      <a:endParaRPr lang="en-US" sz="1200" dirty="0"/>
                    </a:p>
                  </a:txBody>
                  <a:tcPr/>
                </a:tc>
                <a:extLst>
                  <a:ext uri="{0D108BD9-81ED-4DB2-BD59-A6C34878D82A}">
                    <a16:rowId xmlns:a16="http://schemas.microsoft.com/office/drawing/2014/main" val="4036572207"/>
                  </a:ext>
                </a:extLst>
              </a:tr>
              <a:tr h="1262692">
                <a:tc>
                  <a:txBody>
                    <a:bodyPr/>
                    <a:lstStyle/>
                    <a:p>
                      <a:r>
                        <a:rPr lang="en-US" sz="1200" dirty="0">
                          <a:solidFill>
                            <a:srgbClr val="000000"/>
                          </a:solidFill>
                        </a:rPr>
                        <a:t>Average</a:t>
                      </a:r>
                    </a:p>
                  </a:txBody>
                  <a:tcPr/>
                </a:tc>
                <a:tc>
                  <a:txBody>
                    <a:bodyPr/>
                    <a:lstStyle/>
                    <a:p>
                      <a:pPr marL="0" indent="0">
                        <a:buFont typeface="Arial" panose="020B0604020202020204" pitchFamily="34" charset="0"/>
                        <a:buNone/>
                      </a:pPr>
                      <a:r>
                        <a:rPr lang="en-US" sz="1200" dirty="0" smtClean="0">
                          <a:solidFill>
                            <a:srgbClr val="000000"/>
                          </a:solidFill>
                        </a:rPr>
                        <a:t>Accredits resources based on their share of their class’ total reliability contribution</a:t>
                      </a:r>
                      <a:endParaRPr lang="en-US" sz="1200" dirty="0">
                        <a:solidFill>
                          <a:srgbClr val="000000"/>
                        </a:solidFill>
                      </a:endParaRPr>
                    </a:p>
                  </a:txBody>
                  <a:tcPr/>
                </a:tc>
                <a:tc>
                  <a:txBody>
                    <a:bodyPr/>
                    <a:lstStyle/>
                    <a:p>
                      <a:pPr marL="112713" indent="-112713">
                        <a:buFont typeface="Arial" panose="020B0604020202020204" pitchFamily="34" charset="0"/>
                        <a:buChar char="•"/>
                      </a:pPr>
                      <a:r>
                        <a:rPr lang="en-US" sz="1200" dirty="0" smtClean="0">
                          <a:solidFill>
                            <a:srgbClr val="000000"/>
                          </a:solidFill>
                        </a:rPr>
                        <a:t>Accreditation</a:t>
                      </a:r>
                      <a:r>
                        <a:rPr lang="en-US" sz="1200" baseline="0" dirty="0" smtClean="0">
                          <a:solidFill>
                            <a:srgbClr val="000000"/>
                          </a:solidFill>
                        </a:rPr>
                        <a:t> values will likely be more stable over time compared to a marginal approach</a:t>
                      </a:r>
                      <a:endParaRPr lang="en-US" sz="1200" dirty="0">
                        <a:solidFill>
                          <a:srgbClr val="000000"/>
                        </a:solidFill>
                      </a:endParaRPr>
                    </a:p>
                  </a:txBody>
                  <a:tcPr/>
                </a:tc>
                <a:tc>
                  <a:txBody>
                    <a:bodyPr/>
                    <a:lstStyle/>
                    <a:p>
                      <a:pPr marL="112713" indent="-112713">
                        <a:buFont typeface="Arial" panose="020B0604020202020204" pitchFamily="34" charset="0"/>
                        <a:buChar char="•"/>
                      </a:pPr>
                      <a:r>
                        <a:rPr lang="en-US" sz="1200" dirty="0">
                          <a:solidFill>
                            <a:srgbClr val="000000"/>
                          </a:solidFill>
                        </a:rPr>
                        <a:t>Incremental resources may </a:t>
                      </a:r>
                      <a:r>
                        <a:rPr lang="en-US" sz="1200" dirty="0" smtClean="0">
                          <a:solidFill>
                            <a:srgbClr val="000000"/>
                          </a:solidFill>
                        </a:rPr>
                        <a:t>be </a:t>
                      </a:r>
                      <a:r>
                        <a:rPr lang="en-US" sz="1200" dirty="0">
                          <a:solidFill>
                            <a:srgbClr val="000000"/>
                          </a:solidFill>
                        </a:rPr>
                        <a:t>over-valued in reliability contribution </a:t>
                      </a:r>
                      <a:r>
                        <a:rPr lang="en-US" sz="1200" dirty="0" smtClean="0">
                          <a:solidFill>
                            <a:srgbClr val="000000"/>
                          </a:solidFill>
                        </a:rPr>
                        <a:t>(suboptimal</a:t>
                      </a:r>
                      <a:r>
                        <a:rPr lang="en-US" sz="1200" baseline="0" dirty="0" smtClean="0">
                          <a:solidFill>
                            <a:srgbClr val="000000"/>
                          </a:solidFill>
                        </a:rPr>
                        <a:t> entry/exit signals</a:t>
                      </a:r>
                      <a:r>
                        <a:rPr lang="en-US" sz="1200" dirty="0" smtClean="0">
                          <a:solidFill>
                            <a:srgbClr val="000000"/>
                          </a:solidFill>
                        </a:rPr>
                        <a:t>) </a:t>
                      </a:r>
                      <a:endParaRPr lang="en-US" sz="1200" dirty="0">
                        <a:solidFill>
                          <a:srgbClr val="000000"/>
                        </a:solidFill>
                      </a:endParaRPr>
                    </a:p>
                    <a:p>
                      <a:pPr marL="112713" indent="-112713">
                        <a:buFont typeface="Arial" panose="020B0604020202020204" pitchFamily="34" charset="0"/>
                        <a:buChar char="•"/>
                      </a:pPr>
                      <a:r>
                        <a:rPr lang="en-US" sz="1200" dirty="0" smtClean="0">
                          <a:solidFill>
                            <a:srgbClr val="000000"/>
                          </a:solidFill>
                        </a:rPr>
                        <a:t>Diversity</a:t>
                      </a:r>
                      <a:r>
                        <a:rPr lang="en-US" sz="1200" baseline="0" dirty="0" smtClean="0">
                          <a:solidFill>
                            <a:srgbClr val="000000"/>
                          </a:solidFill>
                        </a:rPr>
                        <a:t> benefits </a:t>
                      </a:r>
                      <a:r>
                        <a:rPr lang="en-US" sz="1200" dirty="0" smtClean="0">
                          <a:solidFill>
                            <a:srgbClr val="000000"/>
                          </a:solidFill>
                        </a:rPr>
                        <a:t>(solar </a:t>
                      </a:r>
                      <a:r>
                        <a:rPr lang="en-US" sz="1200" dirty="0">
                          <a:solidFill>
                            <a:srgbClr val="000000"/>
                          </a:solidFill>
                        </a:rPr>
                        <a:t>vs storage vs wind interactions) </a:t>
                      </a:r>
                      <a:r>
                        <a:rPr lang="en-US" sz="1200" dirty="0" smtClean="0">
                          <a:solidFill>
                            <a:srgbClr val="000000"/>
                          </a:solidFill>
                        </a:rPr>
                        <a:t>have to be allocated to resources</a:t>
                      </a:r>
                    </a:p>
                  </a:txBody>
                  <a:tcPr/>
                </a:tc>
                <a:extLst>
                  <a:ext uri="{0D108BD9-81ED-4DB2-BD59-A6C34878D82A}">
                    <a16:rowId xmlns:a16="http://schemas.microsoft.com/office/drawing/2014/main" val="2568405341"/>
                  </a:ext>
                </a:extLst>
              </a:tr>
              <a:tr h="1062700">
                <a:tc>
                  <a:txBody>
                    <a:bodyPr/>
                    <a:lstStyle/>
                    <a:p>
                      <a:r>
                        <a:rPr lang="en-US" sz="1200" dirty="0">
                          <a:solidFill>
                            <a:srgbClr val="000000"/>
                          </a:solidFill>
                        </a:rPr>
                        <a:t>Marginal</a:t>
                      </a:r>
                    </a:p>
                  </a:txBody>
                  <a:tcPr/>
                </a:tc>
                <a:tc>
                  <a:txBody>
                    <a:bodyPr/>
                    <a:lstStyle/>
                    <a:p>
                      <a:r>
                        <a:rPr lang="en-US" sz="1200" dirty="0" smtClean="0">
                          <a:solidFill>
                            <a:srgbClr val="000000"/>
                          </a:solidFill>
                        </a:rPr>
                        <a:t>Accredits resources based</a:t>
                      </a:r>
                      <a:r>
                        <a:rPr lang="en-US" sz="1200" baseline="0" dirty="0" smtClean="0">
                          <a:solidFill>
                            <a:srgbClr val="000000"/>
                          </a:solidFill>
                        </a:rPr>
                        <a:t> on their marginal contributions to reliability</a:t>
                      </a:r>
                      <a:endParaRPr lang="en-US" sz="1200" dirty="0">
                        <a:solidFill>
                          <a:srgbClr val="000000"/>
                        </a:solidFill>
                      </a:endParaRPr>
                    </a:p>
                  </a:txBody>
                  <a:tcPr/>
                </a:tc>
                <a:tc>
                  <a:txBody>
                    <a:bodyPr/>
                    <a:lstStyle/>
                    <a:p>
                      <a:pPr marL="112713" indent="-112713">
                        <a:buFont typeface="Arial" panose="020B0604020202020204" pitchFamily="34" charset="0"/>
                        <a:buChar char="•"/>
                      </a:pPr>
                      <a:r>
                        <a:rPr lang="en-US" sz="1200" dirty="0" smtClean="0">
                          <a:solidFill>
                            <a:srgbClr val="000000"/>
                          </a:solidFill>
                        </a:rPr>
                        <a:t>Sends accurate entry and exit signals to market</a:t>
                      </a:r>
                      <a:r>
                        <a:rPr lang="en-US" sz="1200" baseline="0" dirty="0" smtClean="0">
                          <a:solidFill>
                            <a:srgbClr val="000000"/>
                          </a:solidFill>
                        </a:rPr>
                        <a:t> participants</a:t>
                      </a:r>
                    </a:p>
                    <a:p>
                      <a:pPr marL="112713" indent="-112713">
                        <a:buFont typeface="Arial" panose="020B0604020202020204" pitchFamily="34" charset="0"/>
                        <a:buChar char="•"/>
                      </a:pPr>
                      <a:r>
                        <a:rPr lang="en-US" sz="1200" baseline="0" dirty="0" smtClean="0">
                          <a:solidFill>
                            <a:srgbClr val="000000"/>
                          </a:solidFill>
                        </a:rPr>
                        <a:t>Interactions between resource types are easily incorporated into accreditation values</a:t>
                      </a:r>
                    </a:p>
                    <a:p>
                      <a:pPr marL="112713" indent="-112713">
                        <a:buFont typeface="Arial" panose="020B0604020202020204" pitchFamily="34" charset="0"/>
                        <a:buChar char="•"/>
                      </a:pPr>
                      <a:r>
                        <a:rPr lang="en-US" sz="1200" baseline="0" dirty="0" smtClean="0">
                          <a:solidFill>
                            <a:srgbClr val="000000"/>
                          </a:solidFill>
                        </a:rPr>
                        <a:t>Provides the same compensation to resources that provide the same service</a:t>
                      </a:r>
                      <a:endParaRPr lang="en-US" sz="1200" dirty="0">
                        <a:solidFill>
                          <a:srgbClr val="000000"/>
                        </a:solidFill>
                      </a:endParaRPr>
                    </a:p>
                  </a:txBody>
                  <a:tcPr/>
                </a:tc>
                <a:tc>
                  <a:txBody>
                    <a:bodyPr/>
                    <a:lstStyle/>
                    <a:p>
                      <a:pPr marL="112713" marR="0" lvl="0" indent="-1127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strike="noStrike" dirty="0" smtClean="0">
                          <a:solidFill>
                            <a:srgbClr val="000000"/>
                          </a:solidFill>
                        </a:rPr>
                        <a:t>May be challenging to accurately calculate the marginal impact of a</a:t>
                      </a:r>
                      <a:r>
                        <a:rPr lang="en-US" sz="1200" strike="noStrike" baseline="0" dirty="0" smtClean="0">
                          <a:solidFill>
                            <a:srgbClr val="000000"/>
                          </a:solidFill>
                        </a:rPr>
                        <a:t> small change in accredited capacity </a:t>
                      </a:r>
                    </a:p>
                    <a:p>
                      <a:pPr marL="112713" marR="0" lvl="0" indent="-1127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strike="noStrike" baseline="0" dirty="0" smtClean="0">
                          <a:solidFill>
                            <a:srgbClr val="000000"/>
                          </a:solidFill>
                        </a:rPr>
                        <a:t>Accreditation values may shift more over time compared to an average approach</a:t>
                      </a:r>
                    </a:p>
                  </a:txBody>
                  <a:tcPr/>
                </a:tc>
                <a:extLst>
                  <a:ext uri="{0D108BD9-81ED-4DB2-BD59-A6C34878D82A}">
                    <a16:rowId xmlns:a16="http://schemas.microsoft.com/office/drawing/2014/main" val="2589754413"/>
                  </a:ext>
                </a:extLst>
              </a:tr>
            </a:tbl>
          </a:graphicData>
        </a:graphic>
      </p:graphicFrame>
      <p:sp>
        <p:nvSpPr>
          <p:cNvPr id="6" name="TextBox 5"/>
          <p:cNvSpPr txBox="1"/>
          <p:nvPr/>
        </p:nvSpPr>
        <p:spPr>
          <a:xfrm>
            <a:off x="236732" y="3790950"/>
            <a:ext cx="8678668" cy="584775"/>
          </a:xfrm>
          <a:prstGeom prst="rect">
            <a:avLst/>
          </a:prstGeom>
          <a:noFill/>
        </p:spPr>
        <p:txBody>
          <a:bodyPr wrap="square" rtlCol="0">
            <a:spAutoFit/>
          </a:bodyPr>
          <a:lstStyle/>
          <a:p>
            <a:pPr marL="285750" indent="-285750">
              <a:buFont typeface="Arial" panose="020B0604020202020204" pitchFamily="34" charset="0"/>
              <a:buChar char="•"/>
            </a:pPr>
            <a:r>
              <a:rPr lang="en-US" sz="1600" dirty="0" smtClean="0">
                <a:solidFill>
                  <a:srgbClr val="000000"/>
                </a:solidFill>
              </a:rPr>
              <a:t>The ISO finds the benefits of a marginal approach compelling, and at this time is leaning towards this approach</a:t>
            </a:r>
          </a:p>
        </p:txBody>
      </p:sp>
    </p:spTree>
    <p:extLst>
      <p:ext uri="{BB962C8B-B14F-4D97-AF65-F5344CB8AC3E}">
        <p14:creationId xmlns:p14="http://schemas.microsoft.com/office/powerpoint/2010/main" val="300995193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0C7F894-2A36-495D-AB7C-1055F7AC0F9D}" type="slidenum">
              <a:rPr lang="en-US" smtClean="0"/>
              <a:pPr/>
              <a:t>27</a:t>
            </a:fld>
            <a:endParaRPr lang="en-US" dirty="0"/>
          </a:p>
        </p:txBody>
      </p:sp>
      <p:sp>
        <p:nvSpPr>
          <p:cNvPr id="3" name="Title 2"/>
          <p:cNvSpPr>
            <a:spLocks noGrp="1"/>
          </p:cNvSpPr>
          <p:nvPr>
            <p:ph type="title"/>
          </p:nvPr>
        </p:nvSpPr>
        <p:spPr/>
        <p:txBody>
          <a:bodyPr>
            <a:normAutofit fontScale="90000"/>
          </a:bodyPr>
          <a:lstStyle/>
          <a:p>
            <a:r>
              <a:rPr lang="en-US" dirty="0" smtClean="0"/>
              <a:t>Continued Discussion on Average and Marginal Approaches in July</a:t>
            </a:r>
            <a:endParaRPr lang="en-US" dirty="0"/>
          </a:p>
        </p:txBody>
      </p:sp>
      <p:sp>
        <p:nvSpPr>
          <p:cNvPr id="4" name="Content Placeholder 3"/>
          <p:cNvSpPr>
            <a:spLocks noGrp="1"/>
          </p:cNvSpPr>
          <p:nvPr>
            <p:ph idx="1"/>
          </p:nvPr>
        </p:nvSpPr>
        <p:spPr/>
        <p:txBody>
          <a:bodyPr/>
          <a:lstStyle/>
          <a:p>
            <a:r>
              <a:rPr lang="en-US" dirty="0" smtClean="0"/>
              <a:t>Please </a:t>
            </a:r>
            <a:r>
              <a:rPr lang="en-US" dirty="0"/>
              <a:t>submit additional clarifying questions on these approaches to the MC </a:t>
            </a:r>
            <a:r>
              <a:rPr lang="en-US" dirty="0" smtClean="0"/>
              <a:t>Secretary (</a:t>
            </a:r>
            <a:r>
              <a:rPr lang="en-US" dirty="0" smtClean="0">
                <a:hlinkClick r:id="rId2"/>
              </a:rPr>
              <a:t>dcakert@iso-ne.com</a:t>
            </a:r>
            <a:r>
              <a:rPr lang="en-US" dirty="0" smtClean="0"/>
              <a:t>) </a:t>
            </a:r>
            <a:r>
              <a:rPr lang="en-US" dirty="0"/>
              <a:t>by June 24 to help with preparation for upcoming </a:t>
            </a:r>
            <a:r>
              <a:rPr lang="en-US" dirty="0" smtClean="0"/>
              <a:t>meetings</a:t>
            </a:r>
          </a:p>
          <a:p>
            <a:r>
              <a:rPr lang="en-US" dirty="0" smtClean="0"/>
              <a:t>The ISO will endeavor to address these questions throughout the year-long RCA stakeholder process</a:t>
            </a:r>
          </a:p>
          <a:p>
            <a:pPr marL="0" indent="0">
              <a:buNone/>
            </a:pPr>
            <a:endParaRPr lang="en-US" dirty="0">
              <a:solidFill>
                <a:srgbClr val="FF0000"/>
              </a:solidFill>
            </a:endParaRPr>
          </a:p>
          <a:p>
            <a:endParaRPr lang="en-US" dirty="0"/>
          </a:p>
        </p:txBody>
      </p:sp>
    </p:spTree>
    <p:extLst>
      <p:ext uri="{BB962C8B-B14F-4D97-AF65-F5344CB8AC3E}">
        <p14:creationId xmlns:p14="http://schemas.microsoft.com/office/powerpoint/2010/main" val="127527419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778794"/>
            <a:ext cx="7772400" cy="1021556"/>
          </a:xfrm>
        </p:spPr>
        <p:txBody>
          <a:bodyPr>
            <a:normAutofit fontScale="90000"/>
          </a:bodyPr>
          <a:lstStyle/>
          <a:p>
            <a:r>
              <a:rPr lang="en-US" dirty="0" smtClean="0"/>
              <a:t>Opportunities for improvements to current resource capacity accreditation process</a:t>
            </a:r>
            <a:endParaRPr lang="en-US" dirty="0"/>
          </a:p>
        </p:txBody>
      </p:sp>
      <p:sp>
        <p:nvSpPr>
          <p:cNvPr id="4" name="Slide Number Placeholder 3"/>
          <p:cNvSpPr>
            <a:spLocks noGrp="1"/>
          </p:cNvSpPr>
          <p:nvPr>
            <p:ph type="sldNum" sz="quarter" idx="4"/>
          </p:nvPr>
        </p:nvSpPr>
        <p:spPr/>
        <p:txBody>
          <a:bodyPr/>
          <a:lstStyle/>
          <a:p>
            <a:fld id="{10C7F894-2A36-495D-AB7C-1055F7AC0F9D}" type="slidenum">
              <a:rPr lang="en-US" smtClean="0"/>
              <a:pPr/>
              <a:t>28</a:t>
            </a:fld>
            <a:endParaRPr lang="en-US" dirty="0"/>
          </a:p>
        </p:txBody>
      </p:sp>
    </p:spTree>
    <p:extLst>
      <p:ext uri="{BB962C8B-B14F-4D97-AF65-F5344CB8AC3E}">
        <p14:creationId xmlns:p14="http://schemas.microsoft.com/office/powerpoint/2010/main" val="100342258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0C7F894-2A36-495D-AB7C-1055F7AC0F9D}" type="slidenum">
              <a:rPr lang="en-US" smtClean="0"/>
              <a:pPr/>
              <a:t>29</a:t>
            </a:fld>
            <a:endParaRPr lang="en-US" dirty="0"/>
          </a:p>
        </p:txBody>
      </p:sp>
      <p:sp>
        <p:nvSpPr>
          <p:cNvPr id="3" name="Title 2"/>
          <p:cNvSpPr>
            <a:spLocks noGrp="1"/>
          </p:cNvSpPr>
          <p:nvPr>
            <p:ph type="title"/>
          </p:nvPr>
        </p:nvSpPr>
        <p:spPr/>
        <p:txBody>
          <a:bodyPr/>
          <a:lstStyle/>
          <a:p>
            <a:r>
              <a:rPr lang="en-US" dirty="0" smtClean="0"/>
              <a:t>Forward Capacity Market Design Objectives</a:t>
            </a:r>
            <a:endParaRPr lang="en-US" dirty="0"/>
          </a:p>
        </p:txBody>
      </p:sp>
      <p:sp>
        <p:nvSpPr>
          <p:cNvPr id="4" name="Content Placeholder 3"/>
          <p:cNvSpPr>
            <a:spLocks noGrp="1"/>
          </p:cNvSpPr>
          <p:nvPr>
            <p:ph idx="1"/>
          </p:nvPr>
        </p:nvSpPr>
        <p:spPr/>
        <p:txBody>
          <a:bodyPr>
            <a:normAutofit lnSpcReduction="10000"/>
          </a:bodyPr>
          <a:lstStyle/>
          <a:p>
            <a:r>
              <a:rPr lang="en-US" b="1" u="sng" dirty="0" smtClean="0"/>
              <a:t>Design Objective 1:</a:t>
            </a:r>
            <a:r>
              <a:rPr lang="en-US" dirty="0" smtClean="0"/>
              <a:t> To ensure the system has sufficient resources to meet the region’s one-day-in-ten reliability requirement, where “sufficient” is defined as having enough resources that can perform as expected in the right locations</a:t>
            </a:r>
            <a:endParaRPr lang="en-US" strike="sngStrike" dirty="0" smtClean="0">
              <a:solidFill>
                <a:srgbClr val="FF0000"/>
              </a:solidFill>
            </a:endParaRPr>
          </a:p>
          <a:p>
            <a:r>
              <a:rPr lang="en-US" b="1" u="sng" dirty="0" smtClean="0"/>
              <a:t>Design Objective 2:</a:t>
            </a:r>
            <a:r>
              <a:rPr lang="en-US" dirty="0" smtClean="0"/>
              <a:t> To ensure that Design Objective 1 is achieved in a cost-effective manner</a:t>
            </a:r>
            <a:endParaRPr lang="en-US" strike="sngStrike" dirty="0" smtClean="0">
              <a:solidFill>
                <a:srgbClr val="FF0000"/>
              </a:solidFill>
            </a:endParaRPr>
          </a:p>
          <a:p>
            <a:r>
              <a:rPr lang="en-US" dirty="0" smtClean="0"/>
              <a:t>Design Objectives 1 and 2 are the ISO’s current objectives for the FCM and the ISO is not proposing changes to these objectives as part of the RCA reforms</a:t>
            </a:r>
            <a:endParaRPr lang="en-US" dirty="0"/>
          </a:p>
        </p:txBody>
      </p:sp>
    </p:spTree>
    <p:extLst>
      <p:ext uri="{BB962C8B-B14F-4D97-AF65-F5344CB8AC3E}">
        <p14:creationId xmlns:p14="http://schemas.microsoft.com/office/powerpoint/2010/main" val="352269673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10C7F894-2A36-495D-AB7C-1055F7AC0F9D}" type="slidenum">
              <a:rPr lang="en-US" smtClean="0"/>
              <a:pPr/>
              <a:t>3</a:t>
            </a:fld>
            <a:endParaRPr lang="en-US" dirty="0"/>
          </a:p>
        </p:txBody>
      </p:sp>
      <p:sp>
        <p:nvSpPr>
          <p:cNvPr id="30" name="Text Placeholder 29"/>
          <p:cNvSpPr>
            <a:spLocks noGrp="1"/>
          </p:cNvSpPr>
          <p:nvPr>
            <p:ph type="body" sz="quarter" idx="12"/>
          </p:nvPr>
        </p:nvSpPr>
        <p:spPr/>
        <p:txBody>
          <a:bodyPr>
            <a:normAutofit fontScale="70000" lnSpcReduction="20000"/>
          </a:bodyPr>
          <a:lstStyle/>
          <a:p>
            <a:pPr>
              <a:spcBef>
                <a:spcPts val="0"/>
              </a:spcBef>
            </a:pPr>
            <a:r>
              <a:rPr lang="en-US" dirty="0" smtClean="0"/>
              <a:t>WMPP ID:</a:t>
            </a:r>
          </a:p>
          <a:p>
            <a:pPr>
              <a:spcBef>
                <a:spcPts val="0"/>
              </a:spcBef>
            </a:pPr>
            <a:r>
              <a:rPr lang="en-US" dirty="0" smtClean="0"/>
              <a:t>157</a:t>
            </a:r>
            <a:endParaRPr lang="en-US" dirty="0"/>
          </a:p>
        </p:txBody>
      </p:sp>
      <p:sp>
        <p:nvSpPr>
          <p:cNvPr id="31" name="Text Placeholder 30"/>
          <p:cNvSpPr>
            <a:spLocks noGrp="1"/>
          </p:cNvSpPr>
          <p:nvPr>
            <p:ph type="body" sz="quarter" idx="13"/>
          </p:nvPr>
        </p:nvSpPr>
        <p:spPr/>
        <p:txBody>
          <a:bodyPr/>
          <a:lstStyle/>
          <a:p>
            <a:r>
              <a:rPr lang="en-US" dirty="0" smtClean="0"/>
              <a:t>Proposed Effective Date: FCA 19</a:t>
            </a:r>
          </a:p>
          <a:p>
            <a:endParaRPr lang="en-US" dirty="0"/>
          </a:p>
        </p:txBody>
      </p:sp>
      <p:sp>
        <p:nvSpPr>
          <p:cNvPr id="16" name="Text Placeholder 15"/>
          <p:cNvSpPr>
            <a:spLocks noGrp="1"/>
          </p:cNvSpPr>
          <p:nvPr>
            <p:ph type="body" sz="quarter" idx="14"/>
          </p:nvPr>
        </p:nvSpPr>
        <p:spPr>
          <a:xfrm>
            <a:off x="485775" y="1428750"/>
            <a:ext cx="8229600" cy="3371850"/>
          </a:xfrm>
        </p:spPr>
        <p:txBody>
          <a:bodyPr>
            <a:normAutofit lnSpcReduction="10000"/>
          </a:bodyPr>
          <a:lstStyle/>
          <a:p>
            <a:r>
              <a:rPr lang="en-US" dirty="0" smtClean="0"/>
              <a:t>Today’s </a:t>
            </a:r>
            <a:r>
              <a:rPr lang="en-US" dirty="0"/>
              <a:t>discussion will </a:t>
            </a:r>
            <a:r>
              <a:rPr lang="en-US" dirty="0" smtClean="0"/>
              <a:t>focus on:</a:t>
            </a:r>
            <a:endParaRPr lang="en-US" dirty="0"/>
          </a:p>
          <a:p>
            <a:pPr lvl="1"/>
            <a:r>
              <a:rPr lang="en-US" dirty="0"/>
              <a:t>Conceptual overview </a:t>
            </a:r>
            <a:r>
              <a:rPr lang="en-US" dirty="0" smtClean="0"/>
              <a:t>of purpose of </a:t>
            </a:r>
            <a:r>
              <a:rPr lang="en-US" dirty="0"/>
              <a:t>capacity </a:t>
            </a:r>
            <a:r>
              <a:rPr lang="en-US" dirty="0" smtClean="0"/>
              <a:t>accreditation (slides 5-9)</a:t>
            </a:r>
            <a:endParaRPr lang="en-US" dirty="0"/>
          </a:p>
          <a:p>
            <a:pPr lvl="1"/>
            <a:r>
              <a:rPr lang="en-US" dirty="0"/>
              <a:t>Discuss different accreditation </a:t>
            </a:r>
            <a:r>
              <a:rPr lang="en-US" dirty="0" smtClean="0"/>
              <a:t>methods (slides 10-14)</a:t>
            </a:r>
            <a:endParaRPr lang="en-US" dirty="0"/>
          </a:p>
          <a:p>
            <a:pPr lvl="1"/>
            <a:r>
              <a:rPr lang="en-US" dirty="0" smtClean="0"/>
              <a:t>Discuss </a:t>
            </a:r>
            <a:r>
              <a:rPr lang="en-US" dirty="0"/>
              <a:t>average and marginal approaches to accreditation at a conceptual </a:t>
            </a:r>
            <a:r>
              <a:rPr lang="en-US" dirty="0" smtClean="0"/>
              <a:t>level (slides 15-23)</a:t>
            </a:r>
            <a:endParaRPr lang="en-US" dirty="0"/>
          </a:p>
          <a:p>
            <a:pPr lvl="1"/>
            <a:r>
              <a:rPr lang="en-US" dirty="0"/>
              <a:t>Define a common nomenclature for </a:t>
            </a:r>
            <a:r>
              <a:rPr lang="en-US" dirty="0" smtClean="0"/>
              <a:t>discussions (slides 24-25) </a:t>
            </a:r>
          </a:p>
          <a:p>
            <a:pPr lvl="1"/>
            <a:r>
              <a:rPr lang="en-US" dirty="0" smtClean="0"/>
              <a:t>Discuss benefits and challenges of average and marginal approaches (slides 26-27)</a:t>
            </a:r>
          </a:p>
          <a:p>
            <a:pPr lvl="1"/>
            <a:r>
              <a:rPr lang="en-US" dirty="0" smtClean="0"/>
              <a:t>Introduce FCM design objectives and opportunities for improvement (slides 28-32)</a:t>
            </a:r>
          </a:p>
          <a:p>
            <a:pPr lvl="1"/>
            <a:r>
              <a:rPr lang="en-US" dirty="0" smtClean="0"/>
              <a:t>Overview of stakeholder schedule (slides 36-40)</a:t>
            </a:r>
            <a:endParaRPr lang="en-US" dirty="0"/>
          </a:p>
        </p:txBody>
      </p:sp>
      <p:sp>
        <p:nvSpPr>
          <p:cNvPr id="3" name="Text Placeholder 2"/>
          <p:cNvSpPr>
            <a:spLocks noGrp="1"/>
          </p:cNvSpPr>
          <p:nvPr>
            <p:ph type="body" sz="quarter" idx="11"/>
          </p:nvPr>
        </p:nvSpPr>
        <p:spPr>
          <a:xfrm>
            <a:off x="513608" y="361950"/>
            <a:ext cx="6096000" cy="285750"/>
          </a:xfrm>
        </p:spPr>
        <p:txBody>
          <a:bodyPr>
            <a:noAutofit/>
          </a:bodyPr>
          <a:lstStyle/>
          <a:p>
            <a:r>
              <a:rPr lang="en-US" sz="1800" dirty="0" smtClean="0"/>
              <a:t>Resource Capacity Accreditation in the Forward Capacity Market</a:t>
            </a:r>
            <a:endParaRPr lang="en-US" sz="1800" strike="sngStrike" dirty="0">
              <a:solidFill>
                <a:srgbClr val="FF0000"/>
              </a:solidFill>
            </a:endParaRPr>
          </a:p>
        </p:txBody>
      </p:sp>
    </p:spTree>
    <p:extLst>
      <p:ext uri="{BB962C8B-B14F-4D97-AF65-F5344CB8AC3E}">
        <p14:creationId xmlns:p14="http://schemas.microsoft.com/office/powerpoint/2010/main" val="310664112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0C7F894-2A36-495D-AB7C-1055F7AC0F9D}" type="slidenum">
              <a:rPr lang="en-US" smtClean="0"/>
              <a:pPr/>
              <a:t>30</a:t>
            </a:fld>
            <a:endParaRPr lang="en-US" dirty="0"/>
          </a:p>
        </p:txBody>
      </p:sp>
      <p:sp>
        <p:nvSpPr>
          <p:cNvPr id="3" name="Title 2"/>
          <p:cNvSpPr>
            <a:spLocks noGrp="1"/>
          </p:cNvSpPr>
          <p:nvPr>
            <p:ph type="title"/>
          </p:nvPr>
        </p:nvSpPr>
        <p:spPr/>
        <p:txBody>
          <a:bodyPr/>
          <a:lstStyle/>
          <a:p>
            <a:r>
              <a:rPr lang="en-US" dirty="0" smtClean="0"/>
              <a:t>Opportunities for Improvement</a:t>
            </a:r>
            <a:endParaRPr lang="en-US" dirty="0"/>
          </a:p>
        </p:txBody>
      </p:sp>
      <p:sp>
        <p:nvSpPr>
          <p:cNvPr id="4" name="Content Placeholder 3"/>
          <p:cNvSpPr>
            <a:spLocks noGrp="1"/>
          </p:cNvSpPr>
          <p:nvPr>
            <p:ph idx="1"/>
          </p:nvPr>
        </p:nvSpPr>
        <p:spPr/>
        <p:txBody>
          <a:bodyPr>
            <a:normAutofit/>
          </a:bodyPr>
          <a:lstStyle/>
          <a:p>
            <a:r>
              <a:rPr lang="en-US" dirty="0" smtClean="0"/>
              <a:t>The region is moving swiftly toward a decarbonized grid. There are opportunities to implement improvements now to better facilitate reliability and market efficiency in the future</a:t>
            </a:r>
          </a:p>
          <a:p>
            <a:r>
              <a:rPr lang="en-US" dirty="0" smtClean="0"/>
              <a:t>In other words, our current resource adequacy assessment and accreditation processes could be improved to better ensure that the FCM continues to meet Design Objectives 1 and 2 as the resource mix evolves</a:t>
            </a:r>
            <a:endParaRPr lang="en-US" dirty="0"/>
          </a:p>
        </p:txBody>
      </p:sp>
    </p:spTree>
    <p:extLst>
      <p:ext uri="{BB962C8B-B14F-4D97-AF65-F5344CB8AC3E}">
        <p14:creationId xmlns:p14="http://schemas.microsoft.com/office/powerpoint/2010/main" val="20075754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0C7F894-2A36-495D-AB7C-1055F7AC0F9D}" type="slidenum">
              <a:rPr lang="en-US" smtClean="0"/>
              <a:pPr/>
              <a:t>31</a:t>
            </a:fld>
            <a:endParaRPr lang="en-US" dirty="0"/>
          </a:p>
        </p:txBody>
      </p:sp>
      <p:sp>
        <p:nvSpPr>
          <p:cNvPr id="3" name="Title 2"/>
          <p:cNvSpPr>
            <a:spLocks noGrp="1"/>
          </p:cNvSpPr>
          <p:nvPr>
            <p:ph type="title"/>
          </p:nvPr>
        </p:nvSpPr>
        <p:spPr/>
        <p:txBody>
          <a:bodyPr>
            <a:normAutofit fontScale="90000"/>
          </a:bodyPr>
          <a:lstStyle/>
          <a:p>
            <a:r>
              <a:rPr lang="en-US" dirty="0" smtClean="0"/>
              <a:t>Opportunity 1: Improved Accuracy in Accreditation</a:t>
            </a:r>
            <a:endParaRPr lang="en-US" dirty="0"/>
          </a:p>
        </p:txBody>
      </p:sp>
      <p:sp>
        <p:nvSpPr>
          <p:cNvPr id="4" name="Content Placeholder 3"/>
          <p:cNvSpPr>
            <a:spLocks noGrp="1"/>
          </p:cNvSpPr>
          <p:nvPr>
            <p:ph idx="1"/>
          </p:nvPr>
        </p:nvSpPr>
        <p:spPr/>
        <p:txBody>
          <a:bodyPr>
            <a:normAutofit lnSpcReduction="10000"/>
          </a:bodyPr>
          <a:lstStyle/>
          <a:p>
            <a:r>
              <a:rPr lang="en-US" b="1" u="sng" dirty="0" smtClean="0"/>
              <a:t>Opportunity 1:</a:t>
            </a:r>
            <a:r>
              <a:rPr lang="en-US" dirty="0" smtClean="0"/>
              <a:t> </a:t>
            </a:r>
            <a:r>
              <a:rPr lang="en-US" dirty="0"/>
              <a:t>C</a:t>
            </a:r>
            <a:r>
              <a:rPr lang="en-US" dirty="0" smtClean="0"/>
              <a:t>urrent capacity accreditation framework can be improved to reflect</a:t>
            </a:r>
            <a:r>
              <a:rPr lang="en-US" dirty="0" smtClean="0">
                <a:solidFill>
                  <a:schemeClr val="accent3"/>
                </a:solidFill>
              </a:rPr>
              <a:t> </a:t>
            </a:r>
            <a:r>
              <a:rPr lang="en-US" dirty="0" smtClean="0"/>
              <a:t>different resource contributions toward resource adequacy. These adjustments will better yield accredited capacity that is substitutable between resources, which is beneficial as unique resource types enter the market</a:t>
            </a:r>
            <a:endParaRPr lang="en-US" strike="sngStrike" dirty="0"/>
          </a:p>
          <a:p>
            <a:r>
              <a:rPr lang="en-US" dirty="0" smtClean="0"/>
              <a:t>For example, under current rules, an increase in the accredited capacity of a fossil resource may not have the same impact on EUE as a similarly sized increase in the accredited capacity of a solar resource</a:t>
            </a:r>
            <a:endParaRPr lang="en-US" dirty="0"/>
          </a:p>
        </p:txBody>
      </p:sp>
    </p:spTree>
    <p:extLst>
      <p:ext uri="{BB962C8B-B14F-4D97-AF65-F5344CB8AC3E}">
        <p14:creationId xmlns:p14="http://schemas.microsoft.com/office/powerpoint/2010/main" val="237066829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0C7F894-2A36-495D-AB7C-1055F7AC0F9D}" type="slidenum">
              <a:rPr lang="en-US" smtClean="0"/>
              <a:pPr/>
              <a:t>32</a:t>
            </a:fld>
            <a:endParaRPr lang="en-US" dirty="0"/>
          </a:p>
        </p:txBody>
      </p:sp>
      <p:sp>
        <p:nvSpPr>
          <p:cNvPr id="3" name="Title 2"/>
          <p:cNvSpPr>
            <a:spLocks noGrp="1"/>
          </p:cNvSpPr>
          <p:nvPr>
            <p:ph type="title"/>
          </p:nvPr>
        </p:nvSpPr>
        <p:spPr/>
        <p:txBody>
          <a:bodyPr>
            <a:normAutofit fontScale="90000"/>
          </a:bodyPr>
          <a:lstStyle/>
          <a:p>
            <a:r>
              <a:rPr lang="en-US" dirty="0" smtClean="0"/>
              <a:t>Opportunity 2: Improved Accuracy in Resource Adequacy Assessment Modeling</a:t>
            </a:r>
            <a:endParaRPr lang="en-US" dirty="0"/>
          </a:p>
        </p:txBody>
      </p:sp>
      <p:sp>
        <p:nvSpPr>
          <p:cNvPr id="4" name="Content Placeholder 3"/>
          <p:cNvSpPr>
            <a:spLocks noGrp="1"/>
          </p:cNvSpPr>
          <p:nvPr>
            <p:ph idx="1"/>
          </p:nvPr>
        </p:nvSpPr>
        <p:spPr/>
        <p:txBody>
          <a:bodyPr>
            <a:normAutofit fontScale="85000" lnSpcReduction="10000"/>
          </a:bodyPr>
          <a:lstStyle/>
          <a:p>
            <a:r>
              <a:rPr lang="en-US" b="1" u="sng" dirty="0" smtClean="0"/>
              <a:t>Opportunity 2:</a:t>
            </a:r>
            <a:r>
              <a:rPr lang="en-US" dirty="0" smtClean="0"/>
              <a:t> </a:t>
            </a:r>
            <a:r>
              <a:rPr lang="en-US" dirty="0"/>
              <a:t>C</a:t>
            </a:r>
            <a:r>
              <a:rPr lang="en-US" dirty="0" smtClean="0"/>
              <a:t>urrent resource adequacy assessment process can be improved to better reflect resources’ expected performance and reliability contributions as the resource mix changes</a:t>
            </a:r>
          </a:p>
          <a:p>
            <a:r>
              <a:rPr lang="en-US" dirty="0" smtClean="0"/>
              <a:t>Intermittent resources are currently modeled as “perfect capacity” resources at their seasonal qualified capacity, meaning that they are assumed to be available to provide a constant quantity of energy in all hours</a:t>
            </a:r>
          </a:p>
          <a:p>
            <a:pPr lvl="1"/>
            <a:r>
              <a:rPr lang="en-US" dirty="0" smtClean="0"/>
              <a:t>Intermittent resources can perform better than this level in some hours and worse in others, in practice</a:t>
            </a:r>
          </a:p>
          <a:p>
            <a:r>
              <a:rPr lang="en-US" dirty="0" smtClean="0"/>
              <a:t>Fuel limitations for gas-only resources in the winter are not reflected</a:t>
            </a:r>
          </a:p>
          <a:p>
            <a:r>
              <a:rPr lang="en-US" dirty="0" smtClean="0"/>
              <a:t>Energy limitations for pumped storage hydro resources are not reflected</a:t>
            </a:r>
            <a:endParaRPr lang="en-US" dirty="0"/>
          </a:p>
        </p:txBody>
      </p:sp>
    </p:spTree>
    <p:extLst>
      <p:ext uri="{BB962C8B-B14F-4D97-AF65-F5344CB8AC3E}">
        <p14:creationId xmlns:p14="http://schemas.microsoft.com/office/powerpoint/2010/main" val="316230410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4" name="Slide Number Placeholder 3"/>
          <p:cNvSpPr>
            <a:spLocks noGrp="1"/>
          </p:cNvSpPr>
          <p:nvPr>
            <p:ph type="sldNum" sz="quarter" idx="4"/>
          </p:nvPr>
        </p:nvSpPr>
        <p:spPr/>
        <p:txBody>
          <a:bodyPr/>
          <a:lstStyle/>
          <a:p>
            <a:fld id="{10C7F894-2A36-495D-AB7C-1055F7AC0F9D}" type="slidenum">
              <a:rPr lang="en-US" smtClean="0"/>
              <a:pPr/>
              <a:t>33</a:t>
            </a:fld>
            <a:endParaRPr lang="en-US" dirty="0"/>
          </a:p>
        </p:txBody>
      </p:sp>
    </p:spTree>
    <p:extLst>
      <p:ext uri="{BB962C8B-B14F-4D97-AF65-F5344CB8AC3E}">
        <p14:creationId xmlns:p14="http://schemas.microsoft.com/office/powerpoint/2010/main" val="362758165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0C7F894-2A36-495D-AB7C-1055F7AC0F9D}" type="slidenum">
              <a:rPr lang="en-US" smtClean="0"/>
              <a:pPr/>
              <a:t>34</a:t>
            </a:fld>
            <a:endParaRPr lang="en-US" dirty="0"/>
          </a:p>
        </p:txBody>
      </p:sp>
      <p:sp>
        <p:nvSpPr>
          <p:cNvPr id="3" name="Title 2"/>
          <p:cNvSpPr>
            <a:spLocks noGrp="1"/>
          </p:cNvSpPr>
          <p:nvPr>
            <p:ph type="title"/>
          </p:nvPr>
        </p:nvSpPr>
        <p:spPr/>
        <p:txBody>
          <a:bodyPr/>
          <a:lstStyle/>
          <a:p>
            <a:r>
              <a:rPr lang="en-US" dirty="0" smtClean="0"/>
              <a:t>Outline of Project Scope</a:t>
            </a:r>
            <a:endParaRPr lang="en-US" dirty="0"/>
          </a:p>
        </p:txBody>
      </p:sp>
      <p:sp>
        <p:nvSpPr>
          <p:cNvPr id="4" name="Content Placeholder 3"/>
          <p:cNvSpPr>
            <a:spLocks noGrp="1"/>
          </p:cNvSpPr>
          <p:nvPr>
            <p:ph idx="1"/>
          </p:nvPr>
        </p:nvSpPr>
        <p:spPr/>
        <p:txBody>
          <a:bodyPr/>
          <a:lstStyle/>
          <a:p>
            <a:r>
              <a:rPr lang="en-US" dirty="0" smtClean="0"/>
              <a:t>The ISO intends to revise its approach to capacity accreditation to use probabilistic resource adequacy assessment modeling processes</a:t>
            </a:r>
          </a:p>
          <a:p>
            <a:pPr lvl="1"/>
            <a:r>
              <a:rPr lang="en-US" dirty="0" smtClean="0"/>
              <a:t>ISO will present thoughts its proposed approach in the next few meetings</a:t>
            </a:r>
          </a:p>
          <a:p>
            <a:r>
              <a:rPr lang="en-US" dirty="0" smtClean="0"/>
              <a:t>Improve Resource Adequacy (RA) Assessment processes</a:t>
            </a:r>
          </a:p>
          <a:p>
            <a:pPr lvl="1"/>
            <a:r>
              <a:rPr lang="en-US" dirty="0" smtClean="0"/>
              <a:t>ISO will present additional details on improvements to the RA Assessment processes in the coming months</a:t>
            </a:r>
          </a:p>
        </p:txBody>
      </p:sp>
    </p:spTree>
    <p:extLst>
      <p:ext uri="{BB962C8B-B14F-4D97-AF65-F5344CB8AC3E}">
        <p14:creationId xmlns:p14="http://schemas.microsoft.com/office/powerpoint/2010/main" val="404667100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0C7F894-2A36-495D-AB7C-1055F7AC0F9D}" type="slidenum">
              <a:rPr lang="en-US" smtClean="0"/>
              <a:pPr/>
              <a:t>35</a:t>
            </a:fld>
            <a:endParaRPr lang="en-US" dirty="0"/>
          </a:p>
        </p:txBody>
      </p:sp>
      <p:sp>
        <p:nvSpPr>
          <p:cNvPr id="3" name="Title 2"/>
          <p:cNvSpPr>
            <a:spLocks noGrp="1"/>
          </p:cNvSpPr>
          <p:nvPr>
            <p:ph type="title"/>
          </p:nvPr>
        </p:nvSpPr>
        <p:spPr/>
        <p:txBody>
          <a:bodyPr/>
          <a:lstStyle/>
          <a:p>
            <a:r>
              <a:rPr lang="en-US" dirty="0" smtClean="0"/>
              <a:t>Key Takeaways</a:t>
            </a:r>
            <a:endParaRPr lang="en-US" dirty="0"/>
          </a:p>
        </p:txBody>
      </p:sp>
      <p:sp>
        <p:nvSpPr>
          <p:cNvPr id="4" name="Content Placeholder 3"/>
          <p:cNvSpPr>
            <a:spLocks noGrp="1"/>
          </p:cNvSpPr>
          <p:nvPr>
            <p:ph idx="1"/>
          </p:nvPr>
        </p:nvSpPr>
        <p:spPr/>
        <p:txBody>
          <a:bodyPr>
            <a:normAutofit fontScale="70000" lnSpcReduction="20000"/>
          </a:bodyPr>
          <a:lstStyle/>
          <a:p>
            <a:r>
              <a:rPr lang="en-US" dirty="0" smtClean="0"/>
              <a:t>Capacity accreditation qualifies resources’ contributions to reliability and is used to set the maximum quantity they can sell in forward reliability/capacity markets</a:t>
            </a:r>
          </a:p>
          <a:p>
            <a:r>
              <a:rPr lang="en-US" dirty="0" smtClean="0"/>
              <a:t>Accredited capacity is substitutable if an incremental decrease in one resource can be offset by an incremental increase in another resource without changing system reliability</a:t>
            </a:r>
            <a:endParaRPr lang="en-US" strike="sngStrike" dirty="0">
              <a:solidFill>
                <a:srgbClr val="FF0000"/>
              </a:solidFill>
            </a:endParaRPr>
          </a:p>
          <a:p>
            <a:r>
              <a:rPr lang="en-US" dirty="0" smtClean="0"/>
              <a:t>There are broadly two approaches to capacity accreditation using stochastic modeling: average and marginal approaches</a:t>
            </a:r>
          </a:p>
          <a:p>
            <a:pPr lvl="1"/>
            <a:r>
              <a:rPr lang="en-US" dirty="0" smtClean="0"/>
              <a:t>Average approaches accredit resources based on their share of their class’ total contribution to reliability</a:t>
            </a:r>
          </a:p>
          <a:p>
            <a:pPr lvl="1"/>
            <a:r>
              <a:rPr lang="en-US" dirty="0" smtClean="0"/>
              <a:t>Marginal approaches accredit resources based on their marginal reliability contribution</a:t>
            </a:r>
          </a:p>
          <a:p>
            <a:r>
              <a:rPr lang="en-US" dirty="0" smtClean="0"/>
              <a:t>The ISO is currently planning to employ a MRI approach </a:t>
            </a:r>
          </a:p>
          <a:p>
            <a:r>
              <a:rPr lang="en-US" dirty="0" smtClean="0"/>
              <a:t>Please send questions and comments on average and </a:t>
            </a:r>
            <a:r>
              <a:rPr lang="en-US" dirty="0"/>
              <a:t>marginal approaches </a:t>
            </a:r>
            <a:r>
              <a:rPr lang="en-US" dirty="0" smtClean="0"/>
              <a:t>to the MC </a:t>
            </a:r>
            <a:r>
              <a:rPr lang="en-US" dirty="0"/>
              <a:t>Secretary (</a:t>
            </a:r>
            <a:r>
              <a:rPr lang="en-US" dirty="0">
                <a:hlinkClick r:id="rId2"/>
              </a:rPr>
              <a:t>dcakert@iso-ne.com</a:t>
            </a:r>
            <a:r>
              <a:rPr lang="en-US" dirty="0"/>
              <a:t>) by June </a:t>
            </a:r>
            <a:r>
              <a:rPr lang="en-US" dirty="0" smtClean="0"/>
              <a:t>24</a:t>
            </a:r>
          </a:p>
        </p:txBody>
      </p:sp>
    </p:spTree>
    <p:extLst>
      <p:ext uri="{BB962C8B-B14F-4D97-AF65-F5344CB8AC3E}">
        <p14:creationId xmlns:p14="http://schemas.microsoft.com/office/powerpoint/2010/main" val="396300415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smtClean="0"/>
              <a:t>Stakeholder schedule</a:t>
            </a:r>
            <a:endParaRPr lang="en-US" dirty="0"/>
          </a:p>
        </p:txBody>
      </p:sp>
      <p:sp>
        <p:nvSpPr>
          <p:cNvPr id="3" name="Slide Number Placeholder 2"/>
          <p:cNvSpPr>
            <a:spLocks noGrp="1"/>
          </p:cNvSpPr>
          <p:nvPr>
            <p:ph type="sldNum" sz="quarter" idx="4294967295"/>
          </p:nvPr>
        </p:nvSpPr>
        <p:spPr>
          <a:xfrm>
            <a:off x="8534400" y="4775200"/>
            <a:ext cx="381000" cy="196850"/>
          </a:xfrm>
        </p:spPr>
        <p:txBody>
          <a:bodyPr/>
          <a:lstStyle/>
          <a:p>
            <a:fld id="{10C7F894-2A36-495D-AB7C-1055F7AC0F9D}" type="slidenum">
              <a:rPr lang="en-US" smtClean="0"/>
              <a:pPr/>
              <a:t>36</a:t>
            </a:fld>
            <a:endParaRPr lang="en-US" dirty="0"/>
          </a:p>
        </p:txBody>
      </p:sp>
    </p:spTree>
    <p:extLst>
      <p:ext uri="{BB962C8B-B14F-4D97-AF65-F5344CB8AC3E}">
        <p14:creationId xmlns:p14="http://schemas.microsoft.com/office/powerpoint/2010/main" val="357807766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C7F894-2A36-495D-AB7C-1055F7AC0F9D}" type="slidenum">
              <a:rPr lang="en-US" smtClean="0"/>
              <a:pPr/>
              <a:t>37</a:t>
            </a:fld>
            <a:endParaRPr lang="en-US" dirty="0"/>
          </a:p>
        </p:txBody>
      </p:sp>
      <p:sp>
        <p:nvSpPr>
          <p:cNvPr id="6" name="Title 1"/>
          <p:cNvSpPr>
            <a:spLocks noGrp="1"/>
          </p:cNvSpPr>
          <p:nvPr>
            <p:ph type="title"/>
          </p:nvPr>
        </p:nvSpPr>
        <p:spPr>
          <a:xfrm>
            <a:off x="304800" y="38100"/>
            <a:ext cx="8229600" cy="857250"/>
          </a:xfrm>
        </p:spPr>
        <p:txBody>
          <a:bodyPr>
            <a:normAutofit/>
          </a:bodyPr>
          <a:lstStyle/>
          <a:p>
            <a:r>
              <a:rPr lang="en-US" sz="2800" dirty="0"/>
              <a:t>Stakeholder </a:t>
            </a:r>
            <a:r>
              <a:rPr lang="en-US" sz="2800" dirty="0" smtClean="0"/>
              <a:t>Process - Overview</a:t>
            </a:r>
            <a:endParaRPr lang="en-US" sz="2800" dirty="0"/>
          </a:p>
        </p:txBody>
      </p:sp>
      <p:sp>
        <p:nvSpPr>
          <p:cNvPr id="2" name="Content Placeholder 1"/>
          <p:cNvSpPr>
            <a:spLocks noGrp="1"/>
          </p:cNvSpPr>
          <p:nvPr>
            <p:ph idx="1"/>
          </p:nvPr>
        </p:nvSpPr>
        <p:spPr>
          <a:xfrm>
            <a:off x="304800" y="1051322"/>
            <a:ext cx="8610600" cy="3609516"/>
          </a:xfrm>
        </p:spPr>
        <p:txBody>
          <a:bodyPr>
            <a:normAutofit fontScale="70000" lnSpcReduction="20000"/>
          </a:bodyPr>
          <a:lstStyle/>
          <a:p>
            <a:r>
              <a:rPr lang="en-US" dirty="0" smtClean="0"/>
              <a:t>There are several broad phases laid out for this proposal in the stakeholder process:</a:t>
            </a:r>
          </a:p>
          <a:p>
            <a:pPr lvl="1"/>
            <a:r>
              <a:rPr lang="en-US" dirty="0" smtClean="0"/>
              <a:t>Background, Conceptual Design, &amp; Education: June 2022 – October 2022</a:t>
            </a:r>
          </a:p>
          <a:p>
            <a:pPr lvl="1"/>
            <a:r>
              <a:rPr lang="en-US" dirty="0" smtClean="0"/>
              <a:t>Detailed Design: November 2022 – January 2023</a:t>
            </a:r>
          </a:p>
          <a:p>
            <a:pPr lvl="1"/>
            <a:r>
              <a:rPr lang="en-US" dirty="0" smtClean="0"/>
              <a:t>Finalize Design &amp; Review Tariff Language: February 2023 – April 2023</a:t>
            </a:r>
          </a:p>
          <a:p>
            <a:pPr lvl="1"/>
            <a:r>
              <a:rPr lang="en-US" dirty="0" smtClean="0"/>
              <a:t>Voting: May 2023 (Technical Committees) and June 2023 (Participants Committee)</a:t>
            </a:r>
          </a:p>
          <a:p>
            <a:r>
              <a:rPr lang="en-US" dirty="0" smtClean="0"/>
              <a:t>Through at least the conceptual design phase, the content will primarily be delivered during the MC with the RC jointly invited to discuss the RCA proposal</a:t>
            </a:r>
          </a:p>
          <a:p>
            <a:pPr lvl="1"/>
            <a:r>
              <a:rPr lang="en-US" dirty="0"/>
              <a:t>As needed, additional joint MC/RC meetings would be held during the </a:t>
            </a:r>
            <a:r>
              <a:rPr lang="en-US" dirty="0" smtClean="0"/>
              <a:t>regularly scheduled RC </a:t>
            </a:r>
            <a:r>
              <a:rPr lang="en-US" dirty="0"/>
              <a:t>to continue discussions of material that were not completed during the regular joint MC/RC </a:t>
            </a:r>
            <a:r>
              <a:rPr lang="en-US" dirty="0" smtClean="0"/>
              <a:t>meeting</a:t>
            </a:r>
          </a:p>
          <a:p>
            <a:r>
              <a:rPr lang="en-US" dirty="0" smtClean="0"/>
              <a:t>Starting likely with the detailed design phase, the MC and RC will meet separately and discuss distinct content under their committee’s purview</a:t>
            </a:r>
          </a:p>
          <a:p>
            <a:pPr lvl="1"/>
            <a:r>
              <a:rPr lang="en-US" dirty="0" smtClean="0"/>
              <a:t>The MC and RC are each invited to continue to participate in each other’s ongoing discussions and review on the RCA proposal</a:t>
            </a:r>
          </a:p>
          <a:p>
            <a:r>
              <a:rPr lang="en-US" dirty="0" smtClean="0"/>
              <a:t>At the next meeting in July, discussions will continue on average vs. marginal and the conceptual design will be introduced</a:t>
            </a:r>
            <a:endParaRPr lang="en-US" dirty="0"/>
          </a:p>
        </p:txBody>
      </p:sp>
    </p:spTree>
    <p:extLst>
      <p:ext uri="{BB962C8B-B14F-4D97-AF65-F5344CB8AC3E}">
        <p14:creationId xmlns:p14="http://schemas.microsoft.com/office/powerpoint/2010/main" val="189207344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C7F894-2A36-495D-AB7C-1055F7AC0F9D}" type="slidenum">
              <a:rPr lang="en-US" smtClean="0"/>
              <a:pPr/>
              <a:t>38</a:t>
            </a:fld>
            <a:endParaRPr lang="en-US" dirty="0"/>
          </a:p>
        </p:txBody>
      </p:sp>
      <p:sp>
        <p:nvSpPr>
          <p:cNvPr id="6" name="Title 1"/>
          <p:cNvSpPr>
            <a:spLocks noGrp="1"/>
          </p:cNvSpPr>
          <p:nvPr>
            <p:ph type="title"/>
          </p:nvPr>
        </p:nvSpPr>
        <p:spPr>
          <a:xfrm>
            <a:off x="457201" y="-95250"/>
            <a:ext cx="8229600" cy="857250"/>
          </a:xfrm>
        </p:spPr>
        <p:txBody>
          <a:bodyPr>
            <a:normAutofit/>
          </a:bodyPr>
          <a:lstStyle/>
          <a:p>
            <a:r>
              <a:rPr lang="en-US" sz="2800" dirty="0"/>
              <a:t>Stakeholder </a:t>
            </a:r>
            <a:r>
              <a:rPr lang="en-US" sz="2800" dirty="0" smtClean="0"/>
              <a:t>Schedule – Conceptual Design Phase</a:t>
            </a:r>
            <a:endParaRPr lang="en-US" sz="2800" dirty="0"/>
          </a:p>
        </p:txBody>
      </p:sp>
      <p:graphicFrame>
        <p:nvGraphicFramePr>
          <p:cNvPr id="8" name="Table 7"/>
          <p:cNvGraphicFramePr>
            <a:graphicFrameLocks noGrp="1"/>
          </p:cNvGraphicFramePr>
          <p:nvPr>
            <p:extLst>
              <p:ext uri="{D42A27DB-BD31-4B8C-83A1-F6EECF244321}">
                <p14:modId xmlns:p14="http://schemas.microsoft.com/office/powerpoint/2010/main" val="2757427412"/>
              </p:ext>
            </p:extLst>
          </p:nvPr>
        </p:nvGraphicFramePr>
        <p:xfrm>
          <a:off x="457201" y="3172883"/>
          <a:ext cx="8077197" cy="1380067"/>
        </p:xfrm>
        <a:graphic>
          <a:graphicData uri="http://schemas.openxmlformats.org/drawingml/2006/table">
            <a:tbl>
              <a:tblPr/>
              <a:tblGrid>
                <a:gridCol w="199368">
                  <a:extLst>
                    <a:ext uri="{9D8B030D-6E8A-4147-A177-3AD203B41FA5}">
                      <a16:colId xmlns:a16="http://schemas.microsoft.com/office/drawing/2014/main" val="1559818234"/>
                    </a:ext>
                  </a:extLst>
                </a:gridCol>
                <a:gridCol w="224290">
                  <a:extLst>
                    <a:ext uri="{9D8B030D-6E8A-4147-A177-3AD203B41FA5}">
                      <a16:colId xmlns:a16="http://schemas.microsoft.com/office/drawing/2014/main" val="1020426174"/>
                    </a:ext>
                  </a:extLst>
                </a:gridCol>
                <a:gridCol w="199368">
                  <a:extLst>
                    <a:ext uri="{9D8B030D-6E8A-4147-A177-3AD203B41FA5}">
                      <a16:colId xmlns:a16="http://schemas.microsoft.com/office/drawing/2014/main" val="1632218079"/>
                    </a:ext>
                  </a:extLst>
                </a:gridCol>
                <a:gridCol w="199368">
                  <a:extLst>
                    <a:ext uri="{9D8B030D-6E8A-4147-A177-3AD203B41FA5}">
                      <a16:colId xmlns:a16="http://schemas.microsoft.com/office/drawing/2014/main" val="1538806762"/>
                    </a:ext>
                  </a:extLst>
                </a:gridCol>
                <a:gridCol w="199368">
                  <a:extLst>
                    <a:ext uri="{9D8B030D-6E8A-4147-A177-3AD203B41FA5}">
                      <a16:colId xmlns:a16="http://schemas.microsoft.com/office/drawing/2014/main" val="3415182789"/>
                    </a:ext>
                  </a:extLst>
                </a:gridCol>
                <a:gridCol w="199368">
                  <a:extLst>
                    <a:ext uri="{9D8B030D-6E8A-4147-A177-3AD203B41FA5}">
                      <a16:colId xmlns:a16="http://schemas.microsoft.com/office/drawing/2014/main" val="1880309685"/>
                    </a:ext>
                  </a:extLst>
                </a:gridCol>
                <a:gridCol w="199368">
                  <a:extLst>
                    <a:ext uri="{9D8B030D-6E8A-4147-A177-3AD203B41FA5}">
                      <a16:colId xmlns:a16="http://schemas.microsoft.com/office/drawing/2014/main" val="1325017695"/>
                    </a:ext>
                  </a:extLst>
                </a:gridCol>
                <a:gridCol w="110760">
                  <a:extLst>
                    <a:ext uri="{9D8B030D-6E8A-4147-A177-3AD203B41FA5}">
                      <a16:colId xmlns:a16="http://schemas.microsoft.com/office/drawing/2014/main" val="2947806621"/>
                    </a:ext>
                  </a:extLst>
                </a:gridCol>
                <a:gridCol w="6545939">
                  <a:extLst>
                    <a:ext uri="{9D8B030D-6E8A-4147-A177-3AD203B41FA5}">
                      <a16:colId xmlns:a16="http://schemas.microsoft.com/office/drawing/2014/main" val="325035679"/>
                    </a:ext>
                  </a:extLst>
                </a:gridCol>
              </a:tblGrid>
              <a:tr h="120611">
                <a:tc gridSpan="7">
                  <a:txBody>
                    <a:bodyPr/>
                    <a:lstStyle/>
                    <a:p>
                      <a:pPr algn="ctr" fontAlgn="b"/>
                      <a:r>
                        <a:rPr lang="en-US" sz="900" b="1" i="0" u="none" strike="noStrike" dirty="0">
                          <a:solidFill>
                            <a:srgbClr val="000000"/>
                          </a:solidFill>
                          <a:effectLst/>
                          <a:latin typeface="Calibri" panose="020F0502020204030204" pitchFamily="34" charset="0"/>
                        </a:rPr>
                        <a:t>AUGUST 2022</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fontAlgn="b"/>
                      <a:endParaRPr lang="en-US" sz="900" b="1" i="0" u="none" strike="noStrike">
                        <a:solidFill>
                          <a:srgbClr val="000000"/>
                        </a:solidFill>
                        <a:effectLst/>
                        <a:latin typeface="Calibri" panose="020F0502020204030204" pitchFamily="34" charset="0"/>
                      </a:endParaRP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rowSpan="8">
                  <a:txBody>
                    <a:bodyPr/>
                    <a:lstStyle/>
                    <a:p>
                      <a:pPr algn="l" fontAlgn="ctr"/>
                      <a:r>
                        <a:rPr lang="en-US" sz="900" b="1" i="0" u="sng" strike="noStrike" dirty="0">
                          <a:solidFill>
                            <a:srgbClr val="000000"/>
                          </a:solidFill>
                          <a:effectLst/>
                          <a:latin typeface="Calibri" panose="020F0502020204030204" pitchFamily="34" charset="0"/>
                        </a:rPr>
                        <a:t>Joint Markets and Reliability Committees</a:t>
                      </a:r>
                      <a:br>
                        <a:rPr lang="en-US" sz="900" b="1" i="0" u="sng" strike="noStrike" dirty="0">
                          <a:solidFill>
                            <a:srgbClr val="000000"/>
                          </a:solidFill>
                          <a:effectLst/>
                          <a:latin typeface="Calibri" panose="020F0502020204030204" pitchFamily="34" charset="0"/>
                        </a:rPr>
                      </a:br>
                      <a:r>
                        <a:rPr lang="en-US" sz="900" b="1" i="0" u="none" strike="noStrike" dirty="0">
                          <a:solidFill>
                            <a:srgbClr val="0070C0"/>
                          </a:solidFill>
                          <a:effectLst/>
                          <a:latin typeface="Calibri" panose="020F0502020204030204" pitchFamily="34" charset="0"/>
                        </a:rPr>
                        <a:t>MC Meeting Dates: </a:t>
                      </a:r>
                      <a:r>
                        <a:rPr lang="en-US" sz="900" b="0" i="0" u="none" strike="noStrike" dirty="0">
                          <a:solidFill>
                            <a:srgbClr val="0070C0"/>
                          </a:solidFill>
                          <a:effectLst/>
                          <a:latin typeface="Calibri" panose="020F0502020204030204" pitchFamily="34" charset="0"/>
                        </a:rPr>
                        <a:t>August 9-10, 2022 (with joint RC during RCA components)</a:t>
                      </a:r>
                      <a:br>
                        <a:rPr lang="en-US" sz="900" b="0" i="0" u="none" strike="noStrike" dirty="0">
                          <a:solidFill>
                            <a:srgbClr val="0070C0"/>
                          </a:solidFill>
                          <a:effectLst/>
                          <a:latin typeface="Calibri" panose="020F0502020204030204" pitchFamily="34" charset="0"/>
                        </a:rPr>
                      </a:br>
                      <a:r>
                        <a:rPr lang="en-US" sz="900" b="1" i="0" u="none" strike="noStrike" dirty="0">
                          <a:solidFill>
                            <a:srgbClr val="00B050"/>
                          </a:solidFill>
                          <a:effectLst/>
                          <a:latin typeface="Calibri" panose="020F0502020204030204" pitchFamily="34" charset="0"/>
                        </a:rPr>
                        <a:t>Posting Materials Beginning: </a:t>
                      </a:r>
                      <a:r>
                        <a:rPr lang="en-US" sz="900" b="0" i="0" u="none" strike="noStrike" dirty="0">
                          <a:solidFill>
                            <a:srgbClr val="00B050"/>
                          </a:solidFill>
                          <a:effectLst/>
                          <a:latin typeface="Calibri" panose="020F0502020204030204" pitchFamily="34" charset="0"/>
                        </a:rPr>
                        <a:t>August 3, 2022</a:t>
                      </a:r>
                      <a:r>
                        <a:rPr lang="en-US" sz="900" b="1" i="0" u="none" strike="noStrike" dirty="0">
                          <a:solidFill>
                            <a:srgbClr val="000000"/>
                          </a:solidFill>
                          <a:effectLst/>
                          <a:latin typeface="Calibri" panose="020F0502020204030204" pitchFamily="34" charset="0"/>
                        </a:rPr>
                        <a:t/>
                      </a:r>
                      <a:br>
                        <a:rPr lang="en-US" sz="900" b="1" i="0" u="none" strike="noStrike" dirty="0">
                          <a:solidFill>
                            <a:srgbClr val="000000"/>
                          </a:solidFill>
                          <a:effectLst/>
                          <a:latin typeface="Calibri" panose="020F0502020204030204" pitchFamily="34" charset="0"/>
                        </a:rPr>
                      </a:br>
                      <a:r>
                        <a:rPr lang="en-US" sz="900" b="1" i="0" u="none" strike="noStrike" dirty="0">
                          <a:solidFill>
                            <a:srgbClr val="000000"/>
                          </a:solidFill>
                          <a:effectLst/>
                          <a:latin typeface="Calibri" panose="020F0502020204030204" pitchFamily="34" charset="0"/>
                        </a:rPr>
                        <a:t>Topics: </a:t>
                      </a:r>
                      <a:r>
                        <a:rPr lang="en-US" sz="900" b="0" i="0" u="none" strike="noStrike" dirty="0">
                          <a:solidFill>
                            <a:srgbClr val="000000"/>
                          </a:solidFill>
                          <a:effectLst/>
                          <a:latin typeface="Calibri" panose="020F0502020204030204" pitchFamily="34" charset="0"/>
                        </a:rPr>
                        <a:t>Continue discussion of ISO's design objectives, and conceptual design</a:t>
                      </a:r>
                      <a:br>
                        <a:rPr lang="en-US" sz="900" b="0" i="0" u="none" strike="noStrike" dirty="0">
                          <a:solidFill>
                            <a:srgbClr val="000000"/>
                          </a:solidFill>
                          <a:effectLst/>
                          <a:latin typeface="Calibri" panose="020F0502020204030204" pitchFamily="34" charset="0"/>
                        </a:rPr>
                      </a:br>
                      <a:r>
                        <a:rPr lang="en-US" sz="900" b="0" i="0" u="none" strike="noStrike" dirty="0">
                          <a:solidFill>
                            <a:srgbClr val="000000"/>
                          </a:solidFill>
                          <a:effectLst/>
                          <a:latin typeface="Calibri" panose="020F0502020204030204" pitchFamily="34" charset="0"/>
                        </a:rPr>
                        <a:t/>
                      </a:r>
                      <a:br>
                        <a:rPr lang="en-US" sz="900" b="0" i="0" u="none" strike="noStrike" dirty="0">
                          <a:solidFill>
                            <a:srgbClr val="000000"/>
                          </a:solidFill>
                          <a:effectLst/>
                          <a:latin typeface="Calibri" panose="020F0502020204030204" pitchFamily="34" charset="0"/>
                        </a:rPr>
                      </a:br>
                      <a:r>
                        <a:rPr lang="en-US" sz="900" b="1" i="0" u="sng" strike="noStrike" dirty="0">
                          <a:solidFill>
                            <a:srgbClr val="000000"/>
                          </a:solidFill>
                          <a:effectLst/>
                          <a:latin typeface="Calibri" panose="020F0502020204030204" pitchFamily="34" charset="0"/>
                        </a:rPr>
                        <a:t>Additional Joint Markets and Reliability Committees</a:t>
                      </a:r>
                      <a:r>
                        <a:rPr lang="en-US" sz="900" b="0" i="0" u="none" strike="noStrike" dirty="0">
                          <a:solidFill>
                            <a:srgbClr val="000000"/>
                          </a:solidFill>
                          <a:effectLst/>
                          <a:latin typeface="Calibri" panose="020F0502020204030204" pitchFamily="34" charset="0"/>
                        </a:rPr>
                        <a:t/>
                      </a:r>
                      <a:br>
                        <a:rPr lang="en-US" sz="900" b="0" i="0" u="none" strike="noStrike" dirty="0">
                          <a:solidFill>
                            <a:srgbClr val="000000"/>
                          </a:solidFill>
                          <a:effectLst/>
                          <a:latin typeface="Calibri" panose="020F0502020204030204" pitchFamily="34" charset="0"/>
                        </a:rPr>
                      </a:br>
                      <a:r>
                        <a:rPr lang="en-US" sz="900" b="1" i="0" u="none" strike="noStrike" dirty="0">
                          <a:solidFill>
                            <a:srgbClr val="CC3300"/>
                          </a:solidFill>
                          <a:effectLst/>
                          <a:latin typeface="Calibri" panose="020F0502020204030204" pitchFamily="34" charset="0"/>
                        </a:rPr>
                        <a:t>RC Meeting Dates: </a:t>
                      </a:r>
                      <a:r>
                        <a:rPr lang="en-US" sz="900" b="0" i="0" u="none" strike="noStrike" dirty="0">
                          <a:solidFill>
                            <a:srgbClr val="CC3300"/>
                          </a:solidFill>
                          <a:effectLst/>
                          <a:latin typeface="Calibri" panose="020F0502020204030204" pitchFamily="34" charset="0"/>
                        </a:rPr>
                        <a:t>August 16-17, 2022 (with joint MC during RCA components)</a:t>
                      </a:r>
                      <a:r>
                        <a:rPr lang="en-US" sz="900" b="0" i="0" u="none" strike="noStrike" dirty="0">
                          <a:solidFill>
                            <a:srgbClr val="000000"/>
                          </a:solidFill>
                          <a:effectLst/>
                          <a:latin typeface="Calibri" panose="020F0502020204030204" pitchFamily="34" charset="0"/>
                        </a:rPr>
                        <a:t/>
                      </a:r>
                      <a:br>
                        <a:rPr lang="en-US" sz="900" b="0" i="0" u="none" strike="noStrike" dirty="0">
                          <a:solidFill>
                            <a:srgbClr val="000000"/>
                          </a:solidFill>
                          <a:effectLst/>
                          <a:latin typeface="Calibri" panose="020F0502020204030204" pitchFamily="34" charset="0"/>
                        </a:rPr>
                      </a:br>
                      <a:r>
                        <a:rPr lang="en-US" sz="900" b="1" i="0" u="none" strike="noStrike" dirty="0">
                          <a:solidFill>
                            <a:srgbClr val="00B050"/>
                          </a:solidFill>
                          <a:effectLst/>
                          <a:latin typeface="Calibri" panose="020F0502020204030204" pitchFamily="34" charset="0"/>
                        </a:rPr>
                        <a:t>Posting Materials Beginning:</a:t>
                      </a:r>
                      <a:r>
                        <a:rPr lang="en-US" sz="900" b="0" i="0" u="none" strike="noStrike" dirty="0">
                          <a:solidFill>
                            <a:srgbClr val="00B050"/>
                          </a:solidFill>
                          <a:effectLst/>
                          <a:latin typeface="Calibri" panose="020F0502020204030204" pitchFamily="34" charset="0"/>
                        </a:rPr>
                        <a:t> August 10, 2022</a:t>
                      </a:r>
                      <a:r>
                        <a:rPr lang="en-US" sz="900" b="0" i="0" u="none" strike="noStrike" dirty="0">
                          <a:solidFill>
                            <a:srgbClr val="000000"/>
                          </a:solidFill>
                          <a:effectLst/>
                          <a:latin typeface="Calibri" panose="020F0502020204030204" pitchFamily="34" charset="0"/>
                        </a:rPr>
                        <a:t/>
                      </a:r>
                      <a:br>
                        <a:rPr lang="en-US" sz="900" b="0" i="0" u="none" strike="noStrike" dirty="0">
                          <a:solidFill>
                            <a:srgbClr val="000000"/>
                          </a:solidFill>
                          <a:effectLst/>
                          <a:latin typeface="Calibri" panose="020F0502020204030204" pitchFamily="34" charset="0"/>
                        </a:rPr>
                      </a:br>
                      <a:r>
                        <a:rPr lang="en-US" sz="900" b="1" i="0" u="none" strike="noStrike" dirty="0">
                          <a:solidFill>
                            <a:srgbClr val="000000"/>
                          </a:solidFill>
                          <a:effectLst/>
                          <a:latin typeface="Calibri" panose="020F0502020204030204" pitchFamily="34" charset="0"/>
                        </a:rPr>
                        <a:t>Topics: </a:t>
                      </a:r>
                      <a:r>
                        <a:rPr lang="en-US" sz="900" b="0" i="0" u="none" strike="noStrike" dirty="0">
                          <a:solidFill>
                            <a:srgbClr val="000000"/>
                          </a:solidFill>
                          <a:effectLst/>
                          <a:latin typeface="Calibri" panose="020F0502020204030204" pitchFamily="34" charset="0"/>
                        </a:rPr>
                        <a:t>As needed,</a:t>
                      </a:r>
                      <a:r>
                        <a:rPr lang="en-US" sz="900" b="1" i="0" u="none" strike="noStrike" dirty="0">
                          <a:solidFill>
                            <a:srgbClr val="000000"/>
                          </a:solidFill>
                          <a:effectLst/>
                          <a:latin typeface="Calibri" panose="020F0502020204030204" pitchFamily="34" charset="0"/>
                        </a:rPr>
                        <a:t> </a:t>
                      </a:r>
                      <a:r>
                        <a:rPr lang="en-US" sz="900" b="0" i="0" u="none" strike="noStrike" dirty="0">
                          <a:solidFill>
                            <a:srgbClr val="000000"/>
                          </a:solidFill>
                          <a:effectLst/>
                          <a:latin typeface="Calibri" panose="020F0502020204030204" pitchFamily="34" charset="0"/>
                        </a:rPr>
                        <a:t>continue discussion of ISO materials from August 9-10 Joint MC/RC meeting on ISO's design objectives, and conceptual design</a:t>
                      </a:r>
                      <a:endParaRPr lang="en-US" sz="900" b="1" i="0" u="none" strike="noStrike" dirty="0">
                        <a:solidFill>
                          <a:srgbClr val="000000"/>
                        </a:solidFill>
                        <a:effectLst/>
                        <a:latin typeface="Calibri" panose="020F0502020204030204" pitchFamily="34" charset="0"/>
                      </a:endParaRPr>
                    </a:p>
                  </a:txBody>
                  <a:tcPr marL="8467" marR="8467" marT="84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11854982"/>
                  </a:ext>
                </a:extLst>
              </a:tr>
              <a:tr h="120611">
                <a:tc>
                  <a:txBody>
                    <a:bodyPr/>
                    <a:lstStyle/>
                    <a:p>
                      <a:pPr algn="ctr" fontAlgn="b"/>
                      <a:r>
                        <a:rPr lang="en-US" sz="900" b="1" i="0" u="none" strike="noStrike">
                          <a:solidFill>
                            <a:srgbClr val="FFFFFF"/>
                          </a:solidFill>
                          <a:effectLst/>
                          <a:latin typeface="Calibri" panose="020F0502020204030204" pitchFamily="34" charset="0"/>
                        </a:rPr>
                        <a:t>S</a:t>
                      </a:r>
                    </a:p>
                  </a:txBody>
                  <a:tcPr marL="8467" marR="8467" marT="8467"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b"/>
                      <a:r>
                        <a:rPr lang="en-US" sz="900" b="1" i="0" u="none" strike="noStrike">
                          <a:solidFill>
                            <a:srgbClr val="FFFFFF"/>
                          </a:solidFill>
                          <a:effectLst/>
                          <a:latin typeface="Calibri" panose="020F0502020204030204" pitchFamily="34" charset="0"/>
                        </a:rPr>
                        <a:t>M</a:t>
                      </a:r>
                    </a:p>
                  </a:txBody>
                  <a:tcPr marL="8467" marR="8467" marT="846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b"/>
                      <a:r>
                        <a:rPr lang="en-US" sz="900" b="1" i="0" u="none" strike="noStrike">
                          <a:solidFill>
                            <a:srgbClr val="FFFFFF"/>
                          </a:solidFill>
                          <a:effectLst/>
                          <a:latin typeface="Calibri" panose="020F0502020204030204" pitchFamily="34" charset="0"/>
                        </a:rPr>
                        <a:t>T</a:t>
                      </a:r>
                    </a:p>
                  </a:txBody>
                  <a:tcPr marL="8467" marR="8467" marT="846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b"/>
                      <a:r>
                        <a:rPr lang="en-US" sz="900" b="1" i="0" u="none" strike="noStrike">
                          <a:solidFill>
                            <a:srgbClr val="FFFFFF"/>
                          </a:solidFill>
                          <a:effectLst/>
                          <a:latin typeface="Calibri" panose="020F0502020204030204" pitchFamily="34" charset="0"/>
                        </a:rPr>
                        <a:t>W</a:t>
                      </a:r>
                    </a:p>
                  </a:txBody>
                  <a:tcPr marL="8467" marR="8467" marT="846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b"/>
                      <a:r>
                        <a:rPr lang="en-US" sz="900" b="1" i="0" u="none" strike="noStrike">
                          <a:solidFill>
                            <a:srgbClr val="FFFFFF"/>
                          </a:solidFill>
                          <a:effectLst/>
                          <a:latin typeface="Calibri" panose="020F0502020204030204" pitchFamily="34" charset="0"/>
                        </a:rPr>
                        <a:t>T</a:t>
                      </a:r>
                    </a:p>
                  </a:txBody>
                  <a:tcPr marL="8467" marR="8467" marT="846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b"/>
                      <a:r>
                        <a:rPr lang="en-US" sz="900" b="1" i="0" u="none" strike="noStrike" dirty="0">
                          <a:solidFill>
                            <a:srgbClr val="FFFFFF"/>
                          </a:solidFill>
                          <a:effectLst/>
                          <a:latin typeface="Calibri" panose="020F0502020204030204" pitchFamily="34" charset="0"/>
                        </a:rPr>
                        <a:t>F</a:t>
                      </a:r>
                    </a:p>
                  </a:txBody>
                  <a:tcPr marL="8467" marR="8467" marT="846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b"/>
                      <a:r>
                        <a:rPr lang="en-US" sz="900" b="1" i="0" u="none" strike="noStrike" dirty="0">
                          <a:solidFill>
                            <a:srgbClr val="FFFFFF"/>
                          </a:solidFill>
                          <a:effectLst/>
                          <a:latin typeface="Calibri" panose="020F0502020204030204" pitchFamily="34" charset="0"/>
                        </a:rPr>
                        <a:t>S</a:t>
                      </a:r>
                    </a:p>
                  </a:txBody>
                  <a:tcPr marL="8467" marR="8467" marT="8467"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b"/>
                      <a:endParaRPr lang="en-US" sz="900" b="1" i="0" u="none" strike="noStrike" dirty="0">
                        <a:solidFill>
                          <a:srgbClr val="FFFFFF"/>
                        </a:solidFill>
                        <a:effectLst/>
                        <a:latin typeface="Calibri" panose="020F0502020204030204" pitchFamily="34" charset="0"/>
                      </a:endParaRP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vMerge="1">
                  <a:txBody>
                    <a:bodyPr/>
                    <a:lstStyle/>
                    <a:p>
                      <a:endParaRPr lang="en-US"/>
                    </a:p>
                  </a:txBody>
                  <a:tcPr/>
                </a:tc>
                <a:extLst>
                  <a:ext uri="{0D108BD9-81ED-4DB2-BD59-A6C34878D82A}">
                    <a16:rowId xmlns:a16="http://schemas.microsoft.com/office/drawing/2014/main" val="3864089829"/>
                  </a:ext>
                </a:extLst>
              </a:tr>
              <a:tr h="120611">
                <a:tc>
                  <a:txBody>
                    <a:bodyPr/>
                    <a:lstStyle/>
                    <a:p>
                      <a:pPr algn="ctr" fontAlgn="b"/>
                      <a:r>
                        <a:rPr lang="en-US" sz="900" b="0" i="0" u="none" strike="noStrike">
                          <a:solidFill>
                            <a:srgbClr val="000000"/>
                          </a:solidFill>
                          <a:effectLst/>
                          <a:latin typeface="Calibri" panose="020F0502020204030204" pitchFamily="34" charset="0"/>
                        </a:rPr>
                        <a:t> </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1</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2</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1" i="0" u="none" strike="noStrike">
                          <a:solidFill>
                            <a:srgbClr val="FFFFFF"/>
                          </a:solidFill>
                          <a:effectLst/>
                          <a:latin typeface="Calibri" panose="020F0502020204030204" pitchFamily="34" charset="0"/>
                        </a:rPr>
                        <a:t>3</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b"/>
                      <a:r>
                        <a:rPr lang="en-US" sz="900" b="0" i="0" u="none" strike="noStrike">
                          <a:solidFill>
                            <a:srgbClr val="000000"/>
                          </a:solidFill>
                          <a:effectLst/>
                          <a:latin typeface="Calibri" panose="020F0502020204030204" pitchFamily="34" charset="0"/>
                        </a:rPr>
                        <a:t>4</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5</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6</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900" b="0" i="0" u="none" strike="noStrike" dirty="0">
                        <a:solidFill>
                          <a:srgbClr val="000000"/>
                        </a:solidFill>
                        <a:effectLst/>
                        <a:latin typeface="Calibri" panose="020F0502020204030204" pitchFamily="34" charset="0"/>
                      </a:endParaRP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vMerge="1">
                  <a:txBody>
                    <a:bodyPr/>
                    <a:lstStyle/>
                    <a:p>
                      <a:endParaRPr lang="en-US"/>
                    </a:p>
                  </a:txBody>
                  <a:tcPr/>
                </a:tc>
                <a:extLst>
                  <a:ext uri="{0D108BD9-81ED-4DB2-BD59-A6C34878D82A}">
                    <a16:rowId xmlns:a16="http://schemas.microsoft.com/office/drawing/2014/main" val="928186094"/>
                  </a:ext>
                </a:extLst>
              </a:tr>
              <a:tr h="120611">
                <a:tc>
                  <a:txBody>
                    <a:bodyPr/>
                    <a:lstStyle/>
                    <a:p>
                      <a:pPr algn="ctr" fontAlgn="b"/>
                      <a:r>
                        <a:rPr lang="en-US" sz="900" b="0" i="0" u="none" strike="noStrike">
                          <a:solidFill>
                            <a:srgbClr val="000000"/>
                          </a:solidFill>
                          <a:effectLst/>
                          <a:latin typeface="Calibri" panose="020F0502020204030204" pitchFamily="34" charset="0"/>
                        </a:rPr>
                        <a:t>7</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8</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1" i="0" u="none" strike="noStrike">
                          <a:solidFill>
                            <a:srgbClr val="FFFFFF"/>
                          </a:solidFill>
                          <a:effectLst/>
                          <a:latin typeface="Calibri" panose="020F0502020204030204" pitchFamily="34" charset="0"/>
                        </a:rPr>
                        <a:t>9</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ctr" fontAlgn="b"/>
                      <a:r>
                        <a:rPr lang="en-US" sz="900" b="1" i="0" u="none" strike="noStrike" dirty="0">
                          <a:solidFill>
                            <a:srgbClr val="FFFFFF"/>
                          </a:solidFill>
                          <a:effectLst/>
                          <a:latin typeface="Calibri" panose="020F0502020204030204" pitchFamily="34" charset="0"/>
                        </a:rPr>
                        <a:t>10</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50000">
                          <a:srgbClr val="0070C0"/>
                        </a:gs>
                        <a:gs pos="50000">
                          <a:srgbClr val="00B050"/>
                        </a:gs>
                      </a:gsLst>
                      <a:lin ang="5400000" scaled="1"/>
                    </a:gradFill>
                  </a:tcPr>
                </a:tc>
                <a:tc>
                  <a:txBody>
                    <a:bodyPr/>
                    <a:lstStyle/>
                    <a:p>
                      <a:pPr algn="ctr" fontAlgn="b"/>
                      <a:r>
                        <a:rPr lang="en-US" sz="900" b="0" i="0" u="none" strike="noStrike">
                          <a:solidFill>
                            <a:srgbClr val="000000"/>
                          </a:solidFill>
                          <a:effectLst/>
                          <a:latin typeface="Calibri" panose="020F0502020204030204" pitchFamily="34" charset="0"/>
                        </a:rPr>
                        <a:t>11</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12</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13</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900" b="0" i="0" u="none" strike="noStrike" dirty="0">
                        <a:solidFill>
                          <a:srgbClr val="000000"/>
                        </a:solidFill>
                        <a:effectLst/>
                        <a:latin typeface="Calibri" panose="020F0502020204030204" pitchFamily="34" charset="0"/>
                      </a:endParaRP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vMerge="1">
                  <a:txBody>
                    <a:bodyPr/>
                    <a:lstStyle/>
                    <a:p>
                      <a:endParaRPr lang="en-US"/>
                    </a:p>
                  </a:txBody>
                  <a:tcPr/>
                </a:tc>
                <a:extLst>
                  <a:ext uri="{0D108BD9-81ED-4DB2-BD59-A6C34878D82A}">
                    <a16:rowId xmlns:a16="http://schemas.microsoft.com/office/drawing/2014/main" val="3415043532"/>
                  </a:ext>
                </a:extLst>
              </a:tr>
              <a:tr h="120611">
                <a:tc>
                  <a:txBody>
                    <a:bodyPr/>
                    <a:lstStyle/>
                    <a:p>
                      <a:pPr algn="ctr" fontAlgn="b"/>
                      <a:r>
                        <a:rPr lang="en-US" sz="900" b="0" i="0" u="none" strike="noStrike">
                          <a:solidFill>
                            <a:srgbClr val="000000"/>
                          </a:solidFill>
                          <a:effectLst/>
                          <a:latin typeface="Calibri" panose="020F0502020204030204" pitchFamily="34" charset="0"/>
                        </a:rPr>
                        <a:t>14</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15</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1" i="0" u="none" strike="noStrike">
                          <a:solidFill>
                            <a:srgbClr val="FFFFFF"/>
                          </a:solidFill>
                          <a:effectLst/>
                          <a:latin typeface="Calibri" panose="020F0502020204030204" pitchFamily="34" charset="0"/>
                        </a:rPr>
                        <a:t>16</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3300"/>
                    </a:solidFill>
                  </a:tcPr>
                </a:tc>
                <a:tc>
                  <a:txBody>
                    <a:bodyPr/>
                    <a:lstStyle/>
                    <a:p>
                      <a:pPr algn="ctr" fontAlgn="b"/>
                      <a:r>
                        <a:rPr lang="en-US" sz="900" b="1" i="0" u="none" strike="noStrike">
                          <a:solidFill>
                            <a:srgbClr val="FFFFFF"/>
                          </a:solidFill>
                          <a:effectLst/>
                          <a:latin typeface="Calibri" panose="020F0502020204030204" pitchFamily="34" charset="0"/>
                        </a:rPr>
                        <a:t>17</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3300"/>
                    </a:solidFill>
                  </a:tcPr>
                </a:tc>
                <a:tc>
                  <a:txBody>
                    <a:bodyPr/>
                    <a:lstStyle/>
                    <a:p>
                      <a:pPr algn="ctr" fontAlgn="b"/>
                      <a:r>
                        <a:rPr lang="en-US" sz="900" b="0" i="0" u="none" strike="noStrike">
                          <a:solidFill>
                            <a:srgbClr val="000000"/>
                          </a:solidFill>
                          <a:effectLst/>
                          <a:latin typeface="Calibri" panose="020F0502020204030204" pitchFamily="34" charset="0"/>
                        </a:rPr>
                        <a:t>18</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19</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20</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900" b="0" i="0" u="none" strike="noStrike" dirty="0">
                        <a:solidFill>
                          <a:srgbClr val="000000"/>
                        </a:solidFill>
                        <a:effectLst/>
                        <a:latin typeface="Calibri" panose="020F0502020204030204" pitchFamily="34" charset="0"/>
                      </a:endParaRP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vMerge="1">
                  <a:txBody>
                    <a:bodyPr/>
                    <a:lstStyle/>
                    <a:p>
                      <a:endParaRPr lang="en-US"/>
                    </a:p>
                  </a:txBody>
                  <a:tcPr/>
                </a:tc>
                <a:extLst>
                  <a:ext uri="{0D108BD9-81ED-4DB2-BD59-A6C34878D82A}">
                    <a16:rowId xmlns:a16="http://schemas.microsoft.com/office/drawing/2014/main" val="3776983210"/>
                  </a:ext>
                </a:extLst>
              </a:tr>
              <a:tr h="120611">
                <a:tc>
                  <a:txBody>
                    <a:bodyPr/>
                    <a:lstStyle/>
                    <a:p>
                      <a:pPr algn="ctr" fontAlgn="b"/>
                      <a:r>
                        <a:rPr lang="en-US" sz="900" b="0" i="0" u="none" strike="noStrike">
                          <a:solidFill>
                            <a:srgbClr val="000000"/>
                          </a:solidFill>
                          <a:effectLst/>
                          <a:latin typeface="Calibri" panose="020F0502020204030204" pitchFamily="34" charset="0"/>
                        </a:rPr>
                        <a:t>21</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22</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23</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24</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25</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26</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27</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900" b="0" i="0" u="none" strike="noStrike" dirty="0">
                        <a:solidFill>
                          <a:srgbClr val="000000"/>
                        </a:solidFill>
                        <a:effectLst/>
                        <a:latin typeface="Calibri" panose="020F0502020204030204" pitchFamily="34" charset="0"/>
                      </a:endParaRP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vMerge="1">
                  <a:txBody>
                    <a:bodyPr/>
                    <a:lstStyle/>
                    <a:p>
                      <a:endParaRPr lang="en-US"/>
                    </a:p>
                  </a:txBody>
                  <a:tcPr/>
                </a:tc>
                <a:extLst>
                  <a:ext uri="{0D108BD9-81ED-4DB2-BD59-A6C34878D82A}">
                    <a16:rowId xmlns:a16="http://schemas.microsoft.com/office/drawing/2014/main" val="1402987390"/>
                  </a:ext>
                </a:extLst>
              </a:tr>
              <a:tr h="120611">
                <a:tc>
                  <a:txBody>
                    <a:bodyPr/>
                    <a:lstStyle/>
                    <a:p>
                      <a:pPr algn="ctr" fontAlgn="b"/>
                      <a:r>
                        <a:rPr lang="en-US" sz="900" b="0" i="0" u="none" strike="noStrike">
                          <a:solidFill>
                            <a:srgbClr val="000000"/>
                          </a:solidFill>
                          <a:effectLst/>
                          <a:latin typeface="Calibri" panose="020F0502020204030204" pitchFamily="34" charset="0"/>
                        </a:rPr>
                        <a:t>28</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29</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30</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31</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 </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 </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 </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900" b="0" i="0" u="none" strike="noStrike" dirty="0">
                        <a:solidFill>
                          <a:srgbClr val="000000"/>
                        </a:solidFill>
                        <a:effectLst/>
                        <a:latin typeface="Calibri" panose="020F0502020204030204" pitchFamily="34" charset="0"/>
                      </a:endParaRP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vMerge="1">
                  <a:txBody>
                    <a:bodyPr/>
                    <a:lstStyle/>
                    <a:p>
                      <a:endParaRPr lang="en-US"/>
                    </a:p>
                  </a:txBody>
                  <a:tcPr/>
                </a:tc>
                <a:extLst>
                  <a:ext uri="{0D108BD9-81ED-4DB2-BD59-A6C34878D82A}">
                    <a16:rowId xmlns:a16="http://schemas.microsoft.com/office/drawing/2014/main" val="551220473"/>
                  </a:ext>
                </a:extLst>
              </a:tr>
              <a:tr h="298721">
                <a:tc>
                  <a:txBody>
                    <a:bodyPr/>
                    <a:lstStyle/>
                    <a:p>
                      <a:pPr algn="ctr" fontAlgn="b"/>
                      <a:endParaRPr lang="en-US" sz="900" b="0" i="0" u="none" strike="noStrike">
                        <a:solidFill>
                          <a:srgbClr val="000000"/>
                        </a:solidFill>
                        <a:effectLst/>
                        <a:latin typeface="Calibri" panose="020F0502020204030204" pitchFamily="34" charset="0"/>
                      </a:endParaRPr>
                    </a:p>
                  </a:txBody>
                  <a:tcPr marL="8467" marR="8467" marT="8467"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n-US" sz="900" b="0" i="0" u="none" strike="noStrike">
                        <a:solidFill>
                          <a:srgbClr val="000000"/>
                        </a:solidFill>
                        <a:effectLst/>
                        <a:latin typeface="Calibri" panose="020F0502020204030204" pitchFamily="34" charset="0"/>
                      </a:endParaRPr>
                    </a:p>
                  </a:txBody>
                  <a:tcPr marL="8467" marR="8467" marT="8467"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n-US" sz="900" b="0" i="0" u="none" strike="noStrike">
                        <a:solidFill>
                          <a:srgbClr val="000000"/>
                        </a:solidFill>
                        <a:effectLst/>
                        <a:latin typeface="Calibri" panose="020F0502020204030204" pitchFamily="34" charset="0"/>
                      </a:endParaRPr>
                    </a:p>
                  </a:txBody>
                  <a:tcPr marL="8467" marR="8467" marT="8467"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n-US" sz="900" b="0" i="0" u="none" strike="noStrike">
                        <a:solidFill>
                          <a:srgbClr val="000000"/>
                        </a:solidFill>
                        <a:effectLst/>
                        <a:latin typeface="Calibri" panose="020F0502020204030204" pitchFamily="34" charset="0"/>
                      </a:endParaRPr>
                    </a:p>
                  </a:txBody>
                  <a:tcPr marL="8467" marR="8467" marT="8467"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n-US" sz="900" b="0" i="0" u="none" strike="noStrike">
                        <a:solidFill>
                          <a:srgbClr val="000000"/>
                        </a:solidFill>
                        <a:effectLst/>
                        <a:latin typeface="Calibri" panose="020F0502020204030204" pitchFamily="34" charset="0"/>
                      </a:endParaRPr>
                    </a:p>
                  </a:txBody>
                  <a:tcPr marL="8467" marR="8467" marT="8467"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n-US" sz="900" b="0" i="0" u="none" strike="noStrike" dirty="0">
                        <a:solidFill>
                          <a:srgbClr val="000000"/>
                        </a:solidFill>
                        <a:effectLst/>
                        <a:latin typeface="Calibri" panose="020F0502020204030204" pitchFamily="34" charset="0"/>
                      </a:endParaRPr>
                    </a:p>
                  </a:txBody>
                  <a:tcPr marL="8467" marR="8467" marT="8467"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n-US" sz="900" b="0" i="0" u="none" strike="noStrike">
                        <a:solidFill>
                          <a:srgbClr val="000000"/>
                        </a:solidFill>
                        <a:effectLst/>
                        <a:latin typeface="Calibri" panose="020F0502020204030204" pitchFamily="34" charset="0"/>
                      </a:endParaRPr>
                    </a:p>
                  </a:txBody>
                  <a:tcPr marL="8467" marR="8467" marT="8467"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n-US" sz="900" b="0" i="0" u="none" strike="noStrike" dirty="0">
                        <a:solidFill>
                          <a:srgbClr val="000000"/>
                        </a:solidFill>
                        <a:effectLst/>
                        <a:latin typeface="Calibri" panose="020F0502020204030204" pitchFamily="34" charset="0"/>
                      </a:endParaRPr>
                    </a:p>
                  </a:txBody>
                  <a:tcPr marL="8467" marR="8467" marT="8467" marB="0" anchor="b">
                    <a:lnL>
                      <a:noFill/>
                    </a:lnL>
                    <a:lnR w="6350" cap="flat" cmpd="sng" algn="ctr">
                      <a:solidFill>
                        <a:srgbClr val="000000"/>
                      </a:solidFill>
                      <a:prstDash val="solid"/>
                      <a:round/>
                      <a:headEnd type="none" w="med" len="med"/>
                      <a:tailEnd type="none" w="med" len="med"/>
                    </a:lnR>
                    <a:lnT>
                      <a:noFill/>
                    </a:lnT>
                    <a:lnB>
                      <a:noFill/>
                    </a:lnB>
                  </a:tcPr>
                </a:tc>
                <a:tc vMerge="1">
                  <a:txBody>
                    <a:bodyPr/>
                    <a:lstStyle/>
                    <a:p>
                      <a:endParaRPr lang="en-US"/>
                    </a:p>
                  </a:txBody>
                  <a:tcPr/>
                </a:tc>
                <a:extLst>
                  <a:ext uri="{0D108BD9-81ED-4DB2-BD59-A6C34878D82A}">
                    <a16:rowId xmlns:a16="http://schemas.microsoft.com/office/drawing/2014/main" val="2293774259"/>
                  </a:ext>
                </a:extLst>
              </a:tr>
            </a:tbl>
          </a:graphicData>
        </a:graphic>
      </p:graphicFrame>
      <p:graphicFrame>
        <p:nvGraphicFramePr>
          <p:cNvPr id="2" name="Table 1"/>
          <p:cNvGraphicFramePr>
            <a:graphicFrameLocks noGrp="1"/>
          </p:cNvGraphicFramePr>
          <p:nvPr>
            <p:extLst>
              <p:ext uri="{D42A27DB-BD31-4B8C-83A1-F6EECF244321}">
                <p14:modId xmlns:p14="http://schemas.microsoft.com/office/powerpoint/2010/main" val="691775836"/>
              </p:ext>
            </p:extLst>
          </p:nvPr>
        </p:nvGraphicFramePr>
        <p:xfrm>
          <a:off x="457201" y="590550"/>
          <a:ext cx="8077195" cy="1165016"/>
        </p:xfrm>
        <a:graphic>
          <a:graphicData uri="http://schemas.openxmlformats.org/drawingml/2006/table">
            <a:tbl>
              <a:tblPr/>
              <a:tblGrid>
                <a:gridCol w="199368">
                  <a:extLst>
                    <a:ext uri="{9D8B030D-6E8A-4147-A177-3AD203B41FA5}">
                      <a16:colId xmlns:a16="http://schemas.microsoft.com/office/drawing/2014/main" val="2868970840"/>
                    </a:ext>
                  </a:extLst>
                </a:gridCol>
                <a:gridCol w="224290">
                  <a:extLst>
                    <a:ext uri="{9D8B030D-6E8A-4147-A177-3AD203B41FA5}">
                      <a16:colId xmlns:a16="http://schemas.microsoft.com/office/drawing/2014/main" val="3719121620"/>
                    </a:ext>
                  </a:extLst>
                </a:gridCol>
                <a:gridCol w="199368">
                  <a:extLst>
                    <a:ext uri="{9D8B030D-6E8A-4147-A177-3AD203B41FA5}">
                      <a16:colId xmlns:a16="http://schemas.microsoft.com/office/drawing/2014/main" val="3255010848"/>
                    </a:ext>
                  </a:extLst>
                </a:gridCol>
                <a:gridCol w="199368">
                  <a:extLst>
                    <a:ext uri="{9D8B030D-6E8A-4147-A177-3AD203B41FA5}">
                      <a16:colId xmlns:a16="http://schemas.microsoft.com/office/drawing/2014/main" val="2140579321"/>
                    </a:ext>
                  </a:extLst>
                </a:gridCol>
                <a:gridCol w="199368">
                  <a:extLst>
                    <a:ext uri="{9D8B030D-6E8A-4147-A177-3AD203B41FA5}">
                      <a16:colId xmlns:a16="http://schemas.microsoft.com/office/drawing/2014/main" val="1353803843"/>
                    </a:ext>
                  </a:extLst>
                </a:gridCol>
                <a:gridCol w="199368">
                  <a:extLst>
                    <a:ext uri="{9D8B030D-6E8A-4147-A177-3AD203B41FA5}">
                      <a16:colId xmlns:a16="http://schemas.microsoft.com/office/drawing/2014/main" val="1674652367"/>
                    </a:ext>
                  </a:extLst>
                </a:gridCol>
                <a:gridCol w="199368">
                  <a:extLst>
                    <a:ext uri="{9D8B030D-6E8A-4147-A177-3AD203B41FA5}">
                      <a16:colId xmlns:a16="http://schemas.microsoft.com/office/drawing/2014/main" val="3626152881"/>
                    </a:ext>
                  </a:extLst>
                </a:gridCol>
                <a:gridCol w="110760">
                  <a:extLst>
                    <a:ext uri="{9D8B030D-6E8A-4147-A177-3AD203B41FA5}">
                      <a16:colId xmlns:a16="http://schemas.microsoft.com/office/drawing/2014/main" val="1016196430"/>
                    </a:ext>
                  </a:extLst>
                </a:gridCol>
                <a:gridCol w="6545937">
                  <a:extLst>
                    <a:ext uri="{9D8B030D-6E8A-4147-A177-3AD203B41FA5}">
                      <a16:colId xmlns:a16="http://schemas.microsoft.com/office/drawing/2014/main" val="486870781"/>
                    </a:ext>
                  </a:extLst>
                </a:gridCol>
              </a:tblGrid>
              <a:tr h="104775">
                <a:tc gridSpan="7">
                  <a:txBody>
                    <a:bodyPr/>
                    <a:lstStyle/>
                    <a:p>
                      <a:pPr algn="ctr" fontAlgn="b"/>
                      <a:r>
                        <a:rPr lang="en-US" sz="900" b="1" i="0" u="none" strike="noStrike" dirty="0">
                          <a:solidFill>
                            <a:srgbClr val="000000"/>
                          </a:solidFill>
                          <a:effectLst/>
                          <a:latin typeface="Calibri" panose="020F0502020204030204" pitchFamily="34" charset="0"/>
                        </a:rPr>
                        <a:t>JUNE 2022</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fontAlgn="b"/>
                      <a:endParaRPr lang="en-US" sz="900" b="1" i="0" u="none" strike="noStrike">
                        <a:solidFill>
                          <a:srgbClr val="000000"/>
                        </a:solidFill>
                        <a:effectLst/>
                        <a:latin typeface="Calibri" panose="020F0502020204030204" pitchFamily="34" charset="0"/>
                      </a:endParaRP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rowSpan="8">
                  <a:txBody>
                    <a:bodyPr/>
                    <a:lstStyle/>
                    <a:p>
                      <a:pPr algn="l" fontAlgn="ctr"/>
                      <a:r>
                        <a:rPr lang="en-US" sz="900" b="1" i="0" u="sng" strike="noStrike" dirty="0">
                          <a:solidFill>
                            <a:srgbClr val="000000"/>
                          </a:solidFill>
                          <a:effectLst/>
                          <a:latin typeface="Calibri" panose="020F0502020204030204" pitchFamily="34" charset="0"/>
                        </a:rPr>
                        <a:t>Joint Markets and Reliability Committees</a:t>
                      </a:r>
                      <a:br>
                        <a:rPr lang="en-US" sz="900" b="1" i="0" u="sng" strike="noStrike" dirty="0">
                          <a:solidFill>
                            <a:srgbClr val="000000"/>
                          </a:solidFill>
                          <a:effectLst/>
                          <a:latin typeface="Calibri" panose="020F0502020204030204" pitchFamily="34" charset="0"/>
                        </a:rPr>
                      </a:br>
                      <a:r>
                        <a:rPr lang="en-US" sz="900" b="1" i="0" u="none" strike="noStrike" dirty="0">
                          <a:solidFill>
                            <a:srgbClr val="0070C0"/>
                          </a:solidFill>
                          <a:effectLst/>
                          <a:latin typeface="Calibri" panose="020F0502020204030204" pitchFamily="34" charset="0"/>
                        </a:rPr>
                        <a:t>MC Meeting Dates: </a:t>
                      </a:r>
                      <a:r>
                        <a:rPr lang="en-US" sz="900" b="0" i="0" u="none" strike="noStrike" dirty="0">
                          <a:solidFill>
                            <a:srgbClr val="0070C0"/>
                          </a:solidFill>
                          <a:effectLst/>
                          <a:latin typeface="Calibri" panose="020F0502020204030204" pitchFamily="34" charset="0"/>
                        </a:rPr>
                        <a:t>June 7-8, 2022 (with joint RC during RCA components)</a:t>
                      </a:r>
                      <a:r>
                        <a:rPr lang="en-US" sz="900" b="0" i="0" u="none" strike="noStrike" dirty="0">
                          <a:solidFill>
                            <a:srgbClr val="000000"/>
                          </a:solidFill>
                          <a:effectLst/>
                          <a:latin typeface="Calibri" panose="020F0502020204030204" pitchFamily="34" charset="0"/>
                        </a:rPr>
                        <a:t/>
                      </a:r>
                      <a:br>
                        <a:rPr lang="en-US" sz="900" b="0" i="0" u="none" strike="noStrike" dirty="0">
                          <a:solidFill>
                            <a:srgbClr val="000000"/>
                          </a:solidFill>
                          <a:effectLst/>
                          <a:latin typeface="Calibri" panose="020F0502020204030204" pitchFamily="34" charset="0"/>
                        </a:rPr>
                      </a:br>
                      <a:r>
                        <a:rPr lang="en-US" sz="900" b="1" i="0" u="none" strike="noStrike" dirty="0">
                          <a:solidFill>
                            <a:srgbClr val="00B050"/>
                          </a:solidFill>
                          <a:effectLst/>
                          <a:latin typeface="Calibri" panose="020F0502020204030204" pitchFamily="34" charset="0"/>
                        </a:rPr>
                        <a:t>Posting Materials Beginning: </a:t>
                      </a:r>
                      <a:r>
                        <a:rPr lang="en-US" sz="900" b="0" i="0" u="none" strike="noStrike" dirty="0">
                          <a:solidFill>
                            <a:srgbClr val="00B050"/>
                          </a:solidFill>
                          <a:effectLst/>
                          <a:latin typeface="Calibri" panose="020F0502020204030204" pitchFamily="34" charset="0"/>
                        </a:rPr>
                        <a:t>June 1, 2022</a:t>
                      </a:r>
                      <a:r>
                        <a:rPr lang="en-US" sz="900" b="1" i="0" u="none" strike="noStrike" dirty="0">
                          <a:solidFill>
                            <a:srgbClr val="000000"/>
                          </a:solidFill>
                          <a:effectLst/>
                          <a:latin typeface="Calibri" panose="020F0502020204030204" pitchFamily="34" charset="0"/>
                        </a:rPr>
                        <a:t/>
                      </a:r>
                      <a:br>
                        <a:rPr lang="en-US" sz="900" b="1" i="0" u="none" strike="noStrike" dirty="0">
                          <a:solidFill>
                            <a:srgbClr val="000000"/>
                          </a:solidFill>
                          <a:effectLst/>
                          <a:latin typeface="Calibri" panose="020F0502020204030204" pitchFamily="34" charset="0"/>
                        </a:rPr>
                      </a:br>
                      <a:r>
                        <a:rPr lang="en-US" sz="900" b="1" i="0" u="none" strike="noStrike" dirty="0">
                          <a:solidFill>
                            <a:srgbClr val="000000"/>
                          </a:solidFill>
                          <a:effectLst/>
                          <a:latin typeface="Calibri" panose="020F0502020204030204" pitchFamily="34" charset="0"/>
                        </a:rPr>
                        <a:t>Topics: </a:t>
                      </a:r>
                      <a:r>
                        <a:rPr lang="en-US" sz="900" b="0" i="0" u="none" strike="noStrike" kern="1200" dirty="0">
                          <a:solidFill>
                            <a:srgbClr val="000000"/>
                          </a:solidFill>
                          <a:effectLst/>
                          <a:latin typeface="Calibri" panose="020F0502020204030204" pitchFamily="34" charset="0"/>
                          <a:ea typeface="+mn-ea"/>
                          <a:cs typeface="+mn-cs"/>
                        </a:rPr>
                        <a:t>Review background and discuss </a:t>
                      </a:r>
                      <a:r>
                        <a:rPr lang="en-US" sz="900" b="0" i="0" u="none" strike="noStrike" kern="1200" dirty="0" smtClean="0">
                          <a:solidFill>
                            <a:srgbClr val="000000"/>
                          </a:solidFill>
                          <a:effectLst/>
                          <a:latin typeface="Calibri" panose="020F0502020204030204" pitchFamily="34" charset="0"/>
                          <a:ea typeface="+mn-ea"/>
                          <a:cs typeface="+mn-cs"/>
                        </a:rPr>
                        <a:t>opportunities for adjusting the way resources are accredited in the FCM to support a reliable, clean-energy transition </a:t>
                      </a:r>
                      <a:endParaRPr lang="en-US" sz="900" b="0" i="0" u="none" strike="noStrike" kern="1200" dirty="0">
                        <a:solidFill>
                          <a:srgbClr val="000000"/>
                        </a:solidFill>
                        <a:effectLst/>
                        <a:latin typeface="Calibri" panose="020F0502020204030204" pitchFamily="34" charset="0"/>
                        <a:ea typeface="+mn-ea"/>
                        <a:cs typeface="+mn-cs"/>
                      </a:endParaRPr>
                    </a:p>
                  </a:txBody>
                  <a:tcPr marL="8467" marR="8467" marT="84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13303514"/>
                  </a:ext>
                </a:extLst>
              </a:tr>
              <a:tr h="104775">
                <a:tc>
                  <a:txBody>
                    <a:bodyPr/>
                    <a:lstStyle/>
                    <a:p>
                      <a:pPr algn="ctr" fontAlgn="b"/>
                      <a:r>
                        <a:rPr lang="en-US" sz="900" b="1" i="0" u="none" strike="noStrike">
                          <a:solidFill>
                            <a:srgbClr val="FFFFFF"/>
                          </a:solidFill>
                          <a:effectLst/>
                          <a:latin typeface="Calibri" panose="020F0502020204030204" pitchFamily="34" charset="0"/>
                        </a:rPr>
                        <a:t>S</a:t>
                      </a:r>
                    </a:p>
                  </a:txBody>
                  <a:tcPr marL="8467" marR="8467" marT="8467"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b"/>
                      <a:r>
                        <a:rPr lang="en-US" sz="900" b="1" i="0" u="none" strike="noStrike">
                          <a:solidFill>
                            <a:srgbClr val="FFFFFF"/>
                          </a:solidFill>
                          <a:effectLst/>
                          <a:latin typeface="Calibri" panose="020F0502020204030204" pitchFamily="34" charset="0"/>
                        </a:rPr>
                        <a:t>M</a:t>
                      </a:r>
                    </a:p>
                  </a:txBody>
                  <a:tcPr marL="8467" marR="8467" marT="846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b"/>
                      <a:r>
                        <a:rPr lang="en-US" sz="900" b="1" i="0" u="none" strike="noStrike" dirty="0">
                          <a:solidFill>
                            <a:srgbClr val="FFFFFF"/>
                          </a:solidFill>
                          <a:effectLst/>
                          <a:latin typeface="Calibri" panose="020F0502020204030204" pitchFamily="34" charset="0"/>
                        </a:rPr>
                        <a:t>T</a:t>
                      </a:r>
                    </a:p>
                  </a:txBody>
                  <a:tcPr marL="8467" marR="8467" marT="846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b"/>
                      <a:r>
                        <a:rPr lang="en-US" sz="900" b="1" i="0" u="none" strike="noStrike" dirty="0">
                          <a:solidFill>
                            <a:srgbClr val="FFFFFF"/>
                          </a:solidFill>
                          <a:effectLst/>
                          <a:latin typeface="Calibri" panose="020F0502020204030204" pitchFamily="34" charset="0"/>
                        </a:rPr>
                        <a:t>W</a:t>
                      </a:r>
                    </a:p>
                  </a:txBody>
                  <a:tcPr marL="8467" marR="8467" marT="846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b"/>
                      <a:r>
                        <a:rPr lang="en-US" sz="900" b="1" i="0" u="none" strike="noStrike" dirty="0">
                          <a:solidFill>
                            <a:srgbClr val="FFFFFF"/>
                          </a:solidFill>
                          <a:effectLst/>
                          <a:latin typeface="Calibri" panose="020F0502020204030204" pitchFamily="34" charset="0"/>
                        </a:rPr>
                        <a:t>T</a:t>
                      </a:r>
                    </a:p>
                  </a:txBody>
                  <a:tcPr marL="8467" marR="8467" marT="846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b"/>
                      <a:r>
                        <a:rPr lang="en-US" sz="900" b="1" i="0" u="none" strike="noStrike">
                          <a:solidFill>
                            <a:srgbClr val="FFFFFF"/>
                          </a:solidFill>
                          <a:effectLst/>
                          <a:latin typeface="Calibri" panose="020F0502020204030204" pitchFamily="34" charset="0"/>
                        </a:rPr>
                        <a:t>F</a:t>
                      </a:r>
                    </a:p>
                  </a:txBody>
                  <a:tcPr marL="8467" marR="8467" marT="846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b"/>
                      <a:r>
                        <a:rPr lang="en-US" sz="900" b="1" i="0" u="none" strike="noStrike">
                          <a:solidFill>
                            <a:srgbClr val="FFFFFF"/>
                          </a:solidFill>
                          <a:effectLst/>
                          <a:latin typeface="Calibri" panose="020F0502020204030204" pitchFamily="34" charset="0"/>
                        </a:rPr>
                        <a:t>S</a:t>
                      </a:r>
                    </a:p>
                  </a:txBody>
                  <a:tcPr marL="8467" marR="8467" marT="8467"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b"/>
                      <a:endParaRPr lang="en-US" sz="900" b="1" i="0" u="none" strike="noStrike">
                        <a:solidFill>
                          <a:srgbClr val="FFFFFF"/>
                        </a:solidFill>
                        <a:effectLst/>
                        <a:latin typeface="Calibri" panose="020F0502020204030204" pitchFamily="34" charset="0"/>
                      </a:endParaRP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vMerge="1">
                  <a:txBody>
                    <a:bodyPr/>
                    <a:lstStyle/>
                    <a:p>
                      <a:endParaRPr lang="en-US"/>
                    </a:p>
                  </a:txBody>
                  <a:tcPr/>
                </a:tc>
                <a:extLst>
                  <a:ext uri="{0D108BD9-81ED-4DB2-BD59-A6C34878D82A}">
                    <a16:rowId xmlns:a16="http://schemas.microsoft.com/office/drawing/2014/main" val="1147529448"/>
                  </a:ext>
                </a:extLst>
              </a:tr>
              <a:tr h="104775">
                <a:tc>
                  <a:txBody>
                    <a:bodyPr/>
                    <a:lstStyle/>
                    <a:p>
                      <a:pPr algn="ctr" fontAlgn="b"/>
                      <a:r>
                        <a:rPr lang="en-US" sz="900" b="0" i="0" u="none" strike="noStrike">
                          <a:solidFill>
                            <a:srgbClr val="000000"/>
                          </a:solidFill>
                          <a:effectLst/>
                          <a:latin typeface="Calibri" panose="020F0502020204030204" pitchFamily="34" charset="0"/>
                        </a:rPr>
                        <a:t> </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 </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 </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1" i="0" u="none" strike="noStrike">
                          <a:solidFill>
                            <a:srgbClr val="FFFFFF"/>
                          </a:solidFill>
                          <a:effectLst/>
                          <a:latin typeface="Calibri" panose="020F0502020204030204" pitchFamily="34" charset="0"/>
                        </a:rPr>
                        <a:t>1</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b"/>
                      <a:r>
                        <a:rPr lang="en-US" sz="900" b="0" i="0" u="none" strike="noStrike" dirty="0">
                          <a:solidFill>
                            <a:srgbClr val="000000"/>
                          </a:solidFill>
                          <a:effectLst/>
                          <a:latin typeface="Calibri" panose="020F0502020204030204" pitchFamily="34" charset="0"/>
                        </a:rPr>
                        <a:t>2</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dirty="0">
                          <a:solidFill>
                            <a:srgbClr val="000000"/>
                          </a:solidFill>
                          <a:effectLst/>
                          <a:latin typeface="Calibri" panose="020F0502020204030204" pitchFamily="34" charset="0"/>
                        </a:rPr>
                        <a:t>3</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dirty="0">
                          <a:solidFill>
                            <a:srgbClr val="000000"/>
                          </a:solidFill>
                          <a:effectLst/>
                          <a:latin typeface="Calibri" panose="020F0502020204030204" pitchFamily="34" charset="0"/>
                        </a:rPr>
                        <a:t>4</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Calibri" panose="020F0502020204030204" pitchFamily="34" charset="0"/>
                      </a:endParaRP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vMerge="1">
                  <a:txBody>
                    <a:bodyPr/>
                    <a:lstStyle/>
                    <a:p>
                      <a:endParaRPr lang="en-US"/>
                    </a:p>
                  </a:txBody>
                  <a:tcPr/>
                </a:tc>
                <a:extLst>
                  <a:ext uri="{0D108BD9-81ED-4DB2-BD59-A6C34878D82A}">
                    <a16:rowId xmlns:a16="http://schemas.microsoft.com/office/drawing/2014/main" val="4148615503"/>
                  </a:ext>
                </a:extLst>
              </a:tr>
              <a:tr h="104775">
                <a:tc>
                  <a:txBody>
                    <a:bodyPr/>
                    <a:lstStyle/>
                    <a:p>
                      <a:pPr algn="ctr" fontAlgn="b"/>
                      <a:r>
                        <a:rPr lang="en-US" sz="900" b="0" i="0" u="none" strike="noStrike">
                          <a:solidFill>
                            <a:srgbClr val="000000"/>
                          </a:solidFill>
                          <a:effectLst/>
                          <a:latin typeface="Calibri" panose="020F0502020204030204" pitchFamily="34" charset="0"/>
                        </a:rPr>
                        <a:t>5</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6</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1" i="0" u="none" strike="noStrike">
                          <a:solidFill>
                            <a:srgbClr val="FFFFFF"/>
                          </a:solidFill>
                          <a:effectLst/>
                          <a:latin typeface="Calibri" panose="020F0502020204030204" pitchFamily="34" charset="0"/>
                        </a:rPr>
                        <a:t>7</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ctr" fontAlgn="b"/>
                      <a:r>
                        <a:rPr lang="en-US" sz="900" b="1" i="0" u="none" strike="noStrike">
                          <a:solidFill>
                            <a:srgbClr val="FFFFFF"/>
                          </a:solidFill>
                          <a:effectLst/>
                          <a:latin typeface="Calibri" panose="020F0502020204030204" pitchFamily="34" charset="0"/>
                        </a:rPr>
                        <a:t>8</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ctr" fontAlgn="b"/>
                      <a:r>
                        <a:rPr lang="en-US" sz="900" b="0" i="0" u="none" strike="noStrike">
                          <a:solidFill>
                            <a:srgbClr val="000000"/>
                          </a:solidFill>
                          <a:effectLst/>
                          <a:latin typeface="Calibri" panose="020F0502020204030204" pitchFamily="34" charset="0"/>
                        </a:rPr>
                        <a:t>9</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10</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dirty="0">
                          <a:solidFill>
                            <a:srgbClr val="000000"/>
                          </a:solidFill>
                          <a:effectLst/>
                          <a:latin typeface="Calibri" panose="020F0502020204030204" pitchFamily="34" charset="0"/>
                        </a:rPr>
                        <a:t>11</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900" b="0" i="0" u="none" strike="noStrike" dirty="0">
                        <a:solidFill>
                          <a:srgbClr val="000000"/>
                        </a:solidFill>
                        <a:effectLst/>
                        <a:latin typeface="Calibri" panose="020F0502020204030204" pitchFamily="34" charset="0"/>
                      </a:endParaRP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vMerge="1">
                  <a:txBody>
                    <a:bodyPr/>
                    <a:lstStyle/>
                    <a:p>
                      <a:endParaRPr lang="en-US"/>
                    </a:p>
                  </a:txBody>
                  <a:tcPr/>
                </a:tc>
                <a:extLst>
                  <a:ext uri="{0D108BD9-81ED-4DB2-BD59-A6C34878D82A}">
                    <a16:rowId xmlns:a16="http://schemas.microsoft.com/office/drawing/2014/main" val="2121691450"/>
                  </a:ext>
                </a:extLst>
              </a:tr>
              <a:tr h="104775">
                <a:tc>
                  <a:txBody>
                    <a:bodyPr/>
                    <a:lstStyle/>
                    <a:p>
                      <a:pPr algn="ctr" fontAlgn="b"/>
                      <a:r>
                        <a:rPr lang="en-US" sz="900" b="0" i="0" u="none" strike="noStrike">
                          <a:solidFill>
                            <a:srgbClr val="000000"/>
                          </a:solidFill>
                          <a:effectLst/>
                          <a:latin typeface="Calibri" panose="020F0502020204030204" pitchFamily="34" charset="0"/>
                        </a:rPr>
                        <a:t>12</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13</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14</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15</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16</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17</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18</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900" b="0" i="0" u="none" strike="noStrike" dirty="0">
                        <a:solidFill>
                          <a:srgbClr val="000000"/>
                        </a:solidFill>
                        <a:effectLst/>
                        <a:latin typeface="Calibri" panose="020F0502020204030204" pitchFamily="34" charset="0"/>
                      </a:endParaRP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vMerge="1">
                  <a:txBody>
                    <a:bodyPr/>
                    <a:lstStyle/>
                    <a:p>
                      <a:endParaRPr lang="en-US"/>
                    </a:p>
                  </a:txBody>
                  <a:tcPr/>
                </a:tc>
                <a:extLst>
                  <a:ext uri="{0D108BD9-81ED-4DB2-BD59-A6C34878D82A}">
                    <a16:rowId xmlns:a16="http://schemas.microsoft.com/office/drawing/2014/main" val="3147760577"/>
                  </a:ext>
                </a:extLst>
              </a:tr>
              <a:tr h="104775">
                <a:tc>
                  <a:txBody>
                    <a:bodyPr/>
                    <a:lstStyle/>
                    <a:p>
                      <a:pPr algn="ctr" fontAlgn="b"/>
                      <a:r>
                        <a:rPr lang="en-US" sz="900" b="0" i="0" u="none" strike="noStrike">
                          <a:solidFill>
                            <a:srgbClr val="000000"/>
                          </a:solidFill>
                          <a:effectLst/>
                          <a:latin typeface="Calibri" panose="020F0502020204030204" pitchFamily="34" charset="0"/>
                        </a:rPr>
                        <a:t>19</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20</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21</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22</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23</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1" i="0" u="none" strike="noStrike" dirty="0">
                          <a:solidFill>
                            <a:schemeClr val="bg1"/>
                          </a:solidFill>
                          <a:effectLst/>
                          <a:latin typeface="Calibri" panose="020F0502020204030204" pitchFamily="34" charset="0"/>
                        </a:rPr>
                        <a:t>24</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3399"/>
                    </a:solidFill>
                  </a:tcPr>
                </a:tc>
                <a:tc>
                  <a:txBody>
                    <a:bodyPr/>
                    <a:lstStyle/>
                    <a:p>
                      <a:pPr algn="ctr" fontAlgn="b"/>
                      <a:r>
                        <a:rPr lang="en-US" sz="900" b="0" i="0" u="none" strike="noStrike">
                          <a:solidFill>
                            <a:srgbClr val="000000"/>
                          </a:solidFill>
                          <a:effectLst/>
                          <a:latin typeface="Calibri" panose="020F0502020204030204" pitchFamily="34" charset="0"/>
                        </a:rPr>
                        <a:t>25</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900" b="0" i="0" u="none" strike="noStrike" dirty="0">
                        <a:solidFill>
                          <a:srgbClr val="000000"/>
                        </a:solidFill>
                        <a:effectLst/>
                        <a:latin typeface="Calibri" panose="020F0502020204030204" pitchFamily="34" charset="0"/>
                      </a:endParaRP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vMerge="1">
                  <a:txBody>
                    <a:bodyPr/>
                    <a:lstStyle/>
                    <a:p>
                      <a:endParaRPr lang="en-US"/>
                    </a:p>
                  </a:txBody>
                  <a:tcPr/>
                </a:tc>
                <a:extLst>
                  <a:ext uri="{0D108BD9-81ED-4DB2-BD59-A6C34878D82A}">
                    <a16:rowId xmlns:a16="http://schemas.microsoft.com/office/drawing/2014/main" val="2730383352"/>
                  </a:ext>
                </a:extLst>
              </a:tr>
              <a:tr h="104775">
                <a:tc>
                  <a:txBody>
                    <a:bodyPr/>
                    <a:lstStyle/>
                    <a:p>
                      <a:pPr algn="ctr" fontAlgn="b"/>
                      <a:r>
                        <a:rPr lang="en-US" sz="900" b="0" i="0" u="none" strike="noStrike">
                          <a:solidFill>
                            <a:srgbClr val="000000"/>
                          </a:solidFill>
                          <a:effectLst/>
                          <a:latin typeface="Calibri" panose="020F0502020204030204" pitchFamily="34" charset="0"/>
                        </a:rPr>
                        <a:t>26</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27</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28</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29</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30</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 </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 </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900" b="0" i="0" u="none" strike="noStrike" dirty="0">
                        <a:solidFill>
                          <a:srgbClr val="000000"/>
                        </a:solidFill>
                        <a:effectLst/>
                        <a:latin typeface="Calibri" panose="020F0502020204030204" pitchFamily="34" charset="0"/>
                      </a:endParaRP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vMerge="1">
                  <a:txBody>
                    <a:bodyPr/>
                    <a:lstStyle/>
                    <a:p>
                      <a:endParaRPr lang="en-US"/>
                    </a:p>
                  </a:txBody>
                  <a:tcPr/>
                </a:tc>
                <a:extLst>
                  <a:ext uri="{0D108BD9-81ED-4DB2-BD59-A6C34878D82A}">
                    <a16:rowId xmlns:a16="http://schemas.microsoft.com/office/drawing/2014/main" val="1320766115"/>
                  </a:ext>
                </a:extLst>
              </a:tr>
              <a:tr h="104775">
                <a:tc>
                  <a:txBody>
                    <a:bodyPr/>
                    <a:lstStyle/>
                    <a:p>
                      <a:pPr algn="ctr" fontAlgn="b"/>
                      <a:endParaRPr lang="en-US" sz="900" b="0" i="0" u="none" strike="noStrike">
                        <a:solidFill>
                          <a:srgbClr val="000000"/>
                        </a:solidFill>
                        <a:effectLst/>
                        <a:latin typeface="Calibri" panose="020F0502020204030204" pitchFamily="34" charset="0"/>
                      </a:endParaRPr>
                    </a:p>
                  </a:txBody>
                  <a:tcPr marL="8467" marR="8467" marT="8467"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n-US" sz="900" b="0" i="0" u="none" strike="noStrike">
                        <a:solidFill>
                          <a:srgbClr val="000000"/>
                        </a:solidFill>
                        <a:effectLst/>
                        <a:latin typeface="Calibri" panose="020F0502020204030204" pitchFamily="34" charset="0"/>
                      </a:endParaRPr>
                    </a:p>
                  </a:txBody>
                  <a:tcPr marL="8467" marR="8467" marT="8467"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n-US" sz="900" b="0" i="0" u="none" strike="noStrike">
                        <a:solidFill>
                          <a:srgbClr val="000000"/>
                        </a:solidFill>
                        <a:effectLst/>
                        <a:latin typeface="Calibri" panose="020F0502020204030204" pitchFamily="34" charset="0"/>
                      </a:endParaRPr>
                    </a:p>
                  </a:txBody>
                  <a:tcPr marL="8467" marR="8467" marT="8467"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n-US" sz="900" b="0" i="0" u="none" strike="noStrike">
                        <a:solidFill>
                          <a:srgbClr val="000000"/>
                        </a:solidFill>
                        <a:effectLst/>
                        <a:latin typeface="Calibri" panose="020F0502020204030204" pitchFamily="34" charset="0"/>
                      </a:endParaRPr>
                    </a:p>
                  </a:txBody>
                  <a:tcPr marL="8467" marR="8467" marT="8467"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n-US" sz="900" b="0" i="0" u="none" strike="noStrike">
                        <a:solidFill>
                          <a:srgbClr val="000000"/>
                        </a:solidFill>
                        <a:effectLst/>
                        <a:latin typeface="Calibri" panose="020F0502020204030204" pitchFamily="34" charset="0"/>
                      </a:endParaRPr>
                    </a:p>
                  </a:txBody>
                  <a:tcPr marL="8467" marR="8467" marT="8467"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n-US" sz="900" b="0" i="0" u="none" strike="noStrike">
                        <a:solidFill>
                          <a:srgbClr val="000000"/>
                        </a:solidFill>
                        <a:effectLst/>
                        <a:latin typeface="Calibri" panose="020F0502020204030204" pitchFamily="34" charset="0"/>
                      </a:endParaRPr>
                    </a:p>
                  </a:txBody>
                  <a:tcPr marL="8467" marR="8467" marT="8467"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n-US" sz="900" b="0" i="0" u="none" strike="noStrike">
                        <a:solidFill>
                          <a:srgbClr val="000000"/>
                        </a:solidFill>
                        <a:effectLst/>
                        <a:latin typeface="Calibri" panose="020F0502020204030204" pitchFamily="34" charset="0"/>
                      </a:endParaRPr>
                    </a:p>
                  </a:txBody>
                  <a:tcPr marL="8467" marR="8467" marT="8467"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n-US" sz="900" b="0" i="0" u="none" strike="noStrike" dirty="0">
                        <a:solidFill>
                          <a:srgbClr val="000000"/>
                        </a:solidFill>
                        <a:effectLst/>
                        <a:latin typeface="Calibri" panose="020F0502020204030204" pitchFamily="34" charset="0"/>
                      </a:endParaRPr>
                    </a:p>
                  </a:txBody>
                  <a:tcPr marL="8467" marR="8467" marT="8467" marB="0" anchor="b">
                    <a:lnL>
                      <a:noFill/>
                    </a:lnL>
                    <a:lnR w="6350" cap="flat" cmpd="sng" algn="ctr">
                      <a:solidFill>
                        <a:srgbClr val="000000"/>
                      </a:solidFill>
                      <a:prstDash val="solid"/>
                      <a:round/>
                      <a:headEnd type="none" w="med" len="med"/>
                      <a:tailEnd type="none" w="med" len="med"/>
                    </a:lnR>
                    <a:lnT>
                      <a:noFill/>
                    </a:lnT>
                    <a:lnB>
                      <a:noFill/>
                    </a:lnB>
                  </a:tcPr>
                </a:tc>
                <a:tc vMerge="1">
                  <a:txBody>
                    <a:bodyPr/>
                    <a:lstStyle/>
                    <a:p>
                      <a:endParaRPr lang="en-US"/>
                    </a:p>
                  </a:txBody>
                  <a:tcPr/>
                </a:tc>
                <a:extLst>
                  <a:ext uri="{0D108BD9-81ED-4DB2-BD59-A6C34878D82A}">
                    <a16:rowId xmlns:a16="http://schemas.microsoft.com/office/drawing/2014/main" val="301083601"/>
                  </a:ext>
                </a:extLst>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4231182148"/>
              </p:ext>
            </p:extLst>
          </p:nvPr>
        </p:nvGraphicFramePr>
        <p:xfrm>
          <a:off x="457202" y="1863934"/>
          <a:ext cx="8077192" cy="1165016"/>
        </p:xfrm>
        <a:graphic>
          <a:graphicData uri="http://schemas.openxmlformats.org/drawingml/2006/table">
            <a:tbl>
              <a:tblPr/>
              <a:tblGrid>
                <a:gridCol w="199368">
                  <a:extLst>
                    <a:ext uri="{9D8B030D-6E8A-4147-A177-3AD203B41FA5}">
                      <a16:colId xmlns:a16="http://schemas.microsoft.com/office/drawing/2014/main" val="3928759002"/>
                    </a:ext>
                  </a:extLst>
                </a:gridCol>
                <a:gridCol w="224290">
                  <a:extLst>
                    <a:ext uri="{9D8B030D-6E8A-4147-A177-3AD203B41FA5}">
                      <a16:colId xmlns:a16="http://schemas.microsoft.com/office/drawing/2014/main" val="4250410871"/>
                    </a:ext>
                  </a:extLst>
                </a:gridCol>
                <a:gridCol w="199368">
                  <a:extLst>
                    <a:ext uri="{9D8B030D-6E8A-4147-A177-3AD203B41FA5}">
                      <a16:colId xmlns:a16="http://schemas.microsoft.com/office/drawing/2014/main" val="2960430604"/>
                    </a:ext>
                  </a:extLst>
                </a:gridCol>
                <a:gridCol w="199368">
                  <a:extLst>
                    <a:ext uri="{9D8B030D-6E8A-4147-A177-3AD203B41FA5}">
                      <a16:colId xmlns:a16="http://schemas.microsoft.com/office/drawing/2014/main" val="2990692015"/>
                    </a:ext>
                  </a:extLst>
                </a:gridCol>
                <a:gridCol w="199368">
                  <a:extLst>
                    <a:ext uri="{9D8B030D-6E8A-4147-A177-3AD203B41FA5}">
                      <a16:colId xmlns:a16="http://schemas.microsoft.com/office/drawing/2014/main" val="3378491375"/>
                    </a:ext>
                  </a:extLst>
                </a:gridCol>
                <a:gridCol w="199368">
                  <a:extLst>
                    <a:ext uri="{9D8B030D-6E8A-4147-A177-3AD203B41FA5}">
                      <a16:colId xmlns:a16="http://schemas.microsoft.com/office/drawing/2014/main" val="4260121142"/>
                    </a:ext>
                  </a:extLst>
                </a:gridCol>
                <a:gridCol w="199368">
                  <a:extLst>
                    <a:ext uri="{9D8B030D-6E8A-4147-A177-3AD203B41FA5}">
                      <a16:colId xmlns:a16="http://schemas.microsoft.com/office/drawing/2014/main" val="2076339600"/>
                    </a:ext>
                  </a:extLst>
                </a:gridCol>
                <a:gridCol w="110760">
                  <a:extLst>
                    <a:ext uri="{9D8B030D-6E8A-4147-A177-3AD203B41FA5}">
                      <a16:colId xmlns:a16="http://schemas.microsoft.com/office/drawing/2014/main" val="3843519573"/>
                    </a:ext>
                  </a:extLst>
                </a:gridCol>
                <a:gridCol w="6545934">
                  <a:extLst>
                    <a:ext uri="{9D8B030D-6E8A-4147-A177-3AD203B41FA5}">
                      <a16:colId xmlns:a16="http://schemas.microsoft.com/office/drawing/2014/main" val="3627308435"/>
                    </a:ext>
                  </a:extLst>
                </a:gridCol>
              </a:tblGrid>
              <a:tr h="95250">
                <a:tc gridSpan="7">
                  <a:txBody>
                    <a:bodyPr/>
                    <a:lstStyle/>
                    <a:p>
                      <a:pPr algn="ctr" fontAlgn="b"/>
                      <a:r>
                        <a:rPr lang="en-US" sz="900" b="1" i="0" u="none" strike="noStrike">
                          <a:solidFill>
                            <a:srgbClr val="000000"/>
                          </a:solidFill>
                          <a:effectLst/>
                          <a:latin typeface="Calibri" panose="020F0502020204030204" pitchFamily="34" charset="0"/>
                        </a:rPr>
                        <a:t>JULY 2022</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fontAlgn="b"/>
                      <a:endParaRPr lang="en-US" sz="900" b="1" i="0" u="none" strike="noStrike">
                        <a:solidFill>
                          <a:srgbClr val="000000"/>
                        </a:solidFill>
                        <a:effectLst/>
                        <a:latin typeface="Calibri" panose="020F0502020204030204" pitchFamily="34" charset="0"/>
                      </a:endParaRP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rowSpan="8">
                  <a:txBody>
                    <a:bodyPr/>
                    <a:lstStyle/>
                    <a:p>
                      <a:pPr algn="l" fontAlgn="ctr"/>
                      <a:r>
                        <a:rPr lang="en-US" sz="900" b="1" i="0" u="sng" strike="noStrike" dirty="0">
                          <a:solidFill>
                            <a:srgbClr val="000000"/>
                          </a:solidFill>
                          <a:effectLst/>
                          <a:latin typeface="Calibri" panose="020F0502020204030204" pitchFamily="34" charset="0"/>
                        </a:rPr>
                        <a:t>Joint Markets and Reliability Committees</a:t>
                      </a:r>
                      <a:br>
                        <a:rPr lang="en-US" sz="900" b="1" i="0" u="sng" strike="noStrike" dirty="0">
                          <a:solidFill>
                            <a:srgbClr val="000000"/>
                          </a:solidFill>
                          <a:effectLst/>
                          <a:latin typeface="Calibri" panose="020F0502020204030204" pitchFamily="34" charset="0"/>
                        </a:rPr>
                      </a:br>
                      <a:r>
                        <a:rPr lang="en-US" sz="900" b="1" i="0" u="none" strike="noStrike" dirty="0">
                          <a:solidFill>
                            <a:srgbClr val="0070C0"/>
                          </a:solidFill>
                          <a:effectLst/>
                          <a:latin typeface="Calibri" panose="020F0502020204030204" pitchFamily="34" charset="0"/>
                        </a:rPr>
                        <a:t>MC Meeting Dates: </a:t>
                      </a:r>
                      <a:r>
                        <a:rPr lang="en-US" sz="900" b="0" i="0" u="none" strike="noStrike" dirty="0">
                          <a:solidFill>
                            <a:srgbClr val="0070C0"/>
                          </a:solidFill>
                          <a:effectLst/>
                          <a:latin typeface="Calibri" panose="020F0502020204030204" pitchFamily="34" charset="0"/>
                        </a:rPr>
                        <a:t>July 12-14, 2022 (with joint RC during RCA components)</a:t>
                      </a:r>
                      <a:r>
                        <a:rPr lang="en-US" sz="900" b="0" i="0" u="none" strike="noStrike" dirty="0">
                          <a:solidFill>
                            <a:srgbClr val="000000"/>
                          </a:solidFill>
                          <a:effectLst/>
                          <a:latin typeface="Calibri" panose="020F0502020204030204" pitchFamily="34" charset="0"/>
                        </a:rPr>
                        <a:t> </a:t>
                      </a:r>
                      <a:br>
                        <a:rPr lang="en-US" sz="900" b="0" i="0" u="none" strike="noStrike" dirty="0">
                          <a:solidFill>
                            <a:srgbClr val="000000"/>
                          </a:solidFill>
                          <a:effectLst/>
                          <a:latin typeface="Calibri" panose="020F0502020204030204" pitchFamily="34" charset="0"/>
                        </a:rPr>
                      </a:br>
                      <a:r>
                        <a:rPr lang="en-US" sz="900" b="1" i="0" u="none" strike="noStrike" dirty="0">
                          <a:solidFill>
                            <a:srgbClr val="00B050"/>
                          </a:solidFill>
                          <a:effectLst/>
                          <a:latin typeface="Calibri" panose="020F0502020204030204" pitchFamily="34" charset="0"/>
                        </a:rPr>
                        <a:t>Posting Materials Beginning: </a:t>
                      </a:r>
                      <a:r>
                        <a:rPr lang="en-US" sz="900" b="0" i="0" u="none" strike="noStrike" dirty="0">
                          <a:solidFill>
                            <a:srgbClr val="00B050"/>
                          </a:solidFill>
                          <a:effectLst/>
                          <a:latin typeface="Calibri" panose="020F0502020204030204" pitchFamily="34" charset="0"/>
                        </a:rPr>
                        <a:t>July 6, 2022</a:t>
                      </a:r>
                      <a:r>
                        <a:rPr lang="en-US" sz="900" b="1" i="0" u="none" strike="noStrike" dirty="0">
                          <a:solidFill>
                            <a:srgbClr val="000000"/>
                          </a:solidFill>
                          <a:effectLst/>
                          <a:latin typeface="Calibri" panose="020F0502020204030204" pitchFamily="34" charset="0"/>
                        </a:rPr>
                        <a:t/>
                      </a:r>
                      <a:br>
                        <a:rPr lang="en-US" sz="900" b="1" i="0" u="none" strike="noStrike" dirty="0">
                          <a:solidFill>
                            <a:srgbClr val="000000"/>
                          </a:solidFill>
                          <a:effectLst/>
                          <a:latin typeface="Calibri" panose="020F0502020204030204" pitchFamily="34" charset="0"/>
                        </a:rPr>
                      </a:br>
                      <a:r>
                        <a:rPr lang="en-US" sz="900" b="1" i="0" u="none" strike="noStrike" dirty="0">
                          <a:solidFill>
                            <a:srgbClr val="000000"/>
                          </a:solidFill>
                          <a:effectLst/>
                          <a:latin typeface="Calibri" panose="020F0502020204030204" pitchFamily="34" charset="0"/>
                        </a:rPr>
                        <a:t>Topics: </a:t>
                      </a:r>
                      <a:r>
                        <a:rPr lang="en-US" sz="900" b="0" i="0" u="none" strike="noStrike" dirty="0">
                          <a:solidFill>
                            <a:srgbClr val="000000"/>
                          </a:solidFill>
                          <a:effectLst/>
                          <a:latin typeface="Calibri" panose="020F0502020204030204" pitchFamily="34" charset="0"/>
                        </a:rPr>
                        <a:t>Discussion of ISO's design objectives and conceptual </a:t>
                      </a:r>
                      <a:r>
                        <a:rPr lang="en-US" sz="900" b="0" i="0" u="none" strike="noStrike" dirty="0" smtClean="0">
                          <a:solidFill>
                            <a:srgbClr val="000000"/>
                          </a:solidFill>
                          <a:effectLst/>
                          <a:latin typeface="Calibri" panose="020F0502020204030204" pitchFamily="34" charset="0"/>
                        </a:rPr>
                        <a:t>design. </a:t>
                      </a:r>
                    </a:p>
                    <a:p>
                      <a:pPr marL="0" indent="0" algn="l" fontAlgn="ctr">
                        <a:buFont typeface="Arial" panose="020B0604020202020204" pitchFamily="34" charset="0"/>
                        <a:buNone/>
                      </a:pPr>
                      <a:endParaRPr lang="en-US" sz="900" b="0" i="0" u="none" strike="noStrike" dirty="0" smtClean="0">
                        <a:solidFill>
                          <a:srgbClr val="FF0000"/>
                        </a:solidFill>
                        <a:effectLst/>
                        <a:latin typeface="Calibri" panose="020F0502020204030204" pitchFamily="34" charset="0"/>
                      </a:endParaRPr>
                    </a:p>
                    <a:p>
                      <a:pPr marL="0" indent="0" algn="l" fontAlgn="ctr">
                        <a:buFont typeface="Arial" panose="020B0604020202020204" pitchFamily="34" charset="0"/>
                        <a:buNone/>
                      </a:pPr>
                      <a:r>
                        <a:rPr lang="en-US" sz="900" b="0" i="0" u="none" strike="noStrike" dirty="0" smtClean="0">
                          <a:solidFill>
                            <a:srgbClr val="000000"/>
                          </a:solidFill>
                          <a:effectLst/>
                          <a:latin typeface="Calibri" panose="020F0502020204030204" pitchFamily="34" charset="0"/>
                        </a:rPr>
                        <a:t>Stakeholders should</a:t>
                      </a:r>
                      <a:r>
                        <a:rPr lang="en-US" sz="900" b="0" i="0" u="none" strike="noStrike" baseline="0" dirty="0" smtClean="0">
                          <a:solidFill>
                            <a:srgbClr val="000000"/>
                          </a:solidFill>
                          <a:effectLst/>
                          <a:latin typeface="Calibri" panose="020F0502020204030204" pitchFamily="34" charset="0"/>
                        </a:rPr>
                        <a:t> submit</a:t>
                      </a:r>
                      <a:r>
                        <a:rPr lang="en-US" sz="900" b="0" i="0" u="none" strike="noStrike" dirty="0" smtClean="0">
                          <a:solidFill>
                            <a:srgbClr val="000000"/>
                          </a:solidFill>
                          <a:effectLst/>
                          <a:latin typeface="Calibri" panose="020F0502020204030204" pitchFamily="34" charset="0"/>
                        </a:rPr>
                        <a:t> additional clarifying questions on average</a:t>
                      </a:r>
                      <a:r>
                        <a:rPr lang="en-US" sz="900" b="0" i="0" u="none" strike="noStrike" baseline="0" dirty="0" smtClean="0">
                          <a:solidFill>
                            <a:srgbClr val="000000"/>
                          </a:solidFill>
                          <a:effectLst/>
                          <a:latin typeface="Calibri" panose="020F0502020204030204" pitchFamily="34" charset="0"/>
                        </a:rPr>
                        <a:t> and marginal approaches to the MC Secretary by </a:t>
                      </a:r>
                      <a:r>
                        <a:rPr lang="en-US" sz="900" b="0" i="0" u="none" strike="noStrike" baseline="0" dirty="0" smtClean="0">
                          <a:solidFill>
                            <a:srgbClr val="CC3399"/>
                          </a:solidFill>
                          <a:effectLst/>
                          <a:latin typeface="Calibri" panose="020F0502020204030204" pitchFamily="34" charset="0"/>
                        </a:rPr>
                        <a:t>June 24, 2022</a:t>
                      </a:r>
                      <a:endParaRPr lang="en-US" sz="900" b="1" i="0" u="none" strike="noStrike" dirty="0">
                        <a:solidFill>
                          <a:srgbClr val="CC3399"/>
                        </a:solidFill>
                        <a:effectLst/>
                        <a:latin typeface="Calibri" panose="020F0502020204030204" pitchFamily="34" charset="0"/>
                      </a:endParaRPr>
                    </a:p>
                  </a:txBody>
                  <a:tcPr marL="8467" marR="8467" marT="84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15247814"/>
                  </a:ext>
                </a:extLst>
              </a:tr>
              <a:tr h="95250">
                <a:tc>
                  <a:txBody>
                    <a:bodyPr/>
                    <a:lstStyle/>
                    <a:p>
                      <a:pPr algn="ctr" fontAlgn="b"/>
                      <a:r>
                        <a:rPr lang="en-US" sz="900" b="1" i="0" u="none" strike="noStrike">
                          <a:solidFill>
                            <a:srgbClr val="FFFFFF"/>
                          </a:solidFill>
                          <a:effectLst/>
                          <a:latin typeface="Calibri" panose="020F0502020204030204" pitchFamily="34" charset="0"/>
                        </a:rPr>
                        <a:t>S</a:t>
                      </a:r>
                    </a:p>
                  </a:txBody>
                  <a:tcPr marL="8467" marR="8467" marT="8467"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b"/>
                      <a:r>
                        <a:rPr lang="en-US" sz="900" b="1" i="0" u="none" strike="noStrike">
                          <a:solidFill>
                            <a:srgbClr val="FFFFFF"/>
                          </a:solidFill>
                          <a:effectLst/>
                          <a:latin typeface="Calibri" panose="020F0502020204030204" pitchFamily="34" charset="0"/>
                        </a:rPr>
                        <a:t>M</a:t>
                      </a:r>
                    </a:p>
                  </a:txBody>
                  <a:tcPr marL="8467" marR="8467" marT="846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b"/>
                      <a:r>
                        <a:rPr lang="en-US" sz="900" b="1" i="0" u="none" strike="noStrike">
                          <a:solidFill>
                            <a:srgbClr val="FFFFFF"/>
                          </a:solidFill>
                          <a:effectLst/>
                          <a:latin typeface="Calibri" panose="020F0502020204030204" pitchFamily="34" charset="0"/>
                        </a:rPr>
                        <a:t>T</a:t>
                      </a:r>
                    </a:p>
                  </a:txBody>
                  <a:tcPr marL="8467" marR="8467" marT="846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b"/>
                      <a:r>
                        <a:rPr lang="en-US" sz="900" b="1" i="0" u="none" strike="noStrike">
                          <a:solidFill>
                            <a:srgbClr val="FFFFFF"/>
                          </a:solidFill>
                          <a:effectLst/>
                          <a:latin typeface="Calibri" panose="020F0502020204030204" pitchFamily="34" charset="0"/>
                        </a:rPr>
                        <a:t>W</a:t>
                      </a:r>
                    </a:p>
                  </a:txBody>
                  <a:tcPr marL="8467" marR="8467" marT="846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b"/>
                      <a:r>
                        <a:rPr lang="en-US" sz="900" b="1" i="0" u="none" strike="noStrike">
                          <a:solidFill>
                            <a:srgbClr val="FFFFFF"/>
                          </a:solidFill>
                          <a:effectLst/>
                          <a:latin typeface="Calibri" panose="020F0502020204030204" pitchFamily="34" charset="0"/>
                        </a:rPr>
                        <a:t>T</a:t>
                      </a:r>
                    </a:p>
                  </a:txBody>
                  <a:tcPr marL="8467" marR="8467" marT="846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b"/>
                      <a:r>
                        <a:rPr lang="en-US" sz="900" b="1" i="0" u="none" strike="noStrike">
                          <a:solidFill>
                            <a:srgbClr val="FFFFFF"/>
                          </a:solidFill>
                          <a:effectLst/>
                          <a:latin typeface="Calibri" panose="020F0502020204030204" pitchFamily="34" charset="0"/>
                        </a:rPr>
                        <a:t>F</a:t>
                      </a:r>
                    </a:p>
                  </a:txBody>
                  <a:tcPr marL="8467" marR="8467" marT="846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b"/>
                      <a:r>
                        <a:rPr lang="en-US" sz="900" b="1" i="0" u="none" strike="noStrike">
                          <a:solidFill>
                            <a:srgbClr val="FFFFFF"/>
                          </a:solidFill>
                          <a:effectLst/>
                          <a:latin typeface="Calibri" panose="020F0502020204030204" pitchFamily="34" charset="0"/>
                        </a:rPr>
                        <a:t>S</a:t>
                      </a:r>
                    </a:p>
                  </a:txBody>
                  <a:tcPr marL="8467" marR="8467" marT="8467"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b"/>
                      <a:endParaRPr lang="en-US" sz="900" b="1" i="0" u="none" strike="noStrike">
                        <a:solidFill>
                          <a:srgbClr val="FFFFFF"/>
                        </a:solidFill>
                        <a:effectLst/>
                        <a:latin typeface="Calibri" panose="020F0502020204030204" pitchFamily="34" charset="0"/>
                      </a:endParaRP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vMerge="1">
                  <a:txBody>
                    <a:bodyPr/>
                    <a:lstStyle/>
                    <a:p>
                      <a:endParaRPr lang="en-US"/>
                    </a:p>
                  </a:txBody>
                  <a:tcPr/>
                </a:tc>
                <a:extLst>
                  <a:ext uri="{0D108BD9-81ED-4DB2-BD59-A6C34878D82A}">
                    <a16:rowId xmlns:a16="http://schemas.microsoft.com/office/drawing/2014/main" val="2096990239"/>
                  </a:ext>
                </a:extLst>
              </a:tr>
              <a:tr h="95250">
                <a:tc>
                  <a:txBody>
                    <a:bodyPr/>
                    <a:lstStyle/>
                    <a:p>
                      <a:pPr algn="ctr" fontAlgn="b"/>
                      <a:r>
                        <a:rPr lang="en-US" sz="900" b="0" i="0" u="none" strike="noStrike">
                          <a:solidFill>
                            <a:srgbClr val="000000"/>
                          </a:solidFill>
                          <a:effectLst/>
                          <a:latin typeface="Calibri" panose="020F0502020204030204" pitchFamily="34" charset="0"/>
                        </a:rPr>
                        <a:t> </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 </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 </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 </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 </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1</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2</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Calibri" panose="020F0502020204030204" pitchFamily="34" charset="0"/>
                      </a:endParaRP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vMerge="1">
                  <a:txBody>
                    <a:bodyPr/>
                    <a:lstStyle/>
                    <a:p>
                      <a:endParaRPr lang="en-US"/>
                    </a:p>
                  </a:txBody>
                  <a:tcPr/>
                </a:tc>
                <a:extLst>
                  <a:ext uri="{0D108BD9-81ED-4DB2-BD59-A6C34878D82A}">
                    <a16:rowId xmlns:a16="http://schemas.microsoft.com/office/drawing/2014/main" val="2265587430"/>
                  </a:ext>
                </a:extLst>
              </a:tr>
              <a:tr h="95250">
                <a:tc>
                  <a:txBody>
                    <a:bodyPr/>
                    <a:lstStyle/>
                    <a:p>
                      <a:pPr algn="ctr" fontAlgn="b"/>
                      <a:r>
                        <a:rPr lang="en-US" sz="900" b="0" i="0" u="none" strike="noStrike">
                          <a:solidFill>
                            <a:srgbClr val="000000"/>
                          </a:solidFill>
                          <a:effectLst/>
                          <a:latin typeface="Calibri" panose="020F0502020204030204" pitchFamily="34" charset="0"/>
                        </a:rPr>
                        <a:t>3</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4</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5</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1" i="0" u="none" strike="noStrike">
                          <a:solidFill>
                            <a:srgbClr val="FFFFFF"/>
                          </a:solidFill>
                          <a:effectLst/>
                          <a:latin typeface="Calibri" panose="020F0502020204030204" pitchFamily="34" charset="0"/>
                        </a:rPr>
                        <a:t>6</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b"/>
                      <a:r>
                        <a:rPr lang="en-US" sz="900" b="0" i="0" u="none" strike="noStrike">
                          <a:solidFill>
                            <a:srgbClr val="000000"/>
                          </a:solidFill>
                          <a:effectLst/>
                          <a:latin typeface="Calibri" panose="020F0502020204030204" pitchFamily="34" charset="0"/>
                        </a:rPr>
                        <a:t>7</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8</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9</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Calibri" panose="020F0502020204030204" pitchFamily="34" charset="0"/>
                      </a:endParaRP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vMerge="1">
                  <a:txBody>
                    <a:bodyPr/>
                    <a:lstStyle/>
                    <a:p>
                      <a:endParaRPr lang="en-US"/>
                    </a:p>
                  </a:txBody>
                  <a:tcPr/>
                </a:tc>
                <a:extLst>
                  <a:ext uri="{0D108BD9-81ED-4DB2-BD59-A6C34878D82A}">
                    <a16:rowId xmlns:a16="http://schemas.microsoft.com/office/drawing/2014/main" val="2744404827"/>
                  </a:ext>
                </a:extLst>
              </a:tr>
              <a:tr h="95250">
                <a:tc>
                  <a:txBody>
                    <a:bodyPr/>
                    <a:lstStyle/>
                    <a:p>
                      <a:pPr algn="ctr" fontAlgn="b"/>
                      <a:r>
                        <a:rPr lang="en-US" sz="900" b="0" i="0" u="none" strike="noStrike">
                          <a:solidFill>
                            <a:srgbClr val="000000"/>
                          </a:solidFill>
                          <a:effectLst/>
                          <a:latin typeface="Calibri" panose="020F0502020204030204" pitchFamily="34" charset="0"/>
                        </a:rPr>
                        <a:t>10</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11</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1" i="0" u="none" strike="noStrike">
                          <a:solidFill>
                            <a:srgbClr val="FFFFFF"/>
                          </a:solidFill>
                          <a:effectLst/>
                          <a:latin typeface="Calibri" panose="020F0502020204030204" pitchFamily="34" charset="0"/>
                        </a:rPr>
                        <a:t>12</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ctr" fontAlgn="b"/>
                      <a:r>
                        <a:rPr lang="en-US" sz="900" b="1" i="0" u="none" strike="noStrike">
                          <a:solidFill>
                            <a:srgbClr val="FFFFFF"/>
                          </a:solidFill>
                          <a:effectLst/>
                          <a:latin typeface="Calibri" panose="020F0502020204030204" pitchFamily="34" charset="0"/>
                        </a:rPr>
                        <a:t>13</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ctr" fontAlgn="b"/>
                      <a:r>
                        <a:rPr lang="en-US" sz="900" b="1" i="0" u="none" strike="noStrike">
                          <a:solidFill>
                            <a:srgbClr val="FFFFFF"/>
                          </a:solidFill>
                          <a:effectLst/>
                          <a:latin typeface="Calibri" panose="020F0502020204030204" pitchFamily="34" charset="0"/>
                        </a:rPr>
                        <a:t>14</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ctr" fontAlgn="b"/>
                      <a:r>
                        <a:rPr lang="en-US" sz="900" b="0" i="0" u="none" strike="noStrike">
                          <a:solidFill>
                            <a:srgbClr val="000000"/>
                          </a:solidFill>
                          <a:effectLst/>
                          <a:latin typeface="Calibri" panose="020F0502020204030204" pitchFamily="34" charset="0"/>
                        </a:rPr>
                        <a:t>15</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16</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Calibri" panose="020F0502020204030204" pitchFamily="34" charset="0"/>
                      </a:endParaRP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vMerge="1">
                  <a:txBody>
                    <a:bodyPr/>
                    <a:lstStyle/>
                    <a:p>
                      <a:endParaRPr lang="en-US"/>
                    </a:p>
                  </a:txBody>
                  <a:tcPr/>
                </a:tc>
                <a:extLst>
                  <a:ext uri="{0D108BD9-81ED-4DB2-BD59-A6C34878D82A}">
                    <a16:rowId xmlns:a16="http://schemas.microsoft.com/office/drawing/2014/main" val="460021410"/>
                  </a:ext>
                </a:extLst>
              </a:tr>
              <a:tr h="95250">
                <a:tc>
                  <a:txBody>
                    <a:bodyPr/>
                    <a:lstStyle/>
                    <a:p>
                      <a:pPr algn="ctr" fontAlgn="b"/>
                      <a:r>
                        <a:rPr lang="en-US" sz="900" b="0" i="0" u="none" strike="noStrike">
                          <a:solidFill>
                            <a:srgbClr val="000000"/>
                          </a:solidFill>
                          <a:effectLst/>
                          <a:latin typeface="Calibri" panose="020F0502020204030204" pitchFamily="34" charset="0"/>
                        </a:rPr>
                        <a:t>17</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18</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19</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20</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21</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22</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23</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900" b="0" i="0" u="none" strike="noStrike" dirty="0">
                        <a:solidFill>
                          <a:srgbClr val="000000"/>
                        </a:solidFill>
                        <a:effectLst/>
                        <a:latin typeface="Calibri" panose="020F0502020204030204" pitchFamily="34" charset="0"/>
                      </a:endParaRP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vMerge="1">
                  <a:txBody>
                    <a:bodyPr/>
                    <a:lstStyle/>
                    <a:p>
                      <a:endParaRPr lang="en-US"/>
                    </a:p>
                  </a:txBody>
                  <a:tcPr/>
                </a:tc>
                <a:extLst>
                  <a:ext uri="{0D108BD9-81ED-4DB2-BD59-A6C34878D82A}">
                    <a16:rowId xmlns:a16="http://schemas.microsoft.com/office/drawing/2014/main" val="370500564"/>
                  </a:ext>
                </a:extLst>
              </a:tr>
              <a:tr h="95250">
                <a:tc>
                  <a:txBody>
                    <a:bodyPr/>
                    <a:lstStyle/>
                    <a:p>
                      <a:pPr algn="ctr" fontAlgn="b"/>
                      <a:r>
                        <a:rPr lang="en-US" sz="900" b="0" i="0" u="none" strike="noStrike">
                          <a:solidFill>
                            <a:srgbClr val="000000"/>
                          </a:solidFill>
                          <a:effectLst/>
                          <a:latin typeface="Calibri" panose="020F0502020204030204" pitchFamily="34" charset="0"/>
                        </a:rPr>
                        <a:t>24</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25</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26</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27</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28</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29</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30</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900" b="0" i="0" u="none" strike="noStrike" dirty="0">
                        <a:solidFill>
                          <a:srgbClr val="000000"/>
                        </a:solidFill>
                        <a:effectLst/>
                        <a:latin typeface="Calibri" panose="020F0502020204030204" pitchFamily="34" charset="0"/>
                      </a:endParaRP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vMerge="1">
                  <a:txBody>
                    <a:bodyPr/>
                    <a:lstStyle/>
                    <a:p>
                      <a:endParaRPr lang="en-US"/>
                    </a:p>
                  </a:txBody>
                  <a:tcPr/>
                </a:tc>
                <a:extLst>
                  <a:ext uri="{0D108BD9-81ED-4DB2-BD59-A6C34878D82A}">
                    <a16:rowId xmlns:a16="http://schemas.microsoft.com/office/drawing/2014/main" val="1431493939"/>
                  </a:ext>
                </a:extLst>
              </a:tr>
              <a:tr h="95250">
                <a:tc>
                  <a:txBody>
                    <a:bodyPr/>
                    <a:lstStyle/>
                    <a:p>
                      <a:pPr algn="ctr" fontAlgn="b"/>
                      <a:r>
                        <a:rPr lang="en-US" sz="900" b="0" i="0" u="none" strike="noStrike">
                          <a:solidFill>
                            <a:srgbClr val="000000"/>
                          </a:solidFill>
                          <a:effectLst/>
                          <a:latin typeface="Calibri" panose="020F0502020204030204" pitchFamily="34" charset="0"/>
                        </a:rPr>
                        <a:t>31</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 </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 </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 </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 </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 </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 </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900" b="0" i="0" u="none" strike="noStrike" dirty="0">
                        <a:solidFill>
                          <a:srgbClr val="000000"/>
                        </a:solidFill>
                        <a:effectLst/>
                        <a:latin typeface="Calibri" panose="020F0502020204030204" pitchFamily="34" charset="0"/>
                      </a:endParaRP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vMerge="1">
                  <a:txBody>
                    <a:bodyPr/>
                    <a:lstStyle/>
                    <a:p>
                      <a:endParaRPr lang="en-US"/>
                    </a:p>
                  </a:txBody>
                  <a:tcPr/>
                </a:tc>
                <a:extLst>
                  <a:ext uri="{0D108BD9-81ED-4DB2-BD59-A6C34878D82A}">
                    <a16:rowId xmlns:a16="http://schemas.microsoft.com/office/drawing/2014/main" val="2830398108"/>
                  </a:ext>
                </a:extLst>
              </a:tr>
            </a:tbl>
          </a:graphicData>
        </a:graphic>
      </p:graphicFrame>
    </p:spTree>
    <p:extLst>
      <p:ext uri="{BB962C8B-B14F-4D97-AF65-F5344CB8AC3E}">
        <p14:creationId xmlns:p14="http://schemas.microsoft.com/office/powerpoint/2010/main" val="226883635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C7F894-2A36-495D-AB7C-1055F7AC0F9D}" type="slidenum">
              <a:rPr lang="en-US" smtClean="0"/>
              <a:pPr/>
              <a:t>39</a:t>
            </a:fld>
            <a:endParaRPr lang="en-US" dirty="0"/>
          </a:p>
        </p:txBody>
      </p:sp>
      <p:sp>
        <p:nvSpPr>
          <p:cNvPr id="8" name="Title 1"/>
          <p:cNvSpPr>
            <a:spLocks noGrp="1"/>
          </p:cNvSpPr>
          <p:nvPr>
            <p:ph type="title"/>
          </p:nvPr>
        </p:nvSpPr>
        <p:spPr>
          <a:xfrm>
            <a:off x="457200" y="-114300"/>
            <a:ext cx="8229600" cy="857250"/>
          </a:xfrm>
        </p:spPr>
        <p:txBody>
          <a:bodyPr>
            <a:normAutofit fontScale="90000"/>
          </a:bodyPr>
          <a:lstStyle/>
          <a:p>
            <a:r>
              <a:rPr lang="en-US" sz="2800" dirty="0"/>
              <a:t>Stakeholder </a:t>
            </a:r>
            <a:r>
              <a:rPr lang="en-US" sz="2800" dirty="0" smtClean="0"/>
              <a:t>Schedule – Conceptual Design Phase, cont.</a:t>
            </a:r>
            <a:endParaRPr lang="en-US" sz="2800" dirty="0"/>
          </a:p>
        </p:txBody>
      </p:sp>
      <p:graphicFrame>
        <p:nvGraphicFramePr>
          <p:cNvPr id="6" name="Table 5"/>
          <p:cNvGraphicFramePr>
            <a:graphicFrameLocks noGrp="1"/>
          </p:cNvGraphicFramePr>
          <p:nvPr>
            <p:extLst>
              <p:ext uri="{D42A27DB-BD31-4B8C-83A1-F6EECF244321}">
                <p14:modId xmlns:p14="http://schemas.microsoft.com/office/powerpoint/2010/main" val="3761732857"/>
              </p:ext>
            </p:extLst>
          </p:nvPr>
        </p:nvGraphicFramePr>
        <p:xfrm>
          <a:off x="457201" y="590550"/>
          <a:ext cx="8077199" cy="1862202"/>
        </p:xfrm>
        <a:graphic>
          <a:graphicData uri="http://schemas.openxmlformats.org/drawingml/2006/table">
            <a:tbl>
              <a:tblPr/>
              <a:tblGrid>
                <a:gridCol w="203130">
                  <a:extLst>
                    <a:ext uri="{9D8B030D-6E8A-4147-A177-3AD203B41FA5}">
                      <a16:colId xmlns:a16="http://schemas.microsoft.com/office/drawing/2014/main" val="3869274237"/>
                    </a:ext>
                  </a:extLst>
                </a:gridCol>
                <a:gridCol w="228522">
                  <a:extLst>
                    <a:ext uri="{9D8B030D-6E8A-4147-A177-3AD203B41FA5}">
                      <a16:colId xmlns:a16="http://schemas.microsoft.com/office/drawing/2014/main" val="2938006446"/>
                    </a:ext>
                  </a:extLst>
                </a:gridCol>
                <a:gridCol w="203130">
                  <a:extLst>
                    <a:ext uri="{9D8B030D-6E8A-4147-A177-3AD203B41FA5}">
                      <a16:colId xmlns:a16="http://schemas.microsoft.com/office/drawing/2014/main" val="2589895581"/>
                    </a:ext>
                  </a:extLst>
                </a:gridCol>
                <a:gridCol w="203130">
                  <a:extLst>
                    <a:ext uri="{9D8B030D-6E8A-4147-A177-3AD203B41FA5}">
                      <a16:colId xmlns:a16="http://schemas.microsoft.com/office/drawing/2014/main" val="1658525252"/>
                    </a:ext>
                  </a:extLst>
                </a:gridCol>
                <a:gridCol w="203130">
                  <a:extLst>
                    <a:ext uri="{9D8B030D-6E8A-4147-A177-3AD203B41FA5}">
                      <a16:colId xmlns:a16="http://schemas.microsoft.com/office/drawing/2014/main" val="3991954974"/>
                    </a:ext>
                  </a:extLst>
                </a:gridCol>
                <a:gridCol w="203130">
                  <a:extLst>
                    <a:ext uri="{9D8B030D-6E8A-4147-A177-3AD203B41FA5}">
                      <a16:colId xmlns:a16="http://schemas.microsoft.com/office/drawing/2014/main" val="2431838481"/>
                    </a:ext>
                  </a:extLst>
                </a:gridCol>
                <a:gridCol w="203130">
                  <a:extLst>
                    <a:ext uri="{9D8B030D-6E8A-4147-A177-3AD203B41FA5}">
                      <a16:colId xmlns:a16="http://schemas.microsoft.com/office/drawing/2014/main" val="3314532407"/>
                    </a:ext>
                  </a:extLst>
                </a:gridCol>
                <a:gridCol w="112850">
                  <a:extLst>
                    <a:ext uri="{9D8B030D-6E8A-4147-A177-3AD203B41FA5}">
                      <a16:colId xmlns:a16="http://schemas.microsoft.com/office/drawing/2014/main" val="553402329"/>
                    </a:ext>
                  </a:extLst>
                </a:gridCol>
                <a:gridCol w="6517047">
                  <a:extLst>
                    <a:ext uri="{9D8B030D-6E8A-4147-A177-3AD203B41FA5}">
                      <a16:colId xmlns:a16="http://schemas.microsoft.com/office/drawing/2014/main" val="1460558623"/>
                    </a:ext>
                  </a:extLst>
                </a:gridCol>
              </a:tblGrid>
              <a:tr h="160450">
                <a:tc gridSpan="7">
                  <a:txBody>
                    <a:bodyPr/>
                    <a:lstStyle/>
                    <a:p>
                      <a:pPr algn="ctr" fontAlgn="b"/>
                      <a:r>
                        <a:rPr lang="en-US" sz="1100" b="1" i="0" u="none" strike="noStrike">
                          <a:solidFill>
                            <a:srgbClr val="000000"/>
                          </a:solidFill>
                          <a:effectLst/>
                          <a:latin typeface="Calibri" panose="020F0502020204030204" pitchFamily="34" charset="0"/>
                        </a:rPr>
                        <a:t>SEPTEMBER 2022</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fontAlgn="b"/>
                      <a:endParaRPr lang="en-US" sz="1000" b="1" i="0" u="none" strike="noStrike">
                        <a:solidFill>
                          <a:srgbClr val="000000"/>
                        </a:solidFill>
                        <a:effectLst/>
                        <a:latin typeface="Calibri" panose="020F0502020204030204" pitchFamily="34" charset="0"/>
                      </a:endParaRP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rowSpan="8">
                  <a:txBody>
                    <a:bodyPr/>
                    <a:lstStyle/>
                    <a:p>
                      <a:pPr algn="l" fontAlgn="ctr"/>
                      <a:r>
                        <a:rPr lang="en-US" sz="1100" b="1" i="0" u="sng" strike="noStrike" dirty="0">
                          <a:solidFill>
                            <a:srgbClr val="000000"/>
                          </a:solidFill>
                          <a:effectLst/>
                          <a:latin typeface="Calibri" panose="020F0502020204030204" pitchFamily="34" charset="0"/>
                        </a:rPr>
                        <a:t>Joint Markets and Reliability Committees</a:t>
                      </a:r>
                      <a:br>
                        <a:rPr lang="en-US" sz="1100" b="1" i="0" u="sng" strike="noStrike" dirty="0">
                          <a:solidFill>
                            <a:srgbClr val="000000"/>
                          </a:solidFill>
                          <a:effectLst/>
                          <a:latin typeface="Calibri" panose="020F0502020204030204" pitchFamily="34" charset="0"/>
                        </a:rPr>
                      </a:br>
                      <a:r>
                        <a:rPr lang="en-US" sz="1100" b="1" i="0" u="none" strike="noStrike" dirty="0">
                          <a:solidFill>
                            <a:srgbClr val="0070C0"/>
                          </a:solidFill>
                          <a:effectLst/>
                          <a:latin typeface="Calibri" panose="020F0502020204030204" pitchFamily="34" charset="0"/>
                        </a:rPr>
                        <a:t>MC Meeting Dates: </a:t>
                      </a:r>
                      <a:r>
                        <a:rPr lang="en-US" sz="1100" b="0" i="0" u="none" strike="noStrike" dirty="0">
                          <a:solidFill>
                            <a:srgbClr val="0070C0"/>
                          </a:solidFill>
                          <a:effectLst/>
                          <a:latin typeface="Calibri" panose="020F0502020204030204" pitchFamily="34" charset="0"/>
                        </a:rPr>
                        <a:t>September 13-14, 2022 (with joint RC during RCA components)</a:t>
                      </a:r>
                      <a:r>
                        <a:rPr lang="en-US" sz="1100" b="0" i="0" u="none" strike="noStrike" dirty="0">
                          <a:solidFill>
                            <a:srgbClr val="000000"/>
                          </a:solidFill>
                          <a:effectLst/>
                          <a:latin typeface="Calibri" panose="020F0502020204030204" pitchFamily="34" charset="0"/>
                        </a:rPr>
                        <a:t/>
                      </a:r>
                      <a:br>
                        <a:rPr lang="en-US" sz="1100" b="0" i="0" u="none" strike="noStrike" dirty="0">
                          <a:solidFill>
                            <a:srgbClr val="000000"/>
                          </a:solidFill>
                          <a:effectLst/>
                          <a:latin typeface="Calibri" panose="020F0502020204030204" pitchFamily="34" charset="0"/>
                        </a:rPr>
                      </a:br>
                      <a:r>
                        <a:rPr lang="en-US" sz="1100" b="1" i="0" u="none" strike="noStrike" dirty="0">
                          <a:solidFill>
                            <a:srgbClr val="00B050"/>
                          </a:solidFill>
                          <a:effectLst/>
                          <a:latin typeface="Calibri" panose="020F0502020204030204" pitchFamily="34" charset="0"/>
                        </a:rPr>
                        <a:t>Posting Materials Beginning: </a:t>
                      </a:r>
                      <a:r>
                        <a:rPr lang="en-US" sz="1100" b="0" i="0" u="none" strike="noStrike" dirty="0">
                          <a:solidFill>
                            <a:srgbClr val="00B050"/>
                          </a:solidFill>
                          <a:effectLst/>
                          <a:latin typeface="Calibri" panose="020F0502020204030204" pitchFamily="34" charset="0"/>
                        </a:rPr>
                        <a:t>September 7, 2022</a:t>
                      </a:r>
                      <a:r>
                        <a:rPr lang="en-US" sz="1100" b="1" i="0" u="none" strike="noStrike" dirty="0">
                          <a:solidFill>
                            <a:srgbClr val="000000"/>
                          </a:solidFill>
                          <a:effectLst/>
                          <a:latin typeface="Calibri" panose="020F0502020204030204" pitchFamily="34" charset="0"/>
                        </a:rPr>
                        <a:t/>
                      </a:r>
                      <a:br>
                        <a:rPr lang="en-US" sz="1100" b="1" i="0" u="none" strike="noStrike" dirty="0">
                          <a:solidFill>
                            <a:srgbClr val="000000"/>
                          </a:solidFill>
                          <a:effectLst/>
                          <a:latin typeface="Calibri" panose="020F0502020204030204" pitchFamily="34" charset="0"/>
                        </a:rPr>
                      </a:br>
                      <a:r>
                        <a:rPr lang="en-US" sz="1100" b="1" i="0" u="none" strike="noStrike" dirty="0">
                          <a:solidFill>
                            <a:srgbClr val="000000"/>
                          </a:solidFill>
                          <a:effectLst/>
                          <a:latin typeface="Calibri" panose="020F0502020204030204" pitchFamily="34" charset="0"/>
                        </a:rPr>
                        <a:t>Topics: </a:t>
                      </a:r>
                      <a:r>
                        <a:rPr lang="en-US" sz="1100" b="0" i="0" u="none" strike="noStrike" dirty="0">
                          <a:solidFill>
                            <a:srgbClr val="000000"/>
                          </a:solidFill>
                          <a:effectLst/>
                          <a:latin typeface="Calibri" panose="020F0502020204030204" pitchFamily="34" charset="0"/>
                        </a:rPr>
                        <a:t>Continue discussion of conceptual design and review proposed impact assessment approach</a:t>
                      </a:r>
                      <a:br>
                        <a:rPr lang="en-US" sz="1100" b="0" i="0" u="none" strike="noStrike" dirty="0">
                          <a:solidFill>
                            <a:srgbClr val="000000"/>
                          </a:solidFill>
                          <a:effectLst/>
                          <a:latin typeface="Calibri" panose="020F0502020204030204" pitchFamily="34" charset="0"/>
                        </a:rPr>
                      </a:br>
                      <a:r>
                        <a:rPr lang="en-US" sz="1100" b="0" i="0" u="none" strike="noStrike" dirty="0">
                          <a:solidFill>
                            <a:srgbClr val="000000"/>
                          </a:solidFill>
                          <a:effectLst/>
                          <a:latin typeface="Calibri" panose="020F0502020204030204" pitchFamily="34" charset="0"/>
                        </a:rPr>
                        <a:t/>
                      </a:r>
                      <a:br>
                        <a:rPr lang="en-US" sz="1100" b="0" i="0" u="none" strike="noStrike" dirty="0">
                          <a:solidFill>
                            <a:srgbClr val="000000"/>
                          </a:solidFill>
                          <a:effectLst/>
                          <a:latin typeface="Calibri" panose="020F0502020204030204" pitchFamily="34" charset="0"/>
                        </a:rPr>
                      </a:br>
                      <a:r>
                        <a:rPr lang="en-US" sz="1100" b="1" i="0" u="sng" strike="noStrike" dirty="0">
                          <a:solidFill>
                            <a:srgbClr val="000000"/>
                          </a:solidFill>
                          <a:effectLst/>
                          <a:latin typeface="Calibri" panose="020F0502020204030204" pitchFamily="34" charset="0"/>
                        </a:rPr>
                        <a:t>Additional Joint Markets and Reliability Committees</a:t>
                      </a:r>
                      <a:r>
                        <a:rPr lang="en-US" sz="1100" b="0" i="0" u="none" strike="noStrike" dirty="0">
                          <a:solidFill>
                            <a:srgbClr val="000000"/>
                          </a:solidFill>
                          <a:effectLst/>
                          <a:latin typeface="Calibri" panose="020F0502020204030204" pitchFamily="34" charset="0"/>
                        </a:rPr>
                        <a:t/>
                      </a:r>
                      <a:br>
                        <a:rPr lang="en-US" sz="1100" b="0" i="0" u="none" strike="noStrike" dirty="0">
                          <a:solidFill>
                            <a:srgbClr val="000000"/>
                          </a:solidFill>
                          <a:effectLst/>
                          <a:latin typeface="Calibri" panose="020F0502020204030204" pitchFamily="34" charset="0"/>
                        </a:rPr>
                      </a:br>
                      <a:r>
                        <a:rPr lang="en-US" sz="1100" b="1" i="0" u="none" strike="noStrike" dirty="0">
                          <a:solidFill>
                            <a:srgbClr val="CC3300"/>
                          </a:solidFill>
                          <a:effectLst/>
                          <a:latin typeface="Calibri" panose="020F0502020204030204" pitchFamily="34" charset="0"/>
                        </a:rPr>
                        <a:t>RC Meeting Date:</a:t>
                      </a:r>
                      <a:r>
                        <a:rPr lang="en-US" sz="1100" b="0" i="0" u="none" strike="noStrike" dirty="0">
                          <a:solidFill>
                            <a:srgbClr val="CC3300"/>
                          </a:solidFill>
                          <a:effectLst/>
                          <a:latin typeface="Calibri" panose="020F0502020204030204" pitchFamily="34" charset="0"/>
                        </a:rPr>
                        <a:t> September 20, 2022 (with joint MC during RCA components)</a:t>
                      </a:r>
                      <a:r>
                        <a:rPr lang="en-US" sz="1100" b="0" i="0" u="none" strike="noStrike" dirty="0">
                          <a:solidFill>
                            <a:srgbClr val="000000"/>
                          </a:solidFill>
                          <a:effectLst/>
                          <a:latin typeface="Calibri" panose="020F0502020204030204" pitchFamily="34" charset="0"/>
                        </a:rPr>
                        <a:t/>
                      </a:r>
                      <a:br>
                        <a:rPr lang="en-US" sz="1100" b="0" i="0" u="none" strike="noStrike" dirty="0">
                          <a:solidFill>
                            <a:srgbClr val="000000"/>
                          </a:solidFill>
                          <a:effectLst/>
                          <a:latin typeface="Calibri" panose="020F0502020204030204" pitchFamily="34" charset="0"/>
                        </a:rPr>
                      </a:br>
                      <a:r>
                        <a:rPr lang="en-US" sz="1100" b="1" i="0" u="none" strike="noStrike" dirty="0">
                          <a:solidFill>
                            <a:srgbClr val="00B050"/>
                          </a:solidFill>
                          <a:effectLst/>
                          <a:latin typeface="Calibri" panose="020F0502020204030204" pitchFamily="34" charset="0"/>
                        </a:rPr>
                        <a:t>Posting Materials Beginning:</a:t>
                      </a:r>
                      <a:r>
                        <a:rPr lang="en-US" sz="1100" b="0" i="0" u="none" strike="noStrike" dirty="0">
                          <a:solidFill>
                            <a:srgbClr val="00B050"/>
                          </a:solidFill>
                          <a:effectLst/>
                          <a:latin typeface="Calibri" panose="020F0502020204030204" pitchFamily="34" charset="0"/>
                        </a:rPr>
                        <a:t> September 14, 2022</a:t>
                      </a:r>
                      <a:r>
                        <a:rPr lang="en-US" sz="1100" b="0" i="0" u="none" strike="noStrike" dirty="0">
                          <a:solidFill>
                            <a:srgbClr val="000000"/>
                          </a:solidFill>
                          <a:effectLst/>
                          <a:latin typeface="Calibri" panose="020F0502020204030204" pitchFamily="34" charset="0"/>
                        </a:rPr>
                        <a:t/>
                      </a:r>
                      <a:br>
                        <a:rPr lang="en-US" sz="1100" b="0" i="0" u="none" strike="noStrike" dirty="0">
                          <a:solidFill>
                            <a:srgbClr val="000000"/>
                          </a:solidFill>
                          <a:effectLst/>
                          <a:latin typeface="Calibri" panose="020F0502020204030204" pitchFamily="34" charset="0"/>
                        </a:rPr>
                      </a:br>
                      <a:r>
                        <a:rPr lang="en-US" sz="1100" b="1" i="0" u="none" strike="noStrike" dirty="0">
                          <a:solidFill>
                            <a:srgbClr val="000000"/>
                          </a:solidFill>
                          <a:effectLst/>
                          <a:latin typeface="Calibri" panose="020F0502020204030204" pitchFamily="34" charset="0"/>
                        </a:rPr>
                        <a:t>Topics:</a:t>
                      </a:r>
                      <a:r>
                        <a:rPr lang="en-US" sz="1100" b="0" i="0" u="none" strike="noStrike" dirty="0">
                          <a:solidFill>
                            <a:srgbClr val="000000"/>
                          </a:solidFill>
                          <a:effectLst/>
                          <a:latin typeface="Calibri" panose="020F0502020204030204" pitchFamily="34" charset="0"/>
                        </a:rPr>
                        <a:t> As needed, continue discussion of ISO materials from September 13-14 Joint MC/RC on ISO's conceptual design and proposed impact assessment approach</a:t>
                      </a:r>
                      <a:endParaRPr lang="en-US" sz="1100" b="1" i="0" u="none" strike="noStrike" dirty="0">
                        <a:solidFill>
                          <a:srgbClr val="000000"/>
                        </a:solidFill>
                        <a:effectLst/>
                        <a:latin typeface="Calibri" panose="020F0502020204030204" pitchFamily="34" charset="0"/>
                      </a:endParaRPr>
                    </a:p>
                  </a:txBody>
                  <a:tcPr marL="8467" marR="8467" marT="84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90403687"/>
                  </a:ext>
                </a:extLst>
              </a:tr>
              <a:tr h="160450">
                <a:tc>
                  <a:txBody>
                    <a:bodyPr/>
                    <a:lstStyle/>
                    <a:p>
                      <a:pPr algn="ctr" fontAlgn="b"/>
                      <a:r>
                        <a:rPr lang="en-US" sz="1100" b="1" i="0" u="none" strike="noStrike">
                          <a:solidFill>
                            <a:srgbClr val="FFFFFF"/>
                          </a:solidFill>
                          <a:effectLst/>
                          <a:latin typeface="Calibri" panose="020F0502020204030204" pitchFamily="34" charset="0"/>
                        </a:rPr>
                        <a:t>S</a:t>
                      </a:r>
                    </a:p>
                  </a:txBody>
                  <a:tcPr marL="8467" marR="8467" marT="8467"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b"/>
                      <a:r>
                        <a:rPr lang="en-US" sz="1100" b="1" i="0" u="none" strike="noStrike">
                          <a:solidFill>
                            <a:srgbClr val="FFFFFF"/>
                          </a:solidFill>
                          <a:effectLst/>
                          <a:latin typeface="Calibri" panose="020F0502020204030204" pitchFamily="34" charset="0"/>
                        </a:rPr>
                        <a:t>M</a:t>
                      </a:r>
                    </a:p>
                  </a:txBody>
                  <a:tcPr marL="8467" marR="8467" marT="846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b"/>
                      <a:r>
                        <a:rPr lang="en-US" sz="1100" b="1" i="0" u="none" strike="noStrike">
                          <a:solidFill>
                            <a:srgbClr val="FFFFFF"/>
                          </a:solidFill>
                          <a:effectLst/>
                          <a:latin typeface="Calibri" panose="020F0502020204030204" pitchFamily="34" charset="0"/>
                        </a:rPr>
                        <a:t>T</a:t>
                      </a:r>
                    </a:p>
                  </a:txBody>
                  <a:tcPr marL="8467" marR="8467" marT="846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b"/>
                      <a:r>
                        <a:rPr lang="en-US" sz="1100" b="1" i="0" u="none" strike="noStrike">
                          <a:solidFill>
                            <a:srgbClr val="FFFFFF"/>
                          </a:solidFill>
                          <a:effectLst/>
                          <a:latin typeface="Calibri" panose="020F0502020204030204" pitchFamily="34" charset="0"/>
                        </a:rPr>
                        <a:t>W</a:t>
                      </a:r>
                    </a:p>
                  </a:txBody>
                  <a:tcPr marL="8467" marR="8467" marT="846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b"/>
                      <a:r>
                        <a:rPr lang="en-US" sz="1100" b="1" i="0" u="none" strike="noStrike">
                          <a:solidFill>
                            <a:srgbClr val="FFFFFF"/>
                          </a:solidFill>
                          <a:effectLst/>
                          <a:latin typeface="Calibri" panose="020F0502020204030204" pitchFamily="34" charset="0"/>
                        </a:rPr>
                        <a:t>T</a:t>
                      </a:r>
                    </a:p>
                  </a:txBody>
                  <a:tcPr marL="8467" marR="8467" marT="846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b"/>
                      <a:r>
                        <a:rPr lang="en-US" sz="1100" b="1" i="0" u="none" strike="noStrike">
                          <a:solidFill>
                            <a:srgbClr val="FFFFFF"/>
                          </a:solidFill>
                          <a:effectLst/>
                          <a:latin typeface="Calibri" panose="020F0502020204030204" pitchFamily="34" charset="0"/>
                        </a:rPr>
                        <a:t>F</a:t>
                      </a:r>
                    </a:p>
                  </a:txBody>
                  <a:tcPr marL="8467" marR="8467" marT="846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b"/>
                      <a:r>
                        <a:rPr lang="en-US" sz="1100" b="1" i="0" u="none" strike="noStrike">
                          <a:solidFill>
                            <a:srgbClr val="FFFFFF"/>
                          </a:solidFill>
                          <a:effectLst/>
                          <a:latin typeface="Calibri" panose="020F0502020204030204" pitchFamily="34" charset="0"/>
                        </a:rPr>
                        <a:t>S</a:t>
                      </a:r>
                    </a:p>
                  </a:txBody>
                  <a:tcPr marL="8467" marR="8467" marT="8467"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b"/>
                      <a:endParaRPr lang="en-US" sz="1000" b="1" i="0" u="none" strike="noStrike">
                        <a:solidFill>
                          <a:srgbClr val="FFFFFF"/>
                        </a:solidFill>
                        <a:effectLst/>
                        <a:latin typeface="Calibri" panose="020F0502020204030204" pitchFamily="34" charset="0"/>
                      </a:endParaRP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vMerge="1">
                  <a:txBody>
                    <a:bodyPr/>
                    <a:lstStyle/>
                    <a:p>
                      <a:endParaRPr lang="en-US"/>
                    </a:p>
                  </a:txBody>
                  <a:tcPr/>
                </a:tc>
                <a:extLst>
                  <a:ext uri="{0D108BD9-81ED-4DB2-BD59-A6C34878D82A}">
                    <a16:rowId xmlns:a16="http://schemas.microsoft.com/office/drawing/2014/main" val="3909079066"/>
                  </a:ext>
                </a:extLst>
              </a:tr>
              <a:tr h="160450">
                <a:tc>
                  <a:txBody>
                    <a:bodyPr/>
                    <a:lstStyle/>
                    <a:p>
                      <a:pPr algn="ctr" fontAlgn="b"/>
                      <a:r>
                        <a:rPr lang="en-US" sz="1100" b="0" i="0" u="none" strike="noStrike">
                          <a:solidFill>
                            <a:srgbClr val="000000"/>
                          </a:solidFill>
                          <a:effectLst/>
                          <a:latin typeface="Calibri" panose="020F0502020204030204" pitchFamily="34" charset="0"/>
                        </a:rPr>
                        <a:t> </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 </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 </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 </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1</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2</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3</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1000" b="0" i="0" u="none" strike="noStrike">
                        <a:solidFill>
                          <a:srgbClr val="000000"/>
                        </a:solidFill>
                        <a:effectLst/>
                        <a:latin typeface="Calibri" panose="020F0502020204030204" pitchFamily="34" charset="0"/>
                      </a:endParaRP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vMerge="1">
                  <a:txBody>
                    <a:bodyPr/>
                    <a:lstStyle/>
                    <a:p>
                      <a:endParaRPr lang="en-US"/>
                    </a:p>
                  </a:txBody>
                  <a:tcPr/>
                </a:tc>
                <a:extLst>
                  <a:ext uri="{0D108BD9-81ED-4DB2-BD59-A6C34878D82A}">
                    <a16:rowId xmlns:a16="http://schemas.microsoft.com/office/drawing/2014/main" val="2896478520"/>
                  </a:ext>
                </a:extLst>
              </a:tr>
              <a:tr h="160450">
                <a:tc>
                  <a:txBody>
                    <a:bodyPr/>
                    <a:lstStyle/>
                    <a:p>
                      <a:pPr algn="ctr" fontAlgn="b"/>
                      <a:r>
                        <a:rPr lang="en-US" sz="1100" b="0" i="0" u="none" strike="noStrike">
                          <a:solidFill>
                            <a:srgbClr val="000000"/>
                          </a:solidFill>
                          <a:effectLst/>
                          <a:latin typeface="Calibri" panose="020F0502020204030204" pitchFamily="34" charset="0"/>
                        </a:rPr>
                        <a:t>4</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5</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6</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a:solidFill>
                            <a:srgbClr val="FFFFFF"/>
                          </a:solidFill>
                          <a:effectLst/>
                          <a:latin typeface="Calibri" panose="020F0502020204030204" pitchFamily="34" charset="0"/>
                        </a:rPr>
                        <a:t>7</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b"/>
                      <a:r>
                        <a:rPr lang="en-US" sz="1100" b="0" i="0" u="none" strike="noStrike">
                          <a:solidFill>
                            <a:srgbClr val="000000"/>
                          </a:solidFill>
                          <a:effectLst/>
                          <a:latin typeface="Calibri" panose="020F0502020204030204" pitchFamily="34" charset="0"/>
                        </a:rPr>
                        <a:t>8</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9</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10</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1000" b="0" i="0" u="none" strike="noStrike">
                        <a:solidFill>
                          <a:srgbClr val="000000"/>
                        </a:solidFill>
                        <a:effectLst/>
                        <a:latin typeface="Calibri" panose="020F0502020204030204" pitchFamily="34" charset="0"/>
                      </a:endParaRP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vMerge="1">
                  <a:txBody>
                    <a:bodyPr/>
                    <a:lstStyle/>
                    <a:p>
                      <a:endParaRPr lang="en-US"/>
                    </a:p>
                  </a:txBody>
                  <a:tcPr/>
                </a:tc>
                <a:extLst>
                  <a:ext uri="{0D108BD9-81ED-4DB2-BD59-A6C34878D82A}">
                    <a16:rowId xmlns:a16="http://schemas.microsoft.com/office/drawing/2014/main" val="2059399825"/>
                  </a:ext>
                </a:extLst>
              </a:tr>
              <a:tr h="160450">
                <a:tc>
                  <a:txBody>
                    <a:bodyPr/>
                    <a:lstStyle/>
                    <a:p>
                      <a:pPr algn="ctr" fontAlgn="b"/>
                      <a:r>
                        <a:rPr lang="en-US" sz="1100" b="0" i="0" u="none" strike="noStrike">
                          <a:solidFill>
                            <a:srgbClr val="000000"/>
                          </a:solidFill>
                          <a:effectLst/>
                          <a:latin typeface="Calibri" panose="020F0502020204030204" pitchFamily="34" charset="0"/>
                        </a:rPr>
                        <a:t>11</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12</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a:solidFill>
                            <a:srgbClr val="FFFFFF"/>
                          </a:solidFill>
                          <a:effectLst/>
                          <a:latin typeface="Calibri" panose="020F0502020204030204" pitchFamily="34" charset="0"/>
                        </a:rPr>
                        <a:t>13</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ctr" fontAlgn="b"/>
                      <a:r>
                        <a:rPr lang="en-US" sz="1100" b="1" i="0" u="none" strike="noStrike" dirty="0">
                          <a:solidFill>
                            <a:srgbClr val="FFFFFF"/>
                          </a:solidFill>
                          <a:effectLst/>
                          <a:latin typeface="Calibri" panose="020F0502020204030204" pitchFamily="34" charset="0"/>
                        </a:rPr>
                        <a:t>14</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50000">
                          <a:srgbClr val="0070C0"/>
                        </a:gs>
                        <a:gs pos="50000">
                          <a:srgbClr val="00B050"/>
                        </a:gs>
                      </a:gsLst>
                      <a:lin ang="5400000" scaled="1"/>
                    </a:gradFill>
                  </a:tcPr>
                </a:tc>
                <a:tc>
                  <a:txBody>
                    <a:bodyPr/>
                    <a:lstStyle/>
                    <a:p>
                      <a:pPr algn="ctr" fontAlgn="b"/>
                      <a:r>
                        <a:rPr lang="en-US" sz="1100" b="0" i="0" u="none" strike="noStrike">
                          <a:solidFill>
                            <a:srgbClr val="000000"/>
                          </a:solidFill>
                          <a:effectLst/>
                          <a:latin typeface="Calibri" panose="020F0502020204030204" pitchFamily="34" charset="0"/>
                        </a:rPr>
                        <a:t>15</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16</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17</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1000" b="0" i="0" u="none" strike="noStrike">
                        <a:solidFill>
                          <a:srgbClr val="000000"/>
                        </a:solidFill>
                        <a:effectLst/>
                        <a:latin typeface="Calibri" panose="020F0502020204030204" pitchFamily="34" charset="0"/>
                      </a:endParaRP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vMerge="1">
                  <a:txBody>
                    <a:bodyPr/>
                    <a:lstStyle/>
                    <a:p>
                      <a:endParaRPr lang="en-US"/>
                    </a:p>
                  </a:txBody>
                  <a:tcPr/>
                </a:tc>
                <a:extLst>
                  <a:ext uri="{0D108BD9-81ED-4DB2-BD59-A6C34878D82A}">
                    <a16:rowId xmlns:a16="http://schemas.microsoft.com/office/drawing/2014/main" val="3647126131"/>
                  </a:ext>
                </a:extLst>
              </a:tr>
              <a:tr h="160450">
                <a:tc>
                  <a:txBody>
                    <a:bodyPr/>
                    <a:lstStyle/>
                    <a:p>
                      <a:pPr algn="ctr" fontAlgn="b"/>
                      <a:r>
                        <a:rPr lang="en-US" sz="1100" b="0" i="0" u="none" strike="noStrike">
                          <a:solidFill>
                            <a:srgbClr val="000000"/>
                          </a:solidFill>
                          <a:effectLst/>
                          <a:latin typeface="Calibri" panose="020F0502020204030204" pitchFamily="34" charset="0"/>
                        </a:rPr>
                        <a:t>18</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19</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a:solidFill>
                            <a:srgbClr val="FFFFFF"/>
                          </a:solidFill>
                          <a:effectLst/>
                          <a:latin typeface="Calibri" panose="020F0502020204030204" pitchFamily="34" charset="0"/>
                        </a:rPr>
                        <a:t>20</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3300"/>
                    </a:solidFill>
                  </a:tcPr>
                </a:tc>
                <a:tc>
                  <a:txBody>
                    <a:bodyPr/>
                    <a:lstStyle/>
                    <a:p>
                      <a:pPr algn="ctr" fontAlgn="b"/>
                      <a:r>
                        <a:rPr lang="en-US" sz="1100" b="0" i="0" u="none" strike="noStrike">
                          <a:solidFill>
                            <a:srgbClr val="000000"/>
                          </a:solidFill>
                          <a:effectLst/>
                          <a:latin typeface="Calibri" panose="020F0502020204030204" pitchFamily="34" charset="0"/>
                        </a:rPr>
                        <a:t>21</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22</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23</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24</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1000" b="0" i="0" u="none" strike="noStrike">
                        <a:solidFill>
                          <a:srgbClr val="000000"/>
                        </a:solidFill>
                        <a:effectLst/>
                        <a:latin typeface="Calibri" panose="020F0502020204030204" pitchFamily="34" charset="0"/>
                      </a:endParaRP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vMerge="1">
                  <a:txBody>
                    <a:bodyPr/>
                    <a:lstStyle/>
                    <a:p>
                      <a:endParaRPr lang="en-US"/>
                    </a:p>
                  </a:txBody>
                  <a:tcPr/>
                </a:tc>
                <a:extLst>
                  <a:ext uri="{0D108BD9-81ED-4DB2-BD59-A6C34878D82A}">
                    <a16:rowId xmlns:a16="http://schemas.microsoft.com/office/drawing/2014/main" val="2986030113"/>
                  </a:ext>
                </a:extLst>
              </a:tr>
              <a:tr h="160450">
                <a:tc>
                  <a:txBody>
                    <a:bodyPr/>
                    <a:lstStyle/>
                    <a:p>
                      <a:pPr algn="ctr" fontAlgn="b"/>
                      <a:r>
                        <a:rPr lang="en-US" sz="1100" b="0" i="0" u="none" strike="noStrike">
                          <a:solidFill>
                            <a:srgbClr val="000000"/>
                          </a:solidFill>
                          <a:effectLst/>
                          <a:latin typeface="Calibri" panose="020F0502020204030204" pitchFamily="34" charset="0"/>
                        </a:rPr>
                        <a:t>25</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26</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27</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28</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29</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30</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 </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1000" b="0" i="0" u="none" strike="noStrike">
                        <a:solidFill>
                          <a:srgbClr val="000000"/>
                        </a:solidFill>
                        <a:effectLst/>
                        <a:latin typeface="Calibri" panose="020F0502020204030204" pitchFamily="34" charset="0"/>
                      </a:endParaRP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vMerge="1">
                  <a:txBody>
                    <a:bodyPr/>
                    <a:lstStyle/>
                    <a:p>
                      <a:endParaRPr lang="en-US"/>
                    </a:p>
                  </a:txBody>
                  <a:tcPr/>
                </a:tc>
                <a:extLst>
                  <a:ext uri="{0D108BD9-81ED-4DB2-BD59-A6C34878D82A}">
                    <a16:rowId xmlns:a16="http://schemas.microsoft.com/office/drawing/2014/main" val="2844329013"/>
                  </a:ext>
                </a:extLst>
              </a:tr>
              <a:tr h="629453">
                <a:tc>
                  <a:txBody>
                    <a:bodyPr/>
                    <a:lstStyle/>
                    <a:p>
                      <a:pPr algn="ctr" fontAlgn="b"/>
                      <a:endParaRPr lang="en-US" sz="1100" b="0" i="0" u="none" strike="noStrike">
                        <a:solidFill>
                          <a:srgbClr val="000000"/>
                        </a:solidFill>
                        <a:effectLst/>
                        <a:latin typeface="Calibri" panose="020F0502020204030204" pitchFamily="34" charset="0"/>
                      </a:endParaRPr>
                    </a:p>
                  </a:txBody>
                  <a:tcPr marL="8467" marR="8467" marT="8467"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n-US" sz="1100" b="0" i="0" u="none" strike="noStrike">
                        <a:solidFill>
                          <a:srgbClr val="000000"/>
                        </a:solidFill>
                        <a:effectLst/>
                        <a:latin typeface="Calibri" panose="020F0502020204030204" pitchFamily="34" charset="0"/>
                      </a:endParaRPr>
                    </a:p>
                  </a:txBody>
                  <a:tcPr marL="8467" marR="8467" marT="8467"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n-US" sz="1100" b="0" i="0" u="none" strike="noStrike">
                        <a:solidFill>
                          <a:srgbClr val="000000"/>
                        </a:solidFill>
                        <a:effectLst/>
                        <a:latin typeface="Calibri" panose="020F0502020204030204" pitchFamily="34" charset="0"/>
                      </a:endParaRPr>
                    </a:p>
                  </a:txBody>
                  <a:tcPr marL="8467" marR="8467" marT="8467"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n-US" sz="1100" b="0" i="0" u="none" strike="noStrike">
                        <a:solidFill>
                          <a:srgbClr val="000000"/>
                        </a:solidFill>
                        <a:effectLst/>
                        <a:latin typeface="Calibri" panose="020F0502020204030204" pitchFamily="34" charset="0"/>
                      </a:endParaRPr>
                    </a:p>
                  </a:txBody>
                  <a:tcPr marL="8467" marR="8467" marT="8467"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n-US" sz="1100" b="0" i="0" u="none" strike="noStrike">
                        <a:solidFill>
                          <a:srgbClr val="000000"/>
                        </a:solidFill>
                        <a:effectLst/>
                        <a:latin typeface="Calibri" panose="020F0502020204030204" pitchFamily="34" charset="0"/>
                      </a:endParaRPr>
                    </a:p>
                  </a:txBody>
                  <a:tcPr marL="8467" marR="8467" marT="8467"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n-US" sz="1100" b="0" i="0" u="none" strike="noStrike">
                        <a:solidFill>
                          <a:srgbClr val="000000"/>
                        </a:solidFill>
                        <a:effectLst/>
                        <a:latin typeface="Calibri" panose="020F0502020204030204" pitchFamily="34" charset="0"/>
                      </a:endParaRPr>
                    </a:p>
                  </a:txBody>
                  <a:tcPr marL="8467" marR="8467" marT="8467"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n-US" sz="1100" b="0" i="0" u="none" strike="noStrike">
                        <a:solidFill>
                          <a:srgbClr val="000000"/>
                        </a:solidFill>
                        <a:effectLst/>
                        <a:latin typeface="Calibri" panose="020F0502020204030204" pitchFamily="34" charset="0"/>
                      </a:endParaRPr>
                    </a:p>
                  </a:txBody>
                  <a:tcPr marL="8467" marR="8467" marT="8467"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n-US" sz="1000" b="0" i="0" u="none" strike="noStrike" dirty="0">
                        <a:solidFill>
                          <a:srgbClr val="000000"/>
                        </a:solidFill>
                        <a:effectLst/>
                        <a:latin typeface="Calibri" panose="020F0502020204030204" pitchFamily="34" charset="0"/>
                      </a:endParaRPr>
                    </a:p>
                  </a:txBody>
                  <a:tcPr marL="8467" marR="8467" marT="8467" marB="0" anchor="b">
                    <a:lnL>
                      <a:noFill/>
                    </a:lnL>
                    <a:lnR w="6350" cap="flat" cmpd="sng" algn="ctr">
                      <a:solidFill>
                        <a:srgbClr val="000000"/>
                      </a:solidFill>
                      <a:prstDash val="solid"/>
                      <a:round/>
                      <a:headEnd type="none" w="med" len="med"/>
                      <a:tailEnd type="none" w="med" len="med"/>
                    </a:lnR>
                    <a:lnT>
                      <a:noFill/>
                    </a:lnT>
                    <a:lnB>
                      <a:noFill/>
                    </a:lnB>
                  </a:tcPr>
                </a:tc>
                <a:tc vMerge="1">
                  <a:txBody>
                    <a:bodyPr/>
                    <a:lstStyle/>
                    <a:p>
                      <a:endParaRPr lang="en-US"/>
                    </a:p>
                  </a:txBody>
                  <a:tcPr/>
                </a:tc>
                <a:extLst>
                  <a:ext uri="{0D108BD9-81ED-4DB2-BD59-A6C34878D82A}">
                    <a16:rowId xmlns:a16="http://schemas.microsoft.com/office/drawing/2014/main" val="1397051858"/>
                  </a:ext>
                </a:extLst>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2085539995"/>
              </p:ext>
            </p:extLst>
          </p:nvPr>
        </p:nvGraphicFramePr>
        <p:xfrm>
          <a:off x="457201" y="2529417"/>
          <a:ext cx="8077201" cy="2099733"/>
        </p:xfrm>
        <a:graphic>
          <a:graphicData uri="http://schemas.openxmlformats.org/drawingml/2006/table">
            <a:tbl>
              <a:tblPr/>
              <a:tblGrid>
                <a:gridCol w="201232">
                  <a:extLst>
                    <a:ext uri="{9D8B030D-6E8A-4147-A177-3AD203B41FA5}">
                      <a16:colId xmlns:a16="http://schemas.microsoft.com/office/drawing/2014/main" val="266866871"/>
                    </a:ext>
                  </a:extLst>
                </a:gridCol>
                <a:gridCol w="226386">
                  <a:extLst>
                    <a:ext uri="{9D8B030D-6E8A-4147-A177-3AD203B41FA5}">
                      <a16:colId xmlns:a16="http://schemas.microsoft.com/office/drawing/2014/main" val="797966044"/>
                    </a:ext>
                  </a:extLst>
                </a:gridCol>
                <a:gridCol w="201232">
                  <a:extLst>
                    <a:ext uri="{9D8B030D-6E8A-4147-A177-3AD203B41FA5}">
                      <a16:colId xmlns:a16="http://schemas.microsoft.com/office/drawing/2014/main" val="3701820558"/>
                    </a:ext>
                  </a:extLst>
                </a:gridCol>
                <a:gridCol w="201232">
                  <a:extLst>
                    <a:ext uri="{9D8B030D-6E8A-4147-A177-3AD203B41FA5}">
                      <a16:colId xmlns:a16="http://schemas.microsoft.com/office/drawing/2014/main" val="4264154185"/>
                    </a:ext>
                  </a:extLst>
                </a:gridCol>
                <a:gridCol w="201232">
                  <a:extLst>
                    <a:ext uri="{9D8B030D-6E8A-4147-A177-3AD203B41FA5}">
                      <a16:colId xmlns:a16="http://schemas.microsoft.com/office/drawing/2014/main" val="4066056918"/>
                    </a:ext>
                  </a:extLst>
                </a:gridCol>
                <a:gridCol w="201232">
                  <a:extLst>
                    <a:ext uri="{9D8B030D-6E8A-4147-A177-3AD203B41FA5}">
                      <a16:colId xmlns:a16="http://schemas.microsoft.com/office/drawing/2014/main" val="2306821359"/>
                    </a:ext>
                  </a:extLst>
                </a:gridCol>
                <a:gridCol w="201232">
                  <a:extLst>
                    <a:ext uri="{9D8B030D-6E8A-4147-A177-3AD203B41FA5}">
                      <a16:colId xmlns:a16="http://schemas.microsoft.com/office/drawing/2014/main" val="1202665609"/>
                    </a:ext>
                  </a:extLst>
                </a:gridCol>
                <a:gridCol w="111795">
                  <a:extLst>
                    <a:ext uri="{9D8B030D-6E8A-4147-A177-3AD203B41FA5}">
                      <a16:colId xmlns:a16="http://schemas.microsoft.com/office/drawing/2014/main" val="148883543"/>
                    </a:ext>
                  </a:extLst>
                </a:gridCol>
                <a:gridCol w="6531628">
                  <a:extLst>
                    <a:ext uri="{9D8B030D-6E8A-4147-A177-3AD203B41FA5}">
                      <a16:colId xmlns:a16="http://schemas.microsoft.com/office/drawing/2014/main" val="1587209267"/>
                    </a:ext>
                  </a:extLst>
                </a:gridCol>
              </a:tblGrid>
              <a:tr h="177800">
                <a:tc gridSpan="7">
                  <a:txBody>
                    <a:bodyPr/>
                    <a:lstStyle/>
                    <a:p>
                      <a:pPr algn="ctr" fontAlgn="b"/>
                      <a:r>
                        <a:rPr lang="en-US" sz="1100" b="1" i="0" u="none" strike="noStrike">
                          <a:solidFill>
                            <a:srgbClr val="000000"/>
                          </a:solidFill>
                          <a:effectLst/>
                          <a:latin typeface="Calibri" panose="020F0502020204030204" pitchFamily="34" charset="0"/>
                        </a:rPr>
                        <a:t>OCTOBER 2022</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fontAlgn="b"/>
                      <a:endParaRPr lang="en-US" sz="1000" b="1" i="0" u="none" strike="noStrike">
                        <a:solidFill>
                          <a:srgbClr val="000000"/>
                        </a:solidFill>
                        <a:effectLst/>
                        <a:latin typeface="Calibri" panose="020F0502020204030204" pitchFamily="34" charset="0"/>
                      </a:endParaRP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rowSpan="9">
                  <a:txBody>
                    <a:bodyPr/>
                    <a:lstStyle/>
                    <a:p>
                      <a:pPr algn="l" fontAlgn="ctr"/>
                      <a:r>
                        <a:rPr lang="en-US" sz="1100" b="1" i="0" u="sng" strike="noStrike" dirty="0">
                          <a:solidFill>
                            <a:srgbClr val="000000"/>
                          </a:solidFill>
                          <a:effectLst/>
                          <a:latin typeface="Calibri" panose="020F0502020204030204" pitchFamily="34" charset="0"/>
                        </a:rPr>
                        <a:t>Joint Markets and Reliability Committees</a:t>
                      </a:r>
                      <a:br>
                        <a:rPr lang="en-US" sz="1100" b="1" i="0" u="sng" strike="noStrike" dirty="0">
                          <a:solidFill>
                            <a:srgbClr val="000000"/>
                          </a:solidFill>
                          <a:effectLst/>
                          <a:latin typeface="Calibri" panose="020F0502020204030204" pitchFamily="34" charset="0"/>
                        </a:rPr>
                      </a:br>
                      <a:r>
                        <a:rPr lang="en-US" sz="1100" b="1" i="0" u="none" strike="noStrike" dirty="0">
                          <a:solidFill>
                            <a:srgbClr val="0070C0"/>
                          </a:solidFill>
                          <a:effectLst/>
                          <a:latin typeface="Calibri" panose="020F0502020204030204" pitchFamily="34" charset="0"/>
                        </a:rPr>
                        <a:t>MC Meeting Dates: </a:t>
                      </a:r>
                      <a:r>
                        <a:rPr lang="en-US" sz="1100" b="0" i="0" u="none" strike="noStrike" dirty="0">
                          <a:solidFill>
                            <a:srgbClr val="0070C0"/>
                          </a:solidFill>
                          <a:effectLst/>
                          <a:latin typeface="Calibri" panose="020F0502020204030204" pitchFamily="34" charset="0"/>
                        </a:rPr>
                        <a:t>October 12-13, 2022 (with joint RC during RCA components)</a:t>
                      </a:r>
                      <a:r>
                        <a:rPr lang="en-US" sz="1100" b="0" i="0" u="none" strike="noStrike" dirty="0">
                          <a:solidFill>
                            <a:srgbClr val="000000"/>
                          </a:solidFill>
                          <a:effectLst/>
                          <a:latin typeface="Calibri" panose="020F0502020204030204" pitchFamily="34" charset="0"/>
                        </a:rPr>
                        <a:t> </a:t>
                      </a:r>
                      <a:br>
                        <a:rPr lang="en-US" sz="1100" b="0" i="0" u="none" strike="noStrike" dirty="0">
                          <a:solidFill>
                            <a:srgbClr val="000000"/>
                          </a:solidFill>
                          <a:effectLst/>
                          <a:latin typeface="Calibri" panose="020F0502020204030204" pitchFamily="34" charset="0"/>
                        </a:rPr>
                      </a:br>
                      <a:r>
                        <a:rPr lang="en-US" sz="1100" b="1" i="0" u="none" strike="noStrike" dirty="0">
                          <a:solidFill>
                            <a:srgbClr val="00B050"/>
                          </a:solidFill>
                          <a:effectLst/>
                          <a:latin typeface="Calibri" panose="020F0502020204030204" pitchFamily="34" charset="0"/>
                        </a:rPr>
                        <a:t>Posting Materials Beginning: </a:t>
                      </a:r>
                      <a:r>
                        <a:rPr lang="en-US" sz="1100" b="0" i="0" u="none" strike="noStrike" dirty="0">
                          <a:solidFill>
                            <a:srgbClr val="00B050"/>
                          </a:solidFill>
                          <a:effectLst/>
                          <a:latin typeface="Calibri" panose="020F0502020204030204" pitchFamily="34" charset="0"/>
                        </a:rPr>
                        <a:t>October 5, 2022</a:t>
                      </a:r>
                      <a:r>
                        <a:rPr lang="en-US" sz="1100" b="1" i="0" u="none" strike="noStrike" dirty="0">
                          <a:solidFill>
                            <a:srgbClr val="000000"/>
                          </a:solidFill>
                          <a:effectLst/>
                          <a:latin typeface="Calibri" panose="020F0502020204030204" pitchFamily="34" charset="0"/>
                        </a:rPr>
                        <a:t/>
                      </a:r>
                      <a:br>
                        <a:rPr lang="en-US" sz="1100" b="1" i="0" u="none" strike="noStrike" dirty="0">
                          <a:solidFill>
                            <a:srgbClr val="000000"/>
                          </a:solidFill>
                          <a:effectLst/>
                          <a:latin typeface="Calibri" panose="020F0502020204030204" pitchFamily="34" charset="0"/>
                        </a:rPr>
                      </a:br>
                      <a:r>
                        <a:rPr lang="en-US" sz="1100" b="1" i="0" u="none" strike="noStrike" dirty="0">
                          <a:solidFill>
                            <a:srgbClr val="000000"/>
                          </a:solidFill>
                          <a:effectLst/>
                          <a:latin typeface="Calibri" panose="020F0502020204030204" pitchFamily="34" charset="0"/>
                        </a:rPr>
                        <a:t>Topics: </a:t>
                      </a:r>
                      <a:r>
                        <a:rPr lang="en-US" sz="1100" b="0" i="0" u="none" strike="noStrike" dirty="0">
                          <a:solidFill>
                            <a:srgbClr val="000000"/>
                          </a:solidFill>
                          <a:effectLst/>
                          <a:latin typeface="Calibri" panose="020F0502020204030204" pitchFamily="34" charset="0"/>
                        </a:rPr>
                        <a:t>Continue discussion of conceptual design and proposed impact assessment scope and scenarios</a:t>
                      </a:r>
                      <a:br>
                        <a:rPr lang="en-US" sz="1100" b="0" i="0" u="none" strike="noStrike" dirty="0">
                          <a:solidFill>
                            <a:srgbClr val="000000"/>
                          </a:solidFill>
                          <a:effectLst/>
                          <a:latin typeface="Calibri" panose="020F0502020204030204" pitchFamily="34" charset="0"/>
                        </a:rPr>
                      </a:br>
                      <a:r>
                        <a:rPr lang="en-US" sz="1100" b="0" i="0" u="none" strike="noStrike" dirty="0">
                          <a:solidFill>
                            <a:srgbClr val="000000"/>
                          </a:solidFill>
                          <a:effectLst/>
                          <a:latin typeface="Calibri" panose="020F0502020204030204" pitchFamily="34" charset="0"/>
                        </a:rPr>
                        <a:t/>
                      </a:r>
                      <a:br>
                        <a:rPr lang="en-US" sz="1100" b="0" i="0" u="none" strike="noStrike" dirty="0">
                          <a:solidFill>
                            <a:srgbClr val="000000"/>
                          </a:solidFill>
                          <a:effectLst/>
                          <a:latin typeface="Calibri" panose="020F0502020204030204" pitchFamily="34" charset="0"/>
                        </a:rPr>
                      </a:br>
                      <a:r>
                        <a:rPr lang="en-US" sz="1100" b="1" i="0" u="sng" strike="noStrike" dirty="0">
                          <a:solidFill>
                            <a:srgbClr val="000000"/>
                          </a:solidFill>
                          <a:effectLst/>
                          <a:latin typeface="Calibri" panose="020F0502020204030204" pitchFamily="34" charset="0"/>
                        </a:rPr>
                        <a:t>Additional Joint Markets and Reliability Committees</a:t>
                      </a:r>
                      <a:r>
                        <a:rPr lang="en-US" sz="1100" b="0" i="0" u="none" strike="noStrike" dirty="0">
                          <a:solidFill>
                            <a:srgbClr val="000000"/>
                          </a:solidFill>
                          <a:effectLst/>
                          <a:latin typeface="Calibri" panose="020F0502020204030204" pitchFamily="34" charset="0"/>
                        </a:rPr>
                        <a:t/>
                      </a:r>
                      <a:br>
                        <a:rPr lang="en-US" sz="1100" b="0" i="0" u="none" strike="noStrike" dirty="0">
                          <a:solidFill>
                            <a:srgbClr val="000000"/>
                          </a:solidFill>
                          <a:effectLst/>
                          <a:latin typeface="Calibri" panose="020F0502020204030204" pitchFamily="34" charset="0"/>
                        </a:rPr>
                      </a:br>
                      <a:r>
                        <a:rPr lang="en-US" sz="1100" b="1" i="0" u="none" strike="noStrike" dirty="0">
                          <a:solidFill>
                            <a:srgbClr val="CC3300"/>
                          </a:solidFill>
                          <a:effectLst/>
                          <a:latin typeface="Calibri" panose="020F0502020204030204" pitchFamily="34" charset="0"/>
                        </a:rPr>
                        <a:t>RC Meeting Date:</a:t>
                      </a:r>
                      <a:r>
                        <a:rPr lang="en-US" sz="1100" b="0" i="0" u="none" strike="noStrike" dirty="0">
                          <a:solidFill>
                            <a:srgbClr val="CC3300"/>
                          </a:solidFill>
                          <a:effectLst/>
                          <a:latin typeface="Calibri" panose="020F0502020204030204" pitchFamily="34" charset="0"/>
                        </a:rPr>
                        <a:t> October 18, 2022 (with joint MC during RCA components)</a:t>
                      </a:r>
                      <a:r>
                        <a:rPr lang="en-US" sz="1100" b="0" i="0" u="none" strike="noStrike" dirty="0">
                          <a:solidFill>
                            <a:srgbClr val="000000"/>
                          </a:solidFill>
                          <a:effectLst/>
                          <a:latin typeface="Calibri" panose="020F0502020204030204" pitchFamily="34" charset="0"/>
                        </a:rPr>
                        <a:t/>
                      </a:r>
                      <a:br>
                        <a:rPr lang="en-US" sz="1100" b="0" i="0" u="none" strike="noStrike" dirty="0">
                          <a:solidFill>
                            <a:srgbClr val="000000"/>
                          </a:solidFill>
                          <a:effectLst/>
                          <a:latin typeface="Calibri" panose="020F0502020204030204" pitchFamily="34" charset="0"/>
                        </a:rPr>
                      </a:br>
                      <a:r>
                        <a:rPr lang="en-US" sz="1100" b="1" i="0" u="none" strike="noStrike" dirty="0">
                          <a:solidFill>
                            <a:srgbClr val="00B050"/>
                          </a:solidFill>
                          <a:effectLst/>
                          <a:latin typeface="Calibri" panose="020F0502020204030204" pitchFamily="34" charset="0"/>
                        </a:rPr>
                        <a:t>Posting Materials Beginning:</a:t>
                      </a:r>
                      <a:r>
                        <a:rPr lang="en-US" sz="1100" b="0" i="0" u="none" strike="noStrike" dirty="0">
                          <a:solidFill>
                            <a:srgbClr val="000000"/>
                          </a:solidFill>
                          <a:effectLst/>
                          <a:latin typeface="Calibri" panose="020F0502020204030204" pitchFamily="34" charset="0"/>
                        </a:rPr>
                        <a:t> </a:t>
                      </a:r>
                      <a:r>
                        <a:rPr lang="en-US" sz="1100" b="0" i="0" u="none" strike="noStrike" dirty="0">
                          <a:solidFill>
                            <a:srgbClr val="00B050"/>
                          </a:solidFill>
                          <a:effectLst/>
                          <a:latin typeface="Calibri" panose="020F0502020204030204" pitchFamily="34" charset="0"/>
                        </a:rPr>
                        <a:t>October 12, 2022</a:t>
                      </a:r>
                      <a:r>
                        <a:rPr lang="en-US" sz="1100" b="0" i="0" u="none" strike="noStrike" dirty="0">
                          <a:solidFill>
                            <a:srgbClr val="000000"/>
                          </a:solidFill>
                          <a:effectLst/>
                          <a:latin typeface="Calibri" panose="020F0502020204030204" pitchFamily="34" charset="0"/>
                        </a:rPr>
                        <a:t/>
                      </a:r>
                      <a:br>
                        <a:rPr lang="en-US" sz="1100" b="0" i="0" u="none" strike="noStrike" dirty="0">
                          <a:solidFill>
                            <a:srgbClr val="000000"/>
                          </a:solidFill>
                          <a:effectLst/>
                          <a:latin typeface="Calibri" panose="020F0502020204030204" pitchFamily="34" charset="0"/>
                        </a:rPr>
                      </a:br>
                      <a:r>
                        <a:rPr lang="en-US" sz="1100" b="1" i="0" u="none" strike="noStrike" dirty="0">
                          <a:solidFill>
                            <a:srgbClr val="000000"/>
                          </a:solidFill>
                          <a:effectLst/>
                          <a:latin typeface="Calibri" panose="020F0502020204030204" pitchFamily="34" charset="0"/>
                        </a:rPr>
                        <a:t>Topics:</a:t>
                      </a:r>
                      <a:r>
                        <a:rPr lang="en-US" sz="1100" b="0" i="0" u="none" strike="noStrike" dirty="0">
                          <a:solidFill>
                            <a:srgbClr val="000000"/>
                          </a:solidFill>
                          <a:effectLst/>
                          <a:latin typeface="Calibri" panose="020F0502020204030204" pitchFamily="34" charset="0"/>
                        </a:rPr>
                        <a:t> As needed, continue discussion of ISO materials from October 12-13 Joint MC/RC on ISO's conceptual design and proposed impact assessment scope and scenarios</a:t>
                      </a:r>
                      <a:endParaRPr lang="en-US" sz="1100" b="1" i="0" u="none" strike="noStrike" dirty="0">
                        <a:solidFill>
                          <a:srgbClr val="000000"/>
                        </a:solidFill>
                        <a:effectLst/>
                        <a:latin typeface="Calibri" panose="020F0502020204030204" pitchFamily="34" charset="0"/>
                      </a:endParaRPr>
                    </a:p>
                  </a:txBody>
                  <a:tcPr marL="8467" marR="8467" marT="84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66871114"/>
                  </a:ext>
                </a:extLst>
              </a:tr>
              <a:tr h="177800">
                <a:tc>
                  <a:txBody>
                    <a:bodyPr/>
                    <a:lstStyle/>
                    <a:p>
                      <a:pPr algn="ctr" fontAlgn="b"/>
                      <a:r>
                        <a:rPr lang="en-US" sz="1100" b="1" i="0" u="none" strike="noStrike">
                          <a:solidFill>
                            <a:srgbClr val="FFFFFF"/>
                          </a:solidFill>
                          <a:effectLst/>
                          <a:latin typeface="Calibri" panose="020F0502020204030204" pitchFamily="34" charset="0"/>
                        </a:rPr>
                        <a:t>S</a:t>
                      </a:r>
                    </a:p>
                  </a:txBody>
                  <a:tcPr marL="8467" marR="8467" marT="8467"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b"/>
                      <a:r>
                        <a:rPr lang="en-US" sz="1100" b="1" i="0" u="none" strike="noStrike">
                          <a:solidFill>
                            <a:srgbClr val="FFFFFF"/>
                          </a:solidFill>
                          <a:effectLst/>
                          <a:latin typeface="Calibri" panose="020F0502020204030204" pitchFamily="34" charset="0"/>
                        </a:rPr>
                        <a:t>M</a:t>
                      </a:r>
                    </a:p>
                  </a:txBody>
                  <a:tcPr marL="8467" marR="8467" marT="846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b"/>
                      <a:r>
                        <a:rPr lang="en-US" sz="1100" b="1" i="0" u="none" strike="noStrike">
                          <a:solidFill>
                            <a:srgbClr val="FFFFFF"/>
                          </a:solidFill>
                          <a:effectLst/>
                          <a:latin typeface="Calibri" panose="020F0502020204030204" pitchFamily="34" charset="0"/>
                        </a:rPr>
                        <a:t>T</a:t>
                      </a:r>
                    </a:p>
                  </a:txBody>
                  <a:tcPr marL="8467" marR="8467" marT="846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b"/>
                      <a:r>
                        <a:rPr lang="en-US" sz="1100" b="1" i="0" u="none" strike="noStrike">
                          <a:solidFill>
                            <a:srgbClr val="FFFFFF"/>
                          </a:solidFill>
                          <a:effectLst/>
                          <a:latin typeface="Calibri" panose="020F0502020204030204" pitchFamily="34" charset="0"/>
                        </a:rPr>
                        <a:t>W</a:t>
                      </a:r>
                    </a:p>
                  </a:txBody>
                  <a:tcPr marL="8467" marR="8467" marT="846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b"/>
                      <a:r>
                        <a:rPr lang="en-US" sz="1100" b="1" i="0" u="none" strike="noStrike">
                          <a:solidFill>
                            <a:srgbClr val="FFFFFF"/>
                          </a:solidFill>
                          <a:effectLst/>
                          <a:latin typeface="Calibri" panose="020F0502020204030204" pitchFamily="34" charset="0"/>
                        </a:rPr>
                        <a:t>T</a:t>
                      </a:r>
                    </a:p>
                  </a:txBody>
                  <a:tcPr marL="8467" marR="8467" marT="846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b"/>
                      <a:r>
                        <a:rPr lang="en-US" sz="1100" b="1" i="0" u="none" strike="noStrike">
                          <a:solidFill>
                            <a:srgbClr val="FFFFFF"/>
                          </a:solidFill>
                          <a:effectLst/>
                          <a:latin typeface="Calibri" panose="020F0502020204030204" pitchFamily="34" charset="0"/>
                        </a:rPr>
                        <a:t>F</a:t>
                      </a:r>
                    </a:p>
                  </a:txBody>
                  <a:tcPr marL="8467" marR="8467" marT="846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b"/>
                      <a:r>
                        <a:rPr lang="en-US" sz="1100" b="1" i="0" u="none" strike="noStrike">
                          <a:solidFill>
                            <a:srgbClr val="FFFFFF"/>
                          </a:solidFill>
                          <a:effectLst/>
                          <a:latin typeface="Calibri" panose="020F0502020204030204" pitchFamily="34" charset="0"/>
                        </a:rPr>
                        <a:t>S</a:t>
                      </a:r>
                    </a:p>
                  </a:txBody>
                  <a:tcPr marL="8467" marR="8467" marT="8467"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b"/>
                      <a:endParaRPr lang="en-US" sz="1000" b="1" i="0" u="none" strike="noStrike">
                        <a:solidFill>
                          <a:srgbClr val="FFFFFF"/>
                        </a:solidFill>
                        <a:effectLst/>
                        <a:latin typeface="Calibri" panose="020F0502020204030204" pitchFamily="34" charset="0"/>
                      </a:endParaRP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vMerge="1">
                  <a:txBody>
                    <a:bodyPr/>
                    <a:lstStyle/>
                    <a:p>
                      <a:endParaRPr lang="en-US"/>
                    </a:p>
                  </a:txBody>
                  <a:tcPr/>
                </a:tc>
                <a:extLst>
                  <a:ext uri="{0D108BD9-81ED-4DB2-BD59-A6C34878D82A}">
                    <a16:rowId xmlns:a16="http://schemas.microsoft.com/office/drawing/2014/main" val="3267754680"/>
                  </a:ext>
                </a:extLst>
              </a:tr>
              <a:tr h="177800">
                <a:tc>
                  <a:txBody>
                    <a:bodyPr/>
                    <a:lstStyle/>
                    <a:p>
                      <a:pPr algn="ctr" fontAlgn="b"/>
                      <a:r>
                        <a:rPr lang="en-US" sz="1100" b="0" i="0" u="none" strike="noStrike">
                          <a:solidFill>
                            <a:srgbClr val="000000"/>
                          </a:solidFill>
                          <a:effectLst/>
                          <a:latin typeface="Calibri" panose="020F0502020204030204" pitchFamily="34" charset="0"/>
                        </a:rPr>
                        <a:t> </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 </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 </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 </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 </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 </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1</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1000" b="0" i="0" u="none" strike="noStrike">
                        <a:solidFill>
                          <a:srgbClr val="000000"/>
                        </a:solidFill>
                        <a:effectLst/>
                        <a:latin typeface="Calibri" panose="020F0502020204030204" pitchFamily="34" charset="0"/>
                      </a:endParaRP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vMerge="1">
                  <a:txBody>
                    <a:bodyPr/>
                    <a:lstStyle/>
                    <a:p>
                      <a:endParaRPr lang="en-US"/>
                    </a:p>
                  </a:txBody>
                  <a:tcPr/>
                </a:tc>
                <a:extLst>
                  <a:ext uri="{0D108BD9-81ED-4DB2-BD59-A6C34878D82A}">
                    <a16:rowId xmlns:a16="http://schemas.microsoft.com/office/drawing/2014/main" val="2779632734"/>
                  </a:ext>
                </a:extLst>
              </a:tr>
              <a:tr h="177800">
                <a:tc>
                  <a:txBody>
                    <a:bodyPr/>
                    <a:lstStyle/>
                    <a:p>
                      <a:pPr algn="ctr" fontAlgn="b"/>
                      <a:r>
                        <a:rPr lang="en-US" sz="1100" b="0" i="0" u="none" strike="noStrike">
                          <a:solidFill>
                            <a:srgbClr val="000000"/>
                          </a:solidFill>
                          <a:effectLst/>
                          <a:latin typeface="Calibri" panose="020F0502020204030204" pitchFamily="34" charset="0"/>
                        </a:rPr>
                        <a:t>2</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3</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4</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a:solidFill>
                            <a:srgbClr val="FFFFFF"/>
                          </a:solidFill>
                          <a:effectLst/>
                          <a:latin typeface="Calibri" panose="020F0502020204030204" pitchFamily="34" charset="0"/>
                        </a:rPr>
                        <a:t>5</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b"/>
                      <a:r>
                        <a:rPr lang="en-US" sz="1100" b="0" i="0" u="none" strike="noStrike">
                          <a:solidFill>
                            <a:srgbClr val="000000"/>
                          </a:solidFill>
                          <a:effectLst/>
                          <a:latin typeface="Calibri" panose="020F0502020204030204" pitchFamily="34" charset="0"/>
                        </a:rPr>
                        <a:t>6</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7</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8</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1000" b="0" i="0" u="none" strike="noStrike">
                        <a:solidFill>
                          <a:srgbClr val="000000"/>
                        </a:solidFill>
                        <a:effectLst/>
                        <a:latin typeface="Calibri" panose="020F0502020204030204" pitchFamily="34" charset="0"/>
                      </a:endParaRP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vMerge="1">
                  <a:txBody>
                    <a:bodyPr/>
                    <a:lstStyle/>
                    <a:p>
                      <a:endParaRPr lang="en-US"/>
                    </a:p>
                  </a:txBody>
                  <a:tcPr/>
                </a:tc>
                <a:extLst>
                  <a:ext uri="{0D108BD9-81ED-4DB2-BD59-A6C34878D82A}">
                    <a16:rowId xmlns:a16="http://schemas.microsoft.com/office/drawing/2014/main" val="4017193811"/>
                  </a:ext>
                </a:extLst>
              </a:tr>
              <a:tr h="177800">
                <a:tc>
                  <a:txBody>
                    <a:bodyPr/>
                    <a:lstStyle/>
                    <a:p>
                      <a:pPr algn="ctr" fontAlgn="b"/>
                      <a:r>
                        <a:rPr lang="en-US" sz="1100" b="0" i="0" u="none" strike="noStrike">
                          <a:solidFill>
                            <a:srgbClr val="000000"/>
                          </a:solidFill>
                          <a:effectLst/>
                          <a:latin typeface="Calibri" panose="020F0502020204030204" pitchFamily="34" charset="0"/>
                        </a:rPr>
                        <a:t>9</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10</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11</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dirty="0">
                          <a:solidFill>
                            <a:srgbClr val="FFFFFF"/>
                          </a:solidFill>
                          <a:effectLst/>
                          <a:latin typeface="Calibri" panose="020F0502020204030204" pitchFamily="34" charset="0"/>
                        </a:rPr>
                        <a:t>12</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50000">
                          <a:srgbClr val="0070C0"/>
                        </a:gs>
                        <a:gs pos="50000">
                          <a:srgbClr val="00B050"/>
                        </a:gs>
                      </a:gsLst>
                      <a:lin ang="5400000" scaled="1"/>
                    </a:gradFill>
                  </a:tcPr>
                </a:tc>
                <a:tc>
                  <a:txBody>
                    <a:bodyPr/>
                    <a:lstStyle/>
                    <a:p>
                      <a:pPr algn="ctr" fontAlgn="b"/>
                      <a:r>
                        <a:rPr lang="en-US" sz="1100" b="1" i="0" u="none" strike="noStrike">
                          <a:solidFill>
                            <a:srgbClr val="FFFFFF"/>
                          </a:solidFill>
                          <a:effectLst/>
                          <a:latin typeface="Calibri" panose="020F0502020204030204" pitchFamily="34" charset="0"/>
                        </a:rPr>
                        <a:t>13</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ctr" fontAlgn="b"/>
                      <a:r>
                        <a:rPr lang="en-US" sz="1100" b="0" i="0" u="none" strike="noStrike">
                          <a:solidFill>
                            <a:srgbClr val="000000"/>
                          </a:solidFill>
                          <a:effectLst/>
                          <a:latin typeface="Calibri" panose="020F0502020204030204" pitchFamily="34" charset="0"/>
                        </a:rPr>
                        <a:t>14</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15</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1000" b="0" i="0" u="none" strike="noStrike">
                        <a:solidFill>
                          <a:srgbClr val="000000"/>
                        </a:solidFill>
                        <a:effectLst/>
                        <a:latin typeface="Calibri" panose="020F0502020204030204" pitchFamily="34" charset="0"/>
                      </a:endParaRP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vMerge="1">
                  <a:txBody>
                    <a:bodyPr/>
                    <a:lstStyle/>
                    <a:p>
                      <a:endParaRPr lang="en-US"/>
                    </a:p>
                  </a:txBody>
                  <a:tcPr/>
                </a:tc>
                <a:extLst>
                  <a:ext uri="{0D108BD9-81ED-4DB2-BD59-A6C34878D82A}">
                    <a16:rowId xmlns:a16="http://schemas.microsoft.com/office/drawing/2014/main" val="1111381649"/>
                  </a:ext>
                </a:extLst>
              </a:tr>
              <a:tr h="177800">
                <a:tc>
                  <a:txBody>
                    <a:bodyPr/>
                    <a:lstStyle/>
                    <a:p>
                      <a:pPr algn="ctr" fontAlgn="b"/>
                      <a:r>
                        <a:rPr lang="en-US" sz="1100" b="0" i="0" u="none" strike="noStrike">
                          <a:solidFill>
                            <a:srgbClr val="000000"/>
                          </a:solidFill>
                          <a:effectLst/>
                          <a:latin typeface="Calibri" panose="020F0502020204030204" pitchFamily="34" charset="0"/>
                        </a:rPr>
                        <a:t>16</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17</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a:solidFill>
                            <a:srgbClr val="FFFFFF"/>
                          </a:solidFill>
                          <a:effectLst/>
                          <a:latin typeface="Calibri" panose="020F0502020204030204" pitchFamily="34" charset="0"/>
                        </a:rPr>
                        <a:t>18</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3300"/>
                    </a:solidFill>
                  </a:tcPr>
                </a:tc>
                <a:tc>
                  <a:txBody>
                    <a:bodyPr/>
                    <a:lstStyle/>
                    <a:p>
                      <a:pPr algn="ctr" fontAlgn="b"/>
                      <a:r>
                        <a:rPr lang="en-US" sz="1100" b="0" i="0" u="none" strike="noStrike">
                          <a:solidFill>
                            <a:srgbClr val="000000"/>
                          </a:solidFill>
                          <a:effectLst/>
                          <a:latin typeface="Calibri" panose="020F0502020204030204" pitchFamily="34" charset="0"/>
                        </a:rPr>
                        <a:t>19</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20</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21</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22</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1000" b="0" i="0" u="none" strike="noStrike">
                        <a:solidFill>
                          <a:srgbClr val="000000"/>
                        </a:solidFill>
                        <a:effectLst/>
                        <a:latin typeface="Calibri" panose="020F0502020204030204" pitchFamily="34" charset="0"/>
                      </a:endParaRP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vMerge="1">
                  <a:txBody>
                    <a:bodyPr/>
                    <a:lstStyle/>
                    <a:p>
                      <a:endParaRPr lang="en-US"/>
                    </a:p>
                  </a:txBody>
                  <a:tcPr/>
                </a:tc>
                <a:extLst>
                  <a:ext uri="{0D108BD9-81ED-4DB2-BD59-A6C34878D82A}">
                    <a16:rowId xmlns:a16="http://schemas.microsoft.com/office/drawing/2014/main" val="2869348490"/>
                  </a:ext>
                </a:extLst>
              </a:tr>
              <a:tr h="177800">
                <a:tc>
                  <a:txBody>
                    <a:bodyPr/>
                    <a:lstStyle/>
                    <a:p>
                      <a:pPr algn="ctr" fontAlgn="b"/>
                      <a:r>
                        <a:rPr lang="en-US" sz="1100" b="0" i="0" u="none" strike="noStrike">
                          <a:solidFill>
                            <a:srgbClr val="000000"/>
                          </a:solidFill>
                          <a:effectLst/>
                          <a:latin typeface="Calibri" panose="020F0502020204030204" pitchFamily="34" charset="0"/>
                        </a:rPr>
                        <a:t>23</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24</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25</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26</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27</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28</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29</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1000" b="0" i="0" u="none" strike="noStrike">
                        <a:solidFill>
                          <a:srgbClr val="000000"/>
                        </a:solidFill>
                        <a:effectLst/>
                        <a:latin typeface="Calibri" panose="020F0502020204030204" pitchFamily="34" charset="0"/>
                      </a:endParaRP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vMerge="1">
                  <a:txBody>
                    <a:bodyPr/>
                    <a:lstStyle/>
                    <a:p>
                      <a:endParaRPr lang="en-US"/>
                    </a:p>
                  </a:txBody>
                  <a:tcPr/>
                </a:tc>
                <a:extLst>
                  <a:ext uri="{0D108BD9-81ED-4DB2-BD59-A6C34878D82A}">
                    <a16:rowId xmlns:a16="http://schemas.microsoft.com/office/drawing/2014/main" val="1691314507"/>
                  </a:ext>
                </a:extLst>
              </a:tr>
              <a:tr h="177800">
                <a:tc>
                  <a:txBody>
                    <a:bodyPr/>
                    <a:lstStyle/>
                    <a:p>
                      <a:pPr algn="ctr" fontAlgn="b"/>
                      <a:r>
                        <a:rPr lang="en-US" sz="1100" b="0" i="0" u="none" strike="noStrike">
                          <a:solidFill>
                            <a:srgbClr val="000000"/>
                          </a:solidFill>
                          <a:effectLst/>
                          <a:latin typeface="Calibri" panose="020F0502020204030204" pitchFamily="34" charset="0"/>
                        </a:rPr>
                        <a:t>30</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31</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 </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 </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 </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 </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 </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1000" b="0" i="0" u="none" strike="noStrike">
                        <a:solidFill>
                          <a:srgbClr val="000000"/>
                        </a:solidFill>
                        <a:effectLst/>
                        <a:latin typeface="Calibri" panose="020F0502020204030204" pitchFamily="34" charset="0"/>
                      </a:endParaRP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vMerge="1">
                  <a:txBody>
                    <a:bodyPr/>
                    <a:lstStyle/>
                    <a:p>
                      <a:endParaRPr lang="en-US"/>
                    </a:p>
                  </a:txBody>
                  <a:tcPr/>
                </a:tc>
                <a:extLst>
                  <a:ext uri="{0D108BD9-81ED-4DB2-BD59-A6C34878D82A}">
                    <a16:rowId xmlns:a16="http://schemas.microsoft.com/office/drawing/2014/main" val="2261299086"/>
                  </a:ext>
                </a:extLst>
              </a:tr>
              <a:tr h="677333">
                <a:tc>
                  <a:txBody>
                    <a:bodyPr/>
                    <a:lstStyle/>
                    <a:p>
                      <a:pPr algn="ctr" fontAlgn="b"/>
                      <a:endParaRPr lang="en-US" sz="1100" b="0" i="0" u="none" strike="noStrike">
                        <a:solidFill>
                          <a:srgbClr val="000000"/>
                        </a:solidFill>
                        <a:effectLst/>
                        <a:latin typeface="Calibri" panose="020F0502020204030204" pitchFamily="34" charset="0"/>
                      </a:endParaRPr>
                    </a:p>
                  </a:txBody>
                  <a:tcPr marL="8467" marR="8467" marT="8467"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n-US" sz="1100" b="0" i="0" u="none" strike="noStrike">
                        <a:solidFill>
                          <a:srgbClr val="000000"/>
                        </a:solidFill>
                        <a:effectLst/>
                        <a:latin typeface="Calibri" panose="020F0502020204030204" pitchFamily="34" charset="0"/>
                      </a:endParaRPr>
                    </a:p>
                  </a:txBody>
                  <a:tcPr marL="8467" marR="8467" marT="8467"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n-US" sz="1100" b="0" i="0" u="none" strike="noStrike">
                        <a:solidFill>
                          <a:srgbClr val="000000"/>
                        </a:solidFill>
                        <a:effectLst/>
                        <a:latin typeface="Calibri" panose="020F0502020204030204" pitchFamily="34" charset="0"/>
                      </a:endParaRPr>
                    </a:p>
                  </a:txBody>
                  <a:tcPr marL="8467" marR="8467" marT="8467"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n-US" sz="1100" b="0" i="0" u="none" strike="noStrike">
                        <a:solidFill>
                          <a:srgbClr val="000000"/>
                        </a:solidFill>
                        <a:effectLst/>
                        <a:latin typeface="Calibri" panose="020F0502020204030204" pitchFamily="34" charset="0"/>
                      </a:endParaRPr>
                    </a:p>
                  </a:txBody>
                  <a:tcPr marL="8467" marR="8467" marT="8467"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n-US" sz="1100" b="0" i="0" u="none" strike="noStrike">
                        <a:solidFill>
                          <a:srgbClr val="000000"/>
                        </a:solidFill>
                        <a:effectLst/>
                        <a:latin typeface="Calibri" panose="020F0502020204030204" pitchFamily="34" charset="0"/>
                      </a:endParaRPr>
                    </a:p>
                  </a:txBody>
                  <a:tcPr marL="8467" marR="8467" marT="8467"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n-US" sz="1100" b="0" i="0" u="none" strike="noStrike">
                        <a:solidFill>
                          <a:srgbClr val="000000"/>
                        </a:solidFill>
                        <a:effectLst/>
                        <a:latin typeface="Calibri" panose="020F0502020204030204" pitchFamily="34" charset="0"/>
                      </a:endParaRPr>
                    </a:p>
                  </a:txBody>
                  <a:tcPr marL="8467" marR="8467" marT="8467"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n-US" sz="1100" b="0" i="0" u="none" strike="noStrike">
                        <a:solidFill>
                          <a:srgbClr val="000000"/>
                        </a:solidFill>
                        <a:effectLst/>
                        <a:latin typeface="Calibri" panose="020F0502020204030204" pitchFamily="34" charset="0"/>
                      </a:endParaRPr>
                    </a:p>
                  </a:txBody>
                  <a:tcPr marL="8467" marR="8467" marT="8467"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n-US" sz="1000" b="0" i="0" u="none" strike="noStrike" dirty="0">
                        <a:solidFill>
                          <a:srgbClr val="000000"/>
                        </a:solidFill>
                        <a:effectLst/>
                        <a:latin typeface="Calibri" panose="020F0502020204030204" pitchFamily="34" charset="0"/>
                      </a:endParaRPr>
                    </a:p>
                  </a:txBody>
                  <a:tcPr marL="8467" marR="8467" marT="8467" marB="0" anchor="b">
                    <a:lnL>
                      <a:noFill/>
                    </a:lnL>
                    <a:lnR w="6350" cap="flat" cmpd="sng" algn="ctr">
                      <a:solidFill>
                        <a:srgbClr val="000000"/>
                      </a:solidFill>
                      <a:prstDash val="solid"/>
                      <a:round/>
                      <a:headEnd type="none" w="med" len="med"/>
                      <a:tailEnd type="none" w="med" len="med"/>
                    </a:lnR>
                    <a:lnT>
                      <a:noFill/>
                    </a:lnT>
                    <a:lnB>
                      <a:noFill/>
                    </a:lnB>
                  </a:tcPr>
                </a:tc>
                <a:tc vMerge="1">
                  <a:txBody>
                    <a:bodyPr/>
                    <a:lstStyle/>
                    <a:p>
                      <a:endParaRPr lang="en-US"/>
                    </a:p>
                  </a:txBody>
                  <a:tcPr/>
                </a:tc>
                <a:extLst>
                  <a:ext uri="{0D108BD9-81ED-4DB2-BD59-A6C34878D82A}">
                    <a16:rowId xmlns:a16="http://schemas.microsoft.com/office/drawing/2014/main" val="3419486457"/>
                  </a:ext>
                </a:extLst>
              </a:tr>
            </a:tbl>
          </a:graphicData>
        </a:graphic>
      </p:graphicFrame>
    </p:spTree>
    <p:extLst>
      <p:ext uri="{BB962C8B-B14F-4D97-AF65-F5344CB8AC3E}">
        <p14:creationId xmlns:p14="http://schemas.microsoft.com/office/powerpoint/2010/main" val="28734208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0C7F894-2A36-495D-AB7C-1055F7AC0F9D}" type="slidenum">
              <a:rPr lang="en-US" smtClean="0"/>
              <a:pPr/>
              <a:t>4</a:t>
            </a:fld>
            <a:endParaRPr lang="en-US" dirty="0"/>
          </a:p>
        </p:txBody>
      </p:sp>
      <p:sp>
        <p:nvSpPr>
          <p:cNvPr id="3" name="Title 2"/>
          <p:cNvSpPr>
            <a:spLocks noGrp="1"/>
          </p:cNvSpPr>
          <p:nvPr>
            <p:ph type="title"/>
          </p:nvPr>
        </p:nvSpPr>
        <p:spPr/>
        <p:txBody>
          <a:bodyPr>
            <a:normAutofit fontScale="90000"/>
          </a:bodyPr>
          <a:lstStyle/>
          <a:p>
            <a:r>
              <a:rPr lang="en-US" dirty="0" smtClean="0"/>
              <a:t>Prior Outreach and Background: Technical Sessions</a:t>
            </a:r>
            <a:endParaRPr lang="en-US" dirty="0"/>
          </a:p>
        </p:txBody>
      </p:sp>
      <p:sp>
        <p:nvSpPr>
          <p:cNvPr id="4" name="Content Placeholder 3"/>
          <p:cNvSpPr>
            <a:spLocks noGrp="1"/>
          </p:cNvSpPr>
          <p:nvPr>
            <p:ph idx="1"/>
          </p:nvPr>
        </p:nvSpPr>
        <p:spPr/>
        <p:txBody>
          <a:bodyPr>
            <a:normAutofit fontScale="92500" lnSpcReduction="10000"/>
          </a:bodyPr>
          <a:lstStyle/>
          <a:p>
            <a:pPr lvl="0"/>
            <a:r>
              <a:rPr lang="en-US" dirty="0"/>
              <a:t>On </a:t>
            </a:r>
            <a:r>
              <a:rPr lang="en-US" u="sng" dirty="0">
                <a:hlinkClick r:id="rId2"/>
              </a:rPr>
              <a:t>August 20, 2021</a:t>
            </a:r>
            <a:r>
              <a:rPr lang="en-US" dirty="0"/>
              <a:t>, the ISO presented technical background and general concepts behind different resource capacity accreditation methodologies</a:t>
            </a:r>
          </a:p>
          <a:p>
            <a:pPr lvl="0"/>
            <a:r>
              <a:rPr lang="en-US" dirty="0"/>
              <a:t>A subsequent technical session was held on </a:t>
            </a:r>
            <a:r>
              <a:rPr lang="en-US" u="sng" dirty="0">
                <a:hlinkClick r:id="rId3"/>
              </a:rPr>
              <a:t>November 22, 2021</a:t>
            </a:r>
            <a:r>
              <a:rPr lang="en-US" dirty="0"/>
              <a:t>, where stakeholders presented their experiences and insights on capacity accreditation in other RTOs</a:t>
            </a:r>
          </a:p>
          <a:p>
            <a:pPr lvl="0"/>
            <a:r>
              <a:rPr lang="en-US" dirty="0"/>
              <a:t>These technical sessions covered foundational concepts in capacity accreditation, including:</a:t>
            </a:r>
          </a:p>
          <a:p>
            <a:pPr lvl="1"/>
            <a:r>
              <a:rPr lang="en-US" dirty="0"/>
              <a:t>Heuristic, ELCC, and MRI approaches to accreditation</a:t>
            </a:r>
          </a:p>
          <a:p>
            <a:pPr lvl="1"/>
            <a:r>
              <a:rPr lang="en-US" dirty="0"/>
              <a:t>Differences between “average” and “marginal” approaches to accreditation</a:t>
            </a:r>
          </a:p>
          <a:p>
            <a:endParaRPr lang="en-US" dirty="0"/>
          </a:p>
        </p:txBody>
      </p:sp>
    </p:spTree>
    <p:extLst>
      <p:ext uri="{BB962C8B-B14F-4D97-AF65-F5344CB8AC3E}">
        <p14:creationId xmlns:p14="http://schemas.microsoft.com/office/powerpoint/2010/main" val="317414079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C7F894-2A36-495D-AB7C-1055F7AC0F9D}" type="slidenum">
              <a:rPr lang="en-US" smtClean="0"/>
              <a:pPr/>
              <a:t>40</a:t>
            </a:fld>
            <a:endParaRPr lang="en-US" dirty="0"/>
          </a:p>
        </p:txBody>
      </p:sp>
      <p:sp>
        <p:nvSpPr>
          <p:cNvPr id="6" name="Title 1"/>
          <p:cNvSpPr>
            <a:spLocks noGrp="1"/>
          </p:cNvSpPr>
          <p:nvPr>
            <p:ph type="title"/>
          </p:nvPr>
        </p:nvSpPr>
        <p:spPr>
          <a:xfrm>
            <a:off x="457200" y="-95250"/>
            <a:ext cx="8229600" cy="857250"/>
          </a:xfrm>
        </p:spPr>
        <p:txBody>
          <a:bodyPr>
            <a:normAutofit/>
          </a:bodyPr>
          <a:lstStyle/>
          <a:p>
            <a:r>
              <a:rPr lang="en-US" sz="2800" dirty="0"/>
              <a:t>Stakeholder </a:t>
            </a:r>
            <a:r>
              <a:rPr lang="en-US" sz="2800" dirty="0" smtClean="0"/>
              <a:t>Schedule – Detailed Design Phase </a:t>
            </a:r>
            <a:endParaRPr lang="en-US" sz="2800" dirty="0"/>
          </a:p>
        </p:txBody>
      </p:sp>
      <p:graphicFrame>
        <p:nvGraphicFramePr>
          <p:cNvPr id="3" name="Table 2"/>
          <p:cNvGraphicFramePr>
            <a:graphicFrameLocks noGrp="1"/>
          </p:cNvGraphicFramePr>
          <p:nvPr>
            <p:extLst>
              <p:ext uri="{D42A27DB-BD31-4B8C-83A1-F6EECF244321}">
                <p14:modId xmlns:p14="http://schemas.microsoft.com/office/powerpoint/2010/main" val="1350129734"/>
              </p:ext>
            </p:extLst>
          </p:nvPr>
        </p:nvGraphicFramePr>
        <p:xfrm>
          <a:off x="457201" y="590550"/>
          <a:ext cx="8077196" cy="1242907"/>
        </p:xfrm>
        <a:graphic>
          <a:graphicData uri="http://schemas.openxmlformats.org/drawingml/2006/table">
            <a:tbl>
              <a:tblPr/>
              <a:tblGrid>
                <a:gridCol w="199368">
                  <a:extLst>
                    <a:ext uri="{9D8B030D-6E8A-4147-A177-3AD203B41FA5}">
                      <a16:colId xmlns:a16="http://schemas.microsoft.com/office/drawing/2014/main" val="2478328574"/>
                    </a:ext>
                  </a:extLst>
                </a:gridCol>
                <a:gridCol w="224290">
                  <a:extLst>
                    <a:ext uri="{9D8B030D-6E8A-4147-A177-3AD203B41FA5}">
                      <a16:colId xmlns:a16="http://schemas.microsoft.com/office/drawing/2014/main" val="2765896348"/>
                    </a:ext>
                  </a:extLst>
                </a:gridCol>
                <a:gridCol w="199368">
                  <a:extLst>
                    <a:ext uri="{9D8B030D-6E8A-4147-A177-3AD203B41FA5}">
                      <a16:colId xmlns:a16="http://schemas.microsoft.com/office/drawing/2014/main" val="95763023"/>
                    </a:ext>
                  </a:extLst>
                </a:gridCol>
                <a:gridCol w="199368">
                  <a:extLst>
                    <a:ext uri="{9D8B030D-6E8A-4147-A177-3AD203B41FA5}">
                      <a16:colId xmlns:a16="http://schemas.microsoft.com/office/drawing/2014/main" val="848641126"/>
                    </a:ext>
                  </a:extLst>
                </a:gridCol>
                <a:gridCol w="199368">
                  <a:extLst>
                    <a:ext uri="{9D8B030D-6E8A-4147-A177-3AD203B41FA5}">
                      <a16:colId xmlns:a16="http://schemas.microsoft.com/office/drawing/2014/main" val="18665654"/>
                    </a:ext>
                  </a:extLst>
                </a:gridCol>
                <a:gridCol w="199368">
                  <a:extLst>
                    <a:ext uri="{9D8B030D-6E8A-4147-A177-3AD203B41FA5}">
                      <a16:colId xmlns:a16="http://schemas.microsoft.com/office/drawing/2014/main" val="1466965218"/>
                    </a:ext>
                  </a:extLst>
                </a:gridCol>
                <a:gridCol w="199368">
                  <a:extLst>
                    <a:ext uri="{9D8B030D-6E8A-4147-A177-3AD203B41FA5}">
                      <a16:colId xmlns:a16="http://schemas.microsoft.com/office/drawing/2014/main" val="4160536798"/>
                    </a:ext>
                  </a:extLst>
                </a:gridCol>
                <a:gridCol w="110760">
                  <a:extLst>
                    <a:ext uri="{9D8B030D-6E8A-4147-A177-3AD203B41FA5}">
                      <a16:colId xmlns:a16="http://schemas.microsoft.com/office/drawing/2014/main" val="3793642382"/>
                    </a:ext>
                  </a:extLst>
                </a:gridCol>
                <a:gridCol w="6545938">
                  <a:extLst>
                    <a:ext uri="{9D8B030D-6E8A-4147-A177-3AD203B41FA5}">
                      <a16:colId xmlns:a16="http://schemas.microsoft.com/office/drawing/2014/main" val="1511340820"/>
                    </a:ext>
                  </a:extLst>
                </a:gridCol>
              </a:tblGrid>
              <a:tr h="115893">
                <a:tc gridSpan="7">
                  <a:txBody>
                    <a:bodyPr/>
                    <a:lstStyle/>
                    <a:p>
                      <a:pPr algn="ctr" fontAlgn="b"/>
                      <a:r>
                        <a:rPr lang="en-US" sz="900" b="1" i="0" u="none" strike="noStrike">
                          <a:solidFill>
                            <a:srgbClr val="000000"/>
                          </a:solidFill>
                          <a:effectLst/>
                          <a:latin typeface="Calibri" panose="020F0502020204030204" pitchFamily="34" charset="0"/>
                        </a:rPr>
                        <a:t>NOVEMBER 2022</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fontAlgn="b"/>
                      <a:endParaRPr lang="en-US" sz="900" b="1" i="0" u="none" strike="noStrike">
                        <a:solidFill>
                          <a:srgbClr val="000000"/>
                        </a:solidFill>
                        <a:effectLst/>
                        <a:latin typeface="Calibri" panose="020F0502020204030204" pitchFamily="34" charset="0"/>
                      </a:endParaRP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rowSpan="8">
                  <a:txBody>
                    <a:bodyPr/>
                    <a:lstStyle/>
                    <a:p>
                      <a:pPr algn="l" fontAlgn="ctr"/>
                      <a:r>
                        <a:rPr lang="en-US" sz="900" b="1" i="0" u="sng" strike="noStrike" dirty="0" smtClean="0">
                          <a:solidFill>
                            <a:srgbClr val="000000"/>
                          </a:solidFill>
                          <a:effectLst/>
                          <a:latin typeface="Calibri" panose="020F0502020204030204" pitchFamily="34" charset="0"/>
                        </a:rPr>
                        <a:t>Markets Committee</a:t>
                      </a:r>
                      <a:r>
                        <a:rPr lang="en-US" sz="900" b="1" i="0" u="sng" strike="noStrike" dirty="0">
                          <a:solidFill>
                            <a:srgbClr val="000000"/>
                          </a:solidFill>
                          <a:effectLst/>
                          <a:latin typeface="Calibri" panose="020F0502020204030204" pitchFamily="34" charset="0"/>
                        </a:rPr>
                        <a:t/>
                      </a:r>
                      <a:br>
                        <a:rPr lang="en-US" sz="900" b="1" i="0" u="sng" strike="noStrike" dirty="0">
                          <a:solidFill>
                            <a:srgbClr val="000000"/>
                          </a:solidFill>
                          <a:effectLst/>
                          <a:latin typeface="Calibri" panose="020F0502020204030204" pitchFamily="34" charset="0"/>
                        </a:rPr>
                      </a:br>
                      <a:r>
                        <a:rPr lang="en-US" sz="900" b="1" i="0" u="none" strike="noStrike" dirty="0">
                          <a:solidFill>
                            <a:srgbClr val="0070C0"/>
                          </a:solidFill>
                          <a:effectLst/>
                          <a:latin typeface="Calibri" panose="020F0502020204030204" pitchFamily="34" charset="0"/>
                        </a:rPr>
                        <a:t>MC Meeting Dates: </a:t>
                      </a:r>
                      <a:r>
                        <a:rPr lang="en-US" sz="900" b="0" i="0" u="none" strike="noStrike" dirty="0">
                          <a:solidFill>
                            <a:srgbClr val="0070C0"/>
                          </a:solidFill>
                          <a:effectLst/>
                          <a:latin typeface="Calibri" panose="020F0502020204030204" pitchFamily="34" charset="0"/>
                        </a:rPr>
                        <a:t>November 8-9, 2022 </a:t>
                      </a:r>
                      <a:r>
                        <a:rPr lang="en-US" sz="900" b="0" i="0" u="none" strike="noStrike" dirty="0" smtClean="0">
                          <a:solidFill>
                            <a:srgbClr val="0070C0"/>
                          </a:solidFill>
                          <a:effectLst/>
                          <a:latin typeface="Calibri" panose="020F0502020204030204" pitchFamily="34" charset="0"/>
                        </a:rPr>
                        <a:t>(RC invited to participate</a:t>
                      </a:r>
                      <a:r>
                        <a:rPr lang="en-US" sz="900" b="0" i="0" u="none" strike="noStrike" baseline="0" dirty="0" smtClean="0">
                          <a:solidFill>
                            <a:srgbClr val="0070C0"/>
                          </a:solidFill>
                          <a:effectLst/>
                          <a:latin typeface="Calibri" panose="020F0502020204030204" pitchFamily="34" charset="0"/>
                        </a:rPr>
                        <a:t> in</a:t>
                      </a:r>
                      <a:r>
                        <a:rPr lang="en-US" sz="900" b="0" i="0" u="none" strike="noStrike" dirty="0" smtClean="0">
                          <a:solidFill>
                            <a:srgbClr val="0070C0"/>
                          </a:solidFill>
                          <a:effectLst/>
                          <a:latin typeface="Calibri" panose="020F0502020204030204" pitchFamily="34" charset="0"/>
                        </a:rPr>
                        <a:t> RCA</a:t>
                      </a:r>
                      <a:r>
                        <a:rPr lang="en-US" sz="900" b="0" i="0" u="none" strike="noStrike" baseline="0" dirty="0" smtClean="0">
                          <a:solidFill>
                            <a:srgbClr val="0070C0"/>
                          </a:solidFill>
                          <a:effectLst/>
                          <a:latin typeface="Calibri" panose="020F0502020204030204" pitchFamily="34" charset="0"/>
                        </a:rPr>
                        <a:t> discussions</a:t>
                      </a:r>
                      <a:r>
                        <a:rPr lang="en-US" sz="900" b="0" i="0" u="none" strike="noStrike" dirty="0" smtClean="0">
                          <a:solidFill>
                            <a:srgbClr val="0070C0"/>
                          </a:solidFill>
                          <a:effectLst/>
                          <a:latin typeface="Calibri" panose="020F0502020204030204" pitchFamily="34" charset="0"/>
                        </a:rPr>
                        <a:t>)</a:t>
                      </a:r>
                      <a:r>
                        <a:rPr lang="en-US" sz="900" b="0" i="0" u="none" strike="noStrike" dirty="0">
                          <a:solidFill>
                            <a:srgbClr val="000000"/>
                          </a:solidFill>
                          <a:effectLst/>
                          <a:latin typeface="Calibri" panose="020F0502020204030204" pitchFamily="34" charset="0"/>
                        </a:rPr>
                        <a:t/>
                      </a:r>
                      <a:br>
                        <a:rPr lang="en-US" sz="900" b="0" i="0" u="none" strike="noStrike" dirty="0">
                          <a:solidFill>
                            <a:srgbClr val="000000"/>
                          </a:solidFill>
                          <a:effectLst/>
                          <a:latin typeface="Calibri" panose="020F0502020204030204" pitchFamily="34" charset="0"/>
                        </a:rPr>
                      </a:br>
                      <a:r>
                        <a:rPr lang="en-US" sz="900" b="1" i="0" u="none" strike="noStrike" dirty="0">
                          <a:solidFill>
                            <a:srgbClr val="00B050"/>
                          </a:solidFill>
                          <a:effectLst/>
                          <a:latin typeface="Calibri" panose="020F0502020204030204" pitchFamily="34" charset="0"/>
                        </a:rPr>
                        <a:t>Posting Materials Beginning: </a:t>
                      </a:r>
                      <a:r>
                        <a:rPr lang="en-US" sz="900" b="0" i="0" u="none" strike="noStrike" dirty="0">
                          <a:solidFill>
                            <a:srgbClr val="00B050"/>
                          </a:solidFill>
                          <a:effectLst/>
                          <a:latin typeface="Calibri" panose="020F0502020204030204" pitchFamily="34" charset="0"/>
                        </a:rPr>
                        <a:t>November 2, 2022</a:t>
                      </a:r>
                      <a:r>
                        <a:rPr lang="en-US" sz="900" b="1" i="0" u="none" strike="noStrike" dirty="0">
                          <a:solidFill>
                            <a:srgbClr val="000000"/>
                          </a:solidFill>
                          <a:effectLst/>
                          <a:latin typeface="Calibri" panose="020F0502020204030204" pitchFamily="34" charset="0"/>
                        </a:rPr>
                        <a:t/>
                      </a:r>
                      <a:br>
                        <a:rPr lang="en-US" sz="900" b="1" i="0" u="none" strike="noStrike" dirty="0">
                          <a:solidFill>
                            <a:srgbClr val="000000"/>
                          </a:solidFill>
                          <a:effectLst/>
                          <a:latin typeface="Calibri" panose="020F0502020204030204" pitchFamily="34" charset="0"/>
                        </a:rPr>
                      </a:br>
                      <a:r>
                        <a:rPr lang="en-US" sz="900" b="1" i="0" u="none" strike="noStrike" dirty="0">
                          <a:solidFill>
                            <a:srgbClr val="000000"/>
                          </a:solidFill>
                          <a:effectLst/>
                          <a:latin typeface="Calibri" panose="020F0502020204030204" pitchFamily="34" charset="0"/>
                        </a:rPr>
                        <a:t>Topic: </a:t>
                      </a:r>
                      <a:r>
                        <a:rPr lang="en-US" sz="900" b="0" i="0" u="none" strike="noStrike" dirty="0">
                          <a:solidFill>
                            <a:srgbClr val="000000"/>
                          </a:solidFill>
                          <a:effectLst/>
                          <a:latin typeface="Calibri" panose="020F0502020204030204" pitchFamily="34" charset="0"/>
                        </a:rPr>
                        <a:t>Review detailed design and finalize impact assessment scenarios</a:t>
                      </a:r>
                      <a:br>
                        <a:rPr lang="en-US" sz="900" b="0" i="0" u="none" strike="noStrike" dirty="0">
                          <a:solidFill>
                            <a:srgbClr val="000000"/>
                          </a:solidFill>
                          <a:effectLst/>
                          <a:latin typeface="Calibri" panose="020F0502020204030204" pitchFamily="34" charset="0"/>
                        </a:rPr>
                      </a:br>
                      <a:r>
                        <a:rPr lang="en-US" sz="900" b="0" i="0" u="none" strike="noStrike" dirty="0">
                          <a:solidFill>
                            <a:srgbClr val="000000"/>
                          </a:solidFill>
                          <a:effectLst/>
                          <a:latin typeface="Calibri" panose="020F0502020204030204" pitchFamily="34" charset="0"/>
                        </a:rPr>
                        <a:t/>
                      </a:r>
                      <a:br>
                        <a:rPr lang="en-US" sz="900" b="0" i="0" u="none" strike="noStrike" dirty="0">
                          <a:solidFill>
                            <a:srgbClr val="000000"/>
                          </a:solidFill>
                          <a:effectLst/>
                          <a:latin typeface="Calibri" panose="020F0502020204030204" pitchFamily="34" charset="0"/>
                        </a:rPr>
                      </a:br>
                      <a:r>
                        <a:rPr lang="en-US" sz="900" b="1" i="0" u="sng" strike="noStrike" dirty="0" smtClean="0">
                          <a:solidFill>
                            <a:srgbClr val="000000"/>
                          </a:solidFill>
                          <a:effectLst/>
                          <a:latin typeface="Calibri" panose="020F0502020204030204" pitchFamily="34" charset="0"/>
                        </a:rPr>
                        <a:t>Reliability Committee</a:t>
                      </a:r>
                      <a:r>
                        <a:rPr lang="en-US" sz="900" b="0" i="0" u="none" strike="noStrike" dirty="0">
                          <a:solidFill>
                            <a:srgbClr val="000000"/>
                          </a:solidFill>
                          <a:effectLst/>
                          <a:latin typeface="Calibri" panose="020F0502020204030204" pitchFamily="34" charset="0"/>
                        </a:rPr>
                        <a:t/>
                      </a:r>
                      <a:br>
                        <a:rPr lang="en-US" sz="900" b="0" i="0" u="none" strike="noStrike" dirty="0">
                          <a:solidFill>
                            <a:srgbClr val="000000"/>
                          </a:solidFill>
                          <a:effectLst/>
                          <a:latin typeface="Calibri" panose="020F0502020204030204" pitchFamily="34" charset="0"/>
                        </a:rPr>
                      </a:br>
                      <a:r>
                        <a:rPr lang="en-US" sz="900" b="1" i="0" u="none" strike="noStrike" dirty="0">
                          <a:solidFill>
                            <a:srgbClr val="C00000"/>
                          </a:solidFill>
                          <a:effectLst/>
                          <a:latin typeface="Calibri" panose="020F0502020204030204" pitchFamily="34" charset="0"/>
                        </a:rPr>
                        <a:t>RC Meeting Date: </a:t>
                      </a:r>
                      <a:r>
                        <a:rPr lang="en-US" sz="900" b="0" i="0" u="none" strike="noStrike" dirty="0">
                          <a:solidFill>
                            <a:srgbClr val="C00000"/>
                          </a:solidFill>
                          <a:effectLst/>
                          <a:latin typeface="Calibri" panose="020F0502020204030204" pitchFamily="34" charset="0"/>
                        </a:rPr>
                        <a:t>November 16, 2022 </a:t>
                      </a:r>
                      <a:r>
                        <a:rPr lang="en-US" sz="900" b="0" i="0" u="none" strike="noStrike" dirty="0" smtClean="0">
                          <a:solidFill>
                            <a:srgbClr val="C00000"/>
                          </a:solidFill>
                          <a:effectLst/>
                          <a:latin typeface="Calibri" panose="020F0502020204030204" pitchFamily="34" charset="0"/>
                        </a:rPr>
                        <a:t>(MC invited to participate</a:t>
                      </a:r>
                      <a:r>
                        <a:rPr lang="en-US" sz="900" b="0" i="0" u="none" strike="noStrike" baseline="0" dirty="0" smtClean="0">
                          <a:solidFill>
                            <a:srgbClr val="C00000"/>
                          </a:solidFill>
                          <a:effectLst/>
                          <a:latin typeface="Calibri" panose="020F0502020204030204" pitchFamily="34" charset="0"/>
                        </a:rPr>
                        <a:t> in RCA</a:t>
                      </a:r>
                      <a:r>
                        <a:rPr lang="en-US" sz="900" b="0" i="0" u="none" strike="noStrike" dirty="0" smtClean="0">
                          <a:solidFill>
                            <a:srgbClr val="C00000"/>
                          </a:solidFill>
                          <a:effectLst/>
                          <a:latin typeface="Calibri" panose="020F0502020204030204" pitchFamily="34" charset="0"/>
                        </a:rPr>
                        <a:t> discussions)</a:t>
                      </a:r>
                      <a:r>
                        <a:rPr lang="en-US" sz="900" b="0" i="0" u="none" strike="noStrike" dirty="0">
                          <a:solidFill>
                            <a:srgbClr val="000000"/>
                          </a:solidFill>
                          <a:effectLst/>
                          <a:latin typeface="Calibri" panose="020F0502020204030204" pitchFamily="34" charset="0"/>
                        </a:rPr>
                        <a:t/>
                      </a:r>
                      <a:br>
                        <a:rPr lang="en-US" sz="900" b="0" i="0" u="none" strike="noStrike" dirty="0">
                          <a:solidFill>
                            <a:srgbClr val="000000"/>
                          </a:solidFill>
                          <a:effectLst/>
                          <a:latin typeface="Calibri" panose="020F0502020204030204" pitchFamily="34" charset="0"/>
                        </a:rPr>
                      </a:br>
                      <a:r>
                        <a:rPr lang="en-US" sz="900" b="1" i="0" u="none" strike="noStrike" dirty="0">
                          <a:solidFill>
                            <a:srgbClr val="00B050"/>
                          </a:solidFill>
                          <a:effectLst/>
                          <a:latin typeface="Calibri" panose="020F0502020204030204" pitchFamily="34" charset="0"/>
                        </a:rPr>
                        <a:t>Posting Materials Beginning:</a:t>
                      </a:r>
                      <a:r>
                        <a:rPr lang="en-US" sz="900" b="0" i="0" u="none" strike="noStrike" dirty="0">
                          <a:solidFill>
                            <a:srgbClr val="00B050"/>
                          </a:solidFill>
                          <a:effectLst/>
                          <a:latin typeface="Calibri" panose="020F0502020204030204" pitchFamily="34" charset="0"/>
                        </a:rPr>
                        <a:t> November 9, 2022</a:t>
                      </a:r>
                      <a:r>
                        <a:rPr lang="en-US" sz="900" b="0" i="0" u="none" strike="noStrike" dirty="0">
                          <a:solidFill>
                            <a:srgbClr val="000000"/>
                          </a:solidFill>
                          <a:effectLst/>
                          <a:latin typeface="Calibri" panose="020F0502020204030204" pitchFamily="34" charset="0"/>
                        </a:rPr>
                        <a:t/>
                      </a:r>
                      <a:br>
                        <a:rPr lang="en-US" sz="900" b="0" i="0" u="none" strike="noStrike" dirty="0">
                          <a:solidFill>
                            <a:srgbClr val="000000"/>
                          </a:solidFill>
                          <a:effectLst/>
                          <a:latin typeface="Calibri" panose="020F0502020204030204" pitchFamily="34" charset="0"/>
                        </a:rPr>
                      </a:br>
                      <a:r>
                        <a:rPr lang="en-US" sz="900" b="1" i="0" u="none" strike="noStrike" dirty="0">
                          <a:solidFill>
                            <a:srgbClr val="000000"/>
                          </a:solidFill>
                          <a:effectLst/>
                          <a:latin typeface="Calibri" panose="020F0502020204030204" pitchFamily="34" charset="0"/>
                        </a:rPr>
                        <a:t>Topic: </a:t>
                      </a:r>
                      <a:r>
                        <a:rPr lang="en-US" sz="900" b="0" i="0" u="none" strike="noStrike" dirty="0" smtClean="0">
                          <a:solidFill>
                            <a:srgbClr val="000000"/>
                          </a:solidFill>
                          <a:effectLst/>
                          <a:latin typeface="Calibri" panose="020F0502020204030204" pitchFamily="34" charset="0"/>
                        </a:rPr>
                        <a:t>Review detailed design</a:t>
                      </a:r>
                      <a:endParaRPr lang="en-US" sz="900" b="1" i="0" u="none" strike="noStrike" dirty="0">
                        <a:solidFill>
                          <a:srgbClr val="000000"/>
                        </a:solidFill>
                        <a:effectLst/>
                        <a:latin typeface="Calibri" panose="020F0502020204030204" pitchFamily="34" charset="0"/>
                      </a:endParaRPr>
                    </a:p>
                  </a:txBody>
                  <a:tcPr marL="8467" marR="8467" marT="84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01795985"/>
                  </a:ext>
                </a:extLst>
              </a:tr>
              <a:tr h="115893">
                <a:tc>
                  <a:txBody>
                    <a:bodyPr/>
                    <a:lstStyle/>
                    <a:p>
                      <a:pPr algn="ctr" fontAlgn="b"/>
                      <a:r>
                        <a:rPr lang="en-US" sz="900" b="1" i="0" u="none" strike="noStrike">
                          <a:solidFill>
                            <a:srgbClr val="FFFFFF"/>
                          </a:solidFill>
                          <a:effectLst/>
                          <a:latin typeface="Calibri" panose="020F0502020204030204" pitchFamily="34" charset="0"/>
                        </a:rPr>
                        <a:t>S</a:t>
                      </a:r>
                    </a:p>
                  </a:txBody>
                  <a:tcPr marL="8467" marR="8467" marT="8467"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b"/>
                      <a:r>
                        <a:rPr lang="en-US" sz="900" b="1" i="0" u="none" strike="noStrike">
                          <a:solidFill>
                            <a:srgbClr val="FFFFFF"/>
                          </a:solidFill>
                          <a:effectLst/>
                          <a:latin typeface="Calibri" panose="020F0502020204030204" pitchFamily="34" charset="0"/>
                        </a:rPr>
                        <a:t>M</a:t>
                      </a:r>
                    </a:p>
                  </a:txBody>
                  <a:tcPr marL="8467" marR="8467" marT="846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b"/>
                      <a:r>
                        <a:rPr lang="en-US" sz="900" b="1" i="0" u="none" strike="noStrike">
                          <a:solidFill>
                            <a:srgbClr val="FFFFFF"/>
                          </a:solidFill>
                          <a:effectLst/>
                          <a:latin typeface="Calibri" panose="020F0502020204030204" pitchFamily="34" charset="0"/>
                        </a:rPr>
                        <a:t>T</a:t>
                      </a:r>
                    </a:p>
                  </a:txBody>
                  <a:tcPr marL="8467" marR="8467" marT="846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b"/>
                      <a:r>
                        <a:rPr lang="en-US" sz="900" b="1" i="0" u="none" strike="noStrike">
                          <a:solidFill>
                            <a:srgbClr val="FFFFFF"/>
                          </a:solidFill>
                          <a:effectLst/>
                          <a:latin typeface="Calibri" panose="020F0502020204030204" pitchFamily="34" charset="0"/>
                        </a:rPr>
                        <a:t>W</a:t>
                      </a:r>
                    </a:p>
                  </a:txBody>
                  <a:tcPr marL="8467" marR="8467" marT="846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b"/>
                      <a:r>
                        <a:rPr lang="en-US" sz="900" b="1" i="0" u="none" strike="noStrike">
                          <a:solidFill>
                            <a:srgbClr val="FFFFFF"/>
                          </a:solidFill>
                          <a:effectLst/>
                          <a:latin typeface="Calibri" panose="020F0502020204030204" pitchFamily="34" charset="0"/>
                        </a:rPr>
                        <a:t>T</a:t>
                      </a:r>
                    </a:p>
                  </a:txBody>
                  <a:tcPr marL="8467" marR="8467" marT="846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b"/>
                      <a:r>
                        <a:rPr lang="en-US" sz="900" b="1" i="0" u="none" strike="noStrike">
                          <a:solidFill>
                            <a:srgbClr val="FFFFFF"/>
                          </a:solidFill>
                          <a:effectLst/>
                          <a:latin typeface="Calibri" panose="020F0502020204030204" pitchFamily="34" charset="0"/>
                        </a:rPr>
                        <a:t>F</a:t>
                      </a:r>
                    </a:p>
                  </a:txBody>
                  <a:tcPr marL="8467" marR="8467" marT="846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b"/>
                      <a:r>
                        <a:rPr lang="en-US" sz="900" b="1" i="0" u="none" strike="noStrike">
                          <a:solidFill>
                            <a:srgbClr val="FFFFFF"/>
                          </a:solidFill>
                          <a:effectLst/>
                          <a:latin typeface="Calibri" panose="020F0502020204030204" pitchFamily="34" charset="0"/>
                        </a:rPr>
                        <a:t>S</a:t>
                      </a:r>
                    </a:p>
                  </a:txBody>
                  <a:tcPr marL="8467" marR="8467" marT="8467"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b"/>
                      <a:endParaRPr lang="en-US" sz="900" b="1" i="0" u="none" strike="noStrike">
                        <a:solidFill>
                          <a:srgbClr val="FFFFFF"/>
                        </a:solidFill>
                        <a:effectLst/>
                        <a:latin typeface="Calibri" panose="020F0502020204030204" pitchFamily="34" charset="0"/>
                      </a:endParaRP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vMerge="1">
                  <a:txBody>
                    <a:bodyPr/>
                    <a:lstStyle/>
                    <a:p>
                      <a:endParaRPr lang="en-US"/>
                    </a:p>
                  </a:txBody>
                  <a:tcPr/>
                </a:tc>
                <a:extLst>
                  <a:ext uri="{0D108BD9-81ED-4DB2-BD59-A6C34878D82A}">
                    <a16:rowId xmlns:a16="http://schemas.microsoft.com/office/drawing/2014/main" val="544072627"/>
                  </a:ext>
                </a:extLst>
              </a:tr>
              <a:tr h="115893">
                <a:tc>
                  <a:txBody>
                    <a:bodyPr/>
                    <a:lstStyle/>
                    <a:p>
                      <a:pPr algn="ctr" fontAlgn="b"/>
                      <a:r>
                        <a:rPr lang="en-US" sz="900" b="0" i="0" u="none" strike="noStrike">
                          <a:solidFill>
                            <a:srgbClr val="000000"/>
                          </a:solidFill>
                          <a:effectLst/>
                          <a:latin typeface="Calibri" panose="020F0502020204030204" pitchFamily="34" charset="0"/>
                        </a:rPr>
                        <a:t> </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 </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1</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1" i="0" u="none" strike="noStrike">
                          <a:solidFill>
                            <a:srgbClr val="FFFFFF"/>
                          </a:solidFill>
                          <a:effectLst/>
                          <a:latin typeface="Calibri" panose="020F0502020204030204" pitchFamily="34" charset="0"/>
                        </a:rPr>
                        <a:t>2</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b"/>
                      <a:r>
                        <a:rPr lang="en-US" sz="900" b="0" i="0" u="none" strike="noStrike">
                          <a:solidFill>
                            <a:srgbClr val="000000"/>
                          </a:solidFill>
                          <a:effectLst/>
                          <a:latin typeface="Calibri" panose="020F0502020204030204" pitchFamily="34" charset="0"/>
                        </a:rPr>
                        <a:t>3</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4</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5</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Calibri" panose="020F0502020204030204" pitchFamily="34" charset="0"/>
                      </a:endParaRP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vMerge="1">
                  <a:txBody>
                    <a:bodyPr/>
                    <a:lstStyle/>
                    <a:p>
                      <a:endParaRPr lang="en-US"/>
                    </a:p>
                  </a:txBody>
                  <a:tcPr/>
                </a:tc>
                <a:extLst>
                  <a:ext uri="{0D108BD9-81ED-4DB2-BD59-A6C34878D82A}">
                    <a16:rowId xmlns:a16="http://schemas.microsoft.com/office/drawing/2014/main" val="2593964616"/>
                  </a:ext>
                </a:extLst>
              </a:tr>
              <a:tr h="115893">
                <a:tc>
                  <a:txBody>
                    <a:bodyPr/>
                    <a:lstStyle/>
                    <a:p>
                      <a:pPr algn="ctr" fontAlgn="b"/>
                      <a:r>
                        <a:rPr lang="en-US" sz="900" b="0" i="0" u="none" strike="noStrike">
                          <a:solidFill>
                            <a:srgbClr val="000000"/>
                          </a:solidFill>
                          <a:effectLst/>
                          <a:latin typeface="Calibri" panose="020F0502020204030204" pitchFamily="34" charset="0"/>
                        </a:rPr>
                        <a:t>6</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7</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1" i="0" u="none" strike="noStrike">
                          <a:solidFill>
                            <a:srgbClr val="FFFFFF"/>
                          </a:solidFill>
                          <a:effectLst/>
                          <a:latin typeface="Calibri" panose="020F0502020204030204" pitchFamily="34" charset="0"/>
                        </a:rPr>
                        <a:t>8</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ctr" fontAlgn="b"/>
                      <a:r>
                        <a:rPr lang="en-US" sz="900" b="1" i="0" u="none" strike="noStrike" kern="1200" dirty="0">
                          <a:solidFill>
                            <a:srgbClr val="FFFFFF"/>
                          </a:solidFill>
                          <a:effectLst/>
                          <a:latin typeface="Calibri" panose="020F0502020204030204" pitchFamily="34" charset="0"/>
                          <a:ea typeface="+mn-ea"/>
                          <a:cs typeface="+mn-cs"/>
                        </a:rPr>
                        <a:t>9</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50000">
                          <a:srgbClr val="0070C0"/>
                        </a:gs>
                        <a:gs pos="50000">
                          <a:srgbClr val="00B050"/>
                        </a:gs>
                      </a:gsLst>
                      <a:lin ang="5400000" scaled="1"/>
                    </a:gradFill>
                  </a:tcPr>
                </a:tc>
                <a:tc>
                  <a:txBody>
                    <a:bodyPr/>
                    <a:lstStyle/>
                    <a:p>
                      <a:pPr algn="ctr" fontAlgn="b"/>
                      <a:r>
                        <a:rPr lang="en-US" sz="900" b="0" i="0" u="none" strike="noStrike">
                          <a:solidFill>
                            <a:srgbClr val="000000"/>
                          </a:solidFill>
                          <a:effectLst/>
                          <a:latin typeface="Calibri" panose="020F0502020204030204" pitchFamily="34" charset="0"/>
                        </a:rPr>
                        <a:t>10</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11</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12</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Calibri" panose="020F0502020204030204" pitchFamily="34" charset="0"/>
                      </a:endParaRP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vMerge="1">
                  <a:txBody>
                    <a:bodyPr/>
                    <a:lstStyle/>
                    <a:p>
                      <a:endParaRPr lang="en-US"/>
                    </a:p>
                  </a:txBody>
                  <a:tcPr/>
                </a:tc>
                <a:extLst>
                  <a:ext uri="{0D108BD9-81ED-4DB2-BD59-A6C34878D82A}">
                    <a16:rowId xmlns:a16="http://schemas.microsoft.com/office/drawing/2014/main" val="4021494840"/>
                  </a:ext>
                </a:extLst>
              </a:tr>
              <a:tr h="115893">
                <a:tc>
                  <a:txBody>
                    <a:bodyPr/>
                    <a:lstStyle/>
                    <a:p>
                      <a:pPr algn="ctr" fontAlgn="b"/>
                      <a:r>
                        <a:rPr lang="en-US" sz="900" b="0" i="0" u="none" strike="noStrike">
                          <a:solidFill>
                            <a:srgbClr val="000000"/>
                          </a:solidFill>
                          <a:effectLst/>
                          <a:latin typeface="Calibri" panose="020F0502020204030204" pitchFamily="34" charset="0"/>
                        </a:rPr>
                        <a:t>13</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14</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15</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1" i="0" u="none" strike="noStrike">
                          <a:solidFill>
                            <a:srgbClr val="FFFFFF"/>
                          </a:solidFill>
                          <a:effectLst/>
                          <a:latin typeface="Calibri" panose="020F0502020204030204" pitchFamily="34" charset="0"/>
                        </a:rPr>
                        <a:t>16</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3300"/>
                    </a:solidFill>
                  </a:tcPr>
                </a:tc>
                <a:tc>
                  <a:txBody>
                    <a:bodyPr/>
                    <a:lstStyle/>
                    <a:p>
                      <a:pPr algn="ctr" fontAlgn="b"/>
                      <a:r>
                        <a:rPr lang="en-US" sz="900" b="0" i="0" u="none" strike="noStrike">
                          <a:solidFill>
                            <a:srgbClr val="000000"/>
                          </a:solidFill>
                          <a:effectLst/>
                          <a:latin typeface="Calibri" panose="020F0502020204030204" pitchFamily="34" charset="0"/>
                        </a:rPr>
                        <a:t>17</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18</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19</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Calibri" panose="020F0502020204030204" pitchFamily="34" charset="0"/>
                      </a:endParaRP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vMerge="1">
                  <a:txBody>
                    <a:bodyPr/>
                    <a:lstStyle/>
                    <a:p>
                      <a:endParaRPr lang="en-US"/>
                    </a:p>
                  </a:txBody>
                  <a:tcPr/>
                </a:tc>
                <a:extLst>
                  <a:ext uri="{0D108BD9-81ED-4DB2-BD59-A6C34878D82A}">
                    <a16:rowId xmlns:a16="http://schemas.microsoft.com/office/drawing/2014/main" val="666438396"/>
                  </a:ext>
                </a:extLst>
              </a:tr>
              <a:tr h="115893">
                <a:tc>
                  <a:txBody>
                    <a:bodyPr/>
                    <a:lstStyle/>
                    <a:p>
                      <a:pPr algn="ctr" fontAlgn="b"/>
                      <a:r>
                        <a:rPr lang="en-US" sz="900" b="0" i="0" u="none" strike="noStrike">
                          <a:solidFill>
                            <a:srgbClr val="000000"/>
                          </a:solidFill>
                          <a:effectLst/>
                          <a:latin typeface="Calibri" panose="020F0502020204030204" pitchFamily="34" charset="0"/>
                        </a:rPr>
                        <a:t>20</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21</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22</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23</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24</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25</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26</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Calibri" panose="020F0502020204030204" pitchFamily="34" charset="0"/>
                      </a:endParaRP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vMerge="1">
                  <a:txBody>
                    <a:bodyPr/>
                    <a:lstStyle/>
                    <a:p>
                      <a:endParaRPr lang="en-US"/>
                    </a:p>
                  </a:txBody>
                  <a:tcPr/>
                </a:tc>
                <a:extLst>
                  <a:ext uri="{0D108BD9-81ED-4DB2-BD59-A6C34878D82A}">
                    <a16:rowId xmlns:a16="http://schemas.microsoft.com/office/drawing/2014/main" val="2128679643"/>
                  </a:ext>
                </a:extLst>
              </a:tr>
              <a:tr h="115893">
                <a:tc>
                  <a:txBody>
                    <a:bodyPr/>
                    <a:lstStyle/>
                    <a:p>
                      <a:pPr algn="ctr" fontAlgn="b"/>
                      <a:r>
                        <a:rPr lang="en-US" sz="900" b="0" i="0" u="none" strike="noStrike">
                          <a:solidFill>
                            <a:srgbClr val="000000"/>
                          </a:solidFill>
                          <a:effectLst/>
                          <a:latin typeface="Calibri" panose="020F0502020204030204" pitchFamily="34" charset="0"/>
                        </a:rPr>
                        <a:t>27</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28</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29</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1" i="0" u="none" strike="noStrike">
                          <a:solidFill>
                            <a:srgbClr val="FFFFFF"/>
                          </a:solidFill>
                          <a:effectLst/>
                          <a:latin typeface="Calibri" panose="020F0502020204030204" pitchFamily="34" charset="0"/>
                        </a:rPr>
                        <a:t>30</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b"/>
                      <a:r>
                        <a:rPr lang="en-US" sz="900" b="0" i="0" u="none" strike="noStrike">
                          <a:solidFill>
                            <a:srgbClr val="000000"/>
                          </a:solidFill>
                          <a:effectLst/>
                          <a:latin typeface="Calibri" panose="020F0502020204030204" pitchFamily="34" charset="0"/>
                        </a:rPr>
                        <a:t> </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 </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 </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900" b="0" i="0" u="none" strike="noStrike" dirty="0">
                        <a:solidFill>
                          <a:srgbClr val="000000"/>
                        </a:solidFill>
                        <a:effectLst/>
                        <a:latin typeface="Calibri" panose="020F0502020204030204" pitchFamily="34" charset="0"/>
                      </a:endParaRP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vMerge="1">
                  <a:txBody>
                    <a:bodyPr/>
                    <a:lstStyle/>
                    <a:p>
                      <a:endParaRPr lang="en-US"/>
                    </a:p>
                  </a:txBody>
                  <a:tcPr/>
                </a:tc>
                <a:extLst>
                  <a:ext uri="{0D108BD9-81ED-4DB2-BD59-A6C34878D82A}">
                    <a16:rowId xmlns:a16="http://schemas.microsoft.com/office/drawing/2014/main" val="1717868926"/>
                  </a:ext>
                </a:extLst>
              </a:tr>
              <a:tr h="179346">
                <a:tc>
                  <a:txBody>
                    <a:bodyPr/>
                    <a:lstStyle/>
                    <a:p>
                      <a:pPr algn="ctr" fontAlgn="b"/>
                      <a:endParaRPr lang="en-US" sz="900" b="0" i="0" u="none" strike="noStrike">
                        <a:solidFill>
                          <a:srgbClr val="000000"/>
                        </a:solidFill>
                        <a:effectLst/>
                        <a:latin typeface="Calibri" panose="020F0502020204030204" pitchFamily="34" charset="0"/>
                      </a:endParaRPr>
                    </a:p>
                  </a:txBody>
                  <a:tcPr marL="8467" marR="8467" marT="8467"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n-US" sz="900" b="0" i="0" u="none" strike="noStrike">
                        <a:solidFill>
                          <a:srgbClr val="000000"/>
                        </a:solidFill>
                        <a:effectLst/>
                        <a:latin typeface="Calibri" panose="020F0502020204030204" pitchFamily="34" charset="0"/>
                      </a:endParaRPr>
                    </a:p>
                  </a:txBody>
                  <a:tcPr marL="8467" marR="8467" marT="8467"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n-US" sz="900" b="0" i="0" u="none" strike="noStrike">
                        <a:solidFill>
                          <a:srgbClr val="000000"/>
                        </a:solidFill>
                        <a:effectLst/>
                        <a:latin typeface="Calibri" panose="020F0502020204030204" pitchFamily="34" charset="0"/>
                      </a:endParaRPr>
                    </a:p>
                  </a:txBody>
                  <a:tcPr marL="8467" marR="8467" marT="8467"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n-US" sz="900" b="0" i="0" u="none" strike="noStrike">
                        <a:solidFill>
                          <a:srgbClr val="000000"/>
                        </a:solidFill>
                        <a:effectLst/>
                        <a:latin typeface="Calibri" panose="020F0502020204030204" pitchFamily="34" charset="0"/>
                      </a:endParaRPr>
                    </a:p>
                  </a:txBody>
                  <a:tcPr marL="8467" marR="8467" marT="8467"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n-US" sz="900" b="0" i="0" u="none" strike="noStrike">
                        <a:solidFill>
                          <a:srgbClr val="000000"/>
                        </a:solidFill>
                        <a:effectLst/>
                        <a:latin typeface="Calibri" panose="020F0502020204030204" pitchFamily="34" charset="0"/>
                      </a:endParaRPr>
                    </a:p>
                  </a:txBody>
                  <a:tcPr marL="8467" marR="8467" marT="8467"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n-US" sz="900" b="0" i="0" u="none" strike="noStrike">
                        <a:solidFill>
                          <a:srgbClr val="000000"/>
                        </a:solidFill>
                        <a:effectLst/>
                        <a:latin typeface="Calibri" panose="020F0502020204030204" pitchFamily="34" charset="0"/>
                      </a:endParaRPr>
                    </a:p>
                  </a:txBody>
                  <a:tcPr marL="8467" marR="8467" marT="8467"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n-US" sz="900" b="0" i="0" u="none" strike="noStrike">
                        <a:solidFill>
                          <a:srgbClr val="000000"/>
                        </a:solidFill>
                        <a:effectLst/>
                        <a:latin typeface="Calibri" panose="020F0502020204030204" pitchFamily="34" charset="0"/>
                      </a:endParaRPr>
                    </a:p>
                  </a:txBody>
                  <a:tcPr marL="8467" marR="8467" marT="8467"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n-US" sz="900" b="0" i="0" u="none" strike="noStrike" dirty="0">
                        <a:solidFill>
                          <a:srgbClr val="000000"/>
                        </a:solidFill>
                        <a:effectLst/>
                        <a:latin typeface="Calibri" panose="020F0502020204030204" pitchFamily="34" charset="0"/>
                      </a:endParaRPr>
                    </a:p>
                  </a:txBody>
                  <a:tcPr marL="8467" marR="8467" marT="8467" marB="0" anchor="b">
                    <a:lnL>
                      <a:noFill/>
                    </a:lnL>
                    <a:lnR w="6350" cap="flat" cmpd="sng" algn="ctr">
                      <a:solidFill>
                        <a:srgbClr val="000000"/>
                      </a:solidFill>
                      <a:prstDash val="solid"/>
                      <a:round/>
                      <a:headEnd type="none" w="med" len="med"/>
                      <a:tailEnd type="none" w="med" len="med"/>
                    </a:lnR>
                    <a:lnT>
                      <a:noFill/>
                    </a:lnT>
                    <a:lnB>
                      <a:noFill/>
                    </a:lnB>
                  </a:tcPr>
                </a:tc>
                <a:tc vMerge="1">
                  <a:txBody>
                    <a:bodyPr/>
                    <a:lstStyle/>
                    <a:p>
                      <a:endParaRPr lang="en-US"/>
                    </a:p>
                  </a:txBody>
                  <a:tcPr/>
                </a:tc>
                <a:extLst>
                  <a:ext uri="{0D108BD9-81ED-4DB2-BD59-A6C34878D82A}">
                    <a16:rowId xmlns:a16="http://schemas.microsoft.com/office/drawing/2014/main" val="766149121"/>
                  </a:ext>
                </a:extLst>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4001832464"/>
              </p:ext>
            </p:extLst>
          </p:nvPr>
        </p:nvGraphicFramePr>
        <p:xfrm>
          <a:off x="457201" y="1885950"/>
          <a:ext cx="8077197" cy="1260169"/>
        </p:xfrm>
        <a:graphic>
          <a:graphicData uri="http://schemas.openxmlformats.org/drawingml/2006/table">
            <a:tbl>
              <a:tblPr/>
              <a:tblGrid>
                <a:gridCol w="199368">
                  <a:extLst>
                    <a:ext uri="{9D8B030D-6E8A-4147-A177-3AD203B41FA5}">
                      <a16:colId xmlns:a16="http://schemas.microsoft.com/office/drawing/2014/main" val="3062232543"/>
                    </a:ext>
                  </a:extLst>
                </a:gridCol>
                <a:gridCol w="224290">
                  <a:extLst>
                    <a:ext uri="{9D8B030D-6E8A-4147-A177-3AD203B41FA5}">
                      <a16:colId xmlns:a16="http://schemas.microsoft.com/office/drawing/2014/main" val="4194417809"/>
                    </a:ext>
                  </a:extLst>
                </a:gridCol>
                <a:gridCol w="199368">
                  <a:extLst>
                    <a:ext uri="{9D8B030D-6E8A-4147-A177-3AD203B41FA5}">
                      <a16:colId xmlns:a16="http://schemas.microsoft.com/office/drawing/2014/main" val="3801876890"/>
                    </a:ext>
                  </a:extLst>
                </a:gridCol>
                <a:gridCol w="199368">
                  <a:extLst>
                    <a:ext uri="{9D8B030D-6E8A-4147-A177-3AD203B41FA5}">
                      <a16:colId xmlns:a16="http://schemas.microsoft.com/office/drawing/2014/main" val="725709806"/>
                    </a:ext>
                  </a:extLst>
                </a:gridCol>
                <a:gridCol w="199368">
                  <a:extLst>
                    <a:ext uri="{9D8B030D-6E8A-4147-A177-3AD203B41FA5}">
                      <a16:colId xmlns:a16="http://schemas.microsoft.com/office/drawing/2014/main" val="3727064403"/>
                    </a:ext>
                  </a:extLst>
                </a:gridCol>
                <a:gridCol w="199368">
                  <a:extLst>
                    <a:ext uri="{9D8B030D-6E8A-4147-A177-3AD203B41FA5}">
                      <a16:colId xmlns:a16="http://schemas.microsoft.com/office/drawing/2014/main" val="123238615"/>
                    </a:ext>
                  </a:extLst>
                </a:gridCol>
                <a:gridCol w="199368">
                  <a:extLst>
                    <a:ext uri="{9D8B030D-6E8A-4147-A177-3AD203B41FA5}">
                      <a16:colId xmlns:a16="http://schemas.microsoft.com/office/drawing/2014/main" val="2084312534"/>
                    </a:ext>
                  </a:extLst>
                </a:gridCol>
                <a:gridCol w="110760">
                  <a:extLst>
                    <a:ext uri="{9D8B030D-6E8A-4147-A177-3AD203B41FA5}">
                      <a16:colId xmlns:a16="http://schemas.microsoft.com/office/drawing/2014/main" val="2406022584"/>
                    </a:ext>
                  </a:extLst>
                </a:gridCol>
                <a:gridCol w="6545939">
                  <a:extLst>
                    <a:ext uri="{9D8B030D-6E8A-4147-A177-3AD203B41FA5}">
                      <a16:colId xmlns:a16="http://schemas.microsoft.com/office/drawing/2014/main" val="1474733509"/>
                    </a:ext>
                  </a:extLst>
                </a:gridCol>
              </a:tblGrid>
              <a:tr h="134183">
                <a:tc gridSpan="7">
                  <a:txBody>
                    <a:bodyPr/>
                    <a:lstStyle/>
                    <a:p>
                      <a:pPr algn="ctr" fontAlgn="b"/>
                      <a:r>
                        <a:rPr lang="en-US" sz="900" b="1" i="0" u="none" strike="noStrike">
                          <a:solidFill>
                            <a:srgbClr val="000000"/>
                          </a:solidFill>
                          <a:effectLst/>
                          <a:latin typeface="Calibri" panose="020F0502020204030204" pitchFamily="34" charset="0"/>
                        </a:rPr>
                        <a:t>DECEMBER 2022</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fontAlgn="b"/>
                      <a:endParaRPr lang="en-US" sz="900" b="1" i="0" u="none" strike="noStrike">
                        <a:solidFill>
                          <a:srgbClr val="000000"/>
                        </a:solidFill>
                        <a:effectLst/>
                        <a:latin typeface="Calibri" panose="020F0502020204030204" pitchFamily="34" charset="0"/>
                      </a:endParaRP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rowSpan="8">
                  <a:txBody>
                    <a:bodyPr/>
                    <a:lstStyle/>
                    <a:p>
                      <a:pPr algn="l" fontAlgn="ctr"/>
                      <a:r>
                        <a:rPr lang="en-US" sz="900" b="1" i="0" u="sng" strike="noStrike" dirty="0" smtClean="0">
                          <a:solidFill>
                            <a:srgbClr val="000000"/>
                          </a:solidFill>
                          <a:effectLst/>
                          <a:latin typeface="Calibri" panose="020F0502020204030204" pitchFamily="34" charset="0"/>
                        </a:rPr>
                        <a:t>Markets Committee</a:t>
                      </a:r>
                      <a:r>
                        <a:rPr lang="en-US" sz="900" b="1" i="0" u="sng" strike="noStrike" dirty="0">
                          <a:solidFill>
                            <a:srgbClr val="000000"/>
                          </a:solidFill>
                          <a:effectLst/>
                          <a:latin typeface="Calibri" panose="020F0502020204030204" pitchFamily="34" charset="0"/>
                        </a:rPr>
                        <a:t/>
                      </a:r>
                      <a:br>
                        <a:rPr lang="en-US" sz="900" b="1" i="0" u="sng" strike="noStrike" dirty="0">
                          <a:solidFill>
                            <a:srgbClr val="000000"/>
                          </a:solidFill>
                          <a:effectLst/>
                          <a:latin typeface="Calibri" panose="020F0502020204030204" pitchFamily="34" charset="0"/>
                        </a:rPr>
                      </a:br>
                      <a:r>
                        <a:rPr lang="en-US" sz="900" b="1" i="0" u="none" strike="noStrike" dirty="0">
                          <a:solidFill>
                            <a:srgbClr val="0070C0"/>
                          </a:solidFill>
                          <a:effectLst/>
                          <a:latin typeface="Calibri" panose="020F0502020204030204" pitchFamily="34" charset="0"/>
                        </a:rPr>
                        <a:t>MC Meeting Dates: </a:t>
                      </a:r>
                      <a:r>
                        <a:rPr lang="en-US" sz="900" b="0" i="0" u="none" strike="noStrike" dirty="0">
                          <a:solidFill>
                            <a:srgbClr val="0070C0"/>
                          </a:solidFill>
                          <a:effectLst/>
                          <a:latin typeface="Calibri" panose="020F0502020204030204" pitchFamily="34" charset="0"/>
                        </a:rPr>
                        <a:t>December 6-8, 2022 </a:t>
                      </a:r>
                      <a:r>
                        <a:rPr lang="en-US" sz="900" b="0" i="0" u="none" strike="noStrike" dirty="0" smtClean="0">
                          <a:solidFill>
                            <a:srgbClr val="0070C0"/>
                          </a:solidFill>
                          <a:effectLst/>
                          <a:latin typeface="Calibri" panose="020F0502020204030204" pitchFamily="34" charset="0"/>
                        </a:rPr>
                        <a:t>(RC invited to participate</a:t>
                      </a:r>
                      <a:r>
                        <a:rPr lang="en-US" sz="900" b="0" i="0" u="none" strike="noStrike" baseline="0" dirty="0" smtClean="0">
                          <a:solidFill>
                            <a:srgbClr val="0070C0"/>
                          </a:solidFill>
                          <a:effectLst/>
                          <a:latin typeface="Calibri" panose="020F0502020204030204" pitchFamily="34" charset="0"/>
                        </a:rPr>
                        <a:t> in</a:t>
                      </a:r>
                      <a:r>
                        <a:rPr lang="en-US" sz="900" b="0" i="0" u="none" strike="noStrike" dirty="0" smtClean="0">
                          <a:solidFill>
                            <a:srgbClr val="0070C0"/>
                          </a:solidFill>
                          <a:effectLst/>
                          <a:latin typeface="Calibri" panose="020F0502020204030204" pitchFamily="34" charset="0"/>
                        </a:rPr>
                        <a:t> RCA</a:t>
                      </a:r>
                      <a:r>
                        <a:rPr lang="en-US" sz="900" b="0" i="0" u="none" strike="noStrike" baseline="0" dirty="0" smtClean="0">
                          <a:solidFill>
                            <a:srgbClr val="0070C0"/>
                          </a:solidFill>
                          <a:effectLst/>
                          <a:latin typeface="Calibri" panose="020F0502020204030204" pitchFamily="34" charset="0"/>
                        </a:rPr>
                        <a:t> discussions</a:t>
                      </a:r>
                      <a:r>
                        <a:rPr lang="en-US" sz="900" b="0" i="0" u="none" strike="noStrike" dirty="0" smtClean="0">
                          <a:solidFill>
                            <a:srgbClr val="0070C0"/>
                          </a:solidFill>
                          <a:effectLst/>
                          <a:latin typeface="Calibri" panose="020F0502020204030204" pitchFamily="34" charset="0"/>
                        </a:rPr>
                        <a:t>)</a:t>
                      </a:r>
                      <a:r>
                        <a:rPr lang="en-US" sz="900" b="0" i="0" u="none" strike="noStrike" dirty="0">
                          <a:solidFill>
                            <a:srgbClr val="0070C0"/>
                          </a:solidFill>
                          <a:effectLst/>
                          <a:latin typeface="Calibri" panose="020F0502020204030204" pitchFamily="34" charset="0"/>
                        </a:rPr>
                        <a:t/>
                      </a:r>
                      <a:br>
                        <a:rPr lang="en-US" sz="900" b="0" i="0" u="none" strike="noStrike" dirty="0">
                          <a:solidFill>
                            <a:srgbClr val="0070C0"/>
                          </a:solidFill>
                          <a:effectLst/>
                          <a:latin typeface="Calibri" panose="020F0502020204030204" pitchFamily="34" charset="0"/>
                        </a:rPr>
                      </a:br>
                      <a:r>
                        <a:rPr lang="en-US" sz="900" b="1" i="0" u="none" strike="noStrike" dirty="0">
                          <a:solidFill>
                            <a:srgbClr val="00B050"/>
                          </a:solidFill>
                          <a:effectLst/>
                          <a:latin typeface="Calibri" panose="020F0502020204030204" pitchFamily="34" charset="0"/>
                        </a:rPr>
                        <a:t>Posting Materials Beginning: </a:t>
                      </a:r>
                      <a:r>
                        <a:rPr lang="en-US" sz="900" b="0" i="0" u="none" strike="noStrike" dirty="0">
                          <a:solidFill>
                            <a:srgbClr val="00B050"/>
                          </a:solidFill>
                          <a:effectLst/>
                          <a:latin typeface="Calibri" panose="020F0502020204030204" pitchFamily="34" charset="0"/>
                        </a:rPr>
                        <a:t>November 30, 2022</a:t>
                      </a:r>
                      <a:r>
                        <a:rPr lang="en-US" sz="900" b="1" i="0" u="none" strike="noStrike" dirty="0">
                          <a:solidFill>
                            <a:srgbClr val="000000"/>
                          </a:solidFill>
                          <a:effectLst/>
                          <a:latin typeface="Calibri" panose="020F0502020204030204" pitchFamily="34" charset="0"/>
                        </a:rPr>
                        <a:t/>
                      </a:r>
                      <a:br>
                        <a:rPr lang="en-US" sz="900" b="1" i="0" u="none" strike="noStrike" dirty="0">
                          <a:solidFill>
                            <a:srgbClr val="000000"/>
                          </a:solidFill>
                          <a:effectLst/>
                          <a:latin typeface="Calibri" panose="020F0502020204030204" pitchFamily="34" charset="0"/>
                        </a:rPr>
                      </a:br>
                      <a:r>
                        <a:rPr lang="en-US" sz="900" b="1" i="0" u="none" strike="noStrike" dirty="0">
                          <a:solidFill>
                            <a:srgbClr val="000000"/>
                          </a:solidFill>
                          <a:effectLst/>
                          <a:latin typeface="Calibri" panose="020F0502020204030204" pitchFamily="34" charset="0"/>
                        </a:rPr>
                        <a:t>Topic: </a:t>
                      </a:r>
                      <a:r>
                        <a:rPr lang="en-US" sz="900" b="0" i="0" u="none" strike="noStrike" dirty="0">
                          <a:solidFill>
                            <a:srgbClr val="000000"/>
                          </a:solidFill>
                          <a:effectLst/>
                          <a:latin typeface="Calibri" panose="020F0502020204030204" pitchFamily="34" charset="0"/>
                        </a:rPr>
                        <a:t>Continue review of detailed design</a:t>
                      </a:r>
                      <a:br>
                        <a:rPr lang="en-US" sz="900" b="0" i="0" u="none" strike="noStrike" dirty="0">
                          <a:solidFill>
                            <a:srgbClr val="000000"/>
                          </a:solidFill>
                          <a:effectLst/>
                          <a:latin typeface="Calibri" panose="020F0502020204030204" pitchFamily="34" charset="0"/>
                        </a:rPr>
                      </a:br>
                      <a:r>
                        <a:rPr lang="en-US" sz="900" b="0" i="0" u="none" strike="noStrike" dirty="0">
                          <a:solidFill>
                            <a:srgbClr val="000000"/>
                          </a:solidFill>
                          <a:effectLst/>
                          <a:latin typeface="Calibri" panose="020F0502020204030204" pitchFamily="34" charset="0"/>
                        </a:rPr>
                        <a:t/>
                      </a:r>
                      <a:br>
                        <a:rPr lang="en-US" sz="900" b="0" i="0" u="none" strike="noStrike" dirty="0">
                          <a:solidFill>
                            <a:srgbClr val="000000"/>
                          </a:solidFill>
                          <a:effectLst/>
                          <a:latin typeface="Calibri" panose="020F0502020204030204" pitchFamily="34" charset="0"/>
                        </a:rPr>
                      </a:br>
                      <a:r>
                        <a:rPr lang="en-US" sz="900" b="1" i="0" u="sng" strike="noStrike" dirty="0" smtClean="0">
                          <a:solidFill>
                            <a:srgbClr val="000000"/>
                          </a:solidFill>
                          <a:effectLst/>
                          <a:latin typeface="Calibri" panose="020F0502020204030204" pitchFamily="34" charset="0"/>
                        </a:rPr>
                        <a:t>Reliability Committee</a:t>
                      </a:r>
                      <a:r>
                        <a:rPr lang="en-US" sz="900" b="0" i="0" u="none" strike="noStrike" dirty="0">
                          <a:solidFill>
                            <a:srgbClr val="000000"/>
                          </a:solidFill>
                          <a:effectLst/>
                          <a:latin typeface="Calibri" panose="020F0502020204030204" pitchFamily="34" charset="0"/>
                        </a:rPr>
                        <a:t/>
                      </a:r>
                      <a:br>
                        <a:rPr lang="en-US" sz="900" b="0" i="0" u="none" strike="noStrike" dirty="0">
                          <a:solidFill>
                            <a:srgbClr val="000000"/>
                          </a:solidFill>
                          <a:effectLst/>
                          <a:latin typeface="Calibri" panose="020F0502020204030204" pitchFamily="34" charset="0"/>
                        </a:rPr>
                      </a:br>
                      <a:r>
                        <a:rPr lang="en-US" sz="900" b="1" i="0" u="none" strike="noStrike" dirty="0">
                          <a:solidFill>
                            <a:srgbClr val="CC3300"/>
                          </a:solidFill>
                          <a:effectLst/>
                          <a:latin typeface="Calibri" panose="020F0502020204030204" pitchFamily="34" charset="0"/>
                        </a:rPr>
                        <a:t>RC Meeting Date:</a:t>
                      </a:r>
                      <a:r>
                        <a:rPr lang="en-US" sz="900" b="0" i="0" u="none" strike="noStrike" dirty="0">
                          <a:solidFill>
                            <a:srgbClr val="CC3300"/>
                          </a:solidFill>
                          <a:effectLst/>
                          <a:latin typeface="Calibri" panose="020F0502020204030204" pitchFamily="34" charset="0"/>
                        </a:rPr>
                        <a:t> December 14, 2022 </a:t>
                      </a:r>
                      <a:r>
                        <a:rPr lang="en-US" sz="900" b="0" i="0" u="none" strike="noStrike" dirty="0" smtClean="0">
                          <a:solidFill>
                            <a:srgbClr val="C00000"/>
                          </a:solidFill>
                          <a:effectLst/>
                          <a:latin typeface="Calibri" panose="020F0502020204030204" pitchFamily="34" charset="0"/>
                        </a:rPr>
                        <a:t>(MC invited to participate</a:t>
                      </a:r>
                      <a:r>
                        <a:rPr lang="en-US" sz="900" b="0" i="0" u="none" strike="noStrike" baseline="0" dirty="0" smtClean="0">
                          <a:solidFill>
                            <a:srgbClr val="C00000"/>
                          </a:solidFill>
                          <a:effectLst/>
                          <a:latin typeface="Calibri" panose="020F0502020204030204" pitchFamily="34" charset="0"/>
                        </a:rPr>
                        <a:t> in RCA</a:t>
                      </a:r>
                      <a:r>
                        <a:rPr lang="en-US" sz="900" b="0" i="0" u="none" strike="noStrike" dirty="0" smtClean="0">
                          <a:solidFill>
                            <a:srgbClr val="C00000"/>
                          </a:solidFill>
                          <a:effectLst/>
                          <a:latin typeface="Calibri" panose="020F0502020204030204" pitchFamily="34" charset="0"/>
                        </a:rPr>
                        <a:t> discussions)</a:t>
                      </a:r>
                      <a:r>
                        <a:rPr lang="en-US" sz="900" b="0" i="0" u="none" strike="noStrike" dirty="0">
                          <a:solidFill>
                            <a:srgbClr val="000000"/>
                          </a:solidFill>
                          <a:effectLst/>
                          <a:latin typeface="Calibri" panose="020F0502020204030204" pitchFamily="34" charset="0"/>
                        </a:rPr>
                        <a:t/>
                      </a:r>
                      <a:br>
                        <a:rPr lang="en-US" sz="900" b="0" i="0" u="none" strike="noStrike" dirty="0">
                          <a:solidFill>
                            <a:srgbClr val="000000"/>
                          </a:solidFill>
                          <a:effectLst/>
                          <a:latin typeface="Calibri" panose="020F0502020204030204" pitchFamily="34" charset="0"/>
                        </a:rPr>
                      </a:br>
                      <a:r>
                        <a:rPr lang="en-US" sz="900" b="1" i="0" u="none" strike="noStrike" dirty="0">
                          <a:solidFill>
                            <a:srgbClr val="00B050"/>
                          </a:solidFill>
                          <a:effectLst/>
                          <a:latin typeface="Calibri" panose="020F0502020204030204" pitchFamily="34" charset="0"/>
                        </a:rPr>
                        <a:t>Posting Materials Beginning: </a:t>
                      </a:r>
                      <a:r>
                        <a:rPr lang="en-US" sz="900" b="0" i="0" u="none" strike="noStrike" dirty="0">
                          <a:solidFill>
                            <a:srgbClr val="00B050"/>
                          </a:solidFill>
                          <a:effectLst/>
                          <a:latin typeface="Calibri" panose="020F0502020204030204" pitchFamily="34" charset="0"/>
                        </a:rPr>
                        <a:t>December 8, 2022</a:t>
                      </a:r>
                      <a:r>
                        <a:rPr lang="en-US" sz="900" b="0" i="0" u="none" strike="noStrike" dirty="0">
                          <a:solidFill>
                            <a:srgbClr val="000000"/>
                          </a:solidFill>
                          <a:effectLst/>
                          <a:latin typeface="Calibri" panose="020F0502020204030204" pitchFamily="34" charset="0"/>
                        </a:rPr>
                        <a:t/>
                      </a:r>
                      <a:br>
                        <a:rPr lang="en-US" sz="900" b="0" i="0" u="none" strike="noStrike" dirty="0">
                          <a:solidFill>
                            <a:srgbClr val="000000"/>
                          </a:solidFill>
                          <a:effectLst/>
                          <a:latin typeface="Calibri" panose="020F0502020204030204" pitchFamily="34" charset="0"/>
                        </a:rPr>
                      </a:br>
                      <a:r>
                        <a:rPr lang="en-US" sz="900" b="1" i="0" u="none" strike="noStrike" dirty="0">
                          <a:solidFill>
                            <a:srgbClr val="000000"/>
                          </a:solidFill>
                          <a:effectLst/>
                          <a:latin typeface="Calibri" panose="020F0502020204030204" pitchFamily="34" charset="0"/>
                        </a:rPr>
                        <a:t>Topic:</a:t>
                      </a:r>
                      <a:r>
                        <a:rPr lang="en-US" sz="900" b="0" i="0" u="none" strike="noStrike" dirty="0">
                          <a:solidFill>
                            <a:srgbClr val="000000"/>
                          </a:solidFill>
                          <a:effectLst/>
                          <a:latin typeface="Calibri" panose="020F0502020204030204" pitchFamily="34" charset="0"/>
                        </a:rPr>
                        <a:t> </a:t>
                      </a:r>
                      <a:r>
                        <a:rPr lang="en-US" sz="900" b="0" i="0" u="none" strike="noStrike" dirty="0" smtClean="0">
                          <a:solidFill>
                            <a:srgbClr val="000000"/>
                          </a:solidFill>
                          <a:effectLst/>
                          <a:latin typeface="Calibri" panose="020F0502020204030204" pitchFamily="34" charset="0"/>
                        </a:rPr>
                        <a:t>Continue review of detailed design</a:t>
                      </a:r>
                      <a:endParaRPr lang="en-US" sz="900" b="1" i="0" u="none" strike="noStrike" dirty="0">
                        <a:solidFill>
                          <a:srgbClr val="000000"/>
                        </a:solidFill>
                        <a:effectLst/>
                        <a:latin typeface="Calibri" panose="020F0502020204030204" pitchFamily="34" charset="0"/>
                      </a:endParaRPr>
                    </a:p>
                  </a:txBody>
                  <a:tcPr marL="8467" marR="8467" marT="84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48041040"/>
                  </a:ext>
                </a:extLst>
              </a:tr>
              <a:tr h="134183">
                <a:tc>
                  <a:txBody>
                    <a:bodyPr/>
                    <a:lstStyle/>
                    <a:p>
                      <a:pPr algn="ctr" fontAlgn="b"/>
                      <a:r>
                        <a:rPr lang="en-US" sz="900" b="1" i="0" u="none" strike="noStrike">
                          <a:solidFill>
                            <a:srgbClr val="FFFFFF"/>
                          </a:solidFill>
                          <a:effectLst/>
                          <a:latin typeface="Calibri" panose="020F0502020204030204" pitchFamily="34" charset="0"/>
                        </a:rPr>
                        <a:t>S</a:t>
                      </a:r>
                    </a:p>
                  </a:txBody>
                  <a:tcPr marL="8467" marR="8467" marT="8467"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b"/>
                      <a:r>
                        <a:rPr lang="en-US" sz="900" b="1" i="0" u="none" strike="noStrike">
                          <a:solidFill>
                            <a:srgbClr val="FFFFFF"/>
                          </a:solidFill>
                          <a:effectLst/>
                          <a:latin typeface="Calibri" panose="020F0502020204030204" pitchFamily="34" charset="0"/>
                        </a:rPr>
                        <a:t>M</a:t>
                      </a:r>
                    </a:p>
                  </a:txBody>
                  <a:tcPr marL="8467" marR="8467" marT="846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b"/>
                      <a:r>
                        <a:rPr lang="en-US" sz="900" b="1" i="0" u="none" strike="noStrike">
                          <a:solidFill>
                            <a:srgbClr val="FFFFFF"/>
                          </a:solidFill>
                          <a:effectLst/>
                          <a:latin typeface="Calibri" panose="020F0502020204030204" pitchFamily="34" charset="0"/>
                        </a:rPr>
                        <a:t>T</a:t>
                      </a:r>
                    </a:p>
                  </a:txBody>
                  <a:tcPr marL="8467" marR="8467" marT="846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b"/>
                      <a:r>
                        <a:rPr lang="en-US" sz="900" b="1" i="0" u="none" strike="noStrike">
                          <a:solidFill>
                            <a:srgbClr val="FFFFFF"/>
                          </a:solidFill>
                          <a:effectLst/>
                          <a:latin typeface="Calibri" panose="020F0502020204030204" pitchFamily="34" charset="0"/>
                        </a:rPr>
                        <a:t>W</a:t>
                      </a:r>
                    </a:p>
                  </a:txBody>
                  <a:tcPr marL="8467" marR="8467" marT="846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b"/>
                      <a:r>
                        <a:rPr lang="en-US" sz="900" b="1" i="0" u="none" strike="noStrike">
                          <a:solidFill>
                            <a:srgbClr val="FFFFFF"/>
                          </a:solidFill>
                          <a:effectLst/>
                          <a:latin typeface="Calibri" panose="020F0502020204030204" pitchFamily="34" charset="0"/>
                        </a:rPr>
                        <a:t>T</a:t>
                      </a:r>
                    </a:p>
                  </a:txBody>
                  <a:tcPr marL="8467" marR="8467" marT="846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b"/>
                      <a:r>
                        <a:rPr lang="en-US" sz="900" b="1" i="0" u="none" strike="noStrike">
                          <a:solidFill>
                            <a:srgbClr val="FFFFFF"/>
                          </a:solidFill>
                          <a:effectLst/>
                          <a:latin typeface="Calibri" panose="020F0502020204030204" pitchFamily="34" charset="0"/>
                        </a:rPr>
                        <a:t>F</a:t>
                      </a:r>
                    </a:p>
                  </a:txBody>
                  <a:tcPr marL="8467" marR="8467" marT="846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b"/>
                      <a:r>
                        <a:rPr lang="en-US" sz="900" b="1" i="0" u="none" strike="noStrike">
                          <a:solidFill>
                            <a:srgbClr val="FFFFFF"/>
                          </a:solidFill>
                          <a:effectLst/>
                          <a:latin typeface="Calibri" panose="020F0502020204030204" pitchFamily="34" charset="0"/>
                        </a:rPr>
                        <a:t>S</a:t>
                      </a:r>
                    </a:p>
                  </a:txBody>
                  <a:tcPr marL="8467" marR="8467" marT="8467"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b"/>
                      <a:endParaRPr lang="en-US" sz="900" b="1" i="0" u="none" strike="noStrike">
                        <a:solidFill>
                          <a:srgbClr val="FFFFFF"/>
                        </a:solidFill>
                        <a:effectLst/>
                        <a:latin typeface="Calibri" panose="020F0502020204030204" pitchFamily="34" charset="0"/>
                      </a:endParaRP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vMerge="1">
                  <a:txBody>
                    <a:bodyPr/>
                    <a:lstStyle/>
                    <a:p>
                      <a:endParaRPr lang="en-US"/>
                    </a:p>
                  </a:txBody>
                  <a:tcPr/>
                </a:tc>
                <a:extLst>
                  <a:ext uri="{0D108BD9-81ED-4DB2-BD59-A6C34878D82A}">
                    <a16:rowId xmlns:a16="http://schemas.microsoft.com/office/drawing/2014/main" val="3712000620"/>
                  </a:ext>
                </a:extLst>
              </a:tr>
              <a:tr h="134183">
                <a:tc>
                  <a:txBody>
                    <a:bodyPr/>
                    <a:lstStyle/>
                    <a:p>
                      <a:pPr algn="ctr" fontAlgn="b"/>
                      <a:r>
                        <a:rPr lang="en-US" sz="900" b="0" i="0" u="none" strike="noStrike">
                          <a:solidFill>
                            <a:srgbClr val="000000"/>
                          </a:solidFill>
                          <a:effectLst/>
                          <a:latin typeface="Calibri" panose="020F0502020204030204" pitchFamily="34" charset="0"/>
                        </a:rPr>
                        <a:t> </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 </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 </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 </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1</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2</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3</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Calibri" panose="020F0502020204030204" pitchFamily="34" charset="0"/>
                      </a:endParaRP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vMerge="1">
                  <a:txBody>
                    <a:bodyPr/>
                    <a:lstStyle/>
                    <a:p>
                      <a:endParaRPr lang="en-US"/>
                    </a:p>
                  </a:txBody>
                  <a:tcPr/>
                </a:tc>
                <a:extLst>
                  <a:ext uri="{0D108BD9-81ED-4DB2-BD59-A6C34878D82A}">
                    <a16:rowId xmlns:a16="http://schemas.microsoft.com/office/drawing/2014/main" val="4225061318"/>
                  </a:ext>
                </a:extLst>
              </a:tr>
              <a:tr h="134183">
                <a:tc>
                  <a:txBody>
                    <a:bodyPr/>
                    <a:lstStyle/>
                    <a:p>
                      <a:pPr algn="ctr" fontAlgn="b"/>
                      <a:r>
                        <a:rPr lang="en-US" sz="900" b="0" i="0" u="none" strike="noStrike">
                          <a:solidFill>
                            <a:srgbClr val="000000"/>
                          </a:solidFill>
                          <a:effectLst/>
                          <a:latin typeface="Calibri" panose="020F0502020204030204" pitchFamily="34" charset="0"/>
                        </a:rPr>
                        <a:t>4</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5</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1" i="0" u="none" strike="noStrike">
                          <a:solidFill>
                            <a:srgbClr val="FFFFFF"/>
                          </a:solidFill>
                          <a:effectLst/>
                          <a:latin typeface="Calibri" panose="020F0502020204030204" pitchFamily="34" charset="0"/>
                        </a:rPr>
                        <a:t>6</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ctr" fontAlgn="b"/>
                      <a:r>
                        <a:rPr lang="en-US" sz="900" b="1" i="0" u="none" strike="noStrike">
                          <a:solidFill>
                            <a:srgbClr val="FFFFFF"/>
                          </a:solidFill>
                          <a:effectLst/>
                          <a:latin typeface="Calibri" panose="020F0502020204030204" pitchFamily="34" charset="0"/>
                        </a:rPr>
                        <a:t>7</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ctr" fontAlgn="b"/>
                      <a:r>
                        <a:rPr lang="en-US" sz="900" b="1" i="0" u="none" strike="noStrike" dirty="0">
                          <a:solidFill>
                            <a:srgbClr val="FFFFFF"/>
                          </a:solidFill>
                          <a:effectLst/>
                          <a:latin typeface="Calibri" panose="020F0502020204030204" pitchFamily="34" charset="0"/>
                        </a:rPr>
                        <a:t>8</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50000">
                          <a:srgbClr val="0070C0"/>
                        </a:gs>
                        <a:gs pos="50000">
                          <a:srgbClr val="00B050"/>
                        </a:gs>
                      </a:gsLst>
                      <a:lin ang="5400000" scaled="1"/>
                    </a:gradFill>
                  </a:tcPr>
                </a:tc>
                <a:tc>
                  <a:txBody>
                    <a:bodyPr/>
                    <a:lstStyle/>
                    <a:p>
                      <a:pPr algn="ctr" fontAlgn="b"/>
                      <a:r>
                        <a:rPr lang="en-US" sz="900" b="0" i="0" u="none" strike="noStrike">
                          <a:solidFill>
                            <a:srgbClr val="000000"/>
                          </a:solidFill>
                          <a:effectLst/>
                          <a:latin typeface="Calibri" panose="020F0502020204030204" pitchFamily="34" charset="0"/>
                        </a:rPr>
                        <a:t>9</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10</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Calibri" panose="020F0502020204030204" pitchFamily="34" charset="0"/>
                      </a:endParaRP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vMerge="1">
                  <a:txBody>
                    <a:bodyPr/>
                    <a:lstStyle/>
                    <a:p>
                      <a:endParaRPr lang="en-US"/>
                    </a:p>
                  </a:txBody>
                  <a:tcPr/>
                </a:tc>
                <a:extLst>
                  <a:ext uri="{0D108BD9-81ED-4DB2-BD59-A6C34878D82A}">
                    <a16:rowId xmlns:a16="http://schemas.microsoft.com/office/drawing/2014/main" val="2199340521"/>
                  </a:ext>
                </a:extLst>
              </a:tr>
              <a:tr h="134183">
                <a:tc>
                  <a:txBody>
                    <a:bodyPr/>
                    <a:lstStyle/>
                    <a:p>
                      <a:pPr algn="ctr" fontAlgn="b"/>
                      <a:r>
                        <a:rPr lang="en-US" sz="900" b="0" i="0" u="none" strike="noStrike">
                          <a:solidFill>
                            <a:srgbClr val="000000"/>
                          </a:solidFill>
                          <a:effectLst/>
                          <a:latin typeface="Calibri" panose="020F0502020204030204" pitchFamily="34" charset="0"/>
                        </a:rPr>
                        <a:t>11</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12</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13</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1" i="0" u="none" strike="noStrike">
                          <a:solidFill>
                            <a:srgbClr val="FFFFFF"/>
                          </a:solidFill>
                          <a:effectLst/>
                          <a:latin typeface="Calibri" panose="020F0502020204030204" pitchFamily="34" charset="0"/>
                        </a:rPr>
                        <a:t>14</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3300"/>
                    </a:solidFill>
                  </a:tcPr>
                </a:tc>
                <a:tc>
                  <a:txBody>
                    <a:bodyPr/>
                    <a:lstStyle/>
                    <a:p>
                      <a:pPr algn="ctr" fontAlgn="b"/>
                      <a:r>
                        <a:rPr lang="en-US" sz="900" b="0" i="0" u="none" strike="noStrike">
                          <a:solidFill>
                            <a:srgbClr val="000000"/>
                          </a:solidFill>
                          <a:effectLst/>
                          <a:latin typeface="Calibri" panose="020F0502020204030204" pitchFamily="34" charset="0"/>
                        </a:rPr>
                        <a:t>15</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16</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17</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900" b="0" i="0" u="none" strike="noStrike" dirty="0">
                        <a:solidFill>
                          <a:srgbClr val="000000"/>
                        </a:solidFill>
                        <a:effectLst/>
                        <a:latin typeface="Calibri" panose="020F0502020204030204" pitchFamily="34" charset="0"/>
                      </a:endParaRP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vMerge="1">
                  <a:txBody>
                    <a:bodyPr/>
                    <a:lstStyle/>
                    <a:p>
                      <a:endParaRPr lang="en-US"/>
                    </a:p>
                  </a:txBody>
                  <a:tcPr/>
                </a:tc>
                <a:extLst>
                  <a:ext uri="{0D108BD9-81ED-4DB2-BD59-A6C34878D82A}">
                    <a16:rowId xmlns:a16="http://schemas.microsoft.com/office/drawing/2014/main" val="2936128740"/>
                  </a:ext>
                </a:extLst>
              </a:tr>
              <a:tr h="134183">
                <a:tc>
                  <a:txBody>
                    <a:bodyPr/>
                    <a:lstStyle/>
                    <a:p>
                      <a:pPr algn="ctr" fontAlgn="b"/>
                      <a:r>
                        <a:rPr lang="en-US" sz="900" b="0" i="0" u="none" strike="noStrike">
                          <a:solidFill>
                            <a:srgbClr val="000000"/>
                          </a:solidFill>
                          <a:effectLst/>
                          <a:latin typeface="Calibri" panose="020F0502020204030204" pitchFamily="34" charset="0"/>
                        </a:rPr>
                        <a:t>18</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19</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20</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21</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22</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23</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24</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Calibri" panose="020F0502020204030204" pitchFamily="34" charset="0"/>
                      </a:endParaRP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vMerge="1">
                  <a:txBody>
                    <a:bodyPr/>
                    <a:lstStyle/>
                    <a:p>
                      <a:endParaRPr lang="en-US"/>
                    </a:p>
                  </a:txBody>
                  <a:tcPr/>
                </a:tc>
                <a:extLst>
                  <a:ext uri="{0D108BD9-81ED-4DB2-BD59-A6C34878D82A}">
                    <a16:rowId xmlns:a16="http://schemas.microsoft.com/office/drawing/2014/main" val="1287919034"/>
                  </a:ext>
                </a:extLst>
              </a:tr>
              <a:tr h="134183">
                <a:tc>
                  <a:txBody>
                    <a:bodyPr/>
                    <a:lstStyle/>
                    <a:p>
                      <a:pPr algn="ctr" fontAlgn="b"/>
                      <a:r>
                        <a:rPr lang="en-US" sz="900" b="0" i="0" u="none" strike="noStrike">
                          <a:solidFill>
                            <a:srgbClr val="000000"/>
                          </a:solidFill>
                          <a:effectLst/>
                          <a:latin typeface="Calibri" panose="020F0502020204030204" pitchFamily="34" charset="0"/>
                        </a:rPr>
                        <a:t>25</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26</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27</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28</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29</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30</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31</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Calibri" panose="020F0502020204030204" pitchFamily="34" charset="0"/>
                      </a:endParaRP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vMerge="1">
                  <a:txBody>
                    <a:bodyPr/>
                    <a:lstStyle/>
                    <a:p>
                      <a:endParaRPr lang="en-US"/>
                    </a:p>
                  </a:txBody>
                  <a:tcPr/>
                </a:tc>
                <a:extLst>
                  <a:ext uri="{0D108BD9-81ED-4DB2-BD59-A6C34878D82A}">
                    <a16:rowId xmlns:a16="http://schemas.microsoft.com/office/drawing/2014/main" val="967119079"/>
                  </a:ext>
                </a:extLst>
              </a:tr>
              <a:tr h="240780">
                <a:tc>
                  <a:txBody>
                    <a:bodyPr/>
                    <a:lstStyle/>
                    <a:p>
                      <a:pPr algn="ctr" fontAlgn="b"/>
                      <a:endParaRPr lang="en-US" sz="900" b="0" i="0" u="none" strike="noStrike">
                        <a:solidFill>
                          <a:srgbClr val="000000"/>
                        </a:solidFill>
                        <a:effectLst/>
                        <a:latin typeface="Calibri" panose="020F0502020204030204" pitchFamily="34" charset="0"/>
                      </a:endParaRPr>
                    </a:p>
                  </a:txBody>
                  <a:tcPr marL="8467" marR="8467" marT="8467"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n-US" sz="900" b="0" i="0" u="none" strike="noStrike">
                        <a:solidFill>
                          <a:srgbClr val="000000"/>
                        </a:solidFill>
                        <a:effectLst/>
                        <a:latin typeface="Calibri" panose="020F0502020204030204" pitchFamily="34" charset="0"/>
                      </a:endParaRPr>
                    </a:p>
                  </a:txBody>
                  <a:tcPr marL="8467" marR="8467" marT="8467"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n-US" sz="900" b="0" i="0" u="none" strike="noStrike">
                        <a:solidFill>
                          <a:srgbClr val="000000"/>
                        </a:solidFill>
                        <a:effectLst/>
                        <a:latin typeface="Calibri" panose="020F0502020204030204" pitchFamily="34" charset="0"/>
                      </a:endParaRPr>
                    </a:p>
                  </a:txBody>
                  <a:tcPr marL="8467" marR="8467" marT="8467"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n-US" sz="900" b="0" i="0" u="none" strike="noStrike">
                        <a:solidFill>
                          <a:srgbClr val="000000"/>
                        </a:solidFill>
                        <a:effectLst/>
                        <a:latin typeface="Calibri" panose="020F0502020204030204" pitchFamily="34" charset="0"/>
                      </a:endParaRPr>
                    </a:p>
                  </a:txBody>
                  <a:tcPr marL="8467" marR="8467" marT="8467"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n-US" sz="900" b="0" i="0" u="none" strike="noStrike" dirty="0">
                        <a:solidFill>
                          <a:srgbClr val="000000"/>
                        </a:solidFill>
                        <a:effectLst/>
                        <a:latin typeface="Calibri" panose="020F0502020204030204" pitchFamily="34" charset="0"/>
                      </a:endParaRPr>
                    </a:p>
                  </a:txBody>
                  <a:tcPr marL="8467" marR="8467" marT="8467"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n-US" sz="900" b="0" i="0" u="none" strike="noStrike">
                        <a:solidFill>
                          <a:srgbClr val="000000"/>
                        </a:solidFill>
                        <a:effectLst/>
                        <a:latin typeface="Calibri" panose="020F0502020204030204" pitchFamily="34" charset="0"/>
                      </a:endParaRPr>
                    </a:p>
                  </a:txBody>
                  <a:tcPr marL="8467" marR="8467" marT="8467"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n-US" sz="900" b="0" i="0" u="none" strike="noStrike">
                        <a:solidFill>
                          <a:srgbClr val="000000"/>
                        </a:solidFill>
                        <a:effectLst/>
                        <a:latin typeface="Calibri" panose="020F0502020204030204" pitchFamily="34" charset="0"/>
                      </a:endParaRPr>
                    </a:p>
                  </a:txBody>
                  <a:tcPr marL="8467" marR="8467" marT="8467"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n-US" sz="900" b="0" i="0" u="none" strike="noStrike" dirty="0">
                        <a:solidFill>
                          <a:srgbClr val="000000"/>
                        </a:solidFill>
                        <a:effectLst/>
                        <a:latin typeface="Calibri" panose="020F0502020204030204" pitchFamily="34" charset="0"/>
                      </a:endParaRPr>
                    </a:p>
                  </a:txBody>
                  <a:tcPr marL="8467" marR="8467" marT="8467" marB="0" anchor="b">
                    <a:lnL>
                      <a:noFill/>
                    </a:lnL>
                    <a:lnR w="6350" cap="flat" cmpd="sng" algn="ctr">
                      <a:solidFill>
                        <a:srgbClr val="000000"/>
                      </a:solidFill>
                      <a:prstDash val="solid"/>
                      <a:round/>
                      <a:headEnd type="none" w="med" len="med"/>
                      <a:tailEnd type="none" w="med" len="med"/>
                    </a:lnR>
                    <a:lnT>
                      <a:noFill/>
                    </a:lnT>
                    <a:lnB>
                      <a:noFill/>
                    </a:lnB>
                  </a:tcPr>
                </a:tc>
                <a:tc vMerge="1">
                  <a:txBody>
                    <a:bodyPr/>
                    <a:lstStyle/>
                    <a:p>
                      <a:endParaRPr lang="en-US"/>
                    </a:p>
                  </a:txBody>
                  <a:tcPr/>
                </a:tc>
                <a:extLst>
                  <a:ext uri="{0D108BD9-81ED-4DB2-BD59-A6C34878D82A}">
                    <a16:rowId xmlns:a16="http://schemas.microsoft.com/office/drawing/2014/main" val="3363755811"/>
                  </a:ext>
                </a:extLst>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1561861797"/>
              </p:ext>
            </p:extLst>
          </p:nvPr>
        </p:nvGraphicFramePr>
        <p:xfrm>
          <a:off x="457201" y="3181350"/>
          <a:ext cx="8077195" cy="1529244"/>
        </p:xfrm>
        <a:graphic>
          <a:graphicData uri="http://schemas.openxmlformats.org/drawingml/2006/table">
            <a:tbl>
              <a:tblPr/>
              <a:tblGrid>
                <a:gridCol w="199368">
                  <a:extLst>
                    <a:ext uri="{9D8B030D-6E8A-4147-A177-3AD203B41FA5}">
                      <a16:colId xmlns:a16="http://schemas.microsoft.com/office/drawing/2014/main" val="2733730005"/>
                    </a:ext>
                  </a:extLst>
                </a:gridCol>
                <a:gridCol w="224290">
                  <a:extLst>
                    <a:ext uri="{9D8B030D-6E8A-4147-A177-3AD203B41FA5}">
                      <a16:colId xmlns:a16="http://schemas.microsoft.com/office/drawing/2014/main" val="988574134"/>
                    </a:ext>
                  </a:extLst>
                </a:gridCol>
                <a:gridCol w="199368">
                  <a:extLst>
                    <a:ext uri="{9D8B030D-6E8A-4147-A177-3AD203B41FA5}">
                      <a16:colId xmlns:a16="http://schemas.microsoft.com/office/drawing/2014/main" val="2974830493"/>
                    </a:ext>
                  </a:extLst>
                </a:gridCol>
                <a:gridCol w="199368">
                  <a:extLst>
                    <a:ext uri="{9D8B030D-6E8A-4147-A177-3AD203B41FA5}">
                      <a16:colId xmlns:a16="http://schemas.microsoft.com/office/drawing/2014/main" val="1533204188"/>
                    </a:ext>
                  </a:extLst>
                </a:gridCol>
                <a:gridCol w="199368">
                  <a:extLst>
                    <a:ext uri="{9D8B030D-6E8A-4147-A177-3AD203B41FA5}">
                      <a16:colId xmlns:a16="http://schemas.microsoft.com/office/drawing/2014/main" val="3894361419"/>
                    </a:ext>
                  </a:extLst>
                </a:gridCol>
                <a:gridCol w="199368">
                  <a:extLst>
                    <a:ext uri="{9D8B030D-6E8A-4147-A177-3AD203B41FA5}">
                      <a16:colId xmlns:a16="http://schemas.microsoft.com/office/drawing/2014/main" val="2611321997"/>
                    </a:ext>
                  </a:extLst>
                </a:gridCol>
                <a:gridCol w="199368">
                  <a:extLst>
                    <a:ext uri="{9D8B030D-6E8A-4147-A177-3AD203B41FA5}">
                      <a16:colId xmlns:a16="http://schemas.microsoft.com/office/drawing/2014/main" val="3152295739"/>
                    </a:ext>
                  </a:extLst>
                </a:gridCol>
                <a:gridCol w="110760">
                  <a:extLst>
                    <a:ext uri="{9D8B030D-6E8A-4147-A177-3AD203B41FA5}">
                      <a16:colId xmlns:a16="http://schemas.microsoft.com/office/drawing/2014/main" val="3884200786"/>
                    </a:ext>
                  </a:extLst>
                </a:gridCol>
                <a:gridCol w="6545937">
                  <a:extLst>
                    <a:ext uri="{9D8B030D-6E8A-4147-A177-3AD203B41FA5}">
                      <a16:colId xmlns:a16="http://schemas.microsoft.com/office/drawing/2014/main" val="2605374268"/>
                    </a:ext>
                  </a:extLst>
                </a:gridCol>
              </a:tblGrid>
              <a:tr h="144878">
                <a:tc gridSpan="7">
                  <a:txBody>
                    <a:bodyPr/>
                    <a:lstStyle/>
                    <a:p>
                      <a:pPr algn="ctr" fontAlgn="b"/>
                      <a:r>
                        <a:rPr lang="en-US" sz="900" b="1" i="0" u="none" strike="noStrike">
                          <a:solidFill>
                            <a:srgbClr val="000000"/>
                          </a:solidFill>
                          <a:effectLst/>
                          <a:latin typeface="Calibri" panose="020F0502020204030204" pitchFamily="34" charset="0"/>
                        </a:rPr>
                        <a:t>JANUARY 2023</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fontAlgn="b"/>
                      <a:endParaRPr lang="en-US" sz="900" b="1" i="0" u="none" strike="noStrike">
                        <a:solidFill>
                          <a:srgbClr val="000000"/>
                        </a:solidFill>
                        <a:effectLst/>
                        <a:latin typeface="Calibri" panose="020F0502020204030204" pitchFamily="34" charset="0"/>
                      </a:endParaRP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rowSpan="8">
                  <a:txBody>
                    <a:bodyPr/>
                    <a:lstStyle/>
                    <a:p>
                      <a:pPr algn="l" fontAlgn="ctr"/>
                      <a:r>
                        <a:rPr lang="en-US" sz="900" b="1" i="0" u="sng" strike="noStrike" dirty="0" smtClean="0">
                          <a:solidFill>
                            <a:srgbClr val="000000"/>
                          </a:solidFill>
                          <a:effectLst/>
                          <a:latin typeface="Calibri" panose="020F0502020204030204" pitchFamily="34" charset="0"/>
                        </a:rPr>
                        <a:t>Markets Committee</a:t>
                      </a:r>
                      <a:r>
                        <a:rPr lang="en-US" sz="900" b="1" i="0" u="sng" strike="noStrike" dirty="0">
                          <a:solidFill>
                            <a:srgbClr val="000000"/>
                          </a:solidFill>
                          <a:effectLst/>
                          <a:latin typeface="Calibri" panose="020F0502020204030204" pitchFamily="34" charset="0"/>
                        </a:rPr>
                        <a:t/>
                      </a:r>
                      <a:br>
                        <a:rPr lang="en-US" sz="900" b="1" i="0" u="sng" strike="noStrike" dirty="0">
                          <a:solidFill>
                            <a:srgbClr val="000000"/>
                          </a:solidFill>
                          <a:effectLst/>
                          <a:latin typeface="Calibri" panose="020F0502020204030204" pitchFamily="34" charset="0"/>
                        </a:rPr>
                      </a:br>
                      <a:r>
                        <a:rPr lang="en-US" sz="900" b="1" i="0" u="none" strike="noStrike" dirty="0">
                          <a:solidFill>
                            <a:srgbClr val="0070C0"/>
                          </a:solidFill>
                          <a:effectLst/>
                          <a:latin typeface="Calibri" panose="020F0502020204030204" pitchFamily="34" charset="0"/>
                        </a:rPr>
                        <a:t>MC Meeting </a:t>
                      </a:r>
                      <a:r>
                        <a:rPr lang="en-US" sz="900" b="1" i="0" u="none" strike="noStrike">
                          <a:solidFill>
                            <a:srgbClr val="0070C0"/>
                          </a:solidFill>
                          <a:effectLst/>
                          <a:latin typeface="Calibri" panose="020F0502020204030204" pitchFamily="34" charset="0"/>
                        </a:rPr>
                        <a:t>Dates</a:t>
                      </a:r>
                      <a:r>
                        <a:rPr lang="en-US" sz="900" b="1" i="0" u="none" strike="noStrike" smtClean="0">
                          <a:solidFill>
                            <a:srgbClr val="0070C0"/>
                          </a:solidFill>
                          <a:effectLst/>
                          <a:latin typeface="Calibri" panose="020F0502020204030204" pitchFamily="34" charset="0"/>
                        </a:rPr>
                        <a:t>:</a:t>
                      </a:r>
                      <a:r>
                        <a:rPr lang="en-US" sz="900" b="1" i="0" u="none" strike="noStrike" smtClean="0">
                          <a:solidFill>
                            <a:schemeClr val="accent3"/>
                          </a:solidFill>
                          <a:effectLst/>
                          <a:latin typeface="Calibri" panose="020F0502020204030204" pitchFamily="34" charset="0"/>
                        </a:rPr>
                        <a:t> </a:t>
                      </a:r>
                      <a:r>
                        <a:rPr lang="en-US" sz="900" b="0" i="0" u="none" strike="noStrike" dirty="0" smtClean="0">
                          <a:solidFill>
                            <a:srgbClr val="0070C0"/>
                          </a:solidFill>
                          <a:effectLst/>
                          <a:latin typeface="Calibri" panose="020F0502020204030204" pitchFamily="34" charset="0"/>
                        </a:rPr>
                        <a:t>January</a:t>
                      </a:r>
                      <a:r>
                        <a:rPr lang="en-US" sz="900" b="0" i="0" u="none" strike="noStrike" dirty="0">
                          <a:solidFill>
                            <a:srgbClr val="0070C0"/>
                          </a:solidFill>
                          <a:effectLst/>
                          <a:latin typeface="Calibri" panose="020F0502020204030204" pitchFamily="34" charset="0"/>
                        </a:rPr>
                        <a:t>, 2023 </a:t>
                      </a:r>
                      <a:r>
                        <a:rPr lang="en-US" sz="900" b="0" i="0" u="none" strike="noStrike" dirty="0" smtClean="0">
                          <a:solidFill>
                            <a:srgbClr val="0070C0"/>
                          </a:solidFill>
                          <a:effectLst/>
                          <a:latin typeface="Calibri" panose="020F0502020204030204" pitchFamily="34" charset="0"/>
                        </a:rPr>
                        <a:t>(RC invited to participate</a:t>
                      </a:r>
                      <a:r>
                        <a:rPr lang="en-US" sz="900" b="0" i="0" u="none" strike="noStrike" baseline="0" dirty="0" smtClean="0">
                          <a:solidFill>
                            <a:srgbClr val="0070C0"/>
                          </a:solidFill>
                          <a:effectLst/>
                          <a:latin typeface="Calibri" panose="020F0502020204030204" pitchFamily="34" charset="0"/>
                        </a:rPr>
                        <a:t> in</a:t>
                      </a:r>
                      <a:r>
                        <a:rPr lang="en-US" sz="900" b="0" i="0" u="none" strike="noStrike" dirty="0" smtClean="0">
                          <a:solidFill>
                            <a:srgbClr val="0070C0"/>
                          </a:solidFill>
                          <a:effectLst/>
                          <a:latin typeface="Calibri" panose="020F0502020204030204" pitchFamily="34" charset="0"/>
                        </a:rPr>
                        <a:t> RCA</a:t>
                      </a:r>
                      <a:r>
                        <a:rPr lang="en-US" sz="900" b="0" i="0" u="none" strike="noStrike" baseline="0" dirty="0" smtClean="0">
                          <a:solidFill>
                            <a:srgbClr val="0070C0"/>
                          </a:solidFill>
                          <a:effectLst/>
                          <a:latin typeface="Calibri" panose="020F0502020204030204" pitchFamily="34" charset="0"/>
                        </a:rPr>
                        <a:t> discussions</a:t>
                      </a:r>
                      <a:r>
                        <a:rPr lang="en-US" sz="900" b="0" i="0" u="none" strike="noStrike" dirty="0" smtClean="0">
                          <a:solidFill>
                            <a:srgbClr val="0070C0"/>
                          </a:solidFill>
                          <a:effectLst/>
                          <a:latin typeface="Calibri" panose="020F0502020204030204" pitchFamily="34" charset="0"/>
                        </a:rPr>
                        <a:t>)</a:t>
                      </a:r>
                      <a:r>
                        <a:rPr lang="en-US" sz="900" b="0" i="0" u="none" strike="noStrike" dirty="0">
                          <a:solidFill>
                            <a:srgbClr val="000000"/>
                          </a:solidFill>
                          <a:effectLst/>
                          <a:latin typeface="Calibri" panose="020F0502020204030204" pitchFamily="34" charset="0"/>
                        </a:rPr>
                        <a:t/>
                      </a:r>
                      <a:br>
                        <a:rPr lang="en-US" sz="900" b="0" i="0" u="none" strike="noStrike" dirty="0">
                          <a:solidFill>
                            <a:srgbClr val="000000"/>
                          </a:solidFill>
                          <a:effectLst/>
                          <a:latin typeface="Calibri" panose="020F0502020204030204" pitchFamily="34" charset="0"/>
                        </a:rPr>
                      </a:br>
                      <a:r>
                        <a:rPr lang="en-US" sz="900" b="1" i="0" u="none" strike="noStrike" dirty="0">
                          <a:solidFill>
                            <a:srgbClr val="00B050"/>
                          </a:solidFill>
                          <a:effectLst/>
                          <a:latin typeface="Calibri" panose="020F0502020204030204" pitchFamily="34" charset="0"/>
                        </a:rPr>
                        <a:t>Posting Materials Beginning: </a:t>
                      </a:r>
                      <a:r>
                        <a:rPr lang="en-US" sz="900" b="0" i="0" u="none" strike="noStrike" dirty="0">
                          <a:solidFill>
                            <a:srgbClr val="00B050"/>
                          </a:solidFill>
                          <a:effectLst/>
                          <a:latin typeface="Calibri" panose="020F0502020204030204" pitchFamily="34" charset="0"/>
                        </a:rPr>
                        <a:t>January, 2023</a:t>
                      </a:r>
                      <a:r>
                        <a:rPr lang="en-US" sz="900" b="1" i="0" u="none" strike="noStrike" dirty="0">
                          <a:solidFill>
                            <a:srgbClr val="000000"/>
                          </a:solidFill>
                          <a:effectLst/>
                          <a:latin typeface="Calibri" panose="020F0502020204030204" pitchFamily="34" charset="0"/>
                        </a:rPr>
                        <a:t/>
                      </a:r>
                      <a:br>
                        <a:rPr lang="en-US" sz="900" b="1" i="0" u="none" strike="noStrike" dirty="0">
                          <a:solidFill>
                            <a:srgbClr val="000000"/>
                          </a:solidFill>
                          <a:effectLst/>
                          <a:latin typeface="Calibri" panose="020F0502020204030204" pitchFamily="34" charset="0"/>
                        </a:rPr>
                      </a:br>
                      <a:r>
                        <a:rPr lang="en-US" sz="900" b="1" i="0" u="none" strike="noStrike" dirty="0">
                          <a:solidFill>
                            <a:srgbClr val="000000"/>
                          </a:solidFill>
                          <a:effectLst/>
                          <a:latin typeface="Calibri" panose="020F0502020204030204" pitchFamily="34" charset="0"/>
                        </a:rPr>
                        <a:t>Topic: </a:t>
                      </a:r>
                      <a:r>
                        <a:rPr lang="en-US" sz="900" b="0" i="0" u="none" strike="noStrike" dirty="0">
                          <a:solidFill>
                            <a:srgbClr val="000000"/>
                          </a:solidFill>
                          <a:effectLst/>
                          <a:latin typeface="Calibri" panose="020F0502020204030204" pitchFamily="34" charset="0"/>
                        </a:rPr>
                        <a:t>Continue review of detailed design. Review initial Impact Assessment results. </a:t>
                      </a:r>
                      <a:r>
                        <a:rPr lang="en-US" sz="900" b="0" i="0" u="none" strike="noStrike" dirty="0" smtClean="0">
                          <a:solidFill>
                            <a:srgbClr val="000000"/>
                          </a:solidFill>
                          <a:effectLst/>
                          <a:latin typeface="Calibri" panose="020F0502020204030204" pitchFamily="34" charset="0"/>
                        </a:rPr>
                        <a:t>Stakeholders </a:t>
                      </a:r>
                      <a:r>
                        <a:rPr lang="en-US" sz="900" b="0" i="0" u="none" strike="noStrike" dirty="0">
                          <a:solidFill>
                            <a:srgbClr val="000000"/>
                          </a:solidFill>
                          <a:effectLst/>
                          <a:latin typeface="Calibri" panose="020F0502020204030204" pitchFamily="34" charset="0"/>
                        </a:rPr>
                        <a:t>interested in proposing conceptual amendments should contact the MC secretary for time on the agenda</a:t>
                      </a:r>
                      <a:br>
                        <a:rPr lang="en-US" sz="900" b="0" i="0" u="none" strike="noStrike" dirty="0">
                          <a:solidFill>
                            <a:srgbClr val="000000"/>
                          </a:solidFill>
                          <a:effectLst/>
                          <a:latin typeface="Calibri" panose="020F0502020204030204" pitchFamily="34" charset="0"/>
                        </a:rPr>
                      </a:br>
                      <a:r>
                        <a:rPr lang="en-US" sz="900" b="0" i="0" u="none" strike="noStrike" dirty="0">
                          <a:solidFill>
                            <a:srgbClr val="000000"/>
                          </a:solidFill>
                          <a:effectLst/>
                          <a:latin typeface="Calibri" panose="020F0502020204030204" pitchFamily="34" charset="0"/>
                        </a:rPr>
                        <a:t/>
                      </a:r>
                      <a:br>
                        <a:rPr lang="en-US" sz="900" b="0" i="0" u="none" strike="noStrike" dirty="0">
                          <a:solidFill>
                            <a:srgbClr val="000000"/>
                          </a:solidFill>
                          <a:effectLst/>
                          <a:latin typeface="Calibri" panose="020F0502020204030204" pitchFamily="34" charset="0"/>
                        </a:rPr>
                      </a:br>
                      <a:r>
                        <a:rPr lang="en-US" sz="900" b="1" i="0" u="sng" strike="noStrike" dirty="0" smtClean="0">
                          <a:solidFill>
                            <a:srgbClr val="000000"/>
                          </a:solidFill>
                          <a:effectLst/>
                          <a:latin typeface="Calibri" panose="020F0502020204030204" pitchFamily="34" charset="0"/>
                        </a:rPr>
                        <a:t>Reliability Committee</a:t>
                      </a:r>
                      <a:r>
                        <a:rPr lang="en-US" sz="900" b="0" i="0" u="none" strike="noStrike" dirty="0">
                          <a:solidFill>
                            <a:srgbClr val="000000"/>
                          </a:solidFill>
                          <a:effectLst/>
                          <a:latin typeface="Calibri" panose="020F0502020204030204" pitchFamily="34" charset="0"/>
                        </a:rPr>
                        <a:t/>
                      </a:r>
                      <a:br>
                        <a:rPr lang="en-US" sz="900" b="0" i="0" u="none" strike="noStrike" dirty="0">
                          <a:solidFill>
                            <a:srgbClr val="000000"/>
                          </a:solidFill>
                          <a:effectLst/>
                          <a:latin typeface="Calibri" panose="020F0502020204030204" pitchFamily="34" charset="0"/>
                        </a:rPr>
                      </a:br>
                      <a:r>
                        <a:rPr lang="en-US" sz="900" b="1" i="0" u="none" strike="noStrike" dirty="0">
                          <a:solidFill>
                            <a:srgbClr val="CC3300"/>
                          </a:solidFill>
                          <a:effectLst/>
                          <a:latin typeface="Calibri" panose="020F0502020204030204" pitchFamily="34" charset="0"/>
                        </a:rPr>
                        <a:t>RC Meeting Date:</a:t>
                      </a:r>
                      <a:r>
                        <a:rPr lang="en-US" sz="900" b="0" i="0" u="none" strike="noStrike" dirty="0">
                          <a:solidFill>
                            <a:srgbClr val="CC3300"/>
                          </a:solidFill>
                          <a:effectLst/>
                          <a:latin typeface="Calibri" panose="020F0502020204030204" pitchFamily="34" charset="0"/>
                        </a:rPr>
                        <a:t> January, 2023 </a:t>
                      </a:r>
                      <a:r>
                        <a:rPr lang="en-US" sz="900" b="0" i="0" u="none" strike="noStrike" dirty="0" smtClean="0">
                          <a:solidFill>
                            <a:srgbClr val="C00000"/>
                          </a:solidFill>
                          <a:effectLst/>
                          <a:latin typeface="Calibri" panose="020F0502020204030204" pitchFamily="34" charset="0"/>
                        </a:rPr>
                        <a:t>(MC invited to participate</a:t>
                      </a:r>
                      <a:r>
                        <a:rPr lang="en-US" sz="900" b="0" i="0" u="none" strike="noStrike" baseline="0" dirty="0" smtClean="0">
                          <a:solidFill>
                            <a:srgbClr val="C00000"/>
                          </a:solidFill>
                          <a:effectLst/>
                          <a:latin typeface="Calibri" panose="020F0502020204030204" pitchFamily="34" charset="0"/>
                        </a:rPr>
                        <a:t> in RCA</a:t>
                      </a:r>
                      <a:r>
                        <a:rPr lang="en-US" sz="900" b="0" i="0" u="none" strike="noStrike" dirty="0" smtClean="0">
                          <a:solidFill>
                            <a:srgbClr val="C00000"/>
                          </a:solidFill>
                          <a:effectLst/>
                          <a:latin typeface="Calibri" panose="020F0502020204030204" pitchFamily="34" charset="0"/>
                        </a:rPr>
                        <a:t> discussions)</a:t>
                      </a:r>
                      <a:r>
                        <a:rPr lang="en-US" sz="900" b="0" i="0" u="none" strike="noStrike" dirty="0">
                          <a:solidFill>
                            <a:srgbClr val="000000"/>
                          </a:solidFill>
                          <a:effectLst/>
                          <a:latin typeface="Calibri" panose="020F0502020204030204" pitchFamily="34" charset="0"/>
                        </a:rPr>
                        <a:t/>
                      </a:r>
                      <a:br>
                        <a:rPr lang="en-US" sz="900" b="0" i="0" u="none" strike="noStrike" dirty="0">
                          <a:solidFill>
                            <a:srgbClr val="000000"/>
                          </a:solidFill>
                          <a:effectLst/>
                          <a:latin typeface="Calibri" panose="020F0502020204030204" pitchFamily="34" charset="0"/>
                        </a:rPr>
                      </a:br>
                      <a:r>
                        <a:rPr lang="en-US" sz="900" b="1" i="0" u="none" strike="noStrike" dirty="0">
                          <a:solidFill>
                            <a:srgbClr val="00B050"/>
                          </a:solidFill>
                          <a:effectLst/>
                          <a:latin typeface="Calibri" panose="020F0502020204030204" pitchFamily="34" charset="0"/>
                        </a:rPr>
                        <a:t>Posting Materials Beginning:</a:t>
                      </a:r>
                      <a:r>
                        <a:rPr lang="en-US" sz="900" b="0" i="0" u="none" strike="noStrike" dirty="0">
                          <a:solidFill>
                            <a:srgbClr val="00B050"/>
                          </a:solidFill>
                          <a:effectLst/>
                          <a:latin typeface="Calibri" panose="020F0502020204030204" pitchFamily="34" charset="0"/>
                        </a:rPr>
                        <a:t> January, 2023</a:t>
                      </a:r>
                      <a:r>
                        <a:rPr lang="en-US" sz="900" b="0" i="0" u="none" strike="noStrike" dirty="0">
                          <a:solidFill>
                            <a:srgbClr val="000000"/>
                          </a:solidFill>
                          <a:effectLst/>
                          <a:latin typeface="Calibri" panose="020F0502020204030204" pitchFamily="34" charset="0"/>
                        </a:rPr>
                        <a:t/>
                      </a:r>
                      <a:br>
                        <a:rPr lang="en-US" sz="900" b="0" i="0" u="none" strike="noStrike" dirty="0">
                          <a:solidFill>
                            <a:srgbClr val="000000"/>
                          </a:solidFill>
                          <a:effectLst/>
                          <a:latin typeface="Calibri" panose="020F0502020204030204" pitchFamily="34" charset="0"/>
                        </a:rPr>
                      </a:br>
                      <a:r>
                        <a:rPr lang="en-US" sz="900" b="1" i="0" u="none" strike="noStrike" dirty="0">
                          <a:solidFill>
                            <a:srgbClr val="000000"/>
                          </a:solidFill>
                          <a:effectLst/>
                          <a:latin typeface="Calibri" panose="020F0502020204030204" pitchFamily="34" charset="0"/>
                        </a:rPr>
                        <a:t>Topic: </a:t>
                      </a:r>
                      <a:r>
                        <a:rPr lang="en-US" sz="900" b="0" i="0" u="none" strike="noStrike" dirty="0" smtClean="0">
                          <a:solidFill>
                            <a:srgbClr val="000000"/>
                          </a:solidFill>
                          <a:effectLst/>
                          <a:latin typeface="Calibri" panose="020F0502020204030204" pitchFamily="34" charset="0"/>
                        </a:rPr>
                        <a:t>Continue review of detailed design. Stakeholders interested in proposing conceptual amendments should contact the RC secretary for time on the agenda</a:t>
                      </a:r>
                      <a:endParaRPr lang="en-US" sz="900" b="1" i="0" u="none" strike="noStrike" dirty="0">
                        <a:solidFill>
                          <a:srgbClr val="000000"/>
                        </a:solidFill>
                        <a:effectLst/>
                        <a:latin typeface="Calibri" panose="020F0502020204030204" pitchFamily="34" charset="0"/>
                      </a:endParaRPr>
                    </a:p>
                  </a:txBody>
                  <a:tcPr marL="8467" marR="8467" marT="84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86362540"/>
                  </a:ext>
                </a:extLst>
              </a:tr>
              <a:tr h="144878">
                <a:tc>
                  <a:txBody>
                    <a:bodyPr/>
                    <a:lstStyle/>
                    <a:p>
                      <a:pPr algn="ctr" fontAlgn="b"/>
                      <a:r>
                        <a:rPr lang="en-US" sz="900" b="1" i="0" u="none" strike="noStrike">
                          <a:solidFill>
                            <a:srgbClr val="FFFFFF"/>
                          </a:solidFill>
                          <a:effectLst/>
                          <a:latin typeface="Calibri" panose="020F0502020204030204" pitchFamily="34" charset="0"/>
                        </a:rPr>
                        <a:t>S</a:t>
                      </a:r>
                    </a:p>
                  </a:txBody>
                  <a:tcPr marL="8467" marR="8467" marT="8467"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b"/>
                      <a:r>
                        <a:rPr lang="en-US" sz="900" b="1" i="0" u="none" strike="noStrike">
                          <a:solidFill>
                            <a:srgbClr val="FFFFFF"/>
                          </a:solidFill>
                          <a:effectLst/>
                          <a:latin typeface="Calibri" panose="020F0502020204030204" pitchFamily="34" charset="0"/>
                        </a:rPr>
                        <a:t>M</a:t>
                      </a:r>
                    </a:p>
                  </a:txBody>
                  <a:tcPr marL="8467" marR="8467" marT="846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b"/>
                      <a:r>
                        <a:rPr lang="en-US" sz="900" b="1" i="0" u="none" strike="noStrike">
                          <a:solidFill>
                            <a:srgbClr val="FFFFFF"/>
                          </a:solidFill>
                          <a:effectLst/>
                          <a:latin typeface="Calibri" panose="020F0502020204030204" pitchFamily="34" charset="0"/>
                        </a:rPr>
                        <a:t>T</a:t>
                      </a:r>
                    </a:p>
                  </a:txBody>
                  <a:tcPr marL="8467" marR="8467" marT="846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b"/>
                      <a:r>
                        <a:rPr lang="en-US" sz="900" b="1" i="0" u="none" strike="noStrike">
                          <a:solidFill>
                            <a:srgbClr val="FFFFFF"/>
                          </a:solidFill>
                          <a:effectLst/>
                          <a:latin typeface="Calibri" panose="020F0502020204030204" pitchFamily="34" charset="0"/>
                        </a:rPr>
                        <a:t>W</a:t>
                      </a:r>
                    </a:p>
                  </a:txBody>
                  <a:tcPr marL="8467" marR="8467" marT="846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b"/>
                      <a:r>
                        <a:rPr lang="en-US" sz="900" b="1" i="0" u="none" strike="noStrike">
                          <a:solidFill>
                            <a:srgbClr val="FFFFFF"/>
                          </a:solidFill>
                          <a:effectLst/>
                          <a:latin typeface="Calibri" panose="020F0502020204030204" pitchFamily="34" charset="0"/>
                        </a:rPr>
                        <a:t>T</a:t>
                      </a:r>
                    </a:p>
                  </a:txBody>
                  <a:tcPr marL="8467" marR="8467" marT="846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b"/>
                      <a:r>
                        <a:rPr lang="en-US" sz="900" b="1" i="0" u="none" strike="noStrike">
                          <a:solidFill>
                            <a:srgbClr val="FFFFFF"/>
                          </a:solidFill>
                          <a:effectLst/>
                          <a:latin typeface="Calibri" panose="020F0502020204030204" pitchFamily="34" charset="0"/>
                        </a:rPr>
                        <a:t>F</a:t>
                      </a:r>
                    </a:p>
                  </a:txBody>
                  <a:tcPr marL="8467" marR="8467" marT="846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b"/>
                      <a:r>
                        <a:rPr lang="en-US" sz="900" b="1" i="0" u="none" strike="noStrike">
                          <a:solidFill>
                            <a:srgbClr val="FFFFFF"/>
                          </a:solidFill>
                          <a:effectLst/>
                          <a:latin typeface="Calibri" panose="020F0502020204030204" pitchFamily="34" charset="0"/>
                        </a:rPr>
                        <a:t>S</a:t>
                      </a:r>
                    </a:p>
                  </a:txBody>
                  <a:tcPr marL="8467" marR="8467" marT="8467"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b"/>
                      <a:endParaRPr lang="en-US" sz="900" b="1" i="0" u="none" strike="noStrike">
                        <a:solidFill>
                          <a:srgbClr val="FFFFFF"/>
                        </a:solidFill>
                        <a:effectLst/>
                        <a:latin typeface="Calibri" panose="020F0502020204030204" pitchFamily="34" charset="0"/>
                      </a:endParaRP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vMerge="1">
                  <a:txBody>
                    <a:bodyPr/>
                    <a:lstStyle/>
                    <a:p>
                      <a:endParaRPr lang="en-US"/>
                    </a:p>
                  </a:txBody>
                  <a:tcPr/>
                </a:tc>
                <a:extLst>
                  <a:ext uri="{0D108BD9-81ED-4DB2-BD59-A6C34878D82A}">
                    <a16:rowId xmlns:a16="http://schemas.microsoft.com/office/drawing/2014/main" val="4214169849"/>
                  </a:ext>
                </a:extLst>
              </a:tr>
              <a:tr h="144878">
                <a:tc>
                  <a:txBody>
                    <a:bodyPr/>
                    <a:lstStyle/>
                    <a:p>
                      <a:pPr algn="ctr" fontAlgn="b"/>
                      <a:r>
                        <a:rPr lang="en-US" sz="900" b="0" i="0" u="none" strike="noStrike">
                          <a:solidFill>
                            <a:srgbClr val="000000"/>
                          </a:solidFill>
                          <a:effectLst/>
                          <a:latin typeface="Calibri" panose="020F0502020204030204" pitchFamily="34" charset="0"/>
                        </a:rPr>
                        <a:t>1</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2</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3</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4</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5</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6</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7</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Calibri" panose="020F0502020204030204" pitchFamily="34" charset="0"/>
                      </a:endParaRP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vMerge="1">
                  <a:txBody>
                    <a:bodyPr/>
                    <a:lstStyle/>
                    <a:p>
                      <a:endParaRPr lang="en-US"/>
                    </a:p>
                  </a:txBody>
                  <a:tcPr/>
                </a:tc>
                <a:extLst>
                  <a:ext uri="{0D108BD9-81ED-4DB2-BD59-A6C34878D82A}">
                    <a16:rowId xmlns:a16="http://schemas.microsoft.com/office/drawing/2014/main" val="1810316722"/>
                  </a:ext>
                </a:extLst>
              </a:tr>
              <a:tr h="144878">
                <a:tc>
                  <a:txBody>
                    <a:bodyPr/>
                    <a:lstStyle/>
                    <a:p>
                      <a:pPr algn="ctr" fontAlgn="b"/>
                      <a:r>
                        <a:rPr lang="en-US" sz="900" b="0" i="0" u="none" strike="noStrike">
                          <a:solidFill>
                            <a:srgbClr val="000000"/>
                          </a:solidFill>
                          <a:effectLst/>
                          <a:latin typeface="Calibri" panose="020F0502020204030204" pitchFamily="34" charset="0"/>
                        </a:rPr>
                        <a:t>8</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9</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10</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11</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12</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13</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14</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Calibri" panose="020F0502020204030204" pitchFamily="34" charset="0"/>
                      </a:endParaRP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vMerge="1">
                  <a:txBody>
                    <a:bodyPr/>
                    <a:lstStyle/>
                    <a:p>
                      <a:endParaRPr lang="en-US"/>
                    </a:p>
                  </a:txBody>
                  <a:tcPr/>
                </a:tc>
                <a:extLst>
                  <a:ext uri="{0D108BD9-81ED-4DB2-BD59-A6C34878D82A}">
                    <a16:rowId xmlns:a16="http://schemas.microsoft.com/office/drawing/2014/main" val="1474024277"/>
                  </a:ext>
                </a:extLst>
              </a:tr>
              <a:tr h="144878">
                <a:tc>
                  <a:txBody>
                    <a:bodyPr/>
                    <a:lstStyle/>
                    <a:p>
                      <a:pPr algn="ctr" fontAlgn="b"/>
                      <a:r>
                        <a:rPr lang="en-US" sz="900" b="0" i="0" u="none" strike="noStrike">
                          <a:solidFill>
                            <a:srgbClr val="000000"/>
                          </a:solidFill>
                          <a:effectLst/>
                          <a:latin typeface="Calibri" panose="020F0502020204030204" pitchFamily="34" charset="0"/>
                        </a:rPr>
                        <a:t>15</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16</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17</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18</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19</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20</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21</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Calibri" panose="020F0502020204030204" pitchFamily="34" charset="0"/>
                      </a:endParaRP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vMerge="1">
                  <a:txBody>
                    <a:bodyPr/>
                    <a:lstStyle/>
                    <a:p>
                      <a:endParaRPr lang="en-US"/>
                    </a:p>
                  </a:txBody>
                  <a:tcPr/>
                </a:tc>
                <a:extLst>
                  <a:ext uri="{0D108BD9-81ED-4DB2-BD59-A6C34878D82A}">
                    <a16:rowId xmlns:a16="http://schemas.microsoft.com/office/drawing/2014/main" val="2070335351"/>
                  </a:ext>
                </a:extLst>
              </a:tr>
              <a:tr h="144878">
                <a:tc>
                  <a:txBody>
                    <a:bodyPr/>
                    <a:lstStyle/>
                    <a:p>
                      <a:pPr algn="ctr" fontAlgn="b"/>
                      <a:r>
                        <a:rPr lang="en-US" sz="900" b="0" i="0" u="none" strike="noStrike">
                          <a:solidFill>
                            <a:srgbClr val="000000"/>
                          </a:solidFill>
                          <a:effectLst/>
                          <a:latin typeface="Calibri" panose="020F0502020204030204" pitchFamily="34" charset="0"/>
                        </a:rPr>
                        <a:t>22</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23</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24</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25</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26</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27</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28</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Calibri" panose="020F0502020204030204" pitchFamily="34" charset="0"/>
                      </a:endParaRP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vMerge="1">
                  <a:txBody>
                    <a:bodyPr/>
                    <a:lstStyle/>
                    <a:p>
                      <a:endParaRPr lang="en-US"/>
                    </a:p>
                  </a:txBody>
                  <a:tcPr/>
                </a:tc>
                <a:extLst>
                  <a:ext uri="{0D108BD9-81ED-4DB2-BD59-A6C34878D82A}">
                    <a16:rowId xmlns:a16="http://schemas.microsoft.com/office/drawing/2014/main" val="2286532514"/>
                  </a:ext>
                </a:extLst>
              </a:tr>
              <a:tr h="144878">
                <a:tc>
                  <a:txBody>
                    <a:bodyPr/>
                    <a:lstStyle/>
                    <a:p>
                      <a:pPr algn="ctr" fontAlgn="b"/>
                      <a:r>
                        <a:rPr lang="en-US" sz="900" b="0" i="0" u="none" strike="noStrike">
                          <a:solidFill>
                            <a:srgbClr val="000000"/>
                          </a:solidFill>
                          <a:effectLst/>
                          <a:latin typeface="Calibri" panose="020F0502020204030204" pitchFamily="34" charset="0"/>
                        </a:rPr>
                        <a:t>29</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30</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31</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 </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 </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 </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 </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Calibri" panose="020F0502020204030204" pitchFamily="34" charset="0"/>
                      </a:endParaRP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vMerge="1">
                  <a:txBody>
                    <a:bodyPr/>
                    <a:lstStyle/>
                    <a:p>
                      <a:endParaRPr lang="en-US"/>
                    </a:p>
                  </a:txBody>
                  <a:tcPr/>
                </a:tc>
                <a:extLst>
                  <a:ext uri="{0D108BD9-81ED-4DB2-BD59-A6C34878D82A}">
                    <a16:rowId xmlns:a16="http://schemas.microsoft.com/office/drawing/2014/main" val="1418038542"/>
                  </a:ext>
                </a:extLst>
              </a:tr>
              <a:tr h="509855">
                <a:tc>
                  <a:txBody>
                    <a:bodyPr/>
                    <a:lstStyle/>
                    <a:p>
                      <a:pPr algn="ctr" fontAlgn="b"/>
                      <a:endParaRPr lang="en-US" sz="900" b="0" i="0" u="none" strike="noStrike">
                        <a:solidFill>
                          <a:srgbClr val="000000"/>
                        </a:solidFill>
                        <a:effectLst/>
                        <a:latin typeface="Calibri" panose="020F0502020204030204" pitchFamily="34" charset="0"/>
                      </a:endParaRPr>
                    </a:p>
                  </a:txBody>
                  <a:tcPr marL="8467" marR="8467" marT="8467"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n-US" sz="900" b="0" i="0" u="none" strike="noStrike">
                        <a:solidFill>
                          <a:srgbClr val="000000"/>
                        </a:solidFill>
                        <a:effectLst/>
                        <a:latin typeface="Calibri" panose="020F0502020204030204" pitchFamily="34" charset="0"/>
                      </a:endParaRPr>
                    </a:p>
                  </a:txBody>
                  <a:tcPr marL="8467" marR="8467" marT="8467"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n-US" sz="900" b="0" i="0" u="none" strike="noStrike">
                        <a:solidFill>
                          <a:srgbClr val="000000"/>
                        </a:solidFill>
                        <a:effectLst/>
                        <a:latin typeface="Calibri" panose="020F0502020204030204" pitchFamily="34" charset="0"/>
                      </a:endParaRPr>
                    </a:p>
                  </a:txBody>
                  <a:tcPr marL="8467" marR="8467" marT="8467"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n-US" sz="900" b="0" i="0" u="none" strike="noStrike">
                        <a:solidFill>
                          <a:srgbClr val="000000"/>
                        </a:solidFill>
                        <a:effectLst/>
                        <a:latin typeface="Calibri" panose="020F0502020204030204" pitchFamily="34" charset="0"/>
                      </a:endParaRPr>
                    </a:p>
                  </a:txBody>
                  <a:tcPr marL="8467" marR="8467" marT="8467"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n-US" sz="900" b="0" i="0" u="none" strike="noStrike" dirty="0">
                        <a:solidFill>
                          <a:srgbClr val="000000"/>
                        </a:solidFill>
                        <a:effectLst/>
                        <a:latin typeface="Calibri" panose="020F0502020204030204" pitchFamily="34" charset="0"/>
                      </a:endParaRPr>
                    </a:p>
                  </a:txBody>
                  <a:tcPr marL="8467" marR="8467" marT="8467"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n-US" sz="900" b="0" i="0" u="none" strike="noStrike">
                        <a:solidFill>
                          <a:srgbClr val="000000"/>
                        </a:solidFill>
                        <a:effectLst/>
                        <a:latin typeface="Calibri" panose="020F0502020204030204" pitchFamily="34" charset="0"/>
                      </a:endParaRPr>
                    </a:p>
                  </a:txBody>
                  <a:tcPr marL="8467" marR="8467" marT="8467"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n-US" sz="900" b="0" i="0" u="none" strike="noStrike" dirty="0">
                        <a:solidFill>
                          <a:srgbClr val="000000"/>
                        </a:solidFill>
                        <a:effectLst/>
                        <a:latin typeface="Calibri" panose="020F0502020204030204" pitchFamily="34" charset="0"/>
                      </a:endParaRPr>
                    </a:p>
                  </a:txBody>
                  <a:tcPr marL="8467" marR="8467" marT="8467"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n-US" sz="900" b="0" i="0" u="none" strike="noStrike" dirty="0">
                        <a:solidFill>
                          <a:srgbClr val="000000"/>
                        </a:solidFill>
                        <a:effectLst/>
                        <a:latin typeface="Calibri" panose="020F0502020204030204" pitchFamily="34" charset="0"/>
                      </a:endParaRPr>
                    </a:p>
                  </a:txBody>
                  <a:tcPr marL="8467" marR="8467" marT="8467" marB="0" anchor="b">
                    <a:lnL>
                      <a:noFill/>
                    </a:lnL>
                    <a:lnR w="6350" cap="flat" cmpd="sng" algn="ctr">
                      <a:solidFill>
                        <a:srgbClr val="000000"/>
                      </a:solidFill>
                      <a:prstDash val="solid"/>
                      <a:round/>
                      <a:headEnd type="none" w="med" len="med"/>
                      <a:tailEnd type="none" w="med" len="med"/>
                    </a:lnR>
                    <a:lnT>
                      <a:noFill/>
                    </a:lnT>
                    <a:lnB>
                      <a:noFill/>
                    </a:lnB>
                  </a:tcPr>
                </a:tc>
                <a:tc vMerge="1">
                  <a:txBody>
                    <a:bodyPr/>
                    <a:lstStyle/>
                    <a:p>
                      <a:endParaRPr lang="en-US"/>
                    </a:p>
                  </a:txBody>
                  <a:tcPr/>
                </a:tc>
                <a:extLst>
                  <a:ext uri="{0D108BD9-81ED-4DB2-BD59-A6C34878D82A}">
                    <a16:rowId xmlns:a16="http://schemas.microsoft.com/office/drawing/2014/main" val="511605259"/>
                  </a:ext>
                </a:extLst>
              </a:tr>
            </a:tbl>
          </a:graphicData>
        </a:graphic>
      </p:graphicFrame>
      <p:sp>
        <p:nvSpPr>
          <p:cNvPr id="2" name="TextBox 1"/>
          <p:cNvSpPr txBox="1"/>
          <p:nvPr/>
        </p:nvSpPr>
        <p:spPr>
          <a:xfrm>
            <a:off x="1219200" y="4870162"/>
            <a:ext cx="6593728" cy="276999"/>
          </a:xfrm>
          <a:prstGeom prst="rect">
            <a:avLst/>
          </a:prstGeom>
          <a:solidFill>
            <a:schemeClr val="bg1"/>
          </a:solidFill>
          <a:ln>
            <a:solidFill>
              <a:schemeClr val="bg1">
                <a:lumMod val="85000"/>
              </a:schemeClr>
            </a:solidFill>
          </a:ln>
        </p:spPr>
        <p:txBody>
          <a:bodyPr wrap="none" rtlCol="0">
            <a:spAutoFit/>
          </a:bodyPr>
          <a:lstStyle/>
          <a:p>
            <a:r>
              <a:rPr lang="en-US" sz="1200" i="1" dirty="0" smtClean="0">
                <a:solidFill>
                  <a:srgbClr val="000000"/>
                </a:solidFill>
              </a:rPr>
              <a:t>Note: Detailed </a:t>
            </a:r>
            <a:r>
              <a:rPr lang="en-US" sz="1200" i="1" dirty="0">
                <a:solidFill>
                  <a:srgbClr val="000000"/>
                </a:solidFill>
              </a:rPr>
              <a:t>information will be shared once the dates for the 2023 NEPOOL calendar are established</a:t>
            </a:r>
            <a:endParaRPr lang="en-US" sz="1200" dirty="0">
              <a:solidFill>
                <a:srgbClr val="000000"/>
              </a:solidFill>
            </a:endParaRPr>
          </a:p>
        </p:txBody>
      </p:sp>
    </p:spTree>
    <p:extLst>
      <p:ext uri="{BB962C8B-B14F-4D97-AF65-F5344CB8AC3E}">
        <p14:creationId xmlns:p14="http://schemas.microsoft.com/office/powerpoint/2010/main" val="214822271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294967295"/>
          </p:nvPr>
        </p:nvSpPr>
        <p:spPr>
          <a:xfrm>
            <a:off x="8534400" y="4775200"/>
            <a:ext cx="381000" cy="196850"/>
          </a:xfrm>
        </p:spPr>
        <p:txBody>
          <a:bodyPr/>
          <a:lstStyle/>
          <a:p>
            <a:fld id="{10C7F894-2A36-495D-AB7C-1055F7AC0F9D}" type="slidenum">
              <a:rPr lang="en-US" smtClean="0"/>
              <a:pPr/>
              <a:t>41</a:t>
            </a:fld>
            <a:endParaRPr lang="en-US" dirty="0"/>
          </a:p>
        </p:txBody>
      </p:sp>
    </p:spTree>
    <p:extLst>
      <p:ext uri="{BB962C8B-B14F-4D97-AF65-F5344CB8AC3E}">
        <p14:creationId xmlns:p14="http://schemas.microsoft.com/office/powerpoint/2010/main" val="341525746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Appendix A</a:t>
            </a:r>
            <a:endParaRPr lang="en-US" dirty="0"/>
          </a:p>
        </p:txBody>
      </p:sp>
      <p:sp>
        <p:nvSpPr>
          <p:cNvPr id="3" name="Text Placeholder 2"/>
          <p:cNvSpPr>
            <a:spLocks noGrp="1"/>
          </p:cNvSpPr>
          <p:nvPr>
            <p:ph type="body" idx="1"/>
          </p:nvPr>
        </p:nvSpPr>
        <p:spPr/>
        <p:txBody>
          <a:bodyPr/>
          <a:lstStyle/>
          <a:p>
            <a:r>
              <a:rPr lang="en-US" dirty="0" smtClean="0"/>
              <a:t>Accreditation in other Regions and Reference Materials</a:t>
            </a:r>
            <a:endParaRPr lang="en-US" dirty="0"/>
          </a:p>
        </p:txBody>
      </p:sp>
      <p:sp>
        <p:nvSpPr>
          <p:cNvPr id="4" name="Slide Number Placeholder 3"/>
          <p:cNvSpPr>
            <a:spLocks noGrp="1"/>
          </p:cNvSpPr>
          <p:nvPr>
            <p:ph type="sldNum" sz="quarter" idx="4"/>
          </p:nvPr>
        </p:nvSpPr>
        <p:spPr/>
        <p:txBody>
          <a:bodyPr/>
          <a:lstStyle/>
          <a:p>
            <a:fld id="{10C7F894-2A36-495D-AB7C-1055F7AC0F9D}" type="slidenum">
              <a:rPr lang="en-US" smtClean="0"/>
              <a:pPr/>
              <a:t>42</a:t>
            </a:fld>
            <a:endParaRPr lang="en-US" dirty="0"/>
          </a:p>
        </p:txBody>
      </p:sp>
    </p:spTree>
    <p:extLst>
      <p:ext uri="{BB962C8B-B14F-4D97-AF65-F5344CB8AC3E}">
        <p14:creationId xmlns:p14="http://schemas.microsoft.com/office/powerpoint/2010/main" val="280195769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0C7F894-2A36-495D-AB7C-1055F7AC0F9D}" type="slidenum">
              <a:rPr lang="en-US" smtClean="0"/>
              <a:pPr/>
              <a:t>43</a:t>
            </a:fld>
            <a:endParaRPr lang="en-US" dirty="0"/>
          </a:p>
        </p:txBody>
      </p:sp>
      <p:sp>
        <p:nvSpPr>
          <p:cNvPr id="3" name="Title 2"/>
          <p:cNvSpPr>
            <a:spLocks noGrp="1"/>
          </p:cNvSpPr>
          <p:nvPr>
            <p:ph type="title"/>
          </p:nvPr>
        </p:nvSpPr>
        <p:spPr/>
        <p:txBody>
          <a:bodyPr/>
          <a:lstStyle/>
          <a:p>
            <a:r>
              <a:rPr lang="en-US" dirty="0" smtClean="0"/>
              <a:t>PJM’s Approach to Capacity Accreditation</a:t>
            </a:r>
            <a:endParaRPr lang="en-US" dirty="0"/>
          </a:p>
        </p:txBody>
      </p:sp>
      <p:sp>
        <p:nvSpPr>
          <p:cNvPr id="4" name="Content Placeholder 3"/>
          <p:cNvSpPr>
            <a:spLocks noGrp="1"/>
          </p:cNvSpPr>
          <p:nvPr>
            <p:ph idx="1"/>
          </p:nvPr>
        </p:nvSpPr>
        <p:spPr/>
        <p:txBody>
          <a:bodyPr>
            <a:normAutofit fontScale="77500" lnSpcReduction="20000"/>
          </a:bodyPr>
          <a:lstStyle/>
          <a:p>
            <a:r>
              <a:rPr lang="en-US" dirty="0" smtClean="0"/>
              <a:t>PJM’s capacity market is referred to as the Reliability Pricing Model</a:t>
            </a:r>
          </a:p>
          <a:p>
            <a:r>
              <a:rPr lang="en-US" dirty="0" smtClean="0"/>
              <a:t>Their auction utilizes a UCAP construct to accredit all resources</a:t>
            </a:r>
          </a:p>
          <a:p>
            <a:pPr lvl="1"/>
            <a:r>
              <a:rPr lang="en-US" dirty="0" smtClean="0"/>
              <a:t>UCAP for conventional resources is their installed capacity less unit-specific </a:t>
            </a:r>
            <a:r>
              <a:rPr lang="en-US" dirty="0" err="1" smtClean="0"/>
              <a:t>EFORd</a:t>
            </a:r>
            <a:endParaRPr lang="en-US" dirty="0"/>
          </a:p>
          <a:p>
            <a:pPr lvl="1"/>
            <a:r>
              <a:rPr lang="en-US" dirty="0" smtClean="0"/>
              <a:t>UCAP for energy limited or intermittent resources is now an average ELCC value</a:t>
            </a:r>
          </a:p>
          <a:p>
            <a:r>
              <a:rPr lang="en-US" dirty="0" smtClean="0"/>
              <a:t>PJM recently transitioned to an average ELCC construct for a variety of resource types, including onshore wind, offshore wind, 2-hour storage duration resources, 4-hour storage duration resources, etc.</a:t>
            </a:r>
          </a:p>
          <a:p>
            <a:r>
              <a:rPr lang="en-US" dirty="0" smtClean="0"/>
              <a:t>PJM’s average ELCC approach applies to specific classes</a:t>
            </a:r>
          </a:p>
          <a:p>
            <a:r>
              <a:rPr lang="en-US" dirty="0" smtClean="0"/>
              <a:t>Some resources have complimentary characteristics, where the total contribution to resource adequacy of the classes together is more than their individual contributions combined. This dynamic is called “diversity benefits” and PJM</a:t>
            </a:r>
            <a:r>
              <a:rPr lang="en-US" dirty="0"/>
              <a:t> </a:t>
            </a:r>
            <a:r>
              <a:rPr lang="en-US" dirty="0" smtClean="0"/>
              <a:t>has a method to allocate those benefits across resources</a:t>
            </a:r>
            <a:endParaRPr lang="en-US" dirty="0"/>
          </a:p>
        </p:txBody>
      </p:sp>
    </p:spTree>
    <p:extLst>
      <p:ext uri="{BB962C8B-B14F-4D97-AF65-F5344CB8AC3E}">
        <p14:creationId xmlns:p14="http://schemas.microsoft.com/office/powerpoint/2010/main" val="260994855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0C7F894-2A36-495D-AB7C-1055F7AC0F9D}" type="slidenum">
              <a:rPr lang="en-US" smtClean="0"/>
              <a:pPr/>
              <a:t>44</a:t>
            </a:fld>
            <a:endParaRPr lang="en-US" dirty="0"/>
          </a:p>
        </p:txBody>
      </p:sp>
      <p:sp>
        <p:nvSpPr>
          <p:cNvPr id="3" name="Title 2"/>
          <p:cNvSpPr>
            <a:spLocks noGrp="1"/>
          </p:cNvSpPr>
          <p:nvPr>
            <p:ph type="title"/>
          </p:nvPr>
        </p:nvSpPr>
        <p:spPr/>
        <p:txBody>
          <a:bodyPr/>
          <a:lstStyle/>
          <a:p>
            <a:r>
              <a:rPr lang="en-US" dirty="0" smtClean="0"/>
              <a:t>NYISO’s Approach to Capacity Accreditation</a:t>
            </a:r>
            <a:endParaRPr lang="en-US" dirty="0"/>
          </a:p>
        </p:txBody>
      </p:sp>
      <p:sp>
        <p:nvSpPr>
          <p:cNvPr id="4" name="Content Placeholder 3"/>
          <p:cNvSpPr>
            <a:spLocks noGrp="1"/>
          </p:cNvSpPr>
          <p:nvPr>
            <p:ph idx="1"/>
          </p:nvPr>
        </p:nvSpPr>
        <p:spPr/>
        <p:txBody>
          <a:bodyPr>
            <a:normAutofit/>
          </a:bodyPr>
          <a:lstStyle/>
          <a:p>
            <a:r>
              <a:rPr lang="en-US" dirty="0" smtClean="0"/>
              <a:t>Historically, NYISO has employed a UCAP accreditation framework to value capacity from various resource types</a:t>
            </a:r>
          </a:p>
          <a:p>
            <a:r>
              <a:rPr lang="en-US" dirty="0" smtClean="0"/>
              <a:t>NYISO is transitioning to a marginal method they refer to as “Marginal Reliability Improvement”</a:t>
            </a:r>
            <a:endParaRPr lang="en-US" strike="sngStrike" dirty="0" smtClean="0">
              <a:solidFill>
                <a:srgbClr val="FF0000"/>
              </a:solidFill>
            </a:endParaRPr>
          </a:p>
          <a:p>
            <a:pPr lvl="1"/>
            <a:r>
              <a:rPr lang="en-US" dirty="0" smtClean="0"/>
              <a:t>Like PJM, NYISO’s framework uses a class-based approach, although NYISO’s method will apply resource specific adjustments</a:t>
            </a:r>
          </a:p>
          <a:p>
            <a:r>
              <a:rPr lang="en-US" dirty="0" smtClean="0"/>
              <a:t>NYISO is working with its stakeholders on further design details for its Marginal Reliability Improvement approach</a:t>
            </a:r>
          </a:p>
        </p:txBody>
      </p:sp>
    </p:spTree>
    <p:extLst>
      <p:ext uri="{BB962C8B-B14F-4D97-AF65-F5344CB8AC3E}">
        <p14:creationId xmlns:p14="http://schemas.microsoft.com/office/powerpoint/2010/main" val="321585461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0C7F894-2A36-495D-AB7C-1055F7AC0F9D}" type="slidenum">
              <a:rPr lang="en-US" smtClean="0"/>
              <a:pPr/>
              <a:t>45</a:t>
            </a:fld>
            <a:endParaRPr lang="en-US" dirty="0"/>
          </a:p>
        </p:txBody>
      </p:sp>
      <p:sp>
        <p:nvSpPr>
          <p:cNvPr id="3" name="Title 2"/>
          <p:cNvSpPr>
            <a:spLocks noGrp="1"/>
          </p:cNvSpPr>
          <p:nvPr>
            <p:ph type="title"/>
          </p:nvPr>
        </p:nvSpPr>
        <p:spPr/>
        <p:txBody>
          <a:bodyPr/>
          <a:lstStyle/>
          <a:p>
            <a:r>
              <a:rPr lang="en-US" dirty="0" smtClean="0"/>
              <a:t>MISO’s Approach to Capacity Accreditation</a:t>
            </a:r>
            <a:endParaRPr lang="en-US" dirty="0"/>
          </a:p>
        </p:txBody>
      </p:sp>
      <p:sp>
        <p:nvSpPr>
          <p:cNvPr id="4" name="Content Placeholder 3"/>
          <p:cNvSpPr>
            <a:spLocks noGrp="1"/>
          </p:cNvSpPr>
          <p:nvPr>
            <p:ph idx="1"/>
          </p:nvPr>
        </p:nvSpPr>
        <p:spPr/>
        <p:txBody>
          <a:bodyPr>
            <a:normAutofit/>
          </a:bodyPr>
          <a:lstStyle/>
          <a:p>
            <a:r>
              <a:rPr lang="en-US" dirty="0" smtClean="0"/>
              <a:t>MISO administers its resource adequacy requirements through an annual capacity auction, using a UCAP construct to accredit all capacity</a:t>
            </a:r>
          </a:p>
          <a:p>
            <a:pPr lvl="1"/>
            <a:r>
              <a:rPr lang="en-US" dirty="0" smtClean="0"/>
              <a:t>UCAP for energy limited or intermittent resources is:</a:t>
            </a:r>
          </a:p>
          <a:p>
            <a:pPr lvl="2"/>
            <a:r>
              <a:rPr lang="en-US" dirty="0" smtClean="0"/>
              <a:t>Average ELCC for wind resources</a:t>
            </a:r>
          </a:p>
          <a:p>
            <a:pPr lvl="2"/>
            <a:r>
              <a:rPr lang="en-US" dirty="0" smtClean="0"/>
              <a:t>Expected output during peak gross demand for other resource types</a:t>
            </a:r>
          </a:p>
          <a:p>
            <a:r>
              <a:rPr lang="en-US" dirty="0" smtClean="0"/>
              <a:t>MISO has recently been pursuing a seasonal construct for capacity, and has indicated it will likely employ average ELCC as solar/storage on their system grows</a:t>
            </a:r>
          </a:p>
        </p:txBody>
      </p:sp>
    </p:spTree>
    <p:extLst>
      <p:ext uri="{BB962C8B-B14F-4D97-AF65-F5344CB8AC3E}">
        <p14:creationId xmlns:p14="http://schemas.microsoft.com/office/powerpoint/2010/main" val="267747766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0C7F894-2A36-495D-AB7C-1055F7AC0F9D}" type="slidenum">
              <a:rPr lang="en-US" smtClean="0"/>
              <a:pPr/>
              <a:t>46</a:t>
            </a:fld>
            <a:endParaRPr lang="en-US" dirty="0"/>
          </a:p>
        </p:txBody>
      </p:sp>
      <p:sp>
        <p:nvSpPr>
          <p:cNvPr id="3" name="Title 2"/>
          <p:cNvSpPr>
            <a:spLocks noGrp="1"/>
          </p:cNvSpPr>
          <p:nvPr>
            <p:ph type="title"/>
          </p:nvPr>
        </p:nvSpPr>
        <p:spPr/>
        <p:txBody>
          <a:bodyPr>
            <a:normAutofit fontScale="90000"/>
          </a:bodyPr>
          <a:lstStyle/>
          <a:p>
            <a:r>
              <a:rPr lang="en-US" dirty="0" smtClean="0"/>
              <a:t>Accreditation in Other Regions without Reliability Markets</a:t>
            </a:r>
            <a:endParaRPr lang="en-US" dirty="0"/>
          </a:p>
        </p:txBody>
      </p:sp>
      <p:sp>
        <p:nvSpPr>
          <p:cNvPr id="4" name="Content Placeholder 3"/>
          <p:cNvSpPr>
            <a:spLocks noGrp="1"/>
          </p:cNvSpPr>
          <p:nvPr>
            <p:ph idx="1"/>
          </p:nvPr>
        </p:nvSpPr>
        <p:spPr>
          <a:xfrm>
            <a:off x="457200" y="1172034"/>
            <a:ext cx="8229600" cy="3609516"/>
          </a:xfrm>
        </p:spPr>
        <p:txBody>
          <a:bodyPr>
            <a:normAutofit/>
          </a:bodyPr>
          <a:lstStyle/>
          <a:p>
            <a:r>
              <a:rPr lang="en-US" sz="2000" dirty="0" smtClean="0"/>
              <a:t>In California, resource </a:t>
            </a:r>
            <a:r>
              <a:rPr lang="en-US" sz="2000" dirty="0"/>
              <a:t>adequacy requirements are directed by the CPUC and implemented by CAISO on a monthly basis </a:t>
            </a:r>
            <a:r>
              <a:rPr lang="en-US" sz="2000" dirty="0" smtClean="0"/>
              <a:t>bilaterally between entities</a:t>
            </a:r>
          </a:p>
          <a:p>
            <a:pPr lvl="1"/>
            <a:r>
              <a:rPr lang="en-US" sz="1600" dirty="0" smtClean="0"/>
              <a:t>Average </a:t>
            </a:r>
            <a:r>
              <a:rPr lang="en-US" sz="1600" dirty="0"/>
              <a:t>ELCC is used to express the planning reserve </a:t>
            </a:r>
            <a:r>
              <a:rPr lang="en-US" sz="1600" dirty="0" smtClean="0"/>
              <a:t>margin, while marginal </a:t>
            </a:r>
            <a:r>
              <a:rPr lang="en-US" sz="1600" dirty="0"/>
              <a:t>ELCC guides </a:t>
            </a:r>
            <a:r>
              <a:rPr lang="en-US" sz="1600" dirty="0" smtClean="0"/>
              <a:t>procurement</a:t>
            </a:r>
          </a:p>
          <a:p>
            <a:r>
              <a:rPr lang="en-US" sz="2000" dirty="0" smtClean="0"/>
              <a:t>SPP </a:t>
            </a:r>
            <a:r>
              <a:rPr lang="en-US" sz="2000" dirty="0"/>
              <a:t>establishes </a:t>
            </a:r>
            <a:r>
              <a:rPr lang="en-US" sz="2000" dirty="0" smtClean="0"/>
              <a:t>resource adequacy </a:t>
            </a:r>
            <a:r>
              <a:rPr lang="en-US" sz="2000" dirty="0"/>
              <a:t>requirements through a biennial </a:t>
            </a:r>
            <a:r>
              <a:rPr lang="en-US" sz="2000" dirty="0" smtClean="0"/>
              <a:t>Loss of Load Expectation (LOLE) </a:t>
            </a:r>
            <a:r>
              <a:rPr lang="en-US" sz="2000" dirty="0"/>
              <a:t>study for participants. Requirements are met through </a:t>
            </a:r>
            <a:r>
              <a:rPr lang="en-US" sz="2000" dirty="0" smtClean="0"/>
              <a:t>bilateral </a:t>
            </a:r>
            <a:r>
              <a:rPr lang="en-US" sz="2000" dirty="0"/>
              <a:t>agreements</a:t>
            </a:r>
          </a:p>
          <a:p>
            <a:pPr lvl="1"/>
            <a:r>
              <a:rPr lang="en-US" sz="1600" dirty="0"/>
              <a:t>Resource accreditation </a:t>
            </a:r>
            <a:r>
              <a:rPr lang="en-US" sz="1600" dirty="0" smtClean="0"/>
              <a:t>is </a:t>
            </a:r>
            <a:r>
              <a:rPr lang="en-US" sz="1600" dirty="0"/>
              <a:t>generally ICAP for </a:t>
            </a:r>
            <a:r>
              <a:rPr lang="en-US" sz="1600" dirty="0" smtClean="0"/>
              <a:t>“conventional” resources </a:t>
            </a:r>
            <a:r>
              <a:rPr lang="en-US" sz="1600" dirty="0"/>
              <a:t>and expected output at peak times for other resource </a:t>
            </a:r>
            <a:r>
              <a:rPr lang="en-US" sz="1600" dirty="0" smtClean="0"/>
              <a:t>classes</a:t>
            </a:r>
          </a:p>
          <a:p>
            <a:r>
              <a:rPr lang="en-US" sz="2000" dirty="0" smtClean="0"/>
              <a:t>ERCOT </a:t>
            </a:r>
            <a:r>
              <a:rPr lang="en-US" sz="2000" dirty="0"/>
              <a:t>does not maintain a resource adequacy construct through a capacity </a:t>
            </a:r>
            <a:r>
              <a:rPr lang="en-US" sz="2000" dirty="0" smtClean="0"/>
              <a:t>market</a:t>
            </a:r>
            <a:endParaRPr lang="en-US" sz="1600" dirty="0"/>
          </a:p>
        </p:txBody>
      </p:sp>
    </p:spTree>
    <p:extLst>
      <p:ext uri="{BB962C8B-B14F-4D97-AF65-F5344CB8AC3E}">
        <p14:creationId xmlns:p14="http://schemas.microsoft.com/office/powerpoint/2010/main" val="11612985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0C7F894-2A36-495D-AB7C-1055F7AC0F9D}" type="slidenum">
              <a:rPr lang="en-US" smtClean="0"/>
              <a:pPr/>
              <a:t>47</a:t>
            </a:fld>
            <a:endParaRPr lang="en-US" dirty="0"/>
          </a:p>
        </p:txBody>
      </p:sp>
      <p:sp>
        <p:nvSpPr>
          <p:cNvPr id="3" name="Title 2"/>
          <p:cNvSpPr>
            <a:spLocks noGrp="1"/>
          </p:cNvSpPr>
          <p:nvPr>
            <p:ph type="title"/>
          </p:nvPr>
        </p:nvSpPr>
        <p:spPr/>
        <p:txBody>
          <a:bodyPr/>
          <a:lstStyle/>
          <a:p>
            <a:r>
              <a:rPr lang="en-US" dirty="0" smtClean="0"/>
              <a:t>Reference Materials</a:t>
            </a:r>
            <a:endParaRPr lang="en-US" dirty="0"/>
          </a:p>
        </p:txBody>
      </p:sp>
      <p:sp>
        <p:nvSpPr>
          <p:cNvPr id="4" name="Content Placeholder 3"/>
          <p:cNvSpPr>
            <a:spLocks noGrp="1"/>
          </p:cNvSpPr>
          <p:nvPr>
            <p:ph idx="1"/>
          </p:nvPr>
        </p:nvSpPr>
        <p:spPr/>
        <p:txBody>
          <a:bodyPr>
            <a:normAutofit fontScale="85000" lnSpcReduction="20000"/>
          </a:bodyPr>
          <a:lstStyle/>
          <a:p>
            <a:pPr marL="0" indent="0">
              <a:buNone/>
            </a:pPr>
            <a:r>
              <a:rPr lang="en-US" dirty="0" smtClean="0"/>
              <a:t>This appendix contains pertinent materials on capacity accreditation. This appendix should not be considered an exhaustive list of all material the ISO has consulted.</a:t>
            </a:r>
          </a:p>
          <a:p>
            <a:r>
              <a:rPr lang="en-US" dirty="0" smtClean="0"/>
              <a:t>Potomac Economics, </a:t>
            </a:r>
            <a:r>
              <a:rPr lang="en-US" dirty="0" smtClean="0">
                <a:hlinkClick r:id="rId2"/>
              </a:rPr>
              <a:t>“NYISO Capacity Accreditation: Conceptual Framework and Design Principles”</a:t>
            </a:r>
            <a:endParaRPr lang="en-US" dirty="0" smtClean="0"/>
          </a:p>
          <a:p>
            <a:r>
              <a:rPr lang="en-US" dirty="0" smtClean="0"/>
              <a:t>Potomac Economics, </a:t>
            </a:r>
            <a:r>
              <a:rPr lang="en-US" dirty="0" smtClean="0">
                <a:hlinkClick r:id="rId3"/>
              </a:rPr>
              <a:t>“Highlights from the 2020 State of the Market Report for NYISO Markets: Capacity Market Issues”</a:t>
            </a:r>
            <a:endParaRPr lang="en-US" dirty="0" smtClean="0"/>
          </a:p>
          <a:p>
            <a:r>
              <a:rPr lang="en-US" dirty="0" smtClean="0"/>
              <a:t>NYISO, </a:t>
            </a:r>
            <a:r>
              <a:rPr lang="en-US" dirty="0" smtClean="0">
                <a:hlinkClick r:id="rId4"/>
              </a:rPr>
              <a:t>“Capacity Accreditation” </a:t>
            </a:r>
            <a:r>
              <a:rPr lang="en-US" dirty="0" smtClean="0"/>
              <a:t>August 30 2021</a:t>
            </a:r>
          </a:p>
          <a:p>
            <a:r>
              <a:rPr lang="en-US" dirty="0">
                <a:hlinkClick r:id="rId5"/>
              </a:rPr>
              <a:t>FERC Order </a:t>
            </a:r>
            <a:r>
              <a:rPr lang="en-US" dirty="0"/>
              <a:t>on NYISO Capacity Accreditation </a:t>
            </a:r>
            <a:r>
              <a:rPr lang="en-US" dirty="0" smtClean="0"/>
              <a:t>Changes</a:t>
            </a:r>
          </a:p>
          <a:p>
            <a:r>
              <a:rPr lang="en-US" dirty="0" smtClean="0"/>
              <a:t>Potomac Economics, </a:t>
            </a:r>
            <a:r>
              <a:rPr lang="en-US" dirty="0" smtClean="0">
                <a:hlinkClick r:id="rId6"/>
              </a:rPr>
              <a:t>“2020 Assessment of the ISO New England Electricity Markets”</a:t>
            </a:r>
            <a:endParaRPr lang="en-US" dirty="0" smtClean="0"/>
          </a:p>
          <a:p>
            <a:endParaRPr lang="en-US" dirty="0"/>
          </a:p>
        </p:txBody>
      </p:sp>
    </p:spTree>
    <p:extLst>
      <p:ext uri="{BB962C8B-B14F-4D97-AF65-F5344CB8AC3E}">
        <p14:creationId xmlns:p14="http://schemas.microsoft.com/office/powerpoint/2010/main" val="161290126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0C7F894-2A36-495D-AB7C-1055F7AC0F9D}" type="slidenum">
              <a:rPr lang="en-US" smtClean="0"/>
              <a:pPr/>
              <a:t>48</a:t>
            </a:fld>
            <a:endParaRPr lang="en-US" dirty="0"/>
          </a:p>
        </p:txBody>
      </p:sp>
      <p:sp>
        <p:nvSpPr>
          <p:cNvPr id="3" name="Title 2"/>
          <p:cNvSpPr>
            <a:spLocks noGrp="1"/>
          </p:cNvSpPr>
          <p:nvPr>
            <p:ph type="title"/>
          </p:nvPr>
        </p:nvSpPr>
        <p:spPr/>
        <p:txBody>
          <a:bodyPr/>
          <a:lstStyle/>
          <a:p>
            <a:r>
              <a:rPr lang="en-US" dirty="0" smtClean="0"/>
              <a:t>Reference Materials, cont.</a:t>
            </a:r>
            <a:endParaRPr lang="en-US" dirty="0"/>
          </a:p>
        </p:txBody>
      </p:sp>
      <p:sp>
        <p:nvSpPr>
          <p:cNvPr id="4" name="Content Placeholder 3"/>
          <p:cNvSpPr>
            <a:spLocks noGrp="1"/>
          </p:cNvSpPr>
          <p:nvPr>
            <p:ph idx="1"/>
          </p:nvPr>
        </p:nvSpPr>
        <p:spPr/>
        <p:txBody>
          <a:bodyPr>
            <a:normAutofit fontScale="70000" lnSpcReduction="20000"/>
          </a:bodyPr>
          <a:lstStyle/>
          <a:p>
            <a:r>
              <a:rPr lang="en-US" dirty="0" smtClean="0"/>
              <a:t>PJM, </a:t>
            </a:r>
            <a:r>
              <a:rPr lang="en-US" dirty="0" smtClean="0">
                <a:hlinkClick r:id="rId2"/>
              </a:rPr>
              <a:t>“How Effective Load Carrying Capability (“ELCC”) Accreditation Works”</a:t>
            </a:r>
            <a:endParaRPr lang="en-US" dirty="0" smtClean="0"/>
          </a:p>
          <a:p>
            <a:r>
              <a:rPr lang="en-US" dirty="0" smtClean="0"/>
              <a:t>Monitoring Analytics </a:t>
            </a:r>
            <a:r>
              <a:rPr lang="en-US" dirty="0" smtClean="0">
                <a:hlinkClick r:id="rId3"/>
              </a:rPr>
              <a:t>“ELCC – IMM Proposal” </a:t>
            </a:r>
            <a:r>
              <a:rPr lang="en-US" dirty="0" smtClean="0"/>
              <a:t>for PJM</a:t>
            </a:r>
          </a:p>
          <a:p>
            <a:r>
              <a:rPr lang="en-US" dirty="0"/>
              <a:t>E3, </a:t>
            </a:r>
            <a:r>
              <a:rPr lang="en-US" dirty="0">
                <a:hlinkClick r:id="rId4"/>
              </a:rPr>
              <a:t>“Practical Considerations for Application of Effective Load Carrying Capability</a:t>
            </a:r>
            <a:r>
              <a:rPr lang="en-US" dirty="0" smtClean="0">
                <a:hlinkClick r:id="rId4"/>
              </a:rPr>
              <a:t>”</a:t>
            </a:r>
            <a:endParaRPr lang="en-US" dirty="0" smtClean="0"/>
          </a:p>
          <a:p>
            <a:r>
              <a:rPr lang="en-US" dirty="0" smtClean="0">
                <a:hlinkClick r:id="rId5"/>
              </a:rPr>
              <a:t>FERC Order </a:t>
            </a:r>
            <a:r>
              <a:rPr lang="en-US" dirty="0" smtClean="0"/>
              <a:t>on PJM Capacity Accreditation Changes</a:t>
            </a:r>
          </a:p>
          <a:p>
            <a:r>
              <a:rPr lang="en-US" dirty="0" smtClean="0"/>
              <a:t>E3, </a:t>
            </a:r>
            <a:r>
              <a:rPr lang="en-US" dirty="0" smtClean="0">
                <a:hlinkClick r:id="rId6"/>
              </a:rPr>
              <a:t>“Capacity and Reliability Planning in the Era of </a:t>
            </a:r>
            <a:r>
              <a:rPr lang="en-US" dirty="0" err="1" smtClean="0">
                <a:hlinkClick r:id="rId6"/>
              </a:rPr>
              <a:t>Decarbonization</a:t>
            </a:r>
            <a:r>
              <a:rPr lang="en-US" dirty="0" smtClean="0">
                <a:hlinkClick r:id="rId6"/>
              </a:rPr>
              <a:t>”</a:t>
            </a:r>
            <a:endParaRPr lang="en-US" dirty="0" smtClean="0"/>
          </a:p>
          <a:p>
            <a:r>
              <a:rPr lang="en-US" dirty="0" smtClean="0"/>
              <a:t>ISO-NE, </a:t>
            </a:r>
            <a:r>
              <a:rPr lang="en-US" dirty="0" smtClean="0">
                <a:hlinkClick r:id="rId7"/>
              </a:rPr>
              <a:t>First Technical Session on August 20, 2021</a:t>
            </a:r>
            <a:endParaRPr lang="en-US" dirty="0" smtClean="0"/>
          </a:p>
          <a:p>
            <a:r>
              <a:rPr lang="en-US" dirty="0" smtClean="0"/>
              <a:t>ISO-NE, </a:t>
            </a:r>
            <a:r>
              <a:rPr lang="en-US" dirty="0" smtClean="0">
                <a:hlinkClick r:id="rId8"/>
              </a:rPr>
              <a:t>Second Technical Session on November 22, 2021</a:t>
            </a:r>
            <a:endParaRPr lang="en-US" dirty="0" smtClean="0"/>
          </a:p>
          <a:p>
            <a:r>
              <a:rPr lang="en-US" dirty="0" smtClean="0">
                <a:hlinkClick r:id="rId9"/>
              </a:rPr>
              <a:t>FERC Technical </a:t>
            </a:r>
            <a:r>
              <a:rPr lang="en-US" dirty="0">
                <a:hlinkClick r:id="rId9"/>
              </a:rPr>
              <a:t>C</a:t>
            </a:r>
            <a:r>
              <a:rPr lang="en-US" dirty="0" smtClean="0">
                <a:hlinkClick r:id="rId9"/>
              </a:rPr>
              <a:t>onference on RA, March 23, 2021</a:t>
            </a:r>
            <a:endParaRPr lang="en-US" dirty="0" smtClean="0"/>
          </a:p>
          <a:p>
            <a:r>
              <a:rPr lang="en-US" dirty="0" err="1" smtClean="0"/>
              <a:t>Astrape</a:t>
            </a:r>
            <a:r>
              <a:rPr lang="en-US" dirty="0" smtClean="0"/>
              <a:t> Consulting, </a:t>
            </a:r>
            <a:r>
              <a:rPr lang="en-US" dirty="0" smtClean="0">
                <a:hlinkClick r:id="rId10"/>
              </a:rPr>
              <a:t>Accrediting Resource Adequacy Value to Thermal Generation</a:t>
            </a:r>
            <a:endParaRPr lang="en-US" dirty="0" smtClean="0"/>
          </a:p>
        </p:txBody>
      </p:sp>
    </p:spTree>
    <p:extLst>
      <p:ext uri="{BB962C8B-B14F-4D97-AF65-F5344CB8AC3E}">
        <p14:creationId xmlns:p14="http://schemas.microsoft.com/office/powerpoint/2010/main" val="114116307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Appendix B</a:t>
            </a:r>
            <a:endParaRPr lang="en-US" dirty="0"/>
          </a:p>
        </p:txBody>
      </p:sp>
      <p:sp>
        <p:nvSpPr>
          <p:cNvPr id="3" name="Text Placeholder 2"/>
          <p:cNvSpPr>
            <a:spLocks noGrp="1"/>
          </p:cNvSpPr>
          <p:nvPr>
            <p:ph type="body" idx="1"/>
          </p:nvPr>
        </p:nvSpPr>
        <p:spPr/>
        <p:txBody>
          <a:bodyPr/>
          <a:lstStyle/>
          <a:p>
            <a:r>
              <a:rPr lang="en-US" dirty="0"/>
              <a:t>Additional Details on Accreditation Methods</a:t>
            </a:r>
          </a:p>
        </p:txBody>
      </p:sp>
      <p:sp>
        <p:nvSpPr>
          <p:cNvPr id="4" name="Slide Number Placeholder 3"/>
          <p:cNvSpPr>
            <a:spLocks noGrp="1"/>
          </p:cNvSpPr>
          <p:nvPr>
            <p:ph type="sldNum" sz="quarter" idx="4"/>
          </p:nvPr>
        </p:nvSpPr>
        <p:spPr/>
        <p:txBody>
          <a:bodyPr/>
          <a:lstStyle/>
          <a:p>
            <a:fld id="{10C7F894-2A36-495D-AB7C-1055F7AC0F9D}" type="slidenum">
              <a:rPr lang="en-US" smtClean="0"/>
              <a:pPr/>
              <a:t>49</a:t>
            </a:fld>
            <a:endParaRPr lang="en-US" dirty="0"/>
          </a:p>
        </p:txBody>
      </p:sp>
    </p:spTree>
    <p:extLst>
      <p:ext uri="{BB962C8B-B14F-4D97-AF65-F5344CB8AC3E}">
        <p14:creationId xmlns:p14="http://schemas.microsoft.com/office/powerpoint/2010/main" val="30681283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Review of key concepts in capacity accreditation</a:t>
            </a:r>
            <a:endParaRPr lang="en-US" dirty="0"/>
          </a:p>
        </p:txBody>
      </p:sp>
      <p:sp>
        <p:nvSpPr>
          <p:cNvPr id="4" name="Slide Number Placeholder 3"/>
          <p:cNvSpPr>
            <a:spLocks noGrp="1"/>
          </p:cNvSpPr>
          <p:nvPr>
            <p:ph type="sldNum" sz="quarter" idx="4"/>
          </p:nvPr>
        </p:nvSpPr>
        <p:spPr/>
        <p:txBody>
          <a:bodyPr/>
          <a:lstStyle/>
          <a:p>
            <a:fld id="{10C7F894-2A36-495D-AB7C-1055F7AC0F9D}" type="slidenum">
              <a:rPr lang="en-US" smtClean="0"/>
              <a:pPr/>
              <a:t>5</a:t>
            </a:fld>
            <a:endParaRPr lang="en-US" dirty="0"/>
          </a:p>
        </p:txBody>
      </p:sp>
    </p:spTree>
    <p:extLst>
      <p:ext uri="{BB962C8B-B14F-4D97-AF65-F5344CB8AC3E}">
        <p14:creationId xmlns:p14="http://schemas.microsoft.com/office/powerpoint/2010/main" val="348421352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0C7F894-2A36-495D-AB7C-1055F7AC0F9D}" type="slidenum">
              <a:rPr lang="en-US" smtClean="0"/>
              <a:pPr/>
              <a:t>50</a:t>
            </a:fld>
            <a:endParaRPr lang="en-US" dirty="0"/>
          </a:p>
        </p:txBody>
      </p:sp>
      <p:sp>
        <p:nvSpPr>
          <p:cNvPr id="3" name="Title 2"/>
          <p:cNvSpPr>
            <a:spLocks noGrp="1"/>
          </p:cNvSpPr>
          <p:nvPr>
            <p:ph type="title"/>
          </p:nvPr>
        </p:nvSpPr>
        <p:spPr/>
        <p:txBody>
          <a:bodyPr>
            <a:normAutofit fontScale="90000"/>
          </a:bodyPr>
          <a:lstStyle/>
          <a:p>
            <a:r>
              <a:rPr lang="en-US" dirty="0" smtClean="0"/>
              <a:t>Illustrating the ‘effective load’ approach to calculate average ELCC values</a:t>
            </a:r>
            <a:endParaRPr lang="en-US" dirty="0"/>
          </a:p>
        </p:txBody>
      </p:sp>
      <p:sp>
        <p:nvSpPr>
          <p:cNvPr id="4" name="Content Placeholder 3"/>
          <p:cNvSpPr>
            <a:spLocks noGrp="1"/>
          </p:cNvSpPr>
          <p:nvPr>
            <p:ph idx="1"/>
          </p:nvPr>
        </p:nvSpPr>
        <p:spPr>
          <a:xfrm>
            <a:off x="457200" y="971550"/>
            <a:ext cx="8229600" cy="3802861"/>
          </a:xfrm>
        </p:spPr>
        <p:txBody>
          <a:bodyPr>
            <a:normAutofit fontScale="77500" lnSpcReduction="20000"/>
          </a:bodyPr>
          <a:lstStyle/>
          <a:p>
            <a:pPr marL="457200" indent="-457200">
              <a:buFont typeface="+mj-lt"/>
              <a:buAutoNum type="arabicPeriod"/>
            </a:pPr>
            <a:r>
              <a:rPr lang="en-US" dirty="0" smtClean="0"/>
              <a:t>Begin with a base case reflecting the expected resource mix, excluding the resource class being examined</a:t>
            </a:r>
          </a:p>
          <a:p>
            <a:pPr lvl="1" indent="-342900"/>
            <a:r>
              <a:rPr lang="en-US" dirty="0" smtClean="0"/>
              <a:t>Decrease load so that LOLE = 0.1 days per year</a:t>
            </a:r>
          </a:p>
          <a:p>
            <a:pPr marL="457200" indent="-457200">
              <a:buFont typeface="+mj-lt"/>
              <a:buAutoNum type="arabicPeriod"/>
            </a:pPr>
            <a:r>
              <a:rPr lang="en-US" dirty="0" smtClean="0"/>
              <a:t>Add the resource class to the base case; the total nameplate capability along with its stochastic output profiles (e.g., add 1000 MW of wind resources)</a:t>
            </a:r>
          </a:p>
          <a:p>
            <a:pPr lvl="1" indent="-342900"/>
            <a:r>
              <a:rPr lang="en-US" dirty="0" smtClean="0"/>
              <a:t>Because the system now has more supply, the LOLE will be less than 0.1 (better)</a:t>
            </a:r>
          </a:p>
          <a:p>
            <a:pPr lvl="1" indent="-342900"/>
            <a:r>
              <a:rPr lang="en-US" dirty="0" smtClean="0"/>
              <a:t>Note that this change in LOLE is an estimate of the total contribution to reliability of the class, analogous to the area under the marginal reliability contributions curve</a:t>
            </a:r>
          </a:p>
          <a:p>
            <a:pPr marL="457200" indent="-457200">
              <a:buFont typeface="+mj-lt"/>
              <a:buAutoNum type="arabicPeriod"/>
            </a:pPr>
            <a:r>
              <a:rPr lang="en-US" dirty="0" smtClean="0"/>
              <a:t>Add load to the system (step 2) until LOLE returns to 0.1</a:t>
            </a:r>
          </a:p>
          <a:p>
            <a:pPr lvl="1" indent="-342900"/>
            <a:r>
              <a:rPr lang="en-US" dirty="0" smtClean="0"/>
              <a:t>Assume 300 MW of load was added to bring the system back to LOLE = 0.1</a:t>
            </a:r>
            <a:endParaRPr lang="en-US" dirty="0"/>
          </a:p>
          <a:p>
            <a:pPr marL="0" indent="0">
              <a:buNone/>
            </a:pPr>
            <a:r>
              <a:rPr lang="en-US" dirty="0" smtClean="0"/>
              <a:t>The average ELCC accreditation value of the 1000 nameplate MW resource class is the ratio of the load added, relative to the total nameplate quantity of the resource class added</a:t>
            </a:r>
            <a:endParaRPr lang="en-US" dirty="0"/>
          </a:p>
          <a:p>
            <a:pPr lvl="1"/>
            <a:r>
              <a:rPr lang="en-US" dirty="0" smtClean="0"/>
              <a:t>In this example, the total average ELCC accreditation value for all wind resources in the class would be (300 MW/1000 MW)*1000 MW = 300 MW</a:t>
            </a:r>
          </a:p>
        </p:txBody>
      </p:sp>
    </p:spTree>
    <p:extLst>
      <p:ext uri="{BB962C8B-B14F-4D97-AF65-F5344CB8AC3E}">
        <p14:creationId xmlns:p14="http://schemas.microsoft.com/office/powerpoint/2010/main" val="215311529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0C7F894-2A36-495D-AB7C-1055F7AC0F9D}" type="slidenum">
              <a:rPr lang="en-US" smtClean="0"/>
              <a:pPr/>
              <a:t>51</a:t>
            </a:fld>
            <a:endParaRPr lang="en-US" dirty="0"/>
          </a:p>
        </p:txBody>
      </p:sp>
      <p:sp>
        <p:nvSpPr>
          <p:cNvPr id="3" name="Title 2"/>
          <p:cNvSpPr>
            <a:spLocks noGrp="1"/>
          </p:cNvSpPr>
          <p:nvPr>
            <p:ph type="title"/>
          </p:nvPr>
        </p:nvSpPr>
        <p:spPr/>
        <p:txBody>
          <a:bodyPr>
            <a:normAutofit fontScale="90000"/>
          </a:bodyPr>
          <a:lstStyle/>
          <a:p>
            <a:r>
              <a:rPr lang="en-US" dirty="0" smtClean="0"/>
              <a:t>Illustrating the ‘perfect capacity’ method to calculate ELCC values with an average approach</a:t>
            </a:r>
            <a:endParaRPr lang="en-US" dirty="0"/>
          </a:p>
        </p:txBody>
      </p:sp>
      <p:sp>
        <p:nvSpPr>
          <p:cNvPr id="4" name="Content Placeholder 3"/>
          <p:cNvSpPr>
            <a:spLocks noGrp="1"/>
          </p:cNvSpPr>
          <p:nvPr>
            <p:ph idx="1"/>
          </p:nvPr>
        </p:nvSpPr>
        <p:spPr>
          <a:xfrm>
            <a:off x="457200" y="971550"/>
            <a:ext cx="8229600" cy="3733800"/>
          </a:xfrm>
        </p:spPr>
        <p:txBody>
          <a:bodyPr>
            <a:normAutofit fontScale="70000" lnSpcReduction="20000"/>
          </a:bodyPr>
          <a:lstStyle/>
          <a:p>
            <a:pPr marL="457200" indent="-457200">
              <a:buFont typeface="+mj-lt"/>
              <a:buAutoNum type="arabicPeriod"/>
            </a:pPr>
            <a:r>
              <a:rPr lang="en-US" dirty="0" smtClean="0"/>
              <a:t>Begin with a base case reflecting the expected system resource mix, including the nameplate capability of the resource class being examined along with its stochastic output profiles (e.g., 1000 MW of wind resources)</a:t>
            </a:r>
          </a:p>
          <a:p>
            <a:pPr lvl="1" indent="-342900"/>
            <a:r>
              <a:rPr lang="en-US" dirty="0" smtClean="0"/>
              <a:t>Increase load so that LOLE = 0.1 days per year</a:t>
            </a:r>
          </a:p>
          <a:p>
            <a:pPr marL="457200" indent="-457200">
              <a:buFont typeface="+mj-lt"/>
              <a:buAutoNum type="arabicPeriod"/>
            </a:pPr>
            <a:r>
              <a:rPr lang="en-US" dirty="0" smtClean="0"/>
              <a:t>Remove the resource class from the base case (i.e., remove the 1000 MW of wind resources)</a:t>
            </a:r>
          </a:p>
          <a:p>
            <a:pPr lvl="1" indent="-342900"/>
            <a:r>
              <a:rPr lang="en-US" dirty="0" smtClean="0"/>
              <a:t>Because the system now has less supply, the LOLE will be above 0.1 (worse)</a:t>
            </a:r>
          </a:p>
          <a:p>
            <a:pPr lvl="1" indent="-342900"/>
            <a:r>
              <a:rPr lang="en-US" dirty="0" smtClean="0"/>
              <a:t>Note that this change in LOLE is an estimate of the total contribution to reliability of the class, analogous to the area under the marginal reliability contributions curve</a:t>
            </a:r>
            <a:endParaRPr lang="en-US" dirty="0"/>
          </a:p>
          <a:p>
            <a:pPr marL="457200" indent="-457200">
              <a:buFont typeface="+mj-lt"/>
              <a:buAutoNum type="arabicPeriod"/>
            </a:pPr>
            <a:r>
              <a:rPr lang="en-US" dirty="0" smtClean="0"/>
              <a:t>Add ‘perfect capacity’ to the system (step 2) until LOLE returns to 0.1</a:t>
            </a:r>
          </a:p>
          <a:p>
            <a:pPr lvl="1" indent="-342900"/>
            <a:r>
              <a:rPr lang="en-US" dirty="0" smtClean="0"/>
              <a:t>Assume 250 MW of perfect capacity was needed to bring the system back to LOLE = 0.1</a:t>
            </a:r>
          </a:p>
          <a:p>
            <a:pPr marL="0" indent="0">
              <a:buNone/>
            </a:pPr>
            <a:r>
              <a:rPr lang="en-US" dirty="0" smtClean="0"/>
              <a:t>The average ELCC accreditation value of the 1000 nameplate MW resource class is the ratio of the perfect capacity added, relative to the total nameplate quantity of the resource class removed</a:t>
            </a:r>
          </a:p>
          <a:p>
            <a:pPr lvl="1"/>
            <a:r>
              <a:rPr lang="en-US" dirty="0" smtClean="0"/>
              <a:t>In this example, the total average ELCC accreditation value for all the wind resources in the class would be (250 MW/1000 MW) * 1000 MW = 250 MW</a:t>
            </a:r>
          </a:p>
          <a:p>
            <a:pPr marL="400050" lvl="1" indent="0">
              <a:buNone/>
            </a:pPr>
            <a:endParaRPr lang="en-US" dirty="0" smtClean="0"/>
          </a:p>
        </p:txBody>
      </p:sp>
    </p:spTree>
    <p:extLst>
      <p:ext uri="{BB962C8B-B14F-4D97-AF65-F5344CB8AC3E}">
        <p14:creationId xmlns:p14="http://schemas.microsoft.com/office/powerpoint/2010/main" val="142476565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0C7F894-2A36-495D-AB7C-1055F7AC0F9D}" type="slidenum">
              <a:rPr lang="en-US" smtClean="0"/>
              <a:pPr/>
              <a:t>52</a:t>
            </a:fld>
            <a:endParaRPr lang="en-US" dirty="0"/>
          </a:p>
        </p:txBody>
      </p:sp>
      <p:sp>
        <p:nvSpPr>
          <p:cNvPr id="3" name="Title 2"/>
          <p:cNvSpPr>
            <a:spLocks noGrp="1"/>
          </p:cNvSpPr>
          <p:nvPr>
            <p:ph type="title"/>
          </p:nvPr>
        </p:nvSpPr>
        <p:spPr/>
        <p:txBody>
          <a:bodyPr/>
          <a:lstStyle/>
          <a:p>
            <a:r>
              <a:rPr lang="en-US" dirty="0" smtClean="0"/>
              <a:t>Marginal ELCC</a:t>
            </a:r>
            <a:endParaRPr lang="en-US" dirty="0"/>
          </a:p>
        </p:txBody>
      </p:sp>
      <p:sp>
        <p:nvSpPr>
          <p:cNvPr id="4" name="Content Placeholder 3"/>
          <p:cNvSpPr>
            <a:spLocks noGrp="1"/>
          </p:cNvSpPr>
          <p:nvPr>
            <p:ph idx="1"/>
          </p:nvPr>
        </p:nvSpPr>
        <p:spPr/>
        <p:txBody>
          <a:bodyPr/>
          <a:lstStyle/>
          <a:p>
            <a:pPr lvl="0"/>
            <a:r>
              <a:rPr lang="en-US" dirty="0"/>
              <a:t>Marginal ELCC approaches are conceptually similar to average ELCC approaches, but instead of removing or adding entire resource classes to the resource mix, the approach examines how </a:t>
            </a:r>
            <a:r>
              <a:rPr lang="en-US" b="1" i="1" dirty="0"/>
              <a:t>incremental</a:t>
            </a:r>
            <a:r>
              <a:rPr lang="en-US" dirty="0"/>
              <a:t> changes in a resource or its class impact reliability</a:t>
            </a:r>
          </a:p>
          <a:p>
            <a:pPr lvl="0"/>
            <a:r>
              <a:rPr lang="en-US" dirty="0"/>
              <a:t>Focus remains on measuring how much additional load could be carried (or perfect capacity added) while holding the given reliability metric </a:t>
            </a:r>
            <a:r>
              <a:rPr lang="en-US" dirty="0" smtClean="0"/>
              <a:t>constant</a:t>
            </a:r>
            <a:endParaRPr lang="en-US" dirty="0"/>
          </a:p>
        </p:txBody>
      </p:sp>
    </p:spTree>
    <p:extLst>
      <p:ext uri="{BB962C8B-B14F-4D97-AF65-F5344CB8AC3E}">
        <p14:creationId xmlns:p14="http://schemas.microsoft.com/office/powerpoint/2010/main" val="269227398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0C7F894-2A36-495D-AB7C-1055F7AC0F9D}" type="slidenum">
              <a:rPr lang="en-US" smtClean="0"/>
              <a:pPr/>
              <a:t>53</a:t>
            </a:fld>
            <a:endParaRPr lang="en-US" dirty="0"/>
          </a:p>
        </p:txBody>
      </p:sp>
      <p:sp>
        <p:nvSpPr>
          <p:cNvPr id="3" name="Title 2"/>
          <p:cNvSpPr>
            <a:spLocks noGrp="1"/>
          </p:cNvSpPr>
          <p:nvPr>
            <p:ph type="title"/>
          </p:nvPr>
        </p:nvSpPr>
        <p:spPr/>
        <p:txBody>
          <a:bodyPr/>
          <a:lstStyle/>
          <a:p>
            <a:r>
              <a:rPr lang="en-US" dirty="0" smtClean="0"/>
              <a:t>Marginal Reliability Impact Approach</a:t>
            </a:r>
            <a:endParaRPr lang="en-US" dirty="0"/>
          </a:p>
        </p:txBody>
      </p:sp>
      <mc:AlternateContent xmlns:mc="http://schemas.openxmlformats.org/markup-compatibility/2006" xmlns:a14="http://schemas.microsoft.com/office/drawing/2010/main">
        <mc:Choice Requires="a14">
          <p:sp>
            <p:nvSpPr>
              <p:cNvPr id="4" name="Content Placeholder 3"/>
              <p:cNvSpPr>
                <a:spLocks noGrp="1"/>
              </p:cNvSpPr>
              <p:nvPr>
                <p:ph idx="1"/>
              </p:nvPr>
            </p:nvSpPr>
            <p:spPr>
              <a:xfrm>
                <a:off x="457200" y="769139"/>
                <a:ext cx="8229600" cy="3860011"/>
              </a:xfrm>
            </p:spPr>
            <p:txBody>
              <a:bodyPr>
                <a:normAutofit fontScale="70000" lnSpcReduction="20000"/>
              </a:bodyPr>
              <a:lstStyle/>
              <a:p>
                <a:pPr marL="0" indent="0">
                  <a:buNone/>
                </a:pPr>
                <a:r>
                  <a:rPr lang="en-US" dirty="0"/>
                  <a:t>A marginal reliability impact approach accredits resources based on the impact an incremental change in their capacity has on a given reliability metric</a:t>
                </a:r>
              </a:p>
              <a:p>
                <a:pPr marL="457200" lvl="0" indent="-457200">
                  <a:buFont typeface="+mj-lt"/>
                  <a:buAutoNum type="arabicPeriod"/>
                </a:pPr>
                <a:r>
                  <a:rPr lang="en-US" dirty="0"/>
                  <a:t>Begin with a base case reflecting the expected system resource mix, including the nameplate </a:t>
                </a:r>
                <a:r>
                  <a:rPr lang="en-US" dirty="0" smtClean="0"/>
                  <a:t>capability</a:t>
                </a:r>
                <a:r>
                  <a:rPr lang="en-US" dirty="0"/>
                  <a:t> </a:t>
                </a:r>
                <a:r>
                  <a:rPr lang="en-US" dirty="0" smtClean="0"/>
                  <a:t>of </a:t>
                </a:r>
                <a:r>
                  <a:rPr lang="en-US" dirty="0"/>
                  <a:t>the resource being examined along with its stochastic output profiles (e.g., a 1000 MW wind </a:t>
                </a:r>
                <a:r>
                  <a:rPr lang="en-US" dirty="0" smtClean="0"/>
                  <a:t>resource)</a:t>
                </a:r>
              </a:p>
              <a:p>
                <a:pPr lvl="1" indent="-342900"/>
                <a:r>
                  <a:rPr lang="en-US" dirty="0" smtClean="0"/>
                  <a:t>Increase </a:t>
                </a:r>
                <a:r>
                  <a:rPr lang="en-US" dirty="0"/>
                  <a:t>load so that LOLE = 0.1 days per </a:t>
                </a:r>
                <a:r>
                  <a:rPr lang="en-US" dirty="0" smtClean="0"/>
                  <a:t>year</a:t>
                </a:r>
              </a:p>
              <a:p>
                <a:pPr marL="457200" indent="-457200">
                  <a:buFont typeface="+mj-lt"/>
                  <a:buAutoNum type="arabicPeriod"/>
                </a:pPr>
                <a:r>
                  <a:rPr lang="en-US" dirty="0" smtClean="0"/>
                  <a:t>Incrementally </a:t>
                </a:r>
                <a:r>
                  <a:rPr lang="en-US" dirty="0"/>
                  <a:t>increase the resource’s capacity (e.g., by 1 MW). The measured change in the reliability metric is a resource’s marginal reliability impact (</a:t>
                </a:r>
                <a:r>
                  <a:rPr lang="en-US" dirty="0" smtClean="0"/>
                  <a:t>MRI)</a:t>
                </a:r>
              </a:p>
              <a:p>
                <a:pPr lvl="1" indent="-342900"/>
                <a:r>
                  <a:rPr lang="en-US" dirty="0" smtClean="0"/>
                  <a:t>Because </a:t>
                </a:r>
                <a:r>
                  <a:rPr lang="en-US" dirty="0"/>
                  <a:t>the system has more capacity, EUE will decrease. Suppose, as a result of the 1 MW increase in the wind resource’s capacity, EUE decreases by 30 </a:t>
                </a:r>
                <a:r>
                  <a:rPr lang="en-US" dirty="0" smtClean="0"/>
                  <a:t>MWh</a:t>
                </a:r>
              </a:p>
              <a:p>
                <a:pPr marL="457200" indent="-457200">
                  <a:buFont typeface="+mj-lt"/>
                  <a:buAutoNum type="arabicPeriod"/>
                </a:pPr>
                <a:r>
                  <a:rPr lang="en-US" dirty="0" smtClean="0"/>
                  <a:t>Estimate </a:t>
                </a:r>
                <a:r>
                  <a:rPr lang="en-US" dirty="0"/>
                  <a:t>the marginal reliability impact of a “perfect capacity resource” by adding 1 MW of perfect capacity to the base case resource mix, similar to Step </a:t>
                </a:r>
                <a:r>
                  <a:rPr lang="en-US" dirty="0" smtClean="0"/>
                  <a:t>2</a:t>
                </a:r>
              </a:p>
              <a:p>
                <a:pPr lvl="1" indent="-342900"/>
                <a:r>
                  <a:rPr lang="en-US" dirty="0" smtClean="0"/>
                  <a:t>Suppose </a:t>
                </a:r>
                <a:r>
                  <a:rPr lang="en-US" dirty="0"/>
                  <a:t>that, as a result of the 1 MW increase in perfect capacity, EUE decreases by 100 MWh</a:t>
                </a:r>
              </a:p>
              <a:p>
                <a:pPr marL="0" indent="0">
                  <a:buNone/>
                </a:pPr>
                <a:r>
                  <a:rPr lang="en-US" dirty="0"/>
                  <a:t>The resource’s accreditation value is the ratio of their MRI value to perfect capacity’s MRI value times their capacity, in this case </a:t>
                </a:r>
                <a14:m>
                  <m:oMath xmlns:m="http://schemas.openxmlformats.org/officeDocument/2006/math">
                    <m:f>
                      <m:fPr>
                        <m:ctrlPr>
                          <a:rPr lang="en-US" i="1">
                            <a:latin typeface="Cambria Math" panose="02040503050406030204" pitchFamily="18" charset="0"/>
                          </a:rPr>
                        </m:ctrlPr>
                      </m:fPr>
                      <m:num>
                        <m:r>
                          <a:rPr lang="en-US" i="1">
                            <a:latin typeface="Cambria Math" panose="02040503050406030204" pitchFamily="18" charset="0"/>
                          </a:rPr>
                          <m:t>30</m:t>
                        </m:r>
                      </m:num>
                      <m:den>
                        <m:r>
                          <a:rPr lang="en-US" i="1">
                            <a:latin typeface="Cambria Math" panose="02040503050406030204" pitchFamily="18" charset="0"/>
                          </a:rPr>
                          <m:t>100</m:t>
                        </m:r>
                      </m:den>
                    </m:f>
                    <m:r>
                      <a:rPr lang="en-US" i="1">
                        <a:latin typeface="Cambria Math" panose="02040503050406030204" pitchFamily="18" charset="0"/>
                      </a:rPr>
                      <m:t>∗1000=300 </m:t>
                    </m:r>
                    <m:r>
                      <a:rPr lang="en-US" i="1">
                        <a:latin typeface="Cambria Math" panose="02040503050406030204" pitchFamily="18" charset="0"/>
                      </a:rPr>
                      <m:t>𝑀𝑊</m:t>
                    </m:r>
                  </m:oMath>
                </a14:m>
                <a:endParaRPr lang="en-US" dirty="0"/>
              </a:p>
            </p:txBody>
          </p:sp>
        </mc:Choice>
        <mc:Fallback xmlns="">
          <p:sp>
            <p:nvSpPr>
              <p:cNvPr id="4" name="Content Placeholder 3"/>
              <p:cNvSpPr>
                <a:spLocks noGrp="1" noRot="1" noChangeAspect="1" noMove="1" noResize="1" noEditPoints="1" noAdjustHandles="1" noChangeArrowheads="1" noChangeShapeType="1" noTextEdit="1"/>
              </p:cNvSpPr>
              <p:nvPr>
                <p:ph idx="1"/>
              </p:nvPr>
            </p:nvSpPr>
            <p:spPr>
              <a:xfrm>
                <a:off x="457200" y="769139"/>
                <a:ext cx="8229600" cy="3860011"/>
              </a:xfrm>
              <a:blipFill>
                <a:blip r:embed="rId2"/>
                <a:stretch>
                  <a:fillRect l="-444" t="-1580"/>
                </a:stretch>
              </a:blipFill>
            </p:spPr>
            <p:txBody>
              <a:bodyPr/>
              <a:lstStyle/>
              <a:p>
                <a:r>
                  <a:rPr lang="en-US">
                    <a:noFill/>
                  </a:rPr>
                  <a:t> </a:t>
                </a:r>
              </a:p>
            </p:txBody>
          </p:sp>
        </mc:Fallback>
      </mc:AlternateContent>
    </p:spTree>
    <p:extLst>
      <p:ext uri="{BB962C8B-B14F-4D97-AF65-F5344CB8AC3E}">
        <p14:creationId xmlns:p14="http://schemas.microsoft.com/office/powerpoint/2010/main" val="25561972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0C7F894-2A36-495D-AB7C-1055F7AC0F9D}" type="slidenum">
              <a:rPr lang="en-US" smtClean="0"/>
              <a:pPr/>
              <a:t>6</a:t>
            </a:fld>
            <a:endParaRPr lang="en-US" dirty="0"/>
          </a:p>
        </p:txBody>
      </p:sp>
      <p:sp>
        <p:nvSpPr>
          <p:cNvPr id="3" name="Title 2"/>
          <p:cNvSpPr>
            <a:spLocks noGrp="1"/>
          </p:cNvSpPr>
          <p:nvPr>
            <p:ph type="title"/>
          </p:nvPr>
        </p:nvSpPr>
        <p:spPr/>
        <p:txBody>
          <a:bodyPr/>
          <a:lstStyle/>
          <a:p>
            <a:r>
              <a:rPr lang="en-US" dirty="0" smtClean="0"/>
              <a:t>Resource Adequacy Assessment</a:t>
            </a:r>
            <a:endParaRPr lang="en-US" dirty="0"/>
          </a:p>
        </p:txBody>
      </p:sp>
      <p:sp>
        <p:nvSpPr>
          <p:cNvPr id="4" name="Content Placeholder 3"/>
          <p:cNvSpPr>
            <a:spLocks noGrp="1"/>
          </p:cNvSpPr>
          <p:nvPr>
            <p:ph idx="1"/>
          </p:nvPr>
        </p:nvSpPr>
        <p:spPr/>
        <p:txBody>
          <a:bodyPr>
            <a:normAutofit fontScale="92500"/>
          </a:bodyPr>
          <a:lstStyle/>
          <a:p>
            <a:r>
              <a:rPr lang="en-US" dirty="0" smtClean="0"/>
              <a:t>Generally speaking, a resource adequacy assessment process consists of:</a:t>
            </a:r>
          </a:p>
          <a:p>
            <a:pPr lvl="1"/>
            <a:r>
              <a:rPr lang="en-US" dirty="0" smtClean="0"/>
              <a:t>Quantifying the contributions of resources (i.e., capacity) to meet,</a:t>
            </a:r>
          </a:p>
          <a:p>
            <a:pPr lvl="1"/>
            <a:r>
              <a:rPr lang="en-US" dirty="0" smtClean="0"/>
              <a:t>A specific target for a reliability metric (“loss of load”), for a specific (future) time period or planning horizon, using</a:t>
            </a:r>
          </a:p>
          <a:p>
            <a:pPr lvl="1"/>
            <a:r>
              <a:rPr lang="en-US" dirty="0" smtClean="0"/>
              <a:t>A specified quantitative methodology</a:t>
            </a:r>
            <a:endParaRPr lang="en-US" dirty="0" smtClean="0">
              <a:solidFill>
                <a:srgbClr val="FF0000"/>
              </a:solidFill>
            </a:endParaRPr>
          </a:p>
          <a:p>
            <a:r>
              <a:rPr lang="en-US" dirty="0" smtClean="0"/>
              <a:t>In practice, this requires the use of simulation models and considerable data on many inputs</a:t>
            </a:r>
          </a:p>
          <a:p>
            <a:r>
              <a:rPr lang="en-US" dirty="0" smtClean="0"/>
              <a:t>Today’s discussion will focus on the first piece of this process: quantifying the contributions of resources to resource adequacy</a:t>
            </a:r>
            <a:endParaRPr lang="en-US" dirty="0"/>
          </a:p>
        </p:txBody>
      </p:sp>
    </p:spTree>
    <p:extLst>
      <p:ext uri="{BB962C8B-B14F-4D97-AF65-F5344CB8AC3E}">
        <p14:creationId xmlns:p14="http://schemas.microsoft.com/office/powerpoint/2010/main" val="111991436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0C7F894-2A36-495D-AB7C-1055F7AC0F9D}" type="slidenum">
              <a:rPr lang="en-US" smtClean="0"/>
              <a:pPr/>
              <a:t>7</a:t>
            </a:fld>
            <a:endParaRPr lang="en-US" dirty="0"/>
          </a:p>
        </p:txBody>
      </p:sp>
      <p:sp>
        <p:nvSpPr>
          <p:cNvPr id="3" name="Title 2"/>
          <p:cNvSpPr>
            <a:spLocks noGrp="1"/>
          </p:cNvSpPr>
          <p:nvPr>
            <p:ph type="title"/>
          </p:nvPr>
        </p:nvSpPr>
        <p:spPr/>
        <p:txBody>
          <a:bodyPr/>
          <a:lstStyle/>
          <a:p>
            <a:r>
              <a:rPr lang="en-US" dirty="0" smtClean="0"/>
              <a:t>Capacity Accreditation</a:t>
            </a:r>
            <a:endParaRPr lang="en-US" dirty="0"/>
          </a:p>
        </p:txBody>
      </p:sp>
      <p:sp>
        <p:nvSpPr>
          <p:cNvPr id="4" name="Content Placeholder 3"/>
          <p:cNvSpPr>
            <a:spLocks noGrp="1"/>
          </p:cNvSpPr>
          <p:nvPr>
            <p:ph idx="1"/>
          </p:nvPr>
        </p:nvSpPr>
        <p:spPr/>
        <p:txBody>
          <a:bodyPr>
            <a:normAutofit fontScale="92500" lnSpcReduction="20000"/>
          </a:bodyPr>
          <a:lstStyle/>
          <a:p>
            <a:r>
              <a:rPr lang="en-US" dirty="0" smtClean="0"/>
              <a:t>Capacity accreditation processes quantify resources’ reliability contributions to resource adequacy</a:t>
            </a:r>
          </a:p>
          <a:p>
            <a:r>
              <a:rPr lang="en-US" dirty="0"/>
              <a:t>A</a:t>
            </a:r>
            <a:r>
              <a:rPr lang="en-US" dirty="0" smtClean="0"/>
              <a:t>ccreditation processes use each resource’s physical characteristics (e.g., their nameplate capability, technology, location, etc.) to determine an accreditation value, which is the maximum amount of capacity that the owner can sell in a forward reliability market</a:t>
            </a:r>
          </a:p>
          <a:p>
            <a:pPr lvl="1"/>
            <a:r>
              <a:rPr lang="en-US" dirty="0" smtClean="0"/>
              <a:t>Because of differences in contributions to resource adequacy, some resources will need more MWs of nameplate capacity than others to have a similar quantity of accredited capacity</a:t>
            </a:r>
          </a:p>
          <a:p>
            <a:pPr lvl="1"/>
            <a:r>
              <a:rPr lang="en-US" dirty="0" smtClean="0"/>
              <a:t>E.g., an intermittent resource with 100 MW of nameplate capacity may have 20 MW of accredited capacity while a 25 MW thermal resource may have the same 20 MW of accredited capacity</a:t>
            </a:r>
            <a:endParaRPr lang="en-US" dirty="0"/>
          </a:p>
        </p:txBody>
      </p:sp>
    </p:spTree>
    <p:extLst>
      <p:ext uri="{BB962C8B-B14F-4D97-AF65-F5344CB8AC3E}">
        <p14:creationId xmlns:p14="http://schemas.microsoft.com/office/powerpoint/2010/main" val="182640585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0C7F894-2A36-495D-AB7C-1055F7AC0F9D}" type="slidenum">
              <a:rPr lang="en-US" smtClean="0"/>
              <a:pPr/>
              <a:t>8</a:t>
            </a:fld>
            <a:endParaRPr lang="en-US" dirty="0"/>
          </a:p>
        </p:txBody>
      </p:sp>
      <p:sp>
        <p:nvSpPr>
          <p:cNvPr id="3" name="Title 2"/>
          <p:cNvSpPr>
            <a:spLocks noGrp="1"/>
          </p:cNvSpPr>
          <p:nvPr>
            <p:ph type="title"/>
          </p:nvPr>
        </p:nvSpPr>
        <p:spPr/>
        <p:txBody>
          <a:bodyPr/>
          <a:lstStyle/>
          <a:p>
            <a:r>
              <a:rPr lang="en-US" dirty="0" smtClean="0"/>
              <a:t>Purpose of Capacity Accreditation</a:t>
            </a:r>
            <a:endParaRPr lang="en-US" dirty="0"/>
          </a:p>
        </p:txBody>
      </p:sp>
      <p:sp>
        <p:nvSpPr>
          <p:cNvPr id="4" name="Content Placeholder 3"/>
          <p:cNvSpPr>
            <a:spLocks noGrp="1"/>
          </p:cNvSpPr>
          <p:nvPr>
            <p:ph idx="1"/>
          </p:nvPr>
        </p:nvSpPr>
        <p:spPr/>
        <p:txBody>
          <a:bodyPr>
            <a:normAutofit fontScale="92500"/>
          </a:bodyPr>
          <a:lstStyle/>
          <a:p>
            <a:pPr lvl="0"/>
            <a:r>
              <a:rPr lang="en-US" dirty="0"/>
              <a:t>Capacity accreditation allows resources with disparate features </a:t>
            </a:r>
            <a:r>
              <a:rPr lang="en-US" dirty="0" smtClean="0"/>
              <a:t>that </a:t>
            </a:r>
            <a:r>
              <a:rPr lang="en-US" dirty="0"/>
              <a:t>may have different </a:t>
            </a:r>
            <a:r>
              <a:rPr lang="en-US" dirty="0" smtClean="0"/>
              <a:t>reliability contributions toward resource adequacy per </a:t>
            </a:r>
            <a:r>
              <a:rPr lang="en-US" dirty="0"/>
              <a:t>nameplate MW (e.g., solar vs. nuclear resources) to sell the same </a:t>
            </a:r>
            <a:r>
              <a:rPr lang="en-US" dirty="0" smtClean="0"/>
              <a:t>uniform product</a:t>
            </a:r>
            <a:r>
              <a:rPr lang="en-US" dirty="0"/>
              <a:t>: accredited capacity</a:t>
            </a:r>
          </a:p>
          <a:p>
            <a:pPr lvl="0"/>
            <a:r>
              <a:rPr lang="en-US" dirty="0"/>
              <a:t>The accreditation process should yield accredited capacity that is </a:t>
            </a:r>
            <a:r>
              <a:rPr lang="en-US" b="1" dirty="0"/>
              <a:t>substitutable </a:t>
            </a:r>
            <a:r>
              <a:rPr lang="en-US" dirty="0"/>
              <a:t>across resources</a:t>
            </a:r>
            <a:r>
              <a:rPr lang="en-US" sz="1400" dirty="0"/>
              <a:t>  </a:t>
            </a:r>
            <a:endParaRPr lang="en-US" sz="1400" dirty="0" smtClean="0"/>
          </a:p>
          <a:p>
            <a:r>
              <a:rPr lang="en-US" dirty="0" smtClean="0"/>
              <a:t>Substitutability implies that </a:t>
            </a:r>
            <a:r>
              <a:rPr lang="en-US" dirty="0"/>
              <a:t>small changes in the accredited capacity of different resources </a:t>
            </a:r>
            <a:r>
              <a:rPr lang="en-US" dirty="0" smtClean="0"/>
              <a:t>have approximately the same impact on resource adequacy</a:t>
            </a:r>
            <a:endParaRPr lang="en-US" dirty="0"/>
          </a:p>
        </p:txBody>
      </p:sp>
    </p:spTree>
    <p:extLst>
      <p:ext uri="{BB962C8B-B14F-4D97-AF65-F5344CB8AC3E}">
        <p14:creationId xmlns:p14="http://schemas.microsoft.com/office/powerpoint/2010/main" val="395595520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0C7F894-2A36-495D-AB7C-1055F7AC0F9D}" type="slidenum">
              <a:rPr lang="en-US" smtClean="0"/>
              <a:pPr/>
              <a:t>9</a:t>
            </a:fld>
            <a:endParaRPr lang="en-US" dirty="0"/>
          </a:p>
        </p:txBody>
      </p:sp>
      <p:sp>
        <p:nvSpPr>
          <p:cNvPr id="3" name="Title 2"/>
          <p:cNvSpPr>
            <a:spLocks noGrp="1"/>
          </p:cNvSpPr>
          <p:nvPr>
            <p:ph type="title"/>
          </p:nvPr>
        </p:nvSpPr>
        <p:spPr/>
        <p:txBody>
          <a:bodyPr/>
          <a:lstStyle/>
          <a:p>
            <a:r>
              <a:rPr lang="en-US" dirty="0" smtClean="0"/>
              <a:t>Substitutability</a:t>
            </a:r>
            <a:endParaRPr lang="en-US" dirty="0"/>
          </a:p>
        </p:txBody>
      </p:sp>
      <p:sp>
        <p:nvSpPr>
          <p:cNvPr id="4" name="Content Placeholder 3"/>
          <p:cNvSpPr>
            <a:spLocks noGrp="1"/>
          </p:cNvSpPr>
          <p:nvPr>
            <p:ph idx="1"/>
          </p:nvPr>
        </p:nvSpPr>
        <p:spPr/>
        <p:txBody>
          <a:bodyPr>
            <a:normAutofit fontScale="85000" lnSpcReduction="10000"/>
          </a:bodyPr>
          <a:lstStyle/>
          <a:p>
            <a:pPr lvl="0"/>
            <a:r>
              <a:rPr lang="en-US" dirty="0" smtClean="0"/>
              <a:t>When </a:t>
            </a:r>
            <a:r>
              <a:rPr lang="en-US" dirty="0"/>
              <a:t>comparing resources to determine who should clear the next increment of accredited capacity, substitutability allows for the direct comparison of </a:t>
            </a:r>
            <a:r>
              <a:rPr lang="en-US" dirty="0" smtClean="0"/>
              <a:t>different resources</a:t>
            </a:r>
            <a:r>
              <a:rPr lang="en-US" dirty="0"/>
              <a:t>’ costs ($/kW-month), even when the resources have significantly different attributes/characteristics</a:t>
            </a:r>
          </a:p>
          <a:p>
            <a:pPr lvl="0"/>
            <a:r>
              <a:rPr lang="en-US" dirty="0"/>
              <a:t>If accredited capacity is </a:t>
            </a:r>
            <a:r>
              <a:rPr lang="en-US" dirty="0" smtClean="0"/>
              <a:t>not </a:t>
            </a:r>
            <a:r>
              <a:rPr lang="en-US" dirty="0"/>
              <a:t>substitutable, costs cannot be </a:t>
            </a:r>
            <a:r>
              <a:rPr lang="en-US" dirty="0" smtClean="0"/>
              <a:t>easily compared </a:t>
            </a:r>
            <a:r>
              <a:rPr lang="en-US" dirty="0"/>
              <a:t>to determine which resources should </a:t>
            </a:r>
            <a:r>
              <a:rPr lang="en-US" dirty="0" smtClean="0"/>
              <a:t>be procured to best meet resource adequacy requirements at lowest cost because </a:t>
            </a:r>
            <a:r>
              <a:rPr lang="en-US" dirty="0"/>
              <a:t>the resources will provide different contributions </a:t>
            </a:r>
            <a:r>
              <a:rPr lang="en-US" dirty="0" smtClean="0"/>
              <a:t>per unit of accredited capacity</a:t>
            </a:r>
            <a:endParaRPr lang="en-US" dirty="0"/>
          </a:p>
          <a:p>
            <a:pPr lvl="0"/>
            <a:r>
              <a:rPr lang="en-US" dirty="0"/>
              <a:t>The ability to directly compare costs allows </a:t>
            </a:r>
            <a:r>
              <a:rPr lang="en-US" dirty="0" smtClean="0"/>
              <a:t>a more optimal resource mix to be achieved</a:t>
            </a:r>
            <a:endParaRPr lang="en-US" dirty="0"/>
          </a:p>
        </p:txBody>
      </p:sp>
    </p:spTree>
    <p:extLst>
      <p:ext uri="{BB962C8B-B14F-4D97-AF65-F5344CB8AC3E}">
        <p14:creationId xmlns:p14="http://schemas.microsoft.com/office/powerpoint/2010/main" val="657660622"/>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iso_white_cover">
  <a:themeElements>
    <a:clrScheme name="ISO-NE">
      <a:dk1>
        <a:srgbClr val="62777F"/>
      </a:dk1>
      <a:lt1>
        <a:srgbClr val="FFFFFF"/>
      </a:lt1>
      <a:dk2>
        <a:srgbClr val="1E6A9A"/>
      </a:dk2>
      <a:lt2>
        <a:srgbClr val="6DCFF6"/>
      </a:lt2>
      <a:accent1>
        <a:srgbClr val="1795D2"/>
      </a:accent1>
      <a:accent2>
        <a:srgbClr val="8555A1"/>
      </a:accent2>
      <a:accent3>
        <a:srgbClr val="77BD2A"/>
      </a:accent3>
      <a:accent4>
        <a:srgbClr val="FBB92F"/>
      </a:accent4>
      <a:accent5>
        <a:srgbClr val="F68920"/>
      </a:accent5>
      <a:accent6>
        <a:srgbClr val="EC1F25"/>
      </a:accent6>
      <a:hlink>
        <a:srgbClr val="1795D2"/>
      </a:hlink>
      <a:folHlink>
        <a:srgbClr val="8555A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ISO-PPT-Template-Public-16-9" id="{32F30E78-C021-4951-B1FC-740B6C3FC246}" vid="{DEB9FD61-F7E9-4C5B-8D65-9F8B5A889844}"/>
    </a:ext>
  </a:extLst>
</a:theme>
</file>

<file path=ppt/theme/theme2.xml><?xml version="1.0" encoding="utf-8"?>
<a:theme xmlns:a="http://schemas.openxmlformats.org/drawingml/2006/main" name="blank">
  <a:themeElements>
    <a:clrScheme name="ISO-NE">
      <a:dk1>
        <a:srgbClr val="62777F"/>
      </a:dk1>
      <a:lt1>
        <a:srgbClr val="FFFFFF"/>
      </a:lt1>
      <a:dk2>
        <a:srgbClr val="1E6A9A"/>
      </a:dk2>
      <a:lt2>
        <a:srgbClr val="6DCFF6"/>
      </a:lt2>
      <a:accent1>
        <a:srgbClr val="1795D2"/>
      </a:accent1>
      <a:accent2>
        <a:srgbClr val="8555A1"/>
      </a:accent2>
      <a:accent3>
        <a:srgbClr val="77BD2A"/>
      </a:accent3>
      <a:accent4>
        <a:srgbClr val="FBB92F"/>
      </a:accent4>
      <a:accent5>
        <a:srgbClr val="F68920"/>
      </a:accent5>
      <a:accent6>
        <a:srgbClr val="EC1F25"/>
      </a:accent6>
      <a:hlink>
        <a:srgbClr val="1795D2"/>
      </a:hlink>
      <a:folHlink>
        <a:srgbClr val="8555A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ISO-PPT-Template-Public-16-9" id="{32F30E78-C021-4951-B1FC-740B6C3FC246}" vid="{DEF36ABE-BF04-49E7-8010-928C0C008CD7}"/>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ISO-PPT-Template-Public-16-9</Template>
  <TotalTime>0</TotalTime>
  <Words>5596</Words>
  <Application>Microsoft Office PowerPoint</Application>
  <PresentationFormat>On-screen Show (16:9)</PresentationFormat>
  <Paragraphs>698</Paragraphs>
  <Slides>53</Slides>
  <Notes>1</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53</vt:i4>
      </vt:variant>
    </vt:vector>
  </HeadingPairs>
  <TitlesOfParts>
    <vt:vector size="58" baseType="lpstr">
      <vt:lpstr>Arial</vt:lpstr>
      <vt:lpstr>Calibri</vt:lpstr>
      <vt:lpstr>Cambria Math</vt:lpstr>
      <vt:lpstr>iso_white_cover</vt:lpstr>
      <vt:lpstr>blank</vt:lpstr>
      <vt:lpstr>PowerPoint Presentation</vt:lpstr>
      <vt:lpstr>PowerPoint Presentation</vt:lpstr>
      <vt:lpstr>PowerPoint Presentation</vt:lpstr>
      <vt:lpstr>Prior Outreach and Background: Technical Sessions</vt:lpstr>
      <vt:lpstr>Review of key concepts in capacity accreditation</vt:lpstr>
      <vt:lpstr>Resource Adequacy Assessment</vt:lpstr>
      <vt:lpstr>Capacity Accreditation</vt:lpstr>
      <vt:lpstr>Purpose of Capacity Accreditation</vt:lpstr>
      <vt:lpstr>Substitutability</vt:lpstr>
      <vt:lpstr>Approaches to Accreditation</vt:lpstr>
      <vt:lpstr>Different Methodologies to Accredit Capacity</vt:lpstr>
      <vt:lpstr>Different Methodologies to Accredit Capacity, cont.</vt:lpstr>
      <vt:lpstr>ISO-NE’s Current Approach to Accreditation</vt:lpstr>
      <vt:lpstr>Accreditation Approaches in Other Regions</vt:lpstr>
      <vt:lpstr>Conceptual Discussion of Average vs. marginal approaches</vt:lpstr>
      <vt:lpstr>Average vs. Marginal Approaches</vt:lpstr>
      <vt:lpstr>Loss of Load Expectation and Expected Unserved Energy</vt:lpstr>
      <vt:lpstr>Graphical Demonstration of Marginal Approach</vt:lpstr>
      <vt:lpstr>Graphical Demonstration of Marginal Approach, cont.</vt:lpstr>
      <vt:lpstr>Graphical Demonstration of Marginal Approach, cont.</vt:lpstr>
      <vt:lpstr>Graphical Demonstration of Average Approach</vt:lpstr>
      <vt:lpstr>Graphical Demonstration of Average Approach</vt:lpstr>
      <vt:lpstr>Average vs. Marginal Takeaways</vt:lpstr>
      <vt:lpstr>Nomenclature</vt:lpstr>
      <vt:lpstr>Nomenclature, cont.</vt:lpstr>
      <vt:lpstr>Average and Marginal Approaches Benefits and Challenges</vt:lpstr>
      <vt:lpstr>Continued Discussion on Average and Marginal Approaches in July</vt:lpstr>
      <vt:lpstr>Opportunities for improvements to current resource capacity accreditation process</vt:lpstr>
      <vt:lpstr>Forward Capacity Market Design Objectives</vt:lpstr>
      <vt:lpstr>Opportunities for Improvement</vt:lpstr>
      <vt:lpstr>Opportunity 1: Improved Accuracy in Accreditation</vt:lpstr>
      <vt:lpstr>Opportunity 2: Improved Accuracy in Resource Adequacy Assessment Modeling</vt:lpstr>
      <vt:lpstr>Conclusion</vt:lpstr>
      <vt:lpstr>Outline of Project Scope</vt:lpstr>
      <vt:lpstr>Key Takeaways</vt:lpstr>
      <vt:lpstr>Stakeholder schedule</vt:lpstr>
      <vt:lpstr>Stakeholder Process - Overview</vt:lpstr>
      <vt:lpstr>Stakeholder Schedule – Conceptual Design Phase</vt:lpstr>
      <vt:lpstr>Stakeholder Schedule – Conceptual Design Phase, cont.</vt:lpstr>
      <vt:lpstr>Stakeholder Schedule – Detailed Design Phase </vt:lpstr>
      <vt:lpstr>PowerPoint Presentation</vt:lpstr>
      <vt:lpstr>Appendix A</vt:lpstr>
      <vt:lpstr>PJM’s Approach to Capacity Accreditation</vt:lpstr>
      <vt:lpstr>NYISO’s Approach to Capacity Accreditation</vt:lpstr>
      <vt:lpstr>MISO’s Approach to Capacity Accreditation</vt:lpstr>
      <vt:lpstr>Accreditation in Other Regions without Reliability Markets</vt:lpstr>
      <vt:lpstr>Reference Materials</vt:lpstr>
      <vt:lpstr>Reference Materials, cont.</vt:lpstr>
      <vt:lpstr>Appendix B</vt:lpstr>
      <vt:lpstr>Illustrating the ‘effective load’ approach to calculate average ELCC values</vt:lpstr>
      <vt:lpstr>Illustrating the ‘perfect capacity’ method to calculate ELCC values with an average approach</vt:lpstr>
      <vt:lpstr>Marginal ELCC</vt:lpstr>
      <vt:lpstr>Marginal Reliability Impact Approach</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2021-09-09T20:24:55Z</dcterms:created>
  <dcterms:modified xsi:type="dcterms:W3CDTF">2022-06-03T18:58:47Z</dcterms:modified>
</cp:coreProperties>
</file>