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8" r:id="rId2"/>
  </p:sldMasterIdLst>
  <p:notesMasterIdLst>
    <p:notesMasterId r:id="rId62"/>
  </p:notesMasterIdLst>
  <p:handoutMasterIdLst>
    <p:handoutMasterId r:id="rId63"/>
  </p:handoutMasterIdLst>
  <p:sldIdLst>
    <p:sldId id="263" r:id="rId3"/>
    <p:sldId id="381" r:id="rId4"/>
    <p:sldId id="430" r:id="rId5"/>
    <p:sldId id="313" r:id="rId6"/>
    <p:sldId id="391" r:id="rId7"/>
    <p:sldId id="380" r:id="rId8"/>
    <p:sldId id="421" r:id="rId9"/>
    <p:sldId id="384" r:id="rId10"/>
    <p:sldId id="392" r:id="rId11"/>
    <p:sldId id="366" r:id="rId12"/>
    <p:sldId id="394" r:id="rId13"/>
    <p:sldId id="431" r:id="rId14"/>
    <p:sldId id="397" r:id="rId15"/>
    <p:sldId id="367" r:id="rId16"/>
    <p:sldId id="295" r:id="rId17"/>
    <p:sldId id="432" r:id="rId18"/>
    <p:sldId id="296" r:id="rId19"/>
    <p:sldId id="433" r:id="rId20"/>
    <p:sldId id="298" r:id="rId21"/>
    <p:sldId id="299" r:id="rId22"/>
    <p:sldId id="434" r:id="rId23"/>
    <p:sldId id="328" r:id="rId24"/>
    <p:sldId id="322" r:id="rId25"/>
    <p:sldId id="435" r:id="rId26"/>
    <p:sldId id="378" r:id="rId27"/>
    <p:sldId id="405" r:id="rId28"/>
    <p:sldId id="440" r:id="rId29"/>
    <p:sldId id="437" r:id="rId30"/>
    <p:sldId id="407" r:id="rId31"/>
    <p:sldId id="408" r:id="rId32"/>
    <p:sldId id="422" r:id="rId33"/>
    <p:sldId id="331" r:id="rId34"/>
    <p:sldId id="334" r:id="rId35"/>
    <p:sldId id="303" r:id="rId36"/>
    <p:sldId id="332" r:id="rId37"/>
    <p:sldId id="335" r:id="rId38"/>
    <p:sldId id="436" r:id="rId39"/>
    <p:sldId id="419" r:id="rId40"/>
    <p:sldId id="417" r:id="rId41"/>
    <p:sldId id="423" r:id="rId42"/>
    <p:sldId id="369" r:id="rId43"/>
    <p:sldId id="416" r:id="rId44"/>
    <p:sldId id="345" r:id="rId45"/>
    <p:sldId id="337" r:id="rId46"/>
    <p:sldId id="418" r:id="rId47"/>
    <p:sldId id="424" r:id="rId48"/>
    <p:sldId id="338" r:id="rId49"/>
    <p:sldId id="342" r:id="rId50"/>
    <p:sldId id="340" r:id="rId51"/>
    <p:sldId id="343" r:id="rId52"/>
    <p:sldId id="320" r:id="rId53"/>
    <p:sldId id="353" r:id="rId54"/>
    <p:sldId id="354" r:id="rId55"/>
    <p:sldId id="425" r:id="rId56"/>
    <p:sldId id="426" r:id="rId57"/>
    <p:sldId id="427" r:id="rId58"/>
    <p:sldId id="428" r:id="rId59"/>
    <p:sldId id="429" r:id="rId60"/>
    <p:sldId id="346" r:id="rId61"/>
  </p:sldIdLst>
  <p:sldSz cx="9144000" cy="5143500" type="screen16x9"/>
  <p:notesSz cx="7315200" cy="96012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1654" clrIdx="0"/>
  <p:cmAuthor id="8" name="MEW" initials="MEW" lastIdx="25" clrIdx="2">
    <p:extLst>
      <p:ext uri="{19B8F6BF-5375-455C-9EA6-DF929625EA0E}">
        <p15:presenceInfo xmlns:p15="http://schemas.microsoft.com/office/powerpoint/2012/main" userId="MEW" providerId="None"/>
      </p:ext>
    </p:extLst>
  </p:cmAuthor>
  <p:cmAuthor id="9" name="Laine, Emily" initials="LE" lastIdx="31" clrIdx="5">
    <p:extLst>
      <p:ext uri="{19B8F6BF-5375-455C-9EA6-DF929625EA0E}">
        <p15:presenceInfo xmlns:p15="http://schemas.microsoft.com/office/powerpoint/2012/main" userId="S-1-5-21-1715567821-1275210071-682003330-46644" providerId="AD"/>
      </p:ext>
    </p:extLst>
  </p:cmAuthor>
  <p:cmAuthor id="10" name="Zhao, Feng" initials="ZF" lastIdx="1" clrIdx="4">
    <p:extLst>
      <p:ext uri="{19B8F6BF-5375-455C-9EA6-DF929625EA0E}">
        <p15:presenceInfo xmlns:p15="http://schemas.microsoft.com/office/powerpoint/2012/main" userId="S-1-5-21-1715567821-1275210071-682003330-257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EBA4"/>
    <a:srgbClr val="F7A5A8"/>
    <a:srgbClr val="EC1F25"/>
    <a:srgbClr val="FBB92F"/>
    <a:srgbClr val="77BD2A"/>
    <a:srgbClr val="62777F"/>
    <a:srgbClr val="6FA943"/>
    <a:srgbClr val="B9D257"/>
    <a:srgbClr val="F68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2" autoAdjust="0"/>
    <p:restoredTop sz="89965" autoAdjust="0"/>
  </p:normalViewPr>
  <p:slideViewPr>
    <p:cSldViewPr>
      <p:cViewPr varScale="1">
        <p:scale>
          <a:sx n="181" d="100"/>
          <a:sy n="181" d="100"/>
        </p:scale>
        <p:origin x="174" y="4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70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0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isoexpress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s://twitter.com/isonewengland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196701"/>
            <a:ext cx="5559552" cy="2286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2435745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3835698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4186573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2606760"/>
            <a:ext cx="5559552" cy="65079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064579"/>
            <a:ext cx="5562600" cy="12001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80" y="1892458"/>
            <a:ext cx="2287543" cy="108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81891"/>
            <a:ext cx="5334000" cy="4000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2400300"/>
            <a:ext cx="3880514" cy="6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3846"/>
            <a:ext cx="4038600" cy="357530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4956"/>
            <a:ext cx="4040188" cy="3074194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56132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54956"/>
            <a:ext cx="4041775" cy="307419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056132"/>
            <a:ext cx="8229600" cy="35718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053846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7670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076707"/>
            <a:ext cx="4041648" cy="35740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056132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056132"/>
            <a:ext cx="4041648" cy="357176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57351"/>
            <a:ext cx="7772400" cy="1021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2686051"/>
            <a:ext cx="7772400" cy="11251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4457701"/>
            <a:ext cx="7360920" cy="290393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371600"/>
            <a:ext cx="8229600" cy="33147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457200" y="400050"/>
          <a:ext cx="8077200" cy="863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889">
                <a:tc>
                  <a:txBody>
                    <a:bodyPr/>
                    <a:lstStyle/>
                    <a:p>
                      <a:endParaRPr lang="en-US" sz="1800" baseline="30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19"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457200"/>
            <a:ext cx="6096000" cy="285750"/>
          </a:xfrm>
        </p:spPr>
        <p:txBody>
          <a:bodyPr>
            <a:noAutofit/>
          </a:bodyPr>
          <a:lstStyle>
            <a:lvl1pPr marL="0" indent="0">
              <a:buNone/>
              <a:defRPr sz="2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400050"/>
            <a:ext cx="1524000" cy="51435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900" y="1028700"/>
            <a:ext cx="7896101" cy="228600"/>
          </a:xfrm>
        </p:spPr>
        <p:txBody>
          <a:bodyPr>
            <a:noAutofit/>
          </a:bodyPr>
          <a:lstStyle>
            <a:lvl1pPr marL="0" indent="0">
              <a:buNone/>
              <a:defRPr sz="12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485900"/>
            <a:ext cx="8229600" cy="32004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685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47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62"/>
            <a:ext cx="9144000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051322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60607" y="229008"/>
            <a:ext cx="1600200" cy="16002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7235014" y="43815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486400" y="1829208"/>
            <a:ext cx="1748614" cy="2514600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931621" y="2109788"/>
            <a:ext cx="1748614" cy="2514600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619250" y="4214813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219450" y="4214813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092994"/>
            <a:ext cx="48481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  <a:hlinkClick r:id="rId4"/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Regular news about the ISO and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  <a:hlinkClick r:id="rId13"/>
              </a:rPr>
              <a:t>ISO Express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Real-time data on New England’s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us on </a:t>
            </a:r>
            <a:r>
              <a:rPr lang="en-US" sz="2000" b="0" dirty="0" smtClean="0">
                <a:solidFill>
                  <a:srgbClr val="000000"/>
                </a:solidFill>
              </a:rPr>
              <a:t>Twitter: </a:t>
            </a:r>
            <a:r>
              <a:rPr lang="en-US" sz="2000" b="1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@isonewengland</a:t>
            </a:r>
            <a:endParaRPr lang="en-US" sz="2000" b="1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  <a:hlinkClick r:id="rId6"/>
              </a:rPr>
              <a:t>ISO to Go App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Free mobile app puts real-time wholesale electricity pricing and power grid info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26865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17987"/>
            <a:ext cx="9143992" cy="42551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4746785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  <p:sldLayoutId id="2147483721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8229600" cy="352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5029200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event-details?eventId=147054&amp;key-topic=Resource%20Capacity%20Accreditation%20in%20the%20Forward%20Capacity%20Market" TargetMode="Externa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3200" y="196701"/>
            <a:ext cx="6105354" cy="228600"/>
          </a:xfrm>
        </p:spPr>
        <p:txBody>
          <a:bodyPr/>
          <a:lstStyle/>
          <a:p>
            <a:r>
              <a:rPr lang="en-US" dirty="0"/>
              <a:t>Joint Meeting </a:t>
            </a:r>
            <a:r>
              <a:rPr lang="en-US" dirty="0" smtClean="0"/>
              <a:t>NEPOOL Markets </a:t>
            </a:r>
            <a:r>
              <a:rPr lang="en-US" dirty="0"/>
              <a:t>and Reliability Committees </a:t>
            </a:r>
            <a:r>
              <a:rPr lang="en-US" dirty="0" smtClean="0"/>
              <a:t>July </a:t>
            </a:r>
            <a:r>
              <a:rPr lang="en-US" dirty="0"/>
              <a:t>12, 2022 </a:t>
            </a:r>
            <a:r>
              <a:rPr lang="en-US" dirty="0"/>
              <a:t>|</a:t>
            </a:r>
            <a:r>
              <a:rPr lang="en-US" dirty="0" smtClean="0"/>
              <a:t> Meredith</a:t>
            </a:r>
            <a:r>
              <a:rPr lang="en-US" dirty="0" smtClean="0"/>
              <a:t>, NH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Feng Zhao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89002" y="4186573"/>
            <a:ext cx="5559552" cy="366378"/>
          </a:xfrm>
        </p:spPr>
        <p:txBody>
          <a:bodyPr>
            <a:normAutofit fontScale="55000" lnSpcReduction="20000"/>
          </a:bodyPr>
          <a:lstStyle/>
          <a:p>
            <a:r>
              <a:rPr lang="en-US" sz="1900" dirty="0"/>
              <a:t>Technical Manager</a:t>
            </a:r>
            <a:br>
              <a:rPr lang="en-US" sz="1900" dirty="0"/>
            </a:br>
            <a:r>
              <a:rPr lang="en-US" sz="1900" dirty="0"/>
              <a:t>fzhao@iso-ne.com</a:t>
            </a:r>
            <a:br>
              <a:rPr lang="en-US" sz="1900" dirty="0"/>
            </a:br>
            <a:r>
              <a:rPr lang="en-US" sz="1900" dirty="0"/>
              <a:t>413-540-4561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MRI-based conceptual design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3200" dirty="0"/>
              <a:t>Resource Capacity Accreditation in the Forward Capacity Market</a:t>
            </a:r>
            <a:endParaRPr lang="en-US" sz="3200" strike="sngStrik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Responses to Improvement Opportunities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153400" cy="3609516"/>
          </a:xfrm>
        </p:spPr>
        <p:txBody>
          <a:bodyPr>
            <a:normAutofit/>
          </a:bodyPr>
          <a:lstStyle/>
          <a:p>
            <a:r>
              <a:rPr lang="en-US" u="sng" dirty="0" smtClean="0"/>
              <a:t>RCA Improvement #1</a:t>
            </a:r>
            <a:r>
              <a:rPr lang="en-US" dirty="0" smtClean="0"/>
              <a:t>: Accredit all resources based on their marginal reliability impact to yield substitutability between resources (</a:t>
            </a:r>
            <a:r>
              <a:rPr lang="en-US" i="1" dirty="0" smtClean="0"/>
              <a:t>Response to Opportunity 1</a:t>
            </a:r>
            <a:r>
              <a:rPr lang="en-US" dirty="0" smtClean="0"/>
              <a:t>)</a:t>
            </a:r>
          </a:p>
          <a:p>
            <a:r>
              <a:rPr lang="en-US" u="sng" dirty="0"/>
              <a:t>RCA Improvement #</a:t>
            </a:r>
            <a:r>
              <a:rPr lang="en-US" u="sng" dirty="0" smtClean="0"/>
              <a:t>2</a:t>
            </a:r>
            <a:r>
              <a:rPr lang="en-US" dirty="0" smtClean="0"/>
              <a:t>: Improve resource adequacy assessment models</a:t>
            </a:r>
            <a:r>
              <a:rPr lang="en-US" b="1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more accurate </a:t>
            </a:r>
            <a:r>
              <a:rPr lang="en-US" dirty="0" smtClean="0"/>
              <a:t>resource MRI and accredited values (</a:t>
            </a:r>
            <a:r>
              <a:rPr lang="en-US" i="1" dirty="0"/>
              <a:t>Response to Opportunity </a:t>
            </a:r>
            <a:r>
              <a:rPr lang="en-US" i="1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610600" cy="857250"/>
          </a:xfrm>
        </p:spPr>
        <p:txBody>
          <a:bodyPr>
            <a:normAutofit/>
          </a:bodyPr>
          <a:lstStyle/>
          <a:p>
            <a:r>
              <a:rPr lang="en-US" dirty="0"/>
              <a:t>RCA </a:t>
            </a:r>
            <a:r>
              <a:rPr lang="en-US" dirty="0" smtClean="0"/>
              <a:t>Improvement </a:t>
            </a:r>
            <a:r>
              <a:rPr lang="en-US" dirty="0"/>
              <a:t>#1</a:t>
            </a:r>
            <a:r>
              <a:rPr lang="en-US" dirty="0" smtClean="0"/>
              <a:t>: </a:t>
            </a:r>
            <a:r>
              <a:rPr lang="en-US" i="1" dirty="0" smtClean="0"/>
              <a:t>MRI-based Accreditation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229600" cy="22824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resource’s </a:t>
            </a:r>
            <a:r>
              <a:rPr lang="en-US" b="1" dirty="0" smtClean="0"/>
              <a:t>Marginal Reliability Impact (MRI)</a:t>
            </a:r>
            <a:r>
              <a:rPr lang="en-US" dirty="0" smtClean="0"/>
              <a:t>, in </a:t>
            </a:r>
            <a:r>
              <a:rPr lang="en-US" i="1" dirty="0" smtClean="0"/>
              <a:t>hours/year</a:t>
            </a:r>
            <a:r>
              <a:rPr lang="en-US" dirty="0" smtClean="0"/>
              <a:t>, is evaluated prior to FCA </a:t>
            </a:r>
          </a:p>
          <a:p>
            <a:r>
              <a:rPr lang="en-US" dirty="0" smtClean="0"/>
              <a:t>Each resource’s </a:t>
            </a:r>
            <a:r>
              <a:rPr lang="en-US" b="1" dirty="0" smtClean="0"/>
              <a:t>relative</a:t>
            </a:r>
            <a:r>
              <a:rPr lang="en-US" dirty="0" smtClean="0"/>
              <a:t> </a:t>
            </a:r>
            <a:r>
              <a:rPr lang="en-US" b="1" dirty="0" smtClean="0"/>
              <a:t>Marginal Reliability Impact (rMRI) </a:t>
            </a:r>
            <a:r>
              <a:rPr lang="en-US" dirty="0" smtClean="0"/>
              <a:t>to perfect capacity is a ratio </a:t>
            </a:r>
            <a:r>
              <a:rPr lang="en-US" dirty="0"/>
              <a:t>(</a:t>
            </a:r>
            <a:r>
              <a:rPr lang="en-US" i="1" dirty="0"/>
              <a:t>no </a:t>
            </a:r>
            <a:r>
              <a:rPr lang="en-US" i="1" dirty="0" smtClean="0"/>
              <a:t>units</a:t>
            </a:r>
            <a:r>
              <a:rPr lang="en-US" dirty="0" smtClean="0"/>
              <a:t>): rMRI = MRI/</a:t>
            </a:r>
            <a:r>
              <a:rPr lang="en-US" dirty="0" smtClean="0"/>
              <a:t>MRI</a:t>
            </a:r>
            <a:r>
              <a:rPr lang="en-US" i="1" baseline="-25000" dirty="0" smtClean="0"/>
              <a:t>perfect</a:t>
            </a:r>
            <a:endParaRPr lang="en-US" i="1" dirty="0" smtClean="0"/>
          </a:p>
          <a:p>
            <a:r>
              <a:rPr lang="en-US" dirty="0" smtClean="0"/>
              <a:t>Each resource’s new accredited capacity, </a:t>
            </a:r>
            <a:r>
              <a:rPr lang="en-US" b="1" dirty="0" smtClean="0"/>
              <a:t>Qualified MRI Capacity (QMRIC)</a:t>
            </a:r>
            <a:r>
              <a:rPr lang="en-US" dirty="0" smtClean="0"/>
              <a:t>, is calculated in </a:t>
            </a:r>
            <a:r>
              <a:rPr lang="en-US" i="1" dirty="0" smtClean="0"/>
              <a:t>MW</a:t>
            </a:r>
            <a:r>
              <a:rPr lang="en-US" dirty="0" smtClean="0"/>
              <a:t>: QMRIC = </a:t>
            </a:r>
            <a:r>
              <a:rPr lang="en-US" dirty="0" smtClean="0">
                <a:sym typeface="Symbol" panose="05050102010706020507" pitchFamily="18" charset="2"/>
              </a:rPr>
              <a:t>QC</a:t>
            </a:r>
            <a:r>
              <a:rPr lang="en-US" dirty="0">
                <a:sym typeface="Symbol" panose="05050102010706020507" pitchFamily="18" charset="2"/>
              </a:rPr>
              <a:t>  </a:t>
            </a:r>
            <a:r>
              <a:rPr lang="en-US" dirty="0" smtClean="0"/>
              <a:t>rMRI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44306" y="3501628"/>
            <a:ext cx="6980494" cy="498500"/>
            <a:chOff x="944306" y="3501628"/>
            <a:chExt cx="6980494" cy="498500"/>
          </a:xfrm>
        </p:grpSpPr>
        <p:sp>
          <p:nvSpPr>
            <p:cNvPr id="5" name="Rectangle 4"/>
            <p:cNvSpPr/>
            <p:nvPr/>
          </p:nvSpPr>
          <p:spPr>
            <a:xfrm>
              <a:off x="944306" y="3638550"/>
              <a:ext cx="2397297" cy="3615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Qualified Capacity (QC)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181600" y="3638550"/>
              <a:ext cx="2743200" cy="3615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Qualified </a:t>
              </a:r>
              <a:r>
                <a:rPr lang="en-US" dirty="0" smtClean="0">
                  <a:solidFill>
                    <a:schemeClr val="tx1"/>
                  </a:solidFill>
                </a:rPr>
                <a:t>MRIC (QMRIC)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3"/>
              <a:endCxn id="6" idx="1"/>
            </p:cNvCxnSpPr>
            <p:nvPr/>
          </p:nvCxnSpPr>
          <p:spPr>
            <a:xfrm>
              <a:off x="3341603" y="3819339"/>
              <a:ext cx="18399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575802" y="3501628"/>
              <a:ext cx="137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 smtClean="0">
                  <a:solidFill>
                    <a:schemeClr val="tx2"/>
                  </a:solidFill>
                  <a:sym typeface="Symbol" panose="05050102010706020507" pitchFamily="18" charset="2"/>
                </a:rPr>
                <a:t></a:t>
              </a:r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r>
                <a:rPr lang="en-US" dirty="0">
                  <a:solidFill>
                    <a:schemeClr val="tx2"/>
                  </a:solidFill>
                </a:rPr>
                <a:t>rMRI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3820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RCA </a:t>
            </a:r>
            <a:r>
              <a:rPr lang="en-US" dirty="0" smtClean="0"/>
              <a:t>Improvement #1: </a:t>
            </a:r>
            <a:r>
              <a:rPr lang="en-US" i="1" dirty="0" smtClean="0"/>
              <a:t>MRI-based </a:t>
            </a:r>
            <a:r>
              <a:rPr lang="en-US" i="1" dirty="0"/>
              <a:t>Accreditation </a:t>
            </a:r>
            <a:r>
              <a:rPr lang="en-US" i="1" dirty="0" smtClean="0"/>
              <a:t>cont.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1"/>
            <a:ext cx="8229600" cy="130261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Two obligations are produced by market clearing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new Capacity Supply Obligation (CSO)</a:t>
            </a:r>
            <a:r>
              <a:rPr lang="en-US" dirty="0" smtClean="0"/>
              <a:t> or cleared </a:t>
            </a:r>
            <a:r>
              <a:rPr lang="en-US" dirty="0"/>
              <a:t>MRIC, </a:t>
            </a:r>
            <a:r>
              <a:rPr lang="en-US" dirty="0" smtClean="0"/>
              <a:t>and </a:t>
            </a:r>
          </a:p>
          <a:p>
            <a:pPr lvl="1"/>
            <a:r>
              <a:rPr lang="en-US" b="1" dirty="0" smtClean="0"/>
              <a:t>Effective CSO (ECSO)</a:t>
            </a:r>
            <a:r>
              <a:rPr lang="en-US" dirty="0" smtClean="0"/>
              <a:t>, the physical obligation associated with the CSO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44135" y="2452258"/>
            <a:ext cx="7790265" cy="579620"/>
            <a:chOff x="957330" y="1984779"/>
            <a:chExt cx="7790265" cy="579620"/>
          </a:xfrm>
        </p:grpSpPr>
        <p:sp>
          <p:nvSpPr>
            <p:cNvPr id="17" name="Text Box 10"/>
            <p:cNvSpPr txBox="1"/>
            <p:nvPr/>
          </p:nvSpPr>
          <p:spPr>
            <a:xfrm>
              <a:off x="2864828" y="2148062"/>
              <a:ext cx="678112" cy="41633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3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b="1" dirty="0">
                  <a:solidFill>
                    <a:srgbClr val="62777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QC</a:t>
              </a:r>
              <a:endParaRPr lang="en-US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0"/>
            <p:cNvSpPr txBox="1"/>
            <p:nvPr/>
          </p:nvSpPr>
          <p:spPr>
            <a:xfrm>
              <a:off x="5479753" y="2132811"/>
              <a:ext cx="790920" cy="36477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3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b="1" dirty="0">
                  <a:solidFill>
                    <a:srgbClr val="62777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CSO 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29831" y="2057772"/>
              <a:ext cx="964120" cy="3615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Text Box 10"/>
            <p:cNvSpPr txBox="1"/>
            <p:nvPr/>
          </p:nvSpPr>
          <p:spPr>
            <a:xfrm>
              <a:off x="3642134" y="1984779"/>
              <a:ext cx="1655678" cy="5686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3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b="1" dirty="0">
                  <a:solidFill>
                    <a:srgbClr val="62777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FCM Clearing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77981" y="2057772"/>
              <a:ext cx="970419" cy="355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3609848" y="2219644"/>
              <a:ext cx="1651046" cy="96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 Box 10"/>
            <p:cNvSpPr txBox="1"/>
            <p:nvPr/>
          </p:nvSpPr>
          <p:spPr>
            <a:xfrm>
              <a:off x="6633089" y="2006426"/>
              <a:ext cx="2114506" cy="42967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ts val="13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b="1" dirty="0" smtClean="0">
                  <a:solidFill>
                    <a:srgbClr val="62777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Physical &amp; market obligations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10"/>
            <p:cNvSpPr txBox="1"/>
            <p:nvPr/>
          </p:nvSpPr>
          <p:spPr>
            <a:xfrm>
              <a:off x="957330" y="2106176"/>
              <a:ext cx="1340114" cy="39642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3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b="1" u="sng" dirty="0">
                  <a:solidFill>
                    <a:srgbClr val="62777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Current</a:t>
              </a:r>
              <a:r>
                <a:rPr lang="en-US" b="1" dirty="0">
                  <a:solidFill>
                    <a:srgbClr val="62777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: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09767" y="2858781"/>
            <a:ext cx="7848600" cy="1634005"/>
          </a:xfrm>
          <a:prstGeom prst="rect">
            <a:avLst/>
          </a:prstGeom>
        </p:spPr>
      </p:sp>
      <p:cxnSp>
        <p:nvCxnSpPr>
          <p:cNvPr id="42" name="Straight Connector 41"/>
          <p:cNvCxnSpPr/>
          <p:nvPr/>
        </p:nvCxnSpPr>
        <p:spPr>
          <a:xfrm flipV="1">
            <a:off x="842927" y="3123341"/>
            <a:ext cx="7374054" cy="1267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804008" y="3400629"/>
            <a:ext cx="7654192" cy="1304721"/>
            <a:chOff x="1017016" y="3119673"/>
            <a:chExt cx="7654192" cy="1304721"/>
          </a:xfrm>
        </p:grpSpPr>
        <p:sp>
          <p:nvSpPr>
            <p:cNvPr id="26" name="Text Box 10"/>
            <p:cNvSpPr txBox="1"/>
            <p:nvPr/>
          </p:nvSpPr>
          <p:spPr>
            <a:xfrm>
              <a:off x="2672512" y="4063297"/>
              <a:ext cx="993135" cy="36109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3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b="1" dirty="0">
                  <a:solidFill>
                    <a:srgbClr val="1E6A9A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QMRIC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Text Box 10"/>
            <p:cNvSpPr txBox="1"/>
            <p:nvPr/>
          </p:nvSpPr>
          <p:spPr>
            <a:xfrm>
              <a:off x="5509080" y="4052484"/>
              <a:ext cx="988338" cy="36027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3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b="1" dirty="0" smtClean="0">
                  <a:solidFill>
                    <a:srgbClr val="1E6A9A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CSO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10"/>
            <p:cNvSpPr txBox="1"/>
            <p:nvPr/>
          </p:nvSpPr>
          <p:spPr>
            <a:xfrm>
              <a:off x="2275592" y="3643468"/>
              <a:ext cx="992543" cy="36027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00"/>
                </a:lnSpc>
                <a:spcAft>
                  <a:spcPts val="1200"/>
                </a:spcAft>
              </a:pPr>
              <a:r>
                <a:rPr lang="en-US" b="1" dirty="0">
                  <a:solidFill>
                    <a:srgbClr val="1E6A9A"/>
                  </a:solidFill>
                  <a:latin typeface="Cambria" panose="02040503050406030204" pitchFamily="18" charset="0"/>
                  <a:ea typeface="Calibri" panose="020F0502020204030204" pitchFamily="34" charset="0"/>
                  <a:sym typeface="Symbol" panose="05050102010706020507" pitchFamily="18" charset="2"/>
                </a:rPr>
                <a:t> </a:t>
              </a:r>
              <a:r>
                <a:rPr lang="en-US" dirty="0" smtClean="0">
                  <a:solidFill>
                    <a:srgbClr val="1E6A9A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rMRI 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10"/>
            <p:cNvSpPr txBox="1"/>
            <p:nvPr/>
          </p:nvSpPr>
          <p:spPr>
            <a:xfrm>
              <a:off x="5791200" y="3627573"/>
              <a:ext cx="1096357" cy="35944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00"/>
                </a:lnSpc>
                <a:spcAft>
                  <a:spcPts val="1200"/>
                </a:spcAft>
              </a:pPr>
              <a:r>
                <a:rPr lang="en-US" b="1" dirty="0">
                  <a:solidFill>
                    <a:srgbClr val="1E6A9A"/>
                  </a:solidFill>
                  <a:latin typeface="Cambria" panose="02040503050406030204" pitchFamily="18" charset="0"/>
                  <a:ea typeface="Calibri" panose="020F0502020204030204" pitchFamily="34" charset="0"/>
                  <a:sym typeface="Symbol" panose="05050102010706020507" pitchFamily="18" charset="2"/>
                </a:rPr>
                <a:t> </a:t>
              </a:r>
              <a:r>
                <a:rPr lang="en-US" dirty="0" smtClean="0">
                  <a:solidFill>
                    <a:srgbClr val="1E6A9A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1/</a:t>
              </a:r>
              <a:r>
                <a:rPr lang="en-US" dirty="0" smtClean="0">
                  <a:solidFill>
                    <a:srgbClr val="1E6A9A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rMRI</a:t>
              </a:r>
              <a:r>
                <a:rPr lang="en-US" dirty="0" smtClean="0">
                  <a:solidFill>
                    <a:srgbClr val="1E6A9A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 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37331" y="3954985"/>
              <a:ext cx="972517" cy="360273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Text Box 10"/>
            <p:cNvSpPr txBox="1"/>
            <p:nvPr/>
          </p:nvSpPr>
          <p:spPr>
            <a:xfrm>
              <a:off x="2849981" y="3186718"/>
              <a:ext cx="547215" cy="36109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3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b="1" dirty="0">
                  <a:solidFill>
                    <a:srgbClr val="62777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QC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 Box 10"/>
            <p:cNvSpPr txBox="1"/>
            <p:nvPr/>
          </p:nvSpPr>
          <p:spPr>
            <a:xfrm>
              <a:off x="5447746" y="3201451"/>
              <a:ext cx="739972" cy="36027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3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b="1" dirty="0">
                  <a:solidFill>
                    <a:srgbClr val="62777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ECSO 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25871" y="3119673"/>
              <a:ext cx="972517" cy="3602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Text Box 10"/>
            <p:cNvSpPr txBox="1"/>
            <p:nvPr/>
          </p:nvSpPr>
          <p:spPr>
            <a:xfrm>
              <a:off x="3752035" y="3769848"/>
              <a:ext cx="1576502" cy="3586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3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b="1" dirty="0">
                  <a:solidFill>
                    <a:srgbClr val="1E6A9A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FCM Clearing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94699" y="3119673"/>
              <a:ext cx="972517" cy="3594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631809" y="4135121"/>
              <a:ext cx="1662890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5311055" y="3945489"/>
              <a:ext cx="972517" cy="35944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130310" y="3495962"/>
              <a:ext cx="0" cy="448697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799671" y="3495113"/>
              <a:ext cx="0" cy="449319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 Box 10"/>
            <p:cNvSpPr txBox="1"/>
            <p:nvPr/>
          </p:nvSpPr>
          <p:spPr>
            <a:xfrm>
              <a:off x="7098896" y="3148897"/>
              <a:ext cx="1572312" cy="36109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3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b="1" dirty="0" smtClean="0">
                  <a:solidFill>
                    <a:srgbClr val="62777F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Physical obligation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Text Box 10"/>
            <p:cNvSpPr txBox="1"/>
            <p:nvPr/>
          </p:nvSpPr>
          <p:spPr>
            <a:xfrm>
              <a:off x="7071008" y="3910897"/>
              <a:ext cx="1385205" cy="36109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3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b="1" dirty="0" smtClean="0">
                  <a:solidFill>
                    <a:srgbClr val="1E6A9A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Market obligation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Text Box 10"/>
            <p:cNvSpPr txBox="1"/>
            <p:nvPr/>
          </p:nvSpPr>
          <p:spPr>
            <a:xfrm>
              <a:off x="1017016" y="3590055"/>
              <a:ext cx="1111278" cy="36027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ts val="13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b="1" u="sng" dirty="0">
                  <a:solidFill>
                    <a:srgbClr val="1E6A9A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New</a:t>
              </a:r>
              <a:r>
                <a:rPr lang="en-US" b="1" dirty="0">
                  <a:solidFill>
                    <a:srgbClr val="1E6A9A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: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188793" y="3599910"/>
              <a:ext cx="5851699" cy="326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RCA </a:t>
            </a:r>
            <a:r>
              <a:rPr lang="en-US" dirty="0" smtClean="0"/>
              <a:t>Improvement #2: </a:t>
            </a:r>
            <a:r>
              <a:rPr lang="en-US" i="1" dirty="0" smtClean="0"/>
              <a:t>Adequacy Assessment Model Improvement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MRI values are calculated using </a:t>
            </a:r>
            <a:r>
              <a:rPr lang="en-US" dirty="0" smtClean="0"/>
              <a:t>GE-MARS</a:t>
            </a:r>
            <a:r>
              <a:rPr lang="en-US" dirty="0"/>
              <a:t>, a resource adequacy assessment tool</a:t>
            </a:r>
          </a:p>
          <a:p>
            <a:pPr lvl="1"/>
            <a:r>
              <a:rPr lang="en-US" dirty="0"/>
              <a:t>MRIs are affected by </a:t>
            </a:r>
            <a:r>
              <a:rPr lang="en-US" dirty="0" smtClean="0"/>
              <a:t>the resource adequacy assessment models of load and resources in GE-MARS</a:t>
            </a:r>
          </a:p>
          <a:p>
            <a:r>
              <a:rPr lang="en-US" dirty="0" smtClean="0"/>
              <a:t>Resource adequacy assessment models are enhanced to allow more accurate calculation of resources’ MRI values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onnection to Previous FCM Improvements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idx="1"/>
          </p:nvPr>
        </p:nvSpPr>
        <p:spPr>
          <a:xfrm>
            <a:off x="5638626" y="2835853"/>
            <a:ext cx="2756663" cy="1348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RCA introduces the </a:t>
            </a:r>
            <a:r>
              <a:rPr lang="en-US" i="1" dirty="0" smtClean="0"/>
              <a:t>MRI</a:t>
            </a:r>
            <a:r>
              <a:rPr lang="en-US" b="1" i="1" dirty="0" smtClean="0"/>
              <a:t> </a:t>
            </a:r>
            <a:r>
              <a:rPr lang="en-US" i="1" dirty="0" smtClean="0"/>
              <a:t>concept</a:t>
            </a:r>
            <a:r>
              <a:rPr lang="en-US" dirty="0" smtClean="0"/>
              <a:t> to supply-side of FCM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276350"/>
            <a:ext cx="3471456" cy="3117076"/>
            <a:chOff x="2806674" y="1092431"/>
            <a:chExt cx="3471456" cy="3117076"/>
          </a:xfrm>
        </p:grpSpPr>
        <p:sp>
          <p:nvSpPr>
            <p:cNvPr id="5" name="TextBox 4"/>
            <p:cNvSpPr txBox="1"/>
            <p:nvPr/>
          </p:nvSpPr>
          <p:spPr>
            <a:xfrm>
              <a:off x="4781062" y="2969751"/>
              <a:ext cx="14970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</a:rPr>
                <a:t>QC accreditation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806674" y="2404647"/>
              <a:ext cx="2057400" cy="1804860"/>
              <a:chOff x="2090217" y="2829466"/>
              <a:chExt cx="2057400" cy="180486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439929" y="2907839"/>
                <a:ext cx="1371600" cy="12954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461817" y="3210466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090217" y="3227636"/>
                <a:ext cx="685800" cy="66863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895140" y="4182623"/>
                <a:ext cx="456694" cy="45170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895140" y="2829466"/>
                <a:ext cx="490778" cy="4945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806674" y="1092431"/>
              <a:ext cx="2057400" cy="1791856"/>
              <a:chOff x="1347652" y="1426702"/>
              <a:chExt cx="2057400" cy="179185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7364" y="1505075"/>
                <a:ext cx="1371600" cy="1295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719252" y="1807702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347652" y="1824872"/>
                <a:ext cx="685800" cy="66863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165045" y="2766855"/>
                <a:ext cx="456694" cy="45170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152575" y="1426702"/>
                <a:ext cx="490778" cy="4945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191000" y="2410181"/>
              <a:ext cx="2057400" cy="1789974"/>
              <a:chOff x="2781300" y="2286000"/>
              <a:chExt cx="2057400" cy="178997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124200" y="2362200"/>
                <a:ext cx="1371600" cy="1295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152900" y="2667000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781300" y="2667000"/>
                <a:ext cx="685800" cy="685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581400" y="3581400"/>
                <a:ext cx="490778" cy="49457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586223" y="2286000"/>
                <a:ext cx="490778" cy="4945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197906" y="1097277"/>
              <a:ext cx="2057400" cy="1791426"/>
              <a:chOff x="2743200" y="1426702"/>
              <a:chExt cx="2057400" cy="179142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3086100" y="1502902"/>
                <a:ext cx="1371600" cy="12954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114800" y="1807702"/>
                <a:ext cx="685800" cy="685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743200" y="1807702"/>
                <a:ext cx="685800" cy="6858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562184" y="2759476"/>
                <a:ext cx="453010" cy="45865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548123" y="1426702"/>
                <a:ext cx="490778" cy="4945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142969" y="2846641"/>
              <a:ext cx="13682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MRI-based Demand Curve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04170" y="2846641"/>
              <a:ext cx="13635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MRI-based Resource Accreditation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94276" y="1573650"/>
              <a:ext cx="1064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Zonal Demand Curves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798762" y="2908069"/>
            <a:ext cx="1458906" cy="10542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MRI concept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382000" cy="3609516"/>
          </a:xfrm>
        </p:spPr>
        <p:txBody>
          <a:bodyPr>
            <a:normAutofit/>
          </a:bodyPr>
          <a:lstStyle/>
          <a:p>
            <a:r>
              <a:rPr lang="en-US" dirty="0"/>
              <a:t>As noted in June, the </a:t>
            </a:r>
            <a:r>
              <a:rPr lang="en-US" dirty="0" smtClean="0"/>
              <a:t>ISO has been finding the marginal </a:t>
            </a:r>
            <a:r>
              <a:rPr lang="en-US" dirty="0"/>
              <a:t>approach most </a:t>
            </a:r>
            <a:r>
              <a:rPr lang="en-US" dirty="0" smtClean="0"/>
              <a:t>compelling</a:t>
            </a:r>
          </a:p>
          <a:p>
            <a:r>
              <a:rPr lang="en-US" dirty="0" smtClean="0"/>
              <a:t>Conceptually marginal ELCC and MRI-based accreditation yield the same results under the same reliability metric</a:t>
            </a:r>
          </a:p>
          <a:p>
            <a:r>
              <a:rPr lang="en-US" dirty="0" smtClean="0"/>
              <a:t>The ISO already implemented the MRI concept in its capacity demand curves (demand-side)</a:t>
            </a:r>
            <a:endParaRPr lang="en-US" dirty="0"/>
          </a:p>
          <a:p>
            <a:r>
              <a:rPr lang="en-US" dirty="0" smtClean="0"/>
              <a:t>This presentation introduces </a:t>
            </a:r>
            <a:r>
              <a:rPr lang="en-US" b="1" dirty="0" smtClean="0"/>
              <a:t>the MRI concept </a:t>
            </a:r>
            <a:r>
              <a:rPr lang="en-US" dirty="0" smtClean="0"/>
              <a:t>to resource capacity accreditation (supply-side)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</a:t>
            </a:r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305800" cy="3609516"/>
          </a:xfrm>
        </p:spPr>
        <p:txBody>
          <a:bodyPr>
            <a:normAutofit/>
          </a:bodyPr>
          <a:lstStyle/>
          <a:p>
            <a:r>
              <a:rPr lang="en-US" dirty="0" smtClean="0"/>
              <a:t>The MRI </a:t>
            </a:r>
            <a:r>
              <a:rPr lang="en-US" dirty="0"/>
              <a:t>of a </a:t>
            </a:r>
            <a:r>
              <a:rPr lang="en-US" dirty="0" smtClean="0"/>
              <a:t>resource reflects how a small change to the resource capacity </a:t>
            </a:r>
            <a:r>
              <a:rPr lang="en-US" dirty="0"/>
              <a:t>(</a:t>
            </a:r>
            <a:r>
              <a:rPr lang="en-US" dirty="0">
                <a:sym typeface="Symbol" panose="05050102010706020507" pitchFamily="18" charset="2"/>
              </a:rPr>
              <a:t>C) </a:t>
            </a:r>
            <a:r>
              <a:rPr lang="en-US" dirty="0" smtClean="0"/>
              <a:t>would affect the system reliability in terms of changing Expected Unserved Energy (</a:t>
            </a:r>
            <a:r>
              <a:rPr lang="en-US" dirty="0" smtClean="0">
                <a:sym typeface="Symbol" panose="05050102010706020507" pitchFamily="18" charset="2"/>
              </a:rPr>
              <a:t></a:t>
            </a:r>
            <a:r>
              <a:rPr lang="en-US" dirty="0" smtClean="0"/>
              <a:t>EUE): </a:t>
            </a:r>
          </a:p>
          <a:p>
            <a:pPr marL="0" indent="0">
              <a:buNone/>
            </a:pPr>
            <a:r>
              <a:rPr lang="en-US" dirty="0" smtClean="0"/>
              <a:t>			MRI = </a:t>
            </a:r>
            <a:r>
              <a:rPr lang="en-US" dirty="0" smtClean="0">
                <a:sym typeface="Symbol" panose="05050102010706020507" pitchFamily="18" charset="2"/>
              </a:rPr>
              <a:t> EUE / C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The MRI concept </a:t>
            </a:r>
            <a:r>
              <a:rPr lang="en-US" dirty="0">
                <a:sym typeface="Symbol" panose="05050102010706020507" pitchFamily="18" charset="2"/>
              </a:rPr>
              <a:t>has been applied in the ISO’s demand MRI curves, e.g., system demand MRI is </a:t>
            </a:r>
            <a:r>
              <a:rPr lang="en-US" dirty="0" smtClean="0">
                <a:sym typeface="Symbol" panose="05050102010706020507" pitchFamily="18" charset="2"/>
              </a:rPr>
              <a:t>calculated as </a:t>
            </a:r>
            <a:r>
              <a:rPr lang="en-US" dirty="0">
                <a:sym typeface="Symbol" panose="05050102010706020507" pitchFamily="18" charset="2"/>
              </a:rPr>
              <a:t>the EUE change </a:t>
            </a:r>
            <a:r>
              <a:rPr lang="en-US" dirty="0" smtClean="0">
                <a:sym typeface="Symbol" panose="05050102010706020507" pitchFamily="18" charset="2"/>
              </a:rPr>
              <a:t>with respect to a </a:t>
            </a:r>
            <a:r>
              <a:rPr lang="en-US" dirty="0">
                <a:sym typeface="Symbol" panose="05050102010706020507" pitchFamily="18" charset="2"/>
              </a:rPr>
              <a:t>small </a:t>
            </a:r>
            <a:r>
              <a:rPr lang="en-US" dirty="0" smtClean="0">
                <a:sym typeface="Symbol" panose="05050102010706020507" pitchFamily="18" charset="2"/>
              </a:rPr>
              <a:t>change </a:t>
            </a:r>
            <a:r>
              <a:rPr lang="en-US" dirty="0">
                <a:sym typeface="Symbol" panose="05050102010706020507" pitchFamily="18" charset="2"/>
              </a:rPr>
              <a:t>of the system capacity </a:t>
            </a:r>
          </a:p>
          <a:p>
            <a:pPr lvl="1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67000" y="2764615"/>
            <a:ext cx="3276600" cy="416735"/>
            <a:chOff x="2743200" y="2764615"/>
            <a:chExt cx="3276600" cy="41673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38257" y="2764615"/>
              <a:ext cx="38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305300" y="2764615"/>
              <a:ext cx="685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352800" y="2777463"/>
              <a:ext cx="5334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273749" y="2812018"/>
              <a:ext cx="746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MW</a:t>
              </a:r>
              <a:endParaRPr lang="en-US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8601" y="2812018"/>
              <a:ext cx="1219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MWh/year</a:t>
              </a:r>
              <a:endParaRPr lang="en-US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3200" y="2812018"/>
              <a:ext cx="1355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hours/year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386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EUE in MRI Definition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EUE is selected as the reliability metric in MRI definition since</a:t>
            </a:r>
          </a:p>
          <a:p>
            <a:pPr lvl="1"/>
            <a:r>
              <a:rPr lang="en-US" dirty="0" smtClean="0"/>
              <a:t>it fits in the </a:t>
            </a:r>
            <a:r>
              <a:rPr lang="en-US" dirty="0"/>
              <a:t>economic framework of </a:t>
            </a:r>
            <a:r>
              <a:rPr lang="en-US" dirty="0" smtClean="0"/>
              <a:t>FCM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consistent </a:t>
            </a:r>
            <a:r>
              <a:rPr lang="en-US" dirty="0"/>
              <a:t>with </a:t>
            </a:r>
            <a:r>
              <a:rPr lang="en-US" dirty="0" smtClean="0"/>
              <a:t>capacity demand </a:t>
            </a:r>
            <a:r>
              <a:rPr lang="en-US" dirty="0"/>
              <a:t>curve </a:t>
            </a:r>
            <a:r>
              <a:rPr lang="en-US" dirty="0" smtClean="0"/>
              <a:t>construct</a:t>
            </a:r>
          </a:p>
          <a:p>
            <a:pPr lvl="1"/>
            <a:r>
              <a:rPr lang="en-US" dirty="0"/>
              <a:t>it supports </a:t>
            </a:r>
            <a:r>
              <a:rPr lang="en-US" dirty="0" smtClean="0"/>
              <a:t>more accurate </a:t>
            </a:r>
            <a:r>
              <a:rPr lang="en-US" dirty="0"/>
              <a:t>calculation of marginal values</a:t>
            </a:r>
          </a:p>
          <a:p>
            <a:r>
              <a:rPr lang="en-US" dirty="0" smtClean="0"/>
              <a:t>Both LOLE and EUE are used by the ISO to </a:t>
            </a:r>
            <a:r>
              <a:rPr lang="en-US" dirty="0"/>
              <a:t>achieve a reliable system in a cost-effective </a:t>
            </a:r>
            <a:r>
              <a:rPr lang="en-US" dirty="0" smtClean="0"/>
              <a:t>manner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MRI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MRI generally reflects a </a:t>
            </a:r>
            <a:r>
              <a:rPr lang="en-US" dirty="0">
                <a:sym typeface="Symbol" panose="05050102010706020507" pitchFamily="18" charset="2"/>
              </a:rPr>
              <a:t>resource’s </a:t>
            </a:r>
            <a:r>
              <a:rPr lang="en-US" dirty="0" smtClean="0">
                <a:sym typeface="Symbol" panose="05050102010706020507" pitchFamily="18" charset="2"/>
              </a:rPr>
              <a:t>expected </a:t>
            </a:r>
            <a:r>
              <a:rPr lang="en-US" dirty="0">
                <a:sym typeface="Symbol" panose="05050102010706020507" pitchFamily="18" charset="2"/>
              </a:rPr>
              <a:t>availability (in </a:t>
            </a:r>
            <a:r>
              <a:rPr lang="en-US" i="1" dirty="0">
                <a:sym typeface="Symbol" panose="05050102010706020507" pitchFamily="18" charset="2"/>
              </a:rPr>
              <a:t>hours/year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en-US" dirty="0" smtClean="0">
                <a:sym typeface="Symbol" panose="05050102010706020507" pitchFamily="18" charset="2"/>
              </a:rPr>
              <a:t>during reliability hours in the adequacy assessment, e.g., a resource would have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zero </a:t>
            </a:r>
            <a:r>
              <a:rPr lang="en-US" dirty="0">
                <a:sym typeface="Symbol" panose="05050102010706020507" pitchFamily="18" charset="2"/>
              </a:rPr>
              <a:t>MRI value if </a:t>
            </a:r>
            <a:r>
              <a:rPr lang="en-US" dirty="0" smtClean="0">
                <a:sym typeface="Symbol" panose="05050102010706020507" pitchFamily="18" charset="2"/>
              </a:rPr>
              <a:t>it is always </a:t>
            </a:r>
            <a:r>
              <a:rPr lang="en-US" dirty="0">
                <a:sym typeface="Symbol" panose="05050102010706020507" pitchFamily="18" charset="2"/>
              </a:rPr>
              <a:t>unavailable </a:t>
            </a:r>
            <a:endParaRPr lang="en-US" dirty="0" smtClean="0"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MRI value equal to the expected number of reliability hours </a:t>
            </a:r>
            <a:r>
              <a:rPr lang="en-US" dirty="0">
                <a:sym typeface="Symbol" panose="05050102010706020507" pitchFamily="18" charset="2"/>
              </a:rPr>
              <a:t>if </a:t>
            </a:r>
            <a:r>
              <a:rPr lang="en-US" dirty="0" smtClean="0">
                <a:sym typeface="Symbol" panose="05050102010706020507" pitchFamily="18" charset="2"/>
              </a:rPr>
              <a:t>it is always </a:t>
            </a:r>
            <a:r>
              <a:rPr lang="en-US" dirty="0">
                <a:sym typeface="Symbol" panose="05050102010706020507" pitchFamily="18" charset="2"/>
              </a:rPr>
              <a:t>available </a:t>
            </a:r>
            <a:r>
              <a:rPr lang="en-US" dirty="0" smtClean="0">
                <a:sym typeface="Symbol" panose="05050102010706020507" pitchFamily="18" charset="2"/>
              </a:rPr>
              <a:t>at full capacity like the perfect capacity</a:t>
            </a:r>
          </a:p>
          <a:p>
            <a:r>
              <a:rPr lang="en-US" dirty="0" smtClean="0"/>
              <a:t>Reliability </a:t>
            </a:r>
            <a:r>
              <a:rPr lang="en-US" dirty="0"/>
              <a:t>hours are </a:t>
            </a:r>
            <a:r>
              <a:rPr lang="en-US" dirty="0" smtClean="0"/>
              <a:t>times </a:t>
            </a:r>
            <a:r>
              <a:rPr lang="en-US" dirty="0"/>
              <a:t>in adequacy assessments </a:t>
            </a:r>
            <a:r>
              <a:rPr lang="en-US" dirty="0" smtClean="0"/>
              <a:t>that </a:t>
            </a:r>
            <a:r>
              <a:rPr lang="en-US" dirty="0"/>
              <a:t>additional capacity would improve </a:t>
            </a:r>
            <a:r>
              <a:rPr lang="en-US" dirty="0" smtClean="0"/>
              <a:t>system reliability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157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FCA 19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5775" y="1428750"/>
            <a:ext cx="8229600" cy="3371850"/>
          </a:xfrm>
        </p:spPr>
        <p:txBody>
          <a:bodyPr>
            <a:normAutofit/>
          </a:bodyPr>
          <a:lstStyle/>
          <a:p>
            <a:r>
              <a:rPr lang="en-US" dirty="0"/>
              <a:t>The Resource Capacity Accreditation (RCA) project </a:t>
            </a:r>
            <a:r>
              <a:rPr lang="en-US" dirty="0" smtClean="0"/>
              <a:t>proposes improvements to ISO-NE’s accreditation processes in </a:t>
            </a:r>
            <a:r>
              <a:rPr lang="en-US" dirty="0"/>
              <a:t>the Forward Capacity Market (FCM) to </a:t>
            </a:r>
            <a:r>
              <a:rPr lang="en-US" dirty="0" smtClean="0"/>
              <a:t>further support </a:t>
            </a:r>
            <a:r>
              <a:rPr lang="en-US" dirty="0"/>
              <a:t>a reliable, clean-energy transition by implementing methodologies that </a:t>
            </a:r>
            <a:r>
              <a:rPr lang="en-US" dirty="0" smtClean="0"/>
              <a:t>will more </a:t>
            </a:r>
            <a:r>
              <a:rPr lang="en-US" dirty="0"/>
              <a:t>appropriately accredit resource contributions to resource adequacy as the resource mix </a:t>
            </a:r>
            <a:r>
              <a:rPr lang="en-US" dirty="0" smtClean="0"/>
              <a:t>transforms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3608" y="361950"/>
            <a:ext cx="6096000" cy="285750"/>
          </a:xfrm>
        </p:spPr>
        <p:txBody>
          <a:bodyPr>
            <a:noAutofit/>
          </a:bodyPr>
          <a:lstStyle/>
          <a:p>
            <a:r>
              <a:rPr lang="en-US" sz="1800" dirty="0" smtClean="0"/>
              <a:t>Resource Capacity Accreditation in the Forward Capacity Market</a:t>
            </a:r>
            <a:endParaRPr lang="en-US" sz="18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0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a Resource’s MRI Value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MRI </a:t>
            </a:r>
            <a:r>
              <a:rPr lang="en-US" dirty="0" smtClean="0"/>
              <a:t>can be affected by </a:t>
            </a:r>
            <a:r>
              <a:rPr lang="en-US" dirty="0"/>
              <a:t>the resource’s own </a:t>
            </a:r>
            <a:r>
              <a:rPr lang="en-US" dirty="0" smtClean="0"/>
              <a:t>characteristics, </a:t>
            </a:r>
            <a:r>
              <a:rPr lang="en-US" i="1" dirty="0" smtClean="0"/>
              <a:t>e.g</a:t>
            </a:r>
            <a:r>
              <a:rPr lang="en-US" dirty="0" smtClean="0"/>
              <a:t>., outage rate</a:t>
            </a:r>
          </a:p>
          <a:p>
            <a:r>
              <a:rPr lang="en-US" dirty="0" smtClean="0"/>
              <a:t>MRI can also be affected by the </a:t>
            </a:r>
            <a:r>
              <a:rPr lang="en-US" dirty="0"/>
              <a:t>resource </a:t>
            </a:r>
            <a:r>
              <a:rPr lang="en-US" dirty="0" smtClean="0"/>
              <a:t>mix, e.g., penetration of the resource’s class</a:t>
            </a:r>
            <a:endParaRPr lang="en-US" dirty="0"/>
          </a:p>
          <a:p>
            <a:pPr lvl="1"/>
            <a:r>
              <a:rPr lang="en-US" dirty="0" smtClean="0"/>
              <a:t>MRI is evaluated for a given resource mix</a:t>
            </a:r>
          </a:p>
          <a:p>
            <a:pPr lvl="1"/>
            <a:r>
              <a:rPr lang="en-US" dirty="0" smtClean="0"/>
              <a:t>Note that ELCC methods also rely on the resource mix assumption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Mix for MRI Calculation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calculation of ICR and demand curves assumes the resource mix of </a:t>
            </a:r>
            <a:r>
              <a:rPr lang="en-US" dirty="0"/>
              <a:t>the </a:t>
            </a:r>
            <a:r>
              <a:rPr lang="en-US" i="1" dirty="0" smtClean="0"/>
              <a:t>at-criterion</a:t>
            </a:r>
            <a:r>
              <a:rPr lang="en-US" dirty="0" smtClean="0"/>
              <a:t> </a:t>
            </a:r>
            <a:r>
              <a:rPr lang="en-US" b="1" dirty="0"/>
              <a:t>ICR base case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We propose to use consistent resource mix assumptions for resource accreditation (</a:t>
            </a:r>
            <a:r>
              <a:rPr lang="en-US" i="1" dirty="0" smtClean="0"/>
              <a:t>supply side</a:t>
            </a:r>
            <a:r>
              <a:rPr lang="en-US" dirty="0" smtClean="0"/>
              <a:t>), ICR and demand curves (</a:t>
            </a:r>
            <a:r>
              <a:rPr lang="en-US" i="1" dirty="0" smtClean="0"/>
              <a:t>demand side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149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 on MRI 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MRI captures</a:t>
            </a:r>
            <a:r>
              <a:rPr lang="en-US" dirty="0"/>
              <a:t> a resource’s </a:t>
            </a:r>
            <a:r>
              <a:rPr lang="en-US" dirty="0" smtClean="0"/>
              <a:t>marginal contribution to the system reliability measured in EUE</a:t>
            </a:r>
          </a:p>
          <a:p>
            <a:r>
              <a:rPr lang="en-US" dirty="0" smtClean="0"/>
              <a:t>MRI generally reflects a resource’s expected availability (in </a:t>
            </a:r>
            <a:r>
              <a:rPr lang="en-US" i="1" dirty="0" smtClean="0"/>
              <a:t>hours/year</a:t>
            </a:r>
            <a:r>
              <a:rPr lang="en-US" dirty="0" smtClean="0"/>
              <a:t>) when capacity is needed by the system</a:t>
            </a:r>
          </a:p>
          <a:p>
            <a:r>
              <a:rPr lang="en-US" dirty="0" smtClean="0"/>
              <a:t>MRI is affected not </a:t>
            </a:r>
            <a:r>
              <a:rPr lang="en-US" dirty="0"/>
              <a:t>only </a:t>
            </a:r>
            <a:r>
              <a:rPr lang="en-US" dirty="0" smtClean="0"/>
              <a:t>by the resource’s own characteristics, but also by the resource mix</a:t>
            </a:r>
          </a:p>
          <a:p>
            <a:r>
              <a:rPr lang="en-US" dirty="0" smtClean="0"/>
              <a:t>Resource MRIs and demand MRIs are calculated based on consistent resource mix assumptions from the ICR base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Enhance adequacy </a:t>
            </a:r>
            <a:r>
              <a:rPr lang="en-US" dirty="0"/>
              <a:t>assessment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Accurate MRI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MRI Calculation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last section, we </a:t>
            </a:r>
            <a:r>
              <a:rPr lang="en-US" dirty="0" smtClean="0"/>
              <a:t>showed that MRI </a:t>
            </a:r>
            <a:r>
              <a:rPr lang="en-US" dirty="0"/>
              <a:t>is </a:t>
            </a:r>
            <a:r>
              <a:rPr lang="en-US" dirty="0" smtClean="0"/>
              <a:t>the EUE change in response to a small change to the resource’s capacity</a:t>
            </a:r>
            <a:endParaRPr lang="en-US" dirty="0"/>
          </a:p>
          <a:p>
            <a:r>
              <a:rPr lang="en-US" dirty="0"/>
              <a:t>In this section, we </a:t>
            </a:r>
            <a:r>
              <a:rPr lang="en-US" dirty="0" smtClean="0"/>
              <a:t>show </a:t>
            </a:r>
            <a:r>
              <a:rPr lang="en-US" dirty="0"/>
              <a:t>how the </a:t>
            </a:r>
            <a:r>
              <a:rPr lang="en-US" dirty="0" smtClean="0"/>
              <a:t>MRI values can be calculated using the resource adequacy assessment tool and how the accuracy of these values can be improved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03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Adequacy Assessment (RAA) for MRI Calculation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3"/>
            <a:ext cx="8458200" cy="19906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Resource Adequacy Assessment (RAA), </a:t>
            </a:r>
            <a:r>
              <a:rPr lang="en-US" dirty="0"/>
              <a:t>illustrated in the below figure, plays a critical role in </a:t>
            </a:r>
            <a:r>
              <a:rPr lang="en-US" dirty="0" smtClean="0"/>
              <a:t>calculating ICR and capacity demand curves</a:t>
            </a:r>
            <a:endParaRPr lang="en-US" dirty="0"/>
          </a:p>
          <a:p>
            <a:pPr lvl="1"/>
            <a:r>
              <a:rPr lang="en-US" dirty="0" smtClean="0"/>
              <a:t>In RAA, resource parameters such as </a:t>
            </a:r>
            <a:r>
              <a:rPr lang="en-US" dirty="0"/>
              <a:t>Qualified Capacities (QCs) are</a:t>
            </a:r>
            <a:r>
              <a:rPr lang="en-US" dirty="0" smtClean="0"/>
              <a:t> inputs for evaluating the system reliability indices including EUE</a:t>
            </a:r>
          </a:p>
          <a:p>
            <a:r>
              <a:rPr lang="en-US" dirty="0" smtClean="0"/>
              <a:t>MRIs can be calculated by varying (increasing) a resource’s QC and evaluating the EUE change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70861" y="3161621"/>
            <a:ext cx="8067859" cy="1404494"/>
            <a:chOff x="618941" y="3072256"/>
            <a:chExt cx="8067859" cy="1404494"/>
          </a:xfrm>
        </p:grpSpPr>
        <p:sp>
          <p:nvSpPr>
            <p:cNvPr id="5" name="Rectangle 4"/>
            <p:cNvSpPr/>
            <p:nvPr/>
          </p:nvSpPr>
          <p:spPr>
            <a:xfrm>
              <a:off x="3081241" y="3105150"/>
              <a:ext cx="3192426" cy="10201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73683" y="3292047"/>
              <a:ext cx="15556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Probabilistic simulations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438880" y="3799233"/>
              <a:ext cx="597963" cy="1019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39497" y="3072256"/>
              <a:ext cx="2198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Resource parameters (</a:t>
              </a:r>
              <a:r>
                <a:rPr lang="en-US" b="1" dirty="0" smtClean="0">
                  <a:solidFill>
                    <a:srgbClr val="000000"/>
                  </a:solidFill>
                </a:rPr>
                <a:t>QC</a:t>
              </a:r>
              <a:r>
                <a:rPr lang="en-US" dirty="0" smtClean="0">
                  <a:solidFill>
                    <a:srgbClr val="000000"/>
                  </a:solidFill>
                </a:rPr>
                <a:t>, </a:t>
              </a:r>
              <a:r>
                <a:rPr lang="en-US" dirty="0" smtClean="0">
                  <a:solidFill>
                    <a:srgbClr val="000000"/>
                  </a:solidFill>
                </a:rPr>
                <a:t>EFORd</a:t>
              </a:r>
              <a:r>
                <a:rPr lang="en-US" dirty="0" smtClean="0">
                  <a:solidFill>
                    <a:srgbClr val="000000"/>
                  </a:solidFill>
                </a:rPr>
                <a:t>, etc.)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273667" y="3634121"/>
              <a:ext cx="457200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609804" y="3285458"/>
              <a:ext cx="2076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Reliability metrics (</a:t>
              </a:r>
              <a:r>
                <a:rPr lang="en-US" b="1" dirty="0" smtClean="0">
                  <a:solidFill>
                    <a:srgbClr val="000000"/>
                  </a:solidFill>
                </a:rPr>
                <a:t>EUE</a:t>
              </a:r>
              <a:r>
                <a:rPr lang="en-US" dirty="0" smtClean="0">
                  <a:solidFill>
                    <a:srgbClr val="000000"/>
                  </a:solidFill>
                </a:rPr>
                <a:t>, LOLE, etc.)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1284" y="3153547"/>
              <a:ext cx="14943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RAA models (load and resources)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90496" y="4107418"/>
              <a:ext cx="3946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Adequacy assessment tool (GE-MARS)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8941" y="3658557"/>
              <a:ext cx="21987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Load parameters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438880" y="3481030"/>
              <a:ext cx="597963" cy="1019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572000" y="3579026"/>
              <a:ext cx="457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2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Enhance Load and Resource Models for Capacity Accreditation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load and resource models used in the adequacy assessment tool (GE-MARS) affect the accuracy of adequacy analysis result and MRI values </a:t>
            </a:r>
          </a:p>
          <a:p>
            <a:r>
              <a:rPr lang="en-US" dirty="0" smtClean="0"/>
              <a:t>We propose to enhance load and resource models for more accurate calculation of resource MRIs, within the limit of technical feasibility, software capability, and project schedule</a:t>
            </a:r>
          </a:p>
          <a:p>
            <a:r>
              <a:rPr lang="en-US" dirty="0" smtClean="0"/>
              <a:t>Details about the model enhancements will be discussed in the coming months and our conceptual direction follows in the next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</a:t>
            </a:r>
            <a:r>
              <a:rPr lang="en-US" dirty="0" smtClean="0"/>
              <a:t>RAA Model Enhancements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Potential RAA load enhancements</a:t>
            </a:r>
          </a:p>
          <a:p>
            <a:pPr lvl="1"/>
            <a:r>
              <a:rPr lang="en-US" dirty="0" smtClean="0"/>
              <a:t>The current load shape can be enhanced with a composite load shape reflecting representative summer and winter weather conditions for reliability studies</a:t>
            </a:r>
          </a:p>
          <a:p>
            <a:r>
              <a:rPr lang="en-US" dirty="0" smtClean="0"/>
              <a:t>Potential RAA resource model enhancements</a:t>
            </a:r>
          </a:p>
          <a:p>
            <a:pPr lvl="1"/>
            <a:r>
              <a:rPr lang="en-US" dirty="0" smtClean="0"/>
              <a:t>Intermittent resources such as solar and wind currently modeled as perfect capacity can be enhanced with hourly profiles </a:t>
            </a:r>
          </a:p>
          <a:p>
            <a:pPr lvl="1"/>
            <a:r>
              <a:rPr lang="en-US" dirty="0" smtClean="0"/>
              <a:t>Energy storage resources currently modeled as thermal units can be enhanced with energy storage models</a:t>
            </a:r>
          </a:p>
          <a:p>
            <a:pPr lvl="1"/>
            <a:r>
              <a:rPr lang="en-US" dirty="0" smtClean="0"/>
              <a:t>Gas-only resources currently modeled with unlimited gas supply can be enhanced with gas supply constraint</a:t>
            </a:r>
          </a:p>
        </p:txBody>
      </p:sp>
    </p:spTree>
    <p:extLst>
      <p:ext uri="{BB962C8B-B14F-4D97-AF65-F5344CB8AC3E}">
        <p14:creationId xmlns:p14="http://schemas.microsoft.com/office/powerpoint/2010/main" val="2671406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MRIs for Each Resource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propose to directly calculate </a:t>
            </a:r>
            <a:r>
              <a:rPr lang="en-US" dirty="0"/>
              <a:t>individual </a:t>
            </a:r>
            <a:r>
              <a:rPr lang="en-US" dirty="0" smtClean="0"/>
              <a:t>resource MRIs, rather than calculating class values and allocating those class values to individual resources</a:t>
            </a:r>
          </a:p>
          <a:p>
            <a:pPr lvl="1"/>
            <a:r>
              <a:rPr lang="en-US" dirty="0" smtClean="0"/>
              <a:t>This allows more accurate characterization of a resource’s reliability contribution than the class approach </a:t>
            </a:r>
          </a:p>
          <a:p>
            <a:r>
              <a:rPr lang="en-US" dirty="0" smtClean="0"/>
              <a:t>Resources not modeled in resource adequacy assessment can be assigned the corresponding class MRI of similar resources</a:t>
            </a:r>
          </a:p>
          <a:p>
            <a:pPr lvl="1"/>
            <a:r>
              <a:rPr lang="en-US" dirty="0" smtClean="0"/>
              <a:t>Class MRI is the QC-weighted average of all resource MRIs in the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Takeaways on Adequacy Assessment Model Improvement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MRIs can be calculated by perturbing resource QCs using the resource adequacy assessment tool</a:t>
            </a:r>
          </a:p>
          <a:p>
            <a:r>
              <a:rPr lang="en-US" dirty="0" smtClean="0"/>
              <a:t>Load and resource </a:t>
            </a:r>
            <a:r>
              <a:rPr lang="en-US" dirty="0"/>
              <a:t>models in the resource adequacy </a:t>
            </a:r>
            <a:r>
              <a:rPr lang="en-US" dirty="0" smtClean="0"/>
              <a:t>assessment tool can be improved for more accurate calculation of resource MRI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157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FCA 19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5775" y="142875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The ISO has made a commitment to FERC to file proposed improvements in time for FCA 19</a:t>
            </a:r>
          </a:p>
          <a:p>
            <a:r>
              <a:rPr lang="en-US" dirty="0"/>
              <a:t>This </a:t>
            </a:r>
            <a:r>
              <a:rPr lang="en-US" dirty="0" smtClean="0"/>
              <a:t>presentation describes the ISO-NE’s conceptual design on </a:t>
            </a:r>
            <a:r>
              <a:rPr lang="en-US" dirty="0"/>
              <a:t>capacity accreditation </a:t>
            </a:r>
            <a:r>
              <a:rPr lang="en-US" dirty="0" smtClean="0"/>
              <a:t>and will </a:t>
            </a:r>
            <a:r>
              <a:rPr lang="en-US" dirty="0"/>
              <a:t>be discussed over the </a:t>
            </a:r>
            <a:r>
              <a:rPr lang="en-US" dirty="0" smtClean="0"/>
              <a:t>next few </a:t>
            </a:r>
            <a:r>
              <a:rPr lang="en-US" dirty="0"/>
              <a:t>joint MC/RC </a:t>
            </a:r>
            <a:r>
              <a:rPr lang="en-US" dirty="0" smtClean="0"/>
              <a:t>meetings</a:t>
            </a:r>
            <a:endParaRPr lang="en-US" strike="sngStrike" dirty="0"/>
          </a:p>
          <a:p>
            <a:pPr lvl="1"/>
            <a:r>
              <a:rPr lang="en-US" dirty="0" smtClean="0"/>
              <a:t>Graphs and numerical </a:t>
            </a:r>
            <a:r>
              <a:rPr lang="en-US" dirty="0"/>
              <a:t>examples </a:t>
            </a:r>
            <a:r>
              <a:rPr lang="en-US" dirty="0" smtClean="0"/>
              <a:t>do </a:t>
            </a:r>
            <a:r>
              <a:rPr lang="en-US" dirty="0"/>
              <a:t>not reflect </a:t>
            </a:r>
            <a:r>
              <a:rPr lang="en-US" dirty="0" smtClean="0"/>
              <a:t>estimates </a:t>
            </a:r>
            <a:r>
              <a:rPr lang="en-US" dirty="0"/>
              <a:t>of the impacts of potential reforms but are merely stylized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3608" y="361950"/>
            <a:ext cx="6096000" cy="285750"/>
          </a:xfrm>
        </p:spPr>
        <p:txBody>
          <a:bodyPr>
            <a:noAutofit/>
          </a:bodyPr>
          <a:lstStyle/>
          <a:p>
            <a:r>
              <a:rPr lang="en-US" sz="1800" dirty="0" smtClean="0"/>
              <a:t>Resource Capacity Accreditation in the Forward Capacity Market</a:t>
            </a:r>
            <a:endParaRPr lang="en-US" sz="18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MRI-based capacity accreditation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rMRI</a:t>
            </a:r>
            <a:r>
              <a:rPr lang="en-US" dirty="0" smtClean="0"/>
              <a:t> </a:t>
            </a:r>
            <a:r>
              <a:rPr lang="en-US" dirty="0" smtClean="0"/>
              <a:t>and Accredited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/>
              <a:t>MRI </a:t>
            </a:r>
            <a:r>
              <a:rPr lang="en-US" dirty="0" smtClean="0"/>
              <a:t>for Capacity Accreditation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prior sections demonstrated how the MRI is defined and calculated </a:t>
            </a:r>
          </a:p>
          <a:p>
            <a:r>
              <a:rPr lang="en-US" dirty="0" smtClean="0"/>
              <a:t>In </a:t>
            </a:r>
            <a:r>
              <a:rPr lang="en-US" dirty="0"/>
              <a:t>this section, we </a:t>
            </a:r>
            <a:r>
              <a:rPr lang="en-US" dirty="0" smtClean="0"/>
              <a:t>show </a:t>
            </a:r>
            <a:r>
              <a:rPr lang="en-US" dirty="0"/>
              <a:t>how the </a:t>
            </a:r>
            <a:r>
              <a:rPr lang="en-US" dirty="0" smtClean="0"/>
              <a:t>MRI values can be used to translate resource QC </a:t>
            </a:r>
            <a:r>
              <a:rPr lang="en-US" dirty="0"/>
              <a:t>into </a:t>
            </a:r>
            <a:r>
              <a:rPr lang="en-US" dirty="0" smtClean="0"/>
              <a:t>the new accredited value for the resource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49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MRI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153400" cy="3609516"/>
          </a:xfrm>
        </p:spPr>
        <p:txBody>
          <a:bodyPr>
            <a:normAutofit/>
          </a:bodyPr>
          <a:lstStyle/>
          <a:p>
            <a:r>
              <a:rPr lang="en-US" dirty="0" smtClean="0"/>
              <a:t>By comparing each resource’s marginal reliability impact to that of the perfect capacity’s </a:t>
            </a:r>
            <a:r>
              <a:rPr lang="en-US" dirty="0" smtClean="0"/>
              <a:t>MRI</a:t>
            </a:r>
            <a:r>
              <a:rPr lang="en-US" i="1" baseline="-25000" dirty="0" smtClean="0"/>
              <a:t>perfect</a:t>
            </a:r>
            <a:r>
              <a:rPr lang="en-US" dirty="0" smtClean="0"/>
              <a:t>, the resource’s </a:t>
            </a:r>
            <a:r>
              <a:rPr lang="en-US" b="1" dirty="0"/>
              <a:t>relative Marginal Reliability Impact (rMRI</a:t>
            </a:r>
            <a:r>
              <a:rPr lang="en-US" b="1" dirty="0" smtClean="0"/>
              <a:t>)</a:t>
            </a:r>
            <a:r>
              <a:rPr lang="en-US" dirty="0" smtClean="0"/>
              <a:t> is represented by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rMRI of 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perfect capacity is </a:t>
            </a:r>
            <a:r>
              <a:rPr lang="en-US" dirty="0"/>
              <a:t>1 (100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rMRI allows each resource’s capacity to be expressed in the same unit of perfect capacity, allowing for substitutability between resources</a:t>
            </a:r>
            <a:endParaRPr lang="en-US" dirty="0"/>
          </a:p>
          <a:p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0" y="2419350"/>
                <a:ext cx="3810000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𝑟𝑀𝑅𝐼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𝑀𝑅𝐼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𝑀𝑅𝐼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𝑒𝑟𝑓𝑒𝑐𝑡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419350"/>
                <a:ext cx="3810000" cy="491288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8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Illustrative Example for </a:t>
            </a:r>
            <a:r>
              <a:rPr lang="en-US" dirty="0"/>
              <a:t>rMRI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0"/>
            <a:ext cx="8229600" cy="177671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With rMRI, each MW </a:t>
            </a:r>
            <a:r>
              <a:rPr lang="en-US" dirty="0"/>
              <a:t>of a resource’s QC </a:t>
            </a:r>
            <a:r>
              <a:rPr lang="en-US" dirty="0" smtClean="0"/>
              <a:t>can be translated to an equivalent amount of perfect capacity</a:t>
            </a:r>
          </a:p>
          <a:p>
            <a:r>
              <a:rPr lang="en-US" dirty="0" smtClean="0"/>
              <a:t>Suppose resource </a:t>
            </a:r>
            <a:r>
              <a:rPr lang="en-US" i="1" dirty="0" smtClean="0"/>
              <a:t>A</a:t>
            </a:r>
            <a:r>
              <a:rPr lang="en-US" dirty="0" smtClean="0"/>
              <a:t> has </a:t>
            </a:r>
            <a:r>
              <a:rPr lang="en-US" i="1" dirty="0" smtClean="0"/>
              <a:t>MRI</a:t>
            </a:r>
            <a:r>
              <a:rPr lang="en-US" i="1" baseline="-25000" dirty="0" smtClean="0"/>
              <a:t>A</a:t>
            </a:r>
            <a:r>
              <a:rPr lang="en-US" dirty="0" smtClean="0"/>
              <a:t> = 4.5 </a:t>
            </a:r>
            <a:r>
              <a:rPr lang="en-US" i="1" dirty="0" smtClean="0"/>
              <a:t>hrs/</a:t>
            </a:r>
            <a:r>
              <a:rPr lang="en-US" i="1" dirty="0" smtClean="0"/>
              <a:t>yr</a:t>
            </a:r>
            <a:r>
              <a:rPr lang="en-US" dirty="0" smtClean="0"/>
              <a:t>, resource </a:t>
            </a:r>
            <a:r>
              <a:rPr lang="en-US" i="1" dirty="0" smtClean="0"/>
              <a:t>B</a:t>
            </a:r>
            <a:r>
              <a:rPr lang="en-US" dirty="0" smtClean="0"/>
              <a:t> has </a:t>
            </a:r>
            <a:r>
              <a:rPr lang="en-US" i="1" dirty="0" smtClean="0"/>
              <a:t>MRI</a:t>
            </a:r>
            <a:r>
              <a:rPr lang="en-US" i="1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2.5 </a:t>
            </a:r>
            <a:r>
              <a:rPr lang="en-US" i="1" dirty="0" smtClean="0"/>
              <a:t>hrs/</a:t>
            </a:r>
            <a:r>
              <a:rPr lang="en-US" i="1" dirty="0" smtClean="0"/>
              <a:t>yr</a:t>
            </a:r>
            <a:r>
              <a:rPr lang="en-US" dirty="0" smtClean="0"/>
              <a:t> and </a:t>
            </a:r>
            <a:r>
              <a:rPr lang="en-US" i="1" dirty="0" smtClean="0"/>
              <a:t>MRI</a:t>
            </a:r>
            <a:r>
              <a:rPr lang="en-US" i="1" baseline="-25000" dirty="0" smtClean="0"/>
              <a:t>perfect</a:t>
            </a:r>
            <a:r>
              <a:rPr lang="en-US" dirty="0" smtClean="0"/>
              <a:t> </a:t>
            </a:r>
            <a:r>
              <a:rPr lang="en-US" dirty="0"/>
              <a:t>= 5 </a:t>
            </a:r>
            <a:r>
              <a:rPr lang="en-US" i="1" dirty="0" smtClean="0"/>
              <a:t>hrs/</a:t>
            </a:r>
            <a:r>
              <a:rPr lang="en-US" i="1" dirty="0" smtClean="0"/>
              <a:t>yr</a:t>
            </a:r>
            <a:r>
              <a:rPr lang="en-US" dirty="0" smtClean="0"/>
              <a:t>; Then </a:t>
            </a:r>
            <a:r>
              <a:rPr lang="en-US" i="1" dirty="0" smtClean="0"/>
              <a:t>rMRI</a:t>
            </a:r>
            <a:r>
              <a:rPr lang="en-US" i="1" baseline="-25000" dirty="0" smtClean="0"/>
              <a:t>A</a:t>
            </a:r>
            <a:r>
              <a:rPr lang="en-US" dirty="0" smtClean="0"/>
              <a:t> = 4.5/5 = 90% and </a:t>
            </a:r>
            <a:r>
              <a:rPr lang="en-US" i="1" dirty="0" smtClean="0"/>
              <a:t>rMRI</a:t>
            </a:r>
            <a:r>
              <a:rPr lang="en-US" i="1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2.5/5 =50%</a:t>
            </a:r>
          </a:p>
          <a:p>
            <a:pPr lvl="1"/>
            <a:r>
              <a:rPr lang="en-US" dirty="0" smtClean="0"/>
              <a:t>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translation of 1 MW of resource QC to perfect capacity is illustrated below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77688" y="2731268"/>
            <a:ext cx="7528112" cy="1974082"/>
            <a:chOff x="549088" y="2731268"/>
            <a:chExt cx="7528112" cy="1974082"/>
          </a:xfrm>
        </p:grpSpPr>
        <p:grpSp>
          <p:nvGrpSpPr>
            <p:cNvPr id="35" name="Group 34"/>
            <p:cNvGrpSpPr/>
            <p:nvPr/>
          </p:nvGrpSpPr>
          <p:grpSpPr>
            <a:xfrm>
              <a:off x="3788159" y="2762265"/>
              <a:ext cx="1447800" cy="782793"/>
              <a:chOff x="4000501" y="2107396"/>
              <a:chExt cx="1447800" cy="78279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000501" y="2447638"/>
                <a:ext cx="1447800" cy="1511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109289" y="2107396"/>
                <a:ext cx="12858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Resource B</a:t>
                </a:r>
                <a:endParaRPr lang="en-US" i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64407" y="2520857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 MW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649793" y="2731268"/>
              <a:ext cx="1447800" cy="836884"/>
              <a:chOff x="1862135" y="2076399"/>
              <a:chExt cx="1447800" cy="83688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62135" y="2447638"/>
                <a:ext cx="1447800" cy="154823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38335" y="2076399"/>
                <a:ext cx="1338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Resource A</a:t>
                </a:r>
                <a:endParaRPr lang="en-US" i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66935" y="2543951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 MW</a:t>
                </a:r>
                <a:endParaRPr lang="en-US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647649" y="4242713"/>
              <a:ext cx="1447800" cy="462637"/>
              <a:chOff x="1535578" y="4250456"/>
              <a:chExt cx="1447800" cy="46263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535578" y="4250456"/>
                <a:ext cx="1447800" cy="13130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24690" y="4343761"/>
                <a:ext cx="1028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0.9 MW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793715" y="4225439"/>
              <a:ext cx="1447800" cy="409818"/>
              <a:chOff x="3635844" y="4248835"/>
              <a:chExt cx="1447800" cy="40981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990229" y="4289321"/>
                <a:ext cx="1039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0.5 MW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635844" y="4248835"/>
                <a:ext cx="1447800" cy="8572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134198" y="4187302"/>
              <a:ext cx="1447800" cy="462010"/>
              <a:chOff x="6167623" y="4251083"/>
              <a:chExt cx="1447800" cy="46201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515283" y="4343761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1 MW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167623" y="4251083"/>
                <a:ext cx="1447800" cy="1511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046894" y="2738420"/>
              <a:ext cx="1690551" cy="806638"/>
              <a:chOff x="5846771" y="2530307"/>
              <a:chExt cx="1690551" cy="806638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846771" y="2530307"/>
                <a:ext cx="1690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Perfect Capacity</a:t>
                </a:r>
                <a:endParaRPr lang="en-US" i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281735" y="296761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 MW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934075" y="2874935"/>
                <a:ext cx="1447800" cy="1511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>
              <a:off x="2335593" y="3545058"/>
              <a:ext cx="0" cy="60960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560802" y="3522918"/>
              <a:ext cx="0" cy="60960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858098" y="3522918"/>
              <a:ext cx="0" cy="609600"/>
            </a:xfrm>
            <a:prstGeom prst="straightConnector1">
              <a:avLst/>
            </a:prstGeom>
            <a:ln w="3810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371549" y="3614153"/>
              <a:ext cx="985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</a:t>
              </a:r>
              <a:r>
                <a:rPr lang="en-US" dirty="0" smtClean="0"/>
                <a:t> </a:t>
              </a:r>
              <a:r>
                <a:rPr lang="en-US" dirty="0" smtClean="0"/>
                <a:t>rMRI</a:t>
              </a:r>
              <a:r>
                <a:rPr lang="en-US" sz="1050" i="1" dirty="0" smtClean="0"/>
                <a:t>A</a:t>
              </a:r>
              <a:endParaRPr lang="en-US" i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68248" y="3614153"/>
              <a:ext cx="985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</a:t>
              </a:r>
              <a:r>
                <a:rPr lang="en-US" dirty="0" smtClean="0"/>
                <a:t> </a:t>
              </a:r>
              <a:r>
                <a:rPr lang="en-US" dirty="0" smtClean="0"/>
                <a:t>rMRI</a:t>
              </a:r>
              <a:r>
                <a:rPr lang="en-US" sz="1050" i="1" dirty="0" smtClean="0"/>
                <a:t>B</a:t>
              </a:r>
              <a:endParaRPr lang="en-US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69630" y="3585108"/>
              <a:ext cx="1207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ym typeface="Symbol" panose="05050102010706020507" pitchFamily="18" charset="2"/>
                </a:rPr>
                <a:t></a:t>
              </a:r>
              <a:r>
                <a:rPr lang="en-US" dirty="0" smtClean="0"/>
                <a:t> </a:t>
              </a:r>
              <a:r>
                <a:rPr lang="en-US" dirty="0" smtClean="0"/>
                <a:t>rMRI</a:t>
              </a:r>
              <a:r>
                <a:rPr lang="en-US" sz="1050" i="1" dirty="0" smtClean="0"/>
                <a:t>perfect</a:t>
              </a:r>
              <a:endParaRPr lang="en-US" i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9600" y="3208658"/>
              <a:ext cx="534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QC:</a:t>
              </a:r>
              <a:endParaRPr lang="en-US" i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9088" y="4336018"/>
              <a:ext cx="912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sym typeface="Symbol" panose="05050102010706020507" pitchFamily="18" charset="2"/>
                </a:rPr>
                <a:t>QMRIC: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1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Accreditation with rMRI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1"/>
            <a:ext cx="8229600" cy="22062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Since each 1 MW of a resource’s QC can be translated (in </a:t>
            </a:r>
            <a:r>
              <a:rPr lang="en-US" dirty="0"/>
              <a:t>terms of marginal reliability impact) to </a:t>
            </a:r>
            <a:r>
              <a:rPr lang="en-US" dirty="0" smtClean="0"/>
              <a:t>(1</a:t>
            </a:r>
            <a:r>
              <a:rPr lang="en-US" dirty="0" smtClean="0">
                <a:sym typeface="Symbol" panose="05050102010706020507" pitchFamily="18" charset="2"/>
              </a:rPr>
              <a:t></a:t>
            </a:r>
            <a:r>
              <a:rPr lang="en-US" dirty="0" smtClean="0"/>
              <a:t>rMRI) </a:t>
            </a:r>
            <a:r>
              <a:rPr lang="en-US" dirty="0"/>
              <a:t>MW of perfect </a:t>
            </a:r>
            <a:r>
              <a:rPr lang="en-US" dirty="0" smtClean="0"/>
              <a:t>capacity, the new accredited capacity for the resource, i.e., </a:t>
            </a:r>
            <a:r>
              <a:rPr lang="en-US" b="1" dirty="0" smtClean="0"/>
              <a:t>Qualified MRI Capacity (QMRIC)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is (</a:t>
            </a:r>
            <a:r>
              <a:rPr lang="en-US" dirty="0" smtClean="0">
                <a:sym typeface="Symbol" panose="05050102010706020507" pitchFamily="18" charset="2"/>
              </a:rPr>
              <a:t>QC</a:t>
            </a:r>
            <a:r>
              <a:rPr lang="en-US" dirty="0" smtClean="0"/>
              <a:t>rMRI</a:t>
            </a:r>
            <a:r>
              <a:rPr lang="en-US" dirty="0" smtClean="0"/>
              <a:t>) in MW</a:t>
            </a:r>
          </a:p>
          <a:p>
            <a:pPr lvl="1"/>
            <a:r>
              <a:rPr lang="en-US" dirty="0" smtClean="0"/>
              <a:t>QMRIC reflects the total marginal reliability impact of the resource</a:t>
            </a:r>
          </a:p>
          <a:p>
            <a:r>
              <a:rPr lang="en-US" dirty="0" smtClean="0"/>
              <a:t>With </a:t>
            </a:r>
            <a:r>
              <a:rPr lang="en-US" dirty="0" smtClean="0"/>
              <a:t>rMRI</a:t>
            </a:r>
            <a:r>
              <a:rPr lang="en-US" dirty="0" smtClean="0"/>
              <a:t>, QC of each resource can be translated to the equivalent QMRIC amount of perfect capacity: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95600" y="3409950"/>
            <a:ext cx="3200400" cy="574391"/>
            <a:chOff x="2971800" y="3797614"/>
            <a:chExt cx="3200400" cy="574391"/>
          </a:xfrm>
        </p:grpSpPr>
        <p:sp>
          <p:nvSpPr>
            <p:cNvPr id="5" name="TextBox 4"/>
            <p:cNvSpPr txBox="1"/>
            <p:nvPr/>
          </p:nvSpPr>
          <p:spPr>
            <a:xfrm>
              <a:off x="2971800" y="3971895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QC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657600" y="4171950"/>
              <a:ext cx="137160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105400" y="3971895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</a:rPr>
                <a:t>QMRIC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8100" y="3797614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  <a:sym typeface="Symbol" panose="05050102010706020507" pitchFamily="18" charset="2"/>
                </a:rPr>
                <a:t> 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rMRI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8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Illustrative example for </a:t>
            </a:r>
            <a:r>
              <a:rPr lang="en-US" dirty="0" smtClean="0"/>
              <a:t>QMRIC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</a:t>
            </a:r>
            <a:r>
              <a:rPr lang="en-US" dirty="0" smtClean="0"/>
              <a:t>resource </a:t>
            </a:r>
            <a:r>
              <a:rPr lang="en-US" i="1" dirty="0"/>
              <a:t>A</a:t>
            </a:r>
            <a:r>
              <a:rPr lang="en-US" dirty="0"/>
              <a:t> with </a:t>
            </a:r>
            <a:r>
              <a:rPr lang="en-US" dirty="0" smtClean="0"/>
              <a:t>QC</a:t>
            </a:r>
            <a:r>
              <a:rPr lang="en-US" i="1" baseline="-25000" dirty="0" smtClean="0"/>
              <a:t>A </a:t>
            </a:r>
            <a:r>
              <a:rPr lang="en-US" dirty="0" smtClean="0"/>
              <a:t>= 100 MW and </a:t>
            </a:r>
            <a:r>
              <a:rPr lang="en-US" i="1" dirty="0" smtClean="0"/>
              <a:t>rMRI</a:t>
            </a:r>
            <a:r>
              <a:rPr lang="en-US" i="1" baseline="-25000" dirty="0" smtClean="0"/>
              <a:t>A</a:t>
            </a:r>
            <a:r>
              <a:rPr lang="en-US" dirty="0" smtClean="0"/>
              <a:t> = 90%, </a:t>
            </a:r>
            <a:r>
              <a:rPr lang="en-US" dirty="0"/>
              <a:t>resource </a:t>
            </a:r>
            <a:r>
              <a:rPr lang="en-US" i="1" dirty="0"/>
              <a:t>B</a:t>
            </a:r>
            <a:r>
              <a:rPr lang="en-US" dirty="0"/>
              <a:t> with </a:t>
            </a:r>
            <a:r>
              <a:rPr lang="en-US" dirty="0" smtClean="0"/>
              <a:t>QC</a:t>
            </a:r>
            <a:r>
              <a:rPr lang="en-US" i="1" baseline="-25000" dirty="0" smtClean="0"/>
              <a:t>B </a:t>
            </a:r>
            <a:r>
              <a:rPr lang="en-US" dirty="0"/>
              <a:t>=100 MW and </a:t>
            </a:r>
            <a:r>
              <a:rPr lang="en-US" i="1" dirty="0" smtClean="0"/>
              <a:t>rMRI</a:t>
            </a:r>
            <a:r>
              <a:rPr lang="en-US" i="1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50% </a:t>
            </a:r>
          </a:p>
          <a:p>
            <a:r>
              <a:rPr lang="en-US" dirty="0" smtClean="0"/>
              <a:t>Resource QC can be translated to perfect capacity as follows: </a:t>
            </a:r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24000" y="2601238"/>
            <a:ext cx="6435911" cy="1853119"/>
            <a:chOff x="1652493" y="2333717"/>
            <a:chExt cx="6435911" cy="1853119"/>
          </a:xfrm>
        </p:grpSpPr>
        <p:sp>
          <p:nvSpPr>
            <p:cNvPr id="5" name="Rectangle 4"/>
            <p:cNvSpPr/>
            <p:nvPr/>
          </p:nvSpPr>
          <p:spPr>
            <a:xfrm>
              <a:off x="2667000" y="2800350"/>
              <a:ext cx="1447800" cy="6857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67000" y="3501037"/>
              <a:ext cx="1447800" cy="68579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52493" y="3009316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100 MW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52493" y="3674737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100 MW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0654" y="3623917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B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19449" y="295639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76800" y="2849774"/>
              <a:ext cx="1447800" cy="6166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76800" y="3493193"/>
              <a:ext cx="1447800" cy="3739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29250" y="295639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73905" y="290031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90 MW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46804" y="3497818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B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76893" y="3489632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50 MW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114800" y="2818625"/>
              <a:ext cx="762000" cy="49424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114800" y="3466415"/>
              <a:ext cx="762000" cy="48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114800" y="3864447"/>
              <a:ext cx="762000" cy="290151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114800" y="3512364"/>
              <a:ext cx="762000" cy="3475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233893" y="2333717"/>
              <a:ext cx="2854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</a:rPr>
                <a:t>QMRIC (in perfect capacity)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04893" y="2337215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QC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5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Substitutability Under MRI-based Accreditation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229600" cy="360951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Substitutability means that </a:t>
            </a:r>
            <a:r>
              <a:rPr lang="en-US" dirty="0" smtClean="0"/>
              <a:t>a MW </a:t>
            </a:r>
            <a:r>
              <a:rPr lang="en-US" dirty="0"/>
              <a:t>of accredited capacity from different resources has the same reliability impact</a:t>
            </a:r>
          </a:p>
          <a:p>
            <a:pPr lvl="0"/>
            <a:r>
              <a:rPr lang="en-US" dirty="0"/>
              <a:t>Substitutability allows the direct comparison of costs ($/kW-month) of different resources with disparate characteristics, improving market transparency and economic efficiency</a:t>
            </a:r>
          </a:p>
          <a:p>
            <a:r>
              <a:rPr lang="en-US" dirty="0" smtClean="0"/>
              <a:t>Each MW of QMRIC or accredited capacity from different resources has the same reliability impact as a MW of the perfect capacity</a:t>
            </a:r>
          </a:p>
          <a:p>
            <a:r>
              <a:rPr lang="en-US" b="1" dirty="0" smtClean="0"/>
              <a:t>MRIC is substitutable </a:t>
            </a:r>
            <a:r>
              <a:rPr lang="en-US" dirty="0" smtClean="0"/>
              <a:t>under MRI-based accreditation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MRI-based Accreditation Applies to All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305800" cy="3609516"/>
          </a:xfrm>
        </p:spPr>
        <p:txBody>
          <a:bodyPr/>
          <a:lstStyle/>
          <a:p>
            <a:r>
              <a:rPr lang="en-US" dirty="0" smtClean="0"/>
              <a:t>The MRI-based accreditation applies to </a:t>
            </a:r>
            <a:r>
              <a:rPr lang="en-US" b="1" dirty="0" smtClean="0"/>
              <a:t>all resources</a:t>
            </a:r>
            <a:endParaRPr lang="en-US" dirty="0" smtClean="0"/>
          </a:p>
          <a:p>
            <a:pPr lvl="1"/>
            <a:r>
              <a:rPr lang="en-US" dirty="0" smtClean="0"/>
              <a:t>The same accreditation method for all resources facilitates market transparency and fairness</a:t>
            </a:r>
          </a:p>
          <a:p>
            <a:r>
              <a:rPr lang="en-US" dirty="0" smtClean="0"/>
              <a:t>Applying different capacity accreditations for different resources distorts the substitutability </a:t>
            </a:r>
            <a:r>
              <a:rPr lang="en-US" dirty="0"/>
              <a:t>between </a:t>
            </a:r>
            <a:r>
              <a:rPr lang="en-US" dirty="0" smtClean="0"/>
              <a:t>resources and harms economic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 on rMRI and QMRIC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rMRI represents the relative MRI of a resource compared to the perfect capacity</a:t>
            </a:r>
          </a:p>
          <a:p>
            <a:r>
              <a:rPr lang="en-US" dirty="0" smtClean="0"/>
              <a:t>With rMRI, resources’ QC can be converted to QMRIC that represents the amount of equivalent perfect capacity</a:t>
            </a:r>
          </a:p>
          <a:p>
            <a:r>
              <a:rPr lang="en-US" dirty="0" smtClean="0"/>
              <a:t>QMRIC allows substitutability between resources</a:t>
            </a:r>
          </a:p>
          <a:p>
            <a:r>
              <a:rPr lang="en-US" dirty="0" smtClean="0"/>
              <a:t>The MRI-based accreditation applies to all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MRI-based capacity accreditation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</a:t>
            </a:r>
            <a:r>
              <a:rPr lang="en-US" dirty="0" smtClean="0"/>
              <a:t>and Market Quantities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157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FCA 19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5775" y="1352550"/>
            <a:ext cx="8229600" cy="33718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Today’s </a:t>
            </a:r>
            <a:r>
              <a:rPr lang="en-US" dirty="0"/>
              <a:t>discussion will </a:t>
            </a:r>
            <a:r>
              <a:rPr lang="en-US" dirty="0" smtClean="0"/>
              <a:t>focus on:</a:t>
            </a:r>
            <a:endParaRPr lang="en-US" dirty="0"/>
          </a:p>
          <a:p>
            <a:r>
              <a:rPr lang="en-US" dirty="0"/>
              <a:t>Review opportunities </a:t>
            </a:r>
            <a:r>
              <a:rPr lang="en-US" dirty="0" smtClean="0"/>
              <a:t>for improvements (slides 6-8)</a:t>
            </a:r>
          </a:p>
          <a:p>
            <a:r>
              <a:rPr lang="en-US" dirty="0" smtClean="0"/>
              <a:t>Overview of the RCA improvements (slides 10-14)</a:t>
            </a:r>
          </a:p>
          <a:p>
            <a:r>
              <a:rPr lang="en-US" dirty="0" smtClean="0"/>
              <a:t>The MRI concept (slides 16-22)</a:t>
            </a:r>
          </a:p>
          <a:p>
            <a:r>
              <a:rPr lang="en-US" dirty="0" smtClean="0"/>
              <a:t>Introduce adequacy </a:t>
            </a:r>
            <a:r>
              <a:rPr lang="en-US" dirty="0"/>
              <a:t>assessment </a:t>
            </a:r>
            <a:r>
              <a:rPr lang="en-US" dirty="0" smtClean="0"/>
              <a:t>model enhancements (slides 24-29) </a:t>
            </a:r>
            <a:endParaRPr lang="en-US" dirty="0"/>
          </a:p>
          <a:p>
            <a:r>
              <a:rPr lang="en-US" dirty="0" smtClean="0"/>
              <a:t>Introduce the MRI-based accreditation and market design (slides 31-50) </a:t>
            </a:r>
          </a:p>
          <a:p>
            <a:r>
              <a:rPr lang="en-US" dirty="0" smtClean="0"/>
              <a:t>Conclusion </a:t>
            </a:r>
            <a:r>
              <a:rPr lang="en-US" dirty="0"/>
              <a:t>(slides </a:t>
            </a:r>
            <a:r>
              <a:rPr lang="en-US" dirty="0" smtClean="0"/>
              <a:t>52-53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Stakeholder schedule (slides 55-58)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3608" y="361950"/>
            <a:ext cx="6096000" cy="285750"/>
          </a:xfrm>
        </p:spPr>
        <p:txBody>
          <a:bodyPr>
            <a:noAutofit/>
          </a:bodyPr>
          <a:lstStyle/>
          <a:p>
            <a:r>
              <a:rPr lang="en-US" sz="1800" dirty="0" smtClean="0"/>
              <a:t>Resource Capacity Accreditation in the Forward Capacity Market</a:t>
            </a:r>
            <a:endParaRPr lang="en-US" sz="18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Quantities Under The New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last section, we reviewed how </a:t>
            </a:r>
            <a:r>
              <a:rPr lang="en-US" dirty="0" smtClean="0"/>
              <a:t>resources are accredited based on their MRIs</a:t>
            </a:r>
            <a:endParaRPr lang="en-US" dirty="0"/>
          </a:p>
          <a:p>
            <a:r>
              <a:rPr lang="en-US" dirty="0"/>
              <a:t>In this section, </a:t>
            </a:r>
            <a:r>
              <a:rPr lang="en-US" dirty="0" smtClean="0"/>
              <a:t>we discuss the physical and </a:t>
            </a:r>
            <a:r>
              <a:rPr lang="en-US" dirty="0"/>
              <a:t>market quantities </a:t>
            </a:r>
            <a:r>
              <a:rPr lang="en-US" dirty="0" smtClean="0"/>
              <a:t>under the new accreditation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4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and QMRIC Under the New Accreditation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610600" cy="3609516"/>
          </a:xfrm>
        </p:spPr>
        <p:txBody>
          <a:bodyPr>
            <a:normAutofit/>
          </a:bodyPr>
          <a:lstStyle/>
          <a:p>
            <a:r>
              <a:rPr lang="en-US" dirty="0" smtClean="0"/>
              <a:t>QMRIC replaces QC as the new </a:t>
            </a:r>
            <a:r>
              <a:rPr lang="en-US" b="1" dirty="0" smtClean="0"/>
              <a:t>market quantity</a:t>
            </a:r>
            <a:endParaRPr lang="en-US" dirty="0" smtClean="0"/>
          </a:p>
          <a:p>
            <a:pPr lvl="1"/>
            <a:r>
              <a:rPr lang="en-US" dirty="0" smtClean="0"/>
              <a:t>QMRIC of a resource reflects the maximum market quantity that the resource can bid into the market</a:t>
            </a:r>
          </a:p>
          <a:p>
            <a:pPr lvl="1"/>
            <a:r>
              <a:rPr lang="en-US" dirty="0"/>
              <a:t>Resources submit </a:t>
            </a:r>
            <a:r>
              <a:rPr lang="en-US" dirty="0" smtClean="0"/>
              <a:t>QMRIC-based </a:t>
            </a:r>
            <a:r>
              <a:rPr lang="en-US" dirty="0"/>
              <a:t>capacity offers </a:t>
            </a:r>
            <a:r>
              <a:rPr lang="en-US" dirty="0" smtClean="0"/>
              <a:t>in Descending Clock Auction (DCA)</a:t>
            </a:r>
          </a:p>
          <a:p>
            <a:pPr lvl="1"/>
            <a:r>
              <a:rPr lang="en-US" dirty="0" smtClean="0"/>
              <a:t>QC remains a </a:t>
            </a:r>
            <a:r>
              <a:rPr lang="en-US" b="1" dirty="0" smtClean="0"/>
              <a:t>physical quantity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QMRIC is the QC adjusted by its marginal reliability impact, i.e.,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67000" y="3638550"/>
            <a:ext cx="3505200" cy="793688"/>
            <a:chOff x="2590800" y="3867150"/>
            <a:chExt cx="3505200" cy="793688"/>
          </a:xfrm>
        </p:grpSpPr>
        <p:sp>
          <p:nvSpPr>
            <p:cNvPr id="6" name="TextBox 5"/>
            <p:cNvSpPr txBox="1"/>
            <p:nvPr/>
          </p:nvSpPr>
          <p:spPr>
            <a:xfrm>
              <a:off x="2590800" y="3952952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QC (physical)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657600" y="4241486"/>
              <a:ext cx="137160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953000" y="3952952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QMRIC (market)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8100" y="386715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  <a:sym typeface="Symbol" panose="05050102010706020507" pitchFamily="18" charset="2"/>
                </a:rPr>
                <a:t> 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rMRI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9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ECSO and </a:t>
            </a:r>
            <a:r>
              <a:rPr lang="en-US" dirty="0" smtClean="0"/>
              <a:t>CSO </a:t>
            </a:r>
            <a:r>
              <a:rPr lang="en-US" dirty="0"/>
              <a:t>Under the New Accreditation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FCM clears the QMRIC-based market offers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cleared QMRIC MW is </a:t>
            </a:r>
            <a:r>
              <a:rPr lang="en-US" dirty="0" smtClean="0"/>
              <a:t>called </a:t>
            </a:r>
            <a:r>
              <a:rPr lang="en-US" dirty="0"/>
              <a:t>Capacity Supply Obligation (CSO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FCM clearing price is </a:t>
            </a:r>
            <a:r>
              <a:rPr lang="en-US" dirty="0" smtClean="0"/>
              <a:t>the price for the cleared </a:t>
            </a:r>
            <a:r>
              <a:rPr lang="en-US" b="1" dirty="0" smtClean="0"/>
              <a:t>market quantity</a:t>
            </a:r>
            <a:r>
              <a:rPr lang="en-US" dirty="0" smtClean="0"/>
              <a:t>, </a:t>
            </a:r>
            <a:r>
              <a:rPr lang="en-US" dirty="0"/>
              <a:t>CSO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physical quantity </a:t>
            </a:r>
            <a:r>
              <a:rPr lang="en-US" dirty="0" smtClean="0"/>
              <a:t>corresponding to CSO is named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Effective CSO (ECSO)</a:t>
            </a:r>
          </a:p>
          <a:p>
            <a:r>
              <a:rPr lang="en-US" dirty="0"/>
              <a:t>Relationship between </a:t>
            </a:r>
            <a:r>
              <a:rPr lang="en-US" dirty="0" smtClean="0"/>
              <a:t>ECSO </a:t>
            </a:r>
            <a:r>
              <a:rPr lang="en-US" dirty="0"/>
              <a:t>and </a:t>
            </a:r>
            <a:r>
              <a:rPr lang="en-US" dirty="0" smtClean="0"/>
              <a:t>CSO: </a:t>
            </a:r>
            <a:r>
              <a:rPr lang="en-US" b="1" dirty="0" smtClean="0"/>
              <a:t>ECSO </a:t>
            </a:r>
            <a:r>
              <a:rPr lang="en-US" b="1" dirty="0"/>
              <a:t>= </a:t>
            </a:r>
            <a:r>
              <a:rPr lang="en-US" b="1" dirty="0" smtClean="0"/>
              <a:t>CSO </a:t>
            </a:r>
            <a:r>
              <a:rPr lang="en-US" b="1" dirty="0">
                <a:sym typeface="Symbol" panose="05050102010706020507" pitchFamily="18" charset="2"/>
              </a:rPr>
              <a:t> </a:t>
            </a:r>
            <a:r>
              <a:rPr lang="en-US" b="1" dirty="0" smtClean="0">
                <a:sym typeface="Symbol" panose="05050102010706020507" pitchFamily="18" charset="2"/>
              </a:rPr>
              <a:t>1/</a:t>
            </a:r>
            <a:r>
              <a:rPr lang="en-US" b="1" dirty="0" smtClean="0">
                <a:sym typeface="Symbol" panose="05050102010706020507" pitchFamily="18" charset="2"/>
              </a:rPr>
              <a:t>rMRI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2362200" y="3409950"/>
            <a:ext cx="3786969" cy="723227"/>
            <a:chOff x="2429870" y="3409950"/>
            <a:chExt cx="3786969" cy="723227"/>
          </a:xfrm>
        </p:grpSpPr>
        <p:sp>
          <p:nvSpPr>
            <p:cNvPr id="6" name="TextBox 5"/>
            <p:cNvSpPr txBox="1"/>
            <p:nvPr/>
          </p:nvSpPr>
          <p:spPr>
            <a:xfrm>
              <a:off x="2429870" y="3425291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CSO (market)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581400" y="3784286"/>
              <a:ext cx="1371600" cy="0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997639" y="3425291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ECSO (physical)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7600" y="3409950"/>
              <a:ext cx="1181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  <a:sym typeface="Symbol" panose="05050102010706020507" pitchFamily="18" charset="2"/>
                </a:rPr>
                <a:t> 1/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rMRI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4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Physical and Market Quantities in FCM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0"/>
            <a:ext cx="8458200" cy="3577830"/>
          </a:xfrm>
        </p:spPr>
        <p:txBody>
          <a:bodyPr>
            <a:normAutofit/>
          </a:bodyPr>
          <a:lstStyle/>
          <a:p>
            <a:r>
              <a:rPr lang="en-US" dirty="0" smtClean="0"/>
              <a:t>QC or ECSO is used for processes that require a physical quantity</a:t>
            </a:r>
            <a:endParaRPr lang="en-US" strike="sngStrike" dirty="0" smtClean="0"/>
          </a:p>
          <a:p>
            <a:r>
              <a:rPr lang="en-US" dirty="0" smtClean="0"/>
              <a:t>QMRIC or CSO </a:t>
            </a:r>
            <a:r>
              <a:rPr lang="en-US" dirty="0"/>
              <a:t>is used for processes that require </a:t>
            </a:r>
            <a:r>
              <a:rPr lang="en-US" dirty="0" smtClean="0"/>
              <a:t>a market quantity</a:t>
            </a:r>
            <a:endParaRPr lang="en-US" strike="sngStrike" dirty="0"/>
          </a:p>
        </p:txBody>
      </p:sp>
      <p:sp>
        <p:nvSpPr>
          <p:cNvPr id="27" name="Rectangle 26"/>
          <p:cNvSpPr/>
          <p:nvPr/>
        </p:nvSpPr>
        <p:spPr>
          <a:xfrm>
            <a:off x="1017017" y="1684237"/>
            <a:ext cx="7260349" cy="1043617"/>
          </a:xfrm>
          <a:prstGeom prst="rect">
            <a:avLst/>
          </a:prstGeom>
        </p:spPr>
      </p:sp>
      <p:grpSp>
        <p:nvGrpSpPr>
          <p:cNvPr id="58" name="Group 57"/>
          <p:cNvGrpSpPr/>
          <p:nvPr/>
        </p:nvGrpSpPr>
        <p:grpSpPr>
          <a:xfrm>
            <a:off x="1600200" y="3095829"/>
            <a:ext cx="5781375" cy="1304721"/>
            <a:chOff x="1752599" y="3258174"/>
            <a:chExt cx="5781375" cy="1304721"/>
          </a:xfrm>
        </p:grpSpPr>
        <p:grpSp>
          <p:nvGrpSpPr>
            <p:cNvPr id="55" name="Group 54"/>
            <p:cNvGrpSpPr/>
            <p:nvPr/>
          </p:nvGrpSpPr>
          <p:grpSpPr>
            <a:xfrm>
              <a:off x="1838625" y="3258174"/>
              <a:ext cx="5695349" cy="1304721"/>
              <a:chOff x="2737985" y="3132036"/>
              <a:chExt cx="5695349" cy="1304721"/>
            </a:xfrm>
          </p:grpSpPr>
          <p:sp>
            <p:nvSpPr>
              <p:cNvPr id="37" name="Text Box 10"/>
              <p:cNvSpPr txBox="1"/>
              <p:nvPr/>
            </p:nvSpPr>
            <p:spPr>
              <a:xfrm>
                <a:off x="4218289" y="4075660"/>
                <a:ext cx="993135" cy="36109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ts val="13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>
                    <a:solidFill>
                      <a:srgbClr val="1E6A9A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</a:rPr>
                  <a:t>QMRIC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8" name="Text Box 10"/>
              <p:cNvSpPr txBox="1"/>
              <p:nvPr/>
            </p:nvSpPr>
            <p:spPr>
              <a:xfrm>
                <a:off x="7054857" y="4064847"/>
                <a:ext cx="988338" cy="36027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ts val="13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 smtClean="0">
                    <a:solidFill>
                      <a:srgbClr val="1E6A9A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</a:rPr>
                  <a:t>CSO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9" name="Text Box 10"/>
              <p:cNvSpPr txBox="1"/>
              <p:nvPr/>
            </p:nvSpPr>
            <p:spPr>
              <a:xfrm>
                <a:off x="3821369" y="3655831"/>
                <a:ext cx="992543" cy="36027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1300"/>
                  </a:lnSpc>
                  <a:spcAft>
                    <a:spcPts val="1200"/>
                  </a:spcAft>
                </a:pPr>
                <a:r>
                  <a:rPr lang="en-US" b="1" dirty="0">
                    <a:solidFill>
                      <a:srgbClr val="1E6A9A"/>
                    </a:solidFill>
                    <a:latin typeface="Cambria" panose="0204050305040603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 </a:t>
                </a:r>
                <a:r>
                  <a:rPr lang="en-US" dirty="0" smtClean="0">
                    <a:solidFill>
                      <a:srgbClr val="1E6A9A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</a:rPr>
                  <a:t>rMRI 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0" name="Text Box 10"/>
              <p:cNvSpPr txBox="1"/>
              <p:nvPr/>
            </p:nvSpPr>
            <p:spPr>
              <a:xfrm>
                <a:off x="7336977" y="3639936"/>
                <a:ext cx="1096357" cy="35944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1300"/>
                  </a:lnSpc>
                  <a:spcAft>
                    <a:spcPts val="1200"/>
                  </a:spcAft>
                </a:pPr>
                <a:r>
                  <a:rPr lang="en-US" b="1" dirty="0">
                    <a:solidFill>
                      <a:srgbClr val="1E6A9A"/>
                    </a:solidFill>
                    <a:latin typeface="Cambria" panose="02040503050406030204" pitchFamily="18" charset="0"/>
                    <a:ea typeface="Calibri" panose="020F0502020204030204" pitchFamily="34" charset="0"/>
                    <a:sym typeface="Symbol" panose="05050102010706020507" pitchFamily="18" charset="2"/>
                  </a:rPr>
                  <a:t> </a:t>
                </a:r>
                <a:r>
                  <a:rPr lang="en-US" dirty="0" smtClean="0">
                    <a:solidFill>
                      <a:srgbClr val="1E6A9A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</a:rPr>
                  <a:t>1/</a:t>
                </a:r>
                <a:r>
                  <a:rPr lang="en-US" dirty="0" smtClean="0">
                    <a:solidFill>
                      <a:srgbClr val="1E6A9A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</a:rPr>
                  <a:t>rMRI</a:t>
                </a:r>
                <a:r>
                  <a:rPr lang="en-US" dirty="0" smtClean="0">
                    <a:solidFill>
                      <a:srgbClr val="1E6A9A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</a:rPr>
                  <a:t> 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183108" y="3967348"/>
                <a:ext cx="972517" cy="360273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2" name="Text Box 10"/>
              <p:cNvSpPr txBox="1"/>
              <p:nvPr/>
            </p:nvSpPr>
            <p:spPr>
              <a:xfrm>
                <a:off x="4395758" y="3199081"/>
                <a:ext cx="547215" cy="36109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ts val="13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>
                    <a:solidFill>
                      <a:srgbClr val="62777F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</a:rPr>
                  <a:t>QC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3" name="Text Box 10"/>
              <p:cNvSpPr txBox="1"/>
              <p:nvPr/>
            </p:nvSpPr>
            <p:spPr>
              <a:xfrm>
                <a:off x="6993523" y="3213814"/>
                <a:ext cx="739972" cy="36027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ts val="13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>
                    <a:solidFill>
                      <a:srgbClr val="62777F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</a:rPr>
                  <a:t>ECSO 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171648" y="3132036"/>
                <a:ext cx="972517" cy="3602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5" name="Text Box 10"/>
              <p:cNvSpPr txBox="1"/>
              <p:nvPr/>
            </p:nvSpPr>
            <p:spPr>
              <a:xfrm>
                <a:off x="5253156" y="3883789"/>
                <a:ext cx="1576502" cy="35862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ts val="13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>
                    <a:solidFill>
                      <a:srgbClr val="1E6A9A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</a:rPr>
                  <a:t>FCM Clearing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840476" y="3132036"/>
                <a:ext cx="972517" cy="3594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 flipV="1">
                <a:off x="5173106" y="4147271"/>
                <a:ext cx="1701207" cy="9893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6856832" y="3957852"/>
                <a:ext cx="972517" cy="359448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4676087" y="3508325"/>
                <a:ext cx="0" cy="448697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7345448" y="3507476"/>
                <a:ext cx="0" cy="449319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Text Box 10"/>
              <p:cNvSpPr txBox="1"/>
              <p:nvPr/>
            </p:nvSpPr>
            <p:spPr>
              <a:xfrm>
                <a:off x="2737985" y="3193657"/>
                <a:ext cx="1208131" cy="36109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ts val="13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 smtClean="0">
                    <a:solidFill>
                      <a:srgbClr val="62777F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</a:rPr>
                  <a:t>Physical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2" name="Text Box 10"/>
              <p:cNvSpPr txBox="1"/>
              <p:nvPr/>
            </p:nvSpPr>
            <p:spPr>
              <a:xfrm>
                <a:off x="2737985" y="4020742"/>
                <a:ext cx="1213085" cy="36109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ts val="13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 smtClean="0">
                    <a:solidFill>
                      <a:srgbClr val="1E6A9A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</a:rPr>
                  <a:t>Market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57" name="Straight Connector 56"/>
            <p:cNvCxnSpPr/>
            <p:nvPr/>
          </p:nvCxnSpPr>
          <p:spPr>
            <a:xfrm flipV="1">
              <a:off x="1752599" y="3702252"/>
              <a:ext cx="5781375" cy="19333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2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 on Capacity Quantities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MRI-based accreditation yields new market quantities of QMRIC and CSO </a:t>
            </a:r>
          </a:p>
          <a:p>
            <a:r>
              <a:rPr lang="en-US" dirty="0" smtClean="0"/>
              <a:t>QC and ECSO are </a:t>
            </a:r>
            <a:r>
              <a:rPr lang="en-US" dirty="0"/>
              <a:t>used </a:t>
            </a:r>
            <a:r>
              <a:rPr lang="en-US" dirty="0" smtClean="0"/>
              <a:t>as the physical </a:t>
            </a:r>
            <a:r>
              <a:rPr lang="en-US" dirty="0"/>
              <a:t>quantity </a:t>
            </a:r>
            <a:r>
              <a:rPr lang="en-US" dirty="0" smtClean="0"/>
              <a:t>in certain FCM processes</a:t>
            </a:r>
          </a:p>
          <a:p>
            <a:r>
              <a:rPr lang="en-US" dirty="0" smtClean="0"/>
              <a:t>With rMRI, physical quantities can be translated to market quantities and vice versa</a:t>
            </a:r>
          </a:p>
        </p:txBody>
      </p:sp>
    </p:spTree>
    <p:extLst>
      <p:ext uri="{BB962C8B-B14F-4D97-AF65-F5344CB8AC3E}">
        <p14:creationId xmlns:p14="http://schemas.microsoft.com/office/powerpoint/2010/main" val="670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MRI-based capacity accreditation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Capacity </a:t>
            </a:r>
            <a:r>
              <a:rPr lang="en-US" dirty="0" smtClean="0"/>
              <a:t>Requirement and Demand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Requirement and Demand Curves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covered how the MRI concept is used to drive the proposed resource accreditation </a:t>
            </a:r>
          </a:p>
          <a:p>
            <a:r>
              <a:rPr lang="en-US" dirty="0" smtClean="0"/>
              <a:t>In </a:t>
            </a:r>
            <a:r>
              <a:rPr lang="en-US" dirty="0"/>
              <a:t>this section, </a:t>
            </a:r>
            <a:r>
              <a:rPr lang="en-US" dirty="0" smtClean="0"/>
              <a:t>we explain conceptually how the </a:t>
            </a:r>
            <a:r>
              <a:rPr lang="en-US" dirty="0"/>
              <a:t>capacity requirement and demand </a:t>
            </a:r>
            <a:r>
              <a:rPr lang="en-US" dirty="0" smtClean="0"/>
              <a:t>curves can be formed under </a:t>
            </a:r>
            <a:r>
              <a:rPr lang="en-US" dirty="0"/>
              <a:t>the MRI-based accreditation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23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Capacity Requirement in MRIC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305800" cy="17613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Net Installed Capacity Requirement (Net ICR) represents the amount of total QC (</a:t>
            </a:r>
            <a:r>
              <a:rPr lang="en-US" i="1" dirty="0" smtClean="0"/>
              <a:t>physical quantity</a:t>
            </a:r>
            <a:r>
              <a:rPr lang="en-US" dirty="0" smtClean="0"/>
              <a:t>) that the system needs to meet the 1-in-10 criterion, </a:t>
            </a:r>
            <a:r>
              <a:rPr lang="en-US" b="1" dirty="0" smtClean="0"/>
              <a:t>for the resource mix in the ICR base case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With rMRI, Net ICR in QC MW can be translated to the new capacity requirement based upon MRIC (</a:t>
            </a:r>
            <a:r>
              <a:rPr lang="en-US" i="1" dirty="0" smtClean="0"/>
              <a:t>market quantity</a:t>
            </a:r>
            <a:r>
              <a:rPr lang="en-US" dirty="0" smtClean="0"/>
              <a:t>) as illustrated below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09800" y="2928516"/>
            <a:ext cx="5332306" cy="1572771"/>
            <a:chOff x="1185485" y="2791594"/>
            <a:chExt cx="5332306" cy="1572771"/>
          </a:xfrm>
        </p:grpSpPr>
        <p:sp>
          <p:nvSpPr>
            <p:cNvPr id="25" name="Rectangle 24"/>
            <p:cNvSpPr/>
            <p:nvPr/>
          </p:nvSpPr>
          <p:spPr>
            <a:xfrm flipV="1">
              <a:off x="4330575" y="3085286"/>
              <a:ext cx="1422898" cy="1147009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676400" y="2812276"/>
              <a:ext cx="1447221" cy="1451956"/>
              <a:chOff x="1627207" y="2057641"/>
              <a:chExt cx="1447221" cy="2286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028709" y="2057641"/>
                <a:ext cx="45719" cy="228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43860" y="2057641"/>
                <a:ext cx="363096" cy="22860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20365" y="2057641"/>
                <a:ext cx="144683" cy="228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58295" y="2057641"/>
                <a:ext cx="70414" cy="2286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27207" y="2057641"/>
                <a:ext cx="618520" cy="228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03819" y="2057641"/>
                <a:ext cx="215097" cy="228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672804" y="3335624"/>
              <a:ext cx="1545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Base case resource mix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370151" y="2812402"/>
              <a:ext cx="3048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538273" y="2791594"/>
              <a:ext cx="0" cy="14407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912933" y="3274713"/>
              <a:ext cx="914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Net ICR </a:t>
              </a:r>
              <a:endParaRPr lang="en-US" i="1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1674951" y="4106356"/>
              <a:ext cx="1438915" cy="0"/>
            </a:xfrm>
            <a:prstGeom prst="line">
              <a:avLst/>
            </a:prstGeom>
            <a:ln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70151" y="4248309"/>
              <a:ext cx="3048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5439483" y="3286057"/>
              <a:ext cx="15102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MRIC Requirement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3113866" y="4242893"/>
              <a:ext cx="1216709" cy="2133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5" idx="0"/>
            </p:cNvCxnSpPr>
            <p:nvPr/>
          </p:nvCxnSpPr>
          <p:spPr>
            <a:xfrm>
              <a:off x="3100762" y="2812276"/>
              <a:ext cx="1229813" cy="27301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536738" y="3335624"/>
              <a:ext cx="1212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Perfect capacity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749658" y="3085286"/>
              <a:ext cx="3048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749658" y="4239089"/>
              <a:ext cx="3048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5889535" y="3070099"/>
              <a:ext cx="1564" cy="11689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55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Substitutability Between Supply and Demand Capacities in MRIC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rMRIs translating both resource QCs and Net ICR to the perfect capacity equivalents, a MW of MRIC supplied by each resource satisfies a MW of MRIC </a:t>
            </a:r>
            <a:r>
              <a:rPr lang="en-US" dirty="0"/>
              <a:t>requirement from </a:t>
            </a:r>
            <a:r>
              <a:rPr lang="en-US" dirty="0" smtClean="0"/>
              <a:t>a reliability </a:t>
            </a:r>
            <a:r>
              <a:rPr lang="en-US" dirty="0"/>
              <a:t>contribution </a:t>
            </a:r>
            <a:r>
              <a:rPr lang="en-US" dirty="0" smtClean="0"/>
              <a:t>perspective </a:t>
            </a:r>
          </a:p>
          <a:p>
            <a:r>
              <a:rPr lang="en-US" dirty="0" smtClean="0"/>
              <a:t>Supply and demand capacities under the MRI-based design are substitutable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Demand Curves in MRIC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capacity demand curves represent the marginal costs of reliability as a function of total system or zonal QC</a:t>
            </a:r>
          </a:p>
          <a:p>
            <a:r>
              <a:rPr lang="en-US" dirty="0" smtClean="0"/>
              <a:t>For any point on a capacity demand curve, the QC MW associated with the point can be translated to the QMRIC MW with the rMRI of the corresponding system or zone</a:t>
            </a:r>
          </a:p>
          <a:p>
            <a:pPr lvl="1"/>
            <a:r>
              <a:rPr lang="en-US" dirty="0" smtClean="0"/>
              <a:t>Capacity demand curves established using QC can be translated to demand curves based upon MRIC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43050"/>
            <a:ext cx="7772400" cy="1485899"/>
          </a:xfrm>
        </p:spPr>
        <p:txBody>
          <a:bodyPr>
            <a:normAutofit fontScale="90000"/>
          </a:bodyPr>
          <a:lstStyle/>
          <a:p>
            <a:r>
              <a:rPr lang="en-US" dirty="0"/>
              <a:t>Opportunities for improvements to current </a:t>
            </a:r>
            <a:r>
              <a:rPr lang="en-US" dirty="0" smtClean="0"/>
              <a:t>capacity </a:t>
            </a:r>
            <a:r>
              <a:rPr lang="en-US" dirty="0"/>
              <a:t>accreditation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Takeaways on Capacity Requirement and MRIC Demand Curves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QC-based Net ICR and demand curves can be translated to MRIC-based capacity requirement and demand curves</a:t>
            </a:r>
          </a:p>
          <a:p>
            <a:r>
              <a:rPr lang="en-US" dirty="0" smtClean="0"/>
              <a:t>By applying the MRI concept and consistent resource mix assumptions to both supply and demand sides of FCM, the supply and demand will align properly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1322"/>
            <a:ext cx="8382000" cy="3609516"/>
          </a:xfrm>
        </p:spPr>
        <p:txBody>
          <a:bodyPr>
            <a:normAutofit/>
          </a:bodyPr>
          <a:lstStyle/>
          <a:p>
            <a:r>
              <a:rPr lang="en-US" b="1" dirty="0" smtClean="0"/>
              <a:t>MRI</a:t>
            </a:r>
            <a:r>
              <a:rPr lang="en-US" dirty="0" smtClean="0"/>
              <a:t> is a marginal concept with EUE being the reliability metric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MRI-based capacity accreditation </a:t>
            </a:r>
            <a:r>
              <a:rPr lang="en-US" dirty="0" smtClean="0"/>
              <a:t>yields resource </a:t>
            </a:r>
            <a:r>
              <a:rPr lang="en-US" b="1" dirty="0" smtClean="0"/>
              <a:t>substitutability</a:t>
            </a:r>
            <a:endParaRPr lang="en-US" dirty="0" smtClean="0"/>
          </a:p>
          <a:p>
            <a:r>
              <a:rPr lang="en-US" b="1" dirty="0" smtClean="0"/>
              <a:t>Adequacy assessment model enhancements </a:t>
            </a:r>
            <a:r>
              <a:rPr lang="en-US" dirty="0" smtClean="0"/>
              <a:t>can improve the accuracy of MRI calculation</a:t>
            </a:r>
          </a:p>
          <a:p>
            <a:r>
              <a:rPr lang="en-US" dirty="0" smtClean="0"/>
              <a:t>More design details will be presented in coming months</a:t>
            </a:r>
          </a:p>
        </p:txBody>
      </p:sp>
    </p:spTree>
    <p:extLst>
      <p:ext uri="{BB962C8B-B14F-4D97-AF65-F5344CB8AC3E}">
        <p14:creationId xmlns:p14="http://schemas.microsoft.com/office/powerpoint/2010/main" val="2235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 Project </a:t>
            </a:r>
            <a:r>
              <a:rPr lang="en-US" dirty="0"/>
              <a:t>in FCM Evolution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1062" y="2969751"/>
            <a:ext cx="1497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QC accreditation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6674" y="2404647"/>
            <a:ext cx="2057400" cy="1804860"/>
            <a:chOff x="2090217" y="2829466"/>
            <a:chExt cx="2057400" cy="1804860"/>
          </a:xfrm>
        </p:grpSpPr>
        <p:sp>
          <p:nvSpPr>
            <p:cNvPr id="7" name="Rectangle 6"/>
            <p:cNvSpPr/>
            <p:nvPr/>
          </p:nvSpPr>
          <p:spPr>
            <a:xfrm>
              <a:off x="2439929" y="2907839"/>
              <a:ext cx="1371600" cy="1295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461817" y="3210466"/>
              <a:ext cx="6858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090217" y="3227636"/>
              <a:ext cx="685800" cy="66863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95140" y="4182623"/>
              <a:ext cx="456694" cy="45170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895140" y="2829466"/>
              <a:ext cx="490778" cy="4945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06674" y="1092431"/>
            <a:ext cx="2057400" cy="1791856"/>
            <a:chOff x="1347652" y="1426702"/>
            <a:chExt cx="2057400" cy="1791856"/>
          </a:xfrm>
        </p:grpSpPr>
        <p:sp>
          <p:nvSpPr>
            <p:cNvPr id="13" name="Rectangle 12"/>
            <p:cNvSpPr/>
            <p:nvPr/>
          </p:nvSpPr>
          <p:spPr>
            <a:xfrm>
              <a:off x="1697364" y="1505075"/>
              <a:ext cx="1371600" cy="1295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719252" y="1807702"/>
              <a:ext cx="6858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347652" y="1824872"/>
              <a:ext cx="685800" cy="668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165045" y="2766855"/>
              <a:ext cx="456694" cy="4517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152575" y="1426702"/>
              <a:ext cx="490778" cy="4945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Content Placeholder 3"/>
          <p:cNvSpPr>
            <a:spLocks noGrp="1"/>
          </p:cNvSpPr>
          <p:nvPr>
            <p:ph idx="1"/>
          </p:nvPr>
        </p:nvSpPr>
        <p:spPr>
          <a:xfrm>
            <a:off x="6241859" y="2587683"/>
            <a:ext cx="2756663" cy="1348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MRI</a:t>
            </a:r>
            <a:r>
              <a:rPr lang="en-US" b="1" dirty="0" smtClean="0"/>
              <a:t> </a:t>
            </a:r>
            <a:r>
              <a:rPr lang="en-US" dirty="0" smtClean="0"/>
              <a:t>concept applied to both supply and demand of FCM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191000" y="2410181"/>
            <a:ext cx="2057400" cy="1789974"/>
            <a:chOff x="2781300" y="2286000"/>
            <a:chExt cx="2057400" cy="1789974"/>
          </a:xfrm>
        </p:grpSpPr>
        <p:sp>
          <p:nvSpPr>
            <p:cNvPr id="22" name="Rectangle 21"/>
            <p:cNvSpPr/>
            <p:nvPr/>
          </p:nvSpPr>
          <p:spPr>
            <a:xfrm>
              <a:off x="3124200" y="2362200"/>
              <a:ext cx="1371600" cy="1295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152900" y="2667000"/>
              <a:ext cx="6858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781300" y="2667000"/>
              <a:ext cx="685800" cy="6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581400" y="3581400"/>
              <a:ext cx="490778" cy="4945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3586223" y="2286000"/>
              <a:ext cx="490778" cy="4945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97906" y="1097277"/>
            <a:ext cx="2057400" cy="1791426"/>
            <a:chOff x="2743200" y="1426702"/>
            <a:chExt cx="2057400" cy="1791426"/>
          </a:xfrm>
        </p:grpSpPr>
        <p:sp>
          <p:nvSpPr>
            <p:cNvPr id="28" name="Rectangle 27"/>
            <p:cNvSpPr/>
            <p:nvPr/>
          </p:nvSpPr>
          <p:spPr>
            <a:xfrm>
              <a:off x="3086100" y="1502902"/>
              <a:ext cx="1371600" cy="12954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114800" y="1807702"/>
              <a:ext cx="685800" cy="685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2743200" y="1807702"/>
              <a:ext cx="685800" cy="685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562184" y="2759476"/>
              <a:ext cx="453010" cy="45865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548123" y="1426702"/>
              <a:ext cx="490778" cy="4945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142969" y="2846641"/>
            <a:ext cx="1368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MRI-based Demand Curve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11184" y="2836159"/>
            <a:ext cx="1143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MRI-based RCA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94276" y="1573650"/>
            <a:ext cx="1064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Zonal Demand Curve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87239" y="2759615"/>
            <a:ext cx="3484961" cy="998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Stakeholder </a:t>
            </a:r>
            <a:r>
              <a:rPr lang="en-US" sz="2800" dirty="0" smtClean="0"/>
              <a:t>Process - Overview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51322"/>
            <a:ext cx="8610600" cy="36095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There are several broad phases laid out for this proposal in the stakeholder process:</a:t>
            </a:r>
          </a:p>
          <a:p>
            <a:pPr lvl="1"/>
            <a:r>
              <a:rPr lang="en-US" dirty="0" smtClean="0"/>
              <a:t>Background, Conceptual Design, &amp; Education: June 2022 – October 2022</a:t>
            </a:r>
          </a:p>
          <a:p>
            <a:pPr lvl="1"/>
            <a:r>
              <a:rPr lang="en-US" dirty="0" smtClean="0"/>
              <a:t>Detailed Design: November 2022 – January 2023</a:t>
            </a:r>
          </a:p>
          <a:p>
            <a:pPr lvl="1"/>
            <a:r>
              <a:rPr lang="en-US" dirty="0" smtClean="0"/>
              <a:t>Finalize Design &amp; Review Tariff Language: February 2023 – April 2023</a:t>
            </a:r>
          </a:p>
          <a:p>
            <a:pPr lvl="1"/>
            <a:r>
              <a:rPr lang="en-US" dirty="0" smtClean="0"/>
              <a:t>Voting: May 2023 (Technical Committees) and June 2023 (Participants Committee)</a:t>
            </a:r>
          </a:p>
          <a:p>
            <a:r>
              <a:rPr lang="en-US" dirty="0" smtClean="0"/>
              <a:t>Through at least the conceptual design phase, the content will primarily be delivered during the MC with the RC jointly invited to discuss the RCA proposal</a:t>
            </a:r>
          </a:p>
          <a:p>
            <a:pPr lvl="1"/>
            <a:r>
              <a:rPr lang="en-US" dirty="0"/>
              <a:t>As needed, additional joint MC/RC meetings would be held during the </a:t>
            </a:r>
            <a:r>
              <a:rPr lang="en-US" dirty="0" smtClean="0"/>
              <a:t>regularly scheduled RC </a:t>
            </a:r>
            <a:r>
              <a:rPr lang="en-US" dirty="0"/>
              <a:t>to continue discussions of material that were not completed during the regular joint MC/RC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Starting likely with the detailed design phase, the MC and RC will meet separately and discuss distinct content under their committee’s purview</a:t>
            </a:r>
          </a:p>
          <a:p>
            <a:pPr lvl="1"/>
            <a:r>
              <a:rPr lang="en-US" dirty="0" smtClean="0"/>
              <a:t>The MC and RC are each invited to continue to participate in each other’s ongoing discussions and review on the RCA proposal</a:t>
            </a:r>
          </a:p>
          <a:p>
            <a:r>
              <a:rPr lang="en-US" dirty="0" smtClean="0"/>
              <a:t>At the next meeting in August, discussions will continue on: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verage vs. marginal approaches addressing any additional follow-up questions from July</a:t>
            </a:r>
          </a:p>
          <a:p>
            <a:pPr lvl="1"/>
            <a:r>
              <a:rPr lang="en-US" dirty="0" smtClean="0"/>
              <a:t>Further discussion on ISO’s conceptual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-19050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Stakeholder </a:t>
            </a:r>
            <a:r>
              <a:rPr lang="en-US" sz="2800" dirty="0" smtClean="0"/>
              <a:t>Schedule – Conceptual Design Phase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7201" y="2974763"/>
          <a:ext cx="8077197" cy="1578187"/>
        </p:xfrm>
        <a:graphic>
          <a:graphicData uri="http://schemas.openxmlformats.org/drawingml/2006/table">
            <a:tbl>
              <a:tblPr/>
              <a:tblGrid>
                <a:gridCol w="199368">
                  <a:extLst>
                    <a:ext uri="{9D8B030D-6E8A-4147-A177-3AD203B41FA5}">
                      <a16:colId xmlns:a16="http://schemas.microsoft.com/office/drawing/2014/main" val="1559818234"/>
                    </a:ext>
                  </a:extLst>
                </a:gridCol>
                <a:gridCol w="224290">
                  <a:extLst>
                    <a:ext uri="{9D8B030D-6E8A-4147-A177-3AD203B41FA5}">
                      <a16:colId xmlns:a16="http://schemas.microsoft.com/office/drawing/2014/main" val="1020426174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1632218079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1538806762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3415182789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1880309685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1325017695"/>
                    </a:ext>
                  </a:extLst>
                </a:gridCol>
                <a:gridCol w="110760">
                  <a:extLst>
                    <a:ext uri="{9D8B030D-6E8A-4147-A177-3AD203B41FA5}">
                      <a16:colId xmlns:a16="http://schemas.microsoft.com/office/drawing/2014/main" val="2947806621"/>
                    </a:ext>
                  </a:extLst>
                </a:gridCol>
                <a:gridCol w="6545939">
                  <a:extLst>
                    <a:ext uri="{9D8B030D-6E8A-4147-A177-3AD203B41FA5}">
                      <a16:colId xmlns:a16="http://schemas.microsoft.com/office/drawing/2014/main" val="325035679"/>
                    </a:ext>
                  </a:extLst>
                </a:gridCol>
              </a:tblGrid>
              <a:tr h="12061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 2022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Joint Markets and Reliability Committees</a:t>
                      </a:r>
                      <a:b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MC Meeting Dates: </a:t>
                      </a:r>
                      <a:r>
                        <a:rPr 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August 9-10, 2022 (with joint RC during RCA components)</a:t>
                      </a:r>
                      <a:br>
                        <a:rPr 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Posting Materials Beginning: </a:t>
                      </a:r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August 3, 2022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 discussion of ISO's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conceptual design</a:t>
                      </a:r>
                    </a:p>
                    <a:p>
                      <a:pPr algn="l" fontAlgn="ctr"/>
                      <a:endParaRPr lang="en-US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Stakeholders should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submit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additional clarifying questions on average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marginal approaches or the conceptual design to the MC Secretary by </a:t>
                      </a:r>
                      <a:r>
                        <a:rPr lang="en-US" sz="900" b="0" i="0" u="none" strike="noStrike" baseline="0" dirty="0" smtClean="0">
                          <a:solidFill>
                            <a:srgbClr val="CC3399"/>
                          </a:solidFill>
                          <a:effectLst/>
                          <a:latin typeface="Calibri" panose="020F0502020204030204" pitchFamily="34" charset="0"/>
                        </a:rPr>
                        <a:t>July 22, 2022</a:t>
                      </a:r>
                      <a:endParaRPr lang="en-US" sz="900" b="1" i="0" u="none" strike="noStrike" dirty="0" smtClean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Joint Markets and Reliability Committees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RC Meeting Dates: </a:t>
                      </a:r>
                      <a:r>
                        <a:rPr lang="en-US" sz="900" b="0" i="0" u="none" strike="noStrike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August 16-17, 2022 (with joint MC during RCA components)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Posting Materials Beginning:</a:t>
                      </a:r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August 10, 2022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 needed,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 discussion of ISO materials from August 9-10 Joint MC/RC meeting on ISO's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conceptual design</a:t>
                      </a: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854982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089829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186094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0070C0"/>
                        </a:gs>
                        <a:gs pos="50000">
                          <a:srgbClr val="00B05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43532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83210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987390"/>
                  </a:ext>
                </a:extLst>
              </a:tr>
              <a:tr h="120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220473"/>
                  </a:ext>
                </a:extLst>
              </a:tr>
              <a:tr h="298721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774259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57201" y="492334"/>
          <a:ext cx="8077195" cy="1165016"/>
        </p:xfrm>
        <a:graphic>
          <a:graphicData uri="http://schemas.openxmlformats.org/drawingml/2006/table">
            <a:tbl>
              <a:tblPr/>
              <a:tblGrid>
                <a:gridCol w="199368">
                  <a:extLst>
                    <a:ext uri="{9D8B030D-6E8A-4147-A177-3AD203B41FA5}">
                      <a16:colId xmlns:a16="http://schemas.microsoft.com/office/drawing/2014/main" val="2868970840"/>
                    </a:ext>
                  </a:extLst>
                </a:gridCol>
                <a:gridCol w="224290">
                  <a:extLst>
                    <a:ext uri="{9D8B030D-6E8A-4147-A177-3AD203B41FA5}">
                      <a16:colId xmlns:a16="http://schemas.microsoft.com/office/drawing/2014/main" val="3719121620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3255010848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2140579321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1353803843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1674652367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3626152881"/>
                    </a:ext>
                  </a:extLst>
                </a:gridCol>
                <a:gridCol w="110760">
                  <a:extLst>
                    <a:ext uri="{9D8B030D-6E8A-4147-A177-3AD203B41FA5}">
                      <a16:colId xmlns:a16="http://schemas.microsoft.com/office/drawing/2014/main" val="1016196430"/>
                    </a:ext>
                  </a:extLst>
                </a:gridCol>
                <a:gridCol w="6545937">
                  <a:extLst>
                    <a:ext uri="{9D8B030D-6E8A-4147-A177-3AD203B41FA5}">
                      <a16:colId xmlns:a16="http://schemas.microsoft.com/office/drawing/2014/main" val="486870781"/>
                    </a:ext>
                  </a:extLst>
                </a:gridCol>
              </a:tblGrid>
              <a:tr h="10477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2022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Joint Markets and Reliability Committees</a:t>
                      </a:r>
                      <a:b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MC Meeting Dates: </a:t>
                      </a:r>
                      <a:r>
                        <a:rPr 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June 7-8, 2022 (with joint RC during RCA components</a:t>
                      </a:r>
                      <a:r>
                        <a:rPr 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)(</a:t>
                      </a:r>
                      <a:r>
                        <a:rPr 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link to materials</a:t>
                      </a:r>
                      <a:r>
                        <a:rPr 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Posting Materials Beginning: </a:t>
                      </a:r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June 1, 2022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Review background and discuss </a:t>
                      </a:r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opportunities for adjusting the way resources are accredited in the FCM to support a reliable, clean-energy transition 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303514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529448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615503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69145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760577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383352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766115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836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57202" y="1711534"/>
          <a:ext cx="8077192" cy="1165016"/>
        </p:xfrm>
        <a:graphic>
          <a:graphicData uri="http://schemas.openxmlformats.org/drawingml/2006/table">
            <a:tbl>
              <a:tblPr/>
              <a:tblGrid>
                <a:gridCol w="199368">
                  <a:extLst>
                    <a:ext uri="{9D8B030D-6E8A-4147-A177-3AD203B41FA5}">
                      <a16:colId xmlns:a16="http://schemas.microsoft.com/office/drawing/2014/main" val="3928759002"/>
                    </a:ext>
                  </a:extLst>
                </a:gridCol>
                <a:gridCol w="224290">
                  <a:extLst>
                    <a:ext uri="{9D8B030D-6E8A-4147-A177-3AD203B41FA5}">
                      <a16:colId xmlns:a16="http://schemas.microsoft.com/office/drawing/2014/main" val="4250410871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2960430604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2990692015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3378491375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4260121142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2076339600"/>
                    </a:ext>
                  </a:extLst>
                </a:gridCol>
                <a:gridCol w="110760">
                  <a:extLst>
                    <a:ext uri="{9D8B030D-6E8A-4147-A177-3AD203B41FA5}">
                      <a16:colId xmlns:a16="http://schemas.microsoft.com/office/drawing/2014/main" val="3843519573"/>
                    </a:ext>
                  </a:extLst>
                </a:gridCol>
                <a:gridCol w="6545934">
                  <a:extLst>
                    <a:ext uri="{9D8B030D-6E8A-4147-A177-3AD203B41FA5}">
                      <a16:colId xmlns:a16="http://schemas.microsoft.com/office/drawing/2014/main" val="3627308435"/>
                    </a:ext>
                  </a:extLst>
                </a:gridCol>
              </a:tblGrid>
              <a:tr h="12382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2022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Joint Markets and Reliability Committees</a:t>
                      </a:r>
                      <a:b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MC Meeting Dates: </a:t>
                      </a:r>
                      <a:r>
                        <a:rPr 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July 12-14, 2022 (with joint RC during RCA components)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Posting Materials Beginning: </a:t>
                      </a:r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July 6, 2022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Discussion of ISO's design objectives and conceptual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endParaRPr lang="en-US" sz="3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Stakeholders should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submit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additional clarifying questions on average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marginal approaches to the MC Secretary by </a:t>
                      </a:r>
                      <a:r>
                        <a:rPr lang="en-US" sz="900" b="0" i="0" u="none" strike="noStrike" baseline="0" dirty="0" smtClean="0">
                          <a:solidFill>
                            <a:srgbClr val="CC3399"/>
                          </a:solidFill>
                          <a:effectLst/>
                          <a:latin typeface="Calibri" panose="020F0502020204030204" pitchFamily="34" charset="0"/>
                        </a:rPr>
                        <a:t>June 24, 2022</a:t>
                      </a:r>
                      <a:endParaRPr lang="en-US" sz="900" b="1" i="0" u="none" strike="noStrike" dirty="0">
                        <a:solidFill>
                          <a:srgbClr val="CC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5247814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990239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87430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404827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021410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00564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93939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39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0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Stakeholder </a:t>
            </a:r>
            <a:r>
              <a:rPr lang="en-US" sz="2800" dirty="0" smtClean="0"/>
              <a:t>Schedule – Conceptual Design Phase, cont.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7201" y="590550"/>
          <a:ext cx="8077199" cy="1862202"/>
        </p:xfrm>
        <a:graphic>
          <a:graphicData uri="http://schemas.openxmlformats.org/drawingml/2006/table">
            <a:tbl>
              <a:tblPr/>
              <a:tblGrid>
                <a:gridCol w="203130">
                  <a:extLst>
                    <a:ext uri="{9D8B030D-6E8A-4147-A177-3AD203B41FA5}">
                      <a16:colId xmlns:a16="http://schemas.microsoft.com/office/drawing/2014/main" val="3869274237"/>
                    </a:ext>
                  </a:extLst>
                </a:gridCol>
                <a:gridCol w="228522">
                  <a:extLst>
                    <a:ext uri="{9D8B030D-6E8A-4147-A177-3AD203B41FA5}">
                      <a16:colId xmlns:a16="http://schemas.microsoft.com/office/drawing/2014/main" val="2938006446"/>
                    </a:ext>
                  </a:extLst>
                </a:gridCol>
                <a:gridCol w="203130">
                  <a:extLst>
                    <a:ext uri="{9D8B030D-6E8A-4147-A177-3AD203B41FA5}">
                      <a16:colId xmlns:a16="http://schemas.microsoft.com/office/drawing/2014/main" val="2589895581"/>
                    </a:ext>
                  </a:extLst>
                </a:gridCol>
                <a:gridCol w="203130">
                  <a:extLst>
                    <a:ext uri="{9D8B030D-6E8A-4147-A177-3AD203B41FA5}">
                      <a16:colId xmlns:a16="http://schemas.microsoft.com/office/drawing/2014/main" val="1658525252"/>
                    </a:ext>
                  </a:extLst>
                </a:gridCol>
                <a:gridCol w="203130">
                  <a:extLst>
                    <a:ext uri="{9D8B030D-6E8A-4147-A177-3AD203B41FA5}">
                      <a16:colId xmlns:a16="http://schemas.microsoft.com/office/drawing/2014/main" val="3991954974"/>
                    </a:ext>
                  </a:extLst>
                </a:gridCol>
                <a:gridCol w="203130">
                  <a:extLst>
                    <a:ext uri="{9D8B030D-6E8A-4147-A177-3AD203B41FA5}">
                      <a16:colId xmlns:a16="http://schemas.microsoft.com/office/drawing/2014/main" val="2431838481"/>
                    </a:ext>
                  </a:extLst>
                </a:gridCol>
                <a:gridCol w="203130">
                  <a:extLst>
                    <a:ext uri="{9D8B030D-6E8A-4147-A177-3AD203B41FA5}">
                      <a16:colId xmlns:a16="http://schemas.microsoft.com/office/drawing/2014/main" val="3314532407"/>
                    </a:ext>
                  </a:extLst>
                </a:gridCol>
                <a:gridCol w="112850">
                  <a:extLst>
                    <a:ext uri="{9D8B030D-6E8A-4147-A177-3AD203B41FA5}">
                      <a16:colId xmlns:a16="http://schemas.microsoft.com/office/drawing/2014/main" val="553402329"/>
                    </a:ext>
                  </a:extLst>
                </a:gridCol>
                <a:gridCol w="6517047">
                  <a:extLst>
                    <a:ext uri="{9D8B030D-6E8A-4147-A177-3AD203B41FA5}">
                      <a16:colId xmlns:a16="http://schemas.microsoft.com/office/drawing/2014/main" val="1460558623"/>
                    </a:ext>
                  </a:extLst>
                </a:gridCol>
              </a:tblGrid>
              <a:tr h="16045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2022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Joint Markets and Reliability Committees</a:t>
                      </a:r>
                      <a:b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MC Meeting Dates: </a:t>
                      </a: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September 13-14, 2022 (with joint RC during RCA components)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Posting Materials Beginning: </a:t>
                      </a:r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September 7, 2022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 discussion of conceptual design and review proposed impact assessment approach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Joint Markets and Reliability Committees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RC Meeting Date:</a:t>
                      </a:r>
                      <a:r>
                        <a:rPr lang="en-US" sz="1100" b="0" i="0" u="none" strike="noStrike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 September 20, 2022 (with joint MC during RCA components)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Posting Materials Beginning:</a:t>
                      </a:r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September 14, 2022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 needed, continue discussion of ISO materials from September 13-14 Joint MC/RC on ISO's conceptual design and proposed impact assessment approach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03687"/>
                  </a:ext>
                </a:extLst>
              </a:tr>
              <a:tr h="160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79066"/>
                  </a:ext>
                </a:extLst>
              </a:tr>
              <a:tr h="160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8520"/>
                  </a:ext>
                </a:extLst>
              </a:tr>
              <a:tr h="160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399825"/>
                  </a:ext>
                </a:extLst>
              </a:tr>
              <a:tr h="160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0070C0"/>
                        </a:gs>
                        <a:gs pos="50000">
                          <a:srgbClr val="00B05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126131"/>
                  </a:ext>
                </a:extLst>
              </a:tr>
              <a:tr h="160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030113"/>
                  </a:ext>
                </a:extLst>
              </a:tr>
              <a:tr h="160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329013"/>
                  </a:ext>
                </a:extLst>
              </a:tr>
              <a:tr h="62945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05185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57201" y="2529417"/>
          <a:ext cx="8077201" cy="2099733"/>
        </p:xfrm>
        <a:graphic>
          <a:graphicData uri="http://schemas.openxmlformats.org/drawingml/2006/table">
            <a:tbl>
              <a:tblPr/>
              <a:tblGrid>
                <a:gridCol w="201232">
                  <a:extLst>
                    <a:ext uri="{9D8B030D-6E8A-4147-A177-3AD203B41FA5}">
                      <a16:colId xmlns:a16="http://schemas.microsoft.com/office/drawing/2014/main" val="266866871"/>
                    </a:ext>
                  </a:extLst>
                </a:gridCol>
                <a:gridCol w="226386">
                  <a:extLst>
                    <a:ext uri="{9D8B030D-6E8A-4147-A177-3AD203B41FA5}">
                      <a16:colId xmlns:a16="http://schemas.microsoft.com/office/drawing/2014/main" val="797966044"/>
                    </a:ext>
                  </a:extLst>
                </a:gridCol>
                <a:gridCol w="201232">
                  <a:extLst>
                    <a:ext uri="{9D8B030D-6E8A-4147-A177-3AD203B41FA5}">
                      <a16:colId xmlns:a16="http://schemas.microsoft.com/office/drawing/2014/main" val="3701820558"/>
                    </a:ext>
                  </a:extLst>
                </a:gridCol>
                <a:gridCol w="201232">
                  <a:extLst>
                    <a:ext uri="{9D8B030D-6E8A-4147-A177-3AD203B41FA5}">
                      <a16:colId xmlns:a16="http://schemas.microsoft.com/office/drawing/2014/main" val="4264154185"/>
                    </a:ext>
                  </a:extLst>
                </a:gridCol>
                <a:gridCol w="201232">
                  <a:extLst>
                    <a:ext uri="{9D8B030D-6E8A-4147-A177-3AD203B41FA5}">
                      <a16:colId xmlns:a16="http://schemas.microsoft.com/office/drawing/2014/main" val="4066056918"/>
                    </a:ext>
                  </a:extLst>
                </a:gridCol>
                <a:gridCol w="201232">
                  <a:extLst>
                    <a:ext uri="{9D8B030D-6E8A-4147-A177-3AD203B41FA5}">
                      <a16:colId xmlns:a16="http://schemas.microsoft.com/office/drawing/2014/main" val="2306821359"/>
                    </a:ext>
                  </a:extLst>
                </a:gridCol>
                <a:gridCol w="201232">
                  <a:extLst>
                    <a:ext uri="{9D8B030D-6E8A-4147-A177-3AD203B41FA5}">
                      <a16:colId xmlns:a16="http://schemas.microsoft.com/office/drawing/2014/main" val="1202665609"/>
                    </a:ext>
                  </a:extLst>
                </a:gridCol>
                <a:gridCol w="111795">
                  <a:extLst>
                    <a:ext uri="{9D8B030D-6E8A-4147-A177-3AD203B41FA5}">
                      <a16:colId xmlns:a16="http://schemas.microsoft.com/office/drawing/2014/main" val="148883543"/>
                    </a:ext>
                  </a:extLst>
                </a:gridCol>
                <a:gridCol w="6531628">
                  <a:extLst>
                    <a:ext uri="{9D8B030D-6E8A-4147-A177-3AD203B41FA5}">
                      <a16:colId xmlns:a16="http://schemas.microsoft.com/office/drawing/2014/main" val="1587209267"/>
                    </a:ext>
                  </a:extLst>
                </a:gridCol>
              </a:tblGrid>
              <a:tr h="1778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 2022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Joint Markets and Reliability Committees</a:t>
                      </a:r>
                      <a:b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MC Meeting Dates: </a:t>
                      </a: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October 12-13, 2022 (with joint RC during RCA components)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Posting Materials Beginning: </a:t>
                      </a:r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October 5, 2022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 discussion of conceptual design and proposed impact assessment scope and scenarios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Joint Markets and Reliability Committees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RC Meeting Date:</a:t>
                      </a:r>
                      <a:r>
                        <a:rPr lang="en-US" sz="1100" b="0" i="0" u="none" strike="noStrike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 October 18, 2022 (with joint MC during RCA components)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Posting Materials Beginning: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October 12, 2022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Topics: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 needed, continue discussion of ISO materials from October 12-13 Joint MC/RC on ISO's conceptual design and proposed impact assessment scope and scenarios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87111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75468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63273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9381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0070C0"/>
                        </a:gs>
                        <a:gs pos="50000">
                          <a:srgbClr val="00B05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38164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4849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31450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299086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486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Stakeholder </a:t>
            </a:r>
            <a:r>
              <a:rPr lang="en-US" sz="2800" dirty="0" smtClean="0"/>
              <a:t>Schedule – Detailed Design Phase 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1" y="590550"/>
          <a:ext cx="8077196" cy="1242907"/>
        </p:xfrm>
        <a:graphic>
          <a:graphicData uri="http://schemas.openxmlformats.org/drawingml/2006/table">
            <a:tbl>
              <a:tblPr/>
              <a:tblGrid>
                <a:gridCol w="199368">
                  <a:extLst>
                    <a:ext uri="{9D8B030D-6E8A-4147-A177-3AD203B41FA5}">
                      <a16:colId xmlns:a16="http://schemas.microsoft.com/office/drawing/2014/main" val="2478328574"/>
                    </a:ext>
                  </a:extLst>
                </a:gridCol>
                <a:gridCol w="224290">
                  <a:extLst>
                    <a:ext uri="{9D8B030D-6E8A-4147-A177-3AD203B41FA5}">
                      <a16:colId xmlns:a16="http://schemas.microsoft.com/office/drawing/2014/main" val="2765896348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95763023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848641126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18665654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1466965218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4160536798"/>
                    </a:ext>
                  </a:extLst>
                </a:gridCol>
                <a:gridCol w="110760">
                  <a:extLst>
                    <a:ext uri="{9D8B030D-6E8A-4147-A177-3AD203B41FA5}">
                      <a16:colId xmlns:a16="http://schemas.microsoft.com/office/drawing/2014/main" val="3793642382"/>
                    </a:ext>
                  </a:extLst>
                </a:gridCol>
                <a:gridCol w="6545938">
                  <a:extLst>
                    <a:ext uri="{9D8B030D-6E8A-4147-A177-3AD203B41FA5}">
                      <a16:colId xmlns:a16="http://schemas.microsoft.com/office/drawing/2014/main" val="1511340820"/>
                    </a:ext>
                  </a:extLst>
                </a:gridCol>
              </a:tblGrid>
              <a:tr h="11589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 2022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MC Meeting Dates: </a:t>
                      </a:r>
                      <a:r>
                        <a:rPr 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November 8-9, 2022 </a:t>
                      </a:r>
                      <a:r>
                        <a:rPr 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(RC invited to participate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in</a:t>
                      </a:r>
                      <a:r>
                        <a:rPr 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RCA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discussions</a:t>
                      </a:r>
                      <a:r>
                        <a:rPr 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Posting Materials Beginning: </a:t>
                      </a:r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November 2, 2022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detailed design and finalize impact assessment scenarios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 Committee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RC Meeting Date: </a:t>
                      </a:r>
                      <a:r>
                        <a:rPr lang="en-US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November 16, 2022 </a:t>
                      </a: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(MC invited to participate</a:t>
                      </a:r>
                      <a:r>
                        <a:rPr lang="en-US" sz="9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in RCA</a:t>
                      </a: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discussions)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Posting Materials Beginning:</a:t>
                      </a:r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November 9, 2022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Topic: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detailed design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795985"/>
                  </a:ext>
                </a:extLst>
              </a:tr>
              <a:tr h="115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072627"/>
                  </a:ext>
                </a:extLst>
              </a:tr>
              <a:tr h="115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964616"/>
                  </a:ext>
                </a:extLst>
              </a:tr>
              <a:tr h="115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0070C0"/>
                        </a:gs>
                        <a:gs pos="50000">
                          <a:srgbClr val="00B05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494840"/>
                  </a:ext>
                </a:extLst>
              </a:tr>
              <a:tr h="115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438396"/>
                  </a:ext>
                </a:extLst>
              </a:tr>
              <a:tr h="115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679643"/>
                  </a:ext>
                </a:extLst>
              </a:tr>
              <a:tr h="115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868926"/>
                  </a:ext>
                </a:extLst>
              </a:tr>
              <a:tr h="179346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14912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57201" y="1885950"/>
          <a:ext cx="8077197" cy="1260169"/>
        </p:xfrm>
        <a:graphic>
          <a:graphicData uri="http://schemas.openxmlformats.org/drawingml/2006/table">
            <a:tbl>
              <a:tblPr/>
              <a:tblGrid>
                <a:gridCol w="199368">
                  <a:extLst>
                    <a:ext uri="{9D8B030D-6E8A-4147-A177-3AD203B41FA5}">
                      <a16:colId xmlns:a16="http://schemas.microsoft.com/office/drawing/2014/main" val="3062232543"/>
                    </a:ext>
                  </a:extLst>
                </a:gridCol>
                <a:gridCol w="224290">
                  <a:extLst>
                    <a:ext uri="{9D8B030D-6E8A-4147-A177-3AD203B41FA5}">
                      <a16:colId xmlns:a16="http://schemas.microsoft.com/office/drawing/2014/main" val="4194417809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3801876890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725709806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3727064403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123238615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2084312534"/>
                    </a:ext>
                  </a:extLst>
                </a:gridCol>
                <a:gridCol w="110760">
                  <a:extLst>
                    <a:ext uri="{9D8B030D-6E8A-4147-A177-3AD203B41FA5}">
                      <a16:colId xmlns:a16="http://schemas.microsoft.com/office/drawing/2014/main" val="2406022584"/>
                    </a:ext>
                  </a:extLst>
                </a:gridCol>
                <a:gridCol w="6545939">
                  <a:extLst>
                    <a:ext uri="{9D8B030D-6E8A-4147-A177-3AD203B41FA5}">
                      <a16:colId xmlns:a16="http://schemas.microsoft.com/office/drawing/2014/main" val="1474733509"/>
                    </a:ext>
                  </a:extLst>
                </a:gridCol>
              </a:tblGrid>
              <a:tr h="13418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 2022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MC Meeting Dates: </a:t>
                      </a:r>
                      <a:r>
                        <a:rPr 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December 6-8, 2022 </a:t>
                      </a:r>
                      <a:r>
                        <a:rPr 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(RC invited to participate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in</a:t>
                      </a:r>
                      <a:r>
                        <a:rPr 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RCA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discussions</a:t>
                      </a:r>
                      <a:r>
                        <a:rPr 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Posting Materials Beginning: </a:t>
                      </a:r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November 30, 2022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 review of detailed design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 Committee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RC Meeting Date:</a:t>
                      </a:r>
                      <a:r>
                        <a:rPr lang="en-US" sz="900" b="0" i="0" u="none" strike="noStrike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 December 14, 2022 </a:t>
                      </a: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(MC invited to participate</a:t>
                      </a:r>
                      <a:r>
                        <a:rPr lang="en-US" sz="9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in RCA</a:t>
                      </a: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discussions)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Posting Materials Beginning: </a:t>
                      </a:r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December 8, 2022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Topic: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 review of detailed design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041040"/>
                  </a:ext>
                </a:extLst>
              </a:tr>
              <a:tr h="134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000620"/>
                  </a:ext>
                </a:extLst>
              </a:tr>
              <a:tr h="134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061318"/>
                  </a:ext>
                </a:extLst>
              </a:tr>
              <a:tr h="134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0070C0"/>
                        </a:gs>
                        <a:gs pos="50000">
                          <a:srgbClr val="00B05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340521"/>
                  </a:ext>
                </a:extLst>
              </a:tr>
              <a:tr h="134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28740"/>
                  </a:ext>
                </a:extLst>
              </a:tr>
              <a:tr h="134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919034"/>
                  </a:ext>
                </a:extLst>
              </a:tr>
              <a:tr h="134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119079"/>
                  </a:ext>
                </a:extLst>
              </a:tr>
              <a:tr h="24078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5581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7201" y="3181350"/>
          <a:ext cx="8077195" cy="1529244"/>
        </p:xfrm>
        <a:graphic>
          <a:graphicData uri="http://schemas.openxmlformats.org/drawingml/2006/table">
            <a:tbl>
              <a:tblPr/>
              <a:tblGrid>
                <a:gridCol w="199368">
                  <a:extLst>
                    <a:ext uri="{9D8B030D-6E8A-4147-A177-3AD203B41FA5}">
                      <a16:colId xmlns:a16="http://schemas.microsoft.com/office/drawing/2014/main" val="2733730005"/>
                    </a:ext>
                  </a:extLst>
                </a:gridCol>
                <a:gridCol w="224290">
                  <a:extLst>
                    <a:ext uri="{9D8B030D-6E8A-4147-A177-3AD203B41FA5}">
                      <a16:colId xmlns:a16="http://schemas.microsoft.com/office/drawing/2014/main" val="988574134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2974830493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1533204188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3894361419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2611321997"/>
                    </a:ext>
                  </a:extLst>
                </a:gridCol>
                <a:gridCol w="199368">
                  <a:extLst>
                    <a:ext uri="{9D8B030D-6E8A-4147-A177-3AD203B41FA5}">
                      <a16:colId xmlns:a16="http://schemas.microsoft.com/office/drawing/2014/main" val="3152295739"/>
                    </a:ext>
                  </a:extLst>
                </a:gridCol>
                <a:gridCol w="110760">
                  <a:extLst>
                    <a:ext uri="{9D8B030D-6E8A-4147-A177-3AD203B41FA5}">
                      <a16:colId xmlns:a16="http://schemas.microsoft.com/office/drawing/2014/main" val="3884200786"/>
                    </a:ext>
                  </a:extLst>
                </a:gridCol>
                <a:gridCol w="6545937">
                  <a:extLst>
                    <a:ext uri="{9D8B030D-6E8A-4147-A177-3AD203B41FA5}">
                      <a16:colId xmlns:a16="http://schemas.microsoft.com/office/drawing/2014/main" val="2605374268"/>
                    </a:ext>
                  </a:extLst>
                </a:gridCol>
              </a:tblGrid>
              <a:tr h="14487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2023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Markets Committee</a:t>
                      </a:r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MC Meeting Dates</a:t>
                      </a:r>
                      <a:r>
                        <a:rPr lang="en-US" sz="9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9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  <a:r>
                        <a:rPr 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, 2023 </a:t>
                      </a:r>
                      <a:r>
                        <a:rPr 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(RC invited to participate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in</a:t>
                      </a:r>
                      <a:r>
                        <a:rPr 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RCA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discussions</a:t>
                      </a:r>
                      <a:r>
                        <a:rPr lang="en-US" sz="9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Posting Materials Beginning: </a:t>
                      </a:r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January, 2023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Topic: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 review of detailed design. Review initial Impact Assessment results.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Stakeholders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interested in proposing conceptual amendments should contact the MC secretary for time on the agenda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Reliability Committee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RC Meeting Date:</a:t>
                      </a:r>
                      <a:r>
                        <a:rPr lang="en-US" sz="900" b="0" i="0" u="none" strike="noStrike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 January, 2023 </a:t>
                      </a: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(MC invited to participate</a:t>
                      </a:r>
                      <a:r>
                        <a:rPr lang="en-US" sz="9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in RCA</a:t>
                      </a:r>
                      <a:r>
                        <a:rPr lang="en-US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discussions)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Posting Materials Beginning:</a:t>
                      </a:r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January, 2023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Topic: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 review of detailed design. Stakeholders interested in proposing conceptual amendments should contact the RC secretary for time on the agenda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362540"/>
                  </a:ext>
                </a:extLst>
              </a:tr>
              <a:tr h="144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69849"/>
                  </a:ext>
                </a:extLst>
              </a:tr>
              <a:tr h="144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316722"/>
                  </a:ext>
                </a:extLst>
              </a:tr>
              <a:tr h="144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024277"/>
                  </a:ext>
                </a:extLst>
              </a:tr>
              <a:tr h="144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335351"/>
                  </a:ext>
                </a:extLst>
              </a:tr>
              <a:tr h="144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532514"/>
                  </a:ext>
                </a:extLst>
              </a:tr>
              <a:tr h="144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038542"/>
                  </a:ext>
                </a:extLst>
              </a:tr>
              <a:tr h="509855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60525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4870162"/>
            <a:ext cx="65937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Detailed </a:t>
            </a:r>
            <a:r>
              <a:rPr lang="en-US" sz="1200" i="1" dirty="0">
                <a:solidFill>
                  <a:srgbClr val="000000"/>
                </a:solidFill>
              </a:rPr>
              <a:t>information will be shared once the dates for the 2023 NEPOOL calendar are established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4775200"/>
            <a:ext cx="381000" cy="196850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7150"/>
            <a:ext cx="8229600" cy="857250"/>
          </a:xfrm>
        </p:spPr>
        <p:txBody>
          <a:bodyPr/>
          <a:lstStyle/>
          <a:p>
            <a:r>
              <a:rPr lang="en-US" dirty="0" smtClean="0"/>
              <a:t>Forward Capacity Market Design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Design Objective 1:</a:t>
            </a:r>
            <a:r>
              <a:rPr lang="en-US" dirty="0" smtClean="0"/>
              <a:t> To ensure the system has sufficient resources to meet the region’s one-day-in-ten reliability requirement, where “sufficient” is defined as having enough resources that can perform as expected in the right locations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r>
              <a:rPr lang="en-US" u="sng" dirty="0" smtClean="0"/>
              <a:t>Design Objective 2:</a:t>
            </a:r>
            <a:r>
              <a:rPr lang="en-US" dirty="0" smtClean="0"/>
              <a:t> To ensure that Design Objective 1 is achieved in a cost-effective manner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Design Objectives 1 and 2 are the current objectives for the FCM, which the RCA reforms must also meet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7848600" y="57151"/>
            <a:ext cx="1219201" cy="52322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From June 7-8 presentation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86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Energy Transition Objective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region is moving swiftly toward a decarbonized grid. There are opportunities to implement improvements now to better facilitate reliability and market efficiency in the </a:t>
            </a:r>
            <a:r>
              <a:rPr lang="en-US" dirty="0" smtClean="0"/>
              <a:t>future</a:t>
            </a:r>
          </a:p>
          <a:p>
            <a:r>
              <a:rPr lang="en-US" dirty="0" smtClean="0"/>
              <a:t>The ISO is proposing improvements to </a:t>
            </a:r>
            <a:r>
              <a:rPr lang="en-US" dirty="0"/>
              <a:t>our current resource adequacy assessment and accreditation processes </a:t>
            </a:r>
            <a:r>
              <a:rPr lang="en-US" dirty="0" smtClean="0"/>
              <a:t>to </a:t>
            </a:r>
            <a:r>
              <a:rPr lang="en-US" dirty="0"/>
              <a:t>better ensure that the FCM continues to meet Design Objectives 1 and 2 as well as the objective to actualize our vision for the evolving clean-energy resource </a:t>
            </a:r>
            <a:r>
              <a:rPr lang="en-US" dirty="0" smtClean="0"/>
              <a:t>mix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Opportunities </a:t>
            </a:r>
            <a:r>
              <a:rPr lang="en-US" dirty="0"/>
              <a:t>for </a:t>
            </a:r>
            <a:r>
              <a:rPr lang="en-US" dirty="0" smtClean="0"/>
              <a:t>Improvement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Opportunity #1</a:t>
            </a:r>
            <a:r>
              <a:rPr lang="en-US" dirty="0" smtClean="0"/>
              <a:t>: Current </a:t>
            </a:r>
            <a:r>
              <a:rPr lang="en-US" dirty="0"/>
              <a:t>capacity accreditation framework can be improved to reflect different resource contributions toward resource adequacy. These adjustments will better yield accredited capacity that is </a:t>
            </a:r>
            <a:r>
              <a:rPr lang="en-US" b="1" dirty="0"/>
              <a:t>substitutable</a:t>
            </a:r>
            <a:r>
              <a:rPr lang="en-US" dirty="0"/>
              <a:t> between resources, which is beneficial as unique resource types enter the </a:t>
            </a:r>
            <a:r>
              <a:rPr lang="en-US" dirty="0" smtClean="0"/>
              <a:t>market</a:t>
            </a:r>
            <a:endParaRPr lang="en-US" strike="sngStrike" dirty="0" smtClean="0"/>
          </a:p>
          <a:p>
            <a:r>
              <a:rPr lang="en-US" u="sng" dirty="0" smtClean="0"/>
              <a:t>Opportunity #2</a:t>
            </a:r>
            <a:r>
              <a:rPr lang="en-US" dirty="0" smtClean="0"/>
              <a:t>: Current </a:t>
            </a:r>
            <a:r>
              <a:rPr lang="en-US" dirty="0"/>
              <a:t>resource adequacy assessment process can be improved to better reflect resources’ expected performance and reliability contributions as the resource mix </a:t>
            </a:r>
            <a:r>
              <a:rPr lang="en-US" dirty="0" smtClean="0"/>
              <a:t>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43050"/>
            <a:ext cx="7772400" cy="1104899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Conceptual design for RCA </a:t>
            </a:r>
            <a:r>
              <a:rPr lang="en-US" dirty="0"/>
              <a:t>Improvements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-16-9" id="{32F30E78-C021-4951-B1FC-740B6C3FC246}" vid="{DEB9FD61-F7E9-4C5B-8D65-9F8B5A889844}"/>
    </a:ext>
  </a:extLst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Public-16-9" id="{32F30E78-C021-4951-B1FC-740B6C3FC246}" vid="{DEF36ABE-BF04-49E7-8010-928C0C008C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ISO-PPT-Template-Public-16-9</Template>
  <TotalTime>15378</TotalTime>
  <Words>4234</Words>
  <Application>Microsoft Office PowerPoint</Application>
  <PresentationFormat>On-screen Show (16:9)</PresentationFormat>
  <Paragraphs>739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Cambria</vt:lpstr>
      <vt:lpstr>Cambria Math</vt:lpstr>
      <vt:lpstr>Symbol</vt:lpstr>
      <vt:lpstr>Times New Roman</vt:lpstr>
      <vt:lpstr>iso_white_cover</vt:lpstr>
      <vt:lpstr>blank</vt:lpstr>
      <vt:lpstr>PowerPoint Presentation</vt:lpstr>
      <vt:lpstr>PowerPoint Presentation</vt:lpstr>
      <vt:lpstr>PowerPoint Presentation</vt:lpstr>
      <vt:lpstr>PowerPoint Presentation</vt:lpstr>
      <vt:lpstr>Opportunities for improvements to current capacity accreditation process</vt:lpstr>
      <vt:lpstr>Forward Capacity Market Design Objectives</vt:lpstr>
      <vt:lpstr>Clean Energy Transition Objective</vt:lpstr>
      <vt:lpstr>Opportunities for Improvement </vt:lpstr>
      <vt:lpstr>Overview of Conceptual design for RCA Improvements</vt:lpstr>
      <vt:lpstr>Our Responses to Improvement Opportunities</vt:lpstr>
      <vt:lpstr>RCA Improvement #1: MRI-based Accreditation</vt:lpstr>
      <vt:lpstr>RCA Improvement #1: MRI-based Accreditation cont.</vt:lpstr>
      <vt:lpstr>RCA Improvement #2: Adequacy Assessment Model Improvement</vt:lpstr>
      <vt:lpstr>Connection to Previous FCM Improvements</vt:lpstr>
      <vt:lpstr>The MRI concept</vt:lpstr>
      <vt:lpstr>Introduction</vt:lpstr>
      <vt:lpstr>MRI Concept</vt:lpstr>
      <vt:lpstr>Choice of EUE in MRI Definition</vt:lpstr>
      <vt:lpstr>Interpretation of MRI</vt:lpstr>
      <vt:lpstr>Factors Affecting a Resource’s MRI Value</vt:lpstr>
      <vt:lpstr>Resource Mix for MRI Calculation</vt:lpstr>
      <vt:lpstr>Key Takeaways on MRI Concept</vt:lpstr>
      <vt:lpstr>Enhance adequacy assessment models</vt:lpstr>
      <vt:lpstr>MRI Calculation</vt:lpstr>
      <vt:lpstr>Resource Adequacy Assessment (RAA) for MRI Calculation</vt:lpstr>
      <vt:lpstr>Enhance Load and Resource Models for Capacity Accreditation </vt:lpstr>
      <vt:lpstr>Potential RAA Model Enhancements</vt:lpstr>
      <vt:lpstr>Calculating MRIs for Each Resource</vt:lpstr>
      <vt:lpstr>Key Takeaways on Adequacy Assessment Model Improvement</vt:lpstr>
      <vt:lpstr>The MRI-based capacity accreditation</vt:lpstr>
      <vt:lpstr>Using MRI for Capacity Accreditation</vt:lpstr>
      <vt:lpstr>Relative MRI</vt:lpstr>
      <vt:lpstr>Illustrative Example for rMRI</vt:lpstr>
      <vt:lpstr>Capacity Accreditation with rMRI</vt:lpstr>
      <vt:lpstr>Illustrative example for QMRIC</vt:lpstr>
      <vt:lpstr>Substitutability Under MRI-based Accreditation</vt:lpstr>
      <vt:lpstr>MRI-based Accreditation Applies to All Resources</vt:lpstr>
      <vt:lpstr>Key Takeaways on rMRI and QMRIC</vt:lpstr>
      <vt:lpstr>The MRI-based capacity accreditation</vt:lpstr>
      <vt:lpstr>Capacity Quantities Under The New Design</vt:lpstr>
      <vt:lpstr>QC and QMRIC Under the New Accreditation</vt:lpstr>
      <vt:lpstr>ECSO and CSO Under the New Accreditation</vt:lpstr>
      <vt:lpstr>Use of Physical and Market Quantities in FCM</vt:lpstr>
      <vt:lpstr>Key Takeaways on Capacity Quantities</vt:lpstr>
      <vt:lpstr>The MRI-based capacity accreditation</vt:lpstr>
      <vt:lpstr>Capacity Requirement and Demand Curves</vt:lpstr>
      <vt:lpstr>Capacity Requirement in MRIC</vt:lpstr>
      <vt:lpstr>Substitutability Between Supply and Demand Capacities in MRIC</vt:lpstr>
      <vt:lpstr>Capacity Demand Curves in MRIC</vt:lpstr>
      <vt:lpstr>Key Takeaways on Capacity Requirement and MRIC Demand Curves</vt:lpstr>
      <vt:lpstr>Conclusion</vt:lpstr>
      <vt:lpstr>Key Takeaways</vt:lpstr>
      <vt:lpstr>RCA Project in FCM Evolution</vt:lpstr>
      <vt:lpstr>Stakeholder schedule</vt:lpstr>
      <vt:lpstr>Stakeholder Process - Overview</vt:lpstr>
      <vt:lpstr>Stakeholder Schedule – Conceptual Design Phase</vt:lpstr>
      <vt:lpstr>Stakeholder Schedule – Conceptual Design Phase, cont.</vt:lpstr>
      <vt:lpstr>Stakeholder Schedule – Detailed Design Phase </vt:lpstr>
      <vt:lpstr>PowerPoint Presentation</vt:lpstr>
    </vt:vector>
  </TitlesOfParts>
  <Company>ISO New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Zhao, Feng</dc:creator>
  <cp:lastModifiedBy>MEW</cp:lastModifiedBy>
  <cp:revision>543</cp:revision>
  <cp:lastPrinted>2015-05-13T16:52:31Z</cp:lastPrinted>
  <dcterms:created xsi:type="dcterms:W3CDTF">2022-06-23T16:53:06Z</dcterms:created>
  <dcterms:modified xsi:type="dcterms:W3CDTF">2022-07-08T19:19:41Z</dcterms:modified>
</cp:coreProperties>
</file>