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3" r:id="rId1"/>
    <p:sldMasterId id="2147483698" r:id="rId2"/>
    <p:sldMasterId id="2147483727" r:id="rId3"/>
    <p:sldMasterId id="2147483760" r:id="rId4"/>
  </p:sldMasterIdLst>
  <p:notesMasterIdLst>
    <p:notesMasterId r:id="rId27"/>
  </p:notesMasterIdLst>
  <p:handoutMasterIdLst>
    <p:handoutMasterId r:id="rId28"/>
  </p:handoutMasterIdLst>
  <p:sldIdLst>
    <p:sldId id="9386" r:id="rId5"/>
    <p:sldId id="9565" r:id="rId6"/>
    <p:sldId id="9656" r:id="rId7"/>
    <p:sldId id="9649" r:id="rId8"/>
    <p:sldId id="9517" r:id="rId9"/>
    <p:sldId id="9547" r:id="rId10"/>
    <p:sldId id="9657" r:id="rId11"/>
    <p:sldId id="9650" r:id="rId12"/>
    <p:sldId id="9663" r:id="rId13"/>
    <p:sldId id="9653" r:id="rId14"/>
    <p:sldId id="9659" r:id="rId15"/>
    <p:sldId id="9660" r:id="rId16"/>
    <p:sldId id="9661" r:id="rId17"/>
    <p:sldId id="9662" r:id="rId18"/>
    <p:sldId id="9652" r:id="rId19"/>
    <p:sldId id="9654" r:id="rId20"/>
    <p:sldId id="9664" r:id="rId21"/>
    <p:sldId id="9407" r:id="rId22"/>
    <p:sldId id="9408" r:id="rId23"/>
    <p:sldId id="9409" r:id="rId24"/>
    <p:sldId id="9665" r:id="rId25"/>
    <p:sldId id="9666" r:id="rId2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8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56E77"/>
    <a:srgbClr val="0B9E9A"/>
    <a:srgbClr val="D7E5FC"/>
    <a:srgbClr val="D2A000"/>
    <a:srgbClr val="233E92"/>
    <a:srgbClr val="003296"/>
    <a:srgbClr val="97BFE6"/>
    <a:srgbClr val="C9F1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3" autoAdjust="0"/>
    <p:restoredTop sz="81870" autoAdjust="0"/>
  </p:normalViewPr>
  <p:slideViewPr>
    <p:cSldViewPr snapToGrid="0">
      <p:cViewPr varScale="1">
        <p:scale>
          <a:sx n="79" d="100"/>
          <a:sy n="79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8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C0839-5B5B-418A-A4EF-91260E97BC1C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3394722B-2D65-43EF-AD43-E6D7BCA32EFF}">
      <dgm:prSet phldrT="[Text]" custT="1"/>
      <dgm:spPr/>
      <dgm:t>
        <a:bodyPr/>
        <a:lstStyle/>
        <a:p>
          <a:pPr algn="l"/>
          <a:r>
            <a:rPr lang="en-US" sz="2000" dirty="0"/>
            <a:t>Hazard </a:t>
          </a:r>
          <a:br>
            <a:rPr lang="en-US" sz="2000" dirty="0"/>
          </a:br>
          <a:r>
            <a:rPr lang="en-US" sz="2000" dirty="0"/>
            <a:t>Identification</a:t>
          </a:r>
        </a:p>
      </dgm:t>
    </dgm:pt>
    <dgm:pt modelId="{C460BE45-71E8-4DB1-948B-C36D965E3479}" type="parTrans" cxnId="{077B9C01-74E8-4092-BADC-12FC669BC135}">
      <dgm:prSet/>
      <dgm:spPr/>
      <dgm:t>
        <a:bodyPr/>
        <a:lstStyle/>
        <a:p>
          <a:endParaRPr lang="en-US"/>
        </a:p>
      </dgm:t>
    </dgm:pt>
    <dgm:pt modelId="{47A834A2-ED11-4C23-927D-CE06D96F76BF}" type="sibTrans" cxnId="{077B9C01-74E8-4092-BADC-12FC669BC135}">
      <dgm:prSet/>
      <dgm:spPr/>
      <dgm:t>
        <a:bodyPr/>
        <a:lstStyle/>
        <a:p>
          <a:endParaRPr lang="en-US"/>
        </a:p>
      </dgm:t>
    </dgm:pt>
    <dgm:pt modelId="{02278578-F453-4395-831A-F5371D7C118C}">
      <dgm:prSet phldrT="[Text]" custT="1"/>
      <dgm:spPr/>
      <dgm:t>
        <a:bodyPr/>
        <a:lstStyle/>
        <a:p>
          <a:pPr algn="l"/>
          <a:r>
            <a:rPr lang="en-US" sz="2000" dirty="0"/>
            <a:t>Exposure Assessment</a:t>
          </a:r>
        </a:p>
      </dgm:t>
    </dgm:pt>
    <dgm:pt modelId="{2A21B747-3550-4DE8-8987-2C5692ED2C80}" type="parTrans" cxnId="{5B6D7025-FE00-4822-ABC3-0963ABFA1384}">
      <dgm:prSet/>
      <dgm:spPr/>
      <dgm:t>
        <a:bodyPr/>
        <a:lstStyle/>
        <a:p>
          <a:endParaRPr lang="en-US"/>
        </a:p>
      </dgm:t>
    </dgm:pt>
    <dgm:pt modelId="{65BCB22C-562E-4A12-AE68-D9A5A42B38C6}" type="sibTrans" cxnId="{5B6D7025-FE00-4822-ABC3-0963ABFA1384}">
      <dgm:prSet/>
      <dgm:spPr/>
      <dgm:t>
        <a:bodyPr/>
        <a:lstStyle/>
        <a:p>
          <a:endParaRPr lang="en-US"/>
        </a:p>
      </dgm:t>
    </dgm:pt>
    <dgm:pt modelId="{274A11FF-9076-45DB-BA46-95DF4EB1911E}">
      <dgm:prSet phldrT="[Text]" custT="1"/>
      <dgm:spPr/>
      <dgm:t>
        <a:bodyPr/>
        <a:lstStyle/>
        <a:p>
          <a:pPr algn="l"/>
          <a:r>
            <a:rPr lang="en-US" sz="2000" dirty="0"/>
            <a:t>Vulnerability Assessment</a:t>
          </a:r>
        </a:p>
      </dgm:t>
    </dgm:pt>
    <dgm:pt modelId="{2F194DDA-D12E-453D-8B90-843EC25F084E}" type="parTrans" cxnId="{D9AD25C8-A1D4-4325-9ED1-A0E6C38D30C2}">
      <dgm:prSet/>
      <dgm:spPr/>
      <dgm:t>
        <a:bodyPr/>
        <a:lstStyle/>
        <a:p>
          <a:endParaRPr lang="en-US"/>
        </a:p>
      </dgm:t>
    </dgm:pt>
    <dgm:pt modelId="{7E2A87DB-E10C-4137-AFCE-C2DB570B90CC}" type="sibTrans" cxnId="{D9AD25C8-A1D4-4325-9ED1-A0E6C38D30C2}">
      <dgm:prSet/>
      <dgm:spPr/>
      <dgm:t>
        <a:bodyPr/>
        <a:lstStyle/>
        <a:p>
          <a:endParaRPr lang="en-US"/>
        </a:p>
      </dgm:t>
    </dgm:pt>
    <dgm:pt modelId="{C2F4FFCE-D97C-4A11-9DA6-0C00F67B1EC9}">
      <dgm:prSet phldrT="[Text]" custT="1"/>
      <dgm:spPr/>
      <dgm:t>
        <a:bodyPr/>
        <a:lstStyle/>
        <a:p>
          <a:pPr algn="l"/>
          <a:r>
            <a:rPr lang="en-US" sz="2000" dirty="0"/>
            <a:t>Climate Characterization</a:t>
          </a:r>
        </a:p>
      </dgm:t>
    </dgm:pt>
    <dgm:pt modelId="{AC32FE5C-332A-45DB-8BC4-6607D5F6FFA1}" type="parTrans" cxnId="{D781ABB6-0273-4AB0-A04A-25C1B3A095ED}">
      <dgm:prSet/>
      <dgm:spPr/>
      <dgm:t>
        <a:bodyPr/>
        <a:lstStyle/>
        <a:p>
          <a:endParaRPr lang="en-US"/>
        </a:p>
      </dgm:t>
    </dgm:pt>
    <dgm:pt modelId="{131E6398-DDA0-4F96-9DBE-8DCB056EC374}" type="sibTrans" cxnId="{D781ABB6-0273-4AB0-A04A-25C1B3A095ED}">
      <dgm:prSet/>
      <dgm:spPr/>
      <dgm:t>
        <a:bodyPr/>
        <a:lstStyle/>
        <a:p>
          <a:endParaRPr lang="en-US"/>
        </a:p>
      </dgm:t>
    </dgm:pt>
    <dgm:pt modelId="{22DF1A0A-038D-4D92-A10D-0DE8476145CF}" type="pres">
      <dgm:prSet presAssocID="{C49C0839-5B5B-418A-A4EF-91260E97BC1C}" presName="Name0" presStyleCnt="0">
        <dgm:presLayoutVars>
          <dgm:dir/>
          <dgm:resizeHandles val="exact"/>
        </dgm:presLayoutVars>
      </dgm:prSet>
      <dgm:spPr/>
    </dgm:pt>
    <dgm:pt modelId="{9AA6B3F3-517A-413D-933E-2BB73FE69D43}" type="pres">
      <dgm:prSet presAssocID="{3394722B-2D65-43EF-AD43-E6D7BCA32EF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028E-B1E6-4CA9-87DB-5CF456F1AC32}" type="pres">
      <dgm:prSet presAssocID="{47A834A2-ED11-4C23-927D-CE06D96F76BF}" presName="parSpace" presStyleCnt="0"/>
      <dgm:spPr/>
    </dgm:pt>
    <dgm:pt modelId="{36805F97-016A-4833-8B28-57341E3D5F1F}" type="pres">
      <dgm:prSet presAssocID="{C2F4FFCE-D97C-4A11-9DA6-0C00F67B1EC9}" presName="parTxOnly" presStyleLbl="node1" presStyleIdx="1" presStyleCnt="4" custScaleX="119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9B67D-6043-4476-80C7-FC752122D6A1}" type="pres">
      <dgm:prSet presAssocID="{131E6398-DDA0-4F96-9DBE-8DCB056EC374}" presName="parSpace" presStyleCnt="0"/>
      <dgm:spPr/>
    </dgm:pt>
    <dgm:pt modelId="{7EB3469D-9BA8-4DCA-BF00-FAEE4EB2B114}" type="pres">
      <dgm:prSet presAssocID="{02278578-F453-4395-831A-F5371D7C118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8441E-245F-4CE6-A4B0-7E57ACD963D6}" type="pres">
      <dgm:prSet presAssocID="{65BCB22C-562E-4A12-AE68-D9A5A42B38C6}" presName="parSpace" presStyleCnt="0"/>
      <dgm:spPr/>
    </dgm:pt>
    <dgm:pt modelId="{8714F1EA-C6D1-4DC6-BCAB-ABD64A6E67D1}" type="pres">
      <dgm:prSet presAssocID="{274A11FF-9076-45DB-BA46-95DF4EB1911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B9C01-74E8-4092-BADC-12FC669BC135}" srcId="{C49C0839-5B5B-418A-A4EF-91260E97BC1C}" destId="{3394722B-2D65-43EF-AD43-E6D7BCA32EFF}" srcOrd="0" destOrd="0" parTransId="{C460BE45-71E8-4DB1-948B-C36D965E3479}" sibTransId="{47A834A2-ED11-4C23-927D-CE06D96F76BF}"/>
    <dgm:cxn modelId="{9CAC247F-51C5-4F0A-9889-4005AC7B738B}" type="presOf" srcId="{3394722B-2D65-43EF-AD43-E6D7BCA32EFF}" destId="{9AA6B3F3-517A-413D-933E-2BB73FE69D43}" srcOrd="0" destOrd="0" presId="urn:microsoft.com/office/officeart/2005/8/layout/hChevron3"/>
    <dgm:cxn modelId="{F0977793-5EA5-4BFD-9E8B-2BC6F1996487}" type="presOf" srcId="{C49C0839-5B5B-418A-A4EF-91260E97BC1C}" destId="{22DF1A0A-038D-4D92-A10D-0DE8476145CF}" srcOrd="0" destOrd="0" presId="urn:microsoft.com/office/officeart/2005/8/layout/hChevron3"/>
    <dgm:cxn modelId="{D781ABB6-0273-4AB0-A04A-25C1B3A095ED}" srcId="{C49C0839-5B5B-418A-A4EF-91260E97BC1C}" destId="{C2F4FFCE-D97C-4A11-9DA6-0C00F67B1EC9}" srcOrd="1" destOrd="0" parTransId="{AC32FE5C-332A-45DB-8BC4-6607D5F6FFA1}" sibTransId="{131E6398-DDA0-4F96-9DBE-8DCB056EC374}"/>
    <dgm:cxn modelId="{3D5E92B8-D1F1-441C-9F84-B8C79A8F6C29}" type="presOf" srcId="{C2F4FFCE-D97C-4A11-9DA6-0C00F67B1EC9}" destId="{36805F97-016A-4833-8B28-57341E3D5F1F}" srcOrd="0" destOrd="0" presId="urn:microsoft.com/office/officeart/2005/8/layout/hChevron3"/>
    <dgm:cxn modelId="{D9AD25C8-A1D4-4325-9ED1-A0E6C38D30C2}" srcId="{C49C0839-5B5B-418A-A4EF-91260E97BC1C}" destId="{274A11FF-9076-45DB-BA46-95DF4EB1911E}" srcOrd="3" destOrd="0" parTransId="{2F194DDA-D12E-453D-8B90-843EC25F084E}" sibTransId="{7E2A87DB-E10C-4137-AFCE-C2DB570B90CC}"/>
    <dgm:cxn modelId="{95A3C869-13A6-4017-9C9B-3A493586DECD}" type="presOf" srcId="{274A11FF-9076-45DB-BA46-95DF4EB1911E}" destId="{8714F1EA-C6D1-4DC6-BCAB-ABD64A6E67D1}" srcOrd="0" destOrd="0" presId="urn:microsoft.com/office/officeart/2005/8/layout/hChevron3"/>
    <dgm:cxn modelId="{5B6D7025-FE00-4822-ABC3-0963ABFA1384}" srcId="{C49C0839-5B5B-418A-A4EF-91260E97BC1C}" destId="{02278578-F453-4395-831A-F5371D7C118C}" srcOrd="2" destOrd="0" parTransId="{2A21B747-3550-4DE8-8987-2C5692ED2C80}" sibTransId="{65BCB22C-562E-4A12-AE68-D9A5A42B38C6}"/>
    <dgm:cxn modelId="{58FC46AB-B6BC-46BE-80CA-D31728467247}" type="presOf" srcId="{02278578-F453-4395-831A-F5371D7C118C}" destId="{7EB3469D-9BA8-4DCA-BF00-FAEE4EB2B114}" srcOrd="0" destOrd="0" presId="urn:microsoft.com/office/officeart/2005/8/layout/hChevron3"/>
    <dgm:cxn modelId="{16110778-7FB2-47CC-A0CE-4DF3DC413083}" type="presParOf" srcId="{22DF1A0A-038D-4D92-A10D-0DE8476145CF}" destId="{9AA6B3F3-517A-413D-933E-2BB73FE69D43}" srcOrd="0" destOrd="0" presId="urn:microsoft.com/office/officeart/2005/8/layout/hChevron3"/>
    <dgm:cxn modelId="{5AFEE295-3C60-40AE-BB99-CE55C070F253}" type="presParOf" srcId="{22DF1A0A-038D-4D92-A10D-0DE8476145CF}" destId="{15D9028E-B1E6-4CA9-87DB-5CF456F1AC32}" srcOrd="1" destOrd="0" presId="urn:microsoft.com/office/officeart/2005/8/layout/hChevron3"/>
    <dgm:cxn modelId="{7263C38C-8B94-4E3D-8E38-E4A681800E91}" type="presParOf" srcId="{22DF1A0A-038D-4D92-A10D-0DE8476145CF}" destId="{36805F97-016A-4833-8B28-57341E3D5F1F}" srcOrd="2" destOrd="0" presId="urn:microsoft.com/office/officeart/2005/8/layout/hChevron3"/>
    <dgm:cxn modelId="{CCDC09C2-56D1-4B82-A849-BC2952F11DED}" type="presParOf" srcId="{22DF1A0A-038D-4D92-A10D-0DE8476145CF}" destId="{6C59B67D-6043-4476-80C7-FC752122D6A1}" srcOrd="3" destOrd="0" presId="urn:microsoft.com/office/officeart/2005/8/layout/hChevron3"/>
    <dgm:cxn modelId="{4EE85BAE-134F-41F0-9D1A-600EF0EF2B69}" type="presParOf" srcId="{22DF1A0A-038D-4D92-A10D-0DE8476145CF}" destId="{7EB3469D-9BA8-4DCA-BF00-FAEE4EB2B114}" srcOrd="4" destOrd="0" presId="urn:microsoft.com/office/officeart/2005/8/layout/hChevron3"/>
    <dgm:cxn modelId="{44293A7F-97E7-433B-A064-FF5C05A1B999}" type="presParOf" srcId="{22DF1A0A-038D-4D92-A10D-0DE8476145CF}" destId="{31B8441E-245F-4CE6-A4B0-7E57ACD963D6}" srcOrd="5" destOrd="0" presId="urn:microsoft.com/office/officeart/2005/8/layout/hChevron3"/>
    <dgm:cxn modelId="{9CBAEB8E-5B4D-41DC-8E34-C75FE04FB8EF}" type="presParOf" srcId="{22DF1A0A-038D-4D92-A10D-0DE8476145CF}" destId="{8714F1EA-C6D1-4DC6-BCAB-ABD64A6E67D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C0839-5B5B-418A-A4EF-91260E97BC1C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3394722B-2D65-43EF-AD43-E6D7BCA32EFF}">
      <dgm:prSet phldrT="[Text]"/>
      <dgm:spPr/>
      <dgm:t>
        <a:bodyPr/>
        <a:lstStyle/>
        <a:p>
          <a:pPr algn="l"/>
          <a:r>
            <a:rPr lang="en-US" dirty="0" smtClean="0"/>
            <a:t>Climate Characterization</a:t>
          </a:r>
          <a:endParaRPr lang="en-US" dirty="0"/>
        </a:p>
      </dgm:t>
    </dgm:pt>
    <dgm:pt modelId="{C460BE45-71E8-4DB1-948B-C36D965E3479}" type="parTrans" cxnId="{077B9C01-74E8-4092-BADC-12FC669BC135}">
      <dgm:prSet/>
      <dgm:spPr/>
      <dgm:t>
        <a:bodyPr/>
        <a:lstStyle/>
        <a:p>
          <a:endParaRPr lang="en-US"/>
        </a:p>
      </dgm:t>
    </dgm:pt>
    <dgm:pt modelId="{47A834A2-ED11-4C23-927D-CE06D96F76BF}" type="sibTrans" cxnId="{077B9C01-74E8-4092-BADC-12FC669BC135}">
      <dgm:prSet/>
      <dgm:spPr/>
      <dgm:t>
        <a:bodyPr/>
        <a:lstStyle/>
        <a:p>
          <a:endParaRPr lang="en-US"/>
        </a:p>
      </dgm:t>
    </dgm:pt>
    <dgm:pt modelId="{02278578-F453-4395-831A-F5371D7C118C}">
      <dgm:prSet phldrT="[Text]"/>
      <dgm:spPr/>
      <dgm:t>
        <a:bodyPr/>
        <a:lstStyle/>
        <a:p>
          <a:pPr algn="l"/>
          <a:r>
            <a:rPr lang="en-US" dirty="0"/>
            <a:t>Exposure Assessment</a:t>
          </a:r>
        </a:p>
      </dgm:t>
    </dgm:pt>
    <dgm:pt modelId="{2A21B747-3550-4DE8-8987-2C5692ED2C80}" type="parTrans" cxnId="{5B6D7025-FE00-4822-ABC3-0963ABFA1384}">
      <dgm:prSet/>
      <dgm:spPr/>
      <dgm:t>
        <a:bodyPr/>
        <a:lstStyle/>
        <a:p>
          <a:endParaRPr lang="en-US"/>
        </a:p>
      </dgm:t>
    </dgm:pt>
    <dgm:pt modelId="{65BCB22C-562E-4A12-AE68-D9A5A42B38C6}" type="sibTrans" cxnId="{5B6D7025-FE00-4822-ABC3-0963ABFA1384}">
      <dgm:prSet/>
      <dgm:spPr/>
      <dgm:t>
        <a:bodyPr/>
        <a:lstStyle/>
        <a:p>
          <a:endParaRPr lang="en-US"/>
        </a:p>
      </dgm:t>
    </dgm:pt>
    <dgm:pt modelId="{274A11FF-9076-45DB-BA46-95DF4EB1911E}">
      <dgm:prSet phldrT="[Text]"/>
      <dgm:spPr/>
      <dgm:t>
        <a:bodyPr/>
        <a:lstStyle/>
        <a:p>
          <a:pPr algn="l"/>
          <a:r>
            <a:rPr lang="en-US" dirty="0"/>
            <a:t>Vulnerability Assessment</a:t>
          </a:r>
        </a:p>
      </dgm:t>
    </dgm:pt>
    <dgm:pt modelId="{2F194DDA-D12E-453D-8B90-843EC25F084E}" type="parTrans" cxnId="{D9AD25C8-A1D4-4325-9ED1-A0E6C38D30C2}">
      <dgm:prSet/>
      <dgm:spPr/>
      <dgm:t>
        <a:bodyPr/>
        <a:lstStyle/>
        <a:p>
          <a:endParaRPr lang="en-US"/>
        </a:p>
      </dgm:t>
    </dgm:pt>
    <dgm:pt modelId="{7E2A87DB-E10C-4137-AFCE-C2DB570B90CC}" type="sibTrans" cxnId="{D9AD25C8-A1D4-4325-9ED1-A0E6C38D30C2}">
      <dgm:prSet/>
      <dgm:spPr/>
      <dgm:t>
        <a:bodyPr/>
        <a:lstStyle/>
        <a:p>
          <a:endParaRPr lang="en-US"/>
        </a:p>
      </dgm:t>
    </dgm:pt>
    <dgm:pt modelId="{7A6F1B29-D2CB-419B-9AD1-14C78AFF7E50}">
      <dgm:prSet phldrT="[Text]"/>
      <dgm:spPr/>
      <dgm:t>
        <a:bodyPr/>
        <a:lstStyle/>
        <a:p>
          <a:pPr algn="l"/>
          <a:r>
            <a:rPr lang="en-US" dirty="0" smtClean="0"/>
            <a:t>Hazard Identification</a:t>
          </a:r>
          <a:endParaRPr lang="en-US" dirty="0"/>
        </a:p>
      </dgm:t>
    </dgm:pt>
    <dgm:pt modelId="{B0257468-3630-4F16-8E68-89C6A0FB5B89}" type="parTrans" cxnId="{B048DB80-2384-48DB-B3F6-15F37CFE266B}">
      <dgm:prSet/>
      <dgm:spPr/>
      <dgm:t>
        <a:bodyPr/>
        <a:lstStyle/>
        <a:p>
          <a:endParaRPr lang="en-US"/>
        </a:p>
      </dgm:t>
    </dgm:pt>
    <dgm:pt modelId="{96FC0F9E-0D6B-4BDE-A895-120D5142DAFC}" type="sibTrans" cxnId="{B048DB80-2384-48DB-B3F6-15F37CFE266B}">
      <dgm:prSet/>
      <dgm:spPr/>
      <dgm:t>
        <a:bodyPr/>
        <a:lstStyle/>
        <a:p>
          <a:endParaRPr lang="en-US"/>
        </a:p>
      </dgm:t>
    </dgm:pt>
    <dgm:pt modelId="{22DF1A0A-038D-4D92-A10D-0DE8476145CF}" type="pres">
      <dgm:prSet presAssocID="{C49C0839-5B5B-418A-A4EF-91260E97BC1C}" presName="Name0" presStyleCnt="0">
        <dgm:presLayoutVars>
          <dgm:dir/>
          <dgm:resizeHandles val="exact"/>
        </dgm:presLayoutVars>
      </dgm:prSet>
      <dgm:spPr/>
    </dgm:pt>
    <dgm:pt modelId="{9AA6B3F3-517A-413D-933E-2BB73FE69D43}" type="pres">
      <dgm:prSet presAssocID="{3394722B-2D65-43EF-AD43-E6D7BCA32EF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028E-B1E6-4CA9-87DB-5CF456F1AC32}" type="pres">
      <dgm:prSet presAssocID="{47A834A2-ED11-4C23-927D-CE06D96F76BF}" presName="parSpace" presStyleCnt="0"/>
      <dgm:spPr/>
    </dgm:pt>
    <dgm:pt modelId="{7EB3469D-9BA8-4DCA-BF00-FAEE4EB2B114}" type="pres">
      <dgm:prSet presAssocID="{02278578-F453-4395-831A-F5371D7C118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8441E-245F-4CE6-A4B0-7E57ACD963D6}" type="pres">
      <dgm:prSet presAssocID="{65BCB22C-562E-4A12-AE68-D9A5A42B38C6}" presName="parSpace" presStyleCnt="0"/>
      <dgm:spPr/>
    </dgm:pt>
    <dgm:pt modelId="{3CA1ACA5-1704-4435-89A9-FBAEF273D512}" type="pres">
      <dgm:prSet presAssocID="{7A6F1B29-D2CB-419B-9AD1-14C78AFF7E5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D9513-269C-43E1-8764-8D5F26FEE6E5}" type="pres">
      <dgm:prSet presAssocID="{96FC0F9E-0D6B-4BDE-A895-120D5142DAFC}" presName="parSpace" presStyleCnt="0"/>
      <dgm:spPr/>
    </dgm:pt>
    <dgm:pt modelId="{8714F1EA-C6D1-4DC6-BCAB-ABD64A6E67D1}" type="pres">
      <dgm:prSet presAssocID="{274A11FF-9076-45DB-BA46-95DF4EB1911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E07F7-4856-4ED1-B1FF-D45B47EBFEF4}" type="presOf" srcId="{7A6F1B29-D2CB-419B-9AD1-14C78AFF7E50}" destId="{3CA1ACA5-1704-4435-89A9-FBAEF273D512}" srcOrd="0" destOrd="0" presId="urn:microsoft.com/office/officeart/2005/8/layout/hChevron3"/>
    <dgm:cxn modelId="{9CAC247F-51C5-4F0A-9889-4005AC7B738B}" type="presOf" srcId="{3394722B-2D65-43EF-AD43-E6D7BCA32EFF}" destId="{9AA6B3F3-517A-413D-933E-2BB73FE69D43}" srcOrd="0" destOrd="0" presId="urn:microsoft.com/office/officeart/2005/8/layout/hChevron3"/>
    <dgm:cxn modelId="{F0977793-5EA5-4BFD-9E8B-2BC6F1996487}" type="presOf" srcId="{C49C0839-5B5B-418A-A4EF-91260E97BC1C}" destId="{22DF1A0A-038D-4D92-A10D-0DE8476145CF}" srcOrd="0" destOrd="0" presId="urn:microsoft.com/office/officeart/2005/8/layout/hChevron3"/>
    <dgm:cxn modelId="{95A3C869-13A6-4017-9C9B-3A493586DECD}" type="presOf" srcId="{274A11FF-9076-45DB-BA46-95DF4EB1911E}" destId="{8714F1EA-C6D1-4DC6-BCAB-ABD64A6E67D1}" srcOrd="0" destOrd="0" presId="urn:microsoft.com/office/officeart/2005/8/layout/hChevron3"/>
    <dgm:cxn modelId="{D9AD25C8-A1D4-4325-9ED1-A0E6C38D30C2}" srcId="{C49C0839-5B5B-418A-A4EF-91260E97BC1C}" destId="{274A11FF-9076-45DB-BA46-95DF4EB1911E}" srcOrd="3" destOrd="0" parTransId="{2F194DDA-D12E-453D-8B90-843EC25F084E}" sibTransId="{7E2A87DB-E10C-4137-AFCE-C2DB570B90CC}"/>
    <dgm:cxn modelId="{B048DB80-2384-48DB-B3F6-15F37CFE266B}" srcId="{C49C0839-5B5B-418A-A4EF-91260E97BC1C}" destId="{7A6F1B29-D2CB-419B-9AD1-14C78AFF7E50}" srcOrd="2" destOrd="0" parTransId="{B0257468-3630-4F16-8E68-89C6A0FB5B89}" sibTransId="{96FC0F9E-0D6B-4BDE-A895-120D5142DAFC}"/>
    <dgm:cxn modelId="{58FC46AB-B6BC-46BE-80CA-D31728467247}" type="presOf" srcId="{02278578-F453-4395-831A-F5371D7C118C}" destId="{7EB3469D-9BA8-4DCA-BF00-FAEE4EB2B114}" srcOrd="0" destOrd="0" presId="urn:microsoft.com/office/officeart/2005/8/layout/hChevron3"/>
    <dgm:cxn modelId="{5B6D7025-FE00-4822-ABC3-0963ABFA1384}" srcId="{C49C0839-5B5B-418A-A4EF-91260E97BC1C}" destId="{02278578-F453-4395-831A-F5371D7C118C}" srcOrd="1" destOrd="0" parTransId="{2A21B747-3550-4DE8-8987-2C5692ED2C80}" sibTransId="{65BCB22C-562E-4A12-AE68-D9A5A42B38C6}"/>
    <dgm:cxn modelId="{077B9C01-74E8-4092-BADC-12FC669BC135}" srcId="{C49C0839-5B5B-418A-A4EF-91260E97BC1C}" destId="{3394722B-2D65-43EF-AD43-E6D7BCA32EFF}" srcOrd="0" destOrd="0" parTransId="{C460BE45-71E8-4DB1-948B-C36D965E3479}" sibTransId="{47A834A2-ED11-4C23-927D-CE06D96F76BF}"/>
    <dgm:cxn modelId="{16110778-7FB2-47CC-A0CE-4DF3DC413083}" type="presParOf" srcId="{22DF1A0A-038D-4D92-A10D-0DE8476145CF}" destId="{9AA6B3F3-517A-413D-933E-2BB73FE69D43}" srcOrd="0" destOrd="0" presId="urn:microsoft.com/office/officeart/2005/8/layout/hChevron3"/>
    <dgm:cxn modelId="{5AFEE295-3C60-40AE-BB99-CE55C070F253}" type="presParOf" srcId="{22DF1A0A-038D-4D92-A10D-0DE8476145CF}" destId="{15D9028E-B1E6-4CA9-87DB-5CF456F1AC32}" srcOrd="1" destOrd="0" presId="urn:microsoft.com/office/officeart/2005/8/layout/hChevron3"/>
    <dgm:cxn modelId="{4EE85BAE-134F-41F0-9D1A-600EF0EF2B69}" type="presParOf" srcId="{22DF1A0A-038D-4D92-A10D-0DE8476145CF}" destId="{7EB3469D-9BA8-4DCA-BF00-FAEE4EB2B114}" srcOrd="2" destOrd="0" presId="urn:microsoft.com/office/officeart/2005/8/layout/hChevron3"/>
    <dgm:cxn modelId="{44293A7F-97E7-433B-A064-FF5C05A1B999}" type="presParOf" srcId="{22DF1A0A-038D-4D92-A10D-0DE8476145CF}" destId="{31B8441E-245F-4CE6-A4B0-7E57ACD963D6}" srcOrd="3" destOrd="0" presId="urn:microsoft.com/office/officeart/2005/8/layout/hChevron3"/>
    <dgm:cxn modelId="{67D24B5C-0236-4014-9A55-0C8BEEB47C70}" type="presParOf" srcId="{22DF1A0A-038D-4D92-A10D-0DE8476145CF}" destId="{3CA1ACA5-1704-4435-89A9-FBAEF273D512}" srcOrd="4" destOrd="0" presId="urn:microsoft.com/office/officeart/2005/8/layout/hChevron3"/>
    <dgm:cxn modelId="{991D4E40-A9E7-4175-AED9-4DA3401FA9E3}" type="presParOf" srcId="{22DF1A0A-038D-4D92-A10D-0DE8476145CF}" destId="{818D9513-269C-43E1-8764-8D5F26FEE6E5}" srcOrd="5" destOrd="0" presId="urn:microsoft.com/office/officeart/2005/8/layout/hChevron3"/>
    <dgm:cxn modelId="{9CBAEB8E-5B4D-41DC-8E34-C75FE04FB8EF}" type="presParOf" srcId="{22DF1A0A-038D-4D92-A10D-0DE8476145CF}" destId="{8714F1EA-C6D1-4DC6-BCAB-ABD64A6E67D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6B3F3-517A-413D-933E-2BB73FE69D43}">
      <dsp:nvSpPr>
        <dsp:cNvPr id="0" name=""/>
        <dsp:cNvSpPr/>
      </dsp:nvSpPr>
      <dsp:spPr>
        <a:xfrm>
          <a:off x="730" y="671424"/>
          <a:ext cx="2385900" cy="954360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Hazard </a:t>
          </a:r>
          <a:br>
            <a:rPr lang="en-US" sz="2000" kern="1200" dirty="0"/>
          </a:br>
          <a:r>
            <a:rPr lang="en-US" sz="2000" kern="1200" dirty="0"/>
            <a:t>Identification</a:t>
          </a:r>
        </a:p>
      </dsp:txBody>
      <dsp:txXfrm>
        <a:off x="730" y="671424"/>
        <a:ext cx="2147310" cy="954360"/>
      </dsp:txXfrm>
    </dsp:sp>
    <dsp:sp modelId="{36805F97-016A-4833-8B28-57341E3D5F1F}">
      <dsp:nvSpPr>
        <dsp:cNvPr id="0" name=""/>
        <dsp:cNvSpPr/>
      </dsp:nvSpPr>
      <dsp:spPr>
        <a:xfrm>
          <a:off x="1909451" y="671424"/>
          <a:ext cx="2844876" cy="954360"/>
        </a:xfrm>
        <a:prstGeom prst="chevron">
          <a:avLst/>
        </a:prstGeom>
        <a:solidFill>
          <a:schemeClr val="accent1">
            <a:shade val="80000"/>
            <a:hueOff val="180272"/>
            <a:satOff val="-8665"/>
            <a:lumOff val="10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Climate Characterization</a:t>
          </a:r>
        </a:p>
      </dsp:txBody>
      <dsp:txXfrm>
        <a:off x="2386631" y="671424"/>
        <a:ext cx="1890516" cy="954360"/>
      </dsp:txXfrm>
    </dsp:sp>
    <dsp:sp modelId="{7EB3469D-9BA8-4DCA-BF00-FAEE4EB2B114}">
      <dsp:nvSpPr>
        <dsp:cNvPr id="0" name=""/>
        <dsp:cNvSpPr/>
      </dsp:nvSpPr>
      <dsp:spPr>
        <a:xfrm>
          <a:off x="4277147" y="671424"/>
          <a:ext cx="2385900" cy="954360"/>
        </a:xfrm>
        <a:prstGeom prst="chevron">
          <a:avLst/>
        </a:prstGeom>
        <a:solidFill>
          <a:schemeClr val="accent1">
            <a:shade val="80000"/>
            <a:hueOff val="360544"/>
            <a:satOff val="-17329"/>
            <a:lumOff val="21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Exposure Assessment</a:t>
          </a:r>
        </a:p>
      </dsp:txBody>
      <dsp:txXfrm>
        <a:off x="4754327" y="671424"/>
        <a:ext cx="1431540" cy="954360"/>
      </dsp:txXfrm>
    </dsp:sp>
    <dsp:sp modelId="{8714F1EA-C6D1-4DC6-BCAB-ABD64A6E67D1}">
      <dsp:nvSpPr>
        <dsp:cNvPr id="0" name=""/>
        <dsp:cNvSpPr/>
      </dsp:nvSpPr>
      <dsp:spPr>
        <a:xfrm>
          <a:off x="6185868" y="671424"/>
          <a:ext cx="2385900" cy="954360"/>
        </a:xfrm>
        <a:prstGeom prst="chevron">
          <a:avLst/>
        </a:prstGeom>
        <a:solidFill>
          <a:schemeClr val="accent1">
            <a:shade val="80000"/>
            <a:hueOff val="540816"/>
            <a:satOff val="-25994"/>
            <a:lumOff val="32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Vulnerability Assessment</a:t>
          </a:r>
        </a:p>
      </dsp:txBody>
      <dsp:txXfrm>
        <a:off x="6663048" y="671424"/>
        <a:ext cx="1431540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6B3F3-517A-413D-933E-2BB73FE69D43}">
      <dsp:nvSpPr>
        <dsp:cNvPr id="0" name=""/>
        <dsp:cNvSpPr/>
      </dsp:nvSpPr>
      <dsp:spPr>
        <a:xfrm>
          <a:off x="2511" y="644635"/>
          <a:ext cx="2519846" cy="1007938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Climate Characterization</a:t>
          </a:r>
          <a:endParaRPr lang="en-US" sz="2000" kern="1200" dirty="0"/>
        </a:p>
      </dsp:txBody>
      <dsp:txXfrm>
        <a:off x="2511" y="644635"/>
        <a:ext cx="2267862" cy="1007938"/>
      </dsp:txXfrm>
    </dsp:sp>
    <dsp:sp modelId="{7EB3469D-9BA8-4DCA-BF00-FAEE4EB2B114}">
      <dsp:nvSpPr>
        <dsp:cNvPr id="0" name=""/>
        <dsp:cNvSpPr/>
      </dsp:nvSpPr>
      <dsp:spPr>
        <a:xfrm>
          <a:off x="2018388" y="644635"/>
          <a:ext cx="2519846" cy="1007938"/>
        </a:xfrm>
        <a:prstGeom prst="chevron">
          <a:avLst/>
        </a:prstGeom>
        <a:solidFill>
          <a:schemeClr val="accent1">
            <a:shade val="80000"/>
            <a:hueOff val="180272"/>
            <a:satOff val="-8665"/>
            <a:lumOff val="10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Exposure Assessment</a:t>
          </a:r>
        </a:p>
      </dsp:txBody>
      <dsp:txXfrm>
        <a:off x="2522357" y="644635"/>
        <a:ext cx="1511908" cy="1007938"/>
      </dsp:txXfrm>
    </dsp:sp>
    <dsp:sp modelId="{3CA1ACA5-1704-4435-89A9-FBAEF273D512}">
      <dsp:nvSpPr>
        <dsp:cNvPr id="0" name=""/>
        <dsp:cNvSpPr/>
      </dsp:nvSpPr>
      <dsp:spPr>
        <a:xfrm>
          <a:off x="4034265" y="644635"/>
          <a:ext cx="2519846" cy="1007938"/>
        </a:xfrm>
        <a:prstGeom prst="chevron">
          <a:avLst/>
        </a:prstGeom>
        <a:solidFill>
          <a:schemeClr val="accent1">
            <a:shade val="80000"/>
            <a:hueOff val="360544"/>
            <a:satOff val="-17329"/>
            <a:lumOff val="21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Hazard Identification</a:t>
          </a:r>
          <a:endParaRPr lang="en-US" sz="2000" kern="1200" dirty="0"/>
        </a:p>
      </dsp:txBody>
      <dsp:txXfrm>
        <a:off x="4538234" y="644635"/>
        <a:ext cx="1511908" cy="1007938"/>
      </dsp:txXfrm>
    </dsp:sp>
    <dsp:sp modelId="{8714F1EA-C6D1-4DC6-BCAB-ABD64A6E67D1}">
      <dsp:nvSpPr>
        <dsp:cNvPr id="0" name=""/>
        <dsp:cNvSpPr/>
      </dsp:nvSpPr>
      <dsp:spPr>
        <a:xfrm>
          <a:off x="6050142" y="644635"/>
          <a:ext cx="2519846" cy="1007938"/>
        </a:xfrm>
        <a:prstGeom prst="chevron">
          <a:avLst/>
        </a:prstGeom>
        <a:solidFill>
          <a:schemeClr val="accent1">
            <a:shade val="80000"/>
            <a:hueOff val="540816"/>
            <a:satOff val="-25994"/>
            <a:lumOff val="32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Vulnerability Assessment</a:t>
          </a:r>
        </a:p>
      </dsp:txBody>
      <dsp:txXfrm>
        <a:off x="6554111" y="644635"/>
        <a:ext cx="1511908" cy="1007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91D5B-F21D-4A23-BC16-77D248A42E04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87700-C2CA-4156-B879-80D1DD799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0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1D603EA-85D6-422C-AB10-17A2A7923832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74689"/>
            <a:ext cx="5607684" cy="3659661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4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1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6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3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6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5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9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9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12" Type="http://schemas.openxmlformats.org/officeDocument/2006/relationships/image" Target="../media/image2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12" Type="http://schemas.openxmlformats.org/officeDocument/2006/relationships/image" Target="../media/image2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68234-2983-47E5-B4DC-161BE0A9E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4319" y="4023360"/>
            <a:ext cx="4663440" cy="1920240"/>
          </a:xfrm>
        </p:spPr>
        <p:txBody>
          <a:bodyPr numCol="1"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15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74319" y="731520"/>
            <a:ext cx="4663440" cy="2377440"/>
          </a:xfrm>
        </p:spPr>
        <p:txBody>
          <a:bodyPr anchor="b">
            <a:normAutofit/>
          </a:bodyPr>
          <a:lstStyle>
            <a:lvl1pPr algn="l">
              <a:spcAft>
                <a:spcPts val="450"/>
              </a:spcAft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 flipH="1">
            <a:off x="-1" y="0"/>
            <a:ext cx="77599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marR="0" indent="-164306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399753" y="6505633"/>
            <a:ext cx="22156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253968" y="6462581"/>
            <a:ext cx="113299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 b="1" spc="1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386967" y="6181726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7" y="6284323"/>
            <a:ext cx="112672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2" y="6277560"/>
            <a:ext cx="56684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8" y="6293931"/>
            <a:ext cx="120532" cy="13101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3108960"/>
            <a:ext cx="4663440" cy="91440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081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" y="95693"/>
            <a:ext cx="9145519" cy="6422065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516" y="2712786"/>
            <a:ext cx="9147517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47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1A6DA3-52E9-4C01-831A-0277CB940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" y="95692"/>
            <a:ext cx="9145517" cy="642206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3223723"/>
            <a:ext cx="9144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100" b="1" spc="113" baseline="0" dirty="0">
                <a:solidFill>
                  <a:schemeClr val="bg1"/>
                </a:solidFill>
                <a:latin typeface="+mj-lt"/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24322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6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3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0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825" kern="0" cap="all" spc="225" baseline="0">
                <a:solidFill>
                  <a:srgbClr val="000000"/>
                </a:solidFill>
              </a:defRPr>
            </a:lvl1pPr>
            <a:lvl2pPr>
              <a:buNone/>
              <a:defRPr sz="1350">
                <a:solidFill>
                  <a:schemeClr val="bg1"/>
                </a:solidFill>
              </a:defRPr>
            </a:lvl2pPr>
            <a:lvl3pPr>
              <a:buNone/>
              <a:defRPr sz="1350">
                <a:solidFill>
                  <a:schemeClr val="bg1"/>
                </a:solidFill>
              </a:defRPr>
            </a:lvl3pPr>
            <a:lvl4pPr>
              <a:buNone/>
              <a:defRPr sz="1350">
                <a:solidFill>
                  <a:schemeClr val="bg1"/>
                </a:solidFill>
              </a:defRPr>
            </a:lvl4pPr>
            <a:lvl5pPr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8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788" i="0" kern="0" cap="all" spc="225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18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5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4825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2"/>
            <a:ext cx="7772400" cy="1362075"/>
          </a:xfrm>
        </p:spPr>
        <p:txBody>
          <a:bodyPr anchor="b"/>
          <a:lstStyle>
            <a:lvl1pPr algn="l"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2"/>
            <a:ext cx="7772400" cy="1500187"/>
          </a:xfrm>
        </p:spPr>
        <p:txBody>
          <a:bodyPr anchor="t"/>
          <a:lstStyle>
            <a:lvl1pPr marL="0" indent="0">
              <a:buNone/>
              <a:defRPr sz="1800" i="1" baseline="0">
                <a:solidFill>
                  <a:srgbClr val="000000"/>
                </a:solidFill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7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5" b="1" dirty="0">
                <a:solidFill>
                  <a:schemeClr val="tx1"/>
                </a:solidFill>
              </a:rPr>
              <a:t>ISO-NE PUBLIC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02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2"/>
            <a:ext cx="7772400" cy="1362075"/>
          </a:xfrm>
        </p:spPr>
        <p:txBody>
          <a:bodyPr anchor="b"/>
          <a:lstStyle>
            <a:lvl1pPr algn="l"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2"/>
            <a:ext cx="7772400" cy="1500187"/>
          </a:xfrm>
        </p:spPr>
        <p:txBody>
          <a:bodyPr anchor="t"/>
          <a:lstStyle>
            <a:lvl1pPr marL="0" indent="0">
              <a:buNone/>
              <a:defRPr sz="1800" i="1" baseline="0">
                <a:solidFill>
                  <a:srgbClr val="000000"/>
                </a:solidFill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7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5" b="1" dirty="0">
                <a:solidFill>
                  <a:schemeClr val="tx1"/>
                </a:solidFill>
              </a:rPr>
              <a:t>ISO-NE 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2"/>
            <a:ext cx="7772400" cy="1362075"/>
          </a:xfrm>
        </p:spPr>
        <p:txBody>
          <a:bodyPr anchor="b"/>
          <a:lstStyle>
            <a:lvl1pPr algn="l"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2"/>
            <a:ext cx="7772400" cy="1500187"/>
          </a:xfrm>
        </p:spPr>
        <p:txBody>
          <a:bodyPr anchor="t"/>
          <a:lstStyle>
            <a:lvl1pPr marL="0" indent="0">
              <a:buNone/>
              <a:defRPr sz="1800" i="1" baseline="0">
                <a:solidFill>
                  <a:srgbClr val="000000"/>
                </a:solidFill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7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5" b="1" dirty="0">
                <a:solidFill>
                  <a:schemeClr val="tx1"/>
                </a:solidFill>
              </a:rPr>
              <a:t>ISO-NE 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0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399753" y="6505633"/>
            <a:ext cx="22156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253968" y="6462581"/>
            <a:ext cx="113299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 b="1" spc="1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386967" y="6181726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7" y="6284323"/>
            <a:ext cx="112672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2" y="6277560"/>
            <a:ext cx="56684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8" y="6293931"/>
            <a:ext cx="120532" cy="131013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4319" y="4023360"/>
            <a:ext cx="4663440" cy="1920240"/>
          </a:xfrm>
        </p:spPr>
        <p:txBody>
          <a:bodyPr numCol="1"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15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74319" y="731520"/>
            <a:ext cx="4663440" cy="2377440"/>
          </a:xfrm>
        </p:spPr>
        <p:txBody>
          <a:bodyPr anchor="b">
            <a:normAutofit/>
          </a:bodyPr>
          <a:lstStyle>
            <a:lvl1pPr algn="l">
              <a:spcAft>
                <a:spcPts val="450"/>
              </a:spcAft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 flipH="1">
            <a:off x="-1" y="0"/>
            <a:ext cx="77599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marR="0" indent="-164306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3108960"/>
            <a:ext cx="4663440" cy="91440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979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2"/>
            <a:ext cx="7772400" cy="1362075"/>
          </a:xfrm>
        </p:spPr>
        <p:txBody>
          <a:bodyPr anchor="b"/>
          <a:lstStyle>
            <a:lvl1pPr algn="l"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2"/>
            <a:ext cx="7772400" cy="1500187"/>
          </a:xfrm>
        </p:spPr>
        <p:txBody>
          <a:bodyPr anchor="t"/>
          <a:lstStyle>
            <a:lvl1pPr marL="0" indent="0">
              <a:buNone/>
              <a:defRPr sz="1800" i="1" baseline="0">
                <a:solidFill>
                  <a:srgbClr val="000000"/>
                </a:solidFill>
                <a:latin typeface="+mj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00218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7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5" b="1" dirty="0">
                <a:solidFill>
                  <a:schemeClr val="tx1"/>
                </a:solidFill>
              </a:rPr>
              <a:t>ISO-NE 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45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42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83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1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2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2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2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2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6"/>
            <a:ext cx="4495800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Subscribe to the </a:t>
            </a:r>
            <a:r>
              <a:rPr lang="en-US" sz="1500" b="1" i="1" dirty="0">
                <a:solidFill>
                  <a:srgbClr val="000000"/>
                </a:solidFill>
              </a:rPr>
              <a:t>ISO Newswire</a:t>
            </a:r>
            <a:endParaRPr lang="en-US" sz="1050" b="1" i="0" dirty="0">
              <a:solidFill>
                <a:srgbClr val="000000"/>
              </a:solidFill>
            </a:endParaRPr>
          </a:p>
          <a:p>
            <a:pPr marL="557213" lvl="1" indent="-214313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05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05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Log on to </a:t>
            </a:r>
            <a:r>
              <a:rPr lang="en-US" sz="1500" b="1" dirty="0">
                <a:solidFill>
                  <a:srgbClr val="000000"/>
                </a:solidFill>
              </a:rPr>
              <a:t>ISO Express </a:t>
            </a:r>
          </a:p>
          <a:p>
            <a:pPr marL="557213" lvl="1" indent="-214313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05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05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Follow the ISO on </a:t>
            </a:r>
            <a:r>
              <a:rPr lang="en-US" sz="1500" b="1" dirty="0">
                <a:solidFill>
                  <a:srgbClr val="000000"/>
                </a:solidFill>
              </a:rPr>
              <a:t>Twitter</a:t>
            </a:r>
          </a:p>
          <a:p>
            <a:pPr marL="557213" lvl="1" indent="-214313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05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050" i="1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Download the </a:t>
            </a:r>
            <a:r>
              <a:rPr lang="en-US" sz="1500" b="1" dirty="0">
                <a:solidFill>
                  <a:srgbClr val="000000"/>
                </a:solidFill>
              </a:rPr>
              <a:t>ISO to Go App</a:t>
            </a:r>
          </a:p>
          <a:p>
            <a:pPr marL="557213" lvl="1" indent="-214313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05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05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sz="12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+mj-lt"/>
              </a:rPr>
              <a:t>For More Information…</a:t>
            </a:r>
          </a:p>
        </p:txBody>
      </p:sp>
    </p:spTree>
    <p:extLst>
      <p:ext uri="{BB962C8B-B14F-4D97-AF65-F5344CB8AC3E}">
        <p14:creationId xmlns:p14="http://schemas.microsoft.com/office/powerpoint/2010/main" val="3315062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581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01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6"/>
            <a:ext cx="4040188" cy="4098925"/>
          </a:xfrm>
        </p:spPr>
        <p:txBody>
          <a:bodyPr/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08176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73276"/>
            <a:ext cx="4041775" cy="409892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10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48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2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725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96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34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16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24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10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54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41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81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92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75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7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725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844" y="5943600"/>
            <a:ext cx="85725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325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00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97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5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55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3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Topic Title (36pt)</a:t>
            </a:r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3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i="1" baseline="0">
                <a:solidFill>
                  <a:srgbClr val="000000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2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12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725982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ISO-NE PUBLIC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38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ISO-NE 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13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ISO-NE 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59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ISO-NE 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52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5943600"/>
            <a:ext cx="85725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21550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8050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60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97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Subscribe to the </a:t>
            </a:r>
            <a:r>
              <a:rPr lang="en-US" sz="2000" b="1" i="1" dirty="0">
                <a:solidFill>
                  <a:srgbClr val="000000"/>
                </a:solidFill>
              </a:rPr>
              <a:t>ISO Newswire</a:t>
            </a:r>
            <a:endParaRPr lang="en-US" sz="1400" b="1" i="0" dirty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Log on to </a:t>
            </a:r>
            <a:r>
              <a:rPr lang="en-US" sz="2000" b="1" dirty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Follow the ISO on </a:t>
            </a:r>
            <a:r>
              <a:rPr lang="en-US" sz="2000" b="1" dirty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Download the </a:t>
            </a:r>
            <a:r>
              <a:rPr lang="en-US" sz="2000" b="1" dirty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+mj-lt"/>
              </a:rPr>
              <a:t>For More Information…</a:t>
            </a:r>
          </a:p>
        </p:txBody>
      </p:sp>
    </p:spTree>
    <p:extLst>
      <p:ext uri="{BB962C8B-B14F-4D97-AF65-F5344CB8AC3E}">
        <p14:creationId xmlns:p14="http://schemas.microsoft.com/office/powerpoint/2010/main" val="1089294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393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68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32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05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85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2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6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37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79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96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63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69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059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03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37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09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6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183380" cy="53949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183380" cy="53949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69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Topic Title (36pt)</a:t>
            </a:r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676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DBEF806-E9EA-49FE-8771-F1FDA1E42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2382" y="3898650"/>
            <a:ext cx="921619" cy="90435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&lt;Comment&gt;</a:t>
            </a:r>
          </a:p>
        </p:txBody>
      </p:sp>
    </p:spTree>
    <p:extLst>
      <p:ext uri="{BB962C8B-B14F-4D97-AF65-F5344CB8AC3E}">
        <p14:creationId xmlns:p14="http://schemas.microsoft.com/office/powerpoint/2010/main" val="24767479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DBEF806-E9EA-49FE-8771-F1FDA1E42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2382" y="3898650"/>
            <a:ext cx="921619" cy="90435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&lt;Comment&gt;</a:t>
            </a:r>
          </a:p>
        </p:txBody>
      </p:sp>
    </p:spTree>
    <p:extLst>
      <p:ext uri="{BB962C8B-B14F-4D97-AF65-F5344CB8AC3E}">
        <p14:creationId xmlns:p14="http://schemas.microsoft.com/office/powerpoint/2010/main" val="4023215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684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DBEF806-E9EA-49FE-8771-F1FDA1E42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2382" y="3898650"/>
            <a:ext cx="921619" cy="90435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</a:lstStyle>
          <a:p>
            <a:pPr lvl="0"/>
            <a:r>
              <a:rPr lang="en-US" dirty="0"/>
              <a:t>&lt;Comment&gt;</a:t>
            </a:r>
          </a:p>
        </p:txBody>
      </p:sp>
    </p:spTree>
    <p:extLst>
      <p:ext uri="{BB962C8B-B14F-4D97-AF65-F5344CB8AC3E}">
        <p14:creationId xmlns:p14="http://schemas.microsoft.com/office/powerpoint/2010/main" val="3256573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725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4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183380" cy="53949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183380" cy="53949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9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68234-2983-47E5-B4DC-161BE0A9E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4319" y="4023360"/>
            <a:ext cx="4663440" cy="1920240"/>
          </a:xfrm>
        </p:spPr>
        <p:txBody>
          <a:bodyPr numCol="1"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15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74319" y="731520"/>
            <a:ext cx="4663440" cy="2377440"/>
          </a:xfrm>
        </p:spPr>
        <p:txBody>
          <a:bodyPr anchor="b">
            <a:normAutofit/>
          </a:bodyPr>
          <a:lstStyle>
            <a:lvl1pPr algn="l">
              <a:spcAft>
                <a:spcPts val="450"/>
              </a:spcAft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 flipH="1">
            <a:off x="-1" y="0"/>
            <a:ext cx="77599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marR="0" indent="-164306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399753" y="6505633"/>
            <a:ext cx="22156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253968" y="6462581"/>
            <a:ext cx="113299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 b="1" spc="1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386967" y="6181726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7" y="6284323"/>
            <a:ext cx="112672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2" y="6277560"/>
            <a:ext cx="56684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8" y="6293931"/>
            <a:ext cx="120532" cy="13101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3108960"/>
            <a:ext cx="4663440" cy="91440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86911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Box 47"/>
          <p:cNvSpPr txBox="1">
            <a:spLocks noChangeArrowheads="1"/>
          </p:cNvSpPr>
          <p:nvPr userDrawn="1"/>
        </p:nvSpPr>
        <p:spPr bwMode="auto">
          <a:xfrm>
            <a:off x="1399753" y="6505633"/>
            <a:ext cx="22156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253968" y="6462581"/>
            <a:ext cx="113299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 b="1" spc="15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386967" y="6181726"/>
            <a:ext cx="0" cy="52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7" y="6284323"/>
            <a:ext cx="112672" cy="150229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62" y="6277560"/>
            <a:ext cx="56684" cy="163755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8" y="6293931"/>
            <a:ext cx="120532" cy="131013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4319" y="4023360"/>
            <a:ext cx="4663440" cy="1920240"/>
          </a:xfrm>
        </p:spPr>
        <p:txBody>
          <a:bodyPr numCol="1"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15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74319" y="731520"/>
            <a:ext cx="4663440" cy="2377440"/>
          </a:xfrm>
        </p:spPr>
        <p:txBody>
          <a:bodyPr anchor="b">
            <a:normAutofit/>
          </a:bodyPr>
          <a:lstStyle>
            <a:lvl1pPr algn="l">
              <a:spcAft>
                <a:spcPts val="450"/>
              </a:spcAft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 flipH="1">
            <a:off x="-1" y="0"/>
            <a:ext cx="77599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marR="0" indent="-164306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3108960"/>
            <a:ext cx="4663440" cy="91440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171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183380" cy="484632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183380" cy="484632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5943600"/>
            <a:ext cx="85725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21550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7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725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690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725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844" y="5943600"/>
            <a:ext cx="85725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259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5943600"/>
            <a:ext cx="85725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21550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678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51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183380" cy="53949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183380" cy="53949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501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725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183380" cy="484632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183380" cy="484632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5943600"/>
            <a:ext cx="85725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21550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600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725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18338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183380" cy="46634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18338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183380" cy="46634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71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608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" y="95693"/>
            <a:ext cx="9145519" cy="6422065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516" y="2712786"/>
            <a:ext cx="9147517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941948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1A6DA3-52E9-4C01-831A-0277CB940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" y="95692"/>
            <a:ext cx="9145517" cy="642206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3223723"/>
            <a:ext cx="9144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100" b="1" spc="113" baseline="0" dirty="0">
                <a:solidFill>
                  <a:schemeClr val="bg1"/>
                </a:solidFill>
                <a:latin typeface="+mj-lt"/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345524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725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18338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183380" cy="46634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18338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183380" cy="46634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epri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image" Target="../media/image11.png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hyperlink" Target="http://www.epri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1"/>
          <p:cNvSpPr/>
          <p:nvPr userDrawn="1"/>
        </p:nvSpPr>
        <p:spPr>
          <a:xfrm>
            <a:off x="0" y="6602042"/>
            <a:ext cx="7843838" cy="1841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3457973" y="6586395"/>
            <a:ext cx="22156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3" name="TextBox 12">
            <a:hlinkClick r:id="rId17"/>
          </p:cNvPr>
          <p:cNvSpPr txBox="1"/>
          <p:nvPr userDrawn="1"/>
        </p:nvSpPr>
        <p:spPr>
          <a:xfrm>
            <a:off x="1419425" y="6586395"/>
            <a:ext cx="915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1" spc="15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60960" y="6586395"/>
            <a:ext cx="6080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13" y="6579064"/>
            <a:ext cx="1038905" cy="225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 rot="5400000" flipH="1">
            <a:off x="4520268" y="-4520268"/>
            <a:ext cx="103465" cy="9144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marR="0" indent="-164306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66" r:id="rId3"/>
    <p:sldLayoutId id="2147483686" r:id="rId4"/>
    <p:sldLayoutId id="2147483685" r:id="rId5"/>
    <p:sldLayoutId id="2147483670" r:id="rId6"/>
    <p:sldLayoutId id="2147483668" r:id="rId7"/>
    <p:sldLayoutId id="2147483697" r:id="rId8"/>
    <p:sldLayoutId id="2147483669" r:id="rId9"/>
    <p:sldLayoutId id="2147483671" r:id="rId10"/>
    <p:sldLayoutId id="2147483684" r:id="rId11"/>
    <p:sldLayoutId id="2147483677" r:id="rId12"/>
    <p:sldLayoutId id="2147483756" r:id="rId13"/>
    <p:sldLayoutId id="2147483757" r:id="rId14"/>
    <p:sldLayoutId id="2147483758" r:id="rId15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3831" indent="-173831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25054" indent="-209550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100">
          <a:solidFill>
            <a:schemeClr val="tx1"/>
          </a:solidFill>
          <a:latin typeface="+mn-lt"/>
        </a:defRPr>
      </a:lvl2pPr>
      <a:lvl3pPr marL="641747" indent="-167879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3pPr>
      <a:lvl4pPr marL="946547" indent="-216694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100">
          <a:solidFill>
            <a:schemeClr val="tx1"/>
          </a:solidFill>
          <a:latin typeface="+mn-lt"/>
        </a:defRPr>
      </a:lvl4pPr>
      <a:lvl5pPr marL="1153716" indent="-169069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5pPr>
      <a:lvl6pPr marL="1458516" indent="-130969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1800">
          <a:solidFill>
            <a:srgbClr val="000000"/>
          </a:solidFill>
          <a:latin typeface="+mn-lt"/>
        </a:defRPr>
      </a:lvl6pPr>
      <a:lvl7pPr marL="1801416" indent="-130969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1800">
          <a:solidFill>
            <a:srgbClr val="000000"/>
          </a:solidFill>
          <a:latin typeface="+mn-lt"/>
        </a:defRPr>
      </a:lvl7pPr>
      <a:lvl8pPr marL="2144316" indent="-130969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1800">
          <a:solidFill>
            <a:srgbClr val="000000"/>
          </a:solidFill>
          <a:latin typeface="+mn-lt"/>
        </a:defRPr>
      </a:lvl8pPr>
      <a:lvl9pPr marL="2487216" indent="-130969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18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7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5" b="1" dirty="0">
                <a:solidFill>
                  <a:schemeClr val="tx1"/>
                </a:solidFill>
              </a:rPr>
              <a:t>ISO-NE PUBLIC</a:t>
            </a:r>
          </a:p>
        </p:txBody>
      </p:sp>
    </p:spTree>
    <p:extLst>
      <p:ext uri="{BB962C8B-B14F-4D97-AF65-F5344CB8AC3E}">
        <p14:creationId xmlns:p14="http://schemas.microsoft.com/office/powerpoint/2010/main" val="33268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0"/>
        </a:spcBef>
        <a:buFont typeface="Arial" pitchFamily="34" charset="0"/>
        <a:buChar char="–"/>
        <a:defRPr sz="15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0"/>
        </a:spcBef>
        <a:buFont typeface="Arial" pitchFamily="34" charset="0"/>
        <a:buChar char="•"/>
        <a:defRPr sz="135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0"/>
        </a:spcBef>
        <a:buFont typeface="Arial" pitchFamily="34" charset="0"/>
        <a:buChar char="–"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0"/>
        </a:spcBef>
        <a:buFont typeface="Arial" pitchFamily="34" charset="0"/>
        <a:buChar char="»"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ISO-NE PUBLIC</a:t>
            </a:r>
          </a:p>
        </p:txBody>
      </p:sp>
    </p:spTree>
    <p:extLst>
      <p:ext uri="{BB962C8B-B14F-4D97-AF65-F5344CB8AC3E}">
        <p14:creationId xmlns:p14="http://schemas.microsoft.com/office/powerpoint/2010/main" val="9279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1"/>
          <p:cNvSpPr/>
          <p:nvPr userDrawn="1"/>
        </p:nvSpPr>
        <p:spPr>
          <a:xfrm>
            <a:off x="0" y="6602042"/>
            <a:ext cx="7843838" cy="18415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2" name="Text Box 47"/>
          <p:cNvSpPr txBox="1">
            <a:spLocks noChangeArrowheads="1"/>
          </p:cNvSpPr>
          <p:nvPr userDrawn="1"/>
        </p:nvSpPr>
        <p:spPr bwMode="auto">
          <a:xfrm>
            <a:off x="3457973" y="6586395"/>
            <a:ext cx="22156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2021 Electric Power Research Institute, Inc. All rights reserved.</a:t>
            </a:r>
          </a:p>
        </p:txBody>
      </p:sp>
      <p:sp>
        <p:nvSpPr>
          <p:cNvPr id="13" name="TextBox 12">
            <a:hlinkClick r:id="rId14"/>
          </p:cNvPr>
          <p:cNvSpPr txBox="1"/>
          <p:nvPr userDrawn="1"/>
        </p:nvSpPr>
        <p:spPr>
          <a:xfrm>
            <a:off x="1419425" y="6586395"/>
            <a:ext cx="915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1" spc="15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www.epri.com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60960" y="6586395"/>
            <a:ext cx="6080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13" y="6579064"/>
            <a:ext cx="1038905" cy="225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 rot="5400000" flipH="1">
            <a:off x="4520268" y="-4520268"/>
            <a:ext cx="103465" cy="9144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64306" marR="0" indent="-164306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3831" indent="-173831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25054" indent="-209550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100">
          <a:solidFill>
            <a:schemeClr val="tx1"/>
          </a:solidFill>
          <a:latin typeface="+mn-lt"/>
        </a:defRPr>
      </a:lvl2pPr>
      <a:lvl3pPr marL="641747" indent="-167879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3pPr>
      <a:lvl4pPr marL="946547" indent="-216694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100">
          <a:solidFill>
            <a:schemeClr val="tx1"/>
          </a:solidFill>
          <a:latin typeface="+mn-lt"/>
        </a:defRPr>
      </a:lvl4pPr>
      <a:lvl5pPr marL="1153716" indent="-169069" algn="l" rtl="0" eaLnBrk="1" fontAlgn="base" hangingPunct="1">
        <a:lnSpc>
          <a:spcPct val="100000"/>
        </a:lnSpc>
        <a:spcBef>
          <a:spcPct val="0"/>
        </a:spcBef>
        <a:spcAft>
          <a:spcPts val="45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5pPr>
      <a:lvl6pPr marL="1458516" indent="-130969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1800">
          <a:solidFill>
            <a:srgbClr val="000000"/>
          </a:solidFill>
          <a:latin typeface="+mn-lt"/>
        </a:defRPr>
      </a:lvl6pPr>
      <a:lvl7pPr marL="1801416" indent="-130969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1800">
          <a:solidFill>
            <a:srgbClr val="000000"/>
          </a:solidFill>
          <a:latin typeface="+mn-lt"/>
        </a:defRPr>
      </a:lvl7pPr>
      <a:lvl8pPr marL="2144316" indent="-130969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1800">
          <a:solidFill>
            <a:srgbClr val="000000"/>
          </a:solidFill>
          <a:latin typeface="+mn-lt"/>
        </a:defRPr>
      </a:lvl8pPr>
      <a:lvl9pPr marL="2487216" indent="-130969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18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6600" y="152400"/>
            <a:ext cx="5788152" cy="761999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US" dirty="0"/>
              <a:t>July 19, 2022 | NEPOOL Reliability Committee | Doubletree Hotel, Westborough, ma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796988" y="5285318"/>
            <a:ext cx="6051566" cy="381000"/>
          </a:xfrm>
        </p:spPr>
        <p:txBody>
          <a:bodyPr/>
          <a:lstStyle/>
          <a:p>
            <a:r>
              <a:rPr lang="en-US" dirty="0"/>
              <a:t>Director, operational performance, training &amp; integration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Security Study Performed in Collaboration with EPRI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Operational Impact of Extreme Weather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289002" y="4956415"/>
            <a:ext cx="5559552" cy="381000"/>
          </a:xfrm>
        </p:spPr>
        <p:txBody>
          <a:bodyPr/>
          <a:lstStyle/>
          <a:p>
            <a:r>
              <a:rPr lang="en-US" dirty="0"/>
              <a:t>Stephen George</a:t>
            </a: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3312349" y="5523262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Aidan Tuohy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3304128" y="5886736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kern="0" cap="all" spc="3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EPRI –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99378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1473-EB3A-4A31-BFA2-CBB5B8A2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Risk </a:t>
            </a:r>
            <a:r>
              <a:rPr lang="en-US" dirty="0" smtClean="0"/>
              <a:t>Model, cont.</a:t>
            </a:r>
            <a:br>
              <a:rPr lang="en-US" dirty="0" smtClean="0"/>
            </a:br>
            <a:r>
              <a:rPr lang="en-US" sz="2800" i="1" dirty="0" smtClean="0"/>
              <a:t>Modelling Considers </a:t>
            </a:r>
            <a:r>
              <a:rPr lang="en-US" sz="2800" i="1" dirty="0"/>
              <a:t>Direct &amp; Indirect Impacts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E265-93DA-4ADD-A9F3-B5CE6D511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mechanism by which weather influences the availability of a generator or </a:t>
            </a:r>
            <a:r>
              <a:rPr lang="en-US" dirty="0" smtClean="0"/>
              <a:t>demand </a:t>
            </a:r>
            <a:r>
              <a:rPr lang="en-US" dirty="0"/>
              <a:t>may be </a:t>
            </a:r>
            <a:r>
              <a:rPr lang="en-US" dirty="0" smtClean="0"/>
              <a:t>classified into </a:t>
            </a:r>
            <a:r>
              <a:rPr lang="en-US" dirty="0"/>
              <a:t>two groups:</a:t>
            </a:r>
          </a:p>
          <a:p>
            <a:pPr lvl="1"/>
            <a:r>
              <a:rPr lang="en-US" b="1" dirty="0"/>
              <a:t>Direct Impacts: </a:t>
            </a:r>
            <a:r>
              <a:rPr lang="en-US" dirty="0" smtClean="0"/>
              <a:t>represent </a:t>
            </a:r>
            <a:r>
              <a:rPr lang="en-US" dirty="0"/>
              <a:t>the dependence between asset performance on the weather </a:t>
            </a:r>
            <a:r>
              <a:rPr lang="en-US" dirty="0" smtClean="0"/>
              <a:t>conditions </a:t>
            </a:r>
            <a:r>
              <a:rPr lang="en-US" dirty="0"/>
              <a:t>at a particular location at a given </a:t>
            </a:r>
            <a:r>
              <a:rPr lang="en-US" dirty="0" smtClean="0"/>
              <a:t>time</a:t>
            </a:r>
            <a:endParaRPr lang="en-US" dirty="0"/>
          </a:p>
          <a:p>
            <a:pPr lvl="2"/>
            <a:r>
              <a:rPr lang="en-US" i="1" dirty="0"/>
              <a:t>Example: Wind output is a function of wind speed at the site</a:t>
            </a:r>
          </a:p>
          <a:p>
            <a:pPr lvl="1"/>
            <a:r>
              <a:rPr lang="en-US" b="1" dirty="0"/>
              <a:t>Indirect Impacts: </a:t>
            </a:r>
            <a:r>
              <a:rPr lang="en-US" dirty="0"/>
              <a:t>represent the dependence between asset performance and conditions arising subsequent to a given weather condition near the </a:t>
            </a:r>
            <a:r>
              <a:rPr lang="en-US" dirty="0" smtClean="0"/>
              <a:t>asset</a:t>
            </a:r>
          </a:p>
          <a:p>
            <a:pPr lvl="2"/>
            <a:r>
              <a:rPr lang="en-US" i="1" dirty="0" smtClean="0"/>
              <a:t>Example</a:t>
            </a:r>
            <a:r>
              <a:rPr lang="en-US" i="1" dirty="0"/>
              <a:t>: Gas plant fuel supply is a function of heating demand that is a function of weather</a:t>
            </a:r>
          </a:p>
          <a:p>
            <a:r>
              <a:rPr lang="en-US" b="1" dirty="0" smtClean="0"/>
              <a:t>Both direct </a:t>
            </a:r>
            <a:r>
              <a:rPr lang="en-US" b="1" dirty="0"/>
              <a:t>and indirect impacts are considered in the risk model</a:t>
            </a:r>
          </a:p>
          <a:p>
            <a:pPr lvl="2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z="1200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4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FBA568-525F-4672-A31E-654EDD4D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Risk </a:t>
            </a:r>
            <a:r>
              <a:rPr lang="en-US" dirty="0" smtClean="0"/>
              <a:t>Model, cont.</a:t>
            </a:r>
            <a:br>
              <a:rPr lang="en-US" dirty="0" smtClean="0"/>
            </a:br>
            <a:r>
              <a:rPr lang="en-US" sz="2200" i="1" dirty="0"/>
              <a:t>Screen weather data set to identify set of stressful (extreme) weather </a:t>
            </a:r>
            <a:r>
              <a:rPr lang="en-US" sz="2200" i="1" dirty="0" smtClean="0"/>
              <a:t>events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52F1D60-BA9A-4250-A346-6119DA5FB05D}"/>
              </a:ext>
            </a:extLst>
          </p:cNvPr>
          <p:cNvSpPr/>
          <p:nvPr/>
        </p:nvSpPr>
        <p:spPr>
          <a:xfrm>
            <a:off x="1866678" y="1631376"/>
            <a:ext cx="1963024" cy="170681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98A1DA-7A4F-4787-8611-86C9D9AECC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63251" y="1168866"/>
            <a:ext cx="2178888" cy="2579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D8636E-5BC1-4A46-B600-FFC525909F1D}"/>
              </a:ext>
            </a:extLst>
          </p:cNvPr>
          <p:cNvSpPr/>
          <p:nvPr/>
        </p:nvSpPr>
        <p:spPr bwMode="auto">
          <a:xfrm>
            <a:off x="4480541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8B11A-F459-43F0-8DD5-73319B67DFFF}"/>
              </a:ext>
            </a:extLst>
          </p:cNvPr>
          <p:cNvSpPr/>
          <p:nvPr/>
        </p:nvSpPr>
        <p:spPr bwMode="auto">
          <a:xfrm>
            <a:off x="4595491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13DE8-E1F9-4B1F-AFA6-FA3D9D491024}"/>
              </a:ext>
            </a:extLst>
          </p:cNvPr>
          <p:cNvSpPr/>
          <p:nvPr/>
        </p:nvSpPr>
        <p:spPr bwMode="auto">
          <a:xfrm>
            <a:off x="4710441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7266E5-1B88-4CA1-9A73-A90FD65AA7F6}"/>
              </a:ext>
            </a:extLst>
          </p:cNvPr>
          <p:cNvSpPr/>
          <p:nvPr/>
        </p:nvSpPr>
        <p:spPr bwMode="auto">
          <a:xfrm>
            <a:off x="4825391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7E12D-2E8E-49B0-8878-3D9272C2B189}"/>
              </a:ext>
            </a:extLst>
          </p:cNvPr>
          <p:cNvSpPr/>
          <p:nvPr/>
        </p:nvSpPr>
        <p:spPr bwMode="auto">
          <a:xfrm>
            <a:off x="4940341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DAF124-438E-49AF-B830-9B832D55E219}"/>
              </a:ext>
            </a:extLst>
          </p:cNvPr>
          <p:cNvSpPr/>
          <p:nvPr/>
        </p:nvSpPr>
        <p:spPr bwMode="auto">
          <a:xfrm>
            <a:off x="5055291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817A98-49E7-408A-8314-BB4CC7DBB0BE}"/>
              </a:ext>
            </a:extLst>
          </p:cNvPr>
          <p:cNvSpPr/>
          <p:nvPr/>
        </p:nvSpPr>
        <p:spPr bwMode="auto">
          <a:xfrm>
            <a:off x="5170241" y="4281489"/>
            <a:ext cx="87089" cy="50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70DC1C-6BCC-41E7-8DEF-32FA7E24008D}"/>
              </a:ext>
            </a:extLst>
          </p:cNvPr>
          <p:cNvSpPr/>
          <p:nvPr/>
        </p:nvSpPr>
        <p:spPr bwMode="auto">
          <a:xfrm>
            <a:off x="5285191" y="4317489"/>
            <a:ext cx="87089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950EA6-FE33-4BCE-B349-9B47A5EDFA31}"/>
              </a:ext>
            </a:extLst>
          </p:cNvPr>
          <p:cNvSpPr/>
          <p:nvPr/>
        </p:nvSpPr>
        <p:spPr bwMode="auto">
          <a:xfrm>
            <a:off x="5400141" y="4317489"/>
            <a:ext cx="87089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28063B-357B-4CFD-A458-F151E369DBA0}"/>
              </a:ext>
            </a:extLst>
          </p:cNvPr>
          <p:cNvSpPr/>
          <p:nvPr/>
        </p:nvSpPr>
        <p:spPr bwMode="auto">
          <a:xfrm>
            <a:off x="5515091" y="453348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E83E98-87A2-4E7A-9ABF-7ECB9F31AA22}"/>
              </a:ext>
            </a:extLst>
          </p:cNvPr>
          <p:cNvSpPr/>
          <p:nvPr/>
        </p:nvSpPr>
        <p:spPr bwMode="auto">
          <a:xfrm>
            <a:off x="5630041" y="453348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612DA6-1510-4A5F-A0B1-4AA7AD4B90ED}"/>
              </a:ext>
            </a:extLst>
          </p:cNvPr>
          <p:cNvSpPr/>
          <p:nvPr/>
        </p:nvSpPr>
        <p:spPr bwMode="auto">
          <a:xfrm>
            <a:off x="5744991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863964-8604-43B1-8B51-A22E075748C3}"/>
              </a:ext>
            </a:extLst>
          </p:cNvPr>
          <p:cNvSpPr/>
          <p:nvPr/>
        </p:nvSpPr>
        <p:spPr bwMode="auto">
          <a:xfrm>
            <a:off x="5859941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ACE43F-4182-4209-A7D4-3C98880EE666}"/>
              </a:ext>
            </a:extLst>
          </p:cNvPr>
          <p:cNvSpPr/>
          <p:nvPr/>
        </p:nvSpPr>
        <p:spPr bwMode="auto">
          <a:xfrm>
            <a:off x="5974891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9C50AD-AC19-4076-B039-F2742C9109D4}"/>
              </a:ext>
            </a:extLst>
          </p:cNvPr>
          <p:cNvSpPr/>
          <p:nvPr/>
        </p:nvSpPr>
        <p:spPr bwMode="auto">
          <a:xfrm>
            <a:off x="6089841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084AE-5E50-4C1C-AAE3-291B168C2320}"/>
              </a:ext>
            </a:extLst>
          </p:cNvPr>
          <p:cNvSpPr/>
          <p:nvPr/>
        </p:nvSpPr>
        <p:spPr bwMode="auto">
          <a:xfrm>
            <a:off x="6204797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EBE199-5797-4F2D-9144-936B316EEFF2}"/>
              </a:ext>
            </a:extLst>
          </p:cNvPr>
          <p:cNvSpPr/>
          <p:nvPr/>
        </p:nvSpPr>
        <p:spPr bwMode="auto">
          <a:xfrm>
            <a:off x="6330199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ADE488-6F2B-4A53-97FB-51D85E956ED8}"/>
              </a:ext>
            </a:extLst>
          </p:cNvPr>
          <p:cNvSpPr/>
          <p:nvPr/>
        </p:nvSpPr>
        <p:spPr bwMode="auto">
          <a:xfrm>
            <a:off x="6445149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794285-35A9-4DDC-9809-BC1CAC77AC7A}"/>
              </a:ext>
            </a:extLst>
          </p:cNvPr>
          <p:cNvSpPr/>
          <p:nvPr/>
        </p:nvSpPr>
        <p:spPr bwMode="auto">
          <a:xfrm>
            <a:off x="6560099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931EDA-8401-4CAC-9C6C-9DEF1B2BCC67}"/>
              </a:ext>
            </a:extLst>
          </p:cNvPr>
          <p:cNvSpPr/>
          <p:nvPr/>
        </p:nvSpPr>
        <p:spPr bwMode="auto">
          <a:xfrm>
            <a:off x="6675049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54A762-A0F3-4562-82FF-029A18236AC8}"/>
              </a:ext>
            </a:extLst>
          </p:cNvPr>
          <p:cNvSpPr/>
          <p:nvPr/>
        </p:nvSpPr>
        <p:spPr bwMode="auto">
          <a:xfrm>
            <a:off x="6789999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DE2850-022B-43C3-AAA8-3E2DAAD65484}"/>
              </a:ext>
            </a:extLst>
          </p:cNvPr>
          <p:cNvSpPr/>
          <p:nvPr/>
        </p:nvSpPr>
        <p:spPr bwMode="auto">
          <a:xfrm>
            <a:off x="6904949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7C3ACE-CC20-44E1-9399-E2EC1F0FD8D1}"/>
              </a:ext>
            </a:extLst>
          </p:cNvPr>
          <p:cNvSpPr/>
          <p:nvPr/>
        </p:nvSpPr>
        <p:spPr bwMode="auto">
          <a:xfrm>
            <a:off x="7019899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828F83-0F80-46A8-ADEF-87763292FDD9}"/>
              </a:ext>
            </a:extLst>
          </p:cNvPr>
          <p:cNvSpPr/>
          <p:nvPr/>
        </p:nvSpPr>
        <p:spPr bwMode="auto">
          <a:xfrm>
            <a:off x="7134849" y="467282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0237DA-1C8D-41A9-8C93-F8DFB2C335D1}"/>
              </a:ext>
            </a:extLst>
          </p:cNvPr>
          <p:cNvSpPr/>
          <p:nvPr/>
        </p:nvSpPr>
        <p:spPr bwMode="auto">
          <a:xfrm>
            <a:off x="7249799" y="453348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875134-E5B4-4C52-AC6F-58B57FF3AD94}"/>
              </a:ext>
            </a:extLst>
          </p:cNvPr>
          <p:cNvSpPr/>
          <p:nvPr/>
        </p:nvSpPr>
        <p:spPr bwMode="auto">
          <a:xfrm>
            <a:off x="7364749" y="453348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3B816E-0953-4346-A1A1-885E246B1FE9}"/>
              </a:ext>
            </a:extLst>
          </p:cNvPr>
          <p:cNvSpPr/>
          <p:nvPr/>
        </p:nvSpPr>
        <p:spPr bwMode="auto">
          <a:xfrm>
            <a:off x="7479699" y="453348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36AD2-7282-4FCE-B9CD-6FFCF17AC2B4}"/>
              </a:ext>
            </a:extLst>
          </p:cNvPr>
          <p:cNvSpPr/>
          <p:nvPr/>
        </p:nvSpPr>
        <p:spPr bwMode="auto">
          <a:xfrm>
            <a:off x="7594649" y="4425489"/>
            <a:ext cx="87089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D12D18-5EC7-4FC0-91B4-4D874E158BE8}"/>
              </a:ext>
            </a:extLst>
          </p:cNvPr>
          <p:cNvSpPr/>
          <p:nvPr/>
        </p:nvSpPr>
        <p:spPr bwMode="auto">
          <a:xfrm>
            <a:off x="7709599" y="4353489"/>
            <a:ext cx="87089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7ADDFC-3B0F-449E-BFBE-E7B0515F04F8}"/>
              </a:ext>
            </a:extLst>
          </p:cNvPr>
          <p:cNvSpPr/>
          <p:nvPr/>
        </p:nvSpPr>
        <p:spPr bwMode="auto">
          <a:xfrm>
            <a:off x="7824549" y="4353489"/>
            <a:ext cx="87089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1291AB-3B69-4F9F-979C-06D4EF36B468}"/>
              </a:ext>
            </a:extLst>
          </p:cNvPr>
          <p:cNvSpPr/>
          <p:nvPr/>
        </p:nvSpPr>
        <p:spPr bwMode="auto">
          <a:xfrm>
            <a:off x="7939499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3F14AC-7031-4DE9-9AD3-4B13337FFF66}"/>
              </a:ext>
            </a:extLst>
          </p:cNvPr>
          <p:cNvSpPr/>
          <p:nvPr/>
        </p:nvSpPr>
        <p:spPr bwMode="auto">
          <a:xfrm>
            <a:off x="8054455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68822DE-2226-4486-BC46-DED353752328}"/>
              </a:ext>
            </a:extLst>
          </p:cNvPr>
          <p:cNvSpPr/>
          <p:nvPr/>
        </p:nvSpPr>
        <p:spPr bwMode="auto">
          <a:xfrm>
            <a:off x="8185005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2303D-8A2A-4B3F-8AEC-652199296F42}"/>
              </a:ext>
            </a:extLst>
          </p:cNvPr>
          <p:cNvSpPr/>
          <p:nvPr/>
        </p:nvSpPr>
        <p:spPr bwMode="auto">
          <a:xfrm>
            <a:off x="8299955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72CB4C-7883-463F-9ED1-D407ABC8C4E6}"/>
              </a:ext>
            </a:extLst>
          </p:cNvPr>
          <p:cNvSpPr/>
          <p:nvPr/>
        </p:nvSpPr>
        <p:spPr bwMode="auto">
          <a:xfrm>
            <a:off x="8414905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A13EEB-7ADC-4C36-BB66-F9A2FDF1F813}"/>
              </a:ext>
            </a:extLst>
          </p:cNvPr>
          <p:cNvSpPr/>
          <p:nvPr/>
        </p:nvSpPr>
        <p:spPr bwMode="auto">
          <a:xfrm>
            <a:off x="8529855" y="412363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03AB181-B718-43B9-B94F-32DCDCF0812C}"/>
              </a:ext>
            </a:extLst>
          </p:cNvPr>
          <p:cNvCxnSpPr>
            <a:cxnSpLocks/>
          </p:cNvCxnSpPr>
          <p:nvPr/>
        </p:nvCxnSpPr>
        <p:spPr bwMode="auto">
          <a:xfrm>
            <a:off x="4480541" y="4785489"/>
            <a:ext cx="4176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E43B13-CE72-4192-9271-8E073E42A1CB}"/>
              </a:ext>
            </a:extLst>
          </p:cNvPr>
          <p:cNvSpPr txBox="1"/>
          <p:nvPr/>
        </p:nvSpPr>
        <p:spPr>
          <a:xfrm rot="16200000">
            <a:off x="3597007" y="4085231"/>
            <a:ext cx="1049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Unavailable Supply Estimate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EA2E4471-A453-484B-88AB-0807B4C0BE70}"/>
              </a:ext>
            </a:extLst>
          </p:cNvPr>
          <p:cNvSpPr/>
          <p:nvPr/>
        </p:nvSpPr>
        <p:spPr>
          <a:xfrm rot="5400000">
            <a:off x="5855068" y="3011688"/>
            <a:ext cx="1009828" cy="170681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6" name="Table 7">
            <a:extLst>
              <a:ext uri="{FF2B5EF4-FFF2-40B4-BE49-F238E27FC236}">
                <a16:creationId xmlns:a16="http://schemas.microsoft.com/office/drawing/2014/main" id="{C894917C-CAA8-4821-A71C-E9C668E1D6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2580" y="1840065"/>
          <a:ext cx="4165600" cy="273111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3459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5642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359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6726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10199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8810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1567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7324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087027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8352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6586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0621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1354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341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1548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1559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368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002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4790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242209"/>
                    </a:ext>
                  </a:extLst>
                </a:gridCol>
              </a:tblGrid>
              <a:tr h="27311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77190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12D6F910-57CC-4CFE-9CE6-2D5039D405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2580" y="2181834"/>
          <a:ext cx="4165600" cy="273111"/>
        </p:xfrm>
        <a:graphic>
          <a:graphicData uri="http://schemas.openxmlformats.org/drawingml/2006/table">
            <a:tbl>
              <a:tblPr bandCol="1"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3459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5642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359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6726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10199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8810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1567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7324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087027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8352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6586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0621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1354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341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1548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1559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368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002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4790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242209"/>
                    </a:ext>
                  </a:extLst>
                </a:gridCol>
              </a:tblGrid>
              <a:tr h="27311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77190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C1610EE1-AF81-4601-8FD7-CD642A26F3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2580" y="2540448"/>
          <a:ext cx="4165600" cy="273111"/>
        </p:xfrm>
        <a:graphic>
          <a:graphicData uri="http://schemas.openxmlformats.org/drawingml/2006/table">
            <a:tbl>
              <a:tblPr bandCol="1">
                <a:tableStyleId>{7DF18680-E054-41AD-8BC1-D1AEF772440D}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3459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5642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359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6726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10199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8810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1567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7324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087027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8352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6586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0621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1354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341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1548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1559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368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002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4790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242209"/>
                    </a:ext>
                  </a:extLst>
                </a:gridCol>
              </a:tblGrid>
              <a:tr h="27311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77190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EB613D67-0839-4386-A436-B70804AD0B34}"/>
              </a:ext>
            </a:extLst>
          </p:cNvPr>
          <p:cNvSpPr txBox="1"/>
          <p:nvPr/>
        </p:nvSpPr>
        <p:spPr>
          <a:xfrm>
            <a:off x="3419835" y="1828178"/>
            <a:ext cx="129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Temperature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5E4A4A-AE76-4357-B12F-8E8593B81211}"/>
              </a:ext>
            </a:extLst>
          </p:cNvPr>
          <p:cNvSpPr txBox="1"/>
          <p:nvPr/>
        </p:nvSpPr>
        <p:spPr>
          <a:xfrm>
            <a:off x="3419835" y="2173074"/>
            <a:ext cx="129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Wind Speed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00382D-22E6-42EB-A664-FF4836FBC2DD}"/>
              </a:ext>
            </a:extLst>
          </p:cNvPr>
          <p:cNvSpPr txBox="1"/>
          <p:nvPr/>
        </p:nvSpPr>
        <p:spPr>
          <a:xfrm>
            <a:off x="3385002" y="2523603"/>
            <a:ext cx="129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Irradiance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A509E0F0-7D2A-4D56-83BE-3453EFEDA3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2580" y="2890977"/>
          <a:ext cx="4165600" cy="27311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3459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5642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359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6726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10199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8810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1567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7324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087027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8352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6586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0621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1354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341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1548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1559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368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002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4790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242209"/>
                    </a:ext>
                  </a:extLst>
                </a:gridCol>
              </a:tblGrid>
              <a:tr h="27311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77190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764A8EB-9F4C-4CE1-95DE-D6B1968C5D78}"/>
              </a:ext>
            </a:extLst>
          </p:cNvPr>
          <p:cNvSpPr txBox="1"/>
          <p:nvPr/>
        </p:nvSpPr>
        <p:spPr>
          <a:xfrm>
            <a:off x="3263083" y="2859087"/>
            <a:ext cx="141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3 Day Avg. HDD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E513B4-1968-48CC-9661-7C578CA92D0F}"/>
              </a:ext>
            </a:extLst>
          </p:cNvPr>
          <p:cNvSpPr txBox="1"/>
          <p:nvPr/>
        </p:nvSpPr>
        <p:spPr>
          <a:xfrm>
            <a:off x="3607266" y="1451295"/>
            <a:ext cx="410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400" b="1" dirty="0"/>
              <a:t>Weather Year: 2005, Model 4, SSP3</a:t>
            </a:r>
            <a:endParaRPr lang="en-US" sz="1400" b="1" dirty="0"/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581E7430-160E-4864-BA15-D7251038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2993"/>
            <a:ext cx="8229600" cy="1126140"/>
          </a:xfrm>
        </p:spPr>
        <p:txBody>
          <a:bodyPr>
            <a:noAutofit/>
          </a:bodyPr>
          <a:lstStyle/>
          <a:p>
            <a:r>
              <a:rPr lang="en-US" sz="1800" dirty="0"/>
              <a:t>Each </a:t>
            </a:r>
            <a:r>
              <a:rPr lang="en-US" sz="1800" dirty="0" smtClean="0"/>
              <a:t>resource-specific </a:t>
            </a:r>
            <a:r>
              <a:rPr lang="en-US" sz="1800" dirty="0"/>
              <a:t>risk model is evaluated at each interval in the weather data provided and the unavailable capacity </a:t>
            </a:r>
            <a:r>
              <a:rPr lang="en-US" sz="1800" dirty="0" smtClean="0"/>
              <a:t>is estimated </a:t>
            </a:r>
            <a:endParaRPr lang="en-US" sz="1800" dirty="0"/>
          </a:p>
          <a:p>
            <a:r>
              <a:rPr lang="en-US" sz="1800" dirty="0" smtClean="0"/>
              <a:t>Unavailable </a:t>
            </a:r>
            <a:r>
              <a:rPr lang="en-US" sz="1800" dirty="0"/>
              <a:t>capacity is aggregated across all resource types in each interval</a:t>
            </a:r>
          </a:p>
        </p:txBody>
      </p:sp>
      <p:sp>
        <p:nvSpPr>
          <p:cNvPr id="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z="1200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FBA568-525F-4672-A31E-654EDD4D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Risk </a:t>
            </a:r>
            <a:r>
              <a:rPr lang="en-US" dirty="0" smtClean="0"/>
              <a:t>Model, </a:t>
            </a:r>
            <a:r>
              <a:rPr lang="en-US" dirty="0"/>
              <a:t>cont.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i="1" dirty="0"/>
              <a:t>Screen weather data set to identify set of stressful (extreme) weather events</a:t>
            </a:r>
            <a:endParaRPr 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D8636E-5BC1-4A46-B600-FFC525909F1D}"/>
              </a:ext>
            </a:extLst>
          </p:cNvPr>
          <p:cNvSpPr/>
          <p:nvPr/>
        </p:nvSpPr>
        <p:spPr bwMode="auto">
          <a:xfrm>
            <a:off x="1516676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8B11A-F459-43F0-8DD5-73319B67DFFF}"/>
              </a:ext>
            </a:extLst>
          </p:cNvPr>
          <p:cNvSpPr/>
          <p:nvPr/>
        </p:nvSpPr>
        <p:spPr bwMode="auto">
          <a:xfrm>
            <a:off x="1631626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13DE8-E1F9-4B1F-AFA6-FA3D9D491024}"/>
              </a:ext>
            </a:extLst>
          </p:cNvPr>
          <p:cNvSpPr/>
          <p:nvPr/>
        </p:nvSpPr>
        <p:spPr bwMode="auto">
          <a:xfrm>
            <a:off x="1746576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7266E5-1B88-4CA1-9A73-A90FD65AA7F6}"/>
              </a:ext>
            </a:extLst>
          </p:cNvPr>
          <p:cNvSpPr/>
          <p:nvPr/>
        </p:nvSpPr>
        <p:spPr bwMode="auto">
          <a:xfrm>
            <a:off x="1861526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7E12D-2E8E-49B0-8878-3D9272C2B189}"/>
              </a:ext>
            </a:extLst>
          </p:cNvPr>
          <p:cNvSpPr/>
          <p:nvPr/>
        </p:nvSpPr>
        <p:spPr bwMode="auto">
          <a:xfrm>
            <a:off x="1976476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DAF124-438E-49AF-B830-9B832D55E219}"/>
              </a:ext>
            </a:extLst>
          </p:cNvPr>
          <p:cNvSpPr/>
          <p:nvPr/>
        </p:nvSpPr>
        <p:spPr bwMode="auto">
          <a:xfrm>
            <a:off x="2091426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817A98-49E7-408A-8314-BB4CC7DBB0BE}"/>
              </a:ext>
            </a:extLst>
          </p:cNvPr>
          <p:cNvSpPr/>
          <p:nvPr/>
        </p:nvSpPr>
        <p:spPr bwMode="auto">
          <a:xfrm>
            <a:off x="2206376" y="3908459"/>
            <a:ext cx="87089" cy="50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70DC1C-6BCC-41E7-8DEF-32FA7E24008D}"/>
              </a:ext>
            </a:extLst>
          </p:cNvPr>
          <p:cNvSpPr/>
          <p:nvPr/>
        </p:nvSpPr>
        <p:spPr bwMode="auto">
          <a:xfrm>
            <a:off x="2321326" y="3944459"/>
            <a:ext cx="87089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950EA6-FE33-4BCE-B349-9B47A5EDFA31}"/>
              </a:ext>
            </a:extLst>
          </p:cNvPr>
          <p:cNvSpPr/>
          <p:nvPr/>
        </p:nvSpPr>
        <p:spPr bwMode="auto">
          <a:xfrm>
            <a:off x="2436276" y="3944459"/>
            <a:ext cx="87089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28063B-357B-4CFD-A458-F151E369DBA0}"/>
              </a:ext>
            </a:extLst>
          </p:cNvPr>
          <p:cNvSpPr/>
          <p:nvPr/>
        </p:nvSpPr>
        <p:spPr bwMode="auto">
          <a:xfrm>
            <a:off x="2551226" y="416045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E83E98-87A2-4E7A-9ABF-7ECB9F31AA22}"/>
              </a:ext>
            </a:extLst>
          </p:cNvPr>
          <p:cNvSpPr/>
          <p:nvPr/>
        </p:nvSpPr>
        <p:spPr bwMode="auto">
          <a:xfrm>
            <a:off x="2666176" y="416045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612DA6-1510-4A5F-A0B1-4AA7AD4B90ED}"/>
              </a:ext>
            </a:extLst>
          </p:cNvPr>
          <p:cNvSpPr/>
          <p:nvPr/>
        </p:nvSpPr>
        <p:spPr bwMode="auto">
          <a:xfrm>
            <a:off x="2781126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863964-8604-43B1-8B51-A22E075748C3}"/>
              </a:ext>
            </a:extLst>
          </p:cNvPr>
          <p:cNvSpPr/>
          <p:nvPr/>
        </p:nvSpPr>
        <p:spPr bwMode="auto">
          <a:xfrm>
            <a:off x="2896076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ACE43F-4182-4209-A7D4-3C98880EE666}"/>
              </a:ext>
            </a:extLst>
          </p:cNvPr>
          <p:cNvSpPr/>
          <p:nvPr/>
        </p:nvSpPr>
        <p:spPr bwMode="auto">
          <a:xfrm>
            <a:off x="3011026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9C50AD-AC19-4076-B039-F2742C9109D4}"/>
              </a:ext>
            </a:extLst>
          </p:cNvPr>
          <p:cNvSpPr/>
          <p:nvPr/>
        </p:nvSpPr>
        <p:spPr bwMode="auto">
          <a:xfrm>
            <a:off x="3125976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1084AE-5E50-4C1C-AAE3-291B168C2320}"/>
              </a:ext>
            </a:extLst>
          </p:cNvPr>
          <p:cNvSpPr/>
          <p:nvPr/>
        </p:nvSpPr>
        <p:spPr bwMode="auto">
          <a:xfrm>
            <a:off x="3240932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EBE199-5797-4F2D-9144-936B316EEFF2}"/>
              </a:ext>
            </a:extLst>
          </p:cNvPr>
          <p:cNvSpPr/>
          <p:nvPr/>
        </p:nvSpPr>
        <p:spPr bwMode="auto">
          <a:xfrm>
            <a:off x="3366334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ADE488-6F2B-4A53-97FB-51D85E956ED8}"/>
              </a:ext>
            </a:extLst>
          </p:cNvPr>
          <p:cNvSpPr/>
          <p:nvPr/>
        </p:nvSpPr>
        <p:spPr bwMode="auto">
          <a:xfrm>
            <a:off x="3481284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794285-35A9-4DDC-9809-BC1CAC77AC7A}"/>
              </a:ext>
            </a:extLst>
          </p:cNvPr>
          <p:cNvSpPr/>
          <p:nvPr/>
        </p:nvSpPr>
        <p:spPr bwMode="auto">
          <a:xfrm>
            <a:off x="3596234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931EDA-8401-4CAC-9C6C-9DEF1B2BCC67}"/>
              </a:ext>
            </a:extLst>
          </p:cNvPr>
          <p:cNvSpPr/>
          <p:nvPr/>
        </p:nvSpPr>
        <p:spPr bwMode="auto">
          <a:xfrm>
            <a:off x="3711184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54A762-A0F3-4562-82FF-029A18236AC8}"/>
              </a:ext>
            </a:extLst>
          </p:cNvPr>
          <p:cNvSpPr/>
          <p:nvPr/>
        </p:nvSpPr>
        <p:spPr bwMode="auto">
          <a:xfrm>
            <a:off x="3826134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DE2850-022B-43C3-AAA8-3E2DAAD65484}"/>
              </a:ext>
            </a:extLst>
          </p:cNvPr>
          <p:cNvSpPr/>
          <p:nvPr/>
        </p:nvSpPr>
        <p:spPr bwMode="auto">
          <a:xfrm>
            <a:off x="3941084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7C3ACE-CC20-44E1-9399-E2EC1F0FD8D1}"/>
              </a:ext>
            </a:extLst>
          </p:cNvPr>
          <p:cNvSpPr/>
          <p:nvPr/>
        </p:nvSpPr>
        <p:spPr bwMode="auto">
          <a:xfrm>
            <a:off x="4056034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828F83-0F80-46A8-ADEF-87763292FDD9}"/>
              </a:ext>
            </a:extLst>
          </p:cNvPr>
          <p:cNvSpPr/>
          <p:nvPr/>
        </p:nvSpPr>
        <p:spPr bwMode="auto">
          <a:xfrm>
            <a:off x="4170984" y="4299799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0237DA-1C8D-41A9-8C93-F8DFB2C335D1}"/>
              </a:ext>
            </a:extLst>
          </p:cNvPr>
          <p:cNvSpPr/>
          <p:nvPr/>
        </p:nvSpPr>
        <p:spPr bwMode="auto">
          <a:xfrm>
            <a:off x="4285934" y="416045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875134-E5B4-4C52-AC6F-58B57FF3AD94}"/>
              </a:ext>
            </a:extLst>
          </p:cNvPr>
          <p:cNvSpPr/>
          <p:nvPr/>
        </p:nvSpPr>
        <p:spPr bwMode="auto">
          <a:xfrm>
            <a:off x="4400884" y="416045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3B816E-0953-4346-A1A1-885E246B1FE9}"/>
              </a:ext>
            </a:extLst>
          </p:cNvPr>
          <p:cNvSpPr/>
          <p:nvPr/>
        </p:nvSpPr>
        <p:spPr bwMode="auto">
          <a:xfrm>
            <a:off x="4515834" y="4160459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36AD2-7282-4FCE-B9CD-6FFCF17AC2B4}"/>
              </a:ext>
            </a:extLst>
          </p:cNvPr>
          <p:cNvSpPr/>
          <p:nvPr/>
        </p:nvSpPr>
        <p:spPr bwMode="auto">
          <a:xfrm>
            <a:off x="4630784" y="4052459"/>
            <a:ext cx="87089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D12D18-5EC7-4FC0-91B4-4D874E158BE8}"/>
              </a:ext>
            </a:extLst>
          </p:cNvPr>
          <p:cNvSpPr/>
          <p:nvPr/>
        </p:nvSpPr>
        <p:spPr bwMode="auto">
          <a:xfrm>
            <a:off x="4745734" y="3980459"/>
            <a:ext cx="87089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7ADDFC-3B0F-449E-BFBE-E7B0515F04F8}"/>
              </a:ext>
            </a:extLst>
          </p:cNvPr>
          <p:cNvSpPr/>
          <p:nvPr/>
        </p:nvSpPr>
        <p:spPr bwMode="auto">
          <a:xfrm>
            <a:off x="4860684" y="3980459"/>
            <a:ext cx="87089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1291AB-3B69-4F9F-979C-06D4EF36B468}"/>
              </a:ext>
            </a:extLst>
          </p:cNvPr>
          <p:cNvSpPr/>
          <p:nvPr/>
        </p:nvSpPr>
        <p:spPr bwMode="auto">
          <a:xfrm>
            <a:off x="4975634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3F14AC-7031-4DE9-9AD3-4B13337FFF66}"/>
              </a:ext>
            </a:extLst>
          </p:cNvPr>
          <p:cNvSpPr/>
          <p:nvPr/>
        </p:nvSpPr>
        <p:spPr bwMode="auto">
          <a:xfrm>
            <a:off x="5090590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68822DE-2226-4486-BC46-DED353752328}"/>
              </a:ext>
            </a:extLst>
          </p:cNvPr>
          <p:cNvSpPr/>
          <p:nvPr/>
        </p:nvSpPr>
        <p:spPr bwMode="auto">
          <a:xfrm>
            <a:off x="5221140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2303D-8A2A-4B3F-8AEC-652199296F42}"/>
              </a:ext>
            </a:extLst>
          </p:cNvPr>
          <p:cNvSpPr/>
          <p:nvPr/>
        </p:nvSpPr>
        <p:spPr bwMode="auto">
          <a:xfrm>
            <a:off x="5336090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72CB4C-7883-463F-9ED1-D407ABC8C4E6}"/>
              </a:ext>
            </a:extLst>
          </p:cNvPr>
          <p:cNvSpPr/>
          <p:nvPr/>
        </p:nvSpPr>
        <p:spPr bwMode="auto">
          <a:xfrm>
            <a:off x="5451040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A13EEB-7ADC-4C36-BB66-F9A2FDF1F813}"/>
              </a:ext>
            </a:extLst>
          </p:cNvPr>
          <p:cNvSpPr/>
          <p:nvPr/>
        </p:nvSpPr>
        <p:spPr bwMode="auto">
          <a:xfrm>
            <a:off x="5565990" y="3750609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03AB181-B718-43B9-B94F-32DCDCF0812C}"/>
              </a:ext>
            </a:extLst>
          </p:cNvPr>
          <p:cNvCxnSpPr>
            <a:cxnSpLocks/>
          </p:cNvCxnSpPr>
          <p:nvPr/>
        </p:nvCxnSpPr>
        <p:spPr bwMode="auto">
          <a:xfrm>
            <a:off x="1516676" y="4412459"/>
            <a:ext cx="4176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E43B13-CE72-4192-9271-8E073E42A1CB}"/>
              </a:ext>
            </a:extLst>
          </p:cNvPr>
          <p:cNvSpPr txBox="1"/>
          <p:nvPr/>
        </p:nvSpPr>
        <p:spPr>
          <a:xfrm rot="16200000">
            <a:off x="569253" y="3756034"/>
            <a:ext cx="117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Unavailable Supply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EA2E4471-A453-484B-88AB-0807B4C0BE70}"/>
              </a:ext>
            </a:extLst>
          </p:cNvPr>
          <p:cNvSpPr/>
          <p:nvPr/>
        </p:nvSpPr>
        <p:spPr>
          <a:xfrm rot="5400000">
            <a:off x="2891203" y="2638658"/>
            <a:ext cx="1009828" cy="170681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6" name="Table 7">
            <a:extLst>
              <a:ext uri="{FF2B5EF4-FFF2-40B4-BE49-F238E27FC236}">
                <a16:creationId xmlns:a16="http://schemas.microsoft.com/office/drawing/2014/main" id="{C894917C-CAA8-4821-A71C-E9C668E1D6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79391" y="1663126"/>
          <a:ext cx="4165600" cy="273111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3459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5642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359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6726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10199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8810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1567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7324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087027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8352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6586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0621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1354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341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1548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1559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368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002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4790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242209"/>
                    </a:ext>
                  </a:extLst>
                </a:gridCol>
              </a:tblGrid>
              <a:tr h="27311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77190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12D6F910-57CC-4CFE-9CE6-2D5039D405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79391" y="2004895"/>
          <a:ext cx="4165600" cy="273111"/>
        </p:xfrm>
        <a:graphic>
          <a:graphicData uri="http://schemas.openxmlformats.org/drawingml/2006/table">
            <a:tbl>
              <a:tblPr bandCol="1"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3459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5642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359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6726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10199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8810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1567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7324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087027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8352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6586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0621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1354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341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1548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1559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368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002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4790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242209"/>
                    </a:ext>
                  </a:extLst>
                </a:gridCol>
              </a:tblGrid>
              <a:tr h="27311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77190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C1610EE1-AF81-4601-8FD7-CD642A26F3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79391" y="2363509"/>
          <a:ext cx="4165600" cy="273111"/>
        </p:xfrm>
        <a:graphic>
          <a:graphicData uri="http://schemas.openxmlformats.org/drawingml/2006/table">
            <a:tbl>
              <a:tblPr bandCol="1">
                <a:tableStyleId>{7DF18680-E054-41AD-8BC1-D1AEF772440D}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3459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5642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359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6726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10199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8810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1567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7324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087027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8352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6586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0621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1354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341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1548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1559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368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002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4790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242209"/>
                    </a:ext>
                  </a:extLst>
                </a:gridCol>
              </a:tblGrid>
              <a:tr h="27311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77190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EB613D67-0839-4386-A436-B70804AD0B34}"/>
              </a:ext>
            </a:extLst>
          </p:cNvPr>
          <p:cNvSpPr txBox="1"/>
          <p:nvPr/>
        </p:nvSpPr>
        <p:spPr>
          <a:xfrm>
            <a:off x="316646" y="1651239"/>
            <a:ext cx="129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Temperature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5E4A4A-AE76-4357-B12F-8E8593B81211}"/>
              </a:ext>
            </a:extLst>
          </p:cNvPr>
          <p:cNvSpPr txBox="1"/>
          <p:nvPr/>
        </p:nvSpPr>
        <p:spPr>
          <a:xfrm>
            <a:off x="316646" y="1996135"/>
            <a:ext cx="129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Wind Speed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00382D-22E6-42EB-A664-FF4836FBC2DD}"/>
              </a:ext>
            </a:extLst>
          </p:cNvPr>
          <p:cNvSpPr txBox="1"/>
          <p:nvPr/>
        </p:nvSpPr>
        <p:spPr>
          <a:xfrm>
            <a:off x="281813" y="2346664"/>
            <a:ext cx="129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Irradiance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A509E0F0-7D2A-4D56-83BE-3453EFEDA3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79391" y="2714038"/>
          <a:ext cx="4165600" cy="273111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434596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5642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359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36726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210199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8810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15675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7324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087027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8352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6586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206217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1354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43417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1548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1559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36835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002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04790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08242209"/>
                    </a:ext>
                  </a:extLst>
                </a:gridCol>
              </a:tblGrid>
              <a:tr h="273111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77190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E764A8EB-9F4C-4CE1-95DE-D6B1968C5D78}"/>
              </a:ext>
            </a:extLst>
          </p:cNvPr>
          <p:cNvSpPr txBox="1"/>
          <p:nvPr/>
        </p:nvSpPr>
        <p:spPr>
          <a:xfrm>
            <a:off x="159894" y="2682148"/>
            <a:ext cx="141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3 Day Avg. HDD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E513B4-1968-48CC-9661-7C578CA92D0F}"/>
              </a:ext>
            </a:extLst>
          </p:cNvPr>
          <p:cNvSpPr txBox="1"/>
          <p:nvPr/>
        </p:nvSpPr>
        <p:spPr>
          <a:xfrm>
            <a:off x="504077" y="1274356"/>
            <a:ext cx="410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400" b="1" dirty="0"/>
              <a:t>Weather Year: 2005, Model 4, SSP3</a:t>
            </a:r>
            <a:endParaRPr lang="en-US" sz="1400" b="1" dirty="0"/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581E7430-160E-4864-BA15-D7251038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406" y="1400962"/>
            <a:ext cx="2747394" cy="48134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Hourly demand profiles already </a:t>
            </a:r>
            <a:r>
              <a:rPr lang="en-US" sz="2000" dirty="0"/>
              <a:t>available as part of </a:t>
            </a:r>
            <a:r>
              <a:rPr lang="en-US" sz="2000" dirty="0" smtClean="0"/>
              <a:t>pre-processing in earlier Step 2 activities</a:t>
            </a:r>
          </a:p>
          <a:p>
            <a:r>
              <a:rPr lang="en-US" sz="2000" dirty="0" smtClean="0"/>
              <a:t>Exceptional </a:t>
            </a:r>
            <a:r>
              <a:rPr lang="en-US" sz="2000" dirty="0"/>
              <a:t>demand represents demand above a fixed threshold</a:t>
            </a:r>
          </a:p>
          <a:p>
            <a:r>
              <a:rPr lang="en-US" sz="2000" b="1" dirty="0" smtClean="0"/>
              <a:t>Example</a:t>
            </a:r>
            <a:r>
              <a:rPr lang="en-US" sz="2000" b="1" dirty="0"/>
              <a:t>: </a:t>
            </a:r>
            <a:r>
              <a:rPr lang="en-US" sz="2000" dirty="0" smtClean="0"/>
              <a:t>demand </a:t>
            </a:r>
            <a:r>
              <a:rPr lang="en-US" sz="2000" dirty="0"/>
              <a:t>above 23 </a:t>
            </a:r>
            <a:r>
              <a:rPr lang="en-US" sz="2000" dirty="0" smtClean="0"/>
              <a:t>GW</a:t>
            </a:r>
            <a:endParaRPr lang="en-US" sz="20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A4A4093-A203-4DD0-B704-1788B7C919ED}"/>
              </a:ext>
            </a:extLst>
          </p:cNvPr>
          <p:cNvSpPr/>
          <p:nvPr/>
        </p:nvSpPr>
        <p:spPr bwMode="auto">
          <a:xfrm>
            <a:off x="1473131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029912C-E0AA-40B8-BFF7-5896B203E499}"/>
              </a:ext>
            </a:extLst>
          </p:cNvPr>
          <p:cNvSpPr/>
          <p:nvPr/>
        </p:nvSpPr>
        <p:spPr bwMode="auto">
          <a:xfrm>
            <a:off x="1588081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3C68AA9-5217-4DB6-9264-C0E8DFC65AA5}"/>
              </a:ext>
            </a:extLst>
          </p:cNvPr>
          <p:cNvSpPr/>
          <p:nvPr/>
        </p:nvSpPr>
        <p:spPr bwMode="auto">
          <a:xfrm>
            <a:off x="1703031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7129B5-E9B2-43A8-9615-1E12E5D76AF2}"/>
              </a:ext>
            </a:extLst>
          </p:cNvPr>
          <p:cNvSpPr/>
          <p:nvPr/>
        </p:nvSpPr>
        <p:spPr bwMode="auto">
          <a:xfrm>
            <a:off x="1817981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6575D5-A8A3-4A21-A424-AD8369D68901}"/>
              </a:ext>
            </a:extLst>
          </p:cNvPr>
          <p:cNvSpPr/>
          <p:nvPr/>
        </p:nvSpPr>
        <p:spPr bwMode="auto">
          <a:xfrm>
            <a:off x="1932931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436BF49-02F2-4FDD-9DCD-83A9BA07DE5F}"/>
              </a:ext>
            </a:extLst>
          </p:cNvPr>
          <p:cNvSpPr/>
          <p:nvPr/>
        </p:nvSpPr>
        <p:spPr bwMode="auto">
          <a:xfrm>
            <a:off x="2047881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ABB737-FD9F-400F-A160-1C3BC1E2CF98}"/>
              </a:ext>
            </a:extLst>
          </p:cNvPr>
          <p:cNvSpPr/>
          <p:nvPr/>
        </p:nvSpPr>
        <p:spPr bwMode="auto">
          <a:xfrm>
            <a:off x="2162831" y="4983498"/>
            <a:ext cx="87089" cy="504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FF3B4D4-B246-4A6C-8D2A-5DD6C9FA4C99}"/>
              </a:ext>
            </a:extLst>
          </p:cNvPr>
          <p:cNvSpPr/>
          <p:nvPr/>
        </p:nvSpPr>
        <p:spPr bwMode="auto">
          <a:xfrm>
            <a:off x="2277781" y="5019498"/>
            <a:ext cx="87089" cy="46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D80C78F-3457-4F03-9F48-A6781E0FA88C}"/>
              </a:ext>
            </a:extLst>
          </p:cNvPr>
          <p:cNvSpPr/>
          <p:nvPr/>
        </p:nvSpPr>
        <p:spPr bwMode="auto">
          <a:xfrm>
            <a:off x="2392731" y="5019498"/>
            <a:ext cx="87089" cy="46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1EE284-D59C-4176-B510-CECFC78D9862}"/>
              </a:ext>
            </a:extLst>
          </p:cNvPr>
          <p:cNvSpPr/>
          <p:nvPr/>
        </p:nvSpPr>
        <p:spPr bwMode="auto">
          <a:xfrm>
            <a:off x="2507681" y="5235498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5ED40FF-6725-4446-BDFA-79FB027E5E90}"/>
              </a:ext>
            </a:extLst>
          </p:cNvPr>
          <p:cNvSpPr/>
          <p:nvPr/>
        </p:nvSpPr>
        <p:spPr bwMode="auto">
          <a:xfrm>
            <a:off x="2622631" y="5235498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159CC1-280B-4FD4-B638-A28027AB6717}"/>
              </a:ext>
            </a:extLst>
          </p:cNvPr>
          <p:cNvSpPr/>
          <p:nvPr/>
        </p:nvSpPr>
        <p:spPr bwMode="auto">
          <a:xfrm>
            <a:off x="2737581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E4C8F3-2F2D-46D9-8E9E-56C3952D5C1C}"/>
              </a:ext>
            </a:extLst>
          </p:cNvPr>
          <p:cNvSpPr/>
          <p:nvPr/>
        </p:nvSpPr>
        <p:spPr bwMode="auto">
          <a:xfrm>
            <a:off x="2852531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7FF31F2-9519-4183-905C-EC29A941EC02}"/>
              </a:ext>
            </a:extLst>
          </p:cNvPr>
          <p:cNvSpPr/>
          <p:nvPr/>
        </p:nvSpPr>
        <p:spPr bwMode="auto">
          <a:xfrm>
            <a:off x="2967481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653DCE-7187-45F2-BA51-83E31336E176}"/>
              </a:ext>
            </a:extLst>
          </p:cNvPr>
          <p:cNvSpPr/>
          <p:nvPr/>
        </p:nvSpPr>
        <p:spPr bwMode="auto">
          <a:xfrm>
            <a:off x="3082431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5BB9FF-1732-41DE-BC45-3AACEDBB36B9}"/>
              </a:ext>
            </a:extLst>
          </p:cNvPr>
          <p:cNvSpPr/>
          <p:nvPr/>
        </p:nvSpPr>
        <p:spPr bwMode="auto">
          <a:xfrm>
            <a:off x="3197387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646BEA6-C7E1-4EC0-9E31-8A2B0C4DA06A}"/>
              </a:ext>
            </a:extLst>
          </p:cNvPr>
          <p:cNvSpPr/>
          <p:nvPr/>
        </p:nvSpPr>
        <p:spPr bwMode="auto">
          <a:xfrm>
            <a:off x="3322789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FACB82-7067-4D72-B1DD-B8B4ECD4D8D9}"/>
              </a:ext>
            </a:extLst>
          </p:cNvPr>
          <p:cNvSpPr/>
          <p:nvPr/>
        </p:nvSpPr>
        <p:spPr bwMode="auto">
          <a:xfrm>
            <a:off x="3437739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28ABC7-C854-495A-8143-E08D4DD31001}"/>
              </a:ext>
            </a:extLst>
          </p:cNvPr>
          <p:cNvSpPr/>
          <p:nvPr/>
        </p:nvSpPr>
        <p:spPr bwMode="auto">
          <a:xfrm>
            <a:off x="3552689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41EC9CB-D821-4830-83EA-0C45A4F5CC8B}"/>
              </a:ext>
            </a:extLst>
          </p:cNvPr>
          <p:cNvSpPr/>
          <p:nvPr/>
        </p:nvSpPr>
        <p:spPr bwMode="auto">
          <a:xfrm>
            <a:off x="3667639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C4CE33-3AB1-4D33-A8C8-0FD826CCFF25}"/>
              </a:ext>
            </a:extLst>
          </p:cNvPr>
          <p:cNvSpPr/>
          <p:nvPr/>
        </p:nvSpPr>
        <p:spPr bwMode="auto">
          <a:xfrm>
            <a:off x="3782589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39558E-207E-4FEB-9718-D34D912BDAEA}"/>
              </a:ext>
            </a:extLst>
          </p:cNvPr>
          <p:cNvSpPr/>
          <p:nvPr/>
        </p:nvSpPr>
        <p:spPr bwMode="auto">
          <a:xfrm>
            <a:off x="3897539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E140DD5-6D55-41B2-B225-8A18291BDE4B}"/>
              </a:ext>
            </a:extLst>
          </p:cNvPr>
          <p:cNvSpPr/>
          <p:nvPr/>
        </p:nvSpPr>
        <p:spPr bwMode="auto">
          <a:xfrm>
            <a:off x="4012489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21109AA-9875-4781-AC45-F3CDBCDB4065}"/>
              </a:ext>
            </a:extLst>
          </p:cNvPr>
          <p:cNvSpPr/>
          <p:nvPr/>
        </p:nvSpPr>
        <p:spPr bwMode="auto">
          <a:xfrm>
            <a:off x="4127439" y="5374838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46B92-E699-485B-83DD-90033BC21F63}"/>
              </a:ext>
            </a:extLst>
          </p:cNvPr>
          <p:cNvSpPr/>
          <p:nvPr/>
        </p:nvSpPr>
        <p:spPr bwMode="auto">
          <a:xfrm>
            <a:off x="4242389" y="5235498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8A68F5A-3F85-4306-885D-4BCE2D8DCA9B}"/>
              </a:ext>
            </a:extLst>
          </p:cNvPr>
          <p:cNvSpPr/>
          <p:nvPr/>
        </p:nvSpPr>
        <p:spPr bwMode="auto">
          <a:xfrm>
            <a:off x="4357339" y="5235498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1D68AFE-CD6E-457A-B5A5-ABB8ECCB247C}"/>
              </a:ext>
            </a:extLst>
          </p:cNvPr>
          <p:cNvSpPr/>
          <p:nvPr/>
        </p:nvSpPr>
        <p:spPr bwMode="auto">
          <a:xfrm>
            <a:off x="4472289" y="5235498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D7574DF-802D-4C45-B08A-41E7DB05DF30}"/>
              </a:ext>
            </a:extLst>
          </p:cNvPr>
          <p:cNvSpPr/>
          <p:nvPr/>
        </p:nvSpPr>
        <p:spPr bwMode="auto">
          <a:xfrm>
            <a:off x="4587239" y="5127498"/>
            <a:ext cx="87089" cy="360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7971F68-2B0D-4EAE-942F-60CC9A3C0645}"/>
              </a:ext>
            </a:extLst>
          </p:cNvPr>
          <p:cNvSpPr/>
          <p:nvPr/>
        </p:nvSpPr>
        <p:spPr bwMode="auto">
          <a:xfrm>
            <a:off x="4702189" y="5055498"/>
            <a:ext cx="87089" cy="43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47E461A-1FCE-4C2A-8751-0D920BB38795}"/>
              </a:ext>
            </a:extLst>
          </p:cNvPr>
          <p:cNvSpPr/>
          <p:nvPr/>
        </p:nvSpPr>
        <p:spPr bwMode="auto">
          <a:xfrm>
            <a:off x="4817139" y="5055498"/>
            <a:ext cx="87089" cy="43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FAC8765-DF31-49A3-894A-F2B4CCC7EE1D}"/>
              </a:ext>
            </a:extLst>
          </p:cNvPr>
          <p:cNvSpPr/>
          <p:nvPr/>
        </p:nvSpPr>
        <p:spPr bwMode="auto">
          <a:xfrm>
            <a:off x="4932089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0B9DB7-86B9-4E94-B760-44EEED11A466}"/>
              </a:ext>
            </a:extLst>
          </p:cNvPr>
          <p:cNvSpPr/>
          <p:nvPr/>
        </p:nvSpPr>
        <p:spPr bwMode="auto">
          <a:xfrm>
            <a:off x="5047045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9A5C708-2360-4695-8592-199974A24E4B}"/>
              </a:ext>
            </a:extLst>
          </p:cNvPr>
          <p:cNvSpPr/>
          <p:nvPr/>
        </p:nvSpPr>
        <p:spPr bwMode="auto">
          <a:xfrm>
            <a:off x="5177595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0E33FB6-9F85-4CBB-858B-6EF62048E14B}"/>
              </a:ext>
            </a:extLst>
          </p:cNvPr>
          <p:cNvSpPr/>
          <p:nvPr/>
        </p:nvSpPr>
        <p:spPr bwMode="auto">
          <a:xfrm>
            <a:off x="5292545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975F372-36B1-4447-8275-25254CA98207}"/>
              </a:ext>
            </a:extLst>
          </p:cNvPr>
          <p:cNvSpPr/>
          <p:nvPr/>
        </p:nvSpPr>
        <p:spPr bwMode="auto">
          <a:xfrm>
            <a:off x="5407495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3D50DD-9647-402D-A83C-B4362942BCE5}"/>
              </a:ext>
            </a:extLst>
          </p:cNvPr>
          <p:cNvSpPr/>
          <p:nvPr/>
        </p:nvSpPr>
        <p:spPr bwMode="auto">
          <a:xfrm>
            <a:off x="5522445" y="4825648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4EB3EFE-49FF-4F88-8F80-1413D73401B8}"/>
              </a:ext>
            </a:extLst>
          </p:cNvPr>
          <p:cNvCxnSpPr>
            <a:cxnSpLocks/>
          </p:cNvCxnSpPr>
          <p:nvPr/>
        </p:nvCxnSpPr>
        <p:spPr bwMode="auto">
          <a:xfrm>
            <a:off x="1473131" y="5487498"/>
            <a:ext cx="4176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9542BD4-383A-4E40-92C3-C860C06D57A0}"/>
              </a:ext>
            </a:extLst>
          </p:cNvPr>
          <p:cNvSpPr txBox="1"/>
          <p:nvPr/>
        </p:nvSpPr>
        <p:spPr>
          <a:xfrm rot="16200000">
            <a:off x="636782" y="4852484"/>
            <a:ext cx="104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313C3F"/>
                </a:solidFill>
                <a:latin typeface="+mn-lt"/>
              </a:rPr>
              <a:t>Exceptional Demand </a:t>
            </a:r>
          </a:p>
        </p:txBody>
      </p:sp>
      <p:sp>
        <p:nvSpPr>
          <p:cNvPr id="10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z="1200" smtClean="0"/>
              <a:pPr/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7439" y="5809784"/>
            <a:ext cx="491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*Graphs supplied above are for illustrative purposes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2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FBA568-525F-4672-A31E-654EDD4D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Risk </a:t>
            </a:r>
            <a:r>
              <a:rPr lang="en-US" dirty="0" smtClean="0"/>
              <a:t>Model, </a:t>
            </a:r>
            <a:r>
              <a:rPr lang="en-US" dirty="0"/>
              <a:t>cont.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i="1" dirty="0"/>
              <a:t>Screen weather data set to identify set of stressful (extreme) weather events</a:t>
            </a:r>
            <a:endParaRPr lang="en-US" sz="2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E513B4-1968-48CC-9661-7C578CA92D0F}"/>
              </a:ext>
            </a:extLst>
          </p:cNvPr>
          <p:cNvSpPr txBox="1"/>
          <p:nvPr/>
        </p:nvSpPr>
        <p:spPr>
          <a:xfrm>
            <a:off x="504077" y="1274356"/>
            <a:ext cx="410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400" b="1" dirty="0"/>
              <a:t>Weather Year: 2005, Model 4, SSP3</a:t>
            </a:r>
            <a:endParaRPr lang="en-US" sz="1400" b="1" dirty="0"/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581E7430-160E-4864-BA15-D7251038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406" y="1400962"/>
            <a:ext cx="2747394" cy="4813488"/>
          </a:xfrm>
        </p:spPr>
        <p:txBody>
          <a:bodyPr>
            <a:normAutofit/>
          </a:bodyPr>
          <a:lstStyle/>
          <a:p>
            <a:r>
              <a:rPr lang="en-US" sz="2000" dirty="0"/>
              <a:t>Unavailable supply and exceptional demand aggregated 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system risk measure derived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A4A4093-A203-4DD0-B704-1788B7C919ED}"/>
              </a:ext>
            </a:extLst>
          </p:cNvPr>
          <p:cNvSpPr/>
          <p:nvPr/>
        </p:nvSpPr>
        <p:spPr bwMode="auto">
          <a:xfrm>
            <a:off x="1521824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029912C-E0AA-40B8-BFF7-5896B203E499}"/>
              </a:ext>
            </a:extLst>
          </p:cNvPr>
          <p:cNvSpPr/>
          <p:nvPr/>
        </p:nvSpPr>
        <p:spPr bwMode="auto">
          <a:xfrm>
            <a:off x="1636774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3C68AA9-5217-4DB6-9264-C0E8DFC65AA5}"/>
              </a:ext>
            </a:extLst>
          </p:cNvPr>
          <p:cNvSpPr/>
          <p:nvPr/>
        </p:nvSpPr>
        <p:spPr bwMode="auto">
          <a:xfrm>
            <a:off x="1751724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7129B5-E9B2-43A8-9615-1E12E5D76AF2}"/>
              </a:ext>
            </a:extLst>
          </p:cNvPr>
          <p:cNvSpPr/>
          <p:nvPr/>
        </p:nvSpPr>
        <p:spPr bwMode="auto">
          <a:xfrm>
            <a:off x="1866674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6575D5-A8A3-4A21-A424-AD8369D68901}"/>
              </a:ext>
            </a:extLst>
          </p:cNvPr>
          <p:cNvSpPr/>
          <p:nvPr/>
        </p:nvSpPr>
        <p:spPr bwMode="auto">
          <a:xfrm>
            <a:off x="1981624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436BF49-02F2-4FDD-9DCD-83A9BA07DE5F}"/>
              </a:ext>
            </a:extLst>
          </p:cNvPr>
          <p:cNvSpPr/>
          <p:nvPr/>
        </p:nvSpPr>
        <p:spPr bwMode="auto">
          <a:xfrm>
            <a:off x="2096574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ABB737-FD9F-400F-A160-1C3BC1E2CF98}"/>
              </a:ext>
            </a:extLst>
          </p:cNvPr>
          <p:cNvSpPr/>
          <p:nvPr/>
        </p:nvSpPr>
        <p:spPr bwMode="auto">
          <a:xfrm>
            <a:off x="2211524" y="4989883"/>
            <a:ext cx="97967" cy="652436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FF3B4D4-B246-4A6C-8D2A-5DD6C9FA4C99}"/>
              </a:ext>
            </a:extLst>
          </p:cNvPr>
          <p:cNvSpPr/>
          <p:nvPr/>
        </p:nvSpPr>
        <p:spPr bwMode="auto">
          <a:xfrm>
            <a:off x="2326474" y="5036486"/>
            <a:ext cx="97967" cy="60583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D80C78F-3457-4F03-9F48-A6781E0FA88C}"/>
              </a:ext>
            </a:extLst>
          </p:cNvPr>
          <p:cNvSpPr/>
          <p:nvPr/>
        </p:nvSpPr>
        <p:spPr bwMode="auto">
          <a:xfrm>
            <a:off x="2441424" y="5036486"/>
            <a:ext cx="97967" cy="60583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1EE284-D59C-4176-B510-CECFC78D9862}"/>
              </a:ext>
            </a:extLst>
          </p:cNvPr>
          <p:cNvSpPr/>
          <p:nvPr/>
        </p:nvSpPr>
        <p:spPr bwMode="auto">
          <a:xfrm>
            <a:off x="2556374" y="5316101"/>
            <a:ext cx="97967" cy="32621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5ED40FF-6725-4446-BDFA-79FB027E5E90}"/>
              </a:ext>
            </a:extLst>
          </p:cNvPr>
          <p:cNvSpPr/>
          <p:nvPr/>
        </p:nvSpPr>
        <p:spPr bwMode="auto">
          <a:xfrm>
            <a:off x="2671324" y="5316101"/>
            <a:ext cx="97967" cy="32621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159CC1-280B-4FD4-B638-A28027AB6717}"/>
              </a:ext>
            </a:extLst>
          </p:cNvPr>
          <p:cNvSpPr/>
          <p:nvPr/>
        </p:nvSpPr>
        <p:spPr bwMode="auto">
          <a:xfrm>
            <a:off x="2786274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E4C8F3-2F2D-46D9-8E9E-56C3952D5C1C}"/>
              </a:ext>
            </a:extLst>
          </p:cNvPr>
          <p:cNvSpPr/>
          <p:nvPr/>
        </p:nvSpPr>
        <p:spPr bwMode="auto">
          <a:xfrm>
            <a:off x="2901224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7FF31F2-9519-4183-905C-EC29A941EC02}"/>
              </a:ext>
            </a:extLst>
          </p:cNvPr>
          <p:cNvSpPr/>
          <p:nvPr/>
        </p:nvSpPr>
        <p:spPr bwMode="auto">
          <a:xfrm>
            <a:off x="3016174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653DCE-7187-45F2-BA51-83E31336E176}"/>
              </a:ext>
            </a:extLst>
          </p:cNvPr>
          <p:cNvSpPr/>
          <p:nvPr/>
        </p:nvSpPr>
        <p:spPr bwMode="auto">
          <a:xfrm>
            <a:off x="3131124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45BB9FF-1732-41DE-BC45-3AACEDBB36B9}"/>
              </a:ext>
            </a:extLst>
          </p:cNvPr>
          <p:cNvSpPr/>
          <p:nvPr/>
        </p:nvSpPr>
        <p:spPr bwMode="auto">
          <a:xfrm>
            <a:off x="3246080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646BEA6-C7E1-4EC0-9E31-8A2B0C4DA06A}"/>
              </a:ext>
            </a:extLst>
          </p:cNvPr>
          <p:cNvSpPr/>
          <p:nvPr/>
        </p:nvSpPr>
        <p:spPr bwMode="auto">
          <a:xfrm>
            <a:off x="3371482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FACB82-7067-4D72-B1DD-B8B4ECD4D8D9}"/>
              </a:ext>
            </a:extLst>
          </p:cNvPr>
          <p:cNvSpPr/>
          <p:nvPr/>
        </p:nvSpPr>
        <p:spPr bwMode="auto">
          <a:xfrm>
            <a:off x="3486432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28ABC7-C854-495A-8143-E08D4DD31001}"/>
              </a:ext>
            </a:extLst>
          </p:cNvPr>
          <p:cNvSpPr/>
          <p:nvPr/>
        </p:nvSpPr>
        <p:spPr bwMode="auto">
          <a:xfrm>
            <a:off x="3601382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41EC9CB-D821-4830-83EA-0C45A4F5CC8B}"/>
              </a:ext>
            </a:extLst>
          </p:cNvPr>
          <p:cNvSpPr/>
          <p:nvPr/>
        </p:nvSpPr>
        <p:spPr bwMode="auto">
          <a:xfrm>
            <a:off x="3716332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C4CE33-3AB1-4D33-A8C8-0FD826CCFF25}"/>
              </a:ext>
            </a:extLst>
          </p:cNvPr>
          <p:cNvSpPr/>
          <p:nvPr/>
        </p:nvSpPr>
        <p:spPr bwMode="auto">
          <a:xfrm>
            <a:off x="3831282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39558E-207E-4FEB-9718-D34D912BDAEA}"/>
              </a:ext>
            </a:extLst>
          </p:cNvPr>
          <p:cNvSpPr/>
          <p:nvPr/>
        </p:nvSpPr>
        <p:spPr bwMode="auto">
          <a:xfrm>
            <a:off x="3946232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E140DD5-6D55-41B2-B225-8A18291BDE4B}"/>
              </a:ext>
            </a:extLst>
          </p:cNvPr>
          <p:cNvSpPr/>
          <p:nvPr/>
        </p:nvSpPr>
        <p:spPr bwMode="auto">
          <a:xfrm>
            <a:off x="4061182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21109AA-9875-4781-AC45-F3CDBCDB4065}"/>
              </a:ext>
            </a:extLst>
          </p:cNvPr>
          <p:cNvSpPr/>
          <p:nvPr/>
        </p:nvSpPr>
        <p:spPr bwMode="auto">
          <a:xfrm>
            <a:off x="4176132" y="5497851"/>
            <a:ext cx="97967" cy="13980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46B92-E699-485B-83DD-90033BC21F63}"/>
              </a:ext>
            </a:extLst>
          </p:cNvPr>
          <p:cNvSpPr/>
          <p:nvPr/>
        </p:nvSpPr>
        <p:spPr bwMode="auto">
          <a:xfrm>
            <a:off x="4291082" y="5316101"/>
            <a:ext cx="97967" cy="32621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8A68F5A-3F85-4306-885D-4BCE2D8DCA9B}"/>
              </a:ext>
            </a:extLst>
          </p:cNvPr>
          <p:cNvSpPr/>
          <p:nvPr/>
        </p:nvSpPr>
        <p:spPr bwMode="auto">
          <a:xfrm>
            <a:off x="4406032" y="5316101"/>
            <a:ext cx="97967" cy="32621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1D68AFE-CD6E-457A-B5A5-ABB8ECCB247C}"/>
              </a:ext>
            </a:extLst>
          </p:cNvPr>
          <p:cNvSpPr/>
          <p:nvPr/>
        </p:nvSpPr>
        <p:spPr bwMode="auto">
          <a:xfrm>
            <a:off x="4520982" y="5316101"/>
            <a:ext cx="97967" cy="32621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D7574DF-802D-4C45-B08A-41E7DB05DF30}"/>
              </a:ext>
            </a:extLst>
          </p:cNvPr>
          <p:cNvSpPr/>
          <p:nvPr/>
        </p:nvSpPr>
        <p:spPr bwMode="auto">
          <a:xfrm>
            <a:off x="4635932" y="5176293"/>
            <a:ext cx="97967" cy="466026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7971F68-2B0D-4EAE-942F-60CC9A3C0645}"/>
              </a:ext>
            </a:extLst>
          </p:cNvPr>
          <p:cNvSpPr/>
          <p:nvPr/>
        </p:nvSpPr>
        <p:spPr bwMode="auto">
          <a:xfrm>
            <a:off x="4750882" y="5083088"/>
            <a:ext cx="97967" cy="55923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47E461A-1FCE-4C2A-8751-0D920BB38795}"/>
              </a:ext>
            </a:extLst>
          </p:cNvPr>
          <p:cNvSpPr/>
          <p:nvPr/>
        </p:nvSpPr>
        <p:spPr bwMode="auto">
          <a:xfrm>
            <a:off x="4865832" y="5083088"/>
            <a:ext cx="97967" cy="55923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FAC8765-DF31-49A3-894A-F2B4CCC7EE1D}"/>
              </a:ext>
            </a:extLst>
          </p:cNvPr>
          <p:cNvSpPr/>
          <p:nvPr/>
        </p:nvSpPr>
        <p:spPr bwMode="auto">
          <a:xfrm>
            <a:off x="4980782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0B9DB7-86B9-4E94-B760-44EEED11A466}"/>
              </a:ext>
            </a:extLst>
          </p:cNvPr>
          <p:cNvSpPr/>
          <p:nvPr/>
        </p:nvSpPr>
        <p:spPr bwMode="auto">
          <a:xfrm>
            <a:off x="5095738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9A5C708-2360-4695-8592-199974A24E4B}"/>
              </a:ext>
            </a:extLst>
          </p:cNvPr>
          <p:cNvSpPr/>
          <p:nvPr/>
        </p:nvSpPr>
        <p:spPr bwMode="auto">
          <a:xfrm>
            <a:off x="5226288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0E33FB6-9F85-4CBB-858B-6EF62048E14B}"/>
              </a:ext>
            </a:extLst>
          </p:cNvPr>
          <p:cNvSpPr/>
          <p:nvPr/>
        </p:nvSpPr>
        <p:spPr bwMode="auto">
          <a:xfrm>
            <a:off x="5341238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975F372-36B1-4447-8275-25254CA98207}"/>
              </a:ext>
            </a:extLst>
          </p:cNvPr>
          <p:cNvSpPr/>
          <p:nvPr/>
        </p:nvSpPr>
        <p:spPr bwMode="auto">
          <a:xfrm>
            <a:off x="5456188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3D50DD-9647-402D-A83C-B4362942BCE5}"/>
              </a:ext>
            </a:extLst>
          </p:cNvPr>
          <p:cNvSpPr/>
          <p:nvPr/>
        </p:nvSpPr>
        <p:spPr bwMode="auto">
          <a:xfrm>
            <a:off x="5571138" y="4785544"/>
            <a:ext cx="97967" cy="8567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4EB3EFE-49FF-4F88-8F80-1413D73401B8}"/>
              </a:ext>
            </a:extLst>
          </p:cNvPr>
          <p:cNvCxnSpPr>
            <a:cxnSpLocks/>
          </p:cNvCxnSpPr>
          <p:nvPr/>
        </p:nvCxnSpPr>
        <p:spPr bwMode="auto">
          <a:xfrm>
            <a:off x="1370399" y="5637659"/>
            <a:ext cx="4428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9542BD4-383A-4E40-92C3-C860C06D57A0}"/>
              </a:ext>
            </a:extLst>
          </p:cNvPr>
          <p:cNvSpPr txBox="1"/>
          <p:nvPr/>
        </p:nvSpPr>
        <p:spPr>
          <a:xfrm rot="16200000">
            <a:off x="91045" y="5101093"/>
            <a:ext cx="199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313C3F"/>
                </a:solidFill>
                <a:latin typeface="+mn-lt"/>
              </a:rPr>
              <a:t>Exceptional Demand  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313C3F"/>
                </a:solidFill>
                <a:latin typeface="+mn-lt"/>
              </a:rPr>
              <a:t>+ Unavailable Supply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95A5AA4-3A2B-45C9-AD8C-DE42EC5EB23B}"/>
              </a:ext>
            </a:extLst>
          </p:cNvPr>
          <p:cNvSpPr/>
          <p:nvPr/>
        </p:nvSpPr>
        <p:spPr bwMode="auto">
          <a:xfrm>
            <a:off x="1489152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46BDC1A-0CDF-4B91-BDDA-8D2FEDC661A9}"/>
              </a:ext>
            </a:extLst>
          </p:cNvPr>
          <p:cNvSpPr/>
          <p:nvPr/>
        </p:nvSpPr>
        <p:spPr bwMode="auto">
          <a:xfrm>
            <a:off x="1604102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5BCFF44-11AB-4F48-A890-8BDB5E4B6152}"/>
              </a:ext>
            </a:extLst>
          </p:cNvPr>
          <p:cNvSpPr/>
          <p:nvPr/>
        </p:nvSpPr>
        <p:spPr bwMode="auto">
          <a:xfrm>
            <a:off x="1719052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DA8FBBC-2EF2-4E36-8436-C1EA7047F612}"/>
              </a:ext>
            </a:extLst>
          </p:cNvPr>
          <p:cNvSpPr/>
          <p:nvPr/>
        </p:nvSpPr>
        <p:spPr bwMode="auto">
          <a:xfrm>
            <a:off x="1834002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0B2C0BB-B202-48CA-9623-A0217C9E1F49}"/>
              </a:ext>
            </a:extLst>
          </p:cNvPr>
          <p:cNvSpPr/>
          <p:nvPr/>
        </p:nvSpPr>
        <p:spPr bwMode="auto">
          <a:xfrm>
            <a:off x="1948952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B97A083-510F-485D-A063-F5F4A7150770}"/>
              </a:ext>
            </a:extLst>
          </p:cNvPr>
          <p:cNvSpPr/>
          <p:nvPr/>
        </p:nvSpPr>
        <p:spPr bwMode="auto">
          <a:xfrm>
            <a:off x="2063902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AEF8C93-C5DB-4BD1-B337-C9DA0BF6C1DD}"/>
              </a:ext>
            </a:extLst>
          </p:cNvPr>
          <p:cNvSpPr/>
          <p:nvPr/>
        </p:nvSpPr>
        <p:spPr bwMode="auto">
          <a:xfrm>
            <a:off x="2178852" y="1974492"/>
            <a:ext cx="87089" cy="50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1F5C9FF-4FCE-4850-8D04-D655A6156D67}"/>
              </a:ext>
            </a:extLst>
          </p:cNvPr>
          <p:cNvSpPr/>
          <p:nvPr/>
        </p:nvSpPr>
        <p:spPr bwMode="auto">
          <a:xfrm>
            <a:off x="2293802" y="2010492"/>
            <a:ext cx="87089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56F6C4D-9DDB-412D-B886-864720E3AAC3}"/>
              </a:ext>
            </a:extLst>
          </p:cNvPr>
          <p:cNvSpPr/>
          <p:nvPr/>
        </p:nvSpPr>
        <p:spPr bwMode="auto">
          <a:xfrm>
            <a:off x="2408752" y="2010492"/>
            <a:ext cx="87089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3ABF831-2C4D-4B38-8489-808243EDE618}"/>
              </a:ext>
            </a:extLst>
          </p:cNvPr>
          <p:cNvSpPr/>
          <p:nvPr/>
        </p:nvSpPr>
        <p:spPr bwMode="auto">
          <a:xfrm>
            <a:off x="2523702" y="2226492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C86DCF6-88D4-4D08-8840-1B63A78D4956}"/>
              </a:ext>
            </a:extLst>
          </p:cNvPr>
          <p:cNvSpPr/>
          <p:nvPr/>
        </p:nvSpPr>
        <p:spPr bwMode="auto">
          <a:xfrm>
            <a:off x="2638652" y="2226492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3C5E783-4161-4F78-B31D-0E87277E9939}"/>
              </a:ext>
            </a:extLst>
          </p:cNvPr>
          <p:cNvSpPr/>
          <p:nvPr/>
        </p:nvSpPr>
        <p:spPr bwMode="auto">
          <a:xfrm>
            <a:off x="2753602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CF82DB0-7855-40C7-BAD1-ED9EA67C2FB3}"/>
              </a:ext>
            </a:extLst>
          </p:cNvPr>
          <p:cNvSpPr/>
          <p:nvPr/>
        </p:nvSpPr>
        <p:spPr bwMode="auto">
          <a:xfrm>
            <a:off x="2868552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AF04906-D003-431D-8170-2C05D2A8D082}"/>
              </a:ext>
            </a:extLst>
          </p:cNvPr>
          <p:cNvSpPr/>
          <p:nvPr/>
        </p:nvSpPr>
        <p:spPr bwMode="auto">
          <a:xfrm>
            <a:off x="2983502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4E9569B-63B9-4706-9606-7D11569C240E}"/>
              </a:ext>
            </a:extLst>
          </p:cNvPr>
          <p:cNvSpPr/>
          <p:nvPr/>
        </p:nvSpPr>
        <p:spPr bwMode="auto">
          <a:xfrm>
            <a:off x="3098452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A56F949-4C33-4697-A95F-0A07AFC13566}"/>
              </a:ext>
            </a:extLst>
          </p:cNvPr>
          <p:cNvSpPr/>
          <p:nvPr/>
        </p:nvSpPr>
        <p:spPr bwMode="auto">
          <a:xfrm>
            <a:off x="3213408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6F7E367-CB68-422E-B882-A9D3AEAB619D}"/>
              </a:ext>
            </a:extLst>
          </p:cNvPr>
          <p:cNvSpPr/>
          <p:nvPr/>
        </p:nvSpPr>
        <p:spPr bwMode="auto">
          <a:xfrm>
            <a:off x="3338810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AB6F046-10DE-4D8C-A5EB-0BE20EA30922}"/>
              </a:ext>
            </a:extLst>
          </p:cNvPr>
          <p:cNvSpPr/>
          <p:nvPr/>
        </p:nvSpPr>
        <p:spPr bwMode="auto">
          <a:xfrm>
            <a:off x="3453760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27245A3-CB99-435F-9D47-6E084D813243}"/>
              </a:ext>
            </a:extLst>
          </p:cNvPr>
          <p:cNvSpPr/>
          <p:nvPr/>
        </p:nvSpPr>
        <p:spPr bwMode="auto">
          <a:xfrm>
            <a:off x="3568710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E639EC2-5BAB-424F-B81A-5CDF028B94A5}"/>
              </a:ext>
            </a:extLst>
          </p:cNvPr>
          <p:cNvSpPr/>
          <p:nvPr/>
        </p:nvSpPr>
        <p:spPr bwMode="auto">
          <a:xfrm>
            <a:off x="3683660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80203C8-4F68-422C-9FFB-063FD0A6C392}"/>
              </a:ext>
            </a:extLst>
          </p:cNvPr>
          <p:cNvSpPr/>
          <p:nvPr/>
        </p:nvSpPr>
        <p:spPr bwMode="auto">
          <a:xfrm>
            <a:off x="3798610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36BD4C-1F7C-4D19-8888-1B38E3BC4ED1}"/>
              </a:ext>
            </a:extLst>
          </p:cNvPr>
          <p:cNvSpPr/>
          <p:nvPr/>
        </p:nvSpPr>
        <p:spPr bwMode="auto">
          <a:xfrm>
            <a:off x="3913560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B9A28DE-EC22-4CCD-B6AF-1DD0AD118ABF}"/>
              </a:ext>
            </a:extLst>
          </p:cNvPr>
          <p:cNvSpPr/>
          <p:nvPr/>
        </p:nvSpPr>
        <p:spPr bwMode="auto">
          <a:xfrm>
            <a:off x="4028510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550E71C-2BED-4C24-BC40-EE14F868C19E}"/>
              </a:ext>
            </a:extLst>
          </p:cNvPr>
          <p:cNvSpPr/>
          <p:nvPr/>
        </p:nvSpPr>
        <p:spPr bwMode="auto">
          <a:xfrm>
            <a:off x="4143460" y="2365832"/>
            <a:ext cx="87089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7DDC856-6D3E-476B-8F6A-70F308497D89}"/>
              </a:ext>
            </a:extLst>
          </p:cNvPr>
          <p:cNvSpPr/>
          <p:nvPr/>
        </p:nvSpPr>
        <p:spPr bwMode="auto">
          <a:xfrm>
            <a:off x="4258410" y="2226492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99EC6A5-8251-48B8-98B6-331995481A0C}"/>
              </a:ext>
            </a:extLst>
          </p:cNvPr>
          <p:cNvSpPr/>
          <p:nvPr/>
        </p:nvSpPr>
        <p:spPr bwMode="auto">
          <a:xfrm>
            <a:off x="4373360" y="2226492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B8AD986-BE6A-499D-95B8-D008CFB1EC5A}"/>
              </a:ext>
            </a:extLst>
          </p:cNvPr>
          <p:cNvSpPr/>
          <p:nvPr/>
        </p:nvSpPr>
        <p:spPr bwMode="auto">
          <a:xfrm>
            <a:off x="4488310" y="2226492"/>
            <a:ext cx="87089" cy="2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48C612-F112-4A4E-B916-734DA1CFCB2D}"/>
              </a:ext>
            </a:extLst>
          </p:cNvPr>
          <p:cNvSpPr/>
          <p:nvPr/>
        </p:nvSpPr>
        <p:spPr bwMode="auto">
          <a:xfrm>
            <a:off x="4603260" y="2118492"/>
            <a:ext cx="87089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F5174DD-DE82-4DE9-B705-7D9624400689}"/>
              </a:ext>
            </a:extLst>
          </p:cNvPr>
          <p:cNvSpPr/>
          <p:nvPr/>
        </p:nvSpPr>
        <p:spPr bwMode="auto">
          <a:xfrm>
            <a:off x="4718210" y="2046492"/>
            <a:ext cx="87089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D12403C-34A6-43DB-9110-E35B0D6AF8E6}"/>
              </a:ext>
            </a:extLst>
          </p:cNvPr>
          <p:cNvSpPr/>
          <p:nvPr/>
        </p:nvSpPr>
        <p:spPr bwMode="auto">
          <a:xfrm>
            <a:off x="4833160" y="2046492"/>
            <a:ext cx="87089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3E49F7E-63BC-4A32-A283-23FC2FAB92FE}"/>
              </a:ext>
            </a:extLst>
          </p:cNvPr>
          <p:cNvSpPr/>
          <p:nvPr/>
        </p:nvSpPr>
        <p:spPr bwMode="auto">
          <a:xfrm>
            <a:off x="4948110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CF8906B-B992-4653-8877-F995F7368C34}"/>
              </a:ext>
            </a:extLst>
          </p:cNvPr>
          <p:cNvSpPr/>
          <p:nvPr/>
        </p:nvSpPr>
        <p:spPr bwMode="auto">
          <a:xfrm>
            <a:off x="5063066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DAABFE5-38DC-49E6-9CF9-F21332CA1CCC}"/>
              </a:ext>
            </a:extLst>
          </p:cNvPr>
          <p:cNvSpPr/>
          <p:nvPr/>
        </p:nvSpPr>
        <p:spPr bwMode="auto">
          <a:xfrm>
            <a:off x="5193616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9817A78-138A-4A70-B5F9-CDBBE3B1B3D3}"/>
              </a:ext>
            </a:extLst>
          </p:cNvPr>
          <p:cNvSpPr/>
          <p:nvPr/>
        </p:nvSpPr>
        <p:spPr bwMode="auto">
          <a:xfrm>
            <a:off x="5308566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18AA8A3-FA97-45E5-860E-687CB92F59EB}"/>
              </a:ext>
            </a:extLst>
          </p:cNvPr>
          <p:cNvSpPr/>
          <p:nvPr/>
        </p:nvSpPr>
        <p:spPr bwMode="auto">
          <a:xfrm>
            <a:off x="5423516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4F9FC71-64D6-4A0A-A53F-7DE60A9E436E}"/>
              </a:ext>
            </a:extLst>
          </p:cNvPr>
          <p:cNvSpPr/>
          <p:nvPr/>
        </p:nvSpPr>
        <p:spPr bwMode="auto">
          <a:xfrm>
            <a:off x="5538466" y="1816642"/>
            <a:ext cx="87089" cy="66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BF4FF62-CB37-4AA2-B4F3-2AEDACCA1D7D}"/>
              </a:ext>
            </a:extLst>
          </p:cNvPr>
          <p:cNvCxnSpPr>
            <a:cxnSpLocks/>
          </p:cNvCxnSpPr>
          <p:nvPr/>
        </p:nvCxnSpPr>
        <p:spPr bwMode="auto">
          <a:xfrm>
            <a:off x="1489152" y="2478492"/>
            <a:ext cx="4176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928CABCF-8410-42AF-B06B-EB4825ACEF56}"/>
              </a:ext>
            </a:extLst>
          </p:cNvPr>
          <p:cNvSpPr txBox="1"/>
          <p:nvPr/>
        </p:nvSpPr>
        <p:spPr>
          <a:xfrm rot="16200000">
            <a:off x="541729" y="1822067"/>
            <a:ext cx="117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Unavailable Supply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4C11A57-A012-48B1-B249-D9A17FFBBC49}"/>
              </a:ext>
            </a:extLst>
          </p:cNvPr>
          <p:cNvSpPr/>
          <p:nvPr/>
        </p:nvSpPr>
        <p:spPr bwMode="auto">
          <a:xfrm>
            <a:off x="1445607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D448A05-3AE7-440C-9CC8-14153C883009}"/>
              </a:ext>
            </a:extLst>
          </p:cNvPr>
          <p:cNvSpPr/>
          <p:nvPr/>
        </p:nvSpPr>
        <p:spPr bwMode="auto">
          <a:xfrm>
            <a:off x="1560557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D30CB40-0E63-42AB-86A6-CA738645BF66}"/>
              </a:ext>
            </a:extLst>
          </p:cNvPr>
          <p:cNvSpPr/>
          <p:nvPr/>
        </p:nvSpPr>
        <p:spPr bwMode="auto">
          <a:xfrm>
            <a:off x="1675507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2639E4B-BBDF-49CC-87B8-0E35AA6127F9}"/>
              </a:ext>
            </a:extLst>
          </p:cNvPr>
          <p:cNvSpPr/>
          <p:nvPr/>
        </p:nvSpPr>
        <p:spPr bwMode="auto">
          <a:xfrm>
            <a:off x="1790457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636BD33-0F2E-46D7-AAF2-2DAAA18A62D0}"/>
              </a:ext>
            </a:extLst>
          </p:cNvPr>
          <p:cNvSpPr/>
          <p:nvPr/>
        </p:nvSpPr>
        <p:spPr bwMode="auto">
          <a:xfrm>
            <a:off x="1905407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80CCEC2-03DD-4062-9DD4-FBF3410BCD45}"/>
              </a:ext>
            </a:extLst>
          </p:cNvPr>
          <p:cNvSpPr/>
          <p:nvPr/>
        </p:nvSpPr>
        <p:spPr bwMode="auto">
          <a:xfrm>
            <a:off x="2020357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53552F9-CE1A-497A-8E02-47AC4077D2D7}"/>
              </a:ext>
            </a:extLst>
          </p:cNvPr>
          <p:cNvSpPr/>
          <p:nvPr/>
        </p:nvSpPr>
        <p:spPr bwMode="auto">
          <a:xfrm>
            <a:off x="2135307" y="3049531"/>
            <a:ext cx="87089" cy="504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8C94E50-22F4-4AE3-9071-72C59D8917A1}"/>
              </a:ext>
            </a:extLst>
          </p:cNvPr>
          <p:cNvSpPr/>
          <p:nvPr/>
        </p:nvSpPr>
        <p:spPr bwMode="auto">
          <a:xfrm>
            <a:off x="2250257" y="3085531"/>
            <a:ext cx="87089" cy="46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4AD4593-F9D1-4440-81E1-B46FDEFCD140}"/>
              </a:ext>
            </a:extLst>
          </p:cNvPr>
          <p:cNvSpPr/>
          <p:nvPr/>
        </p:nvSpPr>
        <p:spPr bwMode="auto">
          <a:xfrm>
            <a:off x="2365207" y="3085531"/>
            <a:ext cx="87089" cy="46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6366290-260E-498A-BEC3-199D7E263A3F}"/>
              </a:ext>
            </a:extLst>
          </p:cNvPr>
          <p:cNvSpPr/>
          <p:nvPr/>
        </p:nvSpPr>
        <p:spPr bwMode="auto">
          <a:xfrm>
            <a:off x="2480157" y="3301531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9C96233-DCAE-4E07-ADFE-4FEAE0C3C889}"/>
              </a:ext>
            </a:extLst>
          </p:cNvPr>
          <p:cNvSpPr/>
          <p:nvPr/>
        </p:nvSpPr>
        <p:spPr bwMode="auto">
          <a:xfrm>
            <a:off x="2595107" y="3301531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83519FB-5DFB-4178-B0E4-41297067A090}"/>
              </a:ext>
            </a:extLst>
          </p:cNvPr>
          <p:cNvSpPr/>
          <p:nvPr/>
        </p:nvSpPr>
        <p:spPr bwMode="auto">
          <a:xfrm>
            <a:off x="2710057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D2AF6B7-A10F-42FB-A305-34D431448E8F}"/>
              </a:ext>
            </a:extLst>
          </p:cNvPr>
          <p:cNvSpPr/>
          <p:nvPr/>
        </p:nvSpPr>
        <p:spPr bwMode="auto">
          <a:xfrm>
            <a:off x="2825007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B8C0F0B-571B-444E-AF44-ADC7F66BDEC9}"/>
              </a:ext>
            </a:extLst>
          </p:cNvPr>
          <p:cNvSpPr/>
          <p:nvPr/>
        </p:nvSpPr>
        <p:spPr bwMode="auto">
          <a:xfrm>
            <a:off x="2939957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F08DCD9-3E23-483C-B613-54236F577094}"/>
              </a:ext>
            </a:extLst>
          </p:cNvPr>
          <p:cNvSpPr/>
          <p:nvPr/>
        </p:nvSpPr>
        <p:spPr bwMode="auto">
          <a:xfrm>
            <a:off x="3054907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E3666E8-7590-4EA8-B0A0-5615F72E3CB6}"/>
              </a:ext>
            </a:extLst>
          </p:cNvPr>
          <p:cNvSpPr/>
          <p:nvPr/>
        </p:nvSpPr>
        <p:spPr bwMode="auto">
          <a:xfrm>
            <a:off x="3169863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F78D1ED-6898-4DB5-B939-62D1B3892BED}"/>
              </a:ext>
            </a:extLst>
          </p:cNvPr>
          <p:cNvSpPr/>
          <p:nvPr/>
        </p:nvSpPr>
        <p:spPr bwMode="auto">
          <a:xfrm>
            <a:off x="3295265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008A1E9-0016-4C5B-A35B-3D2F29EFA134}"/>
              </a:ext>
            </a:extLst>
          </p:cNvPr>
          <p:cNvSpPr/>
          <p:nvPr/>
        </p:nvSpPr>
        <p:spPr bwMode="auto">
          <a:xfrm>
            <a:off x="3410215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7F9B257-D845-4C45-B228-1A3959F93E82}"/>
              </a:ext>
            </a:extLst>
          </p:cNvPr>
          <p:cNvSpPr/>
          <p:nvPr/>
        </p:nvSpPr>
        <p:spPr bwMode="auto">
          <a:xfrm>
            <a:off x="3525165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54E4A55-727E-44F9-8660-AD1750DF7CE1}"/>
              </a:ext>
            </a:extLst>
          </p:cNvPr>
          <p:cNvSpPr/>
          <p:nvPr/>
        </p:nvSpPr>
        <p:spPr bwMode="auto">
          <a:xfrm>
            <a:off x="3640115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5C31BBB-4482-480E-AEE9-ED531956DA76}"/>
              </a:ext>
            </a:extLst>
          </p:cNvPr>
          <p:cNvSpPr/>
          <p:nvPr/>
        </p:nvSpPr>
        <p:spPr bwMode="auto">
          <a:xfrm>
            <a:off x="3755065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8289630-DD0B-467C-9CC0-A7DE45481A32}"/>
              </a:ext>
            </a:extLst>
          </p:cNvPr>
          <p:cNvSpPr/>
          <p:nvPr/>
        </p:nvSpPr>
        <p:spPr bwMode="auto">
          <a:xfrm>
            <a:off x="3870015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8938775-CA02-41BA-8DEC-8EDCDE3408C3}"/>
              </a:ext>
            </a:extLst>
          </p:cNvPr>
          <p:cNvSpPr/>
          <p:nvPr/>
        </p:nvSpPr>
        <p:spPr bwMode="auto">
          <a:xfrm>
            <a:off x="3984965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4C73740-287F-43FB-AC88-1094A2DC5AB9}"/>
              </a:ext>
            </a:extLst>
          </p:cNvPr>
          <p:cNvSpPr/>
          <p:nvPr/>
        </p:nvSpPr>
        <p:spPr bwMode="auto">
          <a:xfrm>
            <a:off x="4099915" y="3440871"/>
            <a:ext cx="87089" cy="108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A211472-2B9F-4BEE-8154-87649F85DA57}"/>
              </a:ext>
            </a:extLst>
          </p:cNvPr>
          <p:cNvSpPr/>
          <p:nvPr/>
        </p:nvSpPr>
        <p:spPr bwMode="auto">
          <a:xfrm>
            <a:off x="4214865" y="3301531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5166B0A-9F11-4D70-8B7F-11441BD605CC}"/>
              </a:ext>
            </a:extLst>
          </p:cNvPr>
          <p:cNvSpPr/>
          <p:nvPr/>
        </p:nvSpPr>
        <p:spPr bwMode="auto">
          <a:xfrm>
            <a:off x="4329815" y="3301531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3E0340D-302D-4A0D-A509-7254E9387B8B}"/>
              </a:ext>
            </a:extLst>
          </p:cNvPr>
          <p:cNvSpPr/>
          <p:nvPr/>
        </p:nvSpPr>
        <p:spPr bwMode="auto">
          <a:xfrm>
            <a:off x="4444765" y="3301531"/>
            <a:ext cx="87089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C4B9F7E-1420-4F86-9538-3F6C6909FF66}"/>
              </a:ext>
            </a:extLst>
          </p:cNvPr>
          <p:cNvSpPr/>
          <p:nvPr/>
        </p:nvSpPr>
        <p:spPr bwMode="auto">
          <a:xfrm>
            <a:off x="4559715" y="3193531"/>
            <a:ext cx="87089" cy="360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9F8FF5-89A7-4191-90F2-7B0AB9D5591A}"/>
              </a:ext>
            </a:extLst>
          </p:cNvPr>
          <p:cNvSpPr/>
          <p:nvPr/>
        </p:nvSpPr>
        <p:spPr bwMode="auto">
          <a:xfrm>
            <a:off x="4674665" y="3121531"/>
            <a:ext cx="87089" cy="43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8E6D53C-9FB9-4C9A-8CF2-B370E0A32820}"/>
              </a:ext>
            </a:extLst>
          </p:cNvPr>
          <p:cNvSpPr/>
          <p:nvPr/>
        </p:nvSpPr>
        <p:spPr bwMode="auto">
          <a:xfrm>
            <a:off x="4789615" y="3121531"/>
            <a:ext cx="87089" cy="43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0E18ADF-505E-4D95-8897-05F8D8532BA2}"/>
              </a:ext>
            </a:extLst>
          </p:cNvPr>
          <p:cNvSpPr/>
          <p:nvPr/>
        </p:nvSpPr>
        <p:spPr bwMode="auto">
          <a:xfrm>
            <a:off x="4904565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7FEDB48-D8C1-4C9F-871C-7FB980DAE667}"/>
              </a:ext>
            </a:extLst>
          </p:cNvPr>
          <p:cNvSpPr/>
          <p:nvPr/>
        </p:nvSpPr>
        <p:spPr bwMode="auto">
          <a:xfrm>
            <a:off x="5019521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11867AA-BDDB-484E-A792-F81D26539BA8}"/>
              </a:ext>
            </a:extLst>
          </p:cNvPr>
          <p:cNvSpPr/>
          <p:nvPr/>
        </p:nvSpPr>
        <p:spPr bwMode="auto">
          <a:xfrm>
            <a:off x="5150071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A683538-A921-4A00-9066-FF2CC8A790E2}"/>
              </a:ext>
            </a:extLst>
          </p:cNvPr>
          <p:cNvSpPr/>
          <p:nvPr/>
        </p:nvSpPr>
        <p:spPr bwMode="auto">
          <a:xfrm>
            <a:off x="5265021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83A53C0-E747-4AD4-891C-4C83E896729D}"/>
              </a:ext>
            </a:extLst>
          </p:cNvPr>
          <p:cNvSpPr/>
          <p:nvPr/>
        </p:nvSpPr>
        <p:spPr bwMode="auto">
          <a:xfrm>
            <a:off x="5379971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EC1AC3E-F8BC-40D6-91BD-51EFE53D9E62}"/>
              </a:ext>
            </a:extLst>
          </p:cNvPr>
          <p:cNvSpPr/>
          <p:nvPr/>
        </p:nvSpPr>
        <p:spPr bwMode="auto">
          <a:xfrm>
            <a:off x="5494921" y="2891681"/>
            <a:ext cx="87089" cy="6618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F493354-30F9-40D8-9B39-E2B21BC5076B}"/>
              </a:ext>
            </a:extLst>
          </p:cNvPr>
          <p:cNvCxnSpPr>
            <a:cxnSpLocks/>
          </p:cNvCxnSpPr>
          <p:nvPr/>
        </p:nvCxnSpPr>
        <p:spPr bwMode="auto">
          <a:xfrm>
            <a:off x="1445607" y="3553531"/>
            <a:ext cx="4176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062AA3FC-9408-4B68-9541-9603DA9FCB19}"/>
              </a:ext>
            </a:extLst>
          </p:cNvPr>
          <p:cNvSpPr txBox="1"/>
          <p:nvPr/>
        </p:nvSpPr>
        <p:spPr>
          <a:xfrm rot="16200000">
            <a:off x="541846" y="2960996"/>
            <a:ext cx="104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313C3F"/>
                </a:solidFill>
                <a:latin typeface="+mn-lt"/>
              </a:rPr>
              <a:t>Exceptional Demand 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133DFFA-7E77-4584-A56B-98BB84C73E1A}"/>
              </a:ext>
            </a:extLst>
          </p:cNvPr>
          <p:cNvCxnSpPr>
            <a:cxnSpLocks/>
          </p:cNvCxnSpPr>
          <p:nvPr/>
        </p:nvCxnSpPr>
        <p:spPr bwMode="auto">
          <a:xfrm>
            <a:off x="427259" y="4133769"/>
            <a:ext cx="5688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FA5811A-E713-4080-B920-16B6975FDEA4}"/>
              </a:ext>
            </a:extLst>
          </p:cNvPr>
          <p:cNvSpPr txBox="1"/>
          <p:nvPr/>
        </p:nvSpPr>
        <p:spPr>
          <a:xfrm>
            <a:off x="2556438" y="2219164"/>
            <a:ext cx="1672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dirty="0"/>
              <a:t>+</a:t>
            </a:r>
            <a:endParaRPr lang="en-US" sz="8000" dirty="0"/>
          </a:p>
        </p:txBody>
      </p:sp>
      <p:sp>
        <p:nvSpPr>
          <p:cNvPr id="18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z="1200" smtClean="0"/>
              <a:pPr/>
              <a:t>13</a:t>
            </a:fld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4127439" y="5809784"/>
            <a:ext cx="491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*Graphs supplied above are for illustrative purposes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9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17EEA6-AA3D-4CC5-8035-C69321AE22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Sliding windows applied </a:t>
            </a:r>
            <a:r>
              <a:rPr lang="en-IE" dirty="0" smtClean="0"/>
              <a:t>in order to </a:t>
            </a:r>
            <a:r>
              <a:rPr lang="en-IE" dirty="0"/>
              <a:t>define events</a:t>
            </a:r>
          </a:p>
          <a:p>
            <a:pPr lvl="1"/>
            <a:r>
              <a:rPr lang="en-IE" dirty="0"/>
              <a:t>21 days long</a:t>
            </a:r>
          </a:p>
          <a:p>
            <a:pPr lvl="1"/>
            <a:r>
              <a:rPr lang="en-IE" dirty="0"/>
              <a:t>New window </a:t>
            </a:r>
            <a:r>
              <a:rPr lang="en-IE" dirty="0" smtClean="0"/>
              <a:t>every </a:t>
            </a:r>
            <a:r>
              <a:rPr lang="en-IE" dirty="0"/>
              <a:t>1-3 days</a:t>
            </a:r>
          </a:p>
          <a:p>
            <a:r>
              <a:rPr lang="en-IE" dirty="0" smtClean="0"/>
              <a:t>As an example, retention </a:t>
            </a:r>
            <a:r>
              <a:rPr lang="en-IE" dirty="0"/>
              <a:t>of top 5% risk events as eligible set of events </a:t>
            </a:r>
            <a:r>
              <a:rPr lang="en-IE" dirty="0" smtClean="0"/>
              <a:t>for scenarios</a:t>
            </a:r>
            <a:endParaRPr lang="en-IE" dirty="0"/>
          </a:p>
          <a:p>
            <a:r>
              <a:rPr lang="en-IE" dirty="0"/>
              <a:t>Scenario reduction techniques </a:t>
            </a:r>
            <a:r>
              <a:rPr lang="en-IE" dirty="0" smtClean="0"/>
              <a:t>will be applied </a:t>
            </a:r>
            <a:r>
              <a:rPr lang="en-IE" dirty="0"/>
              <a:t>to ensure diversity of tail risk events are examined and establish likelihoods of </a:t>
            </a:r>
            <a:r>
              <a:rPr lang="en-IE" dirty="0" smtClean="0"/>
              <a:t>occurrence </a:t>
            </a:r>
            <a:endParaRPr lang="en-IE" dirty="0"/>
          </a:p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set </a:t>
            </a:r>
            <a:r>
              <a:rPr lang="en-US" dirty="0"/>
              <a:t>of </a:t>
            </a:r>
            <a:r>
              <a:rPr lang="en-US" dirty="0" smtClean="0"/>
              <a:t>extreme weather events (initial set of scenarios) </a:t>
            </a:r>
            <a:r>
              <a:rPr lang="en-US" dirty="0"/>
              <a:t>to study </a:t>
            </a:r>
            <a:r>
              <a:rPr lang="en-US" dirty="0" smtClean="0"/>
              <a:t>will be determined at this point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Risk </a:t>
            </a:r>
            <a:r>
              <a:rPr lang="en-US" dirty="0" smtClean="0"/>
              <a:t>Model, </a:t>
            </a:r>
            <a:r>
              <a:rPr lang="en-US" dirty="0"/>
              <a:t>cont.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i="1" dirty="0" smtClean="0"/>
              <a:t>Identifying Events of Interest and Reducing for Further Study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77137C-E539-4706-938B-3C59DD09C729}"/>
              </a:ext>
            </a:extLst>
          </p:cNvPr>
          <p:cNvSpPr/>
          <p:nvPr/>
        </p:nvSpPr>
        <p:spPr bwMode="auto">
          <a:xfrm>
            <a:off x="4742847" y="2045807"/>
            <a:ext cx="87089" cy="66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FD2A92-13DE-4091-B16D-94FD66BE1130}"/>
              </a:ext>
            </a:extLst>
          </p:cNvPr>
          <p:cNvSpPr/>
          <p:nvPr/>
        </p:nvSpPr>
        <p:spPr bwMode="auto">
          <a:xfrm>
            <a:off x="4857797" y="1627657"/>
            <a:ext cx="87089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180D06-3A30-4C6C-9CC1-A283392C3F18}"/>
              </a:ext>
            </a:extLst>
          </p:cNvPr>
          <p:cNvSpPr/>
          <p:nvPr/>
        </p:nvSpPr>
        <p:spPr bwMode="auto">
          <a:xfrm>
            <a:off x="4972747" y="1627657"/>
            <a:ext cx="87089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4941E-BA72-4A9C-83B7-0784DDE58031}"/>
              </a:ext>
            </a:extLst>
          </p:cNvPr>
          <p:cNvSpPr/>
          <p:nvPr/>
        </p:nvSpPr>
        <p:spPr bwMode="auto">
          <a:xfrm>
            <a:off x="5087697" y="1627657"/>
            <a:ext cx="87089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0F1A67-2085-4E06-B241-7E38BFD5B477}"/>
              </a:ext>
            </a:extLst>
          </p:cNvPr>
          <p:cNvSpPr/>
          <p:nvPr/>
        </p:nvSpPr>
        <p:spPr bwMode="auto">
          <a:xfrm>
            <a:off x="5202647" y="2045807"/>
            <a:ext cx="87089" cy="66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0AC79-DA60-4AE9-B345-06C411FDC00F}"/>
              </a:ext>
            </a:extLst>
          </p:cNvPr>
          <p:cNvSpPr/>
          <p:nvPr/>
        </p:nvSpPr>
        <p:spPr bwMode="auto">
          <a:xfrm>
            <a:off x="5317597" y="2045807"/>
            <a:ext cx="87089" cy="66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B682A3-500D-445C-869D-C87196D2D803}"/>
              </a:ext>
            </a:extLst>
          </p:cNvPr>
          <p:cNvSpPr/>
          <p:nvPr/>
        </p:nvSpPr>
        <p:spPr bwMode="auto">
          <a:xfrm>
            <a:off x="5432547" y="2203657"/>
            <a:ext cx="87089" cy="50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1D8764-6F75-4C6A-9F2A-8053F8B57995}"/>
              </a:ext>
            </a:extLst>
          </p:cNvPr>
          <p:cNvSpPr/>
          <p:nvPr/>
        </p:nvSpPr>
        <p:spPr bwMode="auto">
          <a:xfrm>
            <a:off x="5547497" y="2239657"/>
            <a:ext cx="87089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2777E7-E131-4C0C-9F39-C6ECF4EE5E52}"/>
              </a:ext>
            </a:extLst>
          </p:cNvPr>
          <p:cNvSpPr/>
          <p:nvPr/>
        </p:nvSpPr>
        <p:spPr bwMode="auto">
          <a:xfrm>
            <a:off x="5662447" y="2239657"/>
            <a:ext cx="87089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0721D2-6C39-40B0-99D2-E4B4C5560A4B}"/>
              </a:ext>
            </a:extLst>
          </p:cNvPr>
          <p:cNvSpPr/>
          <p:nvPr/>
        </p:nvSpPr>
        <p:spPr bwMode="auto">
          <a:xfrm>
            <a:off x="5777397" y="2455657"/>
            <a:ext cx="87089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288B71-2DF8-4BBC-89F7-3F25F9790D82}"/>
              </a:ext>
            </a:extLst>
          </p:cNvPr>
          <p:cNvSpPr/>
          <p:nvPr/>
        </p:nvSpPr>
        <p:spPr bwMode="auto">
          <a:xfrm>
            <a:off x="5892347" y="2455657"/>
            <a:ext cx="87089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5E2131-DD60-47CB-B4CE-7D8585C16D57}"/>
              </a:ext>
            </a:extLst>
          </p:cNvPr>
          <p:cNvSpPr/>
          <p:nvPr/>
        </p:nvSpPr>
        <p:spPr bwMode="auto">
          <a:xfrm>
            <a:off x="6007297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8C30DF-DF33-4E9B-A372-7686519864EC}"/>
              </a:ext>
            </a:extLst>
          </p:cNvPr>
          <p:cNvSpPr/>
          <p:nvPr/>
        </p:nvSpPr>
        <p:spPr bwMode="auto">
          <a:xfrm>
            <a:off x="6122247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AAC6AD-8BAC-4BEF-89AF-2DB2AD887B00}"/>
              </a:ext>
            </a:extLst>
          </p:cNvPr>
          <p:cNvSpPr/>
          <p:nvPr/>
        </p:nvSpPr>
        <p:spPr bwMode="auto">
          <a:xfrm>
            <a:off x="6237197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20DFBF-94EB-4784-8CCB-68F97DF00FEC}"/>
              </a:ext>
            </a:extLst>
          </p:cNvPr>
          <p:cNvSpPr/>
          <p:nvPr/>
        </p:nvSpPr>
        <p:spPr bwMode="auto">
          <a:xfrm>
            <a:off x="6352147" y="2383657"/>
            <a:ext cx="87089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29B6B7-2D79-4EEB-8055-BF0713113CEE}"/>
              </a:ext>
            </a:extLst>
          </p:cNvPr>
          <p:cNvSpPr/>
          <p:nvPr/>
        </p:nvSpPr>
        <p:spPr bwMode="auto">
          <a:xfrm>
            <a:off x="6467103" y="2383657"/>
            <a:ext cx="87089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750457-D276-42F8-8C47-F237D68C683F}"/>
              </a:ext>
            </a:extLst>
          </p:cNvPr>
          <p:cNvSpPr/>
          <p:nvPr/>
        </p:nvSpPr>
        <p:spPr bwMode="auto">
          <a:xfrm>
            <a:off x="6592505" y="2383657"/>
            <a:ext cx="87089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AA78E9-500D-4A69-BB91-FBC76BBE31EC}"/>
              </a:ext>
            </a:extLst>
          </p:cNvPr>
          <p:cNvSpPr/>
          <p:nvPr/>
        </p:nvSpPr>
        <p:spPr bwMode="auto">
          <a:xfrm>
            <a:off x="6707455" y="2383657"/>
            <a:ext cx="87089" cy="3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183282-F812-4AB0-B413-E04A4F8E081A}"/>
              </a:ext>
            </a:extLst>
          </p:cNvPr>
          <p:cNvSpPr/>
          <p:nvPr/>
        </p:nvSpPr>
        <p:spPr bwMode="auto">
          <a:xfrm>
            <a:off x="6822405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F5F6DB-9D87-47DB-9018-22D3FF8EEB4A}"/>
              </a:ext>
            </a:extLst>
          </p:cNvPr>
          <p:cNvSpPr/>
          <p:nvPr/>
        </p:nvSpPr>
        <p:spPr bwMode="auto">
          <a:xfrm>
            <a:off x="6937355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36EA6-C7CB-48CE-8EBC-DBE4C2E04075}"/>
              </a:ext>
            </a:extLst>
          </p:cNvPr>
          <p:cNvSpPr/>
          <p:nvPr/>
        </p:nvSpPr>
        <p:spPr bwMode="auto">
          <a:xfrm>
            <a:off x="7052305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0D4932-5B84-4C79-9ACE-BE7C29DCE7D8}"/>
              </a:ext>
            </a:extLst>
          </p:cNvPr>
          <p:cNvSpPr/>
          <p:nvPr/>
        </p:nvSpPr>
        <p:spPr bwMode="auto">
          <a:xfrm>
            <a:off x="7167255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7AFBF0-2FF3-4B51-A613-A5DFB671A1B9}"/>
              </a:ext>
            </a:extLst>
          </p:cNvPr>
          <p:cNvSpPr/>
          <p:nvPr/>
        </p:nvSpPr>
        <p:spPr bwMode="auto">
          <a:xfrm>
            <a:off x="7282205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6FAFFC-22A9-49DE-BA6D-3A3D1313F8E8}"/>
              </a:ext>
            </a:extLst>
          </p:cNvPr>
          <p:cNvSpPr/>
          <p:nvPr/>
        </p:nvSpPr>
        <p:spPr bwMode="auto">
          <a:xfrm>
            <a:off x="7397155" y="2599657"/>
            <a:ext cx="87089" cy="1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C67341-0B9B-4938-BC24-22109ACF814B}"/>
              </a:ext>
            </a:extLst>
          </p:cNvPr>
          <p:cNvSpPr/>
          <p:nvPr/>
        </p:nvSpPr>
        <p:spPr bwMode="auto">
          <a:xfrm>
            <a:off x="7512105" y="2095657"/>
            <a:ext cx="87089" cy="61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F47EBC-7BE8-4D16-BDB3-CE3CF434FFA6}"/>
              </a:ext>
            </a:extLst>
          </p:cNvPr>
          <p:cNvSpPr/>
          <p:nvPr/>
        </p:nvSpPr>
        <p:spPr bwMode="auto">
          <a:xfrm>
            <a:off x="7627055" y="2095657"/>
            <a:ext cx="87089" cy="61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128604-FD0F-413C-AF5A-9778F1AB6427}"/>
              </a:ext>
            </a:extLst>
          </p:cNvPr>
          <p:cNvSpPr/>
          <p:nvPr/>
        </p:nvSpPr>
        <p:spPr bwMode="auto">
          <a:xfrm>
            <a:off x="7742005" y="2095657"/>
            <a:ext cx="87089" cy="61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44CB5A-796B-4624-AE2D-657B2425ADE9}"/>
              </a:ext>
            </a:extLst>
          </p:cNvPr>
          <p:cNvSpPr/>
          <p:nvPr/>
        </p:nvSpPr>
        <p:spPr bwMode="auto">
          <a:xfrm>
            <a:off x="7856955" y="2347657"/>
            <a:ext cx="87089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83F77F-D9BE-4970-B6A2-CE5BDF7D6CC5}"/>
              </a:ext>
            </a:extLst>
          </p:cNvPr>
          <p:cNvSpPr/>
          <p:nvPr/>
        </p:nvSpPr>
        <p:spPr bwMode="auto">
          <a:xfrm>
            <a:off x="7971905" y="2275657"/>
            <a:ext cx="87089" cy="43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0AF80C-6A73-4DD6-9702-012EEFBEB104}"/>
              </a:ext>
            </a:extLst>
          </p:cNvPr>
          <p:cNvSpPr/>
          <p:nvPr/>
        </p:nvSpPr>
        <p:spPr bwMode="auto">
          <a:xfrm>
            <a:off x="8086855" y="2275657"/>
            <a:ext cx="87089" cy="43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6540AD-7BBF-4799-A161-DCCB236DA872}"/>
              </a:ext>
            </a:extLst>
          </p:cNvPr>
          <p:cNvSpPr/>
          <p:nvPr/>
        </p:nvSpPr>
        <p:spPr bwMode="auto">
          <a:xfrm>
            <a:off x="8201805" y="2045807"/>
            <a:ext cx="87089" cy="66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885D67-9789-43F3-9340-CA4A8DA59CF2}"/>
              </a:ext>
            </a:extLst>
          </p:cNvPr>
          <p:cNvSpPr/>
          <p:nvPr/>
        </p:nvSpPr>
        <p:spPr bwMode="auto">
          <a:xfrm>
            <a:off x="8316761" y="2045807"/>
            <a:ext cx="87089" cy="66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38E1DA-7C4B-44BE-82B0-2712B2293AAA}"/>
              </a:ext>
            </a:extLst>
          </p:cNvPr>
          <p:cNvSpPr/>
          <p:nvPr/>
        </p:nvSpPr>
        <p:spPr bwMode="auto">
          <a:xfrm>
            <a:off x="8447311" y="1627657"/>
            <a:ext cx="87089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2F742E-D794-4BE3-8747-1CCF79794379}"/>
              </a:ext>
            </a:extLst>
          </p:cNvPr>
          <p:cNvSpPr/>
          <p:nvPr/>
        </p:nvSpPr>
        <p:spPr bwMode="auto">
          <a:xfrm>
            <a:off x="8562261" y="1627657"/>
            <a:ext cx="87089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7B2CB3-1136-44E2-8A94-50FA7E6DE4D6}"/>
              </a:ext>
            </a:extLst>
          </p:cNvPr>
          <p:cNvSpPr/>
          <p:nvPr/>
        </p:nvSpPr>
        <p:spPr bwMode="auto">
          <a:xfrm>
            <a:off x="8677211" y="1627657"/>
            <a:ext cx="87089" cy="10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2E935E-C5DD-40D9-A35E-051E4DEFE5BD}"/>
              </a:ext>
            </a:extLst>
          </p:cNvPr>
          <p:cNvSpPr/>
          <p:nvPr/>
        </p:nvSpPr>
        <p:spPr bwMode="auto">
          <a:xfrm>
            <a:off x="8792161" y="2045807"/>
            <a:ext cx="87089" cy="66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0327E2-C7F3-4C10-BB3B-B7D6A3517DD7}"/>
              </a:ext>
            </a:extLst>
          </p:cNvPr>
          <p:cNvCxnSpPr>
            <a:cxnSpLocks/>
          </p:cNvCxnSpPr>
          <p:nvPr/>
        </p:nvCxnSpPr>
        <p:spPr bwMode="auto">
          <a:xfrm>
            <a:off x="4742847" y="2707657"/>
            <a:ext cx="4176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6898B3E-7F93-4884-905A-225F8E51F81F}"/>
              </a:ext>
            </a:extLst>
          </p:cNvPr>
          <p:cNvSpPr txBox="1"/>
          <p:nvPr/>
        </p:nvSpPr>
        <p:spPr>
          <a:xfrm rot="16200000">
            <a:off x="4059681" y="2014047"/>
            <a:ext cx="90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Risk (MW)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42B3E2-D137-459D-B594-060F64869299}"/>
              </a:ext>
            </a:extLst>
          </p:cNvPr>
          <p:cNvSpPr/>
          <p:nvPr/>
        </p:nvSpPr>
        <p:spPr bwMode="auto">
          <a:xfrm>
            <a:off x="4631729" y="1553341"/>
            <a:ext cx="1939046" cy="1318126"/>
          </a:xfrm>
          <a:prstGeom prst="rect">
            <a:avLst/>
          </a:prstGeom>
          <a:solidFill>
            <a:srgbClr val="D4F5F4">
              <a:alpha val="40000"/>
            </a:srgb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891096-5A69-481B-9E77-E7C9A5FB1D6B}"/>
              </a:ext>
            </a:extLst>
          </p:cNvPr>
          <p:cNvSpPr/>
          <p:nvPr/>
        </p:nvSpPr>
        <p:spPr bwMode="auto">
          <a:xfrm>
            <a:off x="5110975" y="1493241"/>
            <a:ext cx="1939046" cy="1318126"/>
          </a:xfrm>
          <a:prstGeom prst="rect">
            <a:avLst/>
          </a:prstGeom>
          <a:solidFill>
            <a:srgbClr val="D4F5F4">
              <a:alpha val="40000"/>
            </a:srgb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57504F-2913-4674-9446-A2CF6B88BBC0}"/>
              </a:ext>
            </a:extLst>
          </p:cNvPr>
          <p:cNvSpPr/>
          <p:nvPr/>
        </p:nvSpPr>
        <p:spPr bwMode="auto">
          <a:xfrm>
            <a:off x="5424132" y="1613441"/>
            <a:ext cx="1939046" cy="1318126"/>
          </a:xfrm>
          <a:prstGeom prst="rect">
            <a:avLst/>
          </a:prstGeom>
          <a:solidFill>
            <a:srgbClr val="D4F5F4">
              <a:alpha val="40000"/>
            </a:srgb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6E03E0-7BE7-421A-B641-5F286F0D455C}"/>
              </a:ext>
            </a:extLst>
          </p:cNvPr>
          <p:cNvSpPr txBox="1"/>
          <p:nvPr/>
        </p:nvSpPr>
        <p:spPr>
          <a:xfrm>
            <a:off x="4415936" y="1198652"/>
            <a:ext cx="410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400" b="1" dirty="0"/>
              <a:t>Weather Year: 2005, Model 4, SSP3</a:t>
            </a:r>
            <a:endParaRPr lang="en-US" sz="1400" b="1" dirty="0"/>
          </a:p>
        </p:txBody>
      </p:sp>
      <p:sp>
        <p:nvSpPr>
          <p:cNvPr id="5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200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27439" y="5809784"/>
            <a:ext cx="491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*Graph supplied above is for illustrative purposes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3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7AB923-5E2A-45AF-8136-1F43EF820DB9}"/>
              </a:ext>
            </a:extLst>
          </p:cNvPr>
          <p:cNvCxnSpPr/>
          <p:nvPr/>
        </p:nvCxnSpPr>
        <p:spPr bwMode="auto">
          <a:xfrm flipV="1">
            <a:off x="66675" y="2635959"/>
            <a:ext cx="8998948" cy="934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80F2264-3226-445C-B17F-FB08A970B4C1}"/>
              </a:ext>
            </a:extLst>
          </p:cNvPr>
          <p:cNvSpPr/>
          <p:nvPr/>
        </p:nvSpPr>
        <p:spPr bwMode="auto">
          <a:xfrm>
            <a:off x="2849879" y="1965278"/>
            <a:ext cx="1350000" cy="135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8C9EAB-4AC9-4B02-892B-076E6E96BFB5}"/>
              </a:ext>
            </a:extLst>
          </p:cNvPr>
          <p:cNvSpPr/>
          <p:nvPr/>
        </p:nvSpPr>
        <p:spPr bwMode="auto">
          <a:xfrm>
            <a:off x="5040086" y="1965278"/>
            <a:ext cx="1350000" cy="135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45BCF4-929C-4FB1-8B40-28ED8E121208}"/>
              </a:ext>
            </a:extLst>
          </p:cNvPr>
          <p:cNvSpPr/>
          <p:nvPr/>
        </p:nvSpPr>
        <p:spPr bwMode="auto">
          <a:xfrm>
            <a:off x="7230292" y="1965278"/>
            <a:ext cx="1350000" cy="135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Earth's Weather Visualized">
            <a:extLst>
              <a:ext uri="{FF2B5EF4-FFF2-40B4-BE49-F238E27FC236}">
                <a16:creationId xmlns:a16="http://schemas.microsoft.com/office/drawing/2014/main" id="{E733DF05-04F1-460F-9C8D-E203A472B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8594"/>
          <a:stretch/>
        </p:blipFill>
        <p:spPr bwMode="auto">
          <a:xfrm>
            <a:off x="563708" y="1982474"/>
            <a:ext cx="1350000" cy="135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99F91B-495C-4A0E-95C0-5B968B6E5150}"/>
              </a:ext>
            </a:extLst>
          </p:cNvPr>
          <p:cNvSpPr txBox="1"/>
          <p:nvPr/>
        </p:nvSpPr>
        <p:spPr>
          <a:xfrm>
            <a:off x="321197" y="2484350"/>
            <a:ext cx="186479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Weather Modeling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95B6A-6844-420A-B22A-B1729554B2E9}"/>
              </a:ext>
            </a:extLst>
          </p:cNvPr>
          <p:cNvSpPr txBox="1"/>
          <p:nvPr/>
        </p:nvSpPr>
        <p:spPr>
          <a:xfrm>
            <a:off x="2570049" y="2472181"/>
            <a:ext cx="186479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Weather Events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6B99A-50AE-447F-B3B5-F12BEB37D514}"/>
              </a:ext>
            </a:extLst>
          </p:cNvPr>
          <p:cNvSpPr txBox="1"/>
          <p:nvPr/>
        </p:nvSpPr>
        <p:spPr>
          <a:xfrm>
            <a:off x="4782690" y="2351042"/>
            <a:ext cx="18647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Non-Weather Variables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2D1E0-1D8C-4D5F-8990-9BD18F7951A7}"/>
              </a:ext>
            </a:extLst>
          </p:cNvPr>
          <p:cNvSpPr txBox="1"/>
          <p:nvPr/>
        </p:nvSpPr>
        <p:spPr>
          <a:xfrm>
            <a:off x="6995331" y="2462835"/>
            <a:ext cx="1864791" cy="3385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Random Events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8E518CE4-9221-439F-AECF-06250539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Scenario </a:t>
            </a:r>
            <a:r>
              <a:rPr lang="en-US" dirty="0" smtClean="0"/>
              <a:t>Generation, cont.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523E44-801D-479D-94D0-D4C200902E6D}"/>
              </a:ext>
            </a:extLst>
          </p:cNvPr>
          <p:cNvSpPr/>
          <p:nvPr/>
        </p:nvSpPr>
        <p:spPr bwMode="auto">
          <a:xfrm>
            <a:off x="323407" y="3681863"/>
            <a:ext cx="8259094" cy="6552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685800"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Goal: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Include in scenarios any non-weather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variables that may occur during the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event and may influence resource (or energy) availability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5ECA2C-A135-4239-8A27-73B841A09BAB}"/>
              </a:ext>
            </a:extLst>
          </p:cNvPr>
          <p:cNvCxnSpPr>
            <a:cxnSpLocks/>
          </p:cNvCxnSpPr>
          <p:nvPr/>
        </p:nvCxnSpPr>
        <p:spPr bwMode="auto">
          <a:xfrm>
            <a:off x="5719268" y="3332474"/>
            <a:ext cx="0" cy="3251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C6767D-CBE2-4ABB-B302-A61E8AAFD701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197" y="3667125"/>
            <a:ext cx="825909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F18A60E-09E7-4E60-933F-55FA12C9758A}"/>
              </a:ext>
            </a:extLst>
          </p:cNvPr>
          <p:cNvSpPr txBox="1"/>
          <p:nvPr/>
        </p:nvSpPr>
        <p:spPr>
          <a:xfrm>
            <a:off x="321197" y="4362024"/>
            <a:ext cx="8259095" cy="194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Identify variables of interest that can be categorized (i.e. high/med/ low)</a:t>
            </a:r>
          </a:p>
          <a:p>
            <a:pPr marL="557213" lvl="1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Examples include fuel availability, imports, and hydro availability</a:t>
            </a:r>
          </a:p>
          <a:p>
            <a:pPr marL="214313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Determine appropriate values and likelihoods for each </a:t>
            </a:r>
            <a:r>
              <a:rPr lang="en-US" sz="1800" dirty="0" smtClean="0">
                <a:latin typeface="+mn-lt"/>
              </a:rPr>
              <a:t>variable of interest category (i.e. branch)</a:t>
            </a:r>
            <a:endParaRPr lang="en-US" sz="1800" dirty="0">
              <a:latin typeface="+mn-lt"/>
            </a:endParaRPr>
          </a:p>
          <a:p>
            <a:pPr marL="214313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Develop scenario tree </a:t>
            </a:r>
            <a:r>
              <a:rPr lang="en-US" sz="1800" dirty="0" smtClean="0">
                <a:latin typeface="+mn-lt"/>
              </a:rPr>
              <a:t>for each </a:t>
            </a:r>
            <a:r>
              <a:rPr lang="en-US" sz="1800" dirty="0">
                <a:latin typeface="+mn-lt"/>
              </a:rPr>
              <a:t>event, creating alternative scenarios for each </a:t>
            </a:r>
            <a:r>
              <a:rPr lang="en-US" sz="1800" dirty="0" smtClean="0">
                <a:latin typeface="+mn-lt"/>
              </a:rPr>
              <a:t>event that capture additional variables 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21EBA6-9D63-43B8-BD18-88E88112BEF7}"/>
              </a:ext>
            </a:extLst>
          </p:cNvPr>
          <p:cNvSpPr txBox="1"/>
          <p:nvPr/>
        </p:nvSpPr>
        <p:spPr>
          <a:xfrm>
            <a:off x="6034945" y="6118788"/>
            <a:ext cx="28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900" i="1" dirty="0">
                <a:solidFill>
                  <a:schemeClr val="tx1"/>
                </a:solidFill>
                <a:latin typeface="+mn-lt"/>
              </a:rPr>
              <a:t>Source: https://gcaptain.com/earth-weather-visualized/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91543" y="994064"/>
            <a:ext cx="5210628" cy="5057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Scenarios For Study Will Include These Elements</a:t>
            </a:r>
            <a:endParaRPr lang="en-US" sz="18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524879" y="1499820"/>
            <a:ext cx="16607" cy="465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715086" y="1492566"/>
            <a:ext cx="10806" cy="472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915451" y="1492566"/>
            <a:ext cx="16607" cy="465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200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6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7AB923-5E2A-45AF-8136-1F43EF820DB9}"/>
              </a:ext>
            </a:extLst>
          </p:cNvPr>
          <p:cNvCxnSpPr/>
          <p:nvPr/>
        </p:nvCxnSpPr>
        <p:spPr bwMode="auto">
          <a:xfrm flipV="1">
            <a:off x="66675" y="2635959"/>
            <a:ext cx="8998948" cy="934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80F2264-3226-445C-B17F-FB08A970B4C1}"/>
              </a:ext>
            </a:extLst>
          </p:cNvPr>
          <p:cNvSpPr/>
          <p:nvPr/>
        </p:nvSpPr>
        <p:spPr bwMode="auto">
          <a:xfrm>
            <a:off x="2849879" y="1965278"/>
            <a:ext cx="1350000" cy="135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8C9EAB-4AC9-4B02-892B-076E6E96BFB5}"/>
              </a:ext>
            </a:extLst>
          </p:cNvPr>
          <p:cNvSpPr/>
          <p:nvPr/>
        </p:nvSpPr>
        <p:spPr bwMode="auto">
          <a:xfrm>
            <a:off x="5040086" y="1965278"/>
            <a:ext cx="1350000" cy="135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45BCF4-929C-4FB1-8B40-28ED8E121208}"/>
              </a:ext>
            </a:extLst>
          </p:cNvPr>
          <p:cNvSpPr/>
          <p:nvPr/>
        </p:nvSpPr>
        <p:spPr bwMode="auto">
          <a:xfrm>
            <a:off x="7230292" y="1965278"/>
            <a:ext cx="1350000" cy="135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Earth's Weather Visualized">
            <a:extLst>
              <a:ext uri="{FF2B5EF4-FFF2-40B4-BE49-F238E27FC236}">
                <a16:creationId xmlns:a16="http://schemas.microsoft.com/office/drawing/2014/main" id="{E733DF05-04F1-460F-9C8D-E203A472B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8594"/>
          <a:stretch/>
        </p:blipFill>
        <p:spPr bwMode="auto">
          <a:xfrm>
            <a:off x="563708" y="1982474"/>
            <a:ext cx="1350000" cy="135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99F91B-495C-4A0E-95C0-5B968B6E5150}"/>
              </a:ext>
            </a:extLst>
          </p:cNvPr>
          <p:cNvSpPr txBox="1"/>
          <p:nvPr/>
        </p:nvSpPr>
        <p:spPr>
          <a:xfrm>
            <a:off x="321197" y="2484350"/>
            <a:ext cx="186479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Weather Modeling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95B6A-6844-420A-B22A-B1729554B2E9}"/>
              </a:ext>
            </a:extLst>
          </p:cNvPr>
          <p:cNvSpPr txBox="1"/>
          <p:nvPr/>
        </p:nvSpPr>
        <p:spPr>
          <a:xfrm>
            <a:off x="2570049" y="2472181"/>
            <a:ext cx="186479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Weather Events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6B99A-50AE-447F-B3B5-F12BEB37D514}"/>
              </a:ext>
            </a:extLst>
          </p:cNvPr>
          <p:cNvSpPr txBox="1"/>
          <p:nvPr/>
        </p:nvSpPr>
        <p:spPr>
          <a:xfrm>
            <a:off x="4782690" y="2358468"/>
            <a:ext cx="18647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Non-Weather Variables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2D1E0-1D8C-4D5F-8990-9BD18F7951A7}"/>
              </a:ext>
            </a:extLst>
          </p:cNvPr>
          <p:cNvSpPr txBox="1"/>
          <p:nvPr/>
        </p:nvSpPr>
        <p:spPr>
          <a:xfrm>
            <a:off x="6995331" y="2462835"/>
            <a:ext cx="186479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Random Events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8E518CE4-9221-439F-AECF-06250539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Scenario Generation, cont.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523E44-801D-479D-94D0-D4C200902E6D}"/>
              </a:ext>
            </a:extLst>
          </p:cNvPr>
          <p:cNvSpPr/>
          <p:nvPr/>
        </p:nvSpPr>
        <p:spPr bwMode="auto">
          <a:xfrm>
            <a:off x="323407" y="3681862"/>
            <a:ext cx="8259094" cy="698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685800"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Goal: For each scenario, create multiple realizations of uncertain (random) events such as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forced outages and maintenance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5ECA2C-A135-4239-8A27-73B841A09BAB}"/>
              </a:ext>
            </a:extLst>
          </p:cNvPr>
          <p:cNvCxnSpPr>
            <a:cxnSpLocks/>
          </p:cNvCxnSpPr>
          <p:nvPr/>
        </p:nvCxnSpPr>
        <p:spPr bwMode="auto">
          <a:xfrm>
            <a:off x="7951486" y="3332474"/>
            <a:ext cx="0" cy="3251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C6767D-CBE2-4ABB-B302-A61E8AAFD701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197" y="3667125"/>
            <a:ext cx="825909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F18A60E-09E7-4E60-933F-55FA12C9758A}"/>
              </a:ext>
            </a:extLst>
          </p:cNvPr>
          <p:cNvSpPr txBox="1"/>
          <p:nvPr/>
        </p:nvSpPr>
        <p:spPr>
          <a:xfrm>
            <a:off x="321197" y="4395255"/>
            <a:ext cx="82590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Forced Outages: Implement correlated outage model for </a:t>
            </a:r>
            <a:r>
              <a:rPr lang="en-US" sz="1800" dirty="0" smtClean="0">
                <a:latin typeface="+mn-lt"/>
              </a:rPr>
              <a:t>resource </a:t>
            </a:r>
            <a:r>
              <a:rPr lang="en-US" sz="1800" dirty="0">
                <a:latin typeface="+mn-lt"/>
              </a:rPr>
              <a:t>outages – temperature, ageing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Maintenance: apply maintenance profiles for each </a:t>
            </a:r>
            <a:r>
              <a:rPr lang="en-US" sz="1800" dirty="0" smtClean="0">
                <a:latin typeface="+mn-lt"/>
              </a:rPr>
              <a:t>resource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Each scenario will include multiple </a:t>
            </a:r>
            <a:r>
              <a:rPr lang="en-US" sz="1800" dirty="0">
                <a:latin typeface="+mn-lt"/>
              </a:rPr>
              <a:t>forced outage and maintenance </a:t>
            </a:r>
            <a:r>
              <a:rPr lang="en-US" sz="1800" dirty="0" smtClean="0">
                <a:latin typeface="+mn-lt"/>
              </a:rPr>
              <a:t>profiles; these scenarios become an input to Step 3</a:t>
            </a:r>
            <a:endParaRPr lang="en-US" sz="18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1EBA6-9D63-43B8-BD18-88E88112BEF7}"/>
              </a:ext>
            </a:extLst>
          </p:cNvPr>
          <p:cNvSpPr txBox="1"/>
          <p:nvPr/>
        </p:nvSpPr>
        <p:spPr>
          <a:xfrm>
            <a:off x="6034945" y="6118788"/>
            <a:ext cx="28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900" i="1" dirty="0">
                <a:solidFill>
                  <a:schemeClr val="tx1"/>
                </a:solidFill>
                <a:latin typeface="+mn-lt"/>
              </a:rPr>
              <a:t>Source: https://gcaptain.com/earth-weather-visualized/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91543" y="994064"/>
            <a:ext cx="5210628" cy="5057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Scenarios For Study Will Include These Elements</a:t>
            </a:r>
            <a:endParaRPr lang="en-US" sz="1800" b="1" dirty="0"/>
          </a:p>
        </p:txBody>
      </p:sp>
      <p:cxnSp>
        <p:nvCxnSpPr>
          <p:cNvPr id="3" name="Straight Arrow Connector 2"/>
          <p:cNvCxnSpPr>
            <a:endCxn id="13" idx="0"/>
          </p:cNvCxnSpPr>
          <p:nvPr/>
        </p:nvCxnSpPr>
        <p:spPr>
          <a:xfrm flipH="1">
            <a:off x="3524879" y="1499820"/>
            <a:ext cx="16607" cy="465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0"/>
          </p:cNvCxnSpPr>
          <p:nvPr/>
        </p:nvCxnSpPr>
        <p:spPr>
          <a:xfrm flipH="1">
            <a:off x="5715086" y="1492566"/>
            <a:ext cx="10806" cy="472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915451" y="1492566"/>
            <a:ext cx="16607" cy="465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200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1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z="1200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Energy Security Assessments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075238"/>
          </a:xfrm>
        </p:spPr>
        <p:txBody>
          <a:bodyPr>
            <a:normAutofit/>
          </a:bodyPr>
          <a:lstStyle/>
          <a:p>
            <a:r>
              <a:rPr lang="en-US" dirty="0"/>
              <a:t>The ISO will use its </a:t>
            </a:r>
            <a:r>
              <a:rPr lang="en-US" dirty="0" smtClean="0"/>
              <a:t>enhanced 21-day </a:t>
            </a:r>
            <a:r>
              <a:rPr lang="en-US" dirty="0"/>
              <a:t>Energy Assessment tool to assess operational </a:t>
            </a:r>
            <a:r>
              <a:rPr lang="en-US" dirty="0" smtClean="0"/>
              <a:t>impacts by studying scenarios generated in Step 2</a:t>
            </a:r>
            <a:endParaRPr lang="en-US" dirty="0"/>
          </a:p>
          <a:p>
            <a:r>
              <a:rPr lang="en-US" dirty="0"/>
              <a:t>By limiting the analysis to 21 days, and furthermore, by applying the </a:t>
            </a:r>
            <a:r>
              <a:rPr lang="en-US" dirty="0" smtClean="0"/>
              <a:t>scenarios </a:t>
            </a:r>
            <a:r>
              <a:rPr lang="en-US" dirty="0"/>
              <a:t>developed in the prior step, the ISO expects to quantify the operational impact of extreme weather events using probabilistic risk metrics, thereby reducing the use of engineering </a:t>
            </a:r>
            <a:r>
              <a:rPr lang="en-US" dirty="0" smtClean="0"/>
              <a:t>judgement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59675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sz="1400" b="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Enhancement of energy assessment techniques are necessary to better understand the risks associated with an evolving grid, especially during periods of extreme weather</a:t>
            </a:r>
          </a:p>
          <a:p>
            <a:r>
              <a:rPr lang="en-US" sz="2800" dirty="0" smtClean="0"/>
              <a:t>Step 2’s risk </a:t>
            </a:r>
            <a:r>
              <a:rPr lang="en-US" sz="2800" dirty="0"/>
              <a:t>model development and </a:t>
            </a:r>
            <a:r>
              <a:rPr lang="en-US" sz="2800" dirty="0" smtClean="0"/>
              <a:t>scenario </a:t>
            </a:r>
            <a:r>
              <a:rPr lang="en-US" sz="2800" dirty="0"/>
              <a:t>generation methodology </a:t>
            </a:r>
            <a:r>
              <a:rPr lang="en-US" sz="2800" dirty="0" smtClean="0"/>
              <a:t>are </a:t>
            </a:r>
            <a:r>
              <a:rPr lang="en-US" sz="2800" dirty="0"/>
              <a:t>currently underway and are expected to continue for several months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81000" y="1417638"/>
            <a:ext cx="8610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z="1200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Stakeholder Schedule</a:t>
            </a:r>
            <a:br>
              <a:rPr lang="en-US" dirty="0"/>
            </a:br>
            <a:r>
              <a:rPr lang="en-US" sz="2200" i="1" dirty="0"/>
              <a:t>*Schedule is subject to change based on modeling progress</a:t>
            </a:r>
            <a:endParaRPr lang="en-US" sz="2200" b="0" i="1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698926"/>
              </p:ext>
            </p:extLst>
          </p:nvPr>
        </p:nvGraphicFramePr>
        <p:xfrm>
          <a:off x="457200" y="1055173"/>
          <a:ext cx="8229600" cy="5242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24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Stakeholder Committee and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Scheduled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Project Milestone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Reliability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February 15, 2022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solidFill>
                            <a:srgbClr val="000000"/>
                          </a:solidFill>
                        </a:rPr>
                        <a:t>Initial presentation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Reliability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March 15,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Summary of EPRI’s historical weather analysis deliverables and discussion of macro assumptions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52840"/>
                  </a:ext>
                </a:extLst>
              </a:tr>
              <a:tr h="7655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Reliability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May 17,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trike="noStrike" baseline="0" dirty="0">
                          <a:solidFill>
                            <a:srgbClr val="000000"/>
                          </a:solidFill>
                        </a:rPr>
                        <a:t>Share results of Step 1 (Extreme Weather Modeling) report. Review and discuss Step 2 (Risk Model Development and Scenario Generation) activities</a:t>
                      </a:r>
                      <a:endParaRPr lang="en-US" sz="16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Reliability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July 19,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trike="noStrike" baseline="0" dirty="0">
                          <a:solidFill>
                            <a:srgbClr val="000000"/>
                          </a:solidFill>
                        </a:rPr>
                        <a:t>Review progress on Step 2 activities</a:t>
                      </a:r>
                      <a:endParaRPr lang="en-US" sz="16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9463"/>
                  </a:ext>
                </a:extLst>
              </a:tr>
              <a:tr h="538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Reliability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September 20,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2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dirty="0">
                          <a:solidFill>
                            <a:srgbClr val="000000"/>
                          </a:solidFill>
                        </a:rPr>
                        <a:t>Continue to gather feedback with respect to Step 2 activities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2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5278"/>
                  </a:ext>
                </a:extLst>
              </a:tr>
              <a:tr h="538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Reliability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November 16,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8E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Share results of Step 2 report and gather feedback on high risk scenarios</a:t>
                      </a:r>
                    </a:p>
                  </a:txBody>
                  <a:tcPr anchor="ctr">
                    <a:solidFill>
                      <a:srgbClr val="C8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94418"/>
                  </a:ext>
                </a:extLst>
              </a:tr>
              <a:tr h="538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Reliability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January, 2023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2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Discuss preliminary results of Step 3 (Energy Security Assessments)</a:t>
                      </a:r>
                    </a:p>
                  </a:txBody>
                  <a:tcPr anchor="ctr">
                    <a:solidFill>
                      <a:srgbClr val="E2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356724"/>
                  </a:ext>
                </a:extLst>
              </a:tr>
              <a:tr h="538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Reliability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February, 2023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Continued discussion of Step 3 results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48469"/>
                  </a:ext>
                </a:extLst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z="1200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5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z="1200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140" y="1371600"/>
            <a:ext cx="8250447" cy="49034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ISO is working with EPRI to conduct a probabilistic energy security study for the New England region in the operational time frame under extreme weather events</a:t>
            </a:r>
          </a:p>
          <a:p>
            <a:r>
              <a:rPr lang="en-US" b="1" i="1" dirty="0"/>
              <a:t>Why</a:t>
            </a:r>
            <a:r>
              <a:rPr lang="en-US" dirty="0"/>
              <a:t>: Improve the ISO’s and stakeholders’ understanding of operational risks under future weather extremes</a:t>
            </a:r>
          </a:p>
          <a:p>
            <a:pPr lvl="1"/>
            <a:r>
              <a:rPr lang="en-US" dirty="0"/>
              <a:t>Enhance understanding of potential consequences of extreme weather and prompt a regional discussion about how best to prepare for them</a:t>
            </a:r>
          </a:p>
          <a:p>
            <a:r>
              <a:rPr lang="en-US" b="1" i="1" dirty="0"/>
              <a:t>How</a:t>
            </a:r>
            <a:r>
              <a:rPr lang="en-US" dirty="0"/>
              <a:t>: Understand stressors and the related failure mechanisms during extreme weather events and then perform risk analysis across multiple scenarios</a:t>
            </a:r>
          </a:p>
          <a:p>
            <a:pPr lvl="1"/>
            <a:r>
              <a:rPr lang="en-US" dirty="0"/>
              <a:t>Establish a framework for analysis of risk under extreme weather events</a:t>
            </a:r>
          </a:p>
          <a:p>
            <a:pPr lvl="1"/>
            <a:r>
              <a:rPr lang="en-US" dirty="0"/>
              <a:t>The framework </a:t>
            </a:r>
            <a:r>
              <a:rPr lang="en-US" dirty="0" smtClean="0"/>
              <a:t>should </a:t>
            </a:r>
            <a:r>
              <a:rPr lang="en-US" dirty="0"/>
              <a:t>prove useful even if climate projections change in the future</a:t>
            </a:r>
          </a:p>
          <a:p>
            <a:r>
              <a:rPr lang="en-US" dirty="0"/>
              <a:t>There are three major steps to this effort. This presentation will be a brief update on recent progress and will focus on a continued review of Step 2 activities.</a:t>
            </a:r>
          </a:p>
          <a:p>
            <a:pPr lvl="1"/>
            <a:r>
              <a:rPr lang="en-US" dirty="0"/>
              <a:t>Step </a:t>
            </a:r>
            <a:r>
              <a:rPr lang="en-US" dirty="0" smtClean="0"/>
              <a:t>1:</a:t>
            </a:r>
            <a:r>
              <a:rPr lang="en-US" strike="sngStrike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Weather </a:t>
            </a:r>
            <a:r>
              <a:rPr lang="en-US" dirty="0"/>
              <a:t>Modeling (performed by EPRI)</a:t>
            </a:r>
          </a:p>
          <a:p>
            <a:pPr lvl="1"/>
            <a:r>
              <a:rPr lang="en-US" b="1" dirty="0"/>
              <a:t>Step 2: Risk Model Development and Scenario Generation (performed by EPRI)</a:t>
            </a:r>
          </a:p>
          <a:p>
            <a:pPr lvl="1"/>
            <a:r>
              <a:rPr lang="en-US" dirty="0"/>
              <a:t>Step 3: Energy Security Assessments (performed by the ISO)</a:t>
            </a:r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Operational Impact of Extreme Weather Events – Energy Security Study</a:t>
            </a:r>
          </a:p>
        </p:txBody>
      </p:sp>
    </p:spTree>
    <p:extLst>
      <p:ext uri="{BB962C8B-B14F-4D97-AF65-F5344CB8AC3E}">
        <p14:creationId xmlns:p14="http://schemas.microsoft.com/office/powerpoint/2010/main" val="3099350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200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7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Technology-Specific Risk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z="1200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9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Risk Model, Technology-Specific Mapping of Weather-Related Risks (an example)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z="1200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0AE80-F644-43F1-99DE-7C11A3FE6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0" y="1219200"/>
            <a:ext cx="8679558" cy="4882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3741" y="1311088"/>
            <a:ext cx="430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6"/>
                </a:solidFill>
              </a:rPr>
              <a:t>*Note this is a draft for discussion of only one of the technology types. Risk Model development for all technology types is work in progress. </a:t>
            </a:r>
            <a:endParaRPr lang="en-US" sz="12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3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smtClean="0"/>
              <a:t>Weather Modeling (Review)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dirty="0"/>
              <a:t>The </a:t>
            </a:r>
            <a:r>
              <a:rPr lang="en-US" sz="3100" dirty="0" smtClean="0"/>
              <a:t>objectives </a:t>
            </a:r>
            <a:r>
              <a:rPr lang="en-US" sz="3100" dirty="0"/>
              <a:t>of this step </a:t>
            </a:r>
            <a:r>
              <a:rPr lang="en-US" sz="3100" dirty="0" smtClean="0"/>
              <a:t>are </a:t>
            </a:r>
            <a:r>
              <a:rPr lang="en-US" sz="3100" dirty="0"/>
              <a:t>to identify </a:t>
            </a:r>
            <a:r>
              <a:rPr lang="en-US" sz="3100" dirty="0" smtClean="0"/>
              <a:t>weather </a:t>
            </a:r>
            <a:r>
              <a:rPr lang="en-US" sz="3100" dirty="0"/>
              <a:t>events of interest using statistical </a:t>
            </a:r>
            <a:r>
              <a:rPr lang="en-US" sz="3100" dirty="0" smtClean="0"/>
              <a:t>analysis and to develop hourly profiles of weather variables for the periods of study in the future</a:t>
            </a:r>
            <a:endParaRPr lang="en-US" sz="3100" dirty="0"/>
          </a:p>
          <a:p>
            <a:r>
              <a:rPr lang="en-US" sz="3100" dirty="0"/>
              <a:t>This analysis </a:t>
            </a:r>
            <a:r>
              <a:rPr lang="en-US" sz="3100" dirty="0" smtClean="0"/>
              <a:t>includes</a:t>
            </a:r>
            <a:r>
              <a:rPr lang="en-US" sz="3100" dirty="0" smtClean="0">
                <a:solidFill>
                  <a:schemeClr val="accent5"/>
                </a:solidFill>
              </a:rPr>
              <a:t> </a:t>
            </a:r>
            <a:r>
              <a:rPr lang="en-US" sz="3100" dirty="0" smtClean="0"/>
              <a:t>the </a:t>
            </a:r>
            <a:r>
              <a:rPr lang="en-US" sz="3100" dirty="0"/>
              <a:t>acquisition and interpretation of locationally-specific climate data</a:t>
            </a:r>
          </a:p>
          <a:p>
            <a:pPr lvl="1"/>
            <a:r>
              <a:rPr lang="en-US" sz="2600" dirty="0" smtClean="0"/>
              <a:t>This data is </a:t>
            </a:r>
            <a:r>
              <a:rPr lang="en-US" sz="2600" dirty="0"/>
              <a:t>used to characterize trends, including uncertainty, in the mean and extremes for different climate variables of interest</a:t>
            </a:r>
          </a:p>
          <a:p>
            <a:r>
              <a:rPr lang="en-US" sz="3100" dirty="0" smtClean="0"/>
              <a:t>As part of Step </a:t>
            </a:r>
            <a:r>
              <a:rPr lang="en-US" sz="3100" dirty="0"/>
              <a:t>1, EPRI </a:t>
            </a:r>
            <a:r>
              <a:rPr lang="en-US" sz="3100" dirty="0" smtClean="0"/>
              <a:t>performed </a:t>
            </a:r>
            <a:r>
              <a:rPr lang="en-US" sz="3100" dirty="0"/>
              <a:t>a historical weather review of the New England region which </a:t>
            </a:r>
            <a:r>
              <a:rPr lang="en-US" sz="3100" dirty="0" smtClean="0"/>
              <a:t>was intended </a:t>
            </a:r>
            <a:r>
              <a:rPr lang="en-US" sz="3100" dirty="0"/>
              <a:t>to provide context to ISO and stakeholders related to historical </a:t>
            </a:r>
            <a:r>
              <a:rPr lang="en-US" sz="3100" dirty="0" smtClean="0"/>
              <a:t>extremes and trends; EPRI also analyzed global climate model projections, results of which were shared at the May RC meeting</a:t>
            </a:r>
          </a:p>
          <a:p>
            <a:r>
              <a:rPr lang="en-US" sz="3100" dirty="0" smtClean="0"/>
              <a:t>Final </a:t>
            </a:r>
            <a:r>
              <a:rPr lang="en-US" sz="3100" dirty="0"/>
              <a:t>deliverables for this task </a:t>
            </a:r>
            <a:r>
              <a:rPr lang="en-US" sz="3100" dirty="0" smtClean="0"/>
              <a:t>also include </a:t>
            </a:r>
            <a:r>
              <a:rPr lang="en-US" sz="3100" dirty="0"/>
              <a:t>hourly profiles of weather variables which will be used to generate renewable generation availability and load profiles </a:t>
            </a:r>
            <a:r>
              <a:rPr lang="en-US" sz="3100" dirty="0" smtClean="0"/>
              <a:t>as part of </a:t>
            </a:r>
            <a:r>
              <a:rPr lang="en-US" sz="3100" dirty="0"/>
              <a:t>Step </a:t>
            </a:r>
            <a:r>
              <a:rPr lang="en-US" sz="3100" dirty="0" smtClean="0"/>
              <a:t>2 (</a:t>
            </a:r>
            <a:r>
              <a:rPr lang="en-US" sz="3100" i="1" dirty="0" smtClean="0"/>
              <a:t>see </a:t>
            </a:r>
            <a:r>
              <a:rPr lang="en-US" sz="3100" dirty="0" smtClean="0"/>
              <a:t>next slide) </a:t>
            </a:r>
            <a:endParaRPr lang="en-US" sz="3100" strike="sngStrike" dirty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z="1200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8908B-FEAD-4634-955B-66639E9DFB3E}"/>
              </a:ext>
            </a:extLst>
          </p:cNvPr>
          <p:cNvSpPr/>
          <p:nvPr/>
        </p:nvSpPr>
        <p:spPr bwMode="auto">
          <a:xfrm>
            <a:off x="323407" y="3681862"/>
            <a:ext cx="8259094" cy="5764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7AB923-5E2A-45AF-8136-1F43EF820DB9}"/>
              </a:ext>
            </a:extLst>
          </p:cNvPr>
          <p:cNvCxnSpPr/>
          <p:nvPr/>
        </p:nvCxnSpPr>
        <p:spPr bwMode="auto">
          <a:xfrm flipV="1">
            <a:off x="66675" y="2635959"/>
            <a:ext cx="8998948" cy="934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3F26DC9-6DCA-4907-AF48-2B44BF355118}"/>
              </a:ext>
            </a:extLst>
          </p:cNvPr>
          <p:cNvSpPr txBox="1"/>
          <p:nvPr/>
        </p:nvSpPr>
        <p:spPr>
          <a:xfrm>
            <a:off x="4635309" y="5133859"/>
            <a:ext cx="1561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6600" b="1" dirty="0">
                <a:solidFill>
                  <a:schemeClr val="accent5"/>
                </a:solidFill>
                <a:latin typeface="+mj-lt"/>
              </a:rPr>
              <a:t>710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C173E-F19D-438C-B333-09B8EEA1C387}"/>
              </a:ext>
            </a:extLst>
          </p:cNvPr>
          <p:cNvSpPr txBox="1"/>
          <p:nvPr/>
        </p:nvSpPr>
        <p:spPr>
          <a:xfrm>
            <a:off x="6059159" y="5165646"/>
            <a:ext cx="28240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accent5"/>
                </a:solidFill>
                <a:latin typeface="+mj-lt"/>
              </a:rPr>
              <a:t>Hourly weather </a:t>
            </a:r>
            <a:r>
              <a:rPr lang="en-US" b="1" dirty="0">
                <a:solidFill>
                  <a:schemeClr val="accent5"/>
                </a:solidFill>
                <a:latin typeface="+mj-lt"/>
              </a:rPr>
              <a:t>year profiles</a:t>
            </a:r>
            <a:br>
              <a:rPr lang="en-US" b="1" dirty="0">
                <a:solidFill>
                  <a:schemeClr val="accent5"/>
                </a:solidFill>
                <a:latin typeface="+mj-lt"/>
              </a:rPr>
            </a:br>
            <a:r>
              <a:rPr lang="en-US" b="1" dirty="0">
                <a:solidFill>
                  <a:schemeClr val="accent5"/>
                </a:solidFill>
                <a:latin typeface="+mj-lt"/>
              </a:rPr>
              <a:t>per target study </a:t>
            </a:r>
            <a:r>
              <a:rPr lang="en-US" b="1" dirty="0" smtClean="0">
                <a:solidFill>
                  <a:schemeClr val="accent5"/>
                </a:solidFill>
                <a:latin typeface="+mj-lt"/>
              </a:rPr>
              <a:t>year; 710 versions </a:t>
            </a:r>
            <a:r>
              <a:rPr lang="en-US" b="1" dirty="0">
                <a:solidFill>
                  <a:schemeClr val="accent5"/>
                </a:solidFill>
                <a:latin typeface="+mj-lt"/>
              </a:rPr>
              <a:t>of 2027 and 2032 weather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9250C-B2DE-4D58-A15B-CB9DF1164C70}"/>
              </a:ext>
            </a:extLst>
          </p:cNvPr>
          <p:cNvSpPr txBox="1"/>
          <p:nvPr/>
        </p:nvSpPr>
        <p:spPr>
          <a:xfrm>
            <a:off x="452674" y="5354876"/>
            <a:ext cx="3871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chemeClr val="accent5"/>
                </a:solidFill>
                <a:latin typeface="+mj-lt"/>
              </a:rPr>
              <a:t>71  Historical years normalized &amp; mapped to</a:t>
            </a:r>
            <a:endParaRPr lang="en-US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0497D-F918-40A9-BC4D-E5F49EAEEC57}"/>
              </a:ext>
            </a:extLst>
          </p:cNvPr>
          <p:cNvSpPr txBox="1"/>
          <p:nvPr/>
        </p:nvSpPr>
        <p:spPr>
          <a:xfrm>
            <a:off x="452674" y="5550259"/>
            <a:ext cx="2998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chemeClr val="accent5"/>
                </a:solidFill>
                <a:latin typeface="+mj-lt"/>
              </a:rPr>
              <a:t>x 5 Climate models representing </a:t>
            </a:r>
            <a:endParaRPr lang="en-US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53398-6442-413E-82EC-FDA4A7F59108}"/>
              </a:ext>
            </a:extLst>
          </p:cNvPr>
          <p:cNvSpPr txBox="1"/>
          <p:nvPr/>
        </p:nvSpPr>
        <p:spPr>
          <a:xfrm>
            <a:off x="452674" y="5755264"/>
            <a:ext cx="3308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chemeClr val="accent5"/>
                </a:solidFill>
                <a:latin typeface="+mj-lt"/>
              </a:rPr>
              <a:t>x 2 Emissions concentration scenarios</a:t>
            </a:r>
            <a:endParaRPr lang="en-US" sz="14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0F2264-3226-445C-B17F-FB08A970B4C1}"/>
              </a:ext>
            </a:extLst>
          </p:cNvPr>
          <p:cNvSpPr/>
          <p:nvPr/>
        </p:nvSpPr>
        <p:spPr bwMode="auto">
          <a:xfrm>
            <a:off x="2849879" y="1965278"/>
            <a:ext cx="1350000" cy="135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8C9EAB-4AC9-4B02-892B-076E6E96BFB5}"/>
              </a:ext>
            </a:extLst>
          </p:cNvPr>
          <p:cNvSpPr/>
          <p:nvPr/>
        </p:nvSpPr>
        <p:spPr bwMode="auto">
          <a:xfrm>
            <a:off x="5040086" y="1965278"/>
            <a:ext cx="1350000" cy="135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45BCF4-929C-4FB1-8B40-28ED8E121208}"/>
              </a:ext>
            </a:extLst>
          </p:cNvPr>
          <p:cNvSpPr/>
          <p:nvPr/>
        </p:nvSpPr>
        <p:spPr bwMode="auto">
          <a:xfrm>
            <a:off x="7230292" y="1965278"/>
            <a:ext cx="1350000" cy="135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Earth's Weather Visualized">
            <a:extLst>
              <a:ext uri="{FF2B5EF4-FFF2-40B4-BE49-F238E27FC236}">
                <a16:creationId xmlns:a16="http://schemas.microsoft.com/office/drawing/2014/main" id="{E733DF05-04F1-460F-9C8D-E203A472B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8594"/>
          <a:stretch/>
        </p:blipFill>
        <p:spPr bwMode="auto">
          <a:xfrm>
            <a:off x="563708" y="1982474"/>
            <a:ext cx="1350000" cy="135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21EBA6-9D63-43B8-BD18-88E88112BEF7}"/>
              </a:ext>
            </a:extLst>
          </p:cNvPr>
          <p:cNvSpPr txBox="1"/>
          <p:nvPr/>
        </p:nvSpPr>
        <p:spPr>
          <a:xfrm>
            <a:off x="6034945" y="6118788"/>
            <a:ext cx="28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900" i="1" dirty="0">
                <a:solidFill>
                  <a:schemeClr val="tx1"/>
                </a:solidFill>
                <a:latin typeface="+mn-lt"/>
              </a:rPr>
              <a:t>Source: https://gcaptain.com/earth-weather-visualized/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99F91B-495C-4A0E-95C0-5B968B6E5150}"/>
              </a:ext>
            </a:extLst>
          </p:cNvPr>
          <p:cNvSpPr txBox="1"/>
          <p:nvPr/>
        </p:nvSpPr>
        <p:spPr>
          <a:xfrm>
            <a:off x="321197" y="2484350"/>
            <a:ext cx="186479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Weather Modeling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95B6A-6844-420A-B22A-B1729554B2E9}"/>
              </a:ext>
            </a:extLst>
          </p:cNvPr>
          <p:cNvSpPr txBox="1"/>
          <p:nvPr/>
        </p:nvSpPr>
        <p:spPr>
          <a:xfrm>
            <a:off x="2570049" y="2472181"/>
            <a:ext cx="1864791" cy="3385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Weather Events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6B99A-50AE-447F-B3B5-F12BEB37D514}"/>
              </a:ext>
            </a:extLst>
          </p:cNvPr>
          <p:cNvSpPr txBox="1"/>
          <p:nvPr/>
        </p:nvSpPr>
        <p:spPr>
          <a:xfrm>
            <a:off x="4782690" y="2351042"/>
            <a:ext cx="1864791" cy="58477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Non-Weather Variables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2D1E0-1D8C-4D5F-8990-9BD18F7951A7}"/>
              </a:ext>
            </a:extLst>
          </p:cNvPr>
          <p:cNvSpPr txBox="1"/>
          <p:nvPr/>
        </p:nvSpPr>
        <p:spPr>
          <a:xfrm>
            <a:off x="6995331" y="2462835"/>
            <a:ext cx="1864791" cy="3385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Random Events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8E518CE4-9221-439F-AECF-06250539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</a:t>
            </a:r>
            <a:r>
              <a:rPr lang="en-US" dirty="0" smtClean="0"/>
              <a:t>Development of Hourly Weather Variable Profiles - A Key Input to Step 2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523D77-9064-4FAC-B125-C40FC64BE9A0}"/>
              </a:ext>
            </a:extLst>
          </p:cNvPr>
          <p:cNvCxnSpPr>
            <a:cxnSpLocks/>
            <a:stCxn id="1028" idx="4"/>
          </p:cNvCxnSpPr>
          <p:nvPr/>
        </p:nvCxnSpPr>
        <p:spPr bwMode="auto">
          <a:xfrm>
            <a:off x="1238708" y="3332474"/>
            <a:ext cx="0" cy="3251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975898-159E-4A3C-ACFF-82EB2CDAD104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197" y="3667125"/>
            <a:ext cx="825909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E0A8CFD-D087-4136-B679-F3038EBABB09}"/>
              </a:ext>
            </a:extLst>
          </p:cNvPr>
          <p:cNvSpPr txBox="1"/>
          <p:nvPr/>
        </p:nvSpPr>
        <p:spPr>
          <a:xfrm>
            <a:off x="4183013" y="5421934"/>
            <a:ext cx="380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1" dirty="0">
                <a:solidFill>
                  <a:schemeClr val="accent5"/>
                </a:solidFill>
                <a:latin typeface="+mj-lt"/>
              </a:rPr>
              <a:t>=</a:t>
            </a:r>
            <a:endParaRPr lang="en-US" sz="3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BFD625-B838-47E2-810E-275EBC9CBCD6}"/>
              </a:ext>
            </a:extLst>
          </p:cNvPr>
          <p:cNvSpPr txBox="1"/>
          <p:nvPr/>
        </p:nvSpPr>
        <p:spPr>
          <a:xfrm>
            <a:off x="315194" y="3735714"/>
            <a:ext cx="826509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j-lt"/>
              </a:rPr>
              <a:t>Goal: Develop a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set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of hourly weather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profiles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that are representative of the target year(s)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climate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Represent future climate with a set of climate model output data sets representing alternative pathways</a:t>
            </a: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Use historical profiles to inform bias correction and downscaling of climate model to hourly resolution</a:t>
            </a: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Develop hourly profiles of weather variables for the periods of study in the future</a:t>
            </a:r>
            <a:r>
              <a:rPr lang="en-US" sz="1400" dirty="0">
                <a:latin typeface="+mn-lt"/>
              </a:rPr>
              <a:t>; </a:t>
            </a:r>
            <a:r>
              <a:rPr lang="en-US" sz="1400" b="1" dirty="0" smtClean="0">
                <a:latin typeface="+mn-lt"/>
              </a:rPr>
              <a:t>hourly profiles of weather variables will </a:t>
            </a:r>
            <a:r>
              <a:rPr lang="en-US" sz="1400" b="1" dirty="0">
                <a:latin typeface="+mn-lt"/>
              </a:rPr>
              <a:t>be used to generate renewable generation availability and load </a:t>
            </a:r>
            <a:r>
              <a:rPr lang="en-US" sz="1400" b="1" dirty="0" smtClean="0">
                <a:latin typeface="+mn-lt"/>
              </a:rPr>
              <a:t>profiles for use in Step 2  </a:t>
            </a:r>
            <a:endParaRPr lang="en-US" sz="1400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91543" y="1142913"/>
            <a:ext cx="5210628" cy="5057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Scenarios For Study Will Include These Elements</a:t>
            </a:r>
            <a:endParaRPr lang="en-US" sz="18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524880" y="1648669"/>
            <a:ext cx="5129" cy="316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711650" y="1638044"/>
            <a:ext cx="5129" cy="316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880684" y="1645133"/>
            <a:ext cx="5129" cy="3166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200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Risk Model Development and Scenario Generation</a:t>
            </a:r>
            <a:endParaRPr lang="en-US" strike="sngStrik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objective of this step is to identify events of interest and develop the inputs to the 21-day energy assessment in Step 3</a:t>
            </a:r>
          </a:p>
          <a:p>
            <a:r>
              <a:rPr lang="en-US" dirty="0"/>
              <a:t>Key activities in this step include:</a:t>
            </a:r>
          </a:p>
          <a:p>
            <a:pPr lvl="1"/>
            <a:r>
              <a:rPr lang="en-US" dirty="0" smtClean="0"/>
              <a:t>Development of macro </a:t>
            </a:r>
            <a:r>
              <a:rPr lang="en-US" dirty="0"/>
              <a:t>assumptions about future energy mix, demand composition, and other high-level factors</a:t>
            </a:r>
          </a:p>
          <a:p>
            <a:pPr lvl="1"/>
            <a:r>
              <a:rPr lang="en-US" b="1" dirty="0"/>
              <a:t>Development of risk models </a:t>
            </a:r>
            <a:r>
              <a:rPr lang="en-US" dirty="0"/>
              <a:t>which will facilitate understanding of the vulnerabilities of the future energy mix to weather drivers </a:t>
            </a:r>
          </a:p>
          <a:p>
            <a:pPr lvl="1"/>
            <a:r>
              <a:rPr lang="en-US" b="1" dirty="0"/>
              <a:t>Development of scenario engine tool </a:t>
            </a:r>
            <a:r>
              <a:rPr lang="en-US" dirty="0"/>
              <a:t>which will be used to develop multiple scenarios for further analysis</a:t>
            </a:r>
          </a:p>
          <a:p>
            <a:r>
              <a:rPr lang="en-US" dirty="0"/>
              <a:t>This section of the presentation will include a review of the risk model and introduce aspects of the scenario generation methodology, both of which are currently under development by </a:t>
            </a:r>
            <a:r>
              <a:rPr lang="en-US" dirty="0" smtClean="0"/>
              <a:t>EPRI</a:t>
            </a:r>
          </a:p>
          <a:p>
            <a:pPr lvl="1"/>
            <a:r>
              <a:rPr lang="en-US" dirty="0" smtClean="0"/>
              <a:t>Portions of the Risk Model discussion are intended as a review of previously presented materials (</a:t>
            </a:r>
            <a:r>
              <a:rPr lang="en-US" i="1" dirty="0" smtClean="0"/>
              <a:t>see</a:t>
            </a:r>
            <a:r>
              <a:rPr lang="en-US" dirty="0" smtClean="0"/>
              <a:t> slides 8-14)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z="1200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2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FB71-DB7E-40B5-998D-F4AFEB9C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Step 2: A Review of Common </a:t>
            </a:r>
            <a:r>
              <a:rPr lang="en-US" dirty="0"/>
              <a:t>Approaches to Climate Vulnerability &amp; Resilience Assessment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8E9A8B-5F65-4B05-8103-CB208405C3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5773268"/>
              </p:ext>
            </p:extLst>
          </p:nvPr>
        </p:nvGraphicFramePr>
        <p:xfrm>
          <a:off x="285750" y="4015946"/>
          <a:ext cx="8572500" cy="229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D16DA-7F71-4A77-ADE4-031F97914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44" y="1124466"/>
            <a:ext cx="8572976" cy="43026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Conventional </a:t>
            </a:r>
            <a:r>
              <a:rPr lang="en-US" sz="2800" dirty="0">
                <a:solidFill>
                  <a:srgbClr val="000000"/>
                </a:solidFill>
              </a:rPr>
              <a:t>assessment approach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Hazards: </a:t>
            </a:r>
            <a:r>
              <a:rPr lang="en-US" sz="2400" dirty="0" smtClean="0">
                <a:solidFill>
                  <a:srgbClr val="000000"/>
                </a:solidFill>
              </a:rPr>
              <a:t>define </a:t>
            </a:r>
            <a:r>
              <a:rPr lang="en-US" sz="2400" dirty="0">
                <a:solidFill>
                  <a:srgbClr val="000000"/>
                </a:solidFill>
              </a:rPr>
              <a:t>classes of weather events (e.g.  </a:t>
            </a:r>
            <a:r>
              <a:rPr lang="en-US" sz="2400" dirty="0" smtClean="0">
                <a:solidFill>
                  <a:srgbClr val="000000"/>
                </a:solidFill>
              </a:rPr>
              <a:t>hurricane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heatwave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Exposure: </a:t>
            </a:r>
            <a:r>
              <a:rPr lang="en-US" sz="2400" dirty="0" smtClean="0">
                <a:solidFill>
                  <a:srgbClr val="000000"/>
                </a:solidFill>
              </a:rPr>
              <a:t>identify </a:t>
            </a:r>
            <a:r>
              <a:rPr lang="en-US" sz="2400" dirty="0">
                <a:solidFill>
                  <a:srgbClr val="000000"/>
                </a:solidFill>
              </a:rPr>
              <a:t>assets / components that are affected by the hazard (e.g. power plants)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Vulnerability: </a:t>
            </a:r>
            <a:r>
              <a:rPr lang="en-US" sz="2400" dirty="0" smtClean="0">
                <a:solidFill>
                  <a:srgbClr val="000000"/>
                </a:solidFill>
              </a:rPr>
              <a:t>assess </a:t>
            </a:r>
            <a:r>
              <a:rPr lang="en-US" sz="2400" dirty="0">
                <a:solidFill>
                  <a:srgbClr val="000000"/>
                </a:solidFill>
              </a:rPr>
              <a:t>the extent to which exposed assets are compromised by the hazard (e.g. low wind speed impact on wind generation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1600" b="1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0C7F894-2A36-495D-AB7C-1055F7AC0F9D}" type="slidenum">
              <a:rPr lang="en-US" sz="1200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4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FB71-DB7E-40B5-998D-F4AFEB9C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Step 2</a:t>
            </a:r>
            <a:r>
              <a:rPr lang="en-US" dirty="0"/>
              <a:t>: </a:t>
            </a:r>
            <a:r>
              <a:rPr lang="en-US" dirty="0" smtClean="0"/>
              <a:t>Enhanced Approach </a:t>
            </a:r>
            <a:r>
              <a:rPr lang="en-US" dirty="0"/>
              <a:t>to </a:t>
            </a:r>
            <a:r>
              <a:rPr lang="en-US" dirty="0" smtClean="0"/>
              <a:t>Identify Hazards Based </a:t>
            </a:r>
            <a:r>
              <a:rPr lang="en-US" dirty="0"/>
              <a:t>on </a:t>
            </a:r>
            <a:r>
              <a:rPr lang="en-US" dirty="0" smtClean="0"/>
              <a:t>Asset Exposure, EPRI’s Approach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8E9A8B-5F65-4B05-8103-CB208405C3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5327140"/>
              </p:ext>
            </p:extLst>
          </p:nvPr>
        </p:nvGraphicFramePr>
        <p:xfrm>
          <a:off x="285750" y="4015946"/>
          <a:ext cx="8572500" cy="2297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D16DA-7F71-4A77-ADE4-031F97914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44" y="1124466"/>
            <a:ext cx="8572976" cy="43026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Enhanced </a:t>
            </a:r>
            <a:r>
              <a:rPr lang="en-US" sz="2800" dirty="0">
                <a:solidFill>
                  <a:srgbClr val="000000"/>
                </a:solidFill>
              </a:rPr>
              <a:t>assessment approach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Hazard identification based on bottom-up screening model of exposure of assets to new climate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Dynamic, repeatable, </a:t>
            </a:r>
            <a:r>
              <a:rPr lang="en-US" sz="2400" dirty="0" smtClean="0">
                <a:solidFill>
                  <a:srgbClr val="000000"/>
                </a:solidFill>
              </a:rPr>
              <a:t>data-driven </a:t>
            </a:r>
            <a:r>
              <a:rPr lang="en-US" sz="2400" dirty="0">
                <a:solidFill>
                  <a:srgbClr val="000000"/>
                </a:solidFill>
              </a:rPr>
              <a:t>approach to define and characterize hazardous considerations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Requires development of high-level relationships between asset availability and weather </a:t>
            </a:r>
            <a:r>
              <a:rPr lang="en-US" sz="2400" dirty="0" smtClean="0">
                <a:solidFill>
                  <a:srgbClr val="000000"/>
                </a:solidFill>
              </a:rPr>
              <a:t>conditions; these relationships are established in Risk Modeling activities as part of Step 2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b="1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0C7F894-2A36-495D-AB7C-1055F7AC0F9D}" type="slidenum">
              <a:rPr lang="en-US" sz="1200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7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00E217D-6501-436C-AA2E-C797306DACEB}"/>
              </a:ext>
            </a:extLst>
          </p:cNvPr>
          <p:cNvSpPr/>
          <p:nvPr/>
        </p:nvSpPr>
        <p:spPr bwMode="auto">
          <a:xfrm>
            <a:off x="323407" y="3681863"/>
            <a:ext cx="8259094" cy="7381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7AB923-5E2A-45AF-8136-1F43EF820DB9}"/>
              </a:ext>
            </a:extLst>
          </p:cNvPr>
          <p:cNvCxnSpPr/>
          <p:nvPr/>
        </p:nvCxnSpPr>
        <p:spPr bwMode="auto">
          <a:xfrm flipV="1">
            <a:off x="66675" y="2635959"/>
            <a:ext cx="8998948" cy="934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80F2264-3226-445C-B17F-FB08A970B4C1}"/>
              </a:ext>
            </a:extLst>
          </p:cNvPr>
          <p:cNvSpPr/>
          <p:nvPr/>
        </p:nvSpPr>
        <p:spPr bwMode="auto">
          <a:xfrm>
            <a:off x="2849879" y="1965278"/>
            <a:ext cx="1350000" cy="135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8C9EAB-4AC9-4B02-892B-076E6E96BFB5}"/>
              </a:ext>
            </a:extLst>
          </p:cNvPr>
          <p:cNvSpPr/>
          <p:nvPr/>
        </p:nvSpPr>
        <p:spPr bwMode="auto">
          <a:xfrm>
            <a:off x="5040086" y="1965278"/>
            <a:ext cx="1350000" cy="135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45BCF4-929C-4FB1-8B40-28ED8E121208}"/>
              </a:ext>
            </a:extLst>
          </p:cNvPr>
          <p:cNvSpPr/>
          <p:nvPr/>
        </p:nvSpPr>
        <p:spPr bwMode="auto">
          <a:xfrm>
            <a:off x="7230292" y="1965278"/>
            <a:ext cx="1350000" cy="1350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ts val="0"/>
              </a:spcBef>
            </a:pPr>
            <a:endParaRPr lang="en-US" sz="135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Earth's Weather Visualized">
            <a:extLst>
              <a:ext uri="{FF2B5EF4-FFF2-40B4-BE49-F238E27FC236}">
                <a16:creationId xmlns:a16="http://schemas.microsoft.com/office/drawing/2014/main" id="{E733DF05-04F1-460F-9C8D-E203A472B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r="8594"/>
          <a:stretch/>
        </p:blipFill>
        <p:spPr bwMode="auto">
          <a:xfrm>
            <a:off x="563708" y="1982474"/>
            <a:ext cx="1350000" cy="135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99F91B-495C-4A0E-95C0-5B968B6E5150}"/>
              </a:ext>
            </a:extLst>
          </p:cNvPr>
          <p:cNvSpPr txBox="1"/>
          <p:nvPr/>
        </p:nvSpPr>
        <p:spPr>
          <a:xfrm>
            <a:off x="321197" y="2484350"/>
            <a:ext cx="186479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Weather Modeling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95B6A-6844-420A-B22A-B1729554B2E9}"/>
              </a:ext>
            </a:extLst>
          </p:cNvPr>
          <p:cNvSpPr txBox="1"/>
          <p:nvPr/>
        </p:nvSpPr>
        <p:spPr>
          <a:xfrm>
            <a:off x="2570049" y="2472181"/>
            <a:ext cx="186479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Weather Events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6B99A-50AE-447F-B3B5-F12BEB37D514}"/>
              </a:ext>
            </a:extLst>
          </p:cNvPr>
          <p:cNvSpPr txBox="1"/>
          <p:nvPr/>
        </p:nvSpPr>
        <p:spPr>
          <a:xfrm>
            <a:off x="4782690" y="2365556"/>
            <a:ext cx="1864791" cy="58477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Non-Weather Variables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2D1E0-1D8C-4D5F-8990-9BD18F7951A7}"/>
              </a:ext>
            </a:extLst>
          </p:cNvPr>
          <p:cNvSpPr txBox="1"/>
          <p:nvPr/>
        </p:nvSpPr>
        <p:spPr>
          <a:xfrm>
            <a:off x="6995331" y="2462835"/>
            <a:ext cx="1864791" cy="3385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Random Events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8E518CE4-9221-439F-AECF-06250539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Risk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EFCA8A-D80B-4760-8728-00E2BDB6B2E4}"/>
              </a:ext>
            </a:extLst>
          </p:cNvPr>
          <p:cNvSpPr txBox="1"/>
          <p:nvPr/>
        </p:nvSpPr>
        <p:spPr>
          <a:xfrm>
            <a:off x="350418" y="3757829"/>
            <a:ext cx="8229874" cy="275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+mj-lt"/>
              </a:rPr>
              <a:t>Goal: Identify discrete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(extreme) weather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events that may be stressful to system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operations; begin to define scenarios for study</a:t>
            </a:r>
          </a:p>
          <a:p>
            <a:pPr marL="214313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+mn-lt"/>
              </a:rPr>
              <a:t>As </a:t>
            </a:r>
            <a:r>
              <a:rPr lang="en-US" sz="1700" dirty="0">
                <a:latin typeface="+mn-lt"/>
              </a:rPr>
              <a:t>part of risk modeling, simplified relationships between resource availability and weather conditions are defined (</a:t>
            </a:r>
            <a:r>
              <a:rPr lang="en-US" sz="1700" i="1" dirty="0">
                <a:latin typeface="+mn-lt"/>
              </a:rPr>
              <a:t>see</a:t>
            </a:r>
            <a:r>
              <a:rPr lang="en-US" sz="1700" dirty="0">
                <a:latin typeface="+mn-lt"/>
              </a:rPr>
              <a:t> example on next slide)</a:t>
            </a:r>
          </a:p>
          <a:p>
            <a:pPr marL="214313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+mn-lt"/>
              </a:rPr>
              <a:t>Screen </a:t>
            </a:r>
            <a:r>
              <a:rPr lang="en-US" sz="1700" dirty="0">
                <a:latin typeface="+mn-lt"/>
              </a:rPr>
              <a:t>weather data set to identify set of stressful (extreme) weather events</a:t>
            </a:r>
          </a:p>
          <a:p>
            <a:pPr marL="214313" lvl="0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Transform hourly profiles of weather variables into hourly demand and renewable generation availability</a:t>
            </a:r>
          </a:p>
          <a:p>
            <a:pPr marL="214313" lvl="0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Reduce set of weather events for further study</a:t>
            </a:r>
          </a:p>
          <a:p>
            <a:pPr marL="214313" indent="-214313" algn="l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latin typeface="+mn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01D7FB-E177-4552-A7CA-4570810DFCDF}"/>
              </a:ext>
            </a:extLst>
          </p:cNvPr>
          <p:cNvCxnSpPr>
            <a:cxnSpLocks/>
          </p:cNvCxnSpPr>
          <p:nvPr/>
        </p:nvCxnSpPr>
        <p:spPr bwMode="auto">
          <a:xfrm>
            <a:off x="3511646" y="3332474"/>
            <a:ext cx="0" cy="3251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B76DCC-4367-4741-A725-B3A510622725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198" y="3667125"/>
            <a:ext cx="825909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021EBA6-9D63-43B8-BD18-88E88112BEF7}"/>
              </a:ext>
            </a:extLst>
          </p:cNvPr>
          <p:cNvSpPr txBox="1"/>
          <p:nvPr/>
        </p:nvSpPr>
        <p:spPr>
          <a:xfrm>
            <a:off x="6034945" y="6118788"/>
            <a:ext cx="28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900" i="1" dirty="0">
                <a:solidFill>
                  <a:schemeClr val="tx1"/>
                </a:solidFill>
                <a:latin typeface="+mn-lt"/>
              </a:rPr>
              <a:t>Source: https://gcaptain.com/earth-weather-visualized/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1543" y="994064"/>
            <a:ext cx="5210628" cy="5057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Scenarios For Study Will Include These Elements</a:t>
            </a:r>
            <a:endParaRPr lang="en-US" sz="18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915451" y="1492566"/>
            <a:ext cx="16607" cy="465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715086" y="1492566"/>
            <a:ext cx="10806" cy="472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24879" y="1499820"/>
            <a:ext cx="16607" cy="465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z="1200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0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Risk Model, cont.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200" i="1" dirty="0"/>
              <a:t>Define relationships between availability and weather 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typical weather-related operating range limits by resource type (examples below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Wind requires wind speed between 4-25 m/s</a:t>
            </a:r>
          </a:p>
          <a:p>
            <a:pPr lvl="1"/>
            <a:r>
              <a:rPr lang="en-US" dirty="0"/>
              <a:t>PV needs irradiance above 300 </a:t>
            </a:r>
            <a:r>
              <a:rPr lang="en-US" dirty="0" smtClean="0"/>
              <a:t>W/m</a:t>
            </a:r>
            <a:r>
              <a:rPr lang="en-US" baseline="30000" dirty="0" smtClean="0"/>
              <a:t>2</a:t>
            </a:r>
            <a:endParaRPr lang="en-US" dirty="0"/>
          </a:p>
          <a:p>
            <a:pPr lvl="1"/>
            <a:r>
              <a:rPr lang="en-US" dirty="0"/>
              <a:t>CT needs to ambient temperatures to be above 0F and below </a:t>
            </a:r>
            <a:r>
              <a:rPr lang="en-US" dirty="0" smtClean="0"/>
              <a:t>120F</a:t>
            </a:r>
          </a:p>
          <a:p>
            <a:r>
              <a:rPr lang="en-IE" dirty="0"/>
              <a:t>Estimate </a:t>
            </a:r>
            <a:r>
              <a:rPr lang="en-IE" dirty="0" smtClean="0"/>
              <a:t>de-ratings </a:t>
            </a:r>
            <a:r>
              <a:rPr lang="en-IE" dirty="0"/>
              <a:t>outside normal operating </a:t>
            </a:r>
            <a:r>
              <a:rPr lang="en-IE" dirty="0" smtClean="0"/>
              <a:t>range (examples below)</a:t>
            </a:r>
          </a:p>
          <a:p>
            <a:pPr lvl="1"/>
            <a:r>
              <a:rPr lang="en-IE" dirty="0" smtClean="0"/>
              <a:t>Wind speed &lt; 4 m/s = 100% derate</a:t>
            </a:r>
          </a:p>
          <a:p>
            <a:pPr lvl="1"/>
            <a:r>
              <a:rPr lang="en-IE" dirty="0" smtClean="0"/>
              <a:t>PV irradiance &lt; 300 W/m</a:t>
            </a:r>
            <a:r>
              <a:rPr lang="en-IE" baseline="30000" dirty="0" smtClean="0"/>
              <a:t>2</a:t>
            </a:r>
            <a:r>
              <a:rPr lang="en-IE" dirty="0" smtClean="0"/>
              <a:t> = 100% derate</a:t>
            </a:r>
          </a:p>
          <a:p>
            <a:pPr lvl="1"/>
            <a:r>
              <a:rPr lang="en-IE" dirty="0" smtClean="0"/>
              <a:t>Ambient temperatures &gt; 95F = 5% derate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94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9 PowerPoint Theme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D4DC439-0428-4635-898A-473071B54C31}" vid="{5ABED826-C647-45D0-A3B1-3BCE46DD37DB}"/>
    </a:ext>
  </a:extLst>
</a:theme>
</file>

<file path=ppt/theme/theme2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3.xml><?xml version="1.0" encoding="utf-8"?>
<a:theme xmlns:a="http://schemas.openxmlformats.org/drawingml/2006/main" name="1_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4.xml><?xml version="1.0" encoding="utf-8"?>
<a:theme xmlns:a="http://schemas.openxmlformats.org/drawingml/2006/main" name="1_2019 PowerPoint Theme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D4DC439-0428-4635-898A-473071B54C31}" vid="{5ABED826-C647-45D0-A3B1-3BCE46DD37D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2041</Words>
  <Application>Microsoft Office PowerPoint</Application>
  <PresentationFormat>On-screen Show (4:3)</PresentationFormat>
  <Paragraphs>233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2019 PowerPoint Theme</vt:lpstr>
      <vt:lpstr>iso_white_cover</vt:lpstr>
      <vt:lpstr>1_iso_white_cover</vt:lpstr>
      <vt:lpstr>1_2019 PowerPoint Theme</vt:lpstr>
      <vt:lpstr>PowerPoint Presentation</vt:lpstr>
      <vt:lpstr>Operational Impact of Extreme Weather Events – Energy Security Study</vt:lpstr>
      <vt:lpstr>Step 1: Weather Modeling (Review)</vt:lpstr>
      <vt:lpstr>Step 1: Development of Hourly Weather Variable Profiles - A Key Input to Step 2</vt:lpstr>
      <vt:lpstr>Step 2: Risk Model Development and Scenario Generation</vt:lpstr>
      <vt:lpstr>Step 2: A Review of Common Approaches to Climate Vulnerability &amp; Resilience Assessment </vt:lpstr>
      <vt:lpstr>Step 2: Enhanced Approach to Identify Hazards Based on Asset Exposure, EPRI’s Approach</vt:lpstr>
      <vt:lpstr>Step 2: Risk Model</vt:lpstr>
      <vt:lpstr>Step 2: Risk Model, cont. Define relationships between availability and weather conditions</vt:lpstr>
      <vt:lpstr>Step 2: Risk Model, cont. Modelling Considers Direct &amp; Indirect Impacts</vt:lpstr>
      <vt:lpstr>Step 2: Risk Model, cont. Screen weather data set to identify set of stressful (extreme) weather events</vt:lpstr>
      <vt:lpstr>Step 2: Risk Model, cont. Screen weather data set to identify set of stressful (extreme) weather events</vt:lpstr>
      <vt:lpstr>Step 2: Risk Model, cont. Screen weather data set to identify set of stressful (extreme) weather events</vt:lpstr>
      <vt:lpstr>Step 2: Risk Model, cont. Identifying Events of Interest and Reducing for Further Study</vt:lpstr>
      <vt:lpstr>Step 2: Scenario Generation, cont. </vt:lpstr>
      <vt:lpstr>Step 2: Scenario Generation, cont.</vt:lpstr>
      <vt:lpstr>Step 3: Energy Security Assessments</vt:lpstr>
      <vt:lpstr>Summary</vt:lpstr>
      <vt:lpstr>Preliminary Stakeholder Schedule *Schedule is subject to change based on modeling progress</vt:lpstr>
      <vt:lpstr>PowerPoint Presentation</vt:lpstr>
      <vt:lpstr>appendix</vt:lpstr>
      <vt:lpstr>Step 2: Risk Model, Technology-Specific Mapping of Weather-Related Risks (an example)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2022-05-11T16:35:35Z</dcterms:created>
  <dcterms:modified xsi:type="dcterms:W3CDTF">2022-07-15T20:30:43Z</dcterms:modified>
</cp:coreProperties>
</file>