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2.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708" r:id="rId2"/>
  </p:sldMasterIdLst>
  <p:notesMasterIdLst>
    <p:notesMasterId r:id="rId25"/>
  </p:notesMasterIdLst>
  <p:handoutMasterIdLst>
    <p:handoutMasterId r:id="rId26"/>
  </p:handoutMasterIdLst>
  <p:sldIdLst>
    <p:sldId id="263" r:id="rId3"/>
    <p:sldId id="268" r:id="rId4"/>
    <p:sldId id="300" r:id="rId5"/>
    <p:sldId id="280" r:id="rId6"/>
    <p:sldId id="282" r:id="rId7"/>
    <p:sldId id="281" r:id="rId8"/>
    <p:sldId id="283" r:id="rId9"/>
    <p:sldId id="284" r:id="rId10"/>
    <p:sldId id="285" r:id="rId11"/>
    <p:sldId id="286" r:id="rId12"/>
    <p:sldId id="287" r:id="rId13"/>
    <p:sldId id="289" r:id="rId14"/>
    <p:sldId id="288" r:id="rId15"/>
    <p:sldId id="290" r:id="rId16"/>
    <p:sldId id="291" r:id="rId17"/>
    <p:sldId id="292" r:id="rId18"/>
    <p:sldId id="294" r:id="rId19"/>
    <p:sldId id="295" r:id="rId20"/>
    <p:sldId id="296" r:id="rId21"/>
    <p:sldId id="297" r:id="rId22"/>
    <p:sldId id="298" r:id="rId23"/>
    <p:sldId id="301" r:id="rId24"/>
  </p:sldIdLst>
  <p:sldSz cx="9144000" cy="6858000" type="screen4x3"/>
  <p:notesSz cx="6950075" cy="9236075"/>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10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1DCF2"/>
    <a:srgbClr val="FFFFFF"/>
    <a:srgbClr val="EC1F25"/>
    <a:srgbClr val="FBB92F"/>
    <a:srgbClr val="77BD2A"/>
    <a:srgbClr val="62777F"/>
    <a:srgbClr val="6FA943"/>
    <a:srgbClr val="B9D257"/>
    <a:srgbClr val="F689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0" autoAdjust="0"/>
    <p:restoredTop sz="94662" autoAdjust="0"/>
  </p:normalViewPr>
  <p:slideViewPr>
    <p:cSldViewPr>
      <p:cViewPr varScale="1">
        <p:scale>
          <a:sx n="96" d="100"/>
          <a:sy n="96" d="100"/>
        </p:scale>
        <p:origin x="72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130" y="-8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4"/>
          </a:xfrm>
          <a:prstGeom prst="rect">
            <a:avLst/>
          </a:prstGeom>
        </p:spPr>
        <p:txBody>
          <a:bodyPr vert="horz" lIns="91432" tIns="45716" rIns="91432" bIns="45716" rtlCol="0"/>
          <a:lstStyle>
            <a:lvl1pPr algn="l">
              <a:defRPr sz="1300"/>
            </a:lvl1pPr>
          </a:lstStyle>
          <a:p>
            <a:endParaRPr lang="en-US"/>
          </a:p>
        </p:txBody>
      </p:sp>
      <p:sp>
        <p:nvSpPr>
          <p:cNvPr id="3" name="Date Placeholder 2"/>
          <p:cNvSpPr>
            <a:spLocks noGrp="1"/>
          </p:cNvSpPr>
          <p:nvPr>
            <p:ph type="dt" sz="quarter" idx="1"/>
          </p:nvPr>
        </p:nvSpPr>
        <p:spPr>
          <a:xfrm>
            <a:off x="3937000" y="0"/>
            <a:ext cx="3011488" cy="461964"/>
          </a:xfrm>
          <a:prstGeom prst="rect">
            <a:avLst/>
          </a:prstGeom>
        </p:spPr>
        <p:txBody>
          <a:bodyPr vert="horz" lIns="91432" tIns="45716" rIns="91432" bIns="45716" rtlCol="0"/>
          <a:lstStyle>
            <a:lvl1pPr algn="r">
              <a:defRPr sz="1300"/>
            </a:lvl1pPr>
          </a:lstStyle>
          <a:p>
            <a:fld id="{F87AAE7F-D37E-4830-9F5E-F36A5F180179}" type="datetimeFigureOut">
              <a:rPr lang="en-US" smtClean="0"/>
              <a:t>7/12/2022</a:t>
            </a:fld>
            <a:endParaRPr lang="en-US"/>
          </a:p>
        </p:txBody>
      </p:sp>
      <p:sp>
        <p:nvSpPr>
          <p:cNvPr id="4" name="Footer Placeholder 3"/>
          <p:cNvSpPr>
            <a:spLocks noGrp="1"/>
          </p:cNvSpPr>
          <p:nvPr>
            <p:ph type="ftr" sz="quarter" idx="2"/>
          </p:nvPr>
        </p:nvSpPr>
        <p:spPr>
          <a:xfrm>
            <a:off x="0" y="8772525"/>
            <a:ext cx="3011488" cy="461964"/>
          </a:xfrm>
          <a:prstGeom prst="rect">
            <a:avLst/>
          </a:prstGeom>
        </p:spPr>
        <p:txBody>
          <a:bodyPr vert="horz" lIns="91432" tIns="45716" rIns="91432" bIns="45716" rtlCol="0" anchor="b"/>
          <a:lstStyle>
            <a:lvl1pPr algn="l">
              <a:defRPr sz="1300"/>
            </a:lvl1pPr>
          </a:lstStyle>
          <a:p>
            <a:endParaRPr lang="en-US"/>
          </a:p>
        </p:txBody>
      </p:sp>
      <p:sp>
        <p:nvSpPr>
          <p:cNvPr id="5" name="Slide Number Placeholder 4"/>
          <p:cNvSpPr>
            <a:spLocks noGrp="1"/>
          </p:cNvSpPr>
          <p:nvPr>
            <p:ph type="sldNum" sz="quarter" idx="3"/>
          </p:nvPr>
        </p:nvSpPr>
        <p:spPr>
          <a:xfrm>
            <a:off x="3937000" y="8772525"/>
            <a:ext cx="3011488" cy="461964"/>
          </a:xfrm>
          <a:prstGeom prst="rect">
            <a:avLst/>
          </a:prstGeom>
        </p:spPr>
        <p:txBody>
          <a:bodyPr vert="horz" lIns="91432" tIns="45716" rIns="91432" bIns="45716" rtlCol="0" anchor="b"/>
          <a:lstStyle>
            <a:lvl1pPr algn="r">
              <a:defRPr sz="1300"/>
            </a:lvl1pPr>
          </a:lstStyle>
          <a:p>
            <a:fld id="{8FE02180-CD27-4473-AA37-00085480B5FA}" type="slidenum">
              <a:rPr lang="en-US" smtClean="0"/>
              <a:t>‹#›</a:t>
            </a:fld>
            <a:endParaRPr lang="en-US"/>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4" tIns="46242" rIns="92484" bIns="46242" rtlCol="0"/>
          <a:lstStyle>
            <a:lvl1pPr algn="l">
              <a:defRPr sz="1300"/>
            </a:lvl1pPr>
          </a:lstStyle>
          <a:p>
            <a:endParaRPr lang="en-US"/>
          </a:p>
        </p:txBody>
      </p:sp>
      <p:sp>
        <p:nvSpPr>
          <p:cNvPr id="3" name="Date Placeholder 2"/>
          <p:cNvSpPr>
            <a:spLocks noGrp="1"/>
          </p:cNvSpPr>
          <p:nvPr>
            <p:ph type="dt" idx="1"/>
          </p:nvPr>
        </p:nvSpPr>
        <p:spPr>
          <a:xfrm>
            <a:off x="3936769" y="0"/>
            <a:ext cx="3011699" cy="461804"/>
          </a:xfrm>
          <a:prstGeom prst="rect">
            <a:avLst/>
          </a:prstGeom>
        </p:spPr>
        <p:txBody>
          <a:bodyPr vert="horz" lIns="92484" tIns="46242" rIns="92484" bIns="46242" rtlCol="0"/>
          <a:lstStyle>
            <a:lvl1pPr algn="r">
              <a:defRPr sz="1300"/>
            </a:lvl1pPr>
          </a:lstStyle>
          <a:p>
            <a:fld id="{9EDDEDB6-CD57-44C2-AB19-AC7D3BB8FF8E}" type="datetimeFigureOut">
              <a:rPr lang="en-US" smtClean="0"/>
              <a:pPr/>
              <a:t>7/12/2022</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4" tIns="46242" rIns="92484" bIns="46242"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4" tIns="46242" rIns="92484" bIns="4624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84" tIns="46242" rIns="92484" bIns="46242" rtlCol="0" anchor="b"/>
          <a:lstStyle>
            <a:lvl1pPr algn="l">
              <a:defRPr sz="1300"/>
            </a:lvl1pPr>
          </a:lstStyle>
          <a:p>
            <a:endParaRPr lang="en-US"/>
          </a:p>
        </p:txBody>
      </p:sp>
      <p:sp>
        <p:nvSpPr>
          <p:cNvPr id="7" name="Slide Number Placeholder 6"/>
          <p:cNvSpPr>
            <a:spLocks noGrp="1"/>
          </p:cNvSpPr>
          <p:nvPr>
            <p:ph type="sldNum" sz="quarter" idx="5"/>
          </p:nvPr>
        </p:nvSpPr>
        <p:spPr>
          <a:xfrm>
            <a:off x="3936769" y="8772668"/>
            <a:ext cx="3011699" cy="461804"/>
          </a:xfrm>
          <a:prstGeom prst="rect">
            <a:avLst/>
          </a:prstGeom>
        </p:spPr>
        <p:txBody>
          <a:bodyPr vert="horz" lIns="92484" tIns="46242" rIns="92484" bIns="46242" rtlCol="0" anchor="b"/>
          <a:lstStyle>
            <a:lvl1pPr algn="r">
              <a:defRPr sz="1300"/>
            </a:lvl1pPr>
          </a:lstStyle>
          <a:p>
            <a:fld id="{530677A1-BB48-42A6-9D40-5F3F87EA9D2F}" type="slidenum">
              <a:rPr lang="en-US" smtClean="0"/>
              <a:pPr/>
              <a:t>‹#›</a:t>
            </a:fld>
            <a:endParaRPr lang="en-US"/>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a:t>
            </a:fld>
            <a:endParaRPr lang="en-US"/>
          </a:p>
        </p:txBody>
      </p:sp>
    </p:spTree>
    <p:extLst>
      <p:ext uri="{BB962C8B-B14F-4D97-AF65-F5344CB8AC3E}">
        <p14:creationId xmlns:p14="http://schemas.microsoft.com/office/powerpoint/2010/main" val="1900940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iso-ne.com/about/news-media/newswire" TargetMode="External"/><Relationship Id="rId3" Type="http://schemas.openxmlformats.org/officeDocument/2006/relationships/image" Target="../media/image7.pn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8.jpeg"/><Relationship Id="rId15" Type="http://schemas.openxmlformats.org/officeDocument/2006/relationships/hyperlink" Target="https://twitter.com/isonewengland" TargetMode="External"/><Relationship Id="rId10" Type="http://schemas.openxmlformats.org/officeDocument/2006/relationships/image" Target="../media/image11.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0" y="838200"/>
            <a:ext cx="5334000" cy="5334000"/>
          </a:xfrm>
          <a:prstGeom prst="rect">
            <a:avLst/>
          </a:prstGeom>
        </p:spPr>
      </p:pic>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smtClean="0"/>
              <a:t>Click icon to add chart</a:t>
            </a:r>
            <a:endParaRPr lang="en-US" dirty="0"/>
          </a:p>
        </p:txBody>
      </p:sp>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smtClean="0"/>
              <a:t>Click icon to add SmartArt graphic</a:t>
            </a:r>
            <a:endParaRPr lang="en-US" dirty="0"/>
          </a:p>
        </p:txBody>
      </p:sp>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smtClean="0"/>
              <a:t>Click icon to add table</a:t>
            </a:r>
            <a:endParaRPr lang="en-US"/>
          </a:p>
        </p:txBody>
      </p:sp>
      <p:sp>
        <p:nvSpPr>
          <p:cNvPr id="2" name="Slide Number Placeholder 1"/>
          <p:cNvSpPr>
            <a:spLocks noGrp="1"/>
          </p:cNvSpPr>
          <p:nvPr>
            <p:ph type="sldNum" sz="quarter" idx="11"/>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smtClean="0"/>
              <a:t>Click icon to add picture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smtClean="0"/>
              <a:t>Click icon to add picture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so transitional slide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4" name="Rectangle 13"/>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accent1"/>
                </a:solidFill>
              </a:rPr>
              <a:t>ISO-NE CONFIDENTIAL</a:t>
            </a:r>
            <a:endParaRPr lang="en-US" sz="700" b="1" dirty="0">
              <a:solidFill>
                <a:schemeClr val="accent1"/>
              </a:solidFill>
            </a:endParaRPr>
          </a:p>
        </p:txBody>
      </p:sp>
      <p:sp>
        <p:nvSpPr>
          <p:cNvPr id="15"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6" name="Rectangle 15"/>
          <p:cNvSpPr/>
          <p:nvPr userDrawn="1"/>
        </p:nvSpPr>
        <p:spPr>
          <a:xfrm>
            <a:off x="3124200" y="6564630"/>
            <a:ext cx="2872740" cy="304800"/>
          </a:xfrm>
          <a:prstGeom prst="rect">
            <a:avLst/>
          </a:prstGeom>
          <a:solidFill>
            <a:srgbClr val="A1DC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sz="700" b="1" kern="1200" dirty="0" smtClean="0">
                <a:solidFill>
                  <a:schemeClr val="tx1"/>
                </a:solidFill>
                <a:latin typeface="+mn-lt"/>
                <a:ea typeface="+mn-ea"/>
                <a:cs typeface="+mn-cs"/>
              </a:rPr>
              <a:t>Applicable</a:t>
            </a:r>
            <a:r>
              <a:rPr lang="en-US" sz="700" b="1" kern="1200" baseline="0" dirty="0" smtClean="0">
                <a:solidFill>
                  <a:schemeClr val="tx1"/>
                </a:solidFill>
                <a:latin typeface="+mn-lt"/>
                <a:ea typeface="+mn-ea"/>
                <a:cs typeface="+mn-cs"/>
              </a:rPr>
              <a:t> classification subcategory goes here.</a:t>
            </a:r>
            <a:endParaRPr lang="en-US" sz="700" b="1" kern="1200" dirty="0" smtClean="0">
              <a:solidFill>
                <a:schemeClr val="tx1"/>
              </a:solidFill>
              <a:latin typeface="+mn-lt"/>
              <a:ea typeface="+mn-ea"/>
              <a:cs typeface="+mn-cs"/>
            </a:endParaRPr>
          </a:p>
          <a:p>
            <a:pPr marL="0" algn="ctr" defTabSz="914400" rtl="0" eaLnBrk="1" latinLnBrk="0" hangingPunct="1"/>
            <a:r>
              <a:rPr lang="en-US" sz="700" b="1" kern="1200" dirty="0" smtClean="0">
                <a:solidFill>
                  <a:schemeClr val="tx1"/>
                </a:solidFill>
                <a:latin typeface="+mn-lt"/>
                <a:ea typeface="+mn-ea"/>
                <a:cs typeface="+mn-cs"/>
              </a:rPr>
              <a:t>Populate or delete this text box.</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smtClean="0"/>
              <a:t>Click icon to add SmartArt graphic</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smtClean="0"/>
              <a:t>Click icon to add SmartArt graphic</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smtClean="0"/>
              <a:t>Click icon to add media</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smtClean="0"/>
              <a:t>Click icon to add media</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smtClean="0"/>
              <a:t>Click icon to add online image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smtClean="0"/>
              <a:t>Click icon to add online image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2209801"/>
            <a:ext cx="7772400" cy="1362075"/>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3581401"/>
            <a:ext cx="7772400" cy="1500187"/>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5943600"/>
            <a:ext cx="7360920" cy="387191"/>
          </a:xfrm>
          <a:prstGeom prst="roundRect">
            <a:avLst>
              <a:gd name="adj" fmla="val 8861"/>
            </a:avLst>
          </a:prstGeom>
        </p:spPr>
        <p:txBody>
          <a:bodyPr/>
          <a:lstStyle>
            <a:lvl1pPr algn="r">
              <a:defRPr i="1">
                <a:solidFill>
                  <a:srgbClr val="000000"/>
                </a:solidFill>
              </a:defRPr>
            </a:lvl1pPr>
          </a:lstStyle>
          <a:p>
            <a:r>
              <a:rPr lang="en-US" smtClean="0"/>
              <a:t>Optional: use this for references or other footnotes (18pt )</a:t>
            </a:r>
            <a:endParaRPr lang="en-US" dirty="0"/>
          </a:p>
        </p:txBody>
      </p:sp>
      <p:sp>
        <p:nvSpPr>
          <p:cNvPr id="6"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9" name="Picture 8" descr="ISO049-PowerPoint-d1-revised-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11" name="Rectangle 10"/>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accent1"/>
                </a:solidFill>
              </a:rPr>
              <a:t>ISO-NE CONFIDENTIAL</a:t>
            </a:r>
            <a:endParaRPr lang="en-US" sz="700" b="1" dirty="0">
              <a:solidFill>
                <a:schemeClr val="accent1"/>
              </a:solidFill>
            </a:endParaRPr>
          </a:p>
        </p:txBody>
      </p:sp>
      <p:sp>
        <p:nvSpPr>
          <p:cNvPr id="12"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3" name="Rectangle 12"/>
          <p:cNvSpPr/>
          <p:nvPr userDrawn="1"/>
        </p:nvSpPr>
        <p:spPr>
          <a:xfrm>
            <a:off x="3124200" y="6564630"/>
            <a:ext cx="287274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sz="700" b="1" kern="1200" dirty="0" smtClean="0">
                <a:solidFill>
                  <a:schemeClr val="tx1"/>
                </a:solidFill>
                <a:latin typeface="+mn-lt"/>
                <a:ea typeface="+mn-ea"/>
                <a:cs typeface="+mn-cs"/>
              </a:rPr>
              <a:t>Applicable</a:t>
            </a:r>
            <a:r>
              <a:rPr lang="en-US" sz="700" b="1" kern="1200" baseline="0" dirty="0" smtClean="0">
                <a:solidFill>
                  <a:schemeClr val="tx1"/>
                </a:solidFill>
                <a:latin typeface="+mn-lt"/>
                <a:ea typeface="+mn-ea"/>
                <a:cs typeface="+mn-cs"/>
              </a:rPr>
              <a:t> classification subcategory goes here.</a:t>
            </a:r>
            <a:endParaRPr lang="en-US" sz="700" b="1" kern="1200" dirty="0" smtClean="0">
              <a:solidFill>
                <a:schemeClr val="tx1"/>
              </a:solidFill>
              <a:latin typeface="+mn-lt"/>
              <a:ea typeface="+mn-ea"/>
              <a:cs typeface="+mn-cs"/>
            </a:endParaRPr>
          </a:p>
          <a:p>
            <a:pPr marL="0" algn="ctr" defTabSz="914400" rtl="0" eaLnBrk="1" latinLnBrk="0" hangingPunct="1"/>
            <a:r>
              <a:rPr lang="en-US" sz="700" b="1" kern="1200" dirty="0" smtClean="0">
                <a:solidFill>
                  <a:schemeClr val="tx1"/>
                </a:solidFill>
                <a:latin typeface="+mn-lt"/>
                <a:ea typeface="+mn-ea"/>
                <a:cs typeface="+mn-cs"/>
              </a:rPr>
              <a:t>Populate or delete this text box.</a:t>
            </a:r>
          </a:p>
        </p:txBody>
      </p:sp>
    </p:spTree>
    <p:extLst>
      <p:ext uri="{BB962C8B-B14F-4D97-AF65-F5344CB8AC3E}">
        <p14:creationId xmlns:p14="http://schemas.microsoft.com/office/powerpoint/2010/main" val="199496596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transitional slide 3">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2" name="Rectangle 11"/>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accent5"/>
                </a:solidFill>
              </a:rPr>
              <a:t>ISO-NE CONFIDENTIAL</a:t>
            </a:r>
            <a:endParaRPr lang="en-US" sz="700" b="1" dirty="0">
              <a:solidFill>
                <a:schemeClr val="accent5"/>
              </a:solidFill>
            </a:endParaRPr>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5" name="Rectangle 14"/>
          <p:cNvSpPr/>
          <p:nvPr userDrawn="1"/>
        </p:nvSpPr>
        <p:spPr>
          <a:xfrm>
            <a:off x="3124200" y="6564630"/>
            <a:ext cx="287274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sz="700" b="1" kern="1200" dirty="0" smtClean="0">
                <a:solidFill>
                  <a:schemeClr val="tx1"/>
                </a:solidFill>
                <a:latin typeface="+mn-lt"/>
                <a:ea typeface="+mn-ea"/>
                <a:cs typeface="+mn-cs"/>
              </a:rPr>
              <a:t>Applicable</a:t>
            </a:r>
            <a:r>
              <a:rPr lang="en-US" sz="700" b="1" kern="1200" baseline="0" dirty="0" smtClean="0">
                <a:solidFill>
                  <a:schemeClr val="tx1"/>
                </a:solidFill>
                <a:latin typeface="+mn-lt"/>
                <a:ea typeface="+mn-ea"/>
                <a:cs typeface="+mn-cs"/>
              </a:rPr>
              <a:t> classification subcategory goes here.</a:t>
            </a:r>
            <a:endParaRPr lang="en-US" sz="700" b="1" kern="1200" dirty="0" smtClean="0">
              <a:solidFill>
                <a:schemeClr val="tx1"/>
              </a:solidFill>
              <a:latin typeface="+mn-lt"/>
              <a:ea typeface="+mn-ea"/>
              <a:cs typeface="+mn-cs"/>
            </a:endParaRPr>
          </a:p>
          <a:p>
            <a:pPr marL="0" algn="ctr" defTabSz="914400" rtl="0" eaLnBrk="1" latinLnBrk="0" hangingPunct="1"/>
            <a:r>
              <a:rPr lang="en-US" sz="700" b="1" kern="1200" dirty="0" smtClean="0">
                <a:solidFill>
                  <a:schemeClr val="tx1"/>
                </a:solidFill>
                <a:latin typeface="+mn-lt"/>
                <a:ea typeface="+mn-ea"/>
                <a:cs typeface="+mn-cs"/>
              </a:rPr>
              <a:t>Populate or delete this text box.</a:t>
            </a:r>
          </a:p>
        </p:txBody>
      </p:sp>
    </p:spTree>
    <p:extLst>
      <p:ext uri="{BB962C8B-B14F-4D97-AF65-F5344CB8AC3E}">
        <p14:creationId xmlns:p14="http://schemas.microsoft.com/office/powerpoint/2010/main" val="42604884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transitional slide 4">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12" name="Rectangle 11"/>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accent3">
                    <a:lumMod val="75000"/>
                  </a:schemeClr>
                </a:solidFill>
              </a:rPr>
              <a:t>ISO-NE CONFIDENTIAL</a:t>
            </a:r>
            <a:endParaRPr lang="en-US" sz="700" b="1" dirty="0">
              <a:solidFill>
                <a:schemeClr val="accent3">
                  <a:lumMod val="75000"/>
                </a:schemeClr>
              </a:solidFill>
            </a:endParaRPr>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5" name="Rectangle 14"/>
          <p:cNvSpPr/>
          <p:nvPr userDrawn="1"/>
        </p:nvSpPr>
        <p:spPr>
          <a:xfrm>
            <a:off x="3124200" y="6564630"/>
            <a:ext cx="287274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sz="700" b="1" kern="1200" dirty="0" smtClean="0">
                <a:solidFill>
                  <a:schemeClr val="tx1"/>
                </a:solidFill>
                <a:latin typeface="+mn-lt"/>
                <a:ea typeface="+mn-ea"/>
                <a:cs typeface="+mn-cs"/>
              </a:rPr>
              <a:t>Applicable</a:t>
            </a:r>
            <a:r>
              <a:rPr lang="en-US" sz="700" b="1" kern="1200" baseline="0" dirty="0" smtClean="0">
                <a:solidFill>
                  <a:schemeClr val="tx1"/>
                </a:solidFill>
                <a:latin typeface="+mn-lt"/>
                <a:ea typeface="+mn-ea"/>
                <a:cs typeface="+mn-cs"/>
              </a:rPr>
              <a:t> classification subcategory goes here.</a:t>
            </a:r>
            <a:endParaRPr lang="en-US" sz="700" b="1" kern="1200" dirty="0" smtClean="0">
              <a:solidFill>
                <a:schemeClr val="tx1"/>
              </a:solidFill>
              <a:latin typeface="+mn-lt"/>
              <a:ea typeface="+mn-ea"/>
              <a:cs typeface="+mn-cs"/>
            </a:endParaRPr>
          </a:p>
          <a:p>
            <a:pPr marL="0" algn="ctr" defTabSz="914400" rtl="0" eaLnBrk="1" latinLnBrk="0" hangingPunct="1"/>
            <a:r>
              <a:rPr lang="en-US" sz="700" b="1" kern="1200" dirty="0" smtClean="0">
                <a:solidFill>
                  <a:schemeClr val="tx1"/>
                </a:solidFill>
                <a:latin typeface="+mn-lt"/>
                <a:ea typeface="+mn-ea"/>
                <a:cs typeface="+mn-cs"/>
              </a:rPr>
              <a:t>Populate or delete this text box.</a:t>
            </a:r>
          </a:p>
        </p:txBody>
      </p:sp>
    </p:spTree>
    <p:extLst>
      <p:ext uri="{BB962C8B-B14F-4D97-AF65-F5344CB8AC3E}">
        <p14:creationId xmlns:p14="http://schemas.microsoft.com/office/powerpoint/2010/main" val="1306522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a:t>
            </a:r>
            <a:r>
              <a:rPr lang="en-US" sz="1400" i="1" kern="1200" baseline="0" dirty="0" err="1"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1253642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9"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userDrawn="1"/>
        </p:nvSpPr>
        <p:spPr>
          <a:xfrm>
            <a:off x="3905987"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07" r:id="rId1"/>
    <p:sldLayoutId id="2147483683" r:id="rId2"/>
    <p:sldLayoutId id="2147483714" r:id="rId3"/>
    <p:sldLayoutId id="2147483715" r:id="rId4"/>
    <p:sldLayoutId id="2147483716" r:id="rId5"/>
    <p:sldLayoutId id="2147483675" r:id="rId6"/>
    <p:sldLayoutId id="2147483650" r:id="rId7"/>
    <p:sldLayoutId id="2147483664" r:id="rId8"/>
    <p:sldLayoutId id="2147483720" r:id="rId9"/>
    <p:sldLayoutId id="2147483684"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17" r:id="rId28"/>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8" name="Rectangle 7"/>
          <p:cNvSpPr/>
          <p:nvPr userDrawn="1"/>
        </p:nvSpPr>
        <p:spPr>
          <a:xfrm>
            <a:off x="3905987" y="6574972"/>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CONFIDENTIAL</a:t>
            </a:r>
            <a:endParaRPr lang="en-US" sz="700" b="1" dirty="0">
              <a:solidFill>
                <a:schemeClr val="tx1"/>
              </a:solidFill>
            </a:endParaRPr>
          </a:p>
        </p:txBody>
      </p:sp>
      <p:sp>
        <p:nvSpPr>
          <p:cNvPr id="9" name="Rectangle 8"/>
          <p:cNvSpPr/>
          <p:nvPr userDrawn="1"/>
        </p:nvSpPr>
        <p:spPr>
          <a:xfrm>
            <a:off x="1485900" y="6705600"/>
            <a:ext cx="6172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r>
              <a:rPr lang="en-US" sz="700" b="1" kern="1200" dirty="0" smtClean="0">
                <a:solidFill>
                  <a:schemeClr val="tx1"/>
                </a:solidFill>
                <a:latin typeface="+mn-lt"/>
                <a:ea typeface="+mn-ea"/>
                <a:cs typeface="+mn-cs"/>
              </a:rPr>
              <a:t>Applicable</a:t>
            </a:r>
            <a:r>
              <a:rPr lang="en-US" sz="700" b="1" kern="1200" baseline="0" dirty="0" smtClean="0">
                <a:solidFill>
                  <a:schemeClr val="tx1"/>
                </a:solidFill>
                <a:latin typeface="+mn-lt"/>
                <a:ea typeface="+mn-ea"/>
                <a:cs typeface="+mn-cs"/>
              </a:rPr>
              <a:t> classification subcategory goes here. </a:t>
            </a:r>
            <a:r>
              <a:rPr lang="en-US" sz="700" b="1" kern="1200" dirty="0" smtClean="0">
                <a:solidFill>
                  <a:schemeClr val="tx1"/>
                </a:solidFill>
                <a:latin typeface="+mn-lt"/>
                <a:ea typeface="+mn-ea"/>
                <a:cs typeface="+mn-cs"/>
              </a:rPr>
              <a:t>Populate or delete this text box.</a:t>
            </a: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3712" r:id="rId1"/>
    <p:sldLayoutId id="2147483713"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s://www.nerc.com/pa/CI/ESISAC/GridEx/GridEx%20VI%20Public%20Report.pdf"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pPr fontAlgn="auto">
              <a:spcAft>
                <a:spcPts val="0"/>
              </a:spcAft>
            </a:pPr>
            <a:r>
              <a:rPr lang="en-US" dirty="0" smtClean="0"/>
              <a:t>July 19, </a:t>
            </a:r>
            <a:r>
              <a:rPr lang="en-US" dirty="0"/>
              <a:t>2022 | NEPOOL Reliability Committee | Doubletree Hotel, Westborough, ma </a:t>
            </a:r>
          </a:p>
        </p:txBody>
      </p:sp>
      <p:sp>
        <p:nvSpPr>
          <p:cNvPr id="6" name="Text Placeholder 5"/>
          <p:cNvSpPr>
            <a:spLocks noGrp="1"/>
          </p:cNvSpPr>
          <p:nvPr>
            <p:ph type="body" sz="quarter" idx="17"/>
          </p:nvPr>
        </p:nvSpPr>
        <p:spPr/>
        <p:txBody>
          <a:bodyPr/>
          <a:lstStyle/>
          <a:p>
            <a:r>
              <a:rPr lang="en-US" dirty="0" smtClean="0"/>
              <a:t>Jonathan Gravelin</a:t>
            </a:r>
            <a:endParaRPr lang="en-US" dirty="0"/>
          </a:p>
        </p:txBody>
      </p:sp>
      <p:sp>
        <p:nvSpPr>
          <p:cNvPr id="7" name="Text Placeholder 6"/>
          <p:cNvSpPr>
            <a:spLocks noGrp="1"/>
          </p:cNvSpPr>
          <p:nvPr>
            <p:ph type="body" sz="quarter" idx="18"/>
          </p:nvPr>
        </p:nvSpPr>
        <p:spPr/>
        <p:txBody>
          <a:bodyPr/>
          <a:lstStyle/>
          <a:p>
            <a:r>
              <a:rPr lang="en-US" dirty="0" smtClean="0"/>
              <a:t>Manager, control room operations</a:t>
            </a:r>
            <a:endParaRPr lang="en-US" dirty="0"/>
          </a:p>
        </p:txBody>
      </p:sp>
      <p:sp>
        <p:nvSpPr>
          <p:cNvPr id="5" name="Text Placeholder 4"/>
          <p:cNvSpPr>
            <a:spLocks noGrp="1"/>
          </p:cNvSpPr>
          <p:nvPr>
            <p:ph type="body" sz="quarter" idx="16"/>
          </p:nvPr>
        </p:nvSpPr>
        <p:spPr/>
        <p:txBody>
          <a:bodyPr/>
          <a:lstStyle/>
          <a:p>
            <a:r>
              <a:rPr lang="en-US" dirty="0" smtClean="0"/>
              <a:t>Summary of Exercise and Lessons Learned </a:t>
            </a:r>
            <a:endParaRPr lang="en-US" dirty="0"/>
          </a:p>
          <a:p>
            <a:endParaRPr lang="en-US" dirty="0">
              <a:latin typeface="+mj-lt"/>
            </a:endParaRPr>
          </a:p>
        </p:txBody>
      </p:sp>
      <p:sp>
        <p:nvSpPr>
          <p:cNvPr id="8" name="Text Placeholder 7"/>
          <p:cNvSpPr>
            <a:spLocks noGrp="1"/>
          </p:cNvSpPr>
          <p:nvPr>
            <p:ph type="body" sz="quarter" idx="19"/>
          </p:nvPr>
        </p:nvSpPr>
        <p:spPr/>
        <p:txBody>
          <a:bodyPr/>
          <a:lstStyle/>
          <a:p>
            <a:r>
              <a:rPr lang="en-US" dirty="0" smtClean="0"/>
              <a:t>GridEx VI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10</a:t>
            </a:fld>
            <a:endParaRPr lang="en-US" dirty="0"/>
          </a:p>
        </p:txBody>
      </p:sp>
      <p:sp>
        <p:nvSpPr>
          <p:cNvPr id="2" name="Title 1"/>
          <p:cNvSpPr>
            <a:spLocks noGrp="1"/>
          </p:cNvSpPr>
          <p:nvPr>
            <p:ph type="title"/>
          </p:nvPr>
        </p:nvSpPr>
        <p:spPr/>
        <p:txBody>
          <a:bodyPr/>
          <a:lstStyle/>
          <a:p>
            <a:r>
              <a:rPr lang="en-US" dirty="0" smtClean="0"/>
              <a:t>GridEx VI – Transmission Events</a:t>
            </a:r>
            <a:endParaRPr lang="en-US" dirty="0"/>
          </a:p>
        </p:txBody>
      </p:sp>
      <p:sp>
        <p:nvSpPr>
          <p:cNvPr id="3" name="Text Placeholder 2"/>
          <p:cNvSpPr>
            <a:spLocks noGrp="1"/>
          </p:cNvSpPr>
          <p:nvPr>
            <p:ph idx="1"/>
          </p:nvPr>
        </p:nvSpPr>
        <p:spPr/>
        <p:txBody>
          <a:bodyPr>
            <a:normAutofit/>
          </a:bodyPr>
          <a:lstStyle/>
          <a:p>
            <a:r>
              <a:rPr lang="en-US" dirty="0" smtClean="0"/>
              <a:t>Multiple transmission events due to weather and physical attacks resulting in loss of import capability and generating supply</a:t>
            </a:r>
          </a:p>
          <a:p>
            <a:r>
              <a:rPr lang="en-US" dirty="0" smtClean="0"/>
              <a:t>Transmission Outage Details:</a:t>
            </a:r>
            <a:endParaRPr lang="en-US" strike="sngStrike" dirty="0">
              <a:solidFill>
                <a:srgbClr val="FF0000"/>
              </a:solidFill>
            </a:endParaRPr>
          </a:p>
          <a:p>
            <a:pPr lvl="1"/>
            <a:endParaRPr lang="en-US" dirty="0" smtClean="0"/>
          </a:p>
          <a:p>
            <a:pPr marL="0" indent="0">
              <a:buNone/>
            </a:pPr>
            <a:endParaRPr lang="en-US" dirty="0" smtClean="0"/>
          </a:p>
          <a:p>
            <a:endParaRPr lang="en-US" dirty="0" smtClean="0"/>
          </a:p>
          <a:p>
            <a:pPr marL="0" indent="0">
              <a:buNone/>
            </a:pPr>
            <a:endParaRPr lang="en-US" dirty="0" smtClean="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84997103"/>
              </p:ext>
            </p:extLst>
          </p:nvPr>
        </p:nvGraphicFramePr>
        <p:xfrm>
          <a:off x="1676400" y="3276600"/>
          <a:ext cx="4800600" cy="2362200"/>
        </p:xfrm>
        <a:graphic>
          <a:graphicData uri="http://schemas.openxmlformats.org/drawingml/2006/table">
            <a:tbl>
              <a:tblPr>
                <a:tableStyleId>{5C22544A-7EE6-4342-B048-85BDC9FD1C3A}</a:tableStyleId>
              </a:tblPr>
              <a:tblGrid>
                <a:gridCol w="1302371">
                  <a:extLst>
                    <a:ext uri="{9D8B030D-6E8A-4147-A177-3AD203B41FA5}">
                      <a16:colId xmlns:a16="http://schemas.microsoft.com/office/drawing/2014/main" val="454336768"/>
                    </a:ext>
                  </a:extLst>
                </a:gridCol>
                <a:gridCol w="1771830">
                  <a:extLst>
                    <a:ext uri="{9D8B030D-6E8A-4147-A177-3AD203B41FA5}">
                      <a16:colId xmlns:a16="http://schemas.microsoft.com/office/drawing/2014/main" val="3243554877"/>
                    </a:ext>
                  </a:extLst>
                </a:gridCol>
                <a:gridCol w="1726399">
                  <a:extLst>
                    <a:ext uri="{9D8B030D-6E8A-4147-A177-3AD203B41FA5}">
                      <a16:colId xmlns:a16="http://schemas.microsoft.com/office/drawing/2014/main" val="424553609"/>
                    </a:ext>
                  </a:extLst>
                </a:gridCol>
              </a:tblGrid>
              <a:tr h="393700">
                <a:tc gridSpan="3">
                  <a:txBody>
                    <a:bodyPr/>
                    <a:lstStyle/>
                    <a:p>
                      <a:pPr algn="ctr" fontAlgn="b"/>
                      <a:r>
                        <a:rPr lang="en-US" sz="1500" b="1" u="none" strike="noStrike" dirty="0">
                          <a:solidFill>
                            <a:srgbClr val="000000"/>
                          </a:solidFill>
                          <a:effectLst/>
                        </a:rPr>
                        <a:t>Transmission Outage Details by Voltage </a:t>
                      </a:r>
                      <a:endParaRPr lang="en-US" sz="15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38614747"/>
                  </a:ext>
                </a:extLst>
              </a:tr>
              <a:tr h="393700">
                <a:tc>
                  <a:txBody>
                    <a:bodyPr/>
                    <a:lstStyle/>
                    <a:p>
                      <a:pPr algn="ctr" fontAlgn="b"/>
                      <a:r>
                        <a:rPr lang="en-US" sz="1500" b="1" u="none" strike="noStrike" dirty="0">
                          <a:solidFill>
                            <a:srgbClr val="000000"/>
                          </a:solidFill>
                          <a:effectLst/>
                        </a:rPr>
                        <a:t>Voltage</a:t>
                      </a:r>
                      <a:endParaRPr lang="en-US" sz="15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500" b="1" u="none" strike="noStrike" dirty="0">
                          <a:solidFill>
                            <a:srgbClr val="000000"/>
                          </a:solidFill>
                          <a:effectLst/>
                        </a:rPr>
                        <a:t>Number of Trips</a:t>
                      </a:r>
                      <a:endParaRPr lang="en-US" sz="15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500" b="1" u="none" strike="noStrike" dirty="0">
                          <a:solidFill>
                            <a:srgbClr val="000000"/>
                          </a:solidFill>
                          <a:effectLst/>
                        </a:rPr>
                        <a:t>Remaining OOS</a:t>
                      </a:r>
                      <a:endParaRPr lang="en-US" sz="15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50173609"/>
                  </a:ext>
                </a:extLst>
              </a:tr>
              <a:tr h="393700">
                <a:tc>
                  <a:txBody>
                    <a:bodyPr/>
                    <a:lstStyle/>
                    <a:p>
                      <a:pPr algn="l" fontAlgn="b"/>
                      <a:r>
                        <a:rPr lang="en-US" sz="1500" b="1" u="none" strike="noStrike" dirty="0">
                          <a:solidFill>
                            <a:srgbClr val="000000"/>
                          </a:solidFill>
                          <a:effectLst/>
                        </a:rPr>
                        <a:t>115 kV</a:t>
                      </a:r>
                      <a:endParaRPr lang="en-US" sz="15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500" u="none" strike="noStrike" dirty="0">
                          <a:solidFill>
                            <a:srgbClr val="000000"/>
                          </a:solidFill>
                          <a:effectLst/>
                        </a:rPr>
                        <a:t>37</a:t>
                      </a:r>
                      <a:endParaRPr lang="en-US" sz="15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500" u="none" strike="noStrike" dirty="0">
                          <a:solidFill>
                            <a:srgbClr val="000000"/>
                          </a:solidFill>
                          <a:effectLst/>
                        </a:rPr>
                        <a:t>10</a:t>
                      </a:r>
                      <a:endParaRPr lang="en-US" sz="15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3980163"/>
                  </a:ext>
                </a:extLst>
              </a:tr>
              <a:tr h="393700">
                <a:tc>
                  <a:txBody>
                    <a:bodyPr/>
                    <a:lstStyle/>
                    <a:p>
                      <a:pPr algn="l" fontAlgn="b"/>
                      <a:r>
                        <a:rPr lang="en-US" sz="1500" b="1" u="none" strike="noStrike" dirty="0">
                          <a:solidFill>
                            <a:srgbClr val="000000"/>
                          </a:solidFill>
                          <a:effectLst/>
                        </a:rPr>
                        <a:t>230 kV</a:t>
                      </a:r>
                      <a:endParaRPr lang="en-US" sz="15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500" u="none" strike="noStrike" dirty="0">
                          <a:solidFill>
                            <a:srgbClr val="000000"/>
                          </a:solidFill>
                          <a:effectLst/>
                        </a:rPr>
                        <a:t>0</a:t>
                      </a:r>
                      <a:endParaRPr lang="en-US" sz="15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500" u="none" strike="noStrike" dirty="0">
                          <a:solidFill>
                            <a:srgbClr val="000000"/>
                          </a:solidFill>
                          <a:effectLst/>
                        </a:rPr>
                        <a:t>0</a:t>
                      </a:r>
                      <a:endParaRPr lang="en-US" sz="15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4309344"/>
                  </a:ext>
                </a:extLst>
              </a:tr>
              <a:tr h="393700">
                <a:tc>
                  <a:txBody>
                    <a:bodyPr/>
                    <a:lstStyle/>
                    <a:p>
                      <a:pPr algn="l" fontAlgn="b"/>
                      <a:r>
                        <a:rPr lang="en-US" sz="1500" b="1" u="none" strike="noStrike" dirty="0">
                          <a:solidFill>
                            <a:srgbClr val="000000"/>
                          </a:solidFill>
                          <a:effectLst/>
                        </a:rPr>
                        <a:t>345 kV</a:t>
                      </a:r>
                      <a:endParaRPr lang="en-US" sz="15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500" u="none" strike="noStrike" dirty="0">
                          <a:solidFill>
                            <a:srgbClr val="000000"/>
                          </a:solidFill>
                          <a:effectLst/>
                        </a:rPr>
                        <a:t>9</a:t>
                      </a:r>
                      <a:endParaRPr lang="en-US" sz="15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500" u="none" strike="noStrike" dirty="0">
                          <a:solidFill>
                            <a:srgbClr val="000000"/>
                          </a:solidFill>
                          <a:effectLst/>
                        </a:rPr>
                        <a:t>8</a:t>
                      </a:r>
                      <a:endParaRPr lang="en-US" sz="15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6619097"/>
                  </a:ext>
                </a:extLst>
              </a:tr>
              <a:tr h="393700">
                <a:tc>
                  <a:txBody>
                    <a:bodyPr/>
                    <a:lstStyle/>
                    <a:p>
                      <a:pPr algn="l" fontAlgn="b"/>
                      <a:r>
                        <a:rPr lang="en-US" sz="1500" b="1" u="none" strike="noStrike" dirty="0">
                          <a:solidFill>
                            <a:srgbClr val="000000"/>
                          </a:solidFill>
                          <a:effectLst/>
                        </a:rPr>
                        <a:t>Other </a:t>
                      </a:r>
                      <a:endParaRPr lang="en-US" sz="15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fontAlgn="b"/>
                      <a:r>
                        <a:rPr lang="en-US" sz="1500" u="none" strike="noStrike" dirty="0">
                          <a:solidFill>
                            <a:srgbClr val="000000"/>
                          </a:solidFill>
                          <a:effectLst/>
                        </a:rPr>
                        <a:t>0</a:t>
                      </a:r>
                      <a:endParaRPr lang="en-US" sz="15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500" u="none" strike="noStrike" dirty="0">
                          <a:solidFill>
                            <a:srgbClr val="000000"/>
                          </a:solidFill>
                          <a:effectLst/>
                        </a:rPr>
                        <a:t>0</a:t>
                      </a:r>
                      <a:endParaRPr lang="en-US" sz="15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0337692"/>
                  </a:ext>
                </a:extLst>
              </a:tr>
            </a:tbl>
          </a:graphicData>
        </a:graphic>
      </p:graphicFrame>
    </p:spTree>
    <p:extLst>
      <p:ext uri="{BB962C8B-B14F-4D97-AF65-F5344CB8AC3E}">
        <p14:creationId xmlns:p14="http://schemas.microsoft.com/office/powerpoint/2010/main" val="1164671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11</a:t>
            </a:fld>
            <a:endParaRPr lang="en-US" dirty="0"/>
          </a:p>
        </p:txBody>
      </p:sp>
      <p:sp>
        <p:nvSpPr>
          <p:cNvPr id="2" name="Title 1"/>
          <p:cNvSpPr>
            <a:spLocks noGrp="1"/>
          </p:cNvSpPr>
          <p:nvPr>
            <p:ph type="title"/>
          </p:nvPr>
        </p:nvSpPr>
        <p:spPr/>
        <p:txBody>
          <a:bodyPr/>
          <a:lstStyle/>
          <a:p>
            <a:r>
              <a:rPr lang="en-US" dirty="0" smtClean="0"/>
              <a:t>GridEx VI – System Loads</a:t>
            </a:r>
            <a:endParaRPr lang="en-US" dirty="0"/>
          </a:p>
        </p:txBody>
      </p:sp>
      <p:sp>
        <p:nvSpPr>
          <p:cNvPr id="3" name="Text Placeholder 2"/>
          <p:cNvSpPr>
            <a:spLocks noGrp="1"/>
          </p:cNvSpPr>
          <p:nvPr>
            <p:ph idx="1"/>
          </p:nvPr>
        </p:nvSpPr>
        <p:spPr>
          <a:xfrm>
            <a:off x="381000" y="1401762"/>
            <a:ext cx="8382000" cy="4812688"/>
          </a:xfrm>
        </p:spPr>
        <p:txBody>
          <a:bodyPr>
            <a:normAutofit/>
          </a:bodyPr>
          <a:lstStyle/>
          <a:p>
            <a:pPr marL="0" indent="0" algn="ctr">
              <a:buNone/>
            </a:pPr>
            <a:r>
              <a:rPr lang="en-US" dirty="0"/>
              <a:t>The difference between the original forecast and actual load is the approximate load that was lost </a:t>
            </a:r>
            <a:r>
              <a:rPr lang="en-US" dirty="0" smtClean="0"/>
              <a:t>due to inject events or manual load </a:t>
            </a:r>
            <a:r>
              <a:rPr lang="en-US" dirty="0"/>
              <a:t>shedding to secure the Bulk Electric System under </a:t>
            </a:r>
            <a:r>
              <a:rPr lang="en-US" dirty="0" smtClean="0"/>
              <a:t>OP-7</a:t>
            </a:r>
          </a:p>
          <a:p>
            <a:pPr marL="0" indent="0">
              <a:buNone/>
            </a:pPr>
            <a:endParaRPr lang="en-US" dirty="0" smtClean="0"/>
          </a:p>
          <a:p>
            <a:endParaRPr lang="en-US" dirty="0" smtClean="0"/>
          </a:p>
          <a:p>
            <a:pPr marL="0" indent="0">
              <a:buNone/>
            </a:pPr>
            <a:endParaRPr lang="en-US" dirty="0" smtClean="0"/>
          </a:p>
          <a:p>
            <a:endParaRPr lang="en-US" dirty="0"/>
          </a:p>
        </p:txBody>
      </p:sp>
      <p:pic>
        <p:nvPicPr>
          <p:cNvPr id="5" name="Picture 4"/>
          <p:cNvPicPr>
            <a:picLocks noChangeAspect="1"/>
          </p:cNvPicPr>
          <p:nvPr/>
        </p:nvPicPr>
        <p:blipFill>
          <a:blip r:embed="rId2"/>
          <a:stretch>
            <a:fillRect/>
          </a:stretch>
        </p:blipFill>
        <p:spPr>
          <a:xfrm>
            <a:off x="1219200" y="2725506"/>
            <a:ext cx="6477000" cy="3488944"/>
          </a:xfrm>
          <a:prstGeom prst="rect">
            <a:avLst/>
          </a:prstGeom>
        </p:spPr>
      </p:pic>
    </p:spTree>
    <p:extLst>
      <p:ext uri="{BB962C8B-B14F-4D97-AF65-F5344CB8AC3E}">
        <p14:creationId xmlns:p14="http://schemas.microsoft.com/office/powerpoint/2010/main" val="3080035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12</a:t>
            </a:fld>
            <a:endParaRPr lang="en-US" dirty="0"/>
          </a:p>
        </p:txBody>
      </p:sp>
      <p:sp>
        <p:nvSpPr>
          <p:cNvPr id="2" name="Title 1"/>
          <p:cNvSpPr>
            <a:spLocks noGrp="1"/>
          </p:cNvSpPr>
          <p:nvPr>
            <p:ph type="title"/>
          </p:nvPr>
        </p:nvSpPr>
        <p:spPr/>
        <p:txBody>
          <a:bodyPr/>
          <a:lstStyle/>
          <a:p>
            <a:r>
              <a:rPr lang="en-US" dirty="0" smtClean="0"/>
              <a:t>GridEx VI </a:t>
            </a:r>
            <a:r>
              <a:rPr lang="en-US" dirty="0"/>
              <a:t>– Customer </a:t>
            </a:r>
            <a:r>
              <a:rPr lang="en-US" dirty="0" smtClean="0"/>
              <a:t>Outages</a:t>
            </a:r>
            <a:endParaRPr lang="en-US" dirty="0"/>
          </a:p>
        </p:txBody>
      </p:sp>
      <p:sp>
        <p:nvSpPr>
          <p:cNvPr id="3" name="Text Placeholder 2"/>
          <p:cNvSpPr>
            <a:spLocks noGrp="1"/>
          </p:cNvSpPr>
          <p:nvPr>
            <p:ph idx="1"/>
          </p:nvPr>
        </p:nvSpPr>
        <p:spPr/>
        <p:txBody>
          <a:bodyPr>
            <a:normAutofit/>
          </a:bodyPr>
          <a:lstStyle/>
          <a:p>
            <a:pPr marL="0" indent="0">
              <a:buNone/>
            </a:pPr>
            <a:r>
              <a:rPr lang="en-US" sz="2200" dirty="0" smtClean="0"/>
              <a:t>Estimated </a:t>
            </a:r>
            <a:r>
              <a:rPr lang="en-US" sz="2200" dirty="0"/>
              <a:t>customer </a:t>
            </a:r>
            <a:r>
              <a:rPr lang="en-US" sz="2200" dirty="0" smtClean="0"/>
              <a:t>outages </a:t>
            </a:r>
            <a:r>
              <a:rPr lang="en-US" sz="2200" dirty="0"/>
              <a:t>over time due to </a:t>
            </a:r>
            <a:r>
              <a:rPr lang="en-US" sz="2200" dirty="0" smtClean="0"/>
              <a:t>inject events and </a:t>
            </a:r>
            <a:r>
              <a:rPr lang="en-US" sz="2200" dirty="0"/>
              <a:t>manual load shedding to secure the Bulk Electric System under </a:t>
            </a:r>
            <a:r>
              <a:rPr lang="en-US" sz="2200" dirty="0" smtClean="0"/>
              <a:t>OP-7</a:t>
            </a:r>
          </a:p>
          <a:p>
            <a:endParaRPr lang="en-US" dirty="0" smtClean="0"/>
          </a:p>
          <a:p>
            <a:pPr marL="0" indent="0">
              <a:buNone/>
            </a:pPr>
            <a:endParaRPr lang="en-US" dirty="0" smtClean="0"/>
          </a:p>
          <a:p>
            <a:endParaRPr lang="en-US" dirty="0"/>
          </a:p>
        </p:txBody>
      </p:sp>
      <p:pic>
        <p:nvPicPr>
          <p:cNvPr id="6" name="Picture 5"/>
          <p:cNvPicPr>
            <a:picLocks noChangeAspect="1"/>
          </p:cNvPicPr>
          <p:nvPr/>
        </p:nvPicPr>
        <p:blipFill>
          <a:blip r:embed="rId2"/>
          <a:stretch>
            <a:fillRect/>
          </a:stretch>
        </p:blipFill>
        <p:spPr>
          <a:xfrm>
            <a:off x="914400" y="2133600"/>
            <a:ext cx="7162800" cy="4054713"/>
          </a:xfrm>
          <a:prstGeom prst="rect">
            <a:avLst/>
          </a:prstGeom>
        </p:spPr>
      </p:pic>
    </p:spTree>
    <p:extLst>
      <p:ext uri="{BB962C8B-B14F-4D97-AF65-F5344CB8AC3E}">
        <p14:creationId xmlns:p14="http://schemas.microsoft.com/office/powerpoint/2010/main" val="2774214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13</a:t>
            </a:fld>
            <a:endParaRPr lang="en-US" dirty="0"/>
          </a:p>
        </p:txBody>
      </p:sp>
      <p:sp>
        <p:nvSpPr>
          <p:cNvPr id="2" name="Title 1"/>
          <p:cNvSpPr>
            <a:spLocks noGrp="1"/>
          </p:cNvSpPr>
          <p:nvPr>
            <p:ph type="title"/>
          </p:nvPr>
        </p:nvSpPr>
        <p:spPr/>
        <p:txBody>
          <a:bodyPr/>
          <a:lstStyle/>
          <a:p>
            <a:r>
              <a:rPr lang="en-US" dirty="0" smtClean="0"/>
              <a:t>GridEx VI – Strengths</a:t>
            </a:r>
            <a:endParaRPr lang="en-US" dirty="0"/>
          </a:p>
        </p:txBody>
      </p:sp>
      <p:sp>
        <p:nvSpPr>
          <p:cNvPr id="3" name="Text Placeholder 2"/>
          <p:cNvSpPr>
            <a:spLocks noGrp="1"/>
          </p:cNvSpPr>
          <p:nvPr>
            <p:ph idx="1"/>
          </p:nvPr>
        </p:nvSpPr>
        <p:spPr/>
        <p:txBody>
          <a:bodyPr>
            <a:normAutofit fontScale="92500" lnSpcReduction="20000"/>
          </a:bodyPr>
          <a:lstStyle/>
          <a:p>
            <a:r>
              <a:rPr lang="en-US" b="1" dirty="0" smtClean="0"/>
              <a:t>Exercise </a:t>
            </a:r>
            <a:r>
              <a:rPr lang="en-US" b="1" dirty="0"/>
              <a:t>Crisis Response and </a:t>
            </a:r>
            <a:r>
              <a:rPr lang="en-US" b="1" dirty="0" smtClean="0"/>
              <a:t>Recovery</a:t>
            </a:r>
          </a:p>
          <a:p>
            <a:pPr marL="0" indent="0">
              <a:buNone/>
            </a:pPr>
            <a:endParaRPr lang="en-US" b="1" dirty="0"/>
          </a:p>
          <a:p>
            <a:pPr lvl="1"/>
            <a:r>
              <a:rPr lang="en-US" b="1" u="sng" dirty="0"/>
              <a:t>Strength </a:t>
            </a:r>
            <a:r>
              <a:rPr lang="en-US" b="1" u="sng" dirty="0" smtClean="0"/>
              <a:t>1</a:t>
            </a:r>
            <a:r>
              <a:rPr lang="en-US" b="1" dirty="0" smtClean="0"/>
              <a:t>:</a:t>
            </a:r>
            <a:r>
              <a:rPr lang="en-US" dirty="0" smtClean="0"/>
              <a:t> </a:t>
            </a:r>
            <a:r>
              <a:rPr lang="en-US" dirty="0"/>
              <a:t>The GridEx exercise proved that the use of video conferencing and available communication paths were effective in responding to emergency events by groups and teams who were not co-located. Instead of performing the exercise from centralized locations, departments were located at separate </a:t>
            </a:r>
            <a:r>
              <a:rPr lang="en-US" dirty="0" smtClean="0"/>
              <a:t>locations, </a:t>
            </a:r>
            <a:r>
              <a:rPr lang="en-US" dirty="0"/>
              <a:t>or even remotely. Communications were effectively maintained using technology and methods introduced because of the pandemic</a:t>
            </a:r>
            <a:r>
              <a:rPr lang="en-US" dirty="0" smtClean="0"/>
              <a:t>.</a:t>
            </a:r>
          </a:p>
          <a:p>
            <a:pPr marL="457200" lvl="1" indent="0">
              <a:buNone/>
            </a:pPr>
            <a:endParaRPr lang="en-US" dirty="0"/>
          </a:p>
          <a:p>
            <a:pPr lvl="1"/>
            <a:r>
              <a:rPr lang="en-US" b="1" u="sng" dirty="0"/>
              <a:t>Strength </a:t>
            </a:r>
            <a:r>
              <a:rPr lang="en-US" b="1" u="sng" dirty="0" smtClean="0"/>
              <a:t>2</a:t>
            </a:r>
            <a:r>
              <a:rPr lang="en-US" b="1" dirty="0"/>
              <a:t>:</a:t>
            </a:r>
            <a:r>
              <a:rPr lang="en-US" dirty="0" smtClean="0"/>
              <a:t> </a:t>
            </a:r>
            <a:r>
              <a:rPr lang="en-US" dirty="0"/>
              <a:t>Electronic emergency notification systems allowed rapid and effective communications with a large number of government OP-4 contacts throughout the emergency</a:t>
            </a:r>
            <a:r>
              <a:rPr lang="en-US" dirty="0" smtClean="0"/>
              <a:t>.</a:t>
            </a:r>
          </a:p>
          <a:p>
            <a:pPr marL="457200" lvl="1" indent="0">
              <a:buNone/>
            </a:pPr>
            <a:endParaRPr lang="en-US" dirty="0"/>
          </a:p>
          <a:p>
            <a:pPr lvl="1"/>
            <a:r>
              <a:rPr lang="en-US" b="1" u="sng" dirty="0"/>
              <a:t>Strength </a:t>
            </a:r>
            <a:r>
              <a:rPr lang="en-US" b="1" u="sng" dirty="0" smtClean="0"/>
              <a:t>3</a:t>
            </a:r>
            <a:r>
              <a:rPr lang="en-US" b="1" dirty="0"/>
              <a:t>:</a:t>
            </a:r>
            <a:r>
              <a:rPr lang="en-US" dirty="0" smtClean="0"/>
              <a:t> </a:t>
            </a:r>
            <a:r>
              <a:rPr lang="en-US" dirty="0"/>
              <a:t>Real-time coordination between the Security, Human Resources, External Affairs and Corporate Communications teams proved essential when </a:t>
            </a:r>
            <a:r>
              <a:rPr lang="en-US" dirty="0" smtClean="0"/>
              <a:t>actors </a:t>
            </a:r>
            <a:r>
              <a:rPr lang="en-US" dirty="0"/>
              <a:t>confronted New England facilities or regional employees in an aggressive manner.</a:t>
            </a:r>
          </a:p>
          <a:p>
            <a:pPr marL="400050" lvl="1" indent="0">
              <a:buNone/>
            </a:pPr>
            <a:endParaRPr lang="en-US" dirty="0" smtClean="0"/>
          </a:p>
          <a:p>
            <a:endParaRPr lang="en-US" dirty="0"/>
          </a:p>
        </p:txBody>
      </p:sp>
    </p:spTree>
    <p:extLst>
      <p:ext uri="{BB962C8B-B14F-4D97-AF65-F5344CB8AC3E}">
        <p14:creationId xmlns:p14="http://schemas.microsoft.com/office/powerpoint/2010/main" val="9577259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14</a:t>
            </a:fld>
            <a:endParaRPr lang="en-US" dirty="0"/>
          </a:p>
        </p:txBody>
      </p:sp>
      <p:sp>
        <p:nvSpPr>
          <p:cNvPr id="2" name="Title 1"/>
          <p:cNvSpPr>
            <a:spLocks noGrp="1"/>
          </p:cNvSpPr>
          <p:nvPr>
            <p:ph type="title"/>
          </p:nvPr>
        </p:nvSpPr>
        <p:spPr/>
        <p:txBody>
          <a:bodyPr/>
          <a:lstStyle/>
          <a:p>
            <a:r>
              <a:rPr lang="en-US" dirty="0" smtClean="0"/>
              <a:t>GridEx VI – Strengths</a:t>
            </a:r>
            <a:endParaRPr lang="en-US" dirty="0"/>
          </a:p>
        </p:txBody>
      </p:sp>
      <p:sp>
        <p:nvSpPr>
          <p:cNvPr id="3" name="Text Placeholder 2"/>
          <p:cNvSpPr>
            <a:spLocks noGrp="1"/>
          </p:cNvSpPr>
          <p:nvPr>
            <p:ph idx="1"/>
          </p:nvPr>
        </p:nvSpPr>
        <p:spPr/>
        <p:txBody>
          <a:bodyPr>
            <a:normAutofit fontScale="92500" lnSpcReduction="20000"/>
          </a:bodyPr>
          <a:lstStyle/>
          <a:p>
            <a:r>
              <a:rPr lang="en-US" b="1" dirty="0"/>
              <a:t>Evaluate Plans, </a:t>
            </a:r>
            <a:r>
              <a:rPr lang="en-US" b="1" dirty="0" smtClean="0"/>
              <a:t>Processes, </a:t>
            </a:r>
            <a:r>
              <a:rPr lang="en-US" b="1" dirty="0"/>
              <a:t>and Procedures in a Controlled Simulated </a:t>
            </a:r>
            <a:r>
              <a:rPr lang="en-US" b="1" dirty="0" smtClean="0"/>
              <a:t>Environment</a:t>
            </a:r>
          </a:p>
          <a:p>
            <a:pPr marL="0" indent="0">
              <a:buNone/>
            </a:pPr>
            <a:endParaRPr lang="en-US" b="1" dirty="0"/>
          </a:p>
          <a:p>
            <a:pPr lvl="1"/>
            <a:r>
              <a:rPr lang="en-US" b="1" u="sng" dirty="0"/>
              <a:t>Strength </a:t>
            </a:r>
            <a:r>
              <a:rPr lang="en-US" b="1" u="sng" dirty="0" smtClean="0"/>
              <a:t>1</a:t>
            </a:r>
            <a:r>
              <a:rPr lang="en-US" b="1" dirty="0"/>
              <a:t>:</a:t>
            </a:r>
            <a:r>
              <a:rPr lang="en-US" dirty="0" smtClean="0"/>
              <a:t> </a:t>
            </a:r>
            <a:r>
              <a:rPr lang="en-US" dirty="0"/>
              <a:t>Load shed orders were effectively initiated and carried out system-wide, using process improvements from previous exercise recommendations. Communications were clear and concise, delivering instructions to initiate multiple load shed events without confusion</a:t>
            </a:r>
            <a:r>
              <a:rPr lang="en-US" dirty="0" smtClean="0"/>
              <a:t>.</a:t>
            </a:r>
          </a:p>
          <a:p>
            <a:pPr marL="457200" lvl="1" indent="0">
              <a:buNone/>
            </a:pPr>
            <a:endParaRPr lang="en-US" dirty="0"/>
          </a:p>
          <a:p>
            <a:pPr lvl="1"/>
            <a:r>
              <a:rPr lang="en-US" b="1" u="sng" dirty="0"/>
              <a:t>Strength </a:t>
            </a:r>
            <a:r>
              <a:rPr lang="en-US" b="1" u="sng" dirty="0" smtClean="0"/>
              <a:t>2</a:t>
            </a:r>
            <a:r>
              <a:rPr lang="en-US" b="1" dirty="0"/>
              <a:t>:</a:t>
            </a:r>
            <a:r>
              <a:rPr lang="en-US" dirty="0" smtClean="0"/>
              <a:t> </a:t>
            </a:r>
            <a:r>
              <a:rPr lang="en-US" dirty="0"/>
              <a:t>The 21-day Energy Analysis was produced multiple times throughout the exercise as rapidly changing conditions were presented to the analyst. The tool provided charts and summary analysis that could be easily understood by senior staff. This analysis delivered valuable inputs to their decisions surrounding fuel and energy security during the exercise. </a:t>
            </a:r>
            <a:endParaRPr lang="en-US" dirty="0" smtClean="0"/>
          </a:p>
          <a:p>
            <a:pPr marL="457200" lvl="1" indent="0">
              <a:buNone/>
            </a:pPr>
            <a:endParaRPr lang="en-US" dirty="0"/>
          </a:p>
          <a:p>
            <a:pPr lvl="1"/>
            <a:r>
              <a:rPr lang="en-US" b="1" u="sng" dirty="0"/>
              <a:t>Strength </a:t>
            </a:r>
            <a:r>
              <a:rPr lang="en-US" b="1" u="sng" dirty="0" smtClean="0"/>
              <a:t>3</a:t>
            </a:r>
            <a:r>
              <a:rPr lang="en-US" b="1" dirty="0"/>
              <a:t>:</a:t>
            </a:r>
            <a:r>
              <a:rPr lang="en-US" dirty="0" smtClean="0"/>
              <a:t> </a:t>
            </a:r>
            <a:r>
              <a:rPr lang="en-US" dirty="0"/>
              <a:t>Despite severe adverse conditions, System Operators at the ISO and LCCs as well as local utilities were able to operate the system within all reliability criteria with zero Disturbance Control Standard (DCS), Interconnection Reliability Operating Limit (IROL) and System Operating Limit (SOL) violations recorded during the event.</a:t>
            </a:r>
            <a:endParaRPr lang="en-US" dirty="0" smtClean="0"/>
          </a:p>
          <a:p>
            <a:endParaRPr lang="en-US" dirty="0"/>
          </a:p>
        </p:txBody>
      </p:sp>
    </p:spTree>
    <p:extLst>
      <p:ext uri="{BB962C8B-B14F-4D97-AF65-F5344CB8AC3E}">
        <p14:creationId xmlns:p14="http://schemas.microsoft.com/office/powerpoint/2010/main" val="635697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15</a:t>
            </a:fld>
            <a:endParaRPr lang="en-US" dirty="0"/>
          </a:p>
        </p:txBody>
      </p:sp>
      <p:sp>
        <p:nvSpPr>
          <p:cNvPr id="2" name="Title 1"/>
          <p:cNvSpPr>
            <a:spLocks noGrp="1"/>
          </p:cNvSpPr>
          <p:nvPr>
            <p:ph type="title"/>
          </p:nvPr>
        </p:nvSpPr>
        <p:spPr/>
        <p:txBody>
          <a:bodyPr/>
          <a:lstStyle/>
          <a:p>
            <a:r>
              <a:rPr lang="en-US" dirty="0" smtClean="0"/>
              <a:t>GridEx VI – Strengths</a:t>
            </a:r>
            <a:endParaRPr lang="en-US" dirty="0"/>
          </a:p>
        </p:txBody>
      </p:sp>
      <p:sp>
        <p:nvSpPr>
          <p:cNvPr id="3" name="Text Placeholder 2"/>
          <p:cNvSpPr>
            <a:spLocks noGrp="1"/>
          </p:cNvSpPr>
          <p:nvPr>
            <p:ph idx="1"/>
          </p:nvPr>
        </p:nvSpPr>
        <p:spPr/>
        <p:txBody>
          <a:bodyPr>
            <a:normAutofit/>
          </a:bodyPr>
          <a:lstStyle/>
          <a:p>
            <a:r>
              <a:rPr lang="en-US" b="1" dirty="0"/>
              <a:t>Exercise Communication Flow-paths </a:t>
            </a:r>
            <a:endParaRPr lang="en-US" b="1" dirty="0" smtClean="0"/>
          </a:p>
          <a:p>
            <a:pPr marL="0" indent="0">
              <a:buNone/>
            </a:pPr>
            <a:endParaRPr lang="en-US" b="1" dirty="0"/>
          </a:p>
          <a:p>
            <a:pPr lvl="1"/>
            <a:r>
              <a:rPr lang="en-US" b="1" u="sng" dirty="0"/>
              <a:t>Strength </a:t>
            </a:r>
            <a:r>
              <a:rPr lang="en-US" b="1" u="sng" dirty="0" smtClean="0"/>
              <a:t>1</a:t>
            </a:r>
            <a:r>
              <a:rPr lang="en-US" b="1" dirty="0"/>
              <a:t>:</a:t>
            </a:r>
            <a:r>
              <a:rPr lang="en-US" dirty="0" smtClean="0"/>
              <a:t> </a:t>
            </a:r>
            <a:r>
              <a:rPr lang="en-US" dirty="0"/>
              <a:t>Communications between Security Operations Center (SOC) personnel and Control Room staffs has developed and matured since early exercises. A level of awareness and understanding has been achieved, that provides effective collaboration between </a:t>
            </a:r>
            <a:r>
              <a:rPr lang="en-US" dirty="0" smtClean="0"/>
              <a:t>cyber security and </a:t>
            </a:r>
            <a:r>
              <a:rPr lang="en-US" dirty="0"/>
              <a:t>operational entities. </a:t>
            </a:r>
            <a:r>
              <a:rPr lang="en-US" dirty="0" smtClean="0"/>
              <a:t> </a:t>
            </a:r>
          </a:p>
          <a:p>
            <a:pPr marL="457200" lvl="1" indent="0">
              <a:buNone/>
            </a:pPr>
            <a:endParaRPr lang="en-US" dirty="0"/>
          </a:p>
          <a:p>
            <a:pPr lvl="1"/>
            <a:r>
              <a:rPr lang="en-US" b="1" u="sng" dirty="0"/>
              <a:t>Strength </a:t>
            </a:r>
            <a:r>
              <a:rPr lang="en-US" b="1" u="sng" dirty="0" smtClean="0"/>
              <a:t>2:</a:t>
            </a:r>
            <a:r>
              <a:rPr lang="en-US" dirty="0" smtClean="0"/>
              <a:t> </a:t>
            </a:r>
            <a:r>
              <a:rPr lang="en-US" dirty="0"/>
              <a:t>Emergency Reporting by ISO-NE support staff remains an effective tool for communicating system conditions and event history during system events. </a:t>
            </a:r>
            <a:r>
              <a:rPr lang="en-US" dirty="0" smtClean="0"/>
              <a:t>This GridEx exercise demonstrated that emergency reporting provided valuable </a:t>
            </a:r>
            <a:r>
              <a:rPr lang="en-US" dirty="0"/>
              <a:t>data and information in a consolidated format for timely decision-making.</a:t>
            </a:r>
            <a:endParaRPr lang="en-US" b="1" dirty="0"/>
          </a:p>
          <a:p>
            <a:endParaRPr lang="en-US" dirty="0"/>
          </a:p>
        </p:txBody>
      </p:sp>
    </p:spTree>
    <p:extLst>
      <p:ext uri="{BB962C8B-B14F-4D97-AF65-F5344CB8AC3E}">
        <p14:creationId xmlns:p14="http://schemas.microsoft.com/office/powerpoint/2010/main" val="8643824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16</a:t>
            </a:fld>
            <a:endParaRPr lang="en-US" dirty="0"/>
          </a:p>
        </p:txBody>
      </p:sp>
      <p:sp>
        <p:nvSpPr>
          <p:cNvPr id="2" name="Title 1"/>
          <p:cNvSpPr>
            <a:spLocks noGrp="1"/>
          </p:cNvSpPr>
          <p:nvPr>
            <p:ph type="title"/>
          </p:nvPr>
        </p:nvSpPr>
        <p:spPr/>
        <p:txBody>
          <a:bodyPr/>
          <a:lstStyle/>
          <a:p>
            <a:r>
              <a:rPr lang="en-US" dirty="0" smtClean="0"/>
              <a:t>GridEx VI – Strengths</a:t>
            </a:r>
            <a:endParaRPr lang="en-US" dirty="0"/>
          </a:p>
        </p:txBody>
      </p:sp>
      <p:sp>
        <p:nvSpPr>
          <p:cNvPr id="3" name="Text Placeholder 2"/>
          <p:cNvSpPr>
            <a:spLocks noGrp="1"/>
          </p:cNvSpPr>
          <p:nvPr>
            <p:ph idx="1"/>
          </p:nvPr>
        </p:nvSpPr>
        <p:spPr/>
        <p:txBody>
          <a:bodyPr>
            <a:normAutofit/>
          </a:bodyPr>
          <a:lstStyle/>
          <a:p>
            <a:r>
              <a:rPr lang="en-US" b="1" dirty="0" smtClean="0"/>
              <a:t>Test </a:t>
            </a:r>
            <a:r>
              <a:rPr lang="en-US" b="1" dirty="0"/>
              <a:t>Organizational </a:t>
            </a:r>
            <a:r>
              <a:rPr lang="en-US" b="1" dirty="0" smtClean="0"/>
              <a:t>Continuity</a:t>
            </a:r>
          </a:p>
          <a:p>
            <a:pPr marL="0" indent="0">
              <a:buNone/>
            </a:pPr>
            <a:endParaRPr lang="en-US" b="1" dirty="0"/>
          </a:p>
          <a:p>
            <a:pPr lvl="1"/>
            <a:r>
              <a:rPr lang="en-US" b="1" u="sng" dirty="0"/>
              <a:t>Strength </a:t>
            </a:r>
            <a:r>
              <a:rPr lang="en-US" b="1" u="sng" dirty="0" smtClean="0"/>
              <a:t>1</a:t>
            </a:r>
            <a:r>
              <a:rPr lang="en-US" b="1" dirty="0"/>
              <a:t>:</a:t>
            </a:r>
            <a:r>
              <a:rPr lang="en-US" dirty="0" smtClean="0"/>
              <a:t> </a:t>
            </a:r>
            <a:r>
              <a:rPr lang="en-US" dirty="0"/>
              <a:t>Dispersed and remote participation from players demonstrated the effectiveness of procedures and processes during emergency response situations. The organizations exemplified their resilience, utilizing many of the tools and technologies implemented to manage business continuity during the pandemic</a:t>
            </a:r>
            <a:r>
              <a:rPr lang="en-US" dirty="0" smtClean="0"/>
              <a:t>.</a:t>
            </a:r>
          </a:p>
          <a:p>
            <a:pPr marL="457200" lvl="1" indent="0">
              <a:buNone/>
            </a:pPr>
            <a:endParaRPr lang="en-US" dirty="0"/>
          </a:p>
          <a:p>
            <a:pPr lvl="1"/>
            <a:r>
              <a:rPr lang="en-US" b="1" u="sng" dirty="0"/>
              <a:t>Strength </a:t>
            </a:r>
            <a:r>
              <a:rPr lang="en-US" b="1" u="sng" dirty="0" smtClean="0"/>
              <a:t>2</a:t>
            </a:r>
            <a:r>
              <a:rPr lang="en-US" b="1" dirty="0"/>
              <a:t>:</a:t>
            </a:r>
            <a:r>
              <a:rPr lang="en-US" dirty="0" smtClean="0"/>
              <a:t> </a:t>
            </a:r>
            <a:r>
              <a:rPr lang="en-US" dirty="0"/>
              <a:t>Emergency Operations Centers (EOC) were activated as a result of injects in this exercise. The EOCs </a:t>
            </a:r>
            <a:r>
              <a:rPr lang="en-US" dirty="0" smtClean="0"/>
              <a:t>facilitated </a:t>
            </a:r>
            <a:r>
              <a:rPr lang="en-US" dirty="0"/>
              <a:t>the emergency response contact with external first responder organizations. </a:t>
            </a:r>
            <a:r>
              <a:rPr lang="en-US" dirty="0" smtClean="0"/>
              <a:t>The </a:t>
            </a:r>
            <a:r>
              <a:rPr lang="en-US" dirty="0"/>
              <a:t>process utilized the electronic emergency notification system to activate EOC, coordinate executive briefing calls, and to simulate OP-4 calls by External Affairs groups</a:t>
            </a:r>
            <a:r>
              <a:rPr lang="en-US" dirty="0" smtClean="0"/>
              <a:t>.</a:t>
            </a:r>
            <a:endParaRPr lang="en-US" b="1" dirty="0"/>
          </a:p>
          <a:p>
            <a:endParaRPr lang="en-US" dirty="0"/>
          </a:p>
        </p:txBody>
      </p:sp>
    </p:spTree>
    <p:extLst>
      <p:ext uri="{BB962C8B-B14F-4D97-AF65-F5344CB8AC3E}">
        <p14:creationId xmlns:p14="http://schemas.microsoft.com/office/powerpoint/2010/main" val="1386666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17</a:t>
            </a:fld>
            <a:endParaRPr lang="en-US" dirty="0"/>
          </a:p>
        </p:txBody>
      </p:sp>
      <p:sp>
        <p:nvSpPr>
          <p:cNvPr id="2" name="Title 1"/>
          <p:cNvSpPr>
            <a:spLocks noGrp="1"/>
          </p:cNvSpPr>
          <p:nvPr>
            <p:ph type="title"/>
          </p:nvPr>
        </p:nvSpPr>
        <p:spPr/>
        <p:txBody>
          <a:bodyPr/>
          <a:lstStyle/>
          <a:p>
            <a:r>
              <a:rPr lang="en-US" dirty="0" smtClean="0"/>
              <a:t>GridEx VI – Strengths</a:t>
            </a:r>
            <a:endParaRPr lang="en-US" dirty="0"/>
          </a:p>
        </p:txBody>
      </p:sp>
      <p:sp>
        <p:nvSpPr>
          <p:cNvPr id="3" name="Text Placeholder 2"/>
          <p:cNvSpPr>
            <a:spLocks noGrp="1"/>
          </p:cNvSpPr>
          <p:nvPr>
            <p:ph idx="1"/>
          </p:nvPr>
        </p:nvSpPr>
        <p:spPr/>
        <p:txBody>
          <a:bodyPr>
            <a:normAutofit/>
          </a:bodyPr>
          <a:lstStyle/>
          <a:p>
            <a:r>
              <a:rPr lang="en-US" b="1" dirty="0"/>
              <a:t>Directly Engage Senior </a:t>
            </a:r>
            <a:r>
              <a:rPr lang="en-US" b="1" dirty="0" smtClean="0"/>
              <a:t>Leadership</a:t>
            </a:r>
          </a:p>
          <a:p>
            <a:endParaRPr lang="en-US" b="1" u="sng" dirty="0"/>
          </a:p>
          <a:p>
            <a:pPr lvl="1"/>
            <a:r>
              <a:rPr lang="en-US" b="1" u="sng" dirty="0" smtClean="0"/>
              <a:t>Strength 1</a:t>
            </a:r>
            <a:r>
              <a:rPr lang="en-US" b="1" dirty="0"/>
              <a:t>:</a:t>
            </a:r>
            <a:r>
              <a:rPr lang="en-US" dirty="0" smtClean="0"/>
              <a:t> </a:t>
            </a:r>
            <a:r>
              <a:rPr lang="en-US" dirty="0"/>
              <a:t>Operations Emergency Preparedness conference call procedures are highly effective for initiating collaborative and effective communications during emergency situations. These procedures and the participants are clearly defined and documented, and the process incorporates periodic testing for familiarity. </a:t>
            </a:r>
            <a:endParaRPr lang="en-US" dirty="0" smtClean="0"/>
          </a:p>
          <a:p>
            <a:pPr marL="457200" lvl="1" indent="0">
              <a:buNone/>
            </a:pPr>
            <a:endParaRPr lang="en-US" dirty="0"/>
          </a:p>
          <a:p>
            <a:pPr lvl="1"/>
            <a:r>
              <a:rPr lang="en-US" b="1" u="sng" dirty="0"/>
              <a:t>Strength </a:t>
            </a:r>
            <a:r>
              <a:rPr lang="en-US" b="1" u="sng" dirty="0" smtClean="0"/>
              <a:t>2</a:t>
            </a:r>
            <a:r>
              <a:rPr lang="en-US" b="1" dirty="0"/>
              <a:t>:</a:t>
            </a:r>
            <a:r>
              <a:rPr lang="en-US" dirty="0" smtClean="0"/>
              <a:t> Senior </a:t>
            </a:r>
            <a:r>
              <a:rPr lang="en-US" dirty="0"/>
              <a:t>Executive leadership welcome opportunities to actively participate in feedback sessions, such as the Executive Debrief “Hotwash.” Collaboration in discussions like this have led to many impactful ideas and recommendations and are of critical importance in these types of exercises.</a:t>
            </a:r>
          </a:p>
        </p:txBody>
      </p:sp>
    </p:spTree>
    <p:extLst>
      <p:ext uri="{BB962C8B-B14F-4D97-AF65-F5344CB8AC3E}">
        <p14:creationId xmlns:p14="http://schemas.microsoft.com/office/powerpoint/2010/main" val="1040025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18</a:t>
            </a:fld>
            <a:endParaRPr lang="en-US" dirty="0"/>
          </a:p>
        </p:txBody>
      </p:sp>
      <p:sp>
        <p:nvSpPr>
          <p:cNvPr id="2" name="Title 1"/>
          <p:cNvSpPr>
            <a:spLocks noGrp="1"/>
          </p:cNvSpPr>
          <p:nvPr>
            <p:ph type="title"/>
          </p:nvPr>
        </p:nvSpPr>
        <p:spPr/>
        <p:txBody>
          <a:bodyPr/>
          <a:lstStyle/>
          <a:p>
            <a:r>
              <a:rPr lang="en-US" dirty="0" smtClean="0"/>
              <a:t>GridEx VI – Primary Areas for Improvement</a:t>
            </a:r>
            <a:endParaRPr lang="en-US" dirty="0"/>
          </a:p>
        </p:txBody>
      </p:sp>
      <p:sp>
        <p:nvSpPr>
          <p:cNvPr id="3" name="Text Placeholder 2"/>
          <p:cNvSpPr>
            <a:spLocks noGrp="1"/>
          </p:cNvSpPr>
          <p:nvPr>
            <p:ph idx="1"/>
          </p:nvPr>
        </p:nvSpPr>
        <p:spPr>
          <a:xfrm>
            <a:off x="228600" y="1066800"/>
            <a:ext cx="8534400" cy="5299082"/>
          </a:xfrm>
        </p:spPr>
        <p:txBody>
          <a:bodyPr>
            <a:normAutofit fontScale="92500" lnSpcReduction="10000"/>
          </a:bodyPr>
          <a:lstStyle/>
          <a:p>
            <a:r>
              <a:rPr lang="en-US" b="1" u="sng" dirty="0"/>
              <a:t>Energy </a:t>
            </a:r>
            <a:r>
              <a:rPr lang="en-US" b="1" u="sng" dirty="0" smtClean="0"/>
              <a:t>Emergencies: </a:t>
            </a:r>
            <a:r>
              <a:rPr lang="en-US" sz="2100" dirty="0" smtClean="0"/>
              <a:t>Developing </a:t>
            </a:r>
            <a:r>
              <a:rPr lang="en-US" sz="2100" dirty="0"/>
              <a:t>and improving the region’s response to Energy Emergencies has been a high priority, primarily due to the heavy dependence on natural gas and limited availability of other fuel types. A goal of this exercise was to incorporate significant disruptions of natural gas supply for a prolonged period of time, driving the system into an extended deep load shed situation. This simulation was successful and brought to light a few areas that could benefit from some exploration and </a:t>
            </a:r>
            <a:r>
              <a:rPr lang="en-US" sz="2100" dirty="0" smtClean="0"/>
              <a:t>analysis:</a:t>
            </a:r>
          </a:p>
          <a:p>
            <a:pPr lvl="1"/>
            <a:endParaRPr lang="en-US" sz="2100" dirty="0" smtClean="0"/>
          </a:p>
          <a:p>
            <a:pPr lvl="1"/>
            <a:r>
              <a:rPr lang="en-US" sz="2100" dirty="0" smtClean="0"/>
              <a:t>ISO-NE </a:t>
            </a:r>
            <a:r>
              <a:rPr lang="en-US" sz="2100" dirty="0"/>
              <a:t>utilizes tools and processes that were developed to forecast and analyze expected energy deficiencies for a 21-day period. These tools are constantly being improved and the exercise provided insight into ways to continue to make them more </a:t>
            </a:r>
            <a:r>
              <a:rPr lang="en-US" sz="2100" dirty="0" smtClean="0"/>
              <a:t>flexible</a:t>
            </a:r>
          </a:p>
          <a:p>
            <a:pPr lvl="1"/>
            <a:r>
              <a:rPr lang="en-US" sz="2100" dirty="0" smtClean="0"/>
              <a:t>The use of load </a:t>
            </a:r>
            <a:r>
              <a:rPr lang="en-US" sz="2100" dirty="0"/>
              <a:t>management for energy conservation, evaluation of feeder rotation, </a:t>
            </a:r>
            <a:r>
              <a:rPr lang="en-US" sz="2100" dirty="0" smtClean="0"/>
              <a:t>energy </a:t>
            </a:r>
            <a:r>
              <a:rPr lang="en-US" sz="2100" dirty="0"/>
              <a:t>storage facilities, and the actual impact of current emergency </a:t>
            </a:r>
            <a:r>
              <a:rPr lang="en-US" sz="2100" dirty="0" smtClean="0"/>
              <a:t>actions are being assessed for future strategic management opportunities. </a:t>
            </a:r>
            <a:endParaRPr lang="en-US" sz="2100" dirty="0"/>
          </a:p>
          <a:p>
            <a:pPr lvl="1"/>
            <a:r>
              <a:rPr lang="en-US" sz="2100" dirty="0" smtClean="0"/>
              <a:t>A </a:t>
            </a:r>
            <a:r>
              <a:rPr lang="en-US" sz="2100" dirty="0"/>
              <a:t>regional Load Shed Tabletop exercise has been proposed to explore and analyze these areas in </a:t>
            </a:r>
            <a:r>
              <a:rPr lang="en-US" sz="2100" dirty="0" smtClean="0"/>
              <a:t>detail</a:t>
            </a:r>
            <a:endParaRPr lang="en-US" sz="2100" dirty="0"/>
          </a:p>
        </p:txBody>
      </p:sp>
    </p:spTree>
    <p:extLst>
      <p:ext uri="{BB962C8B-B14F-4D97-AF65-F5344CB8AC3E}">
        <p14:creationId xmlns:p14="http://schemas.microsoft.com/office/powerpoint/2010/main" val="15567366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19</a:t>
            </a:fld>
            <a:endParaRPr lang="en-US" dirty="0"/>
          </a:p>
        </p:txBody>
      </p:sp>
      <p:sp>
        <p:nvSpPr>
          <p:cNvPr id="2" name="Title 1"/>
          <p:cNvSpPr>
            <a:spLocks noGrp="1"/>
          </p:cNvSpPr>
          <p:nvPr>
            <p:ph type="title"/>
          </p:nvPr>
        </p:nvSpPr>
        <p:spPr/>
        <p:txBody>
          <a:bodyPr/>
          <a:lstStyle/>
          <a:p>
            <a:r>
              <a:rPr lang="en-US" dirty="0" smtClean="0"/>
              <a:t>GridEx VI – Primary Areas for Improvement</a:t>
            </a:r>
            <a:endParaRPr lang="en-US" dirty="0"/>
          </a:p>
        </p:txBody>
      </p:sp>
      <p:sp>
        <p:nvSpPr>
          <p:cNvPr id="3" name="Text Placeholder 2"/>
          <p:cNvSpPr>
            <a:spLocks noGrp="1"/>
          </p:cNvSpPr>
          <p:nvPr>
            <p:ph idx="1"/>
          </p:nvPr>
        </p:nvSpPr>
        <p:spPr/>
        <p:txBody>
          <a:bodyPr>
            <a:normAutofit lnSpcReduction="10000"/>
          </a:bodyPr>
          <a:lstStyle/>
          <a:p>
            <a:r>
              <a:rPr lang="en-US" b="1" u="sng" dirty="0" smtClean="0"/>
              <a:t>Communications</a:t>
            </a:r>
          </a:p>
          <a:p>
            <a:pPr lvl="1"/>
            <a:r>
              <a:rPr lang="en-US" dirty="0" smtClean="0"/>
              <a:t>While </a:t>
            </a:r>
            <a:r>
              <a:rPr lang="en-US" dirty="0"/>
              <a:t>GridEx VI proved that ISO and the regional entities incorporate effective communications processes, it helped </a:t>
            </a:r>
            <a:r>
              <a:rPr lang="en-US" dirty="0" smtClean="0"/>
              <a:t>identify improvement in emergency coordination that </a:t>
            </a:r>
            <a:r>
              <a:rPr lang="en-US" dirty="0"/>
              <a:t>will continue to develop these </a:t>
            </a:r>
            <a:r>
              <a:rPr lang="en-US" dirty="0" smtClean="0"/>
              <a:t>capabilities</a:t>
            </a:r>
            <a:endParaRPr lang="en-US" dirty="0"/>
          </a:p>
          <a:p>
            <a:pPr lvl="1"/>
            <a:endParaRPr lang="en-US" dirty="0" smtClean="0"/>
          </a:p>
          <a:p>
            <a:pPr lvl="1"/>
            <a:r>
              <a:rPr lang="en-US" dirty="0" smtClean="0"/>
              <a:t>Through </a:t>
            </a:r>
            <a:r>
              <a:rPr lang="en-US" dirty="0"/>
              <a:t>the evolution of the GridEx exercise, entities have developed processes to rapidly and effectively initiate communications within operations management and executive groups. This exercise seeks to broaden the use of similar techniques to reach out to additional groups, such as IT, cyber security, and generation cyber security </a:t>
            </a:r>
            <a:r>
              <a:rPr lang="en-US" dirty="0" smtClean="0"/>
              <a:t>representation.</a:t>
            </a:r>
          </a:p>
          <a:p>
            <a:pPr lvl="1"/>
            <a:endParaRPr lang="en-US" dirty="0"/>
          </a:p>
          <a:p>
            <a:pPr lvl="1"/>
            <a:r>
              <a:rPr lang="en-US" dirty="0" smtClean="0"/>
              <a:t>Groups </a:t>
            </a:r>
            <a:r>
              <a:rPr lang="en-US" dirty="0"/>
              <a:t>should continue their efforts under the concept of a “Unified Message” for coordinating requests to government entities, as well as for communicating system conditions during times of load shed when the need for energy conservation is </a:t>
            </a:r>
            <a:r>
              <a:rPr lang="en-US" dirty="0" smtClean="0"/>
              <a:t>paramount</a:t>
            </a:r>
            <a:endParaRPr lang="en-US" dirty="0"/>
          </a:p>
        </p:txBody>
      </p:sp>
    </p:spTree>
    <p:extLst>
      <p:ext uri="{BB962C8B-B14F-4D97-AF65-F5344CB8AC3E}">
        <p14:creationId xmlns:p14="http://schemas.microsoft.com/office/powerpoint/2010/main" val="1741784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half" idx="1"/>
          </p:nvPr>
        </p:nvSpPr>
        <p:spPr/>
        <p:txBody>
          <a:bodyPr>
            <a:normAutofit/>
          </a:bodyPr>
          <a:lstStyle/>
          <a:p>
            <a:r>
              <a:rPr lang="en-US" dirty="0" smtClean="0"/>
              <a:t>Exercise Summary</a:t>
            </a:r>
          </a:p>
          <a:p>
            <a:r>
              <a:rPr lang="en-US" dirty="0" smtClean="0"/>
              <a:t>Objectives</a:t>
            </a:r>
          </a:p>
          <a:p>
            <a:r>
              <a:rPr lang="en-US" dirty="0" smtClean="0"/>
              <a:t>Participants</a:t>
            </a:r>
          </a:p>
          <a:p>
            <a:r>
              <a:rPr lang="en-US" dirty="0" smtClean="0"/>
              <a:t>Exercise Adaptations</a:t>
            </a:r>
          </a:p>
          <a:p>
            <a:r>
              <a:rPr lang="en-US" dirty="0" smtClean="0"/>
              <a:t>Simulated Generation Events</a:t>
            </a:r>
          </a:p>
          <a:p>
            <a:r>
              <a:rPr lang="en-US" dirty="0" smtClean="0"/>
              <a:t>Simulated Transmission Events</a:t>
            </a:r>
          </a:p>
          <a:p>
            <a:pPr marL="0" indent="0">
              <a:buNone/>
            </a:pPr>
            <a:endParaRPr lang="en-US" dirty="0" smtClean="0"/>
          </a:p>
          <a:p>
            <a:endParaRPr lang="en-US" dirty="0"/>
          </a:p>
        </p:txBody>
      </p:sp>
      <p:sp>
        <p:nvSpPr>
          <p:cNvPr id="5" name="Content Placeholder 4"/>
          <p:cNvSpPr>
            <a:spLocks noGrp="1"/>
          </p:cNvSpPr>
          <p:nvPr>
            <p:ph sz="half" idx="2"/>
          </p:nvPr>
        </p:nvSpPr>
        <p:spPr/>
        <p:txBody>
          <a:bodyPr/>
          <a:lstStyle/>
          <a:p>
            <a:r>
              <a:rPr lang="en-US" dirty="0"/>
              <a:t>System Loads</a:t>
            </a:r>
          </a:p>
          <a:p>
            <a:r>
              <a:rPr lang="en-US" dirty="0"/>
              <a:t>Customer Outages</a:t>
            </a:r>
          </a:p>
          <a:p>
            <a:r>
              <a:rPr lang="en-US" dirty="0"/>
              <a:t>Strengths</a:t>
            </a:r>
          </a:p>
          <a:p>
            <a:r>
              <a:rPr lang="en-US" dirty="0" smtClean="0"/>
              <a:t>Primary Areas for Improvement</a:t>
            </a:r>
            <a:endParaRPr lang="en-US" dirty="0"/>
          </a:p>
          <a:p>
            <a:r>
              <a:rPr lang="en-US" dirty="0"/>
              <a:t>Action Items</a:t>
            </a:r>
          </a:p>
          <a:p>
            <a:endParaRPr lang="en-US" dirty="0"/>
          </a:p>
        </p:txBody>
      </p:sp>
      <p:sp>
        <p:nvSpPr>
          <p:cNvPr id="2" name="Title 1"/>
          <p:cNvSpPr>
            <a:spLocks noGrp="1"/>
          </p:cNvSpPr>
          <p:nvPr>
            <p:ph type="title"/>
          </p:nvPr>
        </p:nvSpPr>
        <p:spPr/>
        <p:txBody>
          <a:bodyPr/>
          <a:lstStyle/>
          <a:p>
            <a:r>
              <a:rPr lang="en-US" dirty="0" smtClean="0"/>
              <a:t>GridEx VI - Overview</a:t>
            </a:r>
            <a:endParaRPr lang="en-US" dirty="0"/>
          </a:p>
        </p:txBody>
      </p:sp>
      <p:sp>
        <p:nvSpPr>
          <p:cNvPr id="4" name="Slide Number Placeholder 3"/>
          <p:cNvSpPr>
            <a:spLocks noGrp="1"/>
          </p:cNvSpPr>
          <p:nvPr>
            <p:ph type="sldNum" sz="quarter" idx="4294967295"/>
          </p:nvPr>
        </p:nvSpPr>
        <p:spPr>
          <a:xfrm>
            <a:off x="8763000" y="6365875"/>
            <a:ext cx="381000" cy="263525"/>
          </a:xfrm>
        </p:spPr>
        <p:txBody>
          <a:bodyPr/>
          <a:lstStyle/>
          <a:p>
            <a:fld id="{10C7F894-2A36-495D-AB7C-1055F7AC0F9D}" type="slidenum">
              <a:rPr lang="en-US" smtClean="0"/>
              <a:pPr/>
              <a:t>2</a:t>
            </a:fld>
            <a:endParaRPr lang="en-US" dirty="0"/>
          </a:p>
        </p:txBody>
      </p:sp>
    </p:spTree>
    <p:extLst>
      <p:ext uri="{BB962C8B-B14F-4D97-AF65-F5344CB8AC3E}">
        <p14:creationId xmlns:p14="http://schemas.microsoft.com/office/powerpoint/2010/main" val="26370020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20</a:t>
            </a:fld>
            <a:endParaRPr lang="en-US" dirty="0"/>
          </a:p>
        </p:txBody>
      </p:sp>
      <p:sp>
        <p:nvSpPr>
          <p:cNvPr id="2" name="Title 1"/>
          <p:cNvSpPr>
            <a:spLocks noGrp="1"/>
          </p:cNvSpPr>
          <p:nvPr>
            <p:ph type="title"/>
          </p:nvPr>
        </p:nvSpPr>
        <p:spPr/>
        <p:txBody>
          <a:bodyPr/>
          <a:lstStyle/>
          <a:p>
            <a:r>
              <a:rPr lang="en-US" dirty="0" smtClean="0"/>
              <a:t>GridEx VI – Primary Areas for Improvement</a:t>
            </a:r>
            <a:endParaRPr lang="en-US" dirty="0"/>
          </a:p>
        </p:txBody>
      </p:sp>
      <p:sp>
        <p:nvSpPr>
          <p:cNvPr id="3" name="Text Placeholder 2"/>
          <p:cNvSpPr>
            <a:spLocks noGrp="1"/>
          </p:cNvSpPr>
          <p:nvPr>
            <p:ph idx="1"/>
          </p:nvPr>
        </p:nvSpPr>
        <p:spPr/>
        <p:txBody>
          <a:bodyPr>
            <a:normAutofit lnSpcReduction="10000"/>
          </a:bodyPr>
          <a:lstStyle/>
          <a:p>
            <a:r>
              <a:rPr lang="en-US" b="1" u="sng" dirty="0"/>
              <a:t>Renewable </a:t>
            </a:r>
            <a:r>
              <a:rPr lang="en-US" b="1" u="sng" dirty="0" smtClean="0"/>
              <a:t>Resources</a:t>
            </a:r>
          </a:p>
          <a:p>
            <a:pPr lvl="1"/>
            <a:endParaRPr lang="en-US" b="1" u="sng" dirty="0"/>
          </a:p>
          <a:p>
            <a:pPr lvl="1"/>
            <a:r>
              <a:rPr lang="en-US" dirty="0" smtClean="0"/>
              <a:t>As </a:t>
            </a:r>
            <a:r>
              <a:rPr lang="en-US" dirty="0"/>
              <a:t>all areas experience deeper penetration of </a:t>
            </a:r>
            <a:r>
              <a:rPr lang="en-US" dirty="0" smtClean="0"/>
              <a:t>Renewable Resource </a:t>
            </a:r>
            <a:r>
              <a:rPr lang="en-US" dirty="0"/>
              <a:t>types, the need for greater understanding of them becomes increasingly evident. GridEx VI included future large offshore wind facilities in an effort to explore their </a:t>
            </a:r>
            <a:r>
              <a:rPr lang="en-US" dirty="0" smtClean="0"/>
              <a:t>impact.</a:t>
            </a:r>
          </a:p>
          <a:p>
            <a:pPr lvl="1"/>
            <a:endParaRPr lang="en-US" dirty="0"/>
          </a:p>
          <a:p>
            <a:pPr lvl="1"/>
            <a:r>
              <a:rPr lang="en-US" dirty="0" smtClean="0"/>
              <a:t>Using </a:t>
            </a:r>
            <a:r>
              <a:rPr lang="en-US" dirty="0"/>
              <a:t>the knowledge and experience gained from the collaboration on the modeling, operation, and response to events in the </a:t>
            </a:r>
            <a:r>
              <a:rPr lang="en-US" dirty="0" smtClean="0"/>
              <a:t>exercise, the ISO has identified areas for further </a:t>
            </a:r>
            <a:r>
              <a:rPr lang="en-US" dirty="0"/>
              <a:t>operational and </a:t>
            </a:r>
            <a:r>
              <a:rPr lang="en-US" dirty="0" smtClean="0"/>
              <a:t>technical exploration, </a:t>
            </a:r>
            <a:r>
              <a:rPr lang="en-US" dirty="0"/>
              <a:t>in order to understand how </a:t>
            </a:r>
            <a:r>
              <a:rPr lang="en-US" dirty="0" smtClean="0"/>
              <a:t>these resources function</a:t>
            </a:r>
            <a:r>
              <a:rPr lang="en-US" dirty="0"/>
              <a:t>, how to manage and operate with them, and how to develop tools that are effective in these </a:t>
            </a:r>
            <a:r>
              <a:rPr lang="en-US" dirty="0" smtClean="0"/>
              <a:t>efforts  </a:t>
            </a:r>
            <a:endParaRPr lang="en-US" dirty="0"/>
          </a:p>
          <a:p>
            <a:pPr lvl="1"/>
            <a:endParaRPr lang="en-US" dirty="0" smtClean="0"/>
          </a:p>
          <a:p>
            <a:pPr lvl="1"/>
            <a:r>
              <a:rPr lang="en-US" dirty="0" smtClean="0"/>
              <a:t>The </a:t>
            </a:r>
            <a:r>
              <a:rPr lang="en-US" dirty="0"/>
              <a:t>recommendations suggest a task-force type approach to collaborate and gather information and knowledge </a:t>
            </a:r>
            <a:r>
              <a:rPr lang="en-US" dirty="0" smtClean="0"/>
              <a:t>across impacted parties</a:t>
            </a:r>
            <a:endParaRPr lang="en-US" strike="sngStrike" dirty="0"/>
          </a:p>
        </p:txBody>
      </p:sp>
    </p:spTree>
    <p:extLst>
      <p:ext uri="{BB962C8B-B14F-4D97-AF65-F5344CB8AC3E}">
        <p14:creationId xmlns:p14="http://schemas.microsoft.com/office/powerpoint/2010/main" val="33136974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21</a:t>
            </a:fld>
            <a:endParaRPr lang="en-US" dirty="0"/>
          </a:p>
        </p:txBody>
      </p:sp>
      <p:sp>
        <p:nvSpPr>
          <p:cNvPr id="2" name="Title 1"/>
          <p:cNvSpPr>
            <a:spLocks noGrp="1"/>
          </p:cNvSpPr>
          <p:nvPr>
            <p:ph type="title"/>
          </p:nvPr>
        </p:nvSpPr>
        <p:spPr/>
        <p:txBody>
          <a:bodyPr/>
          <a:lstStyle/>
          <a:p>
            <a:r>
              <a:rPr lang="en-US" dirty="0" smtClean="0"/>
              <a:t>GridEx VI – Final NERC Report and Action Items</a:t>
            </a:r>
            <a:endParaRPr lang="en-US" dirty="0"/>
          </a:p>
        </p:txBody>
      </p:sp>
      <p:sp>
        <p:nvSpPr>
          <p:cNvPr id="3" name="Text Placeholder 2"/>
          <p:cNvSpPr>
            <a:spLocks noGrp="1"/>
          </p:cNvSpPr>
          <p:nvPr>
            <p:ph idx="1"/>
          </p:nvPr>
        </p:nvSpPr>
        <p:spPr/>
        <p:txBody>
          <a:bodyPr>
            <a:normAutofit/>
          </a:bodyPr>
          <a:lstStyle/>
          <a:p>
            <a:r>
              <a:rPr lang="en-US" dirty="0" smtClean="0">
                <a:hlinkClick r:id="rId2"/>
              </a:rPr>
              <a:t>NERC Lessons Learned Report published April 2022</a:t>
            </a:r>
            <a:r>
              <a:rPr lang="en-US" dirty="0" smtClean="0">
                <a:solidFill>
                  <a:srgbClr val="FF0000"/>
                </a:solidFill>
              </a:rPr>
              <a:t> </a:t>
            </a:r>
            <a:r>
              <a:rPr lang="en-US" dirty="0" smtClean="0"/>
              <a:t>is available for download for those interested in learning more about the overall impact and lessons learned from this exercise</a:t>
            </a:r>
            <a:endParaRPr lang="en-US" dirty="0"/>
          </a:p>
          <a:p>
            <a:r>
              <a:rPr lang="en-US" dirty="0" smtClean="0"/>
              <a:t>ISO-NE will implement the lessons learned identified in </a:t>
            </a:r>
            <a:r>
              <a:rPr lang="en-US" dirty="0"/>
              <a:t>accordance </a:t>
            </a:r>
            <a:r>
              <a:rPr lang="en-US" dirty="0" smtClean="0"/>
              <a:t>with its internal processes and procedures</a:t>
            </a:r>
            <a:endParaRPr lang="en-US" strike="sngStrike" dirty="0" smtClean="0"/>
          </a:p>
        </p:txBody>
      </p:sp>
    </p:spTree>
    <p:extLst>
      <p:ext uri="{BB962C8B-B14F-4D97-AF65-F5344CB8AC3E}">
        <p14:creationId xmlns:p14="http://schemas.microsoft.com/office/powerpoint/2010/main" val="28518043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22</a:t>
            </a:fld>
            <a:endParaRPr lang="en-US" dirty="0"/>
          </a:p>
        </p:txBody>
      </p:sp>
    </p:spTree>
    <p:extLst>
      <p:ext uri="{BB962C8B-B14F-4D97-AF65-F5344CB8AC3E}">
        <p14:creationId xmlns:p14="http://schemas.microsoft.com/office/powerpoint/2010/main" val="3242230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3</a:t>
            </a:fld>
            <a:endParaRPr lang="en-US" dirty="0"/>
          </a:p>
        </p:txBody>
      </p:sp>
      <p:sp>
        <p:nvSpPr>
          <p:cNvPr id="2" name="Title 1"/>
          <p:cNvSpPr>
            <a:spLocks noGrp="1"/>
          </p:cNvSpPr>
          <p:nvPr>
            <p:ph type="title"/>
          </p:nvPr>
        </p:nvSpPr>
        <p:spPr/>
        <p:txBody>
          <a:bodyPr/>
          <a:lstStyle/>
          <a:p>
            <a:r>
              <a:rPr lang="en-US" dirty="0" smtClean="0"/>
              <a:t>GridEx VI – Exercise Summary</a:t>
            </a:r>
            <a:endParaRPr lang="en-US" dirty="0"/>
          </a:p>
        </p:txBody>
      </p:sp>
      <p:sp>
        <p:nvSpPr>
          <p:cNvPr id="3" name="Text Placeholder 2"/>
          <p:cNvSpPr>
            <a:spLocks noGrp="1"/>
          </p:cNvSpPr>
          <p:nvPr>
            <p:ph idx="1"/>
          </p:nvPr>
        </p:nvSpPr>
        <p:spPr/>
        <p:txBody>
          <a:bodyPr>
            <a:normAutofit/>
          </a:bodyPr>
          <a:lstStyle/>
          <a:p>
            <a:r>
              <a:rPr lang="en-US" dirty="0" smtClean="0"/>
              <a:t>GridEx </a:t>
            </a:r>
            <a:r>
              <a:rPr lang="en-US" dirty="0"/>
              <a:t>VI </a:t>
            </a:r>
            <a:r>
              <a:rPr lang="en-US" dirty="0" smtClean="0"/>
              <a:t>was designed to provide </a:t>
            </a:r>
            <a:r>
              <a:rPr lang="en-US" dirty="0"/>
              <a:t>the electricity industry, government agencies, and other relevant organizations the opportunity to exercise emergency response and recovery plans in response to simulated cyber and physical security attacks and other contingencies affecting North America’s electricity </a:t>
            </a:r>
            <a:r>
              <a:rPr lang="en-US" dirty="0" smtClean="0"/>
              <a:t>system</a:t>
            </a:r>
            <a:endParaRPr lang="en-US" dirty="0"/>
          </a:p>
          <a:p>
            <a:endParaRPr lang="en-US" dirty="0"/>
          </a:p>
          <a:p>
            <a:r>
              <a:rPr lang="en-US" dirty="0" smtClean="0"/>
              <a:t>The </a:t>
            </a:r>
            <a:r>
              <a:rPr lang="en-US" dirty="0"/>
              <a:t>goal of GridEx VI </a:t>
            </a:r>
            <a:r>
              <a:rPr lang="en-US" dirty="0" smtClean="0"/>
              <a:t>was </a:t>
            </a:r>
            <a:r>
              <a:rPr lang="en-US" dirty="0"/>
              <a:t>to exercise the resilience of the North American electricity system in the face of a coordinated attack from a state sponsored </a:t>
            </a:r>
            <a:r>
              <a:rPr lang="en-US" dirty="0" smtClean="0"/>
              <a:t>adversary</a:t>
            </a:r>
            <a:endParaRPr lang="en-US" dirty="0"/>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597327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4</a:t>
            </a:fld>
            <a:endParaRPr lang="en-US" dirty="0"/>
          </a:p>
        </p:txBody>
      </p:sp>
      <p:sp>
        <p:nvSpPr>
          <p:cNvPr id="2" name="Title 1"/>
          <p:cNvSpPr>
            <a:spLocks noGrp="1"/>
          </p:cNvSpPr>
          <p:nvPr>
            <p:ph type="title"/>
          </p:nvPr>
        </p:nvSpPr>
        <p:spPr/>
        <p:txBody>
          <a:bodyPr/>
          <a:lstStyle/>
          <a:p>
            <a:r>
              <a:rPr lang="en-US" dirty="0" smtClean="0"/>
              <a:t>GridEx VI – Exercise Summary</a:t>
            </a:r>
            <a:endParaRPr lang="en-US" dirty="0"/>
          </a:p>
        </p:txBody>
      </p:sp>
      <p:sp>
        <p:nvSpPr>
          <p:cNvPr id="3" name="Text Placeholder 2"/>
          <p:cNvSpPr>
            <a:spLocks noGrp="1"/>
          </p:cNvSpPr>
          <p:nvPr>
            <p:ph idx="1"/>
          </p:nvPr>
        </p:nvSpPr>
        <p:spPr/>
        <p:txBody>
          <a:bodyPr>
            <a:normAutofit lnSpcReduction="10000"/>
          </a:bodyPr>
          <a:lstStyle/>
          <a:p>
            <a:r>
              <a:rPr lang="en-US" dirty="0" smtClean="0"/>
              <a:t>GridEx Exercise was conducted on November 16-17, 2021</a:t>
            </a:r>
          </a:p>
          <a:p>
            <a:r>
              <a:rPr lang="en-US" dirty="0"/>
              <a:t>The scenario was primarily driven by a hypothetical </a:t>
            </a:r>
            <a:r>
              <a:rPr lang="en-US" dirty="0" smtClean="0"/>
              <a:t>adversarial organization with knowledge and understanding of the Bulk Electric, Natural Gas, and Transportation Systems</a:t>
            </a:r>
            <a:endParaRPr lang="en-US" strike="sngStrike" dirty="0" smtClean="0">
              <a:solidFill>
                <a:srgbClr val="FF0000"/>
              </a:solidFill>
            </a:endParaRPr>
          </a:p>
          <a:p>
            <a:pPr lvl="1"/>
            <a:r>
              <a:rPr lang="en-US" dirty="0" smtClean="0"/>
              <a:t>Initiated simulated impactful cyber and physical attacks on key locations of transmission infrastructure</a:t>
            </a:r>
          </a:p>
          <a:p>
            <a:pPr lvl="1"/>
            <a:r>
              <a:rPr lang="en-US" dirty="0" smtClean="0"/>
              <a:t>Leveraged social media to target key employees, critical facilities, and generate uncertainty and unrest</a:t>
            </a:r>
          </a:p>
          <a:p>
            <a:pPr lvl="1"/>
            <a:r>
              <a:rPr lang="en-US" dirty="0" smtClean="0"/>
              <a:t>Inflicted potentially crippling effects to energy supply throughout the region </a:t>
            </a:r>
            <a:endParaRPr lang="en-US" dirty="0"/>
          </a:p>
          <a:p>
            <a:r>
              <a:rPr lang="en-US" dirty="0" smtClean="0"/>
              <a:t>Nor’easter weather was included in the scenario development</a:t>
            </a:r>
          </a:p>
          <a:p>
            <a:pPr lvl="1"/>
            <a:r>
              <a:rPr lang="en-US" dirty="0" smtClean="0"/>
              <a:t>Designed to produce photo-voltaic forecast deviations resulting in  higher actual loads as well as influence events that result in infrastructure damage</a:t>
            </a:r>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3795538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5</a:t>
            </a:fld>
            <a:endParaRPr lang="en-US" dirty="0"/>
          </a:p>
        </p:txBody>
      </p:sp>
      <p:sp>
        <p:nvSpPr>
          <p:cNvPr id="2" name="Title 1"/>
          <p:cNvSpPr>
            <a:spLocks noGrp="1"/>
          </p:cNvSpPr>
          <p:nvPr>
            <p:ph type="title"/>
          </p:nvPr>
        </p:nvSpPr>
        <p:spPr/>
        <p:txBody>
          <a:bodyPr/>
          <a:lstStyle/>
          <a:p>
            <a:r>
              <a:rPr lang="en-US" dirty="0" smtClean="0"/>
              <a:t>GridEx VI – Objectives</a:t>
            </a:r>
            <a:endParaRPr lang="en-US" dirty="0"/>
          </a:p>
        </p:txBody>
      </p:sp>
      <p:sp>
        <p:nvSpPr>
          <p:cNvPr id="3" name="Text Placeholder 2"/>
          <p:cNvSpPr>
            <a:spLocks noGrp="1"/>
          </p:cNvSpPr>
          <p:nvPr>
            <p:ph idx="1"/>
          </p:nvPr>
        </p:nvSpPr>
        <p:spPr/>
        <p:txBody>
          <a:bodyPr>
            <a:normAutofit/>
          </a:bodyPr>
          <a:lstStyle/>
          <a:p>
            <a:pPr marL="0" indent="0">
              <a:buNone/>
            </a:pPr>
            <a:r>
              <a:rPr lang="en-US" dirty="0" smtClean="0"/>
              <a:t>The GridEx scenario allowed </a:t>
            </a:r>
            <a:r>
              <a:rPr lang="en-US" dirty="0"/>
              <a:t>planners </a:t>
            </a:r>
            <a:r>
              <a:rPr lang="en-US" dirty="0" smtClean="0"/>
              <a:t>to:</a:t>
            </a:r>
            <a:endParaRPr lang="en-US" dirty="0"/>
          </a:p>
          <a:p>
            <a:pPr lvl="1"/>
            <a:r>
              <a:rPr lang="en-US" dirty="0" smtClean="0"/>
              <a:t>Exercise </a:t>
            </a:r>
            <a:r>
              <a:rPr lang="en-US" dirty="0"/>
              <a:t>crisis response and recovery</a:t>
            </a:r>
          </a:p>
          <a:p>
            <a:pPr lvl="1"/>
            <a:r>
              <a:rPr lang="en-US" dirty="0" smtClean="0"/>
              <a:t>Evaluate </a:t>
            </a:r>
            <a:r>
              <a:rPr lang="en-US" dirty="0"/>
              <a:t>plans, </a:t>
            </a:r>
            <a:r>
              <a:rPr lang="en-US" dirty="0" smtClean="0"/>
              <a:t>processes, </a:t>
            </a:r>
            <a:r>
              <a:rPr lang="en-US" dirty="0"/>
              <a:t>and procedures in a controlled simulated environment</a:t>
            </a:r>
          </a:p>
          <a:p>
            <a:pPr lvl="1"/>
            <a:r>
              <a:rPr lang="en-US" dirty="0" smtClean="0"/>
              <a:t>Exercise </a:t>
            </a:r>
            <a:r>
              <a:rPr lang="en-US" dirty="0"/>
              <a:t>communication flow-paths</a:t>
            </a:r>
          </a:p>
          <a:p>
            <a:pPr lvl="1"/>
            <a:r>
              <a:rPr lang="en-US" dirty="0" smtClean="0"/>
              <a:t>Test </a:t>
            </a:r>
            <a:r>
              <a:rPr lang="en-US" dirty="0"/>
              <a:t>organizational continuity</a:t>
            </a:r>
          </a:p>
          <a:p>
            <a:pPr lvl="1"/>
            <a:r>
              <a:rPr lang="en-US" dirty="0" smtClean="0"/>
              <a:t>Identify </a:t>
            </a:r>
            <a:r>
              <a:rPr lang="en-US" dirty="0"/>
              <a:t>lessons learned and corrective actions</a:t>
            </a:r>
          </a:p>
          <a:p>
            <a:pPr lvl="1"/>
            <a:r>
              <a:rPr lang="en-US" dirty="0" smtClean="0"/>
              <a:t>Directly </a:t>
            </a:r>
            <a:r>
              <a:rPr lang="en-US" dirty="0"/>
              <a:t>engage senior leadership</a:t>
            </a: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3581282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6</a:t>
            </a:fld>
            <a:endParaRPr lang="en-US" dirty="0"/>
          </a:p>
        </p:txBody>
      </p:sp>
      <p:sp>
        <p:nvSpPr>
          <p:cNvPr id="2" name="Title 1"/>
          <p:cNvSpPr>
            <a:spLocks noGrp="1"/>
          </p:cNvSpPr>
          <p:nvPr>
            <p:ph type="title"/>
          </p:nvPr>
        </p:nvSpPr>
        <p:spPr/>
        <p:txBody>
          <a:bodyPr/>
          <a:lstStyle/>
          <a:p>
            <a:r>
              <a:rPr lang="en-US" dirty="0" smtClean="0"/>
              <a:t>GridEx VI – Participants</a:t>
            </a:r>
            <a:endParaRPr lang="en-US" dirty="0"/>
          </a:p>
        </p:txBody>
      </p:sp>
      <p:sp>
        <p:nvSpPr>
          <p:cNvPr id="3" name="Text Placeholder 2"/>
          <p:cNvSpPr>
            <a:spLocks noGrp="1"/>
          </p:cNvSpPr>
          <p:nvPr>
            <p:ph idx="1"/>
          </p:nvPr>
        </p:nvSpPr>
        <p:spPr/>
        <p:txBody>
          <a:bodyPr>
            <a:normAutofit/>
          </a:bodyPr>
          <a:lstStyle/>
          <a:p>
            <a:r>
              <a:rPr lang="en-US" dirty="0" smtClean="0"/>
              <a:t>GridEx VI was </a:t>
            </a:r>
            <a:r>
              <a:rPr lang="en-US" dirty="0"/>
              <a:t>conducted </a:t>
            </a:r>
            <a:r>
              <a:rPr lang="en-US" dirty="0" smtClean="0"/>
              <a:t>with </a:t>
            </a:r>
            <a:r>
              <a:rPr lang="en-US" dirty="0"/>
              <a:t>293 organizations </a:t>
            </a:r>
            <a:r>
              <a:rPr lang="en-US" dirty="0" smtClean="0"/>
              <a:t>participating</a:t>
            </a:r>
          </a:p>
          <a:p>
            <a:r>
              <a:rPr lang="en-US" dirty="0"/>
              <a:t>This was a reduction of 45% from GridEx </a:t>
            </a:r>
            <a:r>
              <a:rPr lang="en-US" dirty="0" smtClean="0"/>
              <a:t>V due to COVID-19</a:t>
            </a:r>
          </a:p>
          <a:p>
            <a:pPr lvl="1"/>
            <a:r>
              <a:rPr lang="en-US" dirty="0" smtClean="0"/>
              <a:t>Pandemic conditions impacted the </a:t>
            </a:r>
            <a:r>
              <a:rPr lang="en-US" dirty="0"/>
              <a:t>entire life cycle of the </a:t>
            </a:r>
            <a:r>
              <a:rPr lang="en-US" dirty="0" smtClean="0"/>
              <a:t>exercise</a:t>
            </a:r>
          </a:p>
          <a:p>
            <a:pPr lvl="1"/>
            <a:r>
              <a:rPr lang="en-US" dirty="0"/>
              <a:t>E</a:t>
            </a:r>
            <a:r>
              <a:rPr lang="en-US" dirty="0" smtClean="0"/>
              <a:t>arly </a:t>
            </a:r>
            <a:r>
              <a:rPr lang="en-US" dirty="0"/>
              <a:t>on in the planning process </a:t>
            </a:r>
            <a:r>
              <a:rPr lang="en-US" dirty="0" smtClean="0"/>
              <a:t>preparations were considered </a:t>
            </a:r>
            <a:r>
              <a:rPr lang="en-US" dirty="0"/>
              <a:t>for the potential of a full remote exercise with no on-site participants or </a:t>
            </a:r>
            <a:r>
              <a:rPr lang="en-US" dirty="0" smtClean="0"/>
              <a:t>observers</a:t>
            </a:r>
          </a:p>
          <a:p>
            <a:pPr lvl="1"/>
            <a:r>
              <a:rPr lang="en-US" dirty="0" smtClean="0"/>
              <a:t>COVID work posture encouraged use</a:t>
            </a:r>
            <a:r>
              <a:rPr lang="en-US" dirty="0" smtClean="0">
                <a:solidFill>
                  <a:srgbClr val="FF0000"/>
                </a:solidFill>
              </a:rPr>
              <a:t> </a:t>
            </a:r>
            <a:r>
              <a:rPr lang="en-US" dirty="0" smtClean="0"/>
              <a:t>of </a:t>
            </a:r>
            <a:r>
              <a:rPr lang="en-US" dirty="0"/>
              <a:t>remote-work technology and the exercise of communication and coordination processes that may not have been incorporated if not for these challenges</a:t>
            </a:r>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2687332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7</a:t>
            </a:fld>
            <a:endParaRPr lang="en-US" dirty="0"/>
          </a:p>
        </p:txBody>
      </p:sp>
      <p:sp>
        <p:nvSpPr>
          <p:cNvPr id="2" name="Title 1"/>
          <p:cNvSpPr>
            <a:spLocks noGrp="1"/>
          </p:cNvSpPr>
          <p:nvPr>
            <p:ph type="title"/>
          </p:nvPr>
        </p:nvSpPr>
        <p:spPr/>
        <p:txBody>
          <a:bodyPr/>
          <a:lstStyle/>
          <a:p>
            <a:r>
              <a:rPr lang="en-US" dirty="0" smtClean="0"/>
              <a:t>GridEx VI – Participants</a:t>
            </a:r>
            <a:endParaRPr lang="en-US" dirty="0"/>
          </a:p>
        </p:txBody>
      </p:sp>
      <p:sp>
        <p:nvSpPr>
          <p:cNvPr id="3" name="Text Placeholder 2"/>
          <p:cNvSpPr>
            <a:spLocks noGrp="1"/>
          </p:cNvSpPr>
          <p:nvPr>
            <p:ph idx="1"/>
          </p:nvPr>
        </p:nvSpPr>
        <p:spPr/>
        <p:txBody>
          <a:bodyPr>
            <a:normAutofit/>
          </a:bodyPr>
          <a:lstStyle/>
          <a:p>
            <a:r>
              <a:rPr lang="en-US" dirty="0" smtClean="0"/>
              <a:t>The following entities from New England participated in the exercise:</a:t>
            </a:r>
          </a:p>
          <a:p>
            <a:endParaRPr lang="en-US" dirty="0" smtClean="0"/>
          </a:p>
          <a:p>
            <a:pPr marL="0" indent="0">
              <a:buNone/>
            </a:pPr>
            <a:endParaRPr lang="en-US" dirty="0" smtClean="0"/>
          </a:p>
          <a:p>
            <a:endParaRPr lang="en-US" dirty="0"/>
          </a:p>
        </p:txBody>
      </p:sp>
      <p:pic>
        <p:nvPicPr>
          <p:cNvPr id="5" name="Picture 4"/>
          <p:cNvPicPr>
            <a:picLocks noChangeAspect="1"/>
          </p:cNvPicPr>
          <p:nvPr/>
        </p:nvPicPr>
        <p:blipFill>
          <a:blip r:embed="rId2"/>
          <a:stretch>
            <a:fillRect/>
          </a:stretch>
        </p:blipFill>
        <p:spPr>
          <a:xfrm>
            <a:off x="990600" y="2286000"/>
            <a:ext cx="7391400" cy="3370247"/>
          </a:xfrm>
          <a:prstGeom prst="rect">
            <a:avLst/>
          </a:prstGeom>
        </p:spPr>
      </p:pic>
    </p:spTree>
    <p:extLst>
      <p:ext uri="{BB962C8B-B14F-4D97-AF65-F5344CB8AC3E}">
        <p14:creationId xmlns:p14="http://schemas.microsoft.com/office/powerpoint/2010/main" val="23932215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8</a:t>
            </a:fld>
            <a:endParaRPr lang="en-US" dirty="0"/>
          </a:p>
        </p:txBody>
      </p:sp>
      <p:sp>
        <p:nvSpPr>
          <p:cNvPr id="2" name="Title 1"/>
          <p:cNvSpPr>
            <a:spLocks noGrp="1"/>
          </p:cNvSpPr>
          <p:nvPr>
            <p:ph type="title"/>
          </p:nvPr>
        </p:nvSpPr>
        <p:spPr/>
        <p:txBody>
          <a:bodyPr/>
          <a:lstStyle/>
          <a:p>
            <a:r>
              <a:rPr lang="en-US" dirty="0" smtClean="0"/>
              <a:t>GridEx VI – Exercise Adaptations</a:t>
            </a:r>
            <a:endParaRPr lang="en-US" dirty="0"/>
          </a:p>
        </p:txBody>
      </p:sp>
      <p:sp>
        <p:nvSpPr>
          <p:cNvPr id="3" name="Text Placeholder 2"/>
          <p:cNvSpPr>
            <a:spLocks noGrp="1"/>
          </p:cNvSpPr>
          <p:nvPr>
            <p:ph idx="1"/>
          </p:nvPr>
        </p:nvSpPr>
        <p:spPr/>
        <p:txBody>
          <a:bodyPr>
            <a:normAutofit/>
          </a:bodyPr>
          <a:lstStyle/>
          <a:p>
            <a:r>
              <a:rPr lang="en-US" dirty="0" smtClean="0"/>
              <a:t>3 main adaptations from previous </a:t>
            </a:r>
            <a:r>
              <a:rPr lang="en-US" dirty="0" err="1" smtClean="0"/>
              <a:t>GridEx</a:t>
            </a:r>
            <a:r>
              <a:rPr lang="en-US" dirty="0" smtClean="0"/>
              <a:t> events:</a:t>
            </a:r>
          </a:p>
          <a:p>
            <a:endParaRPr lang="en-US" sz="800" dirty="0" smtClean="0"/>
          </a:p>
          <a:p>
            <a:pPr lvl="1"/>
            <a:r>
              <a:rPr lang="en-US" dirty="0" smtClean="0"/>
              <a:t>Participant Locations</a:t>
            </a:r>
          </a:p>
          <a:p>
            <a:pPr lvl="2"/>
            <a:r>
              <a:rPr lang="en-US" dirty="0" smtClean="0"/>
              <a:t>Players and planners not co-located at a central location</a:t>
            </a:r>
          </a:p>
          <a:p>
            <a:pPr lvl="3"/>
            <a:r>
              <a:rPr lang="en-US" dirty="0" smtClean="0"/>
              <a:t>On-site</a:t>
            </a:r>
          </a:p>
          <a:p>
            <a:pPr lvl="3"/>
            <a:r>
              <a:rPr lang="en-US" dirty="0" smtClean="0"/>
              <a:t>Remote</a:t>
            </a:r>
          </a:p>
          <a:p>
            <a:pPr lvl="3"/>
            <a:r>
              <a:rPr lang="en-US" dirty="0" smtClean="0"/>
              <a:t>Hybrid – departments operating in both </a:t>
            </a:r>
          </a:p>
          <a:p>
            <a:pPr lvl="2"/>
            <a:endParaRPr lang="en-US" dirty="0" smtClean="0"/>
          </a:p>
          <a:p>
            <a:pPr lvl="1"/>
            <a:r>
              <a:rPr lang="en-US" dirty="0" smtClean="0"/>
              <a:t>Simulated Inject Delivery Method</a:t>
            </a:r>
          </a:p>
          <a:p>
            <a:pPr lvl="2"/>
            <a:r>
              <a:rPr lang="en-US" dirty="0" smtClean="0"/>
              <a:t>Not all players received injects</a:t>
            </a:r>
          </a:p>
          <a:p>
            <a:pPr lvl="2"/>
            <a:r>
              <a:rPr lang="en-US" dirty="0" smtClean="0"/>
              <a:t>Pre-determined point of inject</a:t>
            </a:r>
          </a:p>
          <a:p>
            <a:pPr lvl="3"/>
            <a:r>
              <a:rPr lang="en-US" dirty="0" smtClean="0"/>
              <a:t>ex. SCADA or Phone Communication to a specified group or individual</a:t>
            </a:r>
          </a:p>
          <a:p>
            <a:pPr lvl="2"/>
            <a:r>
              <a:rPr lang="en-US" dirty="0" smtClean="0"/>
              <a:t>Pre-determined or scripted data or message by a responsible individual</a:t>
            </a:r>
          </a:p>
          <a:p>
            <a:pPr lvl="3"/>
            <a:r>
              <a:rPr lang="en-US" dirty="0" smtClean="0"/>
              <a:t>Ensured accountability for delivery of intended information</a:t>
            </a:r>
          </a:p>
          <a:p>
            <a:pPr lvl="2"/>
            <a:endParaRPr lang="en-US" dirty="0"/>
          </a:p>
          <a:p>
            <a:pPr lvl="1"/>
            <a:r>
              <a:rPr lang="en-US" dirty="0" smtClean="0"/>
              <a:t>Incorporation of future/simulated facilities</a:t>
            </a:r>
          </a:p>
          <a:p>
            <a:pPr lvl="2"/>
            <a:r>
              <a:rPr lang="en-US" dirty="0" smtClean="0"/>
              <a:t>Simulations included </a:t>
            </a:r>
            <a:r>
              <a:rPr lang="en-US" dirty="0"/>
              <a:t>f</a:t>
            </a:r>
            <a:r>
              <a:rPr lang="en-US" dirty="0" smtClean="0"/>
              <a:t>uture Offshore Wind facilities</a:t>
            </a:r>
          </a:p>
          <a:p>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2240495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C7F894-2A36-495D-AB7C-1055F7AC0F9D}" type="slidenum">
              <a:rPr lang="en-US" smtClean="0"/>
              <a:pPr/>
              <a:t>9</a:t>
            </a:fld>
            <a:endParaRPr lang="en-US" dirty="0"/>
          </a:p>
        </p:txBody>
      </p:sp>
      <p:sp>
        <p:nvSpPr>
          <p:cNvPr id="2" name="Title 1"/>
          <p:cNvSpPr>
            <a:spLocks noGrp="1"/>
          </p:cNvSpPr>
          <p:nvPr>
            <p:ph type="title"/>
          </p:nvPr>
        </p:nvSpPr>
        <p:spPr/>
        <p:txBody>
          <a:bodyPr/>
          <a:lstStyle/>
          <a:p>
            <a:r>
              <a:rPr lang="en-US" dirty="0" smtClean="0"/>
              <a:t>GridEx VI – Generation Events</a:t>
            </a:r>
            <a:endParaRPr lang="en-US" dirty="0"/>
          </a:p>
        </p:txBody>
      </p:sp>
      <p:sp>
        <p:nvSpPr>
          <p:cNvPr id="3" name="Text Placeholder 2"/>
          <p:cNvSpPr>
            <a:spLocks noGrp="1"/>
          </p:cNvSpPr>
          <p:nvPr>
            <p:ph idx="1"/>
          </p:nvPr>
        </p:nvSpPr>
        <p:spPr/>
        <p:txBody>
          <a:bodyPr>
            <a:normAutofit/>
          </a:bodyPr>
          <a:lstStyle/>
          <a:p>
            <a:r>
              <a:rPr lang="en-US" dirty="0" smtClean="0"/>
              <a:t>Over 12,000 MW of generation loss attributable to</a:t>
            </a:r>
          </a:p>
          <a:p>
            <a:pPr lvl="1"/>
            <a:r>
              <a:rPr lang="en-US" dirty="0" smtClean="0"/>
              <a:t>Cyber attacks</a:t>
            </a:r>
          </a:p>
          <a:p>
            <a:pPr lvl="1"/>
            <a:r>
              <a:rPr lang="en-US" dirty="0" smtClean="0"/>
              <a:t>Physical attacks on transmission facilities</a:t>
            </a:r>
          </a:p>
          <a:p>
            <a:pPr lvl="1"/>
            <a:r>
              <a:rPr lang="en-US" dirty="0" smtClean="0"/>
              <a:t>Physical attacks on natural gas pipelines and infrastructure</a:t>
            </a:r>
          </a:p>
          <a:p>
            <a:pPr lvl="1"/>
            <a:endParaRPr lang="en-US" dirty="0"/>
          </a:p>
          <a:p>
            <a:r>
              <a:rPr lang="en-US" dirty="0"/>
              <a:t>Generation losses and remaining online </a:t>
            </a:r>
            <a:r>
              <a:rPr lang="en-US" dirty="0" smtClean="0"/>
              <a:t>generation:</a:t>
            </a:r>
            <a:endParaRPr lang="en-US" dirty="0"/>
          </a:p>
          <a:p>
            <a:pPr marL="0" indent="0">
              <a:buNone/>
            </a:pPr>
            <a:endParaRPr lang="en-US" dirty="0" smtClean="0"/>
          </a:p>
          <a:p>
            <a:endParaRPr lang="en-US" dirty="0" smtClean="0"/>
          </a:p>
          <a:p>
            <a:pPr marL="0" indent="0">
              <a:buNone/>
            </a:pPr>
            <a:endParaRPr lang="en-US" dirty="0" smtClean="0"/>
          </a:p>
          <a:p>
            <a:endParaRPr lang="en-US" dirty="0"/>
          </a:p>
        </p:txBody>
      </p:sp>
      <p:pic>
        <p:nvPicPr>
          <p:cNvPr id="5" name="Picture 4"/>
          <p:cNvPicPr>
            <a:picLocks noChangeAspect="1"/>
          </p:cNvPicPr>
          <p:nvPr/>
        </p:nvPicPr>
        <p:blipFill>
          <a:blip r:embed="rId2"/>
          <a:stretch>
            <a:fillRect/>
          </a:stretch>
        </p:blipFill>
        <p:spPr>
          <a:xfrm>
            <a:off x="1447800" y="3581400"/>
            <a:ext cx="5867400" cy="2178972"/>
          </a:xfrm>
          <a:prstGeom prst="rect">
            <a:avLst/>
          </a:prstGeom>
        </p:spPr>
      </p:pic>
    </p:spTree>
    <p:extLst>
      <p:ext uri="{BB962C8B-B14F-4D97-AF65-F5344CB8AC3E}">
        <p14:creationId xmlns:p14="http://schemas.microsoft.com/office/powerpoint/2010/main" val="5880490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so_white_cover">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O-PPT-Template-Confidential" id="{F1FE3374-8FD2-4417-A625-8FDCEEA388CD}" vid="{A4FF4242-80DD-453B-8F0B-95D54ED89603}"/>
    </a:ext>
  </a:extLst>
</a:theme>
</file>

<file path=ppt/theme/theme2.xml><?xml version="1.0" encoding="utf-8"?>
<a:theme xmlns:a="http://schemas.openxmlformats.org/drawingml/2006/main" name="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O-PPT-Template-Confidential" id="{F1FE3374-8FD2-4417-A625-8FDCEEA388CD}" vid="{2E8BE412-0A4B-48B2-8555-B12ED050E81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ISO-PPT-Template-Confidential</Template>
  <TotalTime>0</TotalTime>
  <Words>1745</Words>
  <Application>Microsoft Office PowerPoint</Application>
  <PresentationFormat>On-screen Show (4:3)</PresentationFormat>
  <Paragraphs>186</Paragraphs>
  <Slides>22</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22</vt:i4>
      </vt:variant>
    </vt:vector>
  </HeadingPairs>
  <TitlesOfParts>
    <vt:vector size="26" baseType="lpstr">
      <vt:lpstr>Arial</vt:lpstr>
      <vt:lpstr>Calibri</vt:lpstr>
      <vt:lpstr>iso_white_cover</vt:lpstr>
      <vt:lpstr>blank</vt:lpstr>
      <vt:lpstr>PowerPoint Presentation</vt:lpstr>
      <vt:lpstr>GridEx VI - Overview</vt:lpstr>
      <vt:lpstr>GridEx VI – Exercise Summary</vt:lpstr>
      <vt:lpstr>GridEx VI – Exercise Summary</vt:lpstr>
      <vt:lpstr>GridEx VI – Objectives</vt:lpstr>
      <vt:lpstr>GridEx VI – Participants</vt:lpstr>
      <vt:lpstr>GridEx VI – Participants</vt:lpstr>
      <vt:lpstr>GridEx VI – Exercise Adaptations</vt:lpstr>
      <vt:lpstr>GridEx VI – Generation Events</vt:lpstr>
      <vt:lpstr>GridEx VI – Transmission Events</vt:lpstr>
      <vt:lpstr>GridEx VI – System Loads</vt:lpstr>
      <vt:lpstr>GridEx VI – Customer Outages</vt:lpstr>
      <vt:lpstr>GridEx VI – Strengths</vt:lpstr>
      <vt:lpstr>GridEx VI – Strengths</vt:lpstr>
      <vt:lpstr>GridEx VI – Strengths</vt:lpstr>
      <vt:lpstr>GridEx VI – Strengths</vt:lpstr>
      <vt:lpstr>GridEx VI – Strengths</vt:lpstr>
      <vt:lpstr>GridEx VI – Primary Areas for Improvement</vt:lpstr>
      <vt:lpstr>GridEx VI – Primary Areas for Improvement</vt:lpstr>
      <vt:lpstr>GridEx VI – Primary Areas for Improvement</vt:lpstr>
      <vt:lpstr>GridEx VI – Final NERC Report and Action Items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2022-06-23T21:36:47Z</dcterms:created>
  <dcterms:modified xsi:type="dcterms:W3CDTF">2022-07-12T17:00:15Z</dcterms:modified>
</cp:coreProperties>
</file>