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37"/>
  </p:notesMasterIdLst>
  <p:handoutMasterIdLst>
    <p:handoutMasterId r:id="rId38"/>
  </p:handoutMasterIdLst>
  <p:sldIdLst>
    <p:sldId id="374" r:id="rId3"/>
    <p:sldId id="360" r:id="rId4"/>
    <p:sldId id="386" r:id="rId5"/>
    <p:sldId id="356" r:id="rId6"/>
    <p:sldId id="327" r:id="rId7"/>
    <p:sldId id="347" r:id="rId8"/>
    <p:sldId id="336" r:id="rId9"/>
    <p:sldId id="339" r:id="rId10"/>
    <p:sldId id="337" r:id="rId11"/>
    <p:sldId id="338" r:id="rId12"/>
    <p:sldId id="340" r:id="rId13"/>
    <p:sldId id="375" r:id="rId14"/>
    <p:sldId id="376" r:id="rId15"/>
    <p:sldId id="377"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385" r:id="rId32"/>
    <p:sldId id="378" r:id="rId33"/>
    <p:sldId id="379" r:id="rId34"/>
    <p:sldId id="373" r:id="rId35"/>
    <p:sldId id="402" r:id="rId36"/>
  </p:sldIdLst>
  <p:sldSz cx="9144000" cy="6858000" type="screen4x3"/>
  <p:notesSz cx="70104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99"/>
    <a:srgbClr val="EC1F25"/>
    <a:srgbClr val="FBB92F"/>
    <a:srgbClr val="77BD2A"/>
    <a:srgbClr val="62777F"/>
    <a:srgbClr val="6FA943"/>
    <a:srgbClr val="B9D257"/>
    <a:srgbClr val="F68920"/>
    <a:srgbClr val="855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30" autoAdjust="0"/>
    <p:restoredTop sz="88458" autoAdjust="0"/>
  </p:normalViewPr>
  <p:slideViewPr>
    <p:cSldViewPr>
      <p:cViewPr varScale="1">
        <p:scale>
          <a:sx n="96" d="100"/>
          <a:sy n="96" d="100"/>
        </p:scale>
        <p:origin x="1116" y="84"/>
      </p:cViewPr>
      <p:guideLst>
        <p:guide orient="horz" pos="2160"/>
        <p:guide pos="2880"/>
      </p:guideLst>
    </p:cSldViewPr>
  </p:slideViewPr>
  <p:outlineViewPr>
    <p:cViewPr>
      <p:scale>
        <a:sx n="33" d="100"/>
        <a:sy n="33" d="100"/>
      </p:scale>
      <p:origin x="0" y="-50962"/>
    </p:cViewPr>
  </p:outlineViewPr>
  <p:notesTextViewPr>
    <p:cViewPr>
      <p:scale>
        <a:sx n="100" d="100"/>
        <a:sy n="100" d="100"/>
      </p:scale>
      <p:origin x="0" y="0"/>
    </p:cViewPr>
  </p:notesTextViewPr>
  <p:sorterViewPr>
    <p:cViewPr>
      <p:scale>
        <a:sx n="180" d="100"/>
        <a:sy n="180" d="100"/>
      </p:scale>
      <p:origin x="0" y="-6691"/>
    </p:cViewPr>
  </p:sorterViewPr>
  <p:notesViewPr>
    <p:cSldViewPr>
      <p:cViewPr varScale="1">
        <p:scale>
          <a:sx n="64" d="100"/>
          <a:sy n="64" d="100"/>
        </p:scale>
        <p:origin x="-3130"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627" cy="464980"/>
          </a:xfrm>
          <a:prstGeom prst="rect">
            <a:avLst/>
          </a:prstGeom>
        </p:spPr>
        <p:txBody>
          <a:bodyPr vert="horz" lIns="92113" tIns="46056" rIns="92113" bIns="46056" rtlCol="0"/>
          <a:lstStyle>
            <a:lvl1pPr algn="l">
              <a:defRPr sz="1200"/>
            </a:lvl1pPr>
          </a:lstStyle>
          <a:p>
            <a:endParaRPr lang="en-US" dirty="0"/>
          </a:p>
        </p:txBody>
      </p:sp>
      <p:sp>
        <p:nvSpPr>
          <p:cNvPr id="3" name="Date Placeholder 2"/>
          <p:cNvSpPr>
            <a:spLocks noGrp="1"/>
          </p:cNvSpPr>
          <p:nvPr>
            <p:ph type="dt" sz="quarter" idx="1"/>
          </p:nvPr>
        </p:nvSpPr>
        <p:spPr>
          <a:xfrm>
            <a:off x="3971172" y="1"/>
            <a:ext cx="3037627" cy="464980"/>
          </a:xfrm>
          <a:prstGeom prst="rect">
            <a:avLst/>
          </a:prstGeom>
        </p:spPr>
        <p:txBody>
          <a:bodyPr vert="horz" lIns="92113" tIns="46056" rIns="92113" bIns="46056" rtlCol="0"/>
          <a:lstStyle>
            <a:lvl1pPr algn="r">
              <a:defRPr sz="1200"/>
            </a:lvl1pPr>
          </a:lstStyle>
          <a:p>
            <a:fld id="{F87AAE7F-D37E-4830-9F5E-F36A5F180179}" type="datetimeFigureOut">
              <a:rPr lang="en-US" smtClean="0"/>
              <a:t>7/8/2022</a:t>
            </a:fld>
            <a:endParaRPr lang="en-US" dirty="0"/>
          </a:p>
        </p:txBody>
      </p:sp>
      <p:sp>
        <p:nvSpPr>
          <p:cNvPr id="4" name="Footer Placeholder 3"/>
          <p:cNvSpPr>
            <a:spLocks noGrp="1"/>
          </p:cNvSpPr>
          <p:nvPr>
            <p:ph type="ftr" sz="quarter" idx="2"/>
          </p:nvPr>
        </p:nvSpPr>
        <p:spPr>
          <a:xfrm>
            <a:off x="0" y="8829823"/>
            <a:ext cx="3037627" cy="464980"/>
          </a:xfrm>
          <a:prstGeom prst="rect">
            <a:avLst/>
          </a:prstGeom>
        </p:spPr>
        <p:txBody>
          <a:bodyPr vert="horz" lIns="92113" tIns="46056" rIns="92113" bIns="460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72" y="8829823"/>
            <a:ext cx="3037627" cy="464980"/>
          </a:xfrm>
          <a:prstGeom prst="rect">
            <a:avLst/>
          </a:prstGeom>
        </p:spPr>
        <p:txBody>
          <a:bodyPr vert="horz" lIns="92113" tIns="46056" rIns="92113" bIns="46056" rtlCol="0" anchor="b"/>
          <a:lstStyle>
            <a:lvl1pPr algn="r">
              <a:defRPr sz="12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1" tIns="46586" rIns="93171" bIns="46586" rtlCol="0"/>
          <a:lstStyle>
            <a:lvl1pPr algn="r">
              <a:defRPr sz="1200"/>
            </a:lvl1pPr>
          </a:lstStyle>
          <a:p>
            <a:fld id="{9EDDEDB6-CD57-44C2-AB19-AC7D3BB8FF8E}" type="datetimeFigureOut">
              <a:rPr lang="en-US" smtClean="0"/>
              <a:pPr/>
              <a:t>7/8/2022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1" tIns="46586" rIns="93171"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1" tIns="46586" rIns="93171"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1" tIns="46586" rIns="93171" bIns="46586" rtlCol="0" anchor="b"/>
          <a:lstStyle>
            <a:lvl1pPr algn="r">
              <a:defRPr sz="12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1931824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27</a:t>
            </a:fld>
            <a:endParaRPr lang="en-US" dirty="0"/>
          </a:p>
        </p:txBody>
      </p:sp>
    </p:spTree>
    <p:extLst>
      <p:ext uri="{BB962C8B-B14F-4D97-AF65-F5344CB8AC3E}">
        <p14:creationId xmlns:p14="http://schemas.microsoft.com/office/powerpoint/2010/main" val="1086335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28</a:t>
            </a:fld>
            <a:endParaRPr lang="en-US" dirty="0"/>
          </a:p>
        </p:txBody>
      </p:sp>
    </p:spTree>
    <p:extLst>
      <p:ext uri="{BB962C8B-B14F-4D97-AF65-F5344CB8AC3E}">
        <p14:creationId xmlns:p14="http://schemas.microsoft.com/office/powerpoint/2010/main" val="4009743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29</a:t>
            </a:fld>
            <a:endParaRPr lang="en-US" dirty="0"/>
          </a:p>
        </p:txBody>
      </p:sp>
    </p:spTree>
    <p:extLst>
      <p:ext uri="{BB962C8B-B14F-4D97-AF65-F5344CB8AC3E}">
        <p14:creationId xmlns:p14="http://schemas.microsoft.com/office/powerpoint/2010/main" val="1556872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33</a:t>
            </a:fld>
            <a:endParaRPr lang="en-US" dirty="0"/>
          </a:p>
        </p:txBody>
      </p:sp>
    </p:spTree>
    <p:extLst>
      <p:ext uri="{BB962C8B-B14F-4D97-AF65-F5344CB8AC3E}">
        <p14:creationId xmlns:p14="http://schemas.microsoft.com/office/powerpoint/2010/main" val="2457759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34</a:t>
            </a:fld>
            <a:endParaRPr lang="en-US" dirty="0"/>
          </a:p>
        </p:txBody>
      </p:sp>
    </p:spTree>
    <p:extLst>
      <p:ext uri="{BB962C8B-B14F-4D97-AF65-F5344CB8AC3E}">
        <p14:creationId xmlns:p14="http://schemas.microsoft.com/office/powerpoint/2010/main" val="78950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a:t>
            </a:fld>
            <a:endParaRPr lang="en-US" dirty="0"/>
          </a:p>
        </p:txBody>
      </p:sp>
    </p:spTree>
    <p:extLst>
      <p:ext uri="{BB962C8B-B14F-4D97-AF65-F5344CB8AC3E}">
        <p14:creationId xmlns:p14="http://schemas.microsoft.com/office/powerpoint/2010/main" val="227089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a:t>
            </a:fld>
            <a:endParaRPr lang="en-US" dirty="0"/>
          </a:p>
        </p:txBody>
      </p:sp>
    </p:spTree>
    <p:extLst>
      <p:ext uri="{BB962C8B-B14F-4D97-AF65-F5344CB8AC3E}">
        <p14:creationId xmlns:p14="http://schemas.microsoft.com/office/powerpoint/2010/main" val="59077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21</a:t>
            </a:fld>
            <a:endParaRPr lang="en-US" dirty="0"/>
          </a:p>
        </p:txBody>
      </p:sp>
    </p:spTree>
    <p:extLst>
      <p:ext uri="{BB962C8B-B14F-4D97-AF65-F5344CB8AC3E}">
        <p14:creationId xmlns:p14="http://schemas.microsoft.com/office/powerpoint/2010/main" val="248620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22</a:t>
            </a:fld>
            <a:endParaRPr lang="en-US" dirty="0"/>
          </a:p>
        </p:txBody>
      </p:sp>
    </p:spTree>
    <p:extLst>
      <p:ext uri="{BB962C8B-B14F-4D97-AF65-F5344CB8AC3E}">
        <p14:creationId xmlns:p14="http://schemas.microsoft.com/office/powerpoint/2010/main" val="602142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23</a:t>
            </a:fld>
            <a:endParaRPr lang="en-US" dirty="0"/>
          </a:p>
        </p:txBody>
      </p:sp>
    </p:spTree>
    <p:extLst>
      <p:ext uri="{BB962C8B-B14F-4D97-AF65-F5344CB8AC3E}">
        <p14:creationId xmlns:p14="http://schemas.microsoft.com/office/powerpoint/2010/main" val="1295367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24</a:t>
            </a:fld>
            <a:endParaRPr lang="en-US" dirty="0"/>
          </a:p>
        </p:txBody>
      </p:sp>
    </p:spTree>
    <p:extLst>
      <p:ext uri="{BB962C8B-B14F-4D97-AF65-F5344CB8AC3E}">
        <p14:creationId xmlns:p14="http://schemas.microsoft.com/office/powerpoint/2010/main" val="4115161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25</a:t>
            </a:fld>
            <a:endParaRPr lang="en-US" dirty="0"/>
          </a:p>
        </p:txBody>
      </p:sp>
    </p:spTree>
    <p:extLst>
      <p:ext uri="{BB962C8B-B14F-4D97-AF65-F5344CB8AC3E}">
        <p14:creationId xmlns:p14="http://schemas.microsoft.com/office/powerpoint/2010/main" val="3508802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26</a:t>
            </a:fld>
            <a:endParaRPr lang="en-US" dirty="0"/>
          </a:p>
        </p:txBody>
      </p:sp>
    </p:spTree>
    <p:extLst>
      <p:ext uri="{BB962C8B-B14F-4D97-AF65-F5344CB8AC3E}">
        <p14:creationId xmlns:p14="http://schemas.microsoft.com/office/powerpoint/2010/main" val="3261469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400" y="736600"/>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3" name="Rectangle 12"/>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online image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online image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9" name="Picture 8"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0" name="Rectangle 9"/>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
        <p:nvSpPr>
          <p:cNvPr id="11"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51713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userDrawn="1"/>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userDrawn="1"/>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 USE</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ferc.gov/news-events/events/new-england-winter-gas-electric-forum-09082022"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July 14, 2022 | meredith, nh</a:t>
            </a:r>
            <a:endParaRPr lang="en-US" dirty="0"/>
          </a:p>
        </p:txBody>
      </p:sp>
      <p:sp>
        <p:nvSpPr>
          <p:cNvPr id="6" name="Text Placeholder 5"/>
          <p:cNvSpPr>
            <a:spLocks noGrp="1"/>
          </p:cNvSpPr>
          <p:nvPr>
            <p:ph type="body" sz="quarter" idx="17"/>
          </p:nvPr>
        </p:nvSpPr>
        <p:spPr/>
        <p:txBody>
          <a:bodyPr/>
          <a:lstStyle/>
          <a:p>
            <a:r>
              <a:rPr lang="en-US" dirty="0" smtClean="0"/>
              <a:t>Chris Geissler, Stephen George, and Craig Martin </a:t>
            </a:r>
            <a:endParaRPr lang="en-US" dirty="0"/>
          </a:p>
        </p:txBody>
      </p:sp>
      <p:sp>
        <p:nvSpPr>
          <p:cNvPr id="8" name="Text Placeholder 7"/>
          <p:cNvSpPr>
            <a:spLocks noGrp="1"/>
          </p:cNvSpPr>
          <p:nvPr>
            <p:ph type="body" sz="quarter" idx="19"/>
          </p:nvPr>
        </p:nvSpPr>
        <p:spPr/>
        <p:txBody>
          <a:bodyPr/>
          <a:lstStyle/>
          <a:p>
            <a:r>
              <a:rPr lang="en-US" dirty="0" smtClean="0"/>
              <a:t>Winter 2022/23 Analysis</a:t>
            </a:r>
          </a:p>
        </p:txBody>
      </p:sp>
      <p:sp>
        <p:nvSpPr>
          <p:cNvPr id="9" name="Text Placeholder 4"/>
          <p:cNvSpPr>
            <a:spLocks noGrp="1"/>
          </p:cNvSpPr>
          <p:nvPr>
            <p:ph type="body" sz="quarter" idx="16"/>
          </p:nvPr>
        </p:nvSpPr>
        <p:spPr>
          <a:xfrm>
            <a:off x="3289002" y="3475680"/>
            <a:ext cx="5559552" cy="867720"/>
          </a:xfrm>
        </p:spPr>
        <p:txBody>
          <a:bodyPr/>
          <a:lstStyle/>
          <a:p>
            <a:r>
              <a:rPr lang="en-US" dirty="0" smtClean="0"/>
              <a:t>Assessment and Recommendations</a:t>
            </a:r>
            <a:endParaRPr lang="en-US" dirty="0"/>
          </a:p>
        </p:txBody>
      </p:sp>
    </p:spTree>
    <p:extLst>
      <p:ext uri="{BB962C8B-B14F-4D97-AF65-F5344CB8AC3E}">
        <p14:creationId xmlns:p14="http://schemas.microsoft.com/office/powerpoint/2010/main" val="2324961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a:t>
            </a:fld>
            <a:endParaRPr lang="en-US" dirty="0"/>
          </a:p>
        </p:txBody>
      </p:sp>
      <p:sp>
        <p:nvSpPr>
          <p:cNvPr id="3" name="Title 2"/>
          <p:cNvSpPr>
            <a:spLocks noGrp="1"/>
          </p:cNvSpPr>
          <p:nvPr>
            <p:ph type="title"/>
          </p:nvPr>
        </p:nvSpPr>
        <p:spPr/>
        <p:txBody>
          <a:bodyPr/>
          <a:lstStyle/>
          <a:p>
            <a:r>
              <a:rPr lang="en-US" dirty="0" smtClean="0"/>
              <a:t>Fuel-Oil Replenishment Expected During  Winter 2022/23</a:t>
            </a:r>
            <a:endParaRPr lang="en-US" dirty="0">
              <a:solidFill>
                <a:schemeClr val="accent6"/>
              </a:solidFill>
            </a:endParaRPr>
          </a:p>
        </p:txBody>
      </p:sp>
      <p:sp>
        <p:nvSpPr>
          <p:cNvPr id="4" name="Content Placeholder 3"/>
          <p:cNvSpPr>
            <a:spLocks noGrp="1"/>
          </p:cNvSpPr>
          <p:nvPr>
            <p:ph idx="1"/>
          </p:nvPr>
        </p:nvSpPr>
        <p:spPr>
          <a:xfrm>
            <a:off x="457200" y="1447800"/>
            <a:ext cx="8229600" cy="4918082"/>
          </a:xfrm>
        </p:spPr>
        <p:txBody>
          <a:bodyPr>
            <a:normAutofit fontScale="32500" lnSpcReduction="20000"/>
          </a:bodyPr>
          <a:lstStyle/>
          <a:p>
            <a:pPr>
              <a:lnSpc>
                <a:spcPct val="120000"/>
              </a:lnSpc>
            </a:pPr>
            <a:r>
              <a:rPr lang="en-US" sz="6200" dirty="0"/>
              <a:t>Prior to w</a:t>
            </a:r>
            <a:r>
              <a:rPr lang="en-US" sz="6200" dirty="0" smtClean="0"/>
              <a:t>inter 2021/22, the region’s aggregate fuel-oil </a:t>
            </a:r>
            <a:r>
              <a:rPr lang="en-US" sz="6200" dirty="0"/>
              <a:t>inventory was ~54% of maximum storage capacity</a:t>
            </a:r>
          </a:p>
          <a:p>
            <a:pPr lvl="1">
              <a:lnSpc>
                <a:spcPct val="120000"/>
              </a:lnSpc>
            </a:pPr>
            <a:r>
              <a:rPr lang="en-US" sz="5500" dirty="0"/>
              <a:t>Approx. 80M gallons of </a:t>
            </a:r>
            <a:r>
              <a:rPr lang="en-US" sz="5500" dirty="0" smtClean="0"/>
              <a:t>fuel-oil </a:t>
            </a:r>
            <a:r>
              <a:rPr lang="en-US" sz="5500" dirty="0"/>
              <a:t>was burned last </a:t>
            </a:r>
            <a:r>
              <a:rPr lang="en-US" sz="5500" dirty="0" smtClean="0"/>
              <a:t>winter</a:t>
            </a:r>
          </a:p>
          <a:p>
            <a:pPr lvl="1">
              <a:lnSpc>
                <a:spcPct val="120000"/>
              </a:lnSpc>
            </a:pPr>
            <a:r>
              <a:rPr lang="en-US" sz="5500" dirty="0" smtClean="0"/>
              <a:t>ISO observed some replenishment of RFO inventories and significant </a:t>
            </a:r>
            <a:r>
              <a:rPr lang="en-US" sz="5500" dirty="0"/>
              <a:t>replenishment of DFO inventories, particularly from DFO stations with direct </a:t>
            </a:r>
            <a:r>
              <a:rPr lang="en-US" sz="5500" dirty="0" smtClean="0"/>
              <a:t>pipeline connections </a:t>
            </a:r>
            <a:r>
              <a:rPr lang="en-US" sz="5500" dirty="0"/>
              <a:t>to </a:t>
            </a:r>
            <a:r>
              <a:rPr lang="en-US" sz="5500" dirty="0" smtClean="0"/>
              <a:t>fuel-oil </a:t>
            </a:r>
            <a:r>
              <a:rPr lang="en-US" sz="5500" dirty="0"/>
              <a:t>storage terminals</a:t>
            </a:r>
          </a:p>
          <a:p>
            <a:pPr>
              <a:lnSpc>
                <a:spcPct val="120000"/>
              </a:lnSpc>
            </a:pPr>
            <a:r>
              <a:rPr lang="en-US" sz="6200" dirty="0" smtClean="0"/>
              <a:t>In-season </a:t>
            </a:r>
            <a:r>
              <a:rPr lang="en-US" sz="6200" dirty="0"/>
              <a:t>replenishment </a:t>
            </a:r>
            <a:r>
              <a:rPr lang="en-US" sz="6200" dirty="0" smtClean="0"/>
              <a:t>of fuel-oil inventories will </a:t>
            </a:r>
            <a:r>
              <a:rPr lang="en-US" sz="6200" dirty="0"/>
              <a:t>be </a:t>
            </a:r>
            <a:r>
              <a:rPr lang="en-US" sz="6200" dirty="0" smtClean="0"/>
              <a:t>necessary in the event that fuel-oil </a:t>
            </a:r>
            <a:r>
              <a:rPr lang="en-US" sz="6200" dirty="0"/>
              <a:t>stocks </a:t>
            </a:r>
            <a:r>
              <a:rPr lang="en-US" sz="6200" dirty="0" smtClean="0"/>
              <a:t>become significantly depleted</a:t>
            </a:r>
          </a:p>
          <a:p>
            <a:pPr>
              <a:lnSpc>
                <a:spcPct val="120000"/>
              </a:lnSpc>
            </a:pPr>
            <a:r>
              <a:rPr lang="en-US" sz="6200" dirty="0" smtClean="0"/>
              <a:t>Given current market conditions, ISO expects that such replenishments will be profitable for resources that have depleted their initial fuel inventory</a:t>
            </a:r>
          </a:p>
          <a:p>
            <a:pPr>
              <a:lnSpc>
                <a:spcPct val="120000"/>
              </a:lnSpc>
            </a:pPr>
            <a:r>
              <a:rPr lang="en-US" sz="6200" dirty="0" smtClean="0"/>
              <a:t>Similar </a:t>
            </a:r>
            <a:r>
              <a:rPr lang="en-US" sz="6200" dirty="0"/>
              <a:t>to </a:t>
            </a:r>
            <a:r>
              <a:rPr lang="en-US" sz="6200" dirty="0" smtClean="0"/>
              <a:t>fuel-oil replenishment activities observed last winter, ISO expects resource owners will take necessary steps to ensure their resources are available to provide energy to the region</a:t>
            </a:r>
          </a:p>
          <a:p>
            <a:pPr marL="0" lvl="0" indent="0">
              <a:spcBef>
                <a:spcPts val="300"/>
              </a:spcBef>
              <a:spcAft>
                <a:spcPts val="300"/>
              </a:spcAft>
              <a:buNone/>
            </a:pPr>
            <a:endParaRPr lang="en-US" sz="1800" dirty="0"/>
          </a:p>
        </p:txBody>
      </p:sp>
    </p:spTree>
    <p:extLst>
      <p:ext uri="{BB962C8B-B14F-4D97-AF65-F5344CB8AC3E}">
        <p14:creationId xmlns:p14="http://schemas.microsoft.com/office/powerpoint/2010/main" val="507023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p:txBody>
          <a:bodyPr/>
          <a:lstStyle/>
          <a:p>
            <a:r>
              <a:rPr lang="en-US" dirty="0" smtClean="0"/>
              <a:t>LNG Capabilities and Expectations</a:t>
            </a:r>
            <a:endParaRPr lang="en-US" dirty="0"/>
          </a:p>
        </p:txBody>
      </p:sp>
      <p:sp>
        <p:nvSpPr>
          <p:cNvPr id="4" name="Content Placeholder 3"/>
          <p:cNvSpPr>
            <a:spLocks noGrp="1"/>
          </p:cNvSpPr>
          <p:nvPr>
            <p:ph idx="1"/>
          </p:nvPr>
        </p:nvSpPr>
        <p:spPr>
          <a:xfrm>
            <a:off x="533400" y="1143000"/>
            <a:ext cx="8153400" cy="4995250"/>
          </a:xfrm>
        </p:spPr>
        <p:txBody>
          <a:bodyPr>
            <a:normAutofit/>
          </a:bodyPr>
          <a:lstStyle/>
          <a:p>
            <a:r>
              <a:rPr lang="en-US" dirty="0" smtClean="0"/>
              <a:t>Unlike fuel-oil, </a:t>
            </a:r>
            <a:r>
              <a:rPr lang="en-US" dirty="0"/>
              <a:t>which can serve only the generators where it is stored, vaporized LNG can reach many (gas-fired) resources since the gas flows counter to prevailing pipeline constraints</a:t>
            </a:r>
          </a:p>
          <a:p>
            <a:pPr lvl="1"/>
            <a:r>
              <a:rPr lang="en-US" dirty="0"/>
              <a:t>This makes LNG storage more versatile than equivalent </a:t>
            </a:r>
            <a:r>
              <a:rPr lang="en-US" dirty="0" smtClean="0"/>
              <a:t>oil</a:t>
            </a:r>
          </a:p>
          <a:p>
            <a:r>
              <a:rPr lang="en-US" dirty="0"/>
              <a:t>Each 3 Bcf LNG tanker has the energy equivalent of 20M gallons </a:t>
            </a:r>
            <a:r>
              <a:rPr lang="en-US" dirty="0" smtClean="0"/>
              <a:t>of fuel-oil  </a:t>
            </a:r>
            <a:endParaRPr lang="en-US" dirty="0"/>
          </a:p>
          <a:p>
            <a:pPr lvl="1"/>
            <a:r>
              <a:rPr lang="en-US" dirty="0" smtClean="0"/>
              <a:t>ISO expects </a:t>
            </a:r>
            <a:r>
              <a:rPr lang="en-US" dirty="0"/>
              <a:t>~110M gallons of </a:t>
            </a:r>
            <a:r>
              <a:rPr lang="en-US" dirty="0" smtClean="0"/>
              <a:t>fuel-oil </a:t>
            </a:r>
            <a:r>
              <a:rPr lang="en-US" dirty="0"/>
              <a:t>for winter (</a:t>
            </a:r>
            <a:r>
              <a:rPr lang="en-US" i="1" dirty="0"/>
              <a:t>see </a:t>
            </a:r>
            <a:r>
              <a:rPr lang="en-US" dirty="0"/>
              <a:t>s</a:t>
            </a:r>
            <a:r>
              <a:rPr lang="en-US" dirty="0" smtClean="0"/>
              <a:t>lide 9)</a:t>
            </a:r>
          </a:p>
          <a:p>
            <a:r>
              <a:rPr lang="en-US" dirty="0" smtClean="0"/>
              <a:t>Over </a:t>
            </a:r>
            <a:r>
              <a:rPr lang="en-US" dirty="0"/>
              <a:t>the past ten winters (Dec-Feb), the region has averaged </a:t>
            </a:r>
            <a:r>
              <a:rPr lang="en-US" dirty="0" smtClean="0"/>
              <a:t>~31.7 </a:t>
            </a:r>
            <a:r>
              <a:rPr lang="en-US" dirty="0"/>
              <a:t>Bcf of LNG </a:t>
            </a:r>
            <a:r>
              <a:rPr lang="en-US" dirty="0" smtClean="0"/>
              <a:t>usage; the highest </a:t>
            </a:r>
            <a:r>
              <a:rPr lang="en-US" dirty="0"/>
              <a:t>usage was </a:t>
            </a:r>
            <a:r>
              <a:rPr lang="en-US" dirty="0" smtClean="0"/>
              <a:t>~42.9 </a:t>
            </a:r>
            <a:r>
              <a:rPr lang="en-US" dirty="0"/>
              <a:t>Bcf in </a:t>
            </a:r>
            <a:r>
              <a:rPr lang="en-US" dirty="0" smtClean="0"/>
              <a:t>2012/13, </a:t>
            </a:r>
            <a:r>
              <a:rPr lang="en-US" dirty="0"/>
              <a:t>lowest usage was </a:t>
            </a:r>
            <a:r>
              <a:rPr lang="en-US" dirty="0" smtClean="0"/>
              <a:t>~20.0 Bcf </a:t>
            </a:r>
            <a:r>
              <a:rPr lang="en-US" dirty="0"/>
              <a:t>in </a:t>
            </a:r>
            <a:r>
              <a:rPr lang="en-US" dirty="0" smtClean="0"/>
              <a:t>2021/22</a:t>
            </a:r>
            <a:endParaRPr lang="en-US" dirty="0"/>
          </a:p>
          <a:p>
            <a:r>
              <a:rPr lang="en-US" dirty="0" smtClean="0"/>
              <a:t>For winter 2022/23, the </a:t>
            </a:r>
            <a:r>
              <a:rPr lang="en-US" dirty="0"/>
              <a:t>ISO expects </a:t>
            </a:r>
            <a:r>
              <a:rPr lang="en-US" dirty="0" smtClean="0"/>
              <a:t>LNG availability to be close to recent historical averages</a:t>
            </a:r>
            <a:endParaRPr lang="en-US" dirty="0"/>
          </a:p>
        </p:txBody>
      </p:sp>
    </p:spTree>
    <p:extLst>
      <p:ext uri="{BB962C8B-B14F-4D97-AF65-F5344CB8AC3E}">
        <p14:creationId xmlns:p14="http://schemas.microsoft.com/office/powerpoint/2010/main" val="3501354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analysis summary Winter 2022/23</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12</a:t>
            </a:fld>
            <a:endParaRPr lang="en-US" dirty="0"/>
          </a:p>
        </p:txBody>
      </p:sp>
    </p:spTree>
    <p:extLst>
      <p:ext uri="{BB962C8B-B14F-4D97-AF65-F5344CB8AC3E}">
        <p14:creationId xmlns:p14="http://schemas.microsoft.com/office/powerpoint/2010/main" val="2343712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3" name="Title 2"/>
          <p:cNvSpPr>
            <a:spLocks noGrp="1"/>
          </p:cNvSpPr>
          <p:nvPr>
            <p:ph type="title"/>
          </p:nvPr>
        </p:nvSpPr>
        <p:spPr/>
        <p:txBody>
          <a:bodyPr/>
          <a:lstStyle/>
          <a:p>
            <a:r>
              <a:rPr lang="en-US" dirty="0" smtClean="0"/>
              <a:t>2022/23 </a:t>
            </a:r>
            <a:r>
              <a:rPr lang="en-US" dirty="0"/>
              <a:t>Winter </a:t>
            </a:r>
            <a:r>
              <a:rPr lang="en-US" dirty="0" smtClean="0"/>
              <a:t>Scenarios – Assumptions</a:t>
            </a:r>
            <a:endParaRPr lang="en-US" dirty="0"/>
          </a:p>
        </p:txBody>
      </p:sp>
      <p:sp>
        <p:nvSpPr>
          <p:cNvPr id="4" name="Content Placeholder 3"/>
          <p:cNvSpPr>
            <a:spLocks noGrp="1"/>
          </p:cNvSpPr>
          <p:nvPr>
            <p:ph idx="1"/>
          </p:nvPr>
        </p:nvSpPr>
        <p:spPr>
          <a:xfrm>
            <a:off x="495300" y="1066800"/>
            <a:ext cx="8267700" cy="5410199"/>
          </a:xfrm>
        </p:spPr>
        <p:txBody>
          <a:bodyPr>
            <a:normAutofit fontScale="92500" lnSpcReduction="20000"/>
          </a:bodyPr>
          <a:lstStyle/>
          <a:p>
            <a:pPr lvl="0"/>
            <a:r>
              <a:rPr lang="en-US" sz="2800" dirty="0"/>
              <a:t>The ISO assessed (and continues to assess) </a:t>
            </a:r>
            <a:r>
              <a:rPr lang="en-US" sz="2800" dirty="0" smtClean="0"/>
              <a:t>scenarios </a:t>
            </a:r>
            <a:r>
              <a:rPr lang="en-US" sz="2800" dirty="0"/>
              <a:t>to prepare for the upcoming </a:t>
            </a:r>
            <a:r>
              <a:rPr lang="en-US" sz="2800" dirty="0" smtClean="0"/>
              <a:t>winter</a:t>
            </a:r>
            <a:endParaRPr lang="en-US" dirty="0"/>
          </a:p>
          <a:p>
            <a:pPr lvl="1"/>
            <a:r>
              <a:rPr lang="en-US" sz="2400" dirty="0" smtClean="0"/>
              <a:t>Mild winter scenarios are </a:t>
            </a:r>
            <a:r>
              <a:rPr lang="en-US" sz="2400" dirty="0"/>
              <a:t>represented by the 2021/22 winter season</a:t>
            </a:r>
            <a:endParaRPr lang="en-US" sz="1600" dirty="0"/>
          </a:p>
          <a:p>
            <a:pPr lvl="1"/>
            <a:r>
              <a:rPr lang="en-US" sz="2400" dirty="0" smtClean="0"/>
              <a:t>Moderate winter scenarios are represented </a:t>
            </a:r>
            <a:r>
              <a:rPr lang="en-US" sz="2400" dirty="0"/>
              <a:t>by the 2017/18 winter </a:t>
            </a:r>
            <a:r>
              <a:rPr lang="en-US" sz="2400" dirty="0" smtClean="0"/>
              <a:t>season</a:t>
            </a:r>
          </a:p>
          <a:p>
            <a:pPr lvl="0"/>
            <a:r>
              <a:rPr lang="en-US" sz="2800" dirty="0" smtClean="0"/>
              <a:t>Key assumptions:</a:t>
            </a:r>
          </a:p>
          <a:p>
            <a:pPr lvl="1"/>
            <a:r>
              <a:rPr lang="en-US" sz="2400" dirty="0" smtClean="0"/>
              <a:t>All </a:t>
            </a:r>
            <a:r>
              <a:rPr lang="en-US" sz="2400" dirty="0"/>
              <a:t>scenarios assume a certain level of outages, but no major or long-duration </a:t>
            </a:r>
            <a:r>
              <a:rPr lang="en-US" sz="2400" dirty="0" smtClean="0"/>
              <a:t>unplanned generator </a:t>
            </a:r>
            <a:r>
              <a:rPr lang="en-US" sz="2400" dirty="0"/>
              <a:t>or transmission contingencies </a:t>
            </a:r>
            <a:endParaRPr lang="en-US" sz="1800" dirty="0"/>
          </a:p>
          <a:p>
            <a:pPr lvl="1"/>
            <a:r>
              <a:rPr lang="en-US" sz="2400" dirty="0" smtClean="0"/>
              <a:t>Fuel-oil </a:t>
            </a:r>
            <a:r>
              <a:rPr lang="en-US" sz="2400" dirty="0"/>
              <a:t>replenishment assumptions range from minimal to </a:t>
            </a:r>
            <a:r>
              <a:rPr lang="en-US" sz="2400" dirty="0" smtClean="0"/>
              <a:t>moderate</a:t>
            </a:r>
          </a:p>
          <a:p>
            <a:pPr lvl="2"/>
            <a:r>
              <a:rPr lang="en-US" sz="2200" dirty="0"/>
              <a:t>M</a:t>
            </a:r>
            <a:r>
              <a:rPr lang="en-US" sz="2200" dirty="0" smtClean="0"/>
              <a:t>inimal assumes replenishment activity similar to last winter and moderate assumes additional incremental replenishment (up to 1.2 times expected starting inventories)</a:t>
            </a:r>
            <a:endParaRPr lang="en-US" sz="2200" dirty="0"/>
          </a:p>
          <a:p>
            <a:pPr lvl="1"/>
            <a:r>
              <a:rPr lang="en-US" sz="2400" dirty="0"/>
              <a:t>No LNG injections are assumed beyond </a:t>
            </a:r>
            <a:r>
              <a:rPr lang="en-US" sz="2400" dirty="0" smtClean="0"/>
              <a:t>current projections (</a:t>
            </a:r>
            <a:r>
              <a:rPr lang="en-US" sz="2400" i="1" dirty="0" smtClean="0"/>
              <a:t>see</a:t>
            </a:r>
            <a:r>
              <a:rPr lang="en-US" sz="2400" dirty="0" smtClean="0"/>
              <a:t> slide 11)</a:t>
            </a:r>
            <a:endParaRPr lang="en-US" sz="2400" dirty="0"/>
          </a:p>
        </p:txBody>
      </p:sp>
    </p:spTree>
    <p:extLst>
      <p:ext uri="{BB962C8B-B14F-4D97-AF65-F5344CB8AC3E}">
        <p14:creationId xmlns:p14="http://schemas.microsoft.com/office/powerpoint/2010/main" val="2008082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3" name="Title 2"/>
          <p:cNvSpPr>
            <a:spLocks noGrp="1"/>
          </p:cNvSpPr>
          <p:nvPr>
            <p:ph type="title"/>
          </p:nvPr>
        </p:nvSpPr>
        <p:spPr/>
        <p:txBody>
          <a:bodyPr/>
          <a:lstStyle/>
          <a:p>
            <a:r>
              <a:rPr lang="en-US" dirty="0" smtClean="0"/>
              <a:t>Scenario Results</a:t>
            </a:r>
            <a:endParaRPr lang="en-US" dirty="0"/>
          </a:p>
        </p:txBody>
      </p:sp>
      <p:sp>
        <p:nvSpPr>
          <p:cNvPr id="4" name="Content Placeholder 3"/>
          <p:cNvSpPr>
            <a:spLocks noGrp="1"/>
          </p:cNvSpPr>
          <p:nvPr>
            <p:ph idx="1"/>
          </p:nvPr>
        </p:nvSpPr>
        <p:spPr>
          <a:xfrm>
            <a:off x="565826" y="1066800"/>
            <a:ext cx="8197174" cy="5181600"/>
          </a:xfrm>
        </p:spPr>
        <p:txBody>
          <a:bodyPr>
            <a:normAutofit/>
          </a:bodyPr>
          <a:lstStyle/>
          <a:p>
            <a:pPr lvl="0"/>
            <a:r>
              <a:rPr lang="en-US" dirty="0" smtClean="0"/>
              <a:t>ISO </a:t>
            </a:r>
            <a:r>
              <a:rPr lang="en-US" dirty="0"/>
              <a:t>expects to be able to operate </a:t>
            </a:r>
            <a:r>
              <a:rPr lang="en-US" dirty="0" smtClean="0"/>
              <a:t>reliably through </a:t>
            </a:r>
            <a:r>
              <a:rPr lang="en-US" dirty="0"/>
              <a:t>a mild winter </a:t>
            </a:r>
            <a:r>
              <a:rPr lang="en-US" dirty="0" smtClean="0"/>
              <a:t>with </a:t>
            </a:r>
            <a:r>
              <a:rPr lang="en-US" dirty="0"/>
              <a:t>no capacity deficiency or load shed events</a:t>
            </a:r>
            <a:endParaRPr lang="en-US" sz="2000" dirty="0"/>
          </a:p>
          <a:p>
            <a:pPr lvl="0"/>
            <a:r>
              <a:rPr lang="en-US" dirty="0"/>
              <a:t>The ISO expects to be able to operate reliably </a:t>
            </a:r>
            <a:r>
              <a:rPr lang="en-US" dirty="0" smtClean="0"/>
              <a:t>through </a:t>
            </a:r>
            <a:r>
              <a:rPr lang="en-US" dirty="0"/>
              <a:t>a moderate </a:t>
            </a:r>
            <a:r>
              <a:rPr lang="en-US" dirty="0" smtClean="0"/>
              <a:t>winter, but </a:t>
            </a:r>
            <a:r>
              <a:rPr lang="en-US" dirty="0"/>
              <a:t>may rely on </a:t>
            </a:r>
            <a:r>
              <a:rPr lang="en-US" dirty="0" smtClean="0"/>
              <a:t>established capacity </a:t>
            </a:r>
            <a:r>
              <a:rPr lang="en-US" dirty="0"/>
              <a:t>deficiency procedures (OP-4) </a:t>
            </a:r>
            <a:endParaRPr lang="en-US" sz="2000" dirty="0"/>
          </a:p>
          <a:p>
            <a:pPr lvl="1"/>
            <a:r>
              <a:rPr lang="en-US" dirty="0" smtClean="0"/>
              <a:t>The </a:t>
            </a:r>
            <a:r>
              <a:rPr lang="en-US" dirty="0"/>
              <a:t>use of </a:t>
            </a:r>
            <a:r>
              <a:rPr lang="en-US" dirty="0" smtClean="0"/>
              <a:t>capacity deficiency procedures </a:t>
            </a:r>
            <a:r>
              <a:rPr lang="en-US" dirty="0"/>
              <a:t>may </a:t>
            </a:r>
            <a:r>
              <a:rPr lang="en-US" dirty="0" smtClean="0"/>
              <a:t>range from 0 to 16 days, depending on replenishment and contingency assumptions</a:t>
            </a:r>
          </a:p>
          <a:p>
            <a:pPr lvl="1"/>
            <a:r>
              <a:rPr lang="en-US" dirty="0"/>
              <a:t>ISO anticipates that actual </a:t>
            </a:r>
            <a:r>
              <a:rPr lang="en-US" dirty="0" smtClean="0"/>
              <a:t>use </a:t>
            </a:r>
            <a:r>
              <a:rPr lang="en-US" dirty="0"/>
              <a:t>of capacity deficiency procedures over a number of days would result in </a:t>
            </a:r>
            <a:r>
              <a:rPr lang="en-US" dirty="0" smtClean="0"/>
              <a:t>market responses, such as greater energy imports (at external interfaces) and stored fuel replenishment</a:t>
            </a:r>
            <a:endParaRPr lang="en-US" sz="1800" dirty="0"/>
          </a:p>
          <a:p>
            <a:r>
              <a:rPr lang="en-US" dirty="0" smtClean="0"/>
              <a:t>Independent of a winter program, load </a:t>
            </a:r>
            <a:r>
              <a:rPr lang="en-US" dirty="0"/>
              <a:t>shedding may be required </a:t>
            </a:r>
            <a:r>
              <a:rPr lang="en-US" dirty="0" smtClean="0"/>
              <a:t>if </a:t>
            </a:r>
            <a:r>
              <a:rPr lang="en-US" dirty="0"/>
              <a:t>the region experiences </a:t>
            </a:r>
            <a:r>
              <a:rPr lang="en-US" dirty="0" smtClean="0"/>
              <a:t>sustained cold weather and multi-day </a:t>
            </a:r>
            <a:r>
              <a:rPr lang="en-US" dirty="0"/>
              <a:t>major </a:t>
            </a:r>
            <a:r>
              <a:rPr lang="en-US" dirty="0" smtClean="0"/>
              <a:t>source-loss contingencies</a:t>
            </a:r>
          </a:p>
          <a:p>
            <a:pPr lvl="1"/>
            <a:r>
              <a:rPr lang="en-US" dirty="0" smtClean="0"/>
              <a:t>E.g.: nuclear </a:t>
            </a:r>
            <a:r>
              <a:rPr lang="en-US" dirty="0"/>
              <a:t>u</a:t>
            </a:r>
            <a:r>
              <a:rPr lang="en-US" dirty="0" smtClean="0"/>
              <a:t>nits</a:t>
            </a:r>
            <a:r>
              <a:rPr lang="en-US" dirty="0"/>
              <a:t>, </a:t>
            </a:r>
            <a:r>
              <a:rPr lang="en-US" dirty="0" smtClean="0"/>
              <a:t>external ties to HQ or NYISO, or the LNG terminals</a:t>
            </a:r>
          </a:p>
          <a:p>
            <a:pPr marL="0" indent="0">
              <a:buNone/>
            </a:pPr>
            <a:endParaRPr lang="en-US" dirty="0"/>
          </a:p>
        </p:txBody>
      </p:sp>
    </p:spTree>
    <p:extLst>
      <p:ext uri="{BB962C8B-B14F-4D97-AF65-F5344CB8AC3E}">
        <p14:creationId xmlns:p14="http://schemas.microsoft.com/office/powerpoint/2010/main" val="326923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power &amp; fuel market outlook</a:t>
            </a:r>
            <a:endParaRPr lang="en-US" dirty="0"/>
          </a:p>
        </p:txBody>
      </p:sp>
      <p:sp>
        <p:nvSpPr>
          <p:cNvPr id="3" name="Text Placeholder 2"/>
          <p:cNvSpPr>
            <a:spLocks noGrp="1"/>
          </p:cNvSpPr>
          <p:nvPr>
            <p:ph type="body" idx="1"/>
          </p:nvPr>
        </p:nvSpPr>
        <p:spPr/>
        <p:txBody>
          <a:bodyPr/>
          <a:lstStyle/>
          <a:p>
            <a:r>
              <a:rPr lang="en-US" dirty="0" smtClean="0"/>
              <a:t>Indicative Energy </a:t>
            </a:r>
            <a:r>
              <a:rPr lang="en-US" dirty="0"/>
              <a:t>Commodity Forwards and Futures Prices for Winter 2022/23</a:t>
            </a:r>
          </a:p>
        </p:txBody>
      </p:sp>
      <p:sp>
        <p:nvSpPr>
          <p:cNvPr id="4" name="Slide Number Placeholder 3"/>
          <p:cNvSpPr>
            <a:spLocks noGrp="1"/>
          </p:cNvSpPr>
          <p:nvPr>
            <p:ph type="sldNum" sz="quarter" idx="4"/>
          </p:nvPr>
        </p:nvSpPr>
        <p:spPr/>
        <p:txBody>
          <a:bodyPr/>
          <a:lstStyle/>
          <a:p>
            <a:fld id="{10C7F894-2A36-495D-AB7C-1055F7AC0F9D}" type="slidenum">
              <a:rPr lang="en-US" smtClean="0"/>
              <a:pPr/>
              <a:t>15</a:t>
            </a:fld>
            <a:endParaRPr lang="en-US" dirty="0"/>
          </a:p>
        </p:txBody>
      </p:sp>
    </p:spTree>
    <p:extLst>
      <p:ext uri="{BB962C8B-B14F-4D97-AF65-F5344CB8AC3E}">
        <p14:creationId xmlns:p14="http://schemas.microsoft.com/office/powerpoint/2010/main" val="4147425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219200"/>
            <a:ext cx="8001000" cy="4953000"/>
          </a:xfrm>
        </p:spPr>
        <p:txBody>
          <a:bodyPr>
            <a:normAutofit/>
          </a:bodyPr>
          <a:lstStyle/>
          <a:p>
            <a:r>
              <a:rPr lang="en-US" dirty="0" smtClean="0"/>
              <a:t>The spread between forward electricity and fuel prices for winter 2022/23 is sufficiently high that oil-fired units could ‘lock-in’ winter margin by selling electricity forward and buying fuel for the winter now (and likely through fall)</a:t>
            </a:r>
          </a:p>
          <a:p>
            <a:r>
              <a:rPr lang="en-US" dirty="0" smtClean="0"/>
              <a:t>These incentives exist without any program in place for winter 2022/23 that provides further revenues associated with the procurement of fuel</a:t>
            </a:r>
          </a:p>
          <a:p>
            <a:r>
              <a:rPr lang="en-US" dirty="0" smtClean="0"/>
              <a:t>This indicates that an out-of-market fuel program may largely compensate resources for holding fuel that they will procure anyway</a:t>
            </a:r>
          </a:p>
          <a:p>
            <a:r>
              <a:rPr lang="en-US" i="1" dirty="0" smtClean="0"/>
              <a:t>Next</a:t>
            </a:r>
            <a:r>
              <a:rPr lang="en-US" dirty="0" smtClean="0"/>
              <a:t>: Figures showing forward energy and fuel prices, and forward spark spreads for representative oil and gas units</a:t>
            </a:r>
            <a:endParaRPr lang="en-US" dirty="0"/>
          </a:p>
        </p:txBody>
      </p:sp>
      <p:sp>
        <p:nvSpPr>
          <p:cNvPr id="3" name="Title 2"/>
          <p:cNvSpPr>
            <a:spLocks noGrp="1"/>
          </p:cNvSpPr>
          <p:nvPr>
            <p:ph type="title"/>
          </p:nvPr>
        </p:nvSpPr>
        <p:spPr/>
        <p:txBody>
          <a:bodyPr>
            <a:normAutofit fontScale="90000"/>
          </a:bodyPr>
          <a:lstStyle/>
          <a:p>
            <a:r>
              <a:rPr lang="en-US" dirty="0" smtClean="0"/>
              <a:t>Fuel and Energy Prices Suggest Market Signals Will Incent Fuel Procurements for Upcoming Winter</a:t>
            </a:r>
            <a:endParaRPr lang="en-US" dirty="0"/>
          </a:p>
        </p:txBody>
      </p:sp>
      <p:sp>
        <p:nvSpPr>
          <p:cNvPr id="2" name="Slide Number Placeholder 1"/>
          <p:cNvSpPr>
            <a:spLocks noGrp="1"/>
          </p:cNvSpPr>
          <p:nvPr>
            <p:ph type="sldNum" sz="quarter" idx="4294967295"/>
          </p:nvPr>
        </p:nvSpPr>
        <p:spPr>
          <a:xfrm>
            <a:off x="8534400" y="6365875"/>
            <a:ext cx="381000" cy="263525"/>
          </a:xfrm>
        </p:spPr>
        <p:txBody>
          <a:bodyPr/>
          <a:lstStyle/>
          <a:p>
            <a:fld id="{10C7F894-2A36-495D-AB7C-1055F7AC0F9D}" type="slidenum">
              <a:rPr lang="en-US" smtClean="0"/>
              <a:pPr/>
              <a:t>16</a:t>
            </a:fld>
            <a:endParaRPr lang="en-US" dirty="0"/>
          </a:p>
        </p:txBody>
      </p:sp>
    </p:spTree>
    <p:extLst>
      <p:ext uri="{BB962C8B-B14F-4D97-AF65-F5344CB8AC3E}">
        <p14:creationId xmlns:p14="http://schemas.microsoft.com/office/powerpoint/2010/main" val="2783187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405127"/>
            <a:ext cx="3810000" cy="4960747"/>
          </a:xfrm>
        </p:spPr>
        <p:txBody>
          <a:bodyPr>
            <a:normAutofit/>
          </a:bodyPr>
          <a:lstStyle/>
          <a:p>
            <a:r>
              <a:rPr lang="en-US" dirty="0" smtClean="0"/>
              <a:t>On-peak, winter, Day-Ahead LMP’s are currently trading above $250/MWh</a:t>
            </a:r>
          </a:p>
          <a:p>
            <a:r>
              <a:rPr lang="en-US" dirty="0" smtClean="0"/>
              <a:t>Winter Algonquin City Gate Natural Gas is trading above $35/MMBtu</a:t>
            </a:r>
          </a:p>
          <a:p>
            <a:r>
              <a:rPr lang="en-US" dirty="0"/>
              <a:t>F</a:t>
            </a:r>
            <a:r>
              <a:rPr lang="en-US" dirty="0" smtClean="0"/>
              <a:t>uel-oil is currently a less expensive winter fuel than natural gas in the forward markets</a:t>
            </a:r>
          </a:p>
        </p:txBody>
      </p:sp>
      <p:sp>
        <p:nvSpPr>
          <p:cNvPr id="3" name="Title 2"/>
          <p:cNvSpPr>
            <a:spLocks noGrp="1"/>
          </p:cNvSpPr>
          <p:nvPr>
            <p:ph type="title"/>
          </p:nvPr>
        </p:nvSpPr>
        <p:spPr/>
        <p:txBody>
          <a:bodyPr/>
          <a:lstStyle/>
          <a:p>
            <a:r>
              <a:rPr lang="en-US" dirty="0" smtClean="0"/>
              <a:t>Winter 2022/23 Forward Markets Outlook</a:t>
            </a:r>
            <a:endParaRPr lang="en-US" dirty="0"/>
          </a:p>
        </p:txBody>
      </p:sp>
      <p:sp>
        <p:nvSpPr>
          <p:cNvPr id="2" name="Slide Number Placeholder 1"/>
          <p:cNvSpPr>
            <a:spLocks noGrp="1"/>
          </p:cNvSpPr>
          <p:nvPr>
            <p:ph type="sldNum" sz="quarter" idx="4294967295"/>
          </p:nvPr>
        </p:nvSpPr>
        <p:spPr>
          <a:xfrm>
            <a:off x="8534400" y="6365875"/>
            <a:ext cx="381000" cy="263525"/>
          </a:xfrm>
        </p:spPr>
        <p:txBody>
          <a:bodyPr/>
          <a:lstStyle/>
          <a:p>
            <a:fld id="{10C7F894-2A36-495D-AB7C-1055F7AC0F9D}" type="slidenum">
              <a:rPr lang="en-US" smtClean="0"/>
              <a:pPr/>
              <a:t>17</a:t>
            </a:fld>
            <a:endParaRPr lang="en-US" dirty="0"/>
          </a:p>
        </p:txBody>
      </p:sp>
      <p:sp>
        <p:nvSpPr>
          <p:cNvPr id="19" name="TextBox 18"/>
          <p:cNvSpPr txBox="1"/>
          <p:nvPr/>
        </p:nvSpPr>
        <p:spPr>
          <a:xfrm>
            <a:off x="4373217" y="5059281"/>
            <a:ext cx="4343400" cy="230832"/>
          </a:xfrm>
          <a:prstGeom prst="rect">
            <a:avLst/>
          </a:prstGeom>
          <a:noFill/>
        </p:spPr>
        <p:txBody>
          <a:bodyPr wrap="square" rtlCol="0">
            <a:spAutoFit/>
          </a:bodyPr>
          <a:lstStyle/>
          <a:p>
            <a:r>
              <a:rPr lang="en-US" sz="900" dirty="0" smtClean="0"/>
              <a:t>Source: </a:t>
            </a:r>
            <a:r>
              <a:rPr lang="en-US" sz="900" i="1" dirty="0"/>
              <a:t>NYMEX/CME Group via S&amp;P Global Market </a:t>
            </a:r>
            <a:r>
              <a:rPr lang="en-US" sz="900" i="1" dirty="0" smtClean="0"/>
              <a:t>Intelligence</a:t>
            </a:r>
            <a:r>
              <a:rPr lang="en-US" sz="900" dirty="0" smtClean="0"/>
              <a:t>, accessed July 6, 2022</a:t>
            </a:r>
          </a:p>
        </p:txBody>
      </p:sp>
      <p:pic>
        <p:nvPicPr>
          <p:cNvPr id="6" name="Content Placeholder 5"/>
          <p:cNvPicPr>
            <a:picLocks noGrp="1" noChangeAspect="1"/>
          </p:cNvPicPr>
          <p:nvPr>
            <p:ph sz="half" idx="2"/>
          </p:nvPr>
        </p:nvPicPr>
        <p:blipFill>
          <a:blip r:embed="rId2"/>
          <a:stretch>
            <a:fillRect/>
          </a:stretch>
        </p:blipFill>
        <p:spPr>
          <a:xfrm>
            <a:off x="4280373" y="1690178"/>
            <a:ext cx="4608523" cy="3352538"/>
          </a:xfrm>
          <a:prstGeom prst="rect">
            <a:avLst/>
          </a:prstGeom>
        </p:spPr>
      </p:pic>
    </p:spTree>
    <p:extLst>
      <p:ext uri="{BB962C8B-B14F-4D97-AF65-F5344CB8AC3E}">
        <p14:creationId xmlns:p14="http://schemas.microsoft.com/office/powerpoint/2010/main" val="2419287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405128"/>
            <a:ext cx="3810000" cy="4767072"/>
          </a:xfrm>
        </p:spPr>
        <p:txBody>
          <a:bodyPr>
            <a:normAutofit fontScale="77500" lnSpcReduction="20000"/>
          </a:bodyPr>
          <a:lstStyle/>
          <a:p>
            <a:r>
              <a:rPr lang="en-US" dirty="0" smtClean="0"/>
              <a:t>Strong </a:t>
            </a:r>
            <a:r>
              <a:rPr lang="en-US" dirty="0"/>
              <a:t>market signals for generators </a:t>
            </a:r>
            <a:r>
              <a:rPr lang="en-US" b="1" dirty="0"/>
              <a:t>to acquire </a:t>
            </a:r>
            <a:r>
              <a:rPr lang="en-US" b="1" dirty="0" smtClean="0"/>
              <a:t>fuel-oil </a:t>
            </a:r>
            <a:r>
              <a:rPr lang="en-US" b="1" dirty="0"/>
              <a:t>ahead of winter</a:t>
            </a:r>
            <a:r>
              <a:rPr lang="en-US" dirty="0"/>
              <a:t> even without an out-of-market winter </a:t>
            </a:r>
            <a:r>
              <a:rPr lang="en-US" dirty="0" smtClean="0"/>
              <a:t>program:</a:t>
            </a:r>
            <a:endParaRPr lang="en-US" dirty="0"/>
          </a:p>
          <a:p>
            <a:pPr lvl="1"/>
            <a:r>
              <a:rPr lang="en-US" dirty="0"/>
              <a:t>F</a:t>
            </a:r>
            <a:r>
              <a:rPr lang="en-US" dirty="0" smtClean="0"/>
              <a:t>uel-oils are “in the money” at typical New England plants heat rates in the current forward market</a:t>
            </a:r>
          </a:p>
          <a:p>
            <a:pPr lvl="1"/>
            <a:r>
              <a:rPr lang="en-US" dirty="0" smtClean="0"/>
              <a:t>E.g., an 8 MMBtu/MWh heat rate unit would realize a gross margin of $95/MWh buying distillate fuel-oil and selling on-peak power at current January forward prices</a:t>
            </a:r>
          </a:p>
          <a:p>
            <a:pPr lvl="1"/>
            <a:r>
              <a:rPr lang="en-US" dirty="0" smtClean="0"/>
              <a:t>Current forward markets allow DFO/RFO generators to hedge price risk and lock-in healthy gross margins for the upcoming winter</a:t>
            </a:r>
          </a:p>
          <a:p>
            <a:r>
              <a:rPr lang="en-US" dirty="0"/>
              <a:t>Forward spark spreads </a:t>
            </a:r>
            <a:r>
              <a:rPr lang="en-US" dirty="0" smtClean="0"/>
              <a:t>also suggest </a:t>
            </a:r>
            <a:r>
              <a:rPr lang="en-US" dirty="0"/>
              <a:t>that gas units will be marginal over the winter during </a:t>
            </a:r>
            <a:r>
              <a:rPr lang="en-US" dirty="0" smtClean="0"/>
              <a:t>on-peak </a:t>
            </a:r>
            <a:r>
              <a:rPr lang="en-US" dirty="0"/>
              <a:t>hours</a:t>
            </a:r>
          </a:p>
          <a:p>
            <a:pPr lvl="1"/>
            <a:endParaRPr lang="en-US" dirty="0" smtClean="0"/>
          </a:p>
        </p:txBody>
      </p:sp>
      <p:sp>
        <p:nvSpPr>
          <p:cNvPr id="3" name="Title 2"/>
          <p:cNvSpPr>
            <a:spLocks noGrp="1"/>
          </p:cNvSpPr>
          <p:nvPr>
            <p:ph type="title"/>
          </p:nvPr>
        </p:nvSpPr>
        <p:spPr/>
        <p:txBody>
          <a:bodyPr/>
          <a:lstStyle/>
          <a:p>
            <a:r>
              <a:rPr lang="en-US" dirty="0" smtClean="0"/>
              <a:t>Winter 2022/23 Forward On-peak Spark Spreads</a:t>
            </a:r>
            <a:endParaRPr lang="en-US" dirty="0"/>
          </a:p>
        </p:txBody>
      </p:sp>
      <p:sp>
        <p:nvSpPr>
          <p:cNvPr id="2" name="Slide Number Placeholder 1"/>
          <p:cNvSpPr>
            <a:spLocks noGrp="1"/>
          </p:cNvSpPr>
          <p:nvPr>
            <p:ph type="sldNum" sz="quarter" idx="4294967295"/>
          </p:nvPr>
        </p:nvSpPr>
        <p:spPr>
          <a:xfrm>
            <a:off x="8534400" y="6365875"/>
            <a:ext cx="381000" cy="263525"/>
          </a:xfrm>
        </p:spPr>
        <p:txBody>
          <a:bodyPr/>
          <a:lstStyle/>
          <a:p>
            <a:fld id="{10C7F894-2A36-495D-AB7C-1055F7AC0F9D}" type="slidenum">
              <a:rPr lang="en-US" smtClean="0"/>
              <a:pPr/>
              <a:t>18</a:t>
            </a:fld>
            <a:endParaRPr lang="en-US" dirty="0"/>
          </a:p>
        </p:txBody>
      </p:sp>
      <p:sp>
        <p:nvSpPr>
          <p:cNvPr id="9" name="TextBox 8"/>
          <p:cNvSpPr txBox="1"/>
          <p:nvPr/>
        </p:nvSpPr>
        <p:spPr>
          <a:xfrm>
            <a:off x="4381500" y="5103584"/>
            <a:ext cx="4876800" cy="369332"/>
          </a:xfrm>
          <a:prstGeom prst="rect">
            <a:avLst/>
          </a:prstGeom>
          <a:noFill/>
        </p:spPr>
        <p:txBody>
          <a:bodyPr wrap="square" rtlCol="0">
            <a:spAutoFit/>
          </a:bodyPr>
          <a:lstStyle/>
          <a:p>
            <a:r>
              <a:rPr lang="en-US" sz="900" dirty="0" smtClean="0"/>
              <a:t>Notes:  1. </a:t>
            </a:r>
            <a:r>
              <a:rPr lang="en-US" sz="900" dirty="0"/>
              <a:t>I</a:t>
            </a:r>
            <a:r>
              <a:rPr lang="en-US" sz="900" dirty="0" smtClean="0"/>
              <a:t>n the above chart, HR = Heat Rate, expressed in MMBtu/MWh</a:t>
            </a:r>
          </a:p>
          <a:p>
            <a:r>
              <a:rPr lang="en-US" sz="900" dirty="0"/>
              <a:t> </a:t>
            </a:r>
            <a:r>
              <a:rPr lang="en-US" sz="900" dirty="0" smtClean="0"/>
              <a:t>             2.  Spark spreads are calculated based on forward pricing obtained on July 6, 2022</a:t>
            </a:r>
            <a:endParaRPr lang="en-US" sz="900" dirty="0"/>
          </a:p>
        </p:txBody>
      </p:sp>
      <p:pic>
        <p:nvPicPr>
          <p:cNvPr id="6" name="Content Placeholder 5"/>
          <p:cNvPicPr>
            <a:picLocks noGrp="1" noChangeAspect="1"/>
          </p:cNvPicPr>
          <p:nvPr>
            <p:ph sz="half" idx="2"/>
          </p:nvPr>
        </p:nvPicPr>
        <p:blipFill>
          <a:blip r:embed="rId2"/>
          <a:stretch>
            <a:fillRect/>
          </a:stretch>
        </p:blipFill>
        <p:spPr>
          <a:xfrm>
            <a:off x="4381500" y="1651037"/>
            <a:ext cx="4533900" cy="3298252"/>
          </a:xfrm>
          <a:prstGeom prst="rect">
            <a:avLst/>
          </a:prstGeom>
        </p:spPr>
      </p:pic>
    </p:spTree>
    <p:extLst>
      <p:ext uri="{BB962C8B-B14F-4D97-AF65-F5344CB8AC3E}">
        <p14:creationId xmlns:p14="http://schemas.microsoft.com/office/powerpoint/2010/main" val="1968297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Reliability program and</a:t>
            </a:r>
            <a:br>
              <a:rPr lang="en-US" dirty="0" smtClean="0"/>
            </a:br>
            <a:r>
              <a:rPr lang="en-US" dirty="0" smtClean="0"/>
              <a:t>Inventoried Energy Programs</a:t>
            </a:r>
            <a:endParaRPr lang="en-US" dirty="0"/>
          </a:p>
        </p:txBody>
      </p:sp>
      <p:sp>
        <p:nvSpPr>
          <p:cNvPr id="3" name="Text Placeholder 2"/>
          <p:cNvSpPr>
            <a:spLocks noGrp="1"/>
          </p:cNvSpPr>
          <p:nvPr>
            <p:ph type="body" idx="1"/>
          </p:nvPr>
        </p:nvSpPr>
        <p:spPr/>
        <p:txBody>
          <a:bodyPr>
            <a:normAutofit/>
          </a:bodyPr>
          <a:lstStyle/>
          <a:p>
            <a:r>
              <a:rPr lang="en-US" dirty="0"/>
              <a:t>Assessment of Out-of-Market </a:t>
            </a:r>
            <a:r>
              <a:rPr lang="en-US" dirty="0" smtClean="0"/>
              <a:t>Programs for </a:t>
            </a:r>
            <a:r>
              <a:rPr lang="en-US" dirty="0"/>
              <a:t>Winter </a:t>
            </a:r>
            <a:r>
              <a:rPr lang="en-US" dirty="0" smtClean="0"/>
              <a:t>2022/23</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19</a:t>
            </a:fld>
            <a:endParaRPr lang="en-US" dirty="0"/>
          </a:p>
        </p:txBody>
      </p:sp>
    </p:spTree>
    <p:extLst>
      <p:ext uri="{BB962C8B-B14F-4D97-AF65-F5344CB8AC3E}">
        <p14:creationId xmlns:p14="http://schemas.microsoft.com/office/powerpoint/2010/main" val="1179677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a:t>
            </a:fld>
            <a:endParaRPr lang="en-US" dirty="0"/>
          </a:p>
        </p:txBody>
      </p:sp>
      <p:sp>
        <p:nvSpPr>
          <p:cNvPr id="3" name="Title 2"/>
          <p:cNvSpPr>
            <a:spLocks noGrp="1"/>
          </p:cNvSpPr>
          <p:nvPr>
            <p:ph type="title"/>
          </p:nvPr>
        </p:nvSpPr>
        <p:spPr/>
        <p:txBody>
          <a:bodyPr>
            <a:normAutofit/>
          </a:bodyPr>
          <a:lstStyle/>
          <a:p>
            <a:r>
              <a:rPr lang="en-US" dirty="0" smtClean="0"/>
              <a:t>Assessment and Recommendations Specific to Winter 2022/23</a:t>
            </a:r>
            <a:endParaRPr lang="en-US" dirty="0"/>
          </a:p>
        </p:txBody>
      </p:sp>
      <p:sp>
        <p:nvSpPr>
          <p:cNvPr id="4" name="Content Placeholder 3"/>
          <p:cNvSpPr>
            <a:spLocks noGrp="1"/>
          </p:cNvSpPr>
          <p:nvPr>
            <p:ph idx="1"/>
          </p:nvPr>
        </p:nvSpPr>
        <p:spPr/>
        <p:txBody>
          <a:bodyPr>
            <a:normAutofit lnSpcReduction="10000"/>
          </a:bodyPr>
          <a:lstStyle/>
          <a:p>
            <a:r>
              <a:rPr lang="en-US" dirty="0" smtClean="0"/>
              <a:t>Over the past several weeks, in order to inform recommendations for the region in advance of winter 2022/23, the ISO performed </a:t>
            </a:r>
            <a:r>
              <a:rPr lang="en-US" dirty="0"/>
              <a:t>an </a:t>
            </a:r>
            <a:r>
              <a:rPr lang="en-US" dirty="0" smtClean="0"/>
              <a:t>assessment summarized in today’s presentation</a:t>
            </a:r>
          </a:p>
          <a:p>
            <a:r>
              <a:rPr lang="en-US" dirty="0" smtClean="0"/>
              <a:t>ISO’s assessment included:</a:t>
            </a:r>
          </a:p>
          <a:p>
            <a:pPr lvl="1"/>
            <a:r>
              <a:rPr lang="en-US" dirty="0" smtClean="0"/>
              <a:t>Operational analysis of information obtained from recent fuel surveys and discussions </a:t>
            </a:r>
            <a:r>
              <a:rPr lang="en-US" dirty="0"/>
              <a:t>with resource owners </a:t>
            </a:r>
            <a:r>
              <a:rPr lang="en-US" dirty="0" smtClean="0"/>
              <a:t>about expected fuel inventories and replenishment strategies for facilities with stored fuel capabilities </a:t>
            </a:r>
          </a:p>
          <a:p>
            <a:pPr lvl="1"/>
            <a:r>
              <a:rPr lang="en-US" dirty="0" smtClean="0"/>
              <a:t>Scenario </a:t>
            </a:r>
            <a:r>
              <a:rPr lang="en-US" dirty="0"/>
              <a:t>modeling to evaluate </a:t>
            </a:r>
            <a:r>
              <a:rPr lang="en-US" dirty="0" smtClean="0"/>
              <a:t>regional </a:t>
            </a:r>
            <a:r>
              <a:rPr lang="en-US" dirty="0"/>
              <a:t>energy adequacy </a:t>
            </a:r>
            <a:r>
              <a:rPr lang="en-US" dirty="0" smtClean="0"/>
              <a:t>under </a:t>
            </a:r>
            <a:r>
              <a:rPr lang="en-US" dirty="0"/>
              <a:t>various operating conditions and </a:t>
            </a:r>
            <a:r>
              <a:rPr lang="en-US" dirty="0" smtClean="0"/>
              <a:t>assumptions</a:t>
            </a:r>
          </a:p>
          <a:p>
            <a:pPr lvl="1"/>
            <a:r>
              <a:rPr lang="en-US" dirty="0" smtClean="0"/>
              <a:t>Evaluation of the Winter Reliability Program (WRP), last used in 2017/18, and the Inventoried Energy Program (IEP) approved for 2023/24 and 2024/25 winters, including updated indicative program rates and costs</a:t>
            </a:r>
            <a:endParaRPr lang="en-US" sz="2200" strike="sngStrike" dirty="0"/>
          </a:p>
          <a:p>
            <a:endParaRPr lang="en-US" dirty="0"/>
          </a:p>
        </p:txBody>
      </p:sp>
    </p:spTree>
    <p:extLst>
      <p:ext uri="{BB962C8B-B14F-4D97-AF65-F5344CB8AC3E}">
        <p14:creationId xmlns:p14="http://schemas.microsoft.com/office/powerpoint/2010/main" val="1561859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20</a:t>
            </a:fld>
            <a:endParaRPr lang="en-US" dirty="0"/>
          </a:p>
        </p:txBody>
      </p:sp>
      <p:sp>
        <p:nvSpPr>
          <p:cNvPr id="3" name="Title 2"/>
          <p:cNvSpPr>
            <a:spLocks noGrp="1"/>
          </p:cNvSpPr>
          <p:nvPr>
            <p:ph type="title"/>
          </p:nvPr>
        </p:nvSpPr>
        <p:spPr/>
        <p:txBody>
          <a:bodyPr/>
          <a:lstStyle/>
          <a:p>
            <a:r>
              <a:rPr lang="en-US" dirty="0" smtClean="0"/>
              <a:t>2022/23 Winter Fuel Security: Options Considered</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ISO assessed potential programs that could be designed, discussed with stakeholders, and implemented in time to be effective for winter 2022/23 and meaningfully impact resource owners’ fuel decisions </a:t>
            </a:r>
          </a:p>
          <a:p>
            <a:r>
              <a:rPr lang="en-US" dirty="0" smtClean="0"/>
              <a:t>Only programs that have previously been designed and discussed with stakeholders were considered </a:t>
            </a:r>
          </a:p>
          <a:p>
            <a:pPr lvl="1"/>
            <a:r>
              <a:rPr lang="en-US" dirty="0" smtClean="0"/>
              <a:t>Designing a new program to be in place solely for the upcoming winter is not practical given the temporary nature of the options and limitations on implementation time</a:t>
            </a:r>
          </a:p>
          <a:p>
            <a:r>
              <a:rPr lang="en-US" dirty="0" smtClean="0"/>
              <a:t>ISO evaluated two options:</a:t>
            </a:r>
          </a:p>
          <a:p>
            <a:pPr lvl="1"/>
            <a:r>
              <a:rPr lang="en-US" dirty="0" smtClean="0"/>
              <a:t>Re-activating the ‘Winter Reliability Program’ last used in 2017/18</a:t>
            </a:r>
          </a:p>
          <a:p>
            <a:pPr lvl="1"/>
            <a:r>
              <a:rPr lang="en-US" dirty="0" smtClean="0"/>
              <a:t>Accelerating the implementation date of the ‘Inventoried Energy Program’ to start this winter (with limitations per recent Appellate Court review)</a:t>
            </a:r>
          </a:p>
          <a:p>
            <a:r>
              <a:rPr lang="en-US" i="1" dirty="0" smtClean="0"/>
              <a:t>Next</a:t>
            </a:r>
            <a:r>
              <a:rPr lang="en-US" dirty="0" smtClean="0"/>
              <a:t>: Further discussion of each of these programs, updated program rates and costs, and key pros and cons of each</a:t>
            </a:r>
          </a:p>
          <a:p>
            <a:pPr marL="914400" lvl="2" indent="0">
              <a:buNone/>
            </a:pPr>
            <a:endParaRPr lang="en-US" dirty="0"/>
          </a:p>
        </p:txBody>
      </p:sp>
    </p:spTree>
    <p:extLst>
      <p:ext uri="{BB962C8B-B14F-4D97-AF65-F5344CB8AC3E}">
        <p14:creationId xmlns:p14="http://schemas.microsoft.com/office/powerpoint/2010/main" val="4285750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21</a:t>
            </a:fld>
            <a:endParaRPr lang="en-US" dirty="0"/>
          </a:p>
        </p:txBody>
      </p:sp>
      <p:sp>
        <p:nvSpPr>
          <p:cNvPr id="3" name="Title 2"/>
          <p:cNvSpPr>
            <a:spLocks noGrp="1"/>
          </p:cNvSpPr>
          <p:nvPr>
            <p:ph type="title"/>
          </p:nvPr>
        </p:nvSpPr>
        <p:spPr/>
        <p:txBody>
          <a:bodyPr/>
          <a:lstStyle/>
          <a:p>
            <a:pPr lvl="0"/>
            <a:r>
              <a:rPr lang="en-US" dirty="0"/>
              <a:t>Winter Reliability Program: Overview</a:t>
            </a:r>
          </a:p>
        </p:txBody>
      </p:sp>
      <p:sp>
        <p:nvSpPr>
          <p:cNvPr id="4" name="Content Placeholder 3"/>
          <p:cNvSpPr>
            <a:spLocks noGrp="1"/>
          </p:cNvSpPr>
          <p:nvPr>
            <p:ph idx="1"/>
          </p:nvPr>
        </p:nvSpPr>
        <p:spPr>
          <a:xfrm>
            <a:off x="533400" y="1143000"/>
            <a:ext cx="8153400" cy="5029200"/>
          </a:xfrm>
        </p:spPr>
        <p:txBody>
          <a:bodyPr>
            <a:normAutofit/>
          </a:bodyPr>
          <a:lstStyle/>
          <a:p>
            <a:r>
              <a:rPr lang="en-US" dirty="0"/>
              <a:t>Compensates resources for unused fuel </a:t>
            </a:r>
            <a:r>
              <a:rPr lang="en-US" dirty="0" smtClean="0"/>
              <a:t>at </a:t>
            </a:r>
            <a:r>
              <a:rPr lang="en-US" dirty="0"/>
              <a:t>the end of </a:t>
            </a:r>
            <a:r>
              <a:rPr lang="en-US" dirty="0" smtClean="0"/>
              <a:t>winter</a:t>
            </a:r>
          </a:p>
          <a:p>
            <a:pPr lvl="1"/>
            <a:r>
              <a:rPr lang="en-US" dirty="0" smtClean="0"/>
              <a:t>On site fuel-oil </a:t>
            </a:r>
            <a:r>
              <a:rPr lang="en-US" dirty="0"/>
              <a:t>that was unused at the end of the winter; </a:t>
            </a:r>
          </a:p>
          <a:p>
            <a:pPr lvl="1"/>
            <a:r>
              <a:rPr lang="en-US" dirty="0"/>
              <a:t>Unused LNG contract volumes; and </a:t>
            </a:r>
          </a:p>
          <a:p>
            <a:pPr lvl="1"/>
            <a:r>
              <a:rPr lang="en-US" dirty="0"/>
              <a:t>Supplemental demand response (unclear if DR could participate going forward based on market changes since 2018)</a:t>
            </a:r>
          </a:p>
          <a:p>
            <a:r>
              <a:rPr lang="en-US" dirty="0" smtClean="0"/>
              <a:t>Program payment rate determination:</a:t>
            </a:r>
          </a:p>
          <a:p>
            <a:pPr lvl="1"/>
            <a:r>
              <a:rPr lang="en-US" dirty="0" smtClean="0"/>
              <a:t>Conceptually, set so that a resource with unused oil at the end of the winter does not lose money on that unused oil</a:t>
            </a:r>
            <a:endParaRPr lang="en-US" dirty="0"/>
          </a:p>
          <a:p>
            <a:pPr lvl="1"/>
            <a:r>
              <a:rPr lang="en-US" dirty="0" smtClean="0"/>
              <a:t>Specifically, set using a formula that estimates (in advance of winter) the dollar-value of this “no </a:t>
            </a:r>
            <a:r>
              <a:rPr lang="en-US" dirty="0"/>
              <a:t>lose” </a:t>
            </a:r>
            <a:r>
              <a:rPr lang="en-US" dirty="0" smtClean="0"/>
              <a:t>proposition based on, among other factors, the present and future costs of purchasing and storing fuel-oil</a:t>
            </a:r>
            <a:endParaRPr lang="en-US" strike="sngStrike" dirty="0" smtClean="0"/>
          </a:p>
          <a:p>
            <a:endParaRPr lang="en-US" dirty="0"/>
          </a:p>
        </p:txBody>
      </p:sp>
    </p:spTree>
    <p:extLst>
      <p:ext uri="{BB962C8B-B14F-4D97-AF65-F5344CB8AC3E}">
        <p14:creationId xmlns:p14="http://schemas.microsoft.com/office/powerpoint/2010/main" val="642774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22</a:t>
            </a:fld>
            <a:endParaRPr lang="en-US" dirty="0"/>
          </a:p>
        </p:txBody>
      </p:sp>
      <p:sp>
        <p:nvSpPr>
          <p:cNvPr id="3" name="Title 2"/>
          <p:cNvSpPr>
            <a:spLocks noGrp="1"/>
          </p:cNvSpPr>
          <p:nvPr>
            <p:ph type="title"/>
          </p:nvPr>
        </p:nvSpPr>
        <p:spPr/>
        <p:txBody>
          <a:bodyPr>
            <a:normAutofit/>
          </a:bodyPr>
          <a:lstStyle/>
          <a:p>
            <a:pPr lvl="0"/>
            <a:r>
              <a:rPr lang="en-US" dirty="0"/>
              <a:t>Winter Reliability Program: </a:t>
            </a:r>
            <a:r>
              <a:rPr lang="en-US" dirty="0" smtClean="0"/>
              <a:t>Indicative Rate and Costs are Greater than in Earlier Years’ Program</a:t>
            </a:r>
            <a:endParaRPr lang="en-US" dirty="0"/>
          </a:p>
        </p:txBody>
      </p:sp>
      <p:sp>
        <p:nvSpPr>
          <p:cNvPr id="4" name="Content Placeholder 3"/>
          <p:cNvSpPr>
            <a:spLocks noGrp="1"/>
          </p:cNvSpPr>
          <p:nvPr>
            <p:ph idx="1"/>
          </p:nvPr>
        </p:nvSpPr>
        <p:spPr>
          <a:xfrm>
            <a:off x="533400" y="1359336"/>
            <a:ext cx="8153400" cy="5029200"/>
          </a:xfrm>
        </p:spPr>
        <p:txBody>
          <a:bodyPr>
            <a:normAutofit/>
          </a:bodyPr>
          <a:lstStyle/>
          <a:p>
            <a:r>
              <a:rPr lang="en-US" dirty="0" smtClean="0"/>
              <a:t>Indicative program base payment rate for winter 2022/23 would be $61.10/bbl for fuel-oil for winter 2022/23</a:t>
            </a:r>
          </a:p>
          <a:p>
            <a:pPr lvl="1"/>
            <a:r>
              <a:rPr lang="en-US" dirty="0" smtClean="0"/>
              <a:t>This is roughly six times as large as the 2017/18 rate of $10.33/bbl</a:t>
            </a:r>
            <a:r>
              <a:rPr lang="en-US" dirty="0"/>
              <a:t> </a:t>
            </a:r>
            <a:r>
              <a:rPr lang="en-US" dirty="0" smtClean="0"/>
              <a:t>(and also much larger than other WRP payment rates employed in earlier iterations of this program)</a:t>
            </a:r>
          </a:p>
          <a:p>
            <a:pPr lvl="1"/>
            <a:r>
              <a:rPr lang="en-US" dirty="0" smtClean="0"/>
              <a:t>Indicative program base payment rate increases similarly for LNG</a:t>
            </a:r>
            <a:endParaRPr lang="en-US" dirty="0"/>
          </a:p>
          <a:p>
            <a:r>
              <a:rPr lang="en-US" dirty="0" smtClean="0"/>
              <a:t>Assuming similar program participation rate to that observed in prior winters, the estimated program cost is</a:t>
            </a:r>
            <a:r>
              <a:rPr lang="en-US" b="1" dirty="0" smtClean="0"/>
              <a:t> $170 million</a:t>
            </a:r>
          </a:p>
          <a:p>
            <a:pPr lvl="1"/>
            <a:r>
              <a:rPr lang="en-US" dirty="0"/>
              <a:t>S</a:t>
            </a:r>
            <a:r>
              <a:rPr lang="en-US" dirty="0" smtClean="0"/>
              <a:t>ignificantly higher than the 2017/18 program cost of $25 Million </a:t>
            </a:r>
          </a:p>
          <a:p>
            <a:r>
              <a:rPr lang="en-US" i="1" dirty="0" smtClean="0"/>
              <a:t>Next</a:t>
            </a:r>
            <a:r>
              <a:rPr lang="en-US" dirty="0" smtClean="0"/>
              <a:t>: Determinants behind increased program payment rate and costs</a:t>
            </a:r>
          </a:p>
          <a:p>
            <a:endParaRPr lang="en-US" dirty="0"/>
          </a:p>
        </p:txBody>
      </p:sp>
    </p:spTree>
    <p:extLst>
      <p:ext uri="{BB962C8B-B14F-4D97-AF65-F5344CB8AC3E}">
        <p14:creationId xmlns:p14="http://schemas.microsoft.com/office/powerpoint/2010/main" val="2350778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23</a:t>
            </a:fld>
            <a:endParaRPr lang="en-US" dirty="0"/>
          </a:p>
        </p:txBody>
      </p:sp>
      <p:sp>
        <p:nvSpPr>
          <p:cNvPr id="3" name="Title 2"/>
          <p:cNvSpPr>
            <a:spLocks noGrp="1"/>
          </p:cNvSpPr>
          <p:nvPr>
            <p:ph type="title"/>
          </p:nvPr>
        </p:nvSpPr>
        <p:spPr/>
        <p:txBody>
          <a:bodyPr/>
          <a:lstStyle/>
          <a:p>
            <a:pPr lvl="0"/>
            <a:r>
              <a:rPr lang="en-US" dirty="0"/>
              <a:t>Winter Reliability Program: Key factors driving program costs</a:t>
            </a:r>
          </a:p>
        </p:txBody>
      </p:sp>
      <p:sp>
        <p:nvSpPr>
          <p:cNvPr id="4" name="Content Placeholder 3"/>
          <p:cNvSpPr>
            <a:spLocks noGrp="1"/>
          </p:cNvSpPr>
          <p:nvPr>
            <p:ph idx="1"/>
          </p:nvPr>
        </p:nvSpPr>
        <p:spPr>
          <a:xfrm>
            <a:off x="479898" y="1343506"/>
            <a:ext cx="8206902" cy="4904894"/>
          </a:xfrm>
        </p:spPr>
        <p:txBody>
          <a:bodyPr>
            <a:normAutofit/>
          </a:bodyPr>
          <a:lstStyle/>
          <a:p>
            <a:r>
              <a:rPr lang="en-US" dirty="0"/>
              <a:t>Total cost to consumers depends on costs of acquiring and holding </a:t>
            </a:r>
            <a:r>
              <a:rPr lang="en-US" dirty="0" smtClean="0"/>
              <a:t>fuel-oil through winter’s </a:t>
            </a:r>
            <a:r>
              <a:rPr lang="en-US" dirty="0"/>
              <a:t>end</a:t>
            </a:r>
          </a:p>
          <a:p>
            <a:r>
              <a:rPr lang="en-US" dirty="0"/>
              <a:t>This cost has increased substantially from prior program years (2015 – 2018):</a:t>
            </a:r>
            <a:r>
              <a:rPr lang="en-US" sz="1600" dirty="0"/>
              <a:t> </a:t>
            </a:r>
            <a:endParaRPr lang="en-US" dirty="0"/>
          </a:p>
          <a:p>
            <a:pPr lvl="1"/>
            <a:r>
              <a:rPr lang="en-US" dirty="0"/>
              <a:t>Oil prices are significantly higher today </a:t>
            </a:r>
            <a:r>
              <a:rPr lang="en-US" dirty="0" smtClean="0"/>
              <a:t>than </a:t>
            </a:r>
            <a:r>
              <a:rPr lang="en-US" dirty="0"/>
              <a:t>prior program </a:t>
            </a:r>
            <a:r>
              <a:rPr lang="en-US" dirty="0" smtClean="0"/>
              <a:t>years, thus making it more costly to purchase and hold the fuel-oil</a:t>
            </a:r>
            <a:endParaRPr lang="en-US" dirty="0"/>
          </a:p>
          <a:p>
            <a:pPr lvl="1"/>
            <a:r>
              <a:rPr lang="en-US" dirty="0"/>
              <a:t>Forward markets show the expected oil spot price drops significantly after the winter of </a:t>
            </a:r>
            <a:r>
              <a:rPr lang="en-US" dirty="0" smtClean="0"/>
              <a:t>2022/23</a:t>
            </a:r>
          </a:p>
          <a:p>
            <a:pPr lvl="1"/>
            <a:r>
              <a:rPr lang="en-US" dirty="0" smtClean="0"/>
              <a:t>That drop makes it far more costly to buy the fuel-oil today and hold it as inventory through the winter, when it will have far lower future value </a:t>
            </a:r>
          </a:p>
          <a:p>
            <a:pPr lvl="1"/>
            <a:r>
              <a:rPr lang="en-US" dirty="0" smtClean="0"/>
              <a:t>This </a:t>
            </a:r>
            <a:r>
              <a:rPr lang="en-US" dirty="0"/>
              <a:t>downward price trend </a:t>
            </a:r>
            <a:r>
              <a:rPr lang="en-US" dirty="0" smtClean="0"/>
              <a:t>in regional (and global) fuel-oil market pricing was </a:t>
            </a:r>
            <a:r>
              <a:rPr lang="en-US" dirty="0"/>
              <a:t>not present in earlier </a:t>
            </a:r>
            <a:r>
              <a:rPr lang="en-US" dirty="0" smtClean="0"/>
              <a:t>winters</a:t>
            </a:r>
            <a:endParaRPr lang="en-US" strike="sngStrike" dirty="0"/>
          </a:p>
        </p:txBody>
      </p:sp>
    </p:spTree>
    <p:extLst>
      <p:ext uri="{BB962C8B-B14F-4D97-AF65-F5344CB8AC3E}">
        <p14:creationId xmlns:p14="http://schemas.microsoft.com/office/powerpoint/2010/main" val="1469965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24</a:t>
            </a:fld>
            <a:endParaRPr lang="en-US" dirty="0"/>
          </a:p>
        </p:txBody>
      </p:sp>
      <p:sp>
        <p:nvSpPr>
          <p:cNvPr id="3" name="Title 2"/>
          <p:cNvSpPr>
            <a:spLocks noGrp="1"/>
          </p:cNvSpPr>
          <p:nvPr>
            <p:ph type="title"/>
          </p:nvPr>
        </p:nvSpPr>
        <p:spPr/>
        <p:txBody>
          <a:bodyPr/>
          <a:lstStyle/>
          <a:p>
            <a:pPr lvl="0"/>
            <a:r>
              <a:rPr lang="en-US" dirty="0"/>
              <a:t>Winter Reliability Program: Pros and </a:t>
            </a:r>
            <a:r>
              <a:rPr lang="en-US" dirty="0" smtClean="0"/>
              <a:t>Cons</a:t>
            </a:r>
            <a:endParaRPr lang="en-US" dirty="0"/>
          </a:p>
        </p:txBody>
      </p:sp>
      <p:sp>
        <p:nvSpPr>
          <p:cNvPr id="4" name="Content Placeholder 3"/>
          <p:cNvSpPr>
            <a:spLocks noGrp="1"/>
          </p:cNvSpPr>
          <p:nvPr>
            <p:ph idx="1"/>
          </p:nvPr>
        </p:nvSpPr>
        <p:spPr>
          <a:xfrm>
            <a:off x="533400" y="1143000"/>
            <a:ext cx="8229600" cy="5105400"/>
          </a:xfrm>
        </p:spPr>
        <p:txBody>
          <a:bodyPr>
            <a:normAutofit fontScale="85000" lnSpcReduction="10000"/>
          </a:bodyPr>
          <a:lstStyle/>
          <a:p>
            <a:r>
              <a:rPr lang="en-US" b="1" dirty="0" smtClean="0"/>
              <a:t>Pro 1</a:t>
            </a:r>
            <a:r>
              <a:rPr lang="en-US" dirty="0" smtClean="0"/>
              <a:t>: </a:t>
            </a:r>
            <a:r>
              <a:rPr lang="en-US" b="1" i="1" dirty="0" smtClean="0"/>
              <a:t>Region has experience with WRP </a:t>
            </a:r>
            <a:r>
              <a:rPr lang="en-US" dirty="0" smtClean="0"/>
              <a:t>– ISO and stakeholders have experience implementing and participating in a WRP</a:t>
            </a:r>
            <a:endParaRPr lang="en-US" strike="sngStrike" dirty="0"/>
          </a:p>
          <a:p>
            <a:r>
              <a:rPr lang="en-US" b="1" dirty="0" smtClean="0"/>
              <a:t>Pro 2</a:t>
            </a:r>
            <a:r>
              <a:rPr lang="en-US" dirty="0" smtClean="0"/>
              <a:t>: </a:t>
            </a:r>
            <a:r>
              <a:rPr lang="en-US" b="1" i="1" dirty="0" smtClean="0"/>
              <a:t>Incremental Oil </a:t>
            </a:r>
            <a:r>
              <a:rPr lang="en-US" dirty="0" smtClean="0"/>
              <a:t>– May </a:t>
            </a:r>
            <a:r>
              <a:rPr lang="en-US" dirty="0"/>
              <a:t>incent incremental </a:t>
            </a:r>
            <a:r>
              <a:rPr lang="en-US" dirty="0" smtClean="0"/>
              <a:t>oil, </a:t>
            </a:r>
            <a:r>
              <a:rPr lang="en-US" dirty="0"/>
              <a:t>though it is not possible to </a:t>
            </a:r>
            <a:r>
              <a:rPr lang="en-US" dirty="0" smtClean="0"/>
              <a:t>accurately quantify </a:t>
            </a:r>
            <a:r>
              <a:rPr lang="en-US" dirty="0"/>
              <a:t>the incremental amount prospectively      </a:t>
            </a:r>
          </a:p>
          <a:p>
            <a:r>
              <a:rPr lang="en-US" b="1" dirty="0"/>
              <a:t>Con 1</a:t>
            </a:r>
            <a:r>
              <a:rPr lang="en-US" b="1" dirty="0" smtClean="0"/>
              <a:t>: </a:t>
            </a:r>
            <a:r>
              <a:rPr lang="en-US" b="1" i="1" dirty="0" smtClean="0"/>
              <a:t>Speculative benefits, high </a:t>
            </a:r>
            <a:r>
              <a:rPr lang="en-US" b="1" i="1" dirty="0"/>
              <a:t>c</a:t>
            </a:r>
            <a:r>
              <a:rPr lang="en-US" b="1" i="1" dirty="0" smtClean="0"/>
              <a:t>osts –</a:t>
            </a:r>
            <a:r>
              <a:rPr lang="en-US" b="1" dirty="0" smtClean="0"/>
              <a:t>  </a:t>
            </a:r>
            <a:r>
              <a:rPr lang="en-US" dirty="0"/>
              <a:t>Forward fuel and power prices show oil is </a:t>
            </a:r>
            <a:r>
              <a:rPr lang="en-US" dirty="0" smtClean="0"/>
              <a:t>‘</a:t>
            </a:r>
            <a:r>
              <a:rPr lang="en-US" dirty="0"/>
              <a:t>in the money’ </a:t>
            </a:r>
            <a:r>
              <a:rPr lang="en-US" dirty="0" smtClean="0"/>
              <a:t>for winter </a:t>
            </a:r>
            <a:r>
              <a:rPr lang="en-US" dirty="0"/>
              <a:t>2022/23 with no </a:t>
            </a:r>
            <a:r>
              <a:rPr lang="en-US" dirty="0" smtClean="0"/>
              <a:t>program, </a:t>
            </a:r>
            <a:r>
              <a:rPr lang="en-US" dirty="0"/>
              <a:t>implying </a:t>
            </a:r>
            <a:r>
              <a:rPr lang="en-US" dirty="0" smtClean="0"/>
              <a:t>there are strong incentives to maintain inventory without </a:t>
            </a:r>
            <a:r>
              <a:rPr lang="en-US" dirty="0"/>
              <a:t>the </a:t>
            </a:r>
            <a:r>
              <a:rPr lang="en-US" dirty="0" smtClean="0"/>
              <a:t>program </a:t>
            </a:r>
          </a:p>
          <a:p>
            <a:pPr lvl="1"/>
            <a:r>
              <a:rPr lang="en-US" dirty="0" smtClean="0"/>
              <a:t>Program may largely pay for fuel that would already be available</a:t>
            </a:r>
          </a:p>
          <a:p>
            <a:pPr lvl="1"/>
            <a:r>
              <a:rPr lang="en-US" dirty="0" smtClean="0"/>
              <a:t>Potential for incremental </a:t>
            </a:r>
            <a:r>
              <a:rPr lang="en-US" dirty="0"/>
              <a:t>fuel incented by program may be </a:t>
            </a:r>
            <a:r>
              <a:rPr lang="en-US" dirty="0" smtClean="0"/>
              <a:t>limited </a:t>
            </a:r>
            <a:r>
              <a:rPr lang="en-US" dirty="0"/>
              <a:t>by </a:t>
            </a:r>
            <a:r>
              <a:rPr lang="en-US" dirty="0" smtClean="0"/>
              <a:t>short </a:t>
            </a:r>
            <a:r>
              <a:rPr lang="en-US" dirty="0"/>
              <a:t>time between program’s </a:t>
            </a:r>
            <a:r>
              <a:rPr lang="en-US" dirty="0" smtClean="0"/>
              <a:t>potential approval and winter</a:t>
            </a:r>
            <a:endParaRPr lang="en-US" b="1" dirty="0" smtClean="0"/>
          </a:p>
          <a:p>
            <a:r>
              <a:rPr lang="en-US" b="1" dirty="0" smtClean="0"/>
              <a:t>Con 2</a:t>
            </a:r>
            <a:r>
              <a:rPr lang="en-US" dirty="0" smtClean="0"/>
              <a:t>: </a:t>
            </a:r>
            <a:r>
              <a:rPr lang="en-US" b="1" i="1" dirty="0" smtClean="0"/>
              <a:t>May Undermine LNG</a:t>
            </a:r>
            <a:r>
              <a:rPr lang="en-US" i="1" dirty="0"/>
              <a:t> </a:t>
            </a:r>
            <a:r>
              <a:rPr lang="en-US" b="1" i="1" dirty="0" smtClean="0"/>
              <a:t>procurement </a:t>
            </a:r>
            <a:r>
              <a:rPr lang="en-US" i="1" dirty="0" smtClean="0"/>
              <a:t>– </a:t>
            </a:r>
            <a:r>
              <a:rPr lang="en-US" dirty="0"/>
              <a:t>T</a:t>
            </a:r>
            <a:r>
              <a:rPr lang="en-US" dirty="0" smtClean="0"/>
              <a:t>he fuel-oil subsidy </a:t>
            </a:r>
            <a:r>
              <a:rPr lang="en-US" dirty="0"/>
              <a:t>may adversely impact LNG contracting by suppressing the energy market’s prices </a:t>
            </a:r>
            <a:r>
              <a:rPr lang="en-US" dirty="0" smtClean="0"/>
              <a:t>and reducing </a:t>
            </a:r>
            <a:r>
              <a:rPr lang="en-US" dirty="0"/>
              <a:t>LNG-procurement profitability</a:t>
            </a:r>
            <a:r>
              <a:rPr lang="en-US" dirty="0" smtClean="0"/>
              <a:t>  </a:t>
            </a:r>
            <a:endParaRPr lang="en-US" dirty="0"/>
          </a:p>
          <a:p>
            <a:r>
              <a:rPr lang="en-US" b="1" dirty="0" smtClean="0"/>
              <a:t>Con 3</a:t>
            </a:r>
            <a:r>
              <a:rPr lang="en-US" dirty="0" smtClean="0"/>
              <a:t>: </a:t>
            </a:r>
            <a:r>
              <a:rPr lang="en-US" b="1" i="1" dirty="0" smtClean="0"/>
              <a:t>Timing –</a:t>
            </a:r>
            <a:r>
              <a:rPr lang="en-US" dirty="0" smtClean="0"/>
              <a:t> </a:t>
            </a:r>
            <a:r>
              <a:rPr lang="en-US" dirty="0"/>
              <a:t>Program incents fill-ups at the end of the season, when there is relatively little cold-weather </a:t>
            </a:r>
            <a:r>
              <a:rPr lang="en-US" dirty="0" smtClean="0"/>
              <a:t>risk</a:t>
            </a:r>
            <a:endParaRPr lang="en-US" dirty="0"/>
          </a:p>
          <a:p>
            <a:endParaRPr lang="en-US" dirty="0"/>
          </a:p>
        </p:txBody>
      </p:sp>
    </p:spTree>
    <p:extLst>
      <p:ext uri="{BB962C8B-B14F-4D97-AF65-F5344CB8AC3E}">
        <p14:creationId xmlns:p14="http://schemas.microsoft.com/office/powerpoint/2010/main" val="4037187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25</a:t>
            </a:fld>
            <a:endParaRPr lang="en-US" dirty="0"/>
          </a:p>
        </p:txBody>
      </p:sp>
      <p:sp>
        <p:nvSpPr>
          <p:cNvPr id="3" name="Title 2"/>
          <p:cNvSpPr>
            <a:spLocks noGrp="1"/>
          </p:cNvSpPr>
          <p:nvPr>
            <p:ph type="title"/>
          </p:nvPr>
        </p:nvSpPr>
        <p:spPr/>
        <p:txBody>
          <a:bodyPr/>
          <a:lstStyle/>
          <a:p>
            <a:pPr lvl="0"/>
            <a:r>
              <a:rPr lang="en-US" dirty="0"/>
              <a:t>Inventoried Energy Program: Overview</a:t>
            </a:r>
          </a:p>
        </p:txBody>
      </p:sp>
      <p:sp>
        <p:nvSpPr>
          <p:cNvPr id="4" name="Content Placeholder 3"/>
          <p:cNvSpPr>
            <a:spLocks noGrp="1"/>
          </p:cNvSpPr>
          <p:nvPr>
            <p:ph idx="1"/>
          </p:nvPr>
        </p:nvSpPr>
        <p:spPr>
          <a:xfrm>
            <a:off x="533400" y="1143000"/>
            <a:ext cx="8077200" cy="5147650"/>
          </a:xfrm>
        </p:spPr>
        <p:txBody>
          <a:bodyPr>
            <a:normAutofit/>
          </a:bodyPr>
          <a:lstStyle/>
          <a:p>
            <a:r>
              <a:rPr lang="en-US" dirty="0"/>
              <a:t>Approved for winters 2023/24 and 2024/25, though the ISO will need to narrow program eligibility </a:t>
            </a:r>
            <a:r>
              <a:rPr lang="en-US" dirty="0" smtClean="0"/>
              <a:t>to </a:t>
            </a:r>
            <a:r>
              <a:rPr lang="en-US" dirty="0"/>
              <a:t>comply with a recent c</a:t>
            </a:r>
            <a:r>
              <a:rPr lang="en-US" dirty="0" smtClean="0"/>
              <a:t>ourt ruling (details remain to be determined)</a:t>
            </a:r>
          </a:p>
          <a:p>
            <a:r>
              <a:rPr lang="en-US" dirty="0" smtClean="0"/>
              <a:t>Compensates </a:t>
            </a:r>
            <a:r>
              <a:rPr lang="en-US" dirty="0"/>
              <a:t>resources for up to three days of inventoried energy that </a:t>
            </a:r>
            <a:r>
              <a:rPr lang="en-US" dirty="0" smtClean="0"/>
              <a:t>can be converted to </a:t>
            </a:r>
            <a:r>
              <a:rPr lang="en-US" dirty="0"/>
              <a:t>electric energy, as </a:t>
            </a:r>
            <a:r>
              <a:rPr lang="en-US" dirty="0" smtClean="0"/>
              <a:t>measured following any </a:t>
            </a:r>
            <a:r>
              <a:rPr lang="en-US" dirty="0"/>
              <a:t>cold (‘trigger temperature’) winter </a:t>
            </a:r>
            <a:r>
              <a:rPr lang="en-US" dirty="0" smtClean="0"/>
              <a:t>days</a:t>
            </a:r>
          </a:p>
          <a:p>
            <a:r>
              <a:rPr lang="en-US" dirty="0" smtClean="0"/>
              <a:t>Administrative forward payment rate is set to make a gas-only resource ‘break even’ when purchasing a winter-season (10-day option) contract for vaporized LNG from an LNG importer, and holding 3 days as inventory for the program duration</a:t>
            </a:r>
          </a:p>
          <a:p>
            <a:endParaRPr lang="en-US" dirty="0"/>
          </a:p>
        </p:txBody>
      </p:sp>
    </p:spTree>
    <p:extLst>
      <p:ext uri="{BB962C8B-B14F-4D97-AF65-F5344CB8AC3E}">
        <p14:creationId xmlns:p14="http://schemas.microsoft.com/office/powerpoint/2010/main" val="92703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26</a:t>
            </a:fld>
            <a:endParaRPr lang="en-US" dirty="0"/>
          </a:p>
        </p:txBody>
      </p:sp>
      <p:sp>
        <p:nvSpPr>
          <p:cNvPr id="3" name="Title 2"/>
          <p:cNvSpPr>
            <a:spLocks noGrp="1"/>
          </p:cNvSpPr>
          <p:nvPr>
            <p:ph type="title"/>
          </p:nvPr>
        </p:nvSpPr>
        <p:spPr/>
        <p:txBody>
          <a:bodyPr/>
          <a:lstStyle/>
          <a:p>
            <a:pPr lvl="0"/>
            <a:r>
              <a:rPr lang="en-US" dirty="0"/>
              <a:t>Inventoried Energy Program: </a:t>
            </a:r>
            <a:r>
              <a:rPr lang="en-US" dirty="0" smtClean="0"/>
              <a:t>Key differences from WRP</a:t>
            </a:r>
            <a:endParaRPr lang="en-US" dirty="0"/>
          </a:p>
        </p:txBody>
      </p:sp>
      <p:sp>
        <p:nvSpPr>
          <p:cNvPr id="4" name="Content Placeholder 3"/>
          <p:cNvSpPr>
            <a:spLocks noGrp="1"/>
          </p:cNvSpPr>
          <p:nvPr>
            <p:ph idx="1"/>
          </p:nvPr>
        </p:nvSpPr>
        <p:spPr>
          <a:xfrm>
            <a:off x="533400" y="1177918"/>
            <a:ext cx="8077200" cy="5222882"/>
          </a:xfrm>
        </p:spPr>
        <p:txBody>
          <a:bodyPr>
            <a:normAutofit/>
          </a:bodyPr>
          <a:lstStyle/>
          <a:p>
            <a:r>
              <a:rPr lang="en-US" dirty="0" smtClean="0"/>
              <a:t>Rate is set based on estimated</a:t>
            </a:r>
            <a:r>
              <a:rPr lang="en-US" dirty="0" smtClean="0">
                <a:solidFill>
                  <a:srgbClr val="FF0000"/>
                </a:solidFill>
              </a:rPr>
              <a:t> </a:t>
            </a:r>
            <a:r>
              <a:rPr lang="en-US" dirty="0" smtClean="0"/>
              <a:t>cost of an LNG contract, and may thereby incent more gas-from-LNG</a:t>
            </a:r>
            <a:r>
              <a:rPr lang="en-US" dirty="0" smtClean="0">
                <a:solidFill>
                  <a:srgbClr val="FF0000"/>
                </a:solidFill>
              </a:rPr>
              <a:t> </a:t>
            </a:r>
            <a:r>
              <a:rPr lang="en-US" dirty="0" smtClean="0"/>
              <a:t>than the WRP</a:t>
            </a:r>
          </a:p>
          <a:p>
            <a:r>
              <a:rPr lang="en-US" dirty="0" smtClean="0"/>
              <a:t>IEP’s two-settlement structure improves incentives to have inventoried energy available when it provides greatest reliability benefit (trigger days)</a:t>
            </a:r>
          </a:p>
          <a:p>
            <a:r>
              <a:rPr lang="en-US" dirty="0" smtClean="0"/>
              <a:t>Originally introduced before the FCA for corresponding Capacity Commitment Period, meaning resources with inventoried energy capability could account for possible program revenues in entry/exit decisions</a:t>
            </a:r>
          </a:p>
          <a:p>
            <a:pPr lvl="1"/>
            <a:r>
              <a:rPr lang="en-US" dirty="0" smtClean="0"/>
              <a:t>Supports continued operation of key resources that provide region with inventoried energy that improves winter reliability</a:t>
            </a:r>
          </a:p>
          <a:p>
            <a:endParaRPr lang="en-US" dirty="0"/>
          </a:p>
        </p:txBody>
      </p:sp>
    </p:spTree>
    <p:extLst>
      <p:ext uri="{BB962C8B-B14F-4D97-AF65-F5344CB8AC3E}">
        <p14:creationId xmlns:p14="http://schemas.microsoft.com/office/powerpoint/2010/main" val="827868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27</a:t>
            </a:fld>
            <a:endParaRPr lang="en-US" dirty="0"/>
          </a:p>
        </p:txBody>
      </p:sp>
      <p:sp>
        <p:nvSpPr>
          <p:cNvPr id="3" name="Title 2"/>
          <p:cNvSpPr>
            <a:spLocks noGrp="1"/>
          </p:cNvSpPr>
          <p:nvPr>
            <p:ph type="title"/>
          </p:nvPr>
        </p:nvSpPr>
        <p:spPr/>
        <p:txBody>
          <a:bodyPr/>
          <a:lstStyle/>
          <a:p>
            <a:pPr lvl="0"/>
            <a:r>
              <a:rPr lang="en-US" dirty="0" smtClean="0"/>
              <a:t>Inventoried Energy Program: </a:t>
            </a:r>
            <a:r>
              <a:rPr lang="en-US" dirty="0"/>
              <a:t>Key factors driving costs</a:t>
            </a:r>
          </a:p>
        </p:txBody>
      </p:sp>
      <p:sp>
        <p:nvSpPr>
          <p:cNvPr id="4" name="Content Placeholder 3"/>
          <p:cNvSpPr>
            <a:spLocks noGrp="1"/>
          </p:cNvSpPr>
          <p:nvPr>
            <p:ph idx="1"/>
          </p:nvPr>
        </p:nvSpPr>
        <p:spPr>
          <a:xfrm>
            <a:off x="533400" y="1191421"/>
            <a:ext cx="8153400" cy="5202241"/>
          </a:xfrm>
        </p:spPr>
        <p:txBody>
          <a:bodyPr>
            <a:normAutofit/>
          </a:bodyPr>
          <a:lstStyle/>
          <a:p>
            <a:r>
              <a:rPr lang="en-US" dirty="0"/>
              <a:t>Program’s payment rate is not based on the </a:t>
            </a:r>
            <a:r>
              <a:rPr lang="en-US" i="1" dirty="0"/>
              <a:t>total</a:t>
            </a:r>
            <a:r>
              <a:rPr lang="en-US" dirty="0"/>
              <a:t> cost of signing a gas contract, but rather the incremental cost </a:t>
            </a:r>
            <a:r>
              <a:rPr lang="en-US" dirty="0" smtClean="0"/>
              <a:t>that </a:t>
            </a:r>
            <a:r>
              <a:rPr lang="en-US" dirty="0"/>
              <a:t>the resource incurs from executing the LNG-supply contract </a:t>
            </a:r>
            <a:r>
              <a:rPr lang="en-US" i="1" dirty="0"/>
              <a:t>and</a:t>
            </a:r>
            <a:r>
              <a:rPr lang="en-US" dirty="0"/>
              <a:t> preserving 3 days of contracted energy to winter’s end</a:t>
            </a:r>
          </a:p>
          <a:p>
            <a:r>
              <a:rPr lang="en-US" dirty="0" smtClean="0"/>
              <a:t>Analysis </a:t>
            </a:r>
            <a:r>
              <a:rPr lang="en-US" dirty="0"/>
              <a:t>Group has estimated an </a:t>
            </a:r>
            <a:r>
              <a:rPr lang="en-US" dirty="0" smtClean="0"/>
              <a:t>updated indicative </a:t>
            </a:r>
            <a:r>
              <a:rPr lang="en-US" dirty="0"/>
              <a:t>program rate </a:t>
            </a:r>
            <a:r>
              <a:rPr lang="en-US" dirty="0" smtClean="0"/>
              <a:t>for winter 2022/23</a:t>
            </a:r>
            <a:r>
              <a:rPr lang="en-US" dirty="0" smtClean="0">
                <a:solidFill>
                  <a:srgbClr val="FF0000"/>
                </a:solidFill>
              </a:rPr>
              <a:t> </a:t>
            </a:r>
            <a:r>
              <a:rPr lang="en-US" dirty="0" smtClean="0"/>
              <a:t>of </a:t>
            </a:r>
            <a:r>
              <a:rPr lang="en-US" dirty="0"/>
              <a:t>$118/MWh, or </a:t>
            </a:r>
            <a:r>
              <a:rPr lang="en-US" dirty="0" smtClean="0"/>
              <a:t>approximately </a:t>
            </a:r>
            <a:r>
              <a:rPr lang="en-US" dirty="0"/>
              <a:t>forty percent higher than the previously approved rate of $82/MWh (from 2018</a:t>
            </a:r>
            <a:r>
              <a:rPr lang="en-US" dirty="0" smtClean="0"/>
              <a:t>)</a:t>
            </a:r>
            <a:endParaRPr lang="en-US" dirty="0"/>
          </a:p>
          <a:p>
            <a:r>
              <a:rPr lang="en-US" dirty="0"/>
              <a:t>Estimated w</a:t>
            </a:r>
            <a:r>
              <a:rPr lang="en-US" dirty="0" smtClean="0"/>
              <a:t>inter </a:t>
            </a:r>
            <a:r>
              <a:rPr lang="en-US" dirty="0"/>
              <a:t>2022/23 program costs would be </a:t>
            </a:r>
            <a:r>
              <a:rPr lang="en-US" b="1" dirty="0"/>
              <a:t>~</a:t>
            </a:r>
            <a:r>
              <a:rPr lang="en-US" b="1" dirty="0" smtClean="0"/>
              <a:t>$157 </a:t>
            </a:r>
            <a:r>
              <a:rPr lang="en-US" b="1" dirty="0"/>
              <a:t>million,</a:t>
            </a:r>
            <a:r>
              <a:rPr lang="en-US" dirty="0"/>
              <a:t> similar to the </a:t>
            </a:r>
            <a:r>
              <a:rPr lang="en-US" dirty="0" smtClean="0"/>
              <a:t>Winter Reliability Program</a:t>
            </a:r>
          </a:p>
          <a:p>
            <a:pPr lvl="1"/>
            <a:r>
              <a:rPr lang="en-US" sz="1900" dirty="0" smtClean="0"/>
              <a:t>This estimate is similar to the prior IEP cost estimate because the higher payment rate is offset by the limited</a:t>
            </a:r>
            <a:r>
              <a:rPr lang="en-US" sz="1900" dirty="0" smtClean="0">
                <a:solidFill>
                  <a:srgbClr val="FF0000"/>
                </a:solidFill>
              </a:rPr>
              <a:t> </a:t>
            </a:r>
            <a:r>
              <a:rPr lang="en-US" sz="1900" dirty="0" smtClean="0"/>
              <a:t>eligibility now imposed by the court</a:t>
            </a:r>
          </a:p>
          <a:p>
            <a:endParaRPr lang="en-US" dirty="0"/>
          </a:p>
        </p:txBody>
      </p:sp>
    </p:spTree>
    <p:extLst>
      <p:ext uri="{BB962C8B-B14F-4D97-AF65-F5344CB8AC3E}">
        <p14:creationId xmlns:p14="http://schemas.microsoft.com/office/powerpoint/2010/main" val="102750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28</a:t>
            </a:fld>
            <a:endParaRPr lang="en-US" dirty="0"/>
          </a:p>
        </p:txBody>
      </p:sp>
      <p:sp>
        <p:nvSpPr>
          <p:cNvPr id="3" name="Title 2"/>
          <p:cNvSpPr>
            <a:spLocks noGrp="1"/>
          </p:cNvSpPr>
          <p:nvPr>
            <p:ph type="title"/>
          </p:nvPr>
        </p:nvSpPr>
        <p:spPr/>
        <p:txBody>
          <a:bodyPr/>
          <a:lstStyle/>
          <a:p>
            <a:pPr lvl="0"/>
            <a:r>
              <a:rPr lang="en-US" dirty="0"/>
              <a:t>Inventoried Energy Program: Pros and cons</a:t>
            </a:r>
          </a:p>
        </p:txBody>
      </p:sp>
      <p:sp>
        <p:nvSpPr>
          <p:cNvPr id="4" name="Content Placeholder 3"/>
          <p:cNvSpPr>
            <a:spLocks noGrp="1"/>
          </p:cNvSpPr>
          <p:nvPr>
            <p:ph idx="1"/>
          </p:nvPr>
        </p:nvSpPr>
        <p:spPr>
          <a:xfrm>
            <a:off x="533400" y="1066800"/>
            <a:ext cx="8229600" cy="5299082"/>
          </a:xfrm>
        </p:spPr>
        <p:txBody>
          <a:bodyPr>
            <a:normAutofit fontScale="85000" lnSpcReduction="20000"/>
          </a:bodyPr>
          <a:lstStyle/>
          <a:p>
            <a:r>
              <a:rPr lang="en-US" b="1" dirty="0"/>
              <a:t>Pro 1</a:t>
            </a:r>
            <a:r>
              <a:rPr lang="en-US" dirty="0"/>
              <a:t>: </a:t>
            </a:r>
            <a:r>
              <a:rPr lang="en-US" b="1" i="1" dirty="0"/>
              <a:t>Broader </a:t>
            </a:r>
            <a:r>
              <a:rPr lang="en-US" b="1" i="1" dirty="0" smtClean="0"/>
              <a:t>reach – </a:t>
            </a:r>
            <a:r>
              <a:rPr lang="en-US" dirty="0" smtClean="0"/>
              <a:t>Provides </a:t>
            </a:r>
            <a:r>
              <a:rPr lang="en-US" dirty="0"/>
              <a:t>comparable incentives to </a:t>
            </a:r>
            <a:r>
              <a:rPr lang="en-US" dirty="0" smtClean="0"/>
              <a:t>both LNG </a:t>
            </a:r>
            <a:r>
              <a:rPr lang="en-US" dirty="0"/>
              <a:t>and </a:t>
            </a:r>
            <a:r>
              <a:rPr lang="en-US" dirty="0" smtClean="0"/>
              <a:t>fuel-oil</a:t>
            </a:r>
            <a:endParaRPr lang="en-US" dirty="0"/>
          </a:p>
          <a:p>
            <a:r>
              <a:rPr lang="en-US" b="1" dirty="0"/>
              <a:t>Pro 2</a:t>
            </a:r>
            <a:r>
              <a:rPr lang="en-US" dirty="0"/>
              <a:t>: </a:t>
            </a:r>
            <a:r>
              <a:rPr lang="en-US" b="1" i="1" dirty="0"/>
              <a:t>Timing aligned with winter </a:t>
            </a:r>
            <a:r>
              <a:rPr lang="en-US" b="1" i="1" dirty="0" smtClean="0"/>
              <a:t>risk – </a:t>
            </a:r>
            <a:r>
              <a:rPr lang="en-US" dirty="0" smtClean="0"/>
              <a:t>Relative </a:t>
            </a:r>
            <a:r>
              <a:rPr lang="en-US" dirty="0"/>
              <a:t>to the WRP, the IEP’s settlements improve incentives to have fuel when it provides the most reliability benefit (i.e., cold weather days)</a:t>
            </a:r>
          </a:p>
          <a:p>
            <a:r>
              <a:rPr lang="en-US" b="1" dirty="0" smtClean="0"/>
              <a:t>Con </a:t>
            </a:r>
            <a:r>
              <a:rPr lang="en-US" b="1" dirty="0"/>
              <a:t>1:</a:t>
            </a:r>
            <a:r>
              <a:rPr lang="en-US" dirty="0"/>
              <a:t>  </a:t>
            </a:r>
            <a:r>
              <a:rPr lang="en-US" b="1" i="1" dirty="0"/>
              <a:t>Speculative benefits, high </a:t>
            </a:r>
            <a:r>
              <a:rPr lang="en-US" b="1" i="1" dirty="0" smtClean="0"/>
              <a:t>costs – </a:t>
            </a:r>
            <a:r>
              <a:rPr lang="en-US" dirty="0" smtClean="0"/>
              <a:t>ISO cannot </a:t>
            </a:r>
            <a:r>
              <a:rPr lang="en-US" dirty="0"/>
              <a:t>quantify incremental reliability benefits, despite the </a:t>
            </a:r>
            <a:r>
              <a:rPr lang="en-US" dirty="0" smtClean="0"/>
              <a:t>(potentially) high </a:t>
            </a:r>
            <a:r>
              <a:rPr lang="en-US" dirty="0"/>
              <a:t>consumer </a:t>
            </a:r>
            <a:r>
              <a:rPr lang="en-US" dirty="0" smtClean="0"/>
              <a:t>costs</a:t>
            </a:r>
          </a:p>
          <a:p>
            <a:pPr lvl="1"/>
            <a:r>
              <a:rPr lang="en-US" dirty="0" smtClean="0"/>
              <a:t>The potential for incremental fuel incented by program may be limited by the short</a:t>
            </a:r>
            <a:r>
              <a:rPr lang="en-US" dirty="0" smtClean="0">
                <a:solidFill>
                  <a:srgbClr val="FF0000"/>
                </a:solidFill>
              </a:rPr>
              <a:t> </a:t>
            </a:r>
            <a:r>
              <a:rPr lang="en-US" dirty="0" smtClean="0"/>
              <a:t>time available to secure “spot” LNG cargoes</a:t>
            </a:r>
            <a:r>
              <a:rPr lang="en-US" dirty="0" smtClean="0">
                <a:solidFill>
                  <a:srgbClr val="FF0000"/>
                </a:solidFill>
              </a:rPr>
              <a:t> </a:t>
            </a:r>
            <a:r>
              <a:rPr lang="en-US" dirty="0" smtClean="0"/>
              <a:t>from program approval and this winter</a:t>
            </a:r>
            <a:endParaRPr lang="en-US" dirty="0"/>
          </a:p>
          <a:p>
            <a:r>
              <a:rPr lang="en-US" b="1" dirty="0" smtClean="0"/>
              <a:t>Con 2</a:t>
            </a:r>
            <a:r>
              <a:rPr lang="en-US" dirty="0" smtClean="0"/>
              <a:t>: </a:t>
            </a:r>
            <a:r>
              <a:rPr lang="en-US" b="1" i="1" dirty="0" smtClean="0"/>
              <a:t>Will not support entry/exit decisions that increase region’s inventoried energy capability (a principal goal of the program) – </a:t>
            </a:r>
            <a:r>
              <a:rPr lang="en-US" dirty="0"/>
              <a:t>A</a:t>
            </a:r>
            <a:r>
              <a:rPr lang="en-US" dirty="0" smtClean="0"/>
              <a:t>n IEP for this winter, long after the FCA was run, means fuel secure</a:t>
            </a:r>
            <a:r>
              <a:rPr lang="en-US" dirty="0" smtClean="0">
                <a:solidFill>
                  <a:srgbClr val="FF0000"/>
                </a:solidFill>
              </a:rPr>
              <a:t> </a:t>
            </a:r>
            <a:r>
              <a:rPr lang="en-US" dirty="0" smtClean="0"/>
              <a:t>resources have already made entry/exit decisions this year</a:t>
            </a:r>
            <a:r>
              <a:rPr lang="en-US" dirty="0" smtClean="0">
                <a:solidFill>
                  <a:srgbClr val="FF0000"/>
                </a:solidFill>
              </a:rPr>
              <a:t> </a:t>
            </a:r>
            <a:r>
              <a:rPr lang="en-US" dirty="0" smtClean="0"/>
              <a:t>without considering potential program revenues</a:t>
            </a:r>
          </a:p>
          <a:p>
            <a:r>
              <a:rPr lang="en-US" b="1" dirty="0"/>
              <a:t>Con 3</a:t>
            </a:r>
            <a:r>
              <a:rPr lang="en-US" dirty="0"/>
              <a:t>: </a:t>
            </a:r>
            <a:r>
              <a:rPr lang="en-US" b="1" i="1" dirty="0"/>
              <a:t>It </a:t>
            </a:r>
            <a:r>
              <a:rPr lang="en-US" b="1" i="1" dirty="0" smtClean="0"/>
              <a:t>may impact energy market prices </a:t>
            </a:r>
            <a:r>
              <a:rPr lang="en-US" b="1" i="1" dirty="0"/>
              <a:t>– </a:t>
            </a:r>
            <a:r>
              <a:rPr lang="en-US" dirty="0" smtClean="0"/>
              <a:t>While an improvement relative to WRP due to inclusion of IEP opportunity cost, if the IEP incents incremental fuel procurements this winter, this can reduce energy market prices and therefore non-eligible resources’ revenues</a:t>
            </a:r>
            <a:endParaRPr lang="en-US" dirty="0"/>
          </a:p>
          <a:p>
            <a:pPr lvl="2"/>
            <a:endParaRPr lang="en-US" dirty="0"/>
          </a:p>
          <a:p>
            <a:endParaRPr lang="en-US" dirty="0"/>
          </a:p>
        </p:txBody>
      </p:sp>
    </p:spTree>
    <p:extLst>
      <p:ext uri="{BB962C8B-B14F-4D97-AF65-F5344CB8AC3E}">
        <p14:creationId xmlns:p14="http://schemas.microsoft.com/office/powerpoint/2010/main" val="2373561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29</a:t>
            </a:fld>
            <a:endParaRPr lang="en-US" dirty="0"/>
          </a:p>
        </p:txBody>
      </p:sp>
      <p:sp>
        <p:nvSpPr>
          <p:cNvPr id="3" name="Title 2"/>
          <p:cNvSpPr>
            <a:spLocks noGrp="1"/>
          </p:cNvSpPr>
          <p:nvPr>
            <p:ph type="title"/>
          </p:nvPr>
        </p:nvSpPr>
        <p:spPr/>
        <p:txBody>
          <a:bodyPr>
            <a:normAutofit/>
          </a:bodyPr>
          <a:lstStyle/>
          <a:p>
            <a:pPr lvl="0"/>
            <a:r>
              <a:rPr lang="en-US" dirty="0" smtClean="0"/>
              <a:t>Summary: ISO recommends the region not pursue a winter fuel program for 2022/23</a:t>
            </a:r>
            <a:endParaRPr lang="en-US" dirty="0"/>
          </a:p>
        </p:txBody>
      </p:sp>
      <p:sp>
        <p:nvSpPr>
          <p:cNvPr id="4" name="Content Placeholder 3"/>
          <p:cNvSpPr>
            <a:spLocks noGrp="1"/>
          </p:cNvSpPr>
          <p:nvPr>
            <p:ph idx="1"/>
          </p:nvPr>
        </p:nvSpPr>
        <p:spPr>
          <a:xfrm>
            <a:off x="533400" y="1371600"/>
            <a:ext cx="8229600" cy="4994282"/>
          </a:xfrm>
        </p:spPr>
        <p:txBody>
          <a:bodyPr>
            <a:normAutofit lnSpcReduction="10000"/>
          </a:bodyPr>
          <a:lstStyle/>
          <a:p>
            <a:r>
              <a:rPr lang="en-US" dirty="0" smtClean="0"/>
              <a:t>Based on the ISO’s assessment, the costs associated with the WRP and IEP are high (approx. $160M), and the expected reliability benefits are limited</a:t>
            </a:r>
          </a:p>
          <a:p>
            <a:pPr lvl="1"/>
            <a:r>
              <a:rPr lang="en-US" dirty="0" smtClean="0"/>
              <a:t>Also, neither program is expected to provide significant benefits under extreme weather conditions as their incremental reliability benefits are minimal </a:t>
            </a:r>
          </a:p>
          <a:p>
            <a:r>
              <a:rPr lang="en-US" dirty="0" smtClean="0"/>
              <a:t>The limited reliability benefits associated with the programs are driven by expected fuel inventories leading for this winter, the current market fundamentals that make such fuels ‘in the money’ this winter, and</a:t>
            </a:r>
            <a:r>
              <a:rPr lang="en-US" dirty="0" smtClean="0">
                <a:solidFill>
                  <a:srgbClr val="FF0000"/>
                </a:solidFill>
              </a:rPr>
              <a:t> </a:t>
            </a:r>
            <a:r>
              <a:rPr lang="en-US" dirty="0" smtClean="0"/>
              <a:t>ISO and regional initiatives to improve winter reliability including PFP, opportunity cost offers, and the 21-day energy assessment</a:t>
            </a:r>
          </a:p>
          <a:p>
            <a:r>
              <a:rPr lang="en-US" dirty="0" smtClean="0"/>
              <a:t>The high program</a:t>
            </a:r>
            <a:r>
              <a:rPr lang="en-US" dirty="0" smtClean="0">
                <a:solidFill>
                  <a:srgbClr val="FF0000"/>
                </a:solidFill>
              </a:rPr>
              <a:t> </a:t>
            </a:r>
            <a:r>
              <a:rPr lang="en-US" dirty="0" smtClean="0"/>
              <a:t>costs for winter 2022/23</a:t>
            </a:r>
            <a:r>
              <a:rPr lang="en-US" dirty="0" smtClean="0">
                <a:solidFill>
                  <a:srgbClr val="FF0000"/>
                </a:solidFill>
              </a:rPr>
              <a:t> </a:t>
            </a:r>
            <a:r>
              <a:rPr lang="en-US" dirty="0" smtClean="0"/>
              <a:t>are driven by a number of factors, primarily</a:t>
            </a:r>
            <a:r>
              <a:rPr lang="en-US" dirty="0" smtClean="0">
                <a:solidFill>
                  <a:srgbClr val="FF0000"/>
                </a:solidFill>
              </a:rPr>
              <a:t> </a:t>
            </a:r>
            <a:r>
              <a:rPr lang="en-US" dirty="0" smtClean="0"/>
              <a:t>current fuel market conditions</a:t>
            </a:r>
            <a:endParaRPr lang="en-US" dirty="0"/>
          </a:p>
          <a:p>
            <a:pPr lvl="2"/>
            <a:endParaRPr lang="en-US" dirty="0"/>
          </a:p>
          <a:p>
            <a:endParaRPr lang="en-US" dirty="0"/>
          </a:p>
        </p:txBody>
      </p:sp>
    </p:spTree>
    <p:extLst>
      <p:ext uri="{BB962C8B-B14F-4D97-AF65-F5344CB8AC3E}">
        <p14:creationId xmlns:p14="http://schemas.microsoft.com/office/powerpoint/2010/main" val="852012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a:t>
            </a:fld>
            <a:endParaRPr lang="en-US" dirty="0"/>
          </a:p>
        </p:txBody>
      </p:sp>
      <p:sp>
        <p:nvSpPr>
          <p:cNvPr id="3" name="Title 2"/>
          <p:cNvSpPr>
            <a:spLocks noGrp="1"/>
          </p:cNvSpPr>
          <p:nvPr>
            <p:ph type="title"/>
          </p:nvPr>
        </p:nvSpPr>
        <p:spPr/>
        <p:txBody>
          <a:bodyPr/>
          <a:lstStyle/>
          <a:p>
            <a:r>
              <a:rPr lang="en-US" dirty="0" smtClean="0"/>
              <a:t>The Region’s Power System Continues to Change</a:t>
            </a:r>
            <a:endParaRPr lang="en-US" dirty="0"/>
          </a:p>
        </p:txBody>
      </p:sp>
      <p:sp>
        <p:nvSpPr>
          <p:cNvPr id="4" name="Content Placeholder 3"/>
          <p:cNvSpPr>
            <a:spLocks noGrp="1"/>
          </p:cNvSpPr>
          <p:nvPr>
            <p:ph idx="1"/>
          </p:nvPr>
        </p:nvSpPr>
        <p:spPr>
          <a:xfrm>
            <a:off x="457200" y="1219200"/>
            <a:ext cx="8229600" cy="4995250"/>
          </a:xfrm>
        </p:spPr>
        <p:txBody>
          <a:bodyPr>
            <a:normAutofit/>
          </a:bodyPr>
          <a:lstStyle/>
          <a:p>
            <a:r>
              <a:rPr lang="en-US" sz="1800" dirty="0" smtClean="0"/>
              <a:t>A number of factors continue to impact the operation and energy adequacy</a:t>
            </a:r>
            <a:r>
              <a:rPr lang="en-US" sz="1800" dirty="0" smtClean="0">
                <a:solidFill>
                  <a:schemeClr val="accent6"/>
                </a:solidFill>
              </a:rPr>
              <a:t> </a:t>
            </a:r>
            <a:r>
              <a:rPr lang="en-US" sz="1800" dirty="0" smtClean="0"/>
              <a:t>of the New England power system including, but not limited to, changing weather norms and more</a:t>
            </a:r>
            <a:r>
              <a:rPr lang="en-US" sz="1800" dirty="0" smtClean="0">
                <a:solidFill>
                  <a:schemeClr val="accent6"/>
                </a:solidFill>
              </a:rPr>
              <a:t> </a:t>
            </a:r>
            <a:r>
              <a:rPr lang="en-US" sz="1800" dirty="0" smtClean="0"/>
              <a:t>extreme weather conditions, fuel infrastructure capabilities, and most notably, the resource mix</a:t>
            </a:r>
          </a:p>
          <a:p>
            <a:r>
              <a:rPr lang="en-US" sz="1800" dirty="0"/>
              <a:t>The region continues to see retirement of resources with significant stored fuel capacity</a:t>
            </a:r>
          </a:p>
          <a:p>
            <a:endParaRPr lang="en-US" sz="1800" dirty="0" smtClean="0"/>
          </a:p>
        </p:txBody>
      </p:sp>
      <p:sp>
        <p:nvSpPr>
          <p:cNvPr id="10" name="TextBox 9"/>
          <p:cNvSpPr txBox="1"/>
          <p:nvPr/>
        </p:nvSpPr>
        <p:spPr>
          <a:xfrm>
            <a:off x="457200" y="3150845"/>
            <a:ext cx="3014474"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0000"/>
                </a:solidFill>
              </a:rPr>
              <a:t>~3,000 MW of dual-fuel capability has been added since 2013, </a:t>
            </a:r>
            <a:r>
              <a:rPr lang="en-US" dirty="0">
                <a:solidFill>
                  <a:srgbClr val="000000"/>
                </a:solidFill>
              </a:rPr>
              <a:t>however on-site fuel storage capability </a:t>
            </a:r>
            <a:r>
              <a:rPr lang="en-US" dirty="0" smtClean="0">
                <a:solidFill>
                  <a:srgbClr val="000000"/>
                </a:solidFill>
              </a:rPr>
              <a:t>at these facilities is typically smaller than that of the retired resources and there are </a:t>
            </a:r>
            <a:r>
              <a:rPr lang="en-US" dirty="0">
                <a:solidFill>
                  <a:srgbClr val="000000"/>
                </a:solidFill>
              </a:rPr>
              <a:t>often </a:t>
            </a:r>
            <a:r>
              <a:rPr lang="en-US" dirty="0" smtClean="0">
                <a:solidFill>
                  <a:srgbClr val="000000"/>
                </a:solidFill>
              </a:rPr>
              <a:t>environmental</a:t>
            </a:r>
            <a:r>
              <a:rPr lang="en-US" dirty="0">
                <a:solidFill>
                  <a:srgbClr val="000000"/>
                </a:solidFill>
              </a:rPr>
              <a:t> permit limitations on fuel-oil usage</a:t>
            </a:r>
            <a:endParaRPr lang="en-US" dirty="0"/>
          </a:p>
        </p:txBody>
      </p:sp>
      <p:pic>
        <p:nvPicPr>
          <p:cNvPr id="6" name="Picture 5"/>
          <p:cNvPicPr>
            <a:picLocks noChangeAspect="1"/>
          </p:cNvPicPr>
          <p:nvPr/>
        </p:nvPicPr>
        <p:blipFill>
          <a:blip r:embed="rId2"/>
          <a:stretch>
            <a:fillRect/>
          </a:stretch>
        </p:blipFill>
        <p:spPr>
          <a:xfrm>
            <a:off x="3581400" y="2971800"/>
            <a:ext cx="4995674" cy="3242650"/>
          </a:xfrm>
          <a:prstGeom prst="rect">
            <a:avLst/>
          </a:prstGeom>
        </p:spPr>
      </p:pic>
    </p:spTree>
    <p:extLst>
      <p:ext uri="{BB962C8B-B14F-4D97-AF65-F5344CB8AC3E}">
        <p14:creationId xmlns:p14="http://schemas.microsoft.com/office/powerpoint/2010/main" val="3723764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available to iso for winter 2022/23 and Beyond</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30</a:t>
            </a:fld>
            <a:endParaRPr lang="en-US" dirty="0"/>
          </a:p>
        </p:txBody>
      </p:sp>
    </p:spTree>
    <p:extLst>
      <p:ext uri="{BB962C8B-B14F-4D97-AF65-F5344CB8AC3E}">
        <p14:creationId xmlns:p14="http://schemas.microsoft.com/office/powerpoint/2010/main" val="1020230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31</a:t>
            </a:fld>
            <a:endParaRPr lang="en-US" dirty="0"/>
          </a:p>
        </p:txBody>
      </p:sp>
      <p:sp>
        <p:nvSpPr>
          <p:cNvPr id="3" name="Title 2"/>
          <p:cNvSpPr>
            <a:spLocks noGrp="1"/>
          </p:cNvSpPr>
          <p:nvPr>
            <p:ph type="title"/>
          </p:nvPr>
        </p:nvSpPr>
        <p:spPr/>
        <p:txBody>
          <a:bodyPr/>
          <a:lstStyle/>
          <a:p>
            <a:r>
              <a:rPr lang="en-US" dirty="0" smtClean="0"/>
              <a:t>Actions Available to ISO and the Region</a:t>
            </a:r>
            <a:endParaRPr lang="en-US" dirty="0"/>
          </a:p>
        </p:txBody>
      </p:sp>
      <p:sp>
        <p:nvSpPr>
          <p:cNvPr id="4" name="Content Placeholder 3"/>
          <p:cNvSpPr>
            <a:spLocks noGrp="1"/>
          </p:cNvSpPr>
          <p:nvPr>
            <p:ph idx="1"/>
          </p:nvPr>
        </p:nvSpPr>
        <p:spPr>
          <a:xfrm>
            <a:off x="565826" y="1066800"/>
            <a:ext cx="8197174" cy="5181600"/>
          </a:xfrm>
        </p:spPr>
        <p:txBody>
          <a:bodyPr>
            <a:normAutofit/>
          </a:bodyPr>
          <a:lstStyle/>
          <a:p>
            <a:pPr lvl="0"/>
            <a:r>
              <a:rPr lang="en-US" sz="2800" dirty="0" smtClean="0"/>
              <a:t>The </a:t>
            </a:r>
            <a:r>
              <a:rPr lang="en-US" sz="2800" dirty="0"/>
              <a:t>ISO expects its 21-day </a:t>
            </a:r>
            <a:r>
              <a:rPr lang="en-US" sz="2800" dirty="0" smtClean="0"/>
              <a:t>energy forecasting </a:t>
            </a:r>
            <a:r>
              <a:rPr lang="en-US" sz="2800" dirty="0"/>
              <a:t>tool will signal potential energy </a:t>
            </a:r>
            <a:r>
              <a:rPr lang="en-US" sz="2800" dirty="0" smtClean="0"/>
              <a:t>emergencies, thereby alerting the market to procure fuel replenishments</a:t>
            </a:r>
          </a:p>
          <a:p>
            <a:pPr lvl="0"/>
            <a:r>
              <a:rPr lang="en-US" sz="2800" dirty="0" smtClean="0"/>
              <a:t>In addition to implementing actions prescribed by ISO’s OP-21, if energy emergencies are forecasted or are occurring within the 21-day duration, ISO will pursue a number of measures to alleviate the need for extreme measures such as load shedding</a:t>
            </a:r>
            <a:r>
              <a:rPr lang="en-US" sz="2800" dirty="0"/>
              <a:t> </a:t>
            </a:r>
            <a:r>
              <a:rPr lang="en-US" sz="2800" dirty="0" smtClean="0"/>
              <a:t>(</a:t>
            </a:r>
            <a:r>
              <a:rPr lang="en-US" sz="2800" i="1" dirty="0" smtClean="0"/>
              <a:t>see</a:t>
            </a:r>
            <a:r>
              <a:rPr lang="en-US" sz="2800" dirty="0" smtClean="0"/>
              <a:t> next slide)</a:t>
            </a:r>
          </a:p>
        </p:txBody>
      </p:sp>
    </p:spTree>
    <p:extLst>
      <p:ext uri="{BB962C8B-B14F-4D97-AF65-F5344CB8AC3E}">
        <p14:creationId xmlns:p14="http://schemas.microsoft.com/office/powerpoint/2010/main" val="2536513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32</a:t>
            </a:fld>
            <a:endParaRPr lang="en-US" dirty="0"/>
          </a:p>
        </p:txBody>
      </p:sp>
      <p:sp>
        <p:nvSpPr>
          <p:cNvPr id="3" name="Title 2"/>
          <p:cNvSpPr>
            <a:spLocks noGrp="1"/>
          </p:cNvSpPr>
          <p:nvPr>
            <p:ph type="title"/>
          </p:nvPr>
        </p:nvSpPr>
        <p:spPr>
          <a:xfrm>
            <a:off x="457200" y="0"/>
            <a:ext cx="8229600" cy="1143000"/>
          </a:xfrm>
        </p:spPr>
        <p:txBody>
          <a:bodyPr/>
          <a:lstStyle/>
          <a:p>
            <a:r>
              <a:rPr lang="en-US" dirty="0"/>
              <a:t>Actions Available to ISO </a:t>
            </a:r>
            <a:r>
              <a:rPr lang="en-US" dirty="0" smtClean="0"/>
              <a:t>and the </a:t>
            </a:r>
            <a:r>
              <a:rPr lang="en-US" dirty="0"/>
              <a:t>Region, </a:t>
            </a:r>
            <a:r>
              <a:rPr lang="en-US" dirty="0" smtClean="0"/>
              <a:t>cont.</a:t>
            </a:r>
            <a:endParaRPr lang="en-US" dirty="0"/>
          </a:p>
        </p:txBody>
      </p:sp>
      <p:sp>
        <p:nvSpPr>
          <p:cNvPr id="4" name="Content Placeholder 3"/>
          <p:cNvSpPr>
            <a:spLocks noGrp="1"/>
          </p:cNvSpPr>
          <p:nvPr>
            <p:ph idx="1"/>
          </p:nvPr>
        </p:nvSpPr>
        <p:spPr>
          <a:xfrm>
            <a:off x="457200" y="1100750"/>
            <a:ext cx="8382000" cy="5147650"/>
          </a:xfrm>
        </p:spPr>
        <p:txBody>
          <a:bodyPr>
            <a:noAutofit/>
          </a:bodyPr>
          <a:lstStyle/>
          <a:p>
            <a:pPr>
              <a:spcBef>
                <a:spcPts val="0"/>
              </a:spcBef>
              <a:spcAft>
                <a:spcPts val="600"/>
              </a:spcAft>
            </a:pPr>
            <a:r>
              <a:rPr lang="en-US" sz="2200" dirty="0"/>
              <a:t>ISO and resource owners may request state and federal government assistance </a:t>
            </a:r>
            <a:endParaRPr lang="en-US" sz="2200" dirty="0" smtClean="0"/>
          </a:p>
          <a:p>
            <a:pPr>
              <a:spcBef>
                <a:spcPts val="0"/>
              </a:spcBef>
              <a:spcAft>
                <a:spcPts val="400"/>
              </a:spcAft>
            </a:pPr>
            <a:r>
              <a:rPr lang="en-US" sz="2200" dirty="0" smtClean="0"/>
              <a:t>To </a:t>
            </a:r>
            <a:r>
              <a:rPr lang="en-US" sz="2200" dirty="0"/>
              <a:t>minimize </a:t>
            </a:r>
            <a:r>
              <a:rPr lang="en-US" sz="2200" dirty="0" smtClean="0"/>
              <a:t>the need </a:t>
            </a:r>
            <a:r>
              <a:rPr lang="en-US" sz="2200" dirty="0"/>
              <a:t>for extreme measures such as shedding of firm load, </a:t>
            </a:r>
            <a:r>
              <a:rPr lang="en-US" sz="2200" dirty="0" smtClean="0"/>
              <a:t>the ISO, government officials, </a:t>
            </a:r>
            <a:r>
              <a:rPr lang="en-US" sz="2200" dirty="0"/>
              <a:t>and/or resource owners may request: </a:t>
            </a:r>
          </a:p>
          <a:p>
            <a:pPr lvl="1">
              <a:spcAft>
                <a:spcPts val="400"/>
              </a:spcAft>
            </a:pPr>
            <a:r>
              <a:rPr lang="en-US" dirty="0" smtClean="0"/>
              <a:t>Jones </a:t>
            </a:r>
            <a:r>
              <a:rPr lang="en-US" dirty="0"/>
              <a:t>Act waivers to </a:t>
            </a:r>
            <a:r>
              <a:rPr lang="en-US" dirty="0" smtClean="0"/>
              <a:t>facilitate additional LNG cargoes</a:t>
            </a:r>
            <a:endParaRPr lang="en-US" dirty="0"/>
          </a:p>
          <a:p>
            <a:pPr lvl="1">
              <a:spcAft>
                <a:spcPts val="400"/>
              </a:spcAft>
            </a:pPr>
            <a:r>
              <a:rPr lang="en-US" dirty="0" smtClean="0"/>
              <a:t>Waivers </a:t>
            </a:r>
            <a:r>
              <a:rPr lang="en-US" dirty="0"/>
              <a:t>of emissions and/or air </a:t>
            </a:r>
            <a:r>
              <a:rPr lang="en-US" dirty="0" smtClean="0"/>
              <a:t>permit limitations </a:t>
            </a:r>
            <a:r>
              <a:rPr lang="en-US" dirty="0"/>
              <a:t>(if alternate fuel is available) under 202(c) of the Federal Power Act, or </a:t>
            </a:r>
            <a:r>
              <a:rPr lang="en-US" dirty="0" smtClean="0"/>
              <a:t>state </a:t>
            </a:r>
            <a:r>
              <a:rPr lang="en-US" dirty="0"/>
              <a:t>regulations</a:t>
            </a:r>
          </a:p>
          <a:p>
            <a:pPr lvl="1">
              <a:spcAft>
                <a:spcPts val="400"/>
              </a:spcAft>
            </a:pPr>
            <a:r>
              <a:rPr lang="en-US" dirty="0"/>
              <a:t>Waivers of DOT restrictions on drivers for fuel deliveries</a:t>
            </a:r>
          </a:p>
          <a:p>
            <a:pPr lvl="1">
              <a:spcAft>
                <a:spcPts val="400"/>
              </a:spcAft>
            </a:pPr>
            <a:r>
              <a:rPr lang="en-US" dirty="0"/>
              <a:t>Activation of military staff and equipment to move fuel supplies</a:t>
            </a:r>
          </a:p>
          <a:p>
            <a:pPr lvl="1">
              <a:spcAft>
                <a:spcPts val="400"/>
              </a:spcAft>
            </a:pPr>
            <a:r>
              <a:rPr lang="en-US" dirty="0"/>
              <a:t>Potential release of LNG stored at gas LDCs </a:t>
            </a:r>
          </a:p>
          <a:p>
            <a:pPr>
              <a:spcBef>
                <a:spcPts val="0"/>
              </a:spcBef>
              <a:spcAft>
                <a:spcPts val="600"/>
              </a:spcAft>
            </a:pPr>
            <a:r>
              <a:rPr lang="en-US" sz="2200" dirty="0"/>
              <a:t>ISO may </a:t>
            </a:r>
            <a:r>
              <a:rPr lang="en-US" sz="2200" dirty="0" smtClean="0"/>
              <a:t>also request </a:t>
            </a:r>
            <a:r>
              <a:rPr lang="en-US" sz="2200" dirty="0"/>
              <a:t>long-term emergency conservation measures under OP-4 and </a:t>
            </a:r>
            <a:r>
              <a:rPr lang="en-US" sz="2200" dirty="0" smtClean="0"/>
              <a:t>request </a:t>
            </a:r>
            <a:r>
              <a:rPr lang="en-US" sz="2200" dirty="0"/>
              <a:t>states to assist with cross-sector energy appeals for conservation of liquid fuels and natural gas </a:t>
            </a:r>
          </a:p>
        </p:txBody>
      </p:sp>
    </p:spTree>
    <p:extLst>
      <p:ext uri="{BB962C8B-B14F-4D97-AF65-F5344CB8AC3E}">
        <p14:creationId xmlns:p14="http://schemas.microsoft.com/office/powerpoint/2010/main" val="2788978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33</a:t>
            </a:fld>
            <a:endParaRPr lang="en-US" dirty="0"/>
          </a:p>
        </p:txBody>
      </p:sp>
      <p:sp>
        <p:nvSpPr>
          <p:cNvPr id="3" name="Title 2"/>
          <p:cNvSpPr>
            <a:spLocks noGrp="1"/>
          </p:cNvSpPr>
          <p:nvPr>
            <p:ph type="title"/>
          </p:nvPr>
        </p:nvSpPr>
        <p:spPr/>
        <p:txBody>
          <a:bodyPr/>
          <a:lstStyle/>
          <a:p>
            <a:pPr lvl="0"/>
            <a:r>
              <a:rPr lang="en-US" dirty="0" smtClean="0"/>
              <a:t>Looking Ahead</a:t>
            </a:r>
            <a:endParaRPr lang="en-US" dirty="0"/>
          </a:p>
        </p:txBody>
      </p:sp>
      <p:sp>
        <p:nvSpPr>
          <p:cNvPr id="4" name="Content Placeholder 3"/>
          <p:cNvSpPr>
            <a:spLocks noGrp="1"/>
          </p:cNvSpPr>
          <p:nvPr>
            <p:ph idx="1"/>
          </p:nvPr>
        </p:nvSpPr>
        <p:spPr>
          <a:xfrm>
            <a:off x="533400" y="1066800"/>
            <a:ext cx="8077200" cy="5029200"/>
          </a:xfrm>
        </p:spPr>
        <p:txBody>
          <a:bodyPr>
            <a:normAutofit/>
          </a:bodyPr>
          <a:lstStyle/>
          <a:p>
            <a:r>
              <a:rPr lang="en-US" dirty="0" smtClean="0"/>
              <a:t>This winter:</a:t>
            </a:r>
          </a:p>
          <a:p>
            <a:pPr lvl="1"/>
            <a:r>
              <a:rPr lang="en-US" dirty="0" smtClean="0"/>
              <a:t>Continue </a:t>
            </a:r>
            <a:r>
              <a:rPr lang="en-US" dirty="0"/>
              <a:t>with pre-winter preparation activities, assessments, scenario analysis, and continued discussions with resource </a:t>
            </a:r>
            <a:r>
              <a:rPr lang="en-US" dirty="0" smtClean="0"/>
              <a:t>owners</a:t>
            </a:r>
          </a:p>
          <a:p>
            <a:pPr marL="457200" lvl="1" indent="0">
              <a:buNone/>
            </a:pPr>
            <a:endParaRPr lang="en-US" dirty="0" smtClean="0"/>
          </a:p>
          <a:p>
            <a:pPr lvl="1"/>
            <a:r>
              <a:rPr lang="en-US" dirty="0" smtClean="0"/>
              <a:t>Update </a:t>
            </a:r>
            <a:r>
              <a:rPr lang="en-US" dirty="0"/>
              <a:t>market participants on the scenario analysis closer to w</a:t>
            </a:r>
            <a:r>
              <a:rPr lang="en-US" dirty="0" smtClean="0"/>
              <a:t>inter </a:t>
            </a:r>
            <a:r>
              <a:rPr lang="en-US" dirty="0"/>
              <a:t>when NOAA’s winter forecast is available</a:t>
            </a:r>
            <a:endParaRPr lang="en-US" sz="1800" dirty="0"/>
          </a:p>
          <a:p>
            <a:pPr marL="0" indent="0">
              <a:buNone/>
            </a:pPr>
            <a:endParaRPr lang="en-US" dirty="0"/>
          </a:p>
        </p:txBody>
      </p:sp>
    </p:spTree>
    <p:extLst>
      <p:ext uri="{BB962C8B-B14F-4D97-AF65-F5344CB8AC3E}">
        <p14:creationId xmlns:p14="http://schemas.microsoft.com/office/powerpoint/2010/main" val="663741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34</a:t>
            </a:fld>
            <a:endParaRPr lang="en-US" dirty="0"/>
          </a:p>
        </p:txBody>
      </p:sp>
      <p:sp>
        <p:nvSpPr>
          <p:cNvPr id="3" name="Title 2"/>
          <p:cNvSpPr>
            <a:spLocks noGrp="1"/>
          </p:cNvSpPr>
          <p:nvPr>
            <p:ph type="title"/>
          </p:nvPr>
        </p:nvSpPr>
        <p:spPr/>
        <p:txBody>
          <a:bodyPr/>
          <a:lstStyle/>
          <a:p>
            <a:pPr lvl="0"/>
            <a:r>
              <a:rPr lang="en-US" dirty="0" smtClean="0"/>
              <a:t>Looking Ahead</a:t>
            </a:r>
            <a:endParaRPr lang="en-US" dirty="0"/>
          </a:p>
        </p:txBody>
      </p:sp>
      <p:sp>
        <p:nvSpPr>
          <p:cNvPr id="4" name="Content Placeholder 3"/>
          <p:cNvSpPr>
            <a:spLocks noGrp="1"/>
          </p:cNvSpPr>
          <p:nvPr>
            <p:ph idx="1"/>
          </p:nvPr>
        </p:nvSpPr>
        <p:spPr>
          <a:xfrm>
            <a:off x="533400" y="1066800"/>
            <a:ext cx="8077200" cy="5029200"/>
          </a:xfrm>
        </p:spPr>
        <p:txBody>
          <a:bodyPr>
            <a:normAutofit lnSpcReduction="10000"/>
          </a:bodyPr>
          <a:lstStyle/>
          <a:p>
            <a:pPr lvl="0"/>
            <a:r>
              <a:rPr lang="en-US" dirty="0"/>
              <a:t>Beyond this </a:t>
            </a:r>
            <a:r>
              <a:rPr lang="en-US" dirty="0" smtClean="0"/>
              <a:t>winter:</a:t>
            </a:r>
            <a:endParaRPr lang="en-US" sz="2000" dirty="0"/>
          </a:p>
          <a:p>
            <a:pPr lvl="1"/>
            <a:r>
              <a:rPr lang="en-US" dirty="0"/>
              <a:t>Energy Adequacy will continue to be a concern beyond this winter because of limited infrastructure and vulnerability to large source-loss </a:t>
            </a:r>
            <a:r>
              <a:rPr lang="en-US" dirty="0" smtClean="0"/>
              <a:t>contingencies, </a:t>
            </a:r>
            <a:r>
              <a:rPr lang="en-US" dirty="0"/>
              <a:t>which short-term programs will not address</a:t>
            </a:r>
            <a:endParaRPr lang="en-US" sz="1800" dirty="0"/>
          </a:p>
          <a:p>
            <a:pPr lvl="1"/>
            <a:r>
              <a:rPr lang="en-US" dirty="0"/>
              <a:t>Discussions are underway in the region and with FERC on winter energy adequacy issues that may involve decisions outside of ISO New England’s authority, such as non-electric infrastructure and upstream supply chain concerns</a:t>
            </a:r>
            <a:endParaRPr lang="en-US" sz="1800" dirty="0"/>
          </a:p>
          <a:p>
            <a:pPr lvl="2"/>
            <a:r>
              <a:rPr lang="en-US" dirty="0"/>
              <a:t>FERC’s September 8, 2022, Winter-Gas Electric Forum (</a:t>
            </a:r>
            <a:r>
              <a:rPr lang="en-US" u="sng" dirty="0">
                <a:hlinkClick r:id="rId3"/>
              </a:rPr>
              <a:t>Docket No. AD22-9</a:t>
            </a:r>
            <a:r>
              <a:rPr lang="en-US" dirty="0"/>
              <a:t>) will likely address the scope of the issues and better inform the future longer-term solution space</a:t>
            </a:r>
            <a:endParaRPr lang="en-US" sz="1600" dirty="0"/>
          </a:p>
          <a:p>
            <a:pPr lvl="1"/>
            <a:r>
              <a:rPr lang="en-US" dirty="0"/>
              <a:t>As a longer-term effort, the ISO is assessing the risks of extreme weather via the Operational Impacts of Extreme Weather study, which is being conducted in collaboration with </a:t>
            </a:r>
            <a:r>
              <a:rPr lang="en-US" dirty="0" smtClean="0"/>
              <a:t>EPRI and discussed with stakeholders</a:t>
            </a:r>
            <a:endParaRPr lang="en-US" sz="1800" dirty="0"/>
          </a:p>
          <a:p>
            <a:pPr lvl="2"/>
            <a:r>
              <a:rPr lang="en-US" dirty="0"/>
              <a:t>With those study results, the region then can consider various options for addressing identified risks (from infrastructure investments to wholesale market designs</a:t>
            </a:r>
            <a:r>
              <a:rPr lang="en-US" dirty="0" smtClean="0"/>
              <a:t>)</a:t>
            </a:r>
            <a:endParaRPr lang="en-US" sz="1600" dirty="0"/>
          </a:p>
        </p:txBody>
      </p:sp>
    </p:spTree>
    <p:extLst>
      <p:ext uri="{BB962C8B-B14F-4D97-AF65-F5344CB8AC3E}">
        <p14:creationId xmlns:p14="http://schemas.microsoft.com/office/powerpoint/2010/main" val="3573009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a:t>
            </a:fld>
            <a:endParaRPr lang="en-US" dirty="0"/>
          </a:p>
        </p:txBody>
      </p:sp>
      <p:sp>
        <p:nvSpPr>
          <p:cNvPr id="3" name="Title 2"/>
          <p:cNvSpPr>
            <a:spLocks noGrp="1"/>
          </p:cNvSpPr>
          <p:nvPr>
            <p:ph type="title"/>
          </p:nvPr>
        </p:nvSpPr>
        <p:spPr/>
        <p:txBody>
          <a:bodyPr/>
          <a:lstStyle/>
          <a:p>
            <a:r>
              <a:rPr lang="en-US" dirty="0" smtClean="0"/>
              <a:t>ISO Has Taken a Variety of Steps To Enhance Regional Energy Adequacy</a:t>
            </a:r>
            <a:endParaRPr lang="en-US" dirty="0"/>
          </a:p>
        </p:txBody>
      </p:sp>
      <p:sp>
        <p:nvSpPr>
          <p:cNvPr id="4" name="Content Placeholder 3"/>
          <p:cNvSpPr>
            <a:spLocks noGrp="1"/>
          </p:cNvSpPr>
          <p:nvPr>
            <p:ph idx="1"/>
          </p:nvPr>
        </p:nvSpPr>
        <p:spPr/>
        <p:txBody>
          <a:bodyPr>
            <a:normAutofit/>
          </a:bodyPr>
          <a:lstStyle/>
          <a:p>
            <a:r>
              <a:rPr lang="en-US" dirty="0" smtClean="0"/>
              <a:t>ISO has worked with stakeholders over the past few years to implement a number of measures that enhance regional energy adequacy and situational awareness, including:</a:t>
            </a:r>
          </a:p>
          <a:p>
            <a:pPr lvl="1"/>
            <a:r>
              <a:rPr lang="en-US" dirty="0" smtClean="0"/>
              <a:t>Market enhancements such as Energy Market Opportunity Cost mechanisms</a:t>
            </a:r>
          </a:p>
          <a:p>
            <a:pPr lvl="1"/>
            <a:r>
              <a:rPr lang="en-US" dirty="0" smtClean="0"/>
              <a:t>State-of-the-art operational situational awareness measures and energy forecasting techniques, including the implementation of, and on-going refinements to, the 21-day energy assessment</a:t>
            </a:r>
          </a:p>
          <a:p>
            <a:pPr lvl="1"/>
            <a:r>
              <a:rPr lang="en-US" dirty="0" smtClean="0"/>
              <a:t>Retaining Mystic 8 &amp; 9 under a Cost-of-Service agreement when retirement of that facility posed unacceptable energy adequacy risk to the region</a:t>
            </a:r>
          </a:p>
          <a:p>
            <a:r>
              <a:rPr lang="en-US" dirty="0" smtClean="0"/>
              <a:t>With these significant enhancements, the </a:t>
            </a:r>
            <a:r>
              <a:rPr lang="en-US" dirty="0"/>
              <a:t>region has not </a:t>
            </a:r>
            <a:r>
              <a:rPr lang="en-US" dirty="0" smtClean="0"/>
              <a:t>employed </a:t>
            </a:r>
            <a:r>
              <a:rPr lang="en-US" dirty="0"/>
              <a:t>a winter program since </a:t>
            </a:r>
            <a:r>
              <a:rPr lang="en-US" dirty="0" smtClean="0"/>
              <a:t>2017/18</a:t>
            </a:r>
            <a:endParaRPr lang="en-US" dirty="0"/>
          </a:p>
          <a:p>
            <a:endParaRPr lang="en-US" dirty="0"/>
          </a:p>
        </p:txBody>
      </p:sp>
    </p:spTree>
    <p:extLst>
      <p:ext uri="{BB962C8B-B14F-4D97-AF65-F5344CB8AC3E}">
        <p14:creationId xmlns:p14="http://schemas.microsoft.com/office/powerpoint/2010/main" val="2495601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a:t>
            </a:fld>
            <a:endParaRPr lang="en-US" dirty="0"/>
          </a:p>
        </p:txBody>
      </p:sp>
      <p:sp>
        <p:nvSpPr>
          <p:cNvPr id="3" name="Title 2"/>
          <p:cNvSpPr>
            <a:spLocks noGrp="1"/>
          </p:cNvSpPr>
          <p:nvPr>
            <p:ph type="title"/>
          </p:nvPr>
        </p:nvSpPr>
        <p:spPr>
          <a:xfrm>
            <a:off x="495300" y="152400"/>
            <a:ext cx="8229600" cy="1143000"/>
          </a:xfrm>
        </p:spPr>
        <p:txBody>
          <a:bodyPr/>
          <a:lstStyle/>
          <a:p>
            <a:r>
              <a:rPr lang="en-US" dirty="0" smtClean="0"/>
              <a:t>Summary: ISO Recommends No Additional Fuel Program for Winter 2022/23</a:t>
            </a:r>
            <a:endParaRPr lang="en-US" dirty="0"/>
          </a:p>
        </p:txBody>
      </p:sp>
      <p:sp>
        <p:nvSpPr>
          <p:cNvPr id="4" name="Content Placeholder 3"/>
          <p:cNvSpPr>
            <a:spLocks noGrp="1"/>
          </p:cNvSpPr>
          <p:nvPr>
            <p:ph idx="1"/>
          </p:nvPr>
        </p:nvSpPr>
        <p:spPr>
          <a:xfrm>
            <a:off x="381000" y="1219200"/>
            <a:ext cx="8610600" cy="5410200"/>
          </a:xfrm>
        </p:spPr>
        <p:txBody>
          <a:bodyPr>
            <a:normAutofit/>
          </a:bodyPr>
          <a:lstStyle/>
          <a:p>
            <a:r>
              <a:rPr lang="en-US" sz="2200" dirty="0" smtClean="0"/>
              <a:t>Considering prior measures taken to enhance regional energy adequacy, information gathered from recent discussions </a:t>
            </a:r>
            <a:r>
              <a:rPr lang="en-US" sz="2200" dirty="0"/>
              <a:t>with resource </a:t>
            </a:r>
            <a:r>
              <a:rPr lang="en-US" sz="2200" dirty="0" smtClean="0"/>
              <a:t>owners, evaluation of fuel inventory trends, and completion of scenario modeling, ISO’s </a:t>
            </a:r>
            <a:r>
              <a:rPr lang="en-US" sz="2200" dirty="0"/>
              <a:t>w</a:t>
            </a:r>
            <a:r>
              <a:rPr lang="en-US" sz="2200" dirty="0" smtClean="0"/>
              <a:t>inter 2022/23 assessment indicates that:</a:t>
            </a:r>
          </a:p>
          <a:p>
            <a:pPr lvl="1"/>
            <a:r>
              <a:rPr lang="en-US" sz="1800" dirty="0" smtClean="0"/>
              <a:t>The ISO expects to be able to operate through a mild winter reliably</a:t>
            </a:r>
          </a:p>
          <a:p>
            <a:pPr lvl="1"/>
            <a:r>
              <a:rPr lang="en-US" sz="1800" dirty="0" smtClean="0"/>
              <a:t>The ISO expects to be able to operate through a moderate winter reliably, but may rely on </a:t>
            </a:r>
            <a:r>
              <a:rPr lang="en-US" sz="1800" dirty="0"/>
              <a:t>established </a:t>
            </a:r>
            <a:r>
              <a:rPr lang="en-US" sz="1800" dirty="0" smtClean="0"/>
              <a:t>capacity deficiency procedures (OP-4)</a:t>
            </a:r>
          </a:p>
          <a:p>
            <a:r>
              <a:rPr lang="en-US" sz="2000" dirty="0" smtClean="0"/>
              <a:t>ISO recommends against pursuing either the WRP or IEP for winter 2022/23</a:t>
            </a:r>
          </a:p>
          <a:p>
            <a:pPr lvl="1"/>
            <a:r>
              <a:rPr lang="en-US" sz="1600" dirty="0" smtClean="0"/>
              <a:t>Neither is expected to provide significant benefits under extreme weather conditions as their incremental reliability benefits are minimal given prevailing market conditions</a:t>
            </a:r>
          </a:p>
          <a:p>
            <a:pPr lvl="1"/>
            <a:r>
              <a:rPr lang="en-US" sz="1600" dirty="0" smtClean="0"/>
              <a:t>The costs are significant</a:t>
            </a:r>
          </a:p>
          <a:p>
            <a:pPr lvl="1"/>
            <a:r>
              <a:rPr lang="en-US" sz="1600" dirty="0"/>
              <a:t>T</a:t>
            </a:r>
            <a:r>
              <a:rPr lang="en-US" sz="1600" dirty="0" smtClean="0"/>
              <a:t>hey may undermine the performance of the market and other resources’ performance incentives</a:t>
            </a:r>
          </a:p>
          <a:p>
            <a:r>
              <a:rPr lang="en-US" sz="2000" dirty="0" smtClean="0"/>
              <a:t>The region continues to consider longer-term solutions that may provide more material reliability benefits as system and market conditions evolve - that is work still to be continued by the ISO, regulators, and stakeholders</a:t>
            </a:r>
            <a:endParaRPr lang="en-US" dirty="0" smtClean="0"/>
          </a:p>
        </p:txBody>
      </p:sp>
    </p:spTree>
    <p:extLst>
      <p:ext uri="{BB962C8B-B14F-4D97-AF65-F5344CB8AC3E}">
        <p14:creationId xmlns:p14="http://schemas.microsoft.com/office/powerpoint/2010/main" val="3582455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analysis</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6</a:t>
            </a:fld>
            <a:endParaRPr lang="en-US" dirty="0"/>
          </a:p>
        </p:txBody>
      </p:sp>
    </p:spTree>
    <p:extLst>
      <p:ext uri="{BB962C8B-B14F-4D97-AF65-F5344CB8AC3E}">
        <p14:creationId xmlns:p14="http://schemas.microsoft.com/office/powerpoint/2010/main" val="2095723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lstStyle/>
          <a:p>
            <a:r>
              <a:rPr lang="en-US" dirty="0" smtClean="0"/>
              <a:t>Fuel-Oil Capability and Inventory</a:t>
            </a:r>
            <a:endParaRPr lang="en-US" dirty="0"/>
          </a:p>
        </p:txBody>
      </p:sp>
      <p:sp>
        <p:nvSpPr>
          <p:cNvPr id="4" name="Content Placeholder 3"/>
          <p:cNvSpPr>
            <a:spLocks noGrp="1"/>
          </p:cNvSpPr>
          <p:nvPr>
            <p:ph idx="1"/>
          </p:nvPr>
        </p:nvSpPr>
        <p:spPr>
          <a:xfrm>
            <a:off x="533400" y="1066800"/>
            <a:ext cx="8153400" cy="5147650"/>
          </a:xfrm>
        </p:spPr>
        <p:txBody>
          <a:bodyPr>
            <a:normAutofit/>
          </a:bodyPr>
          <a:lstStyle/>
          <a:p>
            <a:r>
              <a:rPr lang="en-US" dirty="0" smtClean="0"/>
              <a:t>New England has significant fuel-oil fired generating capability </a:t>
            </a:r>
          </a:p>
          <a:p>
            <a:pPr lvl="1"/>
            <a:r>
              <a:rPr lang="en-US" dirty="0" smtClean="0"/>
              <a:t>Approximately 12,700 MW total (based on winter capability)</a:t>
            </a:r>
          </a:p>
          <a:p>
            <a:pPr lvl="1"/>
            <a:r>
              <a:rPr lang="en-US" dirty="0" smtClean="0"/>
              <a:t>A majority, ~70%, uses lighter distillate fuel-oil (DFO) while the balance, ~30%, uses heavier residual fuel-oil (RFO)</a:t>
            </a:r>
          </a:p>
          <a:p>
            <a:pPr lvl="1"/>
            <a:r>
              <a:rPr lang="en-US" dirty="0" smtClean="0"/>
              <a:t>Approximately half (6,600 MW) is dual-fuel capable (natural gas is primary fuel and DFO as an alternate)</a:t>
            </a:r>
          </a:p>
          <a:p>
            <a:r>
              <a:rPr lang="en-US" dirty="0" smtClean="0"/>
              <a:t>Regional fuel-oil storage capacity is approximately 240M gallons</a:t>
            </a:r>
          </a:p>
          <a:p>
            <a:pPr lvl="1"/>
            <a:r>
              <a:rPr lang="en-US" dirty="0" smtClean="0"/>
              <a:t>New England’s six RFO stations account for ~70% of all fuel-oil storage capacity, but only ~30% of all oil-fired generating capability</a:t>
            </a:r>
          </a:p>
          <a:p>
            <a:r>
              <a:rPr lang="en-US" dirty="0" smtClean="0"/>
              <a:t>Current aggregate fuel-oil inventory in the region is approximately 81M gallons </a:t>
            </a:r>
          </a:p>
          <a:p>
            <a:pPr lvl="1"/>
            <a:r>
              <a:rPr lang="en-US" dirty="0" smtClean="0"/>
              <a:t>RFO inventory is ~48M gallons and DFO </a:t>
            </a:r>
            <a:r>
              <a:rPr lang="en-US" dirty="0"/>
              <a:t>inventory is ~</a:t>
            </a:r>
            <a:r>
              <a:rPr lang="en-US" dirty="0" smtClean="0"/>
              <a:t>33M gallons</a:t>
            </a:r>
          </a:p>
          <a:p>
            <a:pPr marL="457200" lvl="1" indent="0">
              <a:buNone/>
            </a:pPr>
            <a:endParaRPr lang="en-US" dirty="0"/>
          </a:p>
        </p:txBody>
      </p:sp>
    </p:spTree>
    <p:extLst>
      <p:ext uri="{BB962C8B-B14F-4D97-AF65-F5344CB8AC3E}">
        <p14:creationId xmlns:p14="http://schemas.microsoft.com/office/powerpoint/2010/main" val="119013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3" name="Title 2"/>
          <p:cNvSpPr>
            <a:spLocks noGrp="1"/>
          </p:cNvSpPr>
          <p:nvPr>
            <p:ph type="title"/>
          </p:nvPr>
        </p:nvSpPr>
        <p:spPr/>
        <p:txBody>
          <a:bodyPr/>
          <a:lstStyle/>
          <a:p>
            <a:r>
              <a:rPr lang="en-US" dirty="0" smtClean="0"/>
              <a:t>Fuel</a:t>
            </a:r>
            <a:r>
              <a:rPr lang="en-US" dirty="0"/>
              <a:t>-</a:t>
            </a:r>
            <a:r>
              <a:rPr lang="en-US" dirty="0" smtClean="0"/>
              <a:t>Oil Risks</a:t>
            </a:r>
            <a:endParaRPr lang="en-US" dirty="0"/>
          </a:p>
        </p:txBody>
      </p:sp>
      <p:sp>
        <p:nvSpPr>
          <p:cNvPr id="4" name="Content Placeholder 3"/>
          <p:cNvSpPr>
            <a:spLocks noGrp="1"/>
          </p:cNvSpPr>
          <p:nvPr>
            <p:ph idx="1"/>
          </p:nvPr>
        </p:nvSpPr>
        <p:spPr>
          <a:xfrm>
            <a:off x="533400" y="1143000"/>
            <a:ext cx="8153400" cy="5071450"/>
          </a:xfrm>
        </p:spPr>
        <p:txBody>
          <a:bodyPr>
            <a:normAutofit/>
          </a:bodyPr>
          <a:lstStyle/>
          <a:p>
            <a:r>
              <a:rPr lang="en-US" dirty="0" smtClean="0"/>
              <a:t>A majority of </a:t>
            </a:r>
            <a:r>
              <a:rPr lang="en-US" dirty="0"/>
              <a:t>all </a:t>
            </a:r>
            <a:r>
              <a:rPr lang="en-US" dirty="0" smtClean="0"/>
              <a:t>fuel-oil </a:t>
            </a:r>
            <a:r>
              <a:rPr lang="en-US" dirty="0"/>
              <a:t>storage capacity </a:t>
            </a:r>
            <a:r>
              <a:rPr lang="en-US" dirty="0" smtClean="0"/>
              <a:t>and inventory is </a:t>
            </a:r>
            <a:r>
              <a:rPr lang="en-US" dirty="0"/>
              <a:t>located at a small number of </a:t>
            </a:r>
            <a:r>
              <a:rPr lang="en-US" dirty="0" smtClean="0"/>
              <a:t>generating stations</a:t>
            </a:r>
          </a:p>
          <a:p>
            <a:r>
              <a:rPr lang="en-US" dirty="0"/>
              <a:t>S</a:t>
            </a:r>
            <a:r>
              <a:rPr lang="en-US" dirty="0" smtClean="0"/>
              <a:t>ignificant </a:t>
            </a:r>
            <a:r>
              <a:rPr lang="en-US" dirty="0"/>
              <a:t>percentages of </a:t>
            </a:r>
            <a:r>
              <a:rPr lang="en-US" dirty="0" smtClean="0"/>
              <a:t>fuel-oil </a:t>
            </a:r>
            <a:r>
              <a:rPr lang="en-US" dirty="0"/>
              <a:t>inventory may become unavailable in the event of an unplanned outage of even a couple of </a:t>
            </a:r>
            <a:r>
              <a:rPr lang="en-US" dirty="0" smtClean="0"/>
              <a:t>those infrequently operated resources</a:t>
            </a:r>
          </a:p>
          <a:p>
            <a:pPr lvl="1"/>
            <a:r>
              <a:rPr lang="en-US" dirty="0" smtClean="0"/>
              <a:t>The five stations </a:t>
            </a:r>
            <a:r>
              <a:rPr lang="en-US" dirty="0"/>
              <a:t>with the largest </a:t>
            </a:r>
            <a:r>
              <a:rPr lang="en-US" dirty="0" smtClean="0"/>
              <a:t>fuel</a:t>
            </a:r>
            <a:r>
              <a:rPr lang="en-US" dirty="0"/>
              <a:t>-</a:t>
            </a:r>
            <a:r>
              <a:rPr lang="en-US" dirty="0" smtClean="0"/>
              <a:t>oil storage capacities </a:t>
            </a:r>
            <a:r>
              <a:rPr lang="en-US" dirty="0"/>
              <a:t>account for </a:t>
            </a:r>
            <a:r>
              <a:rPr lang="en-US" dirty="0" smtClean="0"/>
              <a:t>~54% </a:t>
            </a:r>
            <a:r>
              <a:rPr lang="en-US" dirty="0"/>
              <a:t>of all </a:t>
            </a:r>
            <a:r>
              <a:rPr lang="en-US" dirty="0" smtClean="0"/>
              <a:t>fuel-oil inventory currently in </a:t>
            </a:r>
            <a:r>
              <a:rPr lang="en-US" dirty="0"/>
              <a:t>the </a:t>
            </a:r>
            <a:r>
              <a:rPr lang="en-US" dirty="0" smtClean="0"/>
              <a:t>region</a:t>
            </a:r>
          </a:p>
          <a:p>
            <a:pPr lvl="1"/>
            <a:r>
              <a:rPr lang="en-US" dirty="0" smtClean="0"/>
              <a:t>A </a:t>
            </a:r>
            <a:r>
              <a:rPr lang="en-US" dirty="0"/>
              <a:t>single RFO station accounts for ~21% of all </a:t>
            </a:r>
            <a:r>
              <a:rPr lang="en-US" dirty="0" smtClean="0"/>
              <a:t>fuel-oil </a:t>
            </a:r>
            <a:r>
              <a:rPr lang="en-US" dirty="0"/>
              <a:t>storage </a:t>
            </a:r>
            <a:r>
              <a:rPr lang="en-US" i="1" dirty="0"/>
              <a:t>capacity</a:t>
            </a:r>
            <a:r>
              <a:rPr lang="en-US" dirty="0"/>
              <a:t> and another RFO station accounts for ~21% of all current </a:t>
            </a:r>
            <a:r>
              <a:rPr lang="en-US" dirty="0" smtClean="0"/>
              <a:t>fuel</a:t>
            </a:r>
            <a:r>
              <a:rPr lang="en-US" dirty="0"/>
              <a:t>-</a:t>
            </a:r>
            <a:r>
              <a:rPr lang="en-US" dirty="0" smtClean="0"/>
              <a:t>oil </a:t>
            </a:r>
            <a:r>
              <a:rPr lang="en-US" i="1" dirty="0"/>
              <a:t>inventory</a:t>
            </a:r>
          </a:p>
          <a:p>
            <a:r>
              <a:rPr lang="en-US" dirty="0" smtClean="0"/>
              <a:t>Generating capability of DFO </a:t>
            </a:r>
            <a:r>
              <a:rPr lang="en-US" dirty="0"/>
              <a:t>resources, which have smaller </a:t>
            </a:r>
            <a:r>
              <a:rPr lang="en-US" dirty="0" smtClean="0"/>
              <a:t>fuel-oil storage tanks</a:t>
            </a:r>
            <a:r>
              <a:rPr lang="en-US" dirty="0"/>
              <a:t>, is likely to diminish very quickly if those resources are operated continuously without </a:t>
            </a:r>
            <a:r>
              <a:rPr lang="en-US" dirty="0" smtClean="0"/>
              <a:t>replenishment</a:t>
            </a:r>
            <a:endParaRPr lang="en-US" dirty="0"/>
          </a:p>
          <a:p>
            <a:endParaRPr lang="en-US" dirty="0"/>
          </a:p>
        </p:txBody>
      </p:sp>
    </p:spTree>
    <p:extLst>
      <p:ext uri="{BB962C8B-B14F-4D97-AF65-F5344CB8AC3E}">
        <p14:creationId xmlns:p14="http://schemas.microsoft.com/office/powerpoint/2010/main" val="3333714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Title 2"/>
          <p:cNvSpPr>
            <a:spLocks noGrp="1"/>
          </p:cNvSpPr>
          <p:nvPr>
            <p:ph type="title"/>
          </p:nvPr>
        </p:nvSpPr>
        <p:spPr/>
        <p:txBody>
          <a:bodyPr>
            <a:normAutofit/>
          </a:bodyPr>
          <a:lstStyle/>
          <a:p>
            <a:r>
              <a:rPr lang="en-US" dirty="0" smtClean="0"/>
              <a:t>Fuel-Oil Replenishment Is Expected Prior </a:t>
            </a:r>
            <a:r>
              <a:rPr lang="en-US" dirty="0"/>
              <a:t>t</a:t>
            </a:r>
            <a:r>
              <a:rPr lang="en-US" dirty="0" smtClean="0"/>
              <a:t>o Winter 2022/23</a:t>
            </a:r>
            <a:endParaRPr lang="en-US" dirty="0"/>
          </a:p>
        </p:txBody>
      </p:sp>
      <p:sp>
        <p:nvSpPr>
          <p:cNvPr id="4" name="Content Placeholder 3"/>
          <p:cNvSpPr>
            <a:spLocks noGrp="1"/>
          </p:cNvSpPr>
          <p:nvPr>
            <p:ph idx="1"/>
          </p:nvPr>
        </p:nvSpPr>
        <p:spPr>
          <a:xfrm>
            <a:off x="457200" y="1401762"/>
            <a:ext cx="8229600" cy="5227638"/>
          </a:xfrm>
        </p:spPr>
        <p:txBody>
          <a:bodyPr>
            <a:normAutofit fontScale="92500" lnSpcReduction="10000"/>
          </a:bodyPr>
          <a:lstStyle/>
          <a:p>
            <a:r>
              <a:rPr lang="en-US" dirty="0" smtClean="0"/>
              <a:t>Some fuel-oil </a:t>
            </a:r>
            <a:r>
              <a:rPr lang="en-US" dirty="0"/>
              <a:t>replenishment has taken place since the end of </a:t>
            </a:r>
            <a:r>
              <a:rPr lang="en-US" dirty="0" smtClean="0"/>
              <a:t>last winter</a:t>
            </a:r>
          </a:p>
          <a:p>
            <a:r>
              <a:rPr lang="en-US" dirty="0"/>
              <a:t>B</a:t>
            </a:r>
            <a:r>
              <a:rPr lang="en-US" dirty="0" smtClean="0"/>
              <a:t>ased </a:t>
            </a:r>
            <a:r>
              <a:rPr lang="en-US" dirty="0"/>
              <a:t>on </a:t>
            </a:r>
            <a:r>
              <a:rPr lang="en-US" dirty="0" smtClean="0"/>
              <a:t>recent replenishment activities and discussions </a:t>
            </a:r>
            <a:r>
              <a:rPr lang="en-US" dirty="0"/>
              <a:t>with </a:t>
            </a:r>
            <a:r>
              <a:rPr lang="en-US" dirty="0" smtClean="0"/>
              <a:t>resource owners, ISO anticipates more replenishment prior to winter</a:t>
            </a:r>
          </a:p>
          <a:p>
            <a:pPr lvl="1"/>
            <a:r>
              <a:rPr lang="en-US" dirty="0"/>
              <a:t>Additional </a:t>
            </a:r>
            <a:r>
              <a:rPr lang="en-US" dirty="0" smtClean="0"/>
              <a:t>fuel-oil </a:t>
            </a:r>
            <a:r>
              <a:rPr lang="en-US" dirty="0"/>
              <a:t>replenishment </a:t>
            </a:r>
            <a:r>
              <a:rPr lang="en-US" dirty="0" smtClean="0"/>
              <a:t>is </a:t>
            </a:r>
            <a:r>
              <a:rPr lang="en-US" dirty="0"/>
              <a:t>expected to increase the region’s aggregate </a:t>
            </a:r>
            <a:r>
              <a:rPr lang="en-US" dirty="0" smtClean="0"/>
              <a:t>fuel-oil </a:t>
            </a:r>
            <a:r>
              <a:rPr lang="en-US" dirty="0"/>
              <a:t>inventory from ~</a:t>
            </a:r>
            <a:r>
              <a:rPr lang="en-US" dirty="0" smtClean="0"/>
              <a:t>81M </a:t>
            </a:r>
            <a:r>
              <a:rPr lang="en-US" dirty="0"/>
              <a:t>gallons (~34% of max) to ~110M gallons (~</a:t>
            </a:r>
            <a:r>
              <a:rPr lang="en-US" dirty="0" smtClean="0"/>
              <a:t>46% </a:t>
            </a:r>
            <a:r>
              <a:rPr lang="en-US" dirty="0"/>
              <a:t>of max</a:t>
            </a:r>
            <a:r>
              <a:rPr lang="en-US" dirty="0" smtClean="0"/>
              <a:t>)</a:t>
            </a:r>
            <a:r>
              <a:rPr lang="en-US" dirty="0"/>
              <a:t> prior to winter </a:t>
            </a:r>
          </a:p>
          <a:p>
            <a:r>
              <a:rPr lang="en-US" dirty="0" smtClean="0">
                <a:latin typeface="Calibri" panose="020F0502020204030204" pitchFamily="34" charset="0"/>
              </a:rPr>
              <a:t>Due </a:t>
            </a:r>
            <a:r>
              <a:rPr lang="en-US" dirty="0">
                <a:latin typeface="Calibri" panose="020F0502020204030204" pitchFamily="34" charset="0"/>
              </a:rPr>
              <a:t>in large part to declining forward prices for </a:t>
            </a:r>
            <a:r>
              <a:rPr lang="en-US" dirty="0" smtClean="0">
                <a:latin typeface="Calibri" panose="020F0502020204030204" pitchFamily="34" charset="0"/>
              </a:rPr>
              <a:t>fuel-oil </a:t>
            </a:r>
            <a:r>
              <a:rPr lang="en-US" dirty="0">
                <a:latin typeface="Calibri" panose="020F0502020204030204" pitchFamily="34" charset="0"/>
              </a:rPr>
              <a:t>through </a:t>
            </a:r>
            <a:r>
              <a:rPr lang="en-US" dirty="0" smtClean="0">
                <a:latin typeface="Calibri" panose="020F0502020204030204" pitchFamily="34" charset="0"/>
              </a:rPr>
              <a:t>summer/fall, many </a:t>
            </a:r>
            <a:r>
              <a:rPr lang="en-US" dirty="0">
                <a:latin typeface="Calibri" panose="020F0502020204030204" pitchFamily="34" charset="0"/>
              </a:rPr>
              <a:t>stations are </a:t>
            </a:r>
            <a:r>
              <a:rPr lang="en-US" dirty="0" smtClean="0">
                <a:latin typeface="Calibri" panose="020F0502020204030204" pitchFamily="34" charset="0"/>
              </a:rPr>
              <a:t>(understandably) waiting </a:t>
            </a:r>
            <a:r>
              <a:rPr lang="en-US" dirty="0">
                <a:latin typeface="Calibri" panose="020F0502020204030204" pitchFamily="34" charset="0"/>
              </a:rPr>
              <a:t>until fall to procure and finalize </a:t>
            </a:r>
            <a:r>
              <a:rPr lang="en-US" dirty="0" smtClean="0">
                <a:latin typeface="Calibri" panose="020F0502020204030204" pitchFamily="34" charset="0"/>
              </a:rPr>
              <a:t>replenishment</a:t>
            </a:r>
            <a:endParaRPr lang="en-US" strike="sngStrike" dirty="0" smtClean="0">
              <a:solidFill>
                <a:schemeClr val="accent6"/>
              </a:solidFill>
            </a:endParaRPr>
          </a:p>
          <a:p>
            <a:r>
              <a:rPr lang="en-US" dirty="0" smtClean="0"/>
              <a:t>Minimal concerns have been expressed with regard to the fuel-oil supply chain; fuel-oil is domestically sourced/supplied</a:t>
            </a:r>
          </a:p>
          <a:p>
            <a:pPr lvl="1"/>
            <a:r>
              <a:rPr lang="en-US" dirty="0" smtClean="0"/>
              <a:t>There is some potential for trucker shortages, which may impact facilities that replenish by truck, in the event of extreme weather</a:t>
            </a:r>
          </a:p>
        </p:txBody>
      </p:sp>
    </p:spTree>
    <p:extLst>
      <p:ext uri="{BB962C8B-B14F-4D97-AF65-F5344CB8AC3E}">
        <p14:creationId xmlns:p14="http://schemas.microsoft.com/office/powerpoint/2010/main" val="21259513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_white_cover">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Internal Use" id="{B1B4ABF5-30EE-42DC-B2C6-212E281C47F8}" vid="{B9A3880F-382F-4CEA-A912-1C9F46EC4D6D}"/>
    </a:ext>
  </a:ext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Internal Use" id="{B1B4ABF5-30EE-42DC-B2C6-212E281C47F8}" vid="{01AED3BC-BE14-4164-B3FE-9F5FD2BDAF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ISO-PPT-Template-Internal Use</Template>
  <TotalTime>0</TotalTime>
  <Words>3576</Words>
  <Application>Microsoft Office PowerPoint</Application>
  <PresentationFormat>On-screen Show (4:3)</PresentationFormat>
  <Paragraphs>242</Paragraphs>
  <Slides>34</Slides>
  <Notes>14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34</vt:i4>
      </vt:variant>
    </vt:vector>
  </HeadingPairs>
  <TitlesOfParts>
    <vt:vector size="38" baseType="lpstr">
      <vt:lpstr>Arial</vt:lpstr>
      <vt:lpstr>Calibri</vt:lpstr>
      <vt:lpstr>iso_white_cover</vt:lpstr>
      <vt:lpstr>blank</vt:lpstr>
      <vt:lpstr>PowerPoint Presentation</vt:lpstr>
      <vt:lpstr>Assessment and Recommendations Specific to Winter 2022/23</vt:lpstr>
      <vt:lpstr>The Region’s Power System Continues to Change</vt:lpstr>
      <vt:lpstr>ISO Has Taken a Variety of Steps To Enhance Regional Energy Adequacy</vt:lpstr>
      <vt:lpstr>Summary: ISO Recommends No Additional Fuel Program for Winter 2022/23</vt:lpstr>
      <vt:lpstr>Operational analysis</vt:lpstr>
      <vt:lpstr>Fuel-Oil Capability and Inventory</vt:lpstr>
      <vt:lpstr>Fuel-Oil Risks</vt:lpstr>
      <vt:lpstr>Fuel-Oil Replenishment Is Expected Prior to Winter 2022/23</vt:lpstr>
      <vt:lpstr>Fuel-Oil Replenishment Expected During  Winter 2022/23</vt:lpstr>
      <vt:lpstr>LNG Capabilities and Expectations</vt:lpstr>
      <vt:lpstr>Energy analysis summary Winter 2022/23</vt:lpstr>
      <vt:lpstr>2022/23 Winter Scenarios – Assumptions</vt:lpstr>
      <vt:lpstr>Scenario Results</vt:lpstr>
      <vt:lpstr>Winter power &amp; fuel market outlook</vt:lpstr>
      <vt:lpstr>Fuel and Energy Prices Suggest Market Signals Will Incent Fuel Procurements for Upcoming Winter</vt:lpstr>
      <vt:lpstr>Winter 2022/23 Forward Markets Outlook</vt:lpstr>
      <vt:lpstr>Winter 2022/23 Forward On-peak Spark Spreads</vt:lpstr>
      <vt:lpstr>Winter Reliability program and Inventoried Energy Programs</vt:lpstr>
      <vt:lpstr>2022/23 Winter Fuel Security: Options Considered</vt:lpstr>
      <vt:lpstr>Winter Reliability Program: Overview</vt:lpstr>
      <vt:lpstr>Winter Reliability Program: Indicative Rate and Costs are Greater than in Earlier Years’ Program</vt:lpstr>
      <vt:lpstr>Winter Reliability Program: Key factors driving program costs</vt:lpstr>
      <vt:lpstr>Winter Reliability Program: Pros and Cons</vt:lpstr>
      <vt:lpstr>Inventoried Energy Program: Overview</vt:lpstr>
      <vt:lpstr>Inventoried Energy Program: Key differences from WRP</vt:lpstr>
      <vt:lpstr>Inventoried Energy Program: Key factors driving costs</vt:lpstr>
      <vt:lpstr>Inventoried Energy Program: Pros and cons</vt:lpstr>
      <vt:lpstr>Summary: ISO recommends the region not pursue a winter fuel program for 2022/23</vt:lpstr>
      <vt:lpstr>Actions available to iso for winter 2022/23 and Beyond</vt:lpstr>
      <vt:lpstr>Actions Available to ISO and the Region</vt:lpstr>
      <vt:lpstr>Actions Available to ISO and the Region, cont.</vt:lpstr>
      <vt:lpstr>Looking Ahead</vt:lpstr>
      <vt:lpstr>Looking Ahead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2022-07-08T22:50:52Z</dcterms:created>
  <dcterms:modified xsi:type="dcterms:W3CDTF">2022-07-08T22:56:13Z</dcterms:modified>
</cp:coreProperties>
</file>