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6"/>
  </p:notesMasterIdLst>
  <p:handoutMasterIdLst>
    <p:handoutMasterId r:id="rId7"/>
  </p:handoutMasterIdLst>
  <p:sldIdLst>
    <p:sldId id="279" r:id="rId2"/>
    <p:sldId id="314" r:id="rId3"/>
    <p:sldId id="302" r:id="rId4"/>
    <p:sldId id="303" r:id="rId5"/>
  </p:sldIdLst>
  <p:sldSz cx="9144000" cy="6858000" type="screen4x3"/>
  <p:notesSz cx="7315200" cy="96012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555A1"/>
    <a:srgbClr val="62777F"/>
    <a:srgbClr val="EC1F25"/>
    <a:srgbClr val="FBB92F"/>
    <a:srgbClr val="77BD2A"/>
    <a:srgbClr val="6FA943"/>
    <a:srgbClr val="B9D257"/>
    <a:srgbClr val="F68920"/>
    <a:srgbClr val="1E6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58" autoAdjust="0"/>
    <p:restoredTop sz="89965" autoAdjust="0"/>
  </p:normalViewPr>
  <p:slideViewPr>
    <p:cSldViewPr>
      <p:cViewPr varScale="1">
        <p:scale>
          <a:sx n="98" d="100"/>
          <a:sy n="98" d="100"/>
        </p:scale>
        <p:origin x="15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20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8" cy="480226"/>
          </a:xfrm>
          <a:prstGeom prst="rect">
            <a:avLst/>
          </a:prstGeom>
        </p:spPr>
        <p:txBody>
          <a:bodyPr vert="horz" lIns="95564" tIns="47782" rIns="95564" bIns="47782" rtlCol="0"/>
          <a:lstStyle>
            <a:lvl1pPr algn="l">
              <a:defRPr sz="1300"/>
            </a:lvl1pPr>
          </a:lstStyle>
          <a:p>
            <a:endParaRPr lang="en-US"/>
          </a:p>
        </p:txBody>
      </p:sp>
      <p:sp>
        <p:nvSpPr>
          <p:cNvPr id="3" name="Date Placeholder 2"/>
          <p:cNvSpPr>
            <a:spLocks noGrp="1"/>
          </p:cNvSpPr>
          <p:nvPr>
            <p:ph type="dt" sz="quarter" idx="1"/>
          </p:nvPr>
        </p:nvSpPr>
        <p:spPr>
          <a:xfrm>
            <a:off x="4143832" y="0"/>
            <a:ext cx="3169698" cy="480226"/>
          </a:xfrm>
          <a:prstGeom prst="rect">
            <a:avLst/>
          </a:prstGeom>
        </p:spPr>
        <p:txBody>
          <a:bodyPr vert="horz" lIns="95564" tIns="47782" rIns="95564" bIns="47782" rtlCol="0"/>
          <a:lstStyle>
            <a:lvl1pPr algn="r">
              <a:defRPr sz="1300"/>
            </a:lvl1pPr>
          </a:lstStyle>
          <a:p>
            <a:fld id="{F87AAE7F-D37E-4830-9F5E-F36A5F180179}" type="datetimeFigureOut">
              <a:rPr lang="en-US" smtClean="0"/>
              <a:t>8/2/2022</a:t>
            </a:fld>
            <a:endParaRPr lang="en-US"/>
          </a:p>
        </p:txBody>
      </p:sp>
      <p:sp>
        <p:nvSpPr>
          <p:cNvPr id="4" name="Footer Placeholder 3"/>
          <p:cNvSpPr>
            <a:spLocks noGrp="1"/>
          </p:cNvSpPr>
          <p:nvPr>
            <p:ph type="ftr" sz="quarter" idx="2"/>
          </p:nvPr>
        </p:nvSpPr>
        <p:spPr>
          <a:xfrm>
            <a:off x="0" y="9119325"/>
            <a:ext cx="3169698" cy="480226"/>
          </a:xfrm>
          <a:prstGeom prst="rect">
            <a:avLst/>
          </a:prstGeom>
        </p:spPr>
        <p:txBody>
          <a:bodyPr vert="horz" lIns="95564" tIns="47782" rIns="95564" bIns="47782" rtlCol="0" anchor="b"/>
          <a:lstStyle>
            <a:lvl1pPr algn="l">
              <a:defRPr sz="1300"/>
            </a:lvl1pPr>
          </a:lstStyle>
          <a:p>
            <a:endParaRPr lang="en-US"/>
          </a:p>
        </p:txBody>
      </p:sp>
      <p:sp>
        <p:nvSpPr>
          <p:cNvPr id="5" name="Slide Number Placeholder 4"/>
          <p:cNvSpPr>
            <a:spLocks noGrp="1"/>
          </p:cNvSpPr>
          <p:nvPr>
            <p:ph type="sldNum" sz="quarter" idx="3"/>
          </p:nvPr>
        </p:nvSpPr>
        <p:spPr>
          <a:xfrm>
            <a:off x="4143832" y="9119325"/>
            <a:ext cx="3169698" cy="480226"/>
          </a:xfrm>
          <a:prstGeom prst="rect">
            <a:avLst/>
          </a:prstGeom>
        </p:spPr>
        <p:txBody>
          <a:bodyPr vert="horz" lIns="95564" tIns="47782" rIns="95564" bIns="47782" rtlCol="0" anchor="b"/>
          <a:lstStyle>
            <a:lvl1pPr algn="r">
              <a:defRPr sz="1300"/>
            </a:lvl1pPr>
          </a:lstStyle>
          <a:p>
            <a:fld id="{8FE02180-CD27-4473-AA37-00085480B5FA}" type="slidenum">
              <a:rPr lang="en-US" smtClean="0"/>
              <a:t>‹#›</a:t>
            </a:fld>
            <a:endParaRPr lang="en-US"/>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3" tIns="48332" rIns="96663" bIns="48332" rtlCol="0"/>
          <a:lstStyle>
            <a:lvl1pPr algn="l">
              <a:defRPr sz="1300"/>
            </a:lvl1pPr>
          </a:lstStyle>
          <a:p>
            <a:endParaRPr lang="en-US"/>
          </a:p>
        </p:txBody>
      </p:sp>
      <p:sp>
        <p:nvSpPr>
          <p:cNvPr id="3" name="Date Placeholder 2"/>
          <p:cNvSpPr>
            <a:spLocks noGrp="1"/>
          </p:cNvSpPr>
          <p:nvPr>
            <p:ph type="dt" idx="1"/>
          </p:nvPr>
        </p:nvSpPr>
        <p:spPr>
          <a:xfrm>
            <a:off x="4143588" y="0"/>
            <a:ext cx="3169920" cy="480060"/>
          </a:xfrm>
          <a:prstGeom prst="rect">
            <a:avLst/>
          </a:prstGeom>
        </p:spPr>
        <p:txBody>
          <a:bodyPr vert="horz" lIns="96663" tIns="48332" rIns="96663" bIns="48332" rtlCol="0"/>
          <a:lstStyle>
            <a:lvl1pPr algn="r">
              <a:defRPr sz="1300"/>
            </a:lvl1pPr>
          </a:lstStyle>
          <a:p>
            <a:fld id="{9EDDEDB6-CD57-44C2-AB19-AC7D3BB8FF8E}" type="datetimeFigureOut">
              <a:rPr lang="en-US" smtClean="0"/>
              <a:pPr/>
              <a:t>8/2/2022</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63" tIns="48332" rIns="96663" bIns="48332"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63" tIns="48332" rIns="96663" bIns="483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63" tIns="48332" rIns="96663" bIns="4833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6663" tIns="48332" rIns="96663" bIns="48332"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4</a:t>
            </a:fld>
            <a:endParaRPr lang="en-US" dirty="0"/>
          </a:p>
        </p:txBody>
      </p:sp>
    </p:spTree>
    <p:extLst>
      <p:ext uri="{BB962C8B-B14F-4D97-AF65-F5344CB8AC3E}">
        <p14:creationId xmlns:p14="http://schemas.microsoft.com/office/powerpoint/2010/main" val="1352230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www.iso-ne.com/about/news-media/newswire" TargetMode="External"/><Relationship Id="rId3" Type="http://schemas.openxmlformats.org/officeDocument/2006/relationships/image" Target="../media/image3.png"/><Relationship Id="rId7" Type="http://schemas.openxmlformats.org/officeDocument/2006/relationships/image" Target="../media/image5.jpeg"/><Relationship Id="rId12" Type="http://schemas.openxmlformats.org/officeDocument/2006/relationships/image" Target="../media/image8.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4.jpeg"/><Relationship Id="rId15" Type="http://schemas.openxmlformats.org/officeDocument/2006/relationships/hyperlink" Target="https://twitter.com/isonewengland" TargetMode="External"/><Relationship Id="rId10" Type="http://schemas.openxmlformats.org/officeDocument/2006/relationships/image" Target="../media/image7.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533400"/>
          </a:xfrm>
        </p:spPr>
        <p:txBody>
          <a:bodyPr/>
          <a:lstStyle>
            <a:lvl1pPr>
              <a:defRPr i="0"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p>
            <a:fld id="{F9D18D59-7AC8-45AE-9F52-DBA89AEC6EE0}" type="slidenum">
              <a:rPr lang="en-US" smtClean="0"/>
              <a:t>‹#›</a:t>
            </a:fld>
            <a:endParaRPr lang="en-US"/>
          </a:p>
        </p:txBody>
      </p:sp>
      <p:sp>
        <p:nvSpPr>
          <p:cNvPr id="8" name="Text Placeholder 7"/>
          <p:cNvSpPr>
            <a:spLocks noGrp="1"/>
          </p:cNvSpPr>
          <p:nvPr>
            <p:ph type="body" sz="quarter" idx="13" hasCustomPrompt="1"/>
          </p:nvPr>
        </p:nvSpPr>
        <p:spPr>
          <a:xfrm>
            <a:off x="457200" y="914400"/>
            <a:ext cx="8229600" cy="457200"/>
          </a:xfrm>
        </p:spPr>
        <p:txBody>
          <a:bodyPr/>
          <a:lstStyle>
            <a:lvl1pPr marL="0" indent="0">
              <a:buNone/>
              <a:defRPr sz="2400" b="1" i="1"/>
            </a:lvl1pPr>
          </a:lstStyle>
          <a:p>
            <a:pPr lvl="0"/>
            <a:r>
              <a:rPr lang="en-US" dirty="0" smtClean="0"/>
              <a:t>Click to add sub-title </a:t>
            </a:r>
          </a:p>
        </p:txBody>
      </p:sp>
      <p:sp>
        <p:nvSpPr>
          <p:cNvPr id="10" name="Content Placeholder 9"/>
          <p:cNvSpPr>
            <a:spLocks noGrp="1"/>
          </p:cNvSpPr>
          <p:nvPr>
            <p:ph sz="quarter" idx="14"/>
          </p:nvPr>
        </p:nvSpPr>
        <p:spPr>
          <a:xfrm>
            <a:off x="457200" y="16002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71180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nvPr>
        </p:nvGraphicFramePr>
        <p:xfrm>
          <a:off x="457200" y="533400"/>
          <a:ext cx="8077200" cy="1150810"/>
        </p:xfrm>
        <a:graphic>
          <a:graphicData uri="http://schemas.openxmlformats.org/drawingml/2006/table">
            <a:tbl>
              <a:tblPr firstRow="1" bandRow="1">
                <a:tableStyleId>{5C22544A-7EE6-4342-B048-85BDC9FD1C3A}</a:tableStyleId>
              </a:tblPr>
              <a:tblGrid>
                <a:gridCol w="8077200">
                  <a:extLst>
                    <a:ext uri="{9D8B030D-6E8A-4147-A177-3AD203B41FA5}">
                      <a16:colId xmlns:a16="http://schemas.microsoft.com/office/drawing/2014/main" val="20000"/>
                    </a:ext>
                  </a:extLst>
                </a:gridCol>
              </a:tblGrid>
              <a:tr h="771852">
                <a:tc>
                  <a:txBody>
                    <a:bodyPr/>
                    <a:lstStyle/>
                    <a:p>
                      <a:endParaRPr lang="en-US" sz="2400" baseline="30000" dirty="0"/>
                    </a:p>
                  </a:txBody>
                  <a:tcPr/>
                </a:tc>
                <a:extLst>
                  <a:ext uri="{0D108BD9-81ED-4DB2-BD59-A6C34878D82A}">
                    <a16:rowId xmlns:a16="http://schemas.microsoft.com/office/drawing/2014/main" val="10000"/>
                  </a:ext>
                </a:extLst>
              </a:tr>
              <a:tr h="378958">
                <a:tc>
                  <a:txBody>
                    <a:bodyPr/>
                    <a:lstStyle/>
                    <a:p>
                      <a:endParaRPr lang="en-US" sz="1600" dirty="0"/>
                    </a:p>
                  </a:txBody>
                  <a:tcPr/>
                </a:tc>
                <a:extLst>
                  <a:ext uri="{0D108BD9-81ED-4DB2-BD59-A6C34878D82A}">
                    <a16:rowId xmlns:a16="http://schemas.microsoft.com/office/drawing/2014/main" val="10001"/>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6" name="Text Placeholder 15"/>
          <p:cNvSpPr>
            <a:spLocks noGrp="1"/>
          </p:cNvSpPr>
          <p:nvPr>
            <p:ph type="body" sz="quarter" idx="13" hasCustomPrompt="1"/>
          </p:nvPr>
        </p:nvSpPr>
        <p:spPr>
          <a:xfrm>
            <a:off x="485899" y="1371600"/>
            <a:ext cx="7896101" cy="304800"/>
          </a:xfrm>
        </p:spPr>
        <p:txBody>
          <a:bodyPr>
            <a:noAutofit/>
          </a:bodyPr>
          <a:lstStyle>
            <a:lvl1pPr marL="0" indent="0">
              <a:buNone/>
              <a:defRPr sz="16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8553232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ext uri="{D42A27DB-BD31-4B8C-83A1-F6EECF244321}">
                <p14:modId xmlns:p14="http://schemas.microsoft.com/office/powerpoint/2010/main" val="3677984141"/>
              </p:ext>
            </p:extLst>
          </p:nvPr>
        </p:nvGraphicFramePr>
        <p:xfrm>
          <a:off x="457200" y="533400"/>
          <a:ext cx="8077200" cy="1150810"/>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771852">
                <a:tc>
                  <a:txBody>
                    <a:bodyPr/>
                    <a:lstStyle/>
                    <a:p>
                      <a:endParaRPr lang="en-US" sz="2400" baseline="30000" dirty="0"/>
                    </a:p>
                  </a:txBody>
                  <a:tcPr/>
                </a:tc>
                <a:tc>
                  <a:txBody>
                    <a:bodyPr/>
                    <a:lstStyle/>
                    <a:p>
                      <a:pPr algn="ctr"/>
                      <a:endParaRPr lang="en-US" sz="2400" dirty="0"/>
                    </a:p>
                  </a:txBody>
                  <a:tcPr/>
                </a:tc>
                <a:extLst>
                  <a:ext uri="{0D108BD9-81ED-4DB2-BD59-A6C34878D82A}">
                    <a16:rowId xmlns:a16="http://schemas.microsoft.com/office/drawing/2014/main" val="10000"/>
                  </a:ext>
                </a:extLst>
              </a:tr>
              <a:tr h="378958">
                <a:tc gridSpan="2">
                  <a:txBody>
                    <a:bodyPr/>
                    <a:lstStyle/>
                    <a:p>
                      <a:endParaRPr lang="en-US" sz="1600" dirty="0"/>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533400"/>
            <a:ext cx="1524000" cy="68580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16" name="Text Placeholder 15"/>
          <p:cNvSpPr>
            <a:spLocks noGrp="1"/>
          </p:cNvSpPr>
          <p:nvPr>
            <p:ph type="body" sz="quarter" idx="13" hasCustomPrompt="1"/>
          </p:nvPr>
        </p:nvSpPr>
        <p:spPr>
          <a:xfrm>
            <a:off x="485899" y="1371600"/>
            <a:ext cx="7896101" cy="304800"/>
          </a:xfrm>
        </p:spPr>
        <p:txBody>
          <a:bodyPr>
            <a:noAutofit/>
          </a:bodyPr>
          <a:lstStyle>
            <a:lvl1pPr marL="0" indent="0">
              <a:buNone/>
              <a:defRPr sz="16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25855816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a:t>
            </a:r>
            <a:r>
              <a:rPr lang="en-US" sz="1400" i="1" kern="1200" baseline="0" dirty="0" smtClean="0">
                <a:solidFill>
                  <a:srgbClr val="000000"/>
                </a:solidFill>
                <a:latin typeface="+mn-lt"/>
                <a:ea typeface="+mn-ea"/>
                <a:cs typeface="+mn-cs"/>
              </a:rPr>
              <a:t> </a:t>
            </a:r>
            <a:r>
              <a:rPr lang="en-US" sz="1400" i="1" kern="1200" baseline="0" dirty="0" err="1" smtClean="0">
                <a:solidFill>
                  <a:srgbClr val="000000"/>
                </a:solidFill>
                <a:latin typeface="+mn-lt"/>
                <a:ea typeface="+mn-ea"/>
                <a:cs typeface="+mn-cs"/>
              </a:rPr>
              <a:t>dats</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28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4" name="Content Placeholder 3"/>
          <p:cNvSpPr>
            <a:spLocks noGrp="1"/>
          </p:cNvSpPr>
          <p:nvPr>
            <p:ph sz="quarter" idx="13"/>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762000"/>
          </a:xfrm>
          <a:prstGeom prst="rect">
            <a:avLst/>
          </a:prstGeom>
        </p:spPr>
        <p:txBody>
          <a:bodyPr vert="horz" lIns="91440" tIns="45720" rIns="91440" bIns="45720" rtlCol="0" anchor="ctr">
            <a:normAutofit/>
          </a:bodyPr>
          <a:lstStyle/>
          <a:p>
            <a:r>
              <a:rPr lang="en-US" dirty="0" smtClean="0"/>
              <a:t>This is the Master Slide Font for MC template</a:t>
            </a:r>
            <a:br>
              <a:rPr lang="en-US" dirty="0" smtClean="0"/>
            </a:b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accent6"/>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21" r:id="rId2"/>
    <p:sldLayoutId id="2147483683" r:id="rId3"/>
    <p:sldLayoutId id="2147483664" r:id="rId4"/>
    <p:sldLayoutId id="2147483720" r:id="rId5"/>
    <p:sldLayoutId id="2147483684" r:id="rId6"/>
    <p:sldLayoutId id="2147483687" r:id="rId7"/>
    <p:sldLayoutId id="2147483688" r:id="rId8"/>
    <p:sldLayoutId id="2147483689" r:id="rId9"/>
    <p:sldLayoutId id="2147483694" r:id="rId10"/>
    <p:sldLayoutId id="2147483695" r:id="rId11"/>
    <p:sldLayoutId id="2147483696" r:id="rId12"/>
    <p:sldLayoutId id="2147483697" r:id="rId13"/>
    <p:sldLayoutId id="2147483743" r:id="rId14"/>
    <p:sldLayoutId id="2147483744" r:id="rId15"/>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iso-ne.com/event-details?eventId=147062&amp;open_projects_value=Forward%20Capacity%20Auction%20(FCA)%2018%20Schedule%20Modifications" TargetMode="External"/><Relationship Id="rId2" Type="http://schemas.openxmlformats.org/officeDocument/2006/relationships/hyperlink" Target="https://www.iso-ne.com/event-details?eventId=147054&amp;open_projects_value=Forward%20Capacity%20Auction%20(FCA)%2018%20Schedule%20Modifications"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www.iso-ne.com/event-details?eventId=147061&amp;open_projects_value=Forward%20Capacity%20Auction%20(FCA)%2018%20Schedule%20Modifications" TargetMode="External"/><Relationship Id="rId2" Type="http://schemas.openxmlformats.org/officeDocument/2006/relationships/hyperlink" Target="https://www.iso-ne.com/event-details?eventId=147054&amp;open_projects_value=Forward%20Capacity%20Auction%20(FCA)%2018%20Schedule%20Modifications"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fontAlgn="auto">
              <a:spcAft>
                <a:spcPts val="0"/>
              </a:spcAft>
            </a:pPr>
            <a:r>
              <a:rPr lang="en-US" dirty="0"/>
              <a:t>August 9-10, 2022 | NEPOOL Markets Committee | Doubletree Hotel, Westborough, ma </a:t>
            </a:r>
          </a:p>
        </p:txBody>
      </p:sp>
      <p:sp>
        <p:nvSpPr>
          <p:cNvPr id="10" name="Text Placeholder 9"/>
          <p:cNvSpPr>
            <a:spLocks noGrp="1"/>
          </p:cNvSpPr>
          <p:nvPr>
            <p:ph type="body" sz="quarter" idx="17"/>
          </p:nvPr>
        </p:nvSpPr>
        <p:spPr/>
        <p:txBody>
          <a:bodyPr/>
          <a:lstStyle/>
          <a:p>
            <a:r>
              <a:rPr lang="en-US" dirty="0" smtClean="0"/>
              <a:t>Alex Rost</a:t>
            </a:r>
            <a:endParaRPr lang="en-US" dirty="0"/>
          </a:p>
        </p:txBody>
      </p:sp>
      <p:sp>
        <p:nvSpPr>
          <p:cNvPr id="11" name="Text Placeholder 10"/>
          <p:cNvSpPr>
            <a:spLocks noGrp="1"/>
          </p:cNvSpPr>
          <p:nvPr>
            <p:ph type="body" sz="quarter" idx="18"/>
          </p:nvPr>
        </p:nvSpPr>
        <p:spPr/>
        <p:txBody>
          <a:bodyPr/>
          <a:lstStyle/>
          <a:p>
            <a:r>
              <a:rPr lang="en-US" dirty="0"/>
              <a:t>Manager – Resource Qualification</a:t>
            </a:r>
          </a:p>
          <a:p>
            <a:endParaRPr lang="en-US" dirty="0"/>
          </a:p>
        </p:txBody>
      </p:sp>
      <p:sp>
        <p:nvSpPr>
          <p:cNvPr id="12" name="Text Placeholder 11"/>
          <p:cNvSpPr>
            <a:spLocks noGrp="1"/>
          </p:cNvSpPr>
          <p:nvPr>
            <p:ph type="body" sz="quarter" idx="19"/>
          </p:nvPr>
        </p:nvSpPr>
        <p:spPr/>
        <p:txBody>
          <a:bodyPr/>
          <a:lstStyle/>
          <a:p>
            <a:r>
              <a:rPr lang="en-US" dirty="0" smtClean="0"/>
              <a:t>FCA 18 Schedule Modifications</a:t>
            </a:r>
            <a:endParaRPr lang="en-US" dirty="0"/>
          </a:p>
        </p:txBody>
      </p:sp>
      <p:sp>
        <p:nvSpPr>
          <p:cNvPr id="2" name="Slide Number Placeholder 1"/>
          <p:cNvSpPr>
            <a:spLocks noGrp="1"/>
          </p:cNvSpPr>
          <p:nvPr>
            <p:ph type="sldNum" sz="quarter" idx="4294967295"/>
          </p:nvPr>
        </p:nvSpPr>
        <p:spPr>
          <a:xfrm>
            <a:off x="8534400" y="6365875"/>
            <a:ext cx="381000" cy="263525"/>
          </a:xfrm>
        </p:spPr>
        <p:txBody>
          <a:bodyPr/>
          <a:lstStyle/>
          <a:p>
            <a:fld id="{10C7F894-2A36-495D-AB7C-1055F7AC0F9D}" type="slidenum">
              <a:rPr lang="en-US" smtClean="0"/>
              <a:pPr/>
              <a:t>1</a:t>
            </a:fld>
            <a:endParaRPr lang="en-US" dirty="0"/>
          </a:p>
        </p:txBody>
      </p:sp>
    </p:spTree>
    <p:extLst>
      <p:ext uri="{BB962C8B-B14F-4D97-AF65-F5344CB8AC3E}">
        <p14:creationId xmlns:p14="http://schemas.microsoft.com/office/powerpoint/2010/main" val="328343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29" name="Text Placeholder 28"/>
          <p:cNvSpPr>
            <a:spLocks noGrp="1"/>
          </p:cNvSpPr>
          <p:nvPr>
            <p:ph type="body" sz="quarter" idx="11"/>
          </p:nvPr>
        </p:nvSpPr>
        <p:spPr>
          <a:xfrm>
            <a:off x="513608" y="609600"/>
            <a:ext cx="6344392" cy="381000"/>
          </a:xfrm>
        </p:spPr>
        <p:txBody>
          <a:bodyPr/>
          <a:lstStyle/>
          <a:p>
            <a:r>
              <a:rPr lang="en-US" sz="2800" dirty="0" smtClean="0"/>
              <a:t>FCA 18 Schedule Modifications</a:t>
            </a:r>
            <a:endParaRPr lang="en-US" sz="2800" dirty="0"/>
          </a:p>
        </p:txBody>
      </p:sp>
      <p:sp>
        <p:nvSpPr>
          <p:cNvPr id="31" name="Text Placeholder 30"/>
          <p:cNvSpPr>
            <a:spLocks noGrp="1"/>
          </p:cNvSpPr>
          <p:nvPr>
            <p:ph type="body" sz="quarter" idx="13"/>
          </p:nvPr>
        </p:nvSpPr>
        <p:spPr/>
        <p:txBody>
          <a:bodyPr/>
          <a:lstStyle/>
          <a:p>
            <a:r>
              <a:rPr lang="en-US" dirty="0"/>
              <a:t>Proposed Effective Date: November 2022 </a:t>
            </a:r>
          </a:p>
          <a:p>
            <a:endParaRPr lang="en-US" dirty="0"/>
          </a:p>
        </p:txBody>
      </p:sp>
      <p:sp>
        <p:nvSpPr>
          <p:cNvPr id="16" name="Text Placeholder 15"/>
          <p:cNvSpPr>
            <a:spLocks noGrp="1"/>
          </p:cNvSpPr>
          <p:nvPr>
            <p:ph type="body" sz="quarter" idx="14"/>
          </p:nvPr>
        </p:nvSpPr>
        <p:spPr>
          <a:xfrm>
            <a:off x="485775" y="1905000"/>
            <a:ext cx="8229600" cy="4460882"/>
          </a:xfrm>
        </p:spPr>
        <p:txBody>
          <a:bodyPr>
            <a:normAutofit fontScale="77500" lnSpcReduction="20000"/>
          </a:bodyPr>
          <a:lstStyle/>
          <a:p>
            <a:r>
              <a:rPr lang="en-US" dirty="0"/>
              <a:t>Modifications to the FCA 18 schedule are needed in order to maintain the </a:t>
            </a:r>
            <a:r>
              <a:rPr lang="en-US" dirty="0" smtClean="0"/>
              <a:t/>
            </a:r>
            <a:br>
              <a:rPr lang="en-US" dirty="0" smtClean="0"/>
            </a:br>
            <a:r>
              <a:rPr lang="en-US" dirty="0" smtClean="0"/>
              <a:t>FCA </a:t>
            </a:r>
            <a:r>
              <a:rPr lang="en-US" dirty="0"/>
              <a:t>18 start date of February 5, 2024 (</a:t>
            </a:r>
            <a:r>
              <a:rPr lang="en-US" i="1" dirty="0"/>
              <a:t>i.e.</a:t>
            </a:r>
            <a:r>
              <a:rPr lang="en-US" dirty="0"/>
              <a:t>, the FCA 18 start date established pursuant to Section III.13.2.1 of the Tariff)</a:t>
            </a:r>
          </a:p>
          <a:p>
            <a:pPr lvl="1"/>
            <a:r>
              <a:rPr lang="en-US" dirty="0" smtClean="0"/>
              <a:t>Given </a:t>
            </a:r>
            <a:r>
              <a:rPr lang="en-US" dirty="0"/>
              <a:t>the changes </a:t>
            </a:r>
            <a:r>
              <a:rPr lang="en-US" dirty="0" smtClean="0"/>
              <a:t>made </a:t>
            </a:r>
            <a:r>
              <a:rPr lang="en-US" dirty="0"/>
              <a:t>to the FCA 17 </a:t>
            </a:r>
            <a:r>
              <a:rPr lang="en-US" dirty="0" smtClean="0"/>
              <a:t>schedule, </a:t>
            </a:r>
            <a:r>
              <a:rPr lang="en-US" dirty="0"/>
              <a:t>the ISO needs to </a:t>
            </a:r>
            <a:r>
              <a:rPr lang="en-US" dirty="0" smtClean="0"/>
              <a:t>modify </a:t>
            </a:r>
            <a:r>
              <a:rPr lang="en-US" dirty="0"/>
              <a:t>the schedule for FCA 18</a:t>
            </a:r>
          </a:p>
          <a:p>
            <a:r>
              <a:rPr lang="en-US" dirty="0" smtClean="0"/>
              <a:t>The </a:t>
            </a:r>
            <a:r>
              <a:rPr lang="en-US" dirty="0"/>
              <a:t>proposed revisions minimize disruptions to the currently established order and relative timing of the FCA qualification process activities to maximize the familiarity and certainty of the process for affected parties, which include Market Participants, FERC, and the </a:t>
            </a:r>
            <a:r>
              <a:rPr lang="en-US" dirty="0" smtClean="0"/>
              <a:t>ISO</a:t>
            </a:r>
          </a:p>
          <a:p>
            <a:pPr lvl="1"/>
            <a:r>
              <a:rPr lang="en-US" dirty="0"/>
              <a:t>The </a:t>
            </a:r>
            <a:r>
              <a:rPr lang="en-US" dirty="0" smtClean="0"/>
              <a:t>approach for modifying the FCA </a:t>
            </a:r>
            <a:r>
              <a:rPr lang="en-US" dirty="0"/>
              <a:t>18 schedule </a:t>
            </a:r>
            <a:r>
              <a:rPr lang="en-US" dirty="0" smtClean="0"/>
              <a:t>follows </a:t>
            </a:r>
            <a:r>
              <a:rPr lang="en-US" dirty="0"/>
              <a:t>the same principles utilized in modifying the FCA 17 </a:t>
            </a:r>
            <a:r>
              <a:rPr lang="en-US" dirty="0" smtClean="0"/>
              <a:t>schedule</a:t>
            </a:r>
            <a:endParaRPr lang="en-US" dirty="0">
              <a:solidFill>
                <a:srgbClr val="FF0000"/>
              </a:solidFill>
            </a:endParaRPr>
          </a:p>
          <a:p>
            <a:r>
              <a:rPr lang="en-US" dirty="0" smtClean="0"/>
              <a:t>The ISO </a:t>
            </a:r>
            <a:r>
              <a:rPr lang="en-US" dirty="0"/>
              <a:t>will seek a vote on the proposed Tariff revisions at the August 9-10, 2022 MC meeting and at the September </a:t>
            </a:r>
            <a:r>
              <a:rPr lang="en-US" dirty="0" smtClean="0"/>
              <a:t>1, </a:t>
            </a:r>
            <a:r>
              <a:rPr lang="en-US" dirty="0"/>
              <a:t>2022 Participants Committee meeting</a:t>
            </a:r>
          </a:p>
          <a:p>
            <a:pPr lvl="1"/>
            <a:r>
              <a:rPr lang="en-US" dirty="0" smtClean="0"/>
              <a:t>The proposed FCA 18 schedule modifications were introduced at the </a:t>
            </a:r>
            <a:r>
              <a:rPr lang="en-US" dirty="0" smtClean="0">
                <a:hlinkClick r:id="rId2"/>
              </a:rPr>
              <a:t>June </a:t>
            </a:r>
            <a:r>
              <a:rPr lang="en-US" dirty="0" smtClean="0">
                <a:solidFill>
                  <a:srgbClr val="FF0000"/>
                </a:solidFill>
                <a:hlinkClick r:id="rId2"/>
              </a:rPr>
              <a:t>7-</a:t>
            </a:r>
            <a:r>
              <a:rPr lang="en-US" dirty="0" smtClean="0">
                <a:hlinkClick r:id="rId2"/>
              </a:rPr>
              <a:t>8, 2022 MC meeting</a:t>
            </a:r>
            <a:endParaRPr lang="en-US" dirty="0" smtClean="0"/>
          </a:p>
          <a:p>
            <a:pPr lvl="1"/>
            <a:r>
              <a:rPr lang="en-US" dirty="0" smtClean="0"/>
              <a:t>Proposed Tariff redlines were discussed at the </a:t>
            </a:r>
            <a:r>
              <a:rPr lang="en-US" dirty="0" smtClean="0">
                <a:hlinkClick r:id="rId3"/>
              </a:rPr>
              <a:t>July 12-14, 2022 MC meeting</a:t>
            </a:r>
            <a:endParaRPr lang="en-US" dirty="0" smtClean="0"/>
          </a:p>
          <a:p>
            <a:pPr marL="1143000" lvl="2" indent="-228600">
              <a:buFont typeface="Arial" pitchFamily="34" charset="0"/>
              <a:buChar char="•"/>
            </a:pPr>
            <a:r>
              <a:rPr lang="en-US" sz="1900" dirty="0" smtClean="0"/>
              <a:t>No changes have been made to the proposed Tariff revisions since the July MC introduction</a:t>
            </a:r>
          </a:p>
        </p:txBody>
      </p:sp>
    </p:spTree>
    <p:extLst>
      <p:ext uri="{BB962C8B-B14F-4D97-AF65-F5344CB8AC3E}">
        <p14:creationId xmlns:p14="http://schemas.microsoft.com/office/powerpoint/2010/main" val="330266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Schedule</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3</a:t>
            </a:fld>
            <a:endParaRPr lang="en-US" dirty="0"/>
          </a:p>
        </p:txBody>
      </p:sp>
      <p:graphicFrame>
        <p:nvGraphicFramePr>
          <p:cNvPr id="7" name="Content Placeholder 5"/>
          <p:cNvGraphicFramePr>
            <a:graphicFrameLocks/>
          </p:cNvGraphicFramePr>
          <p:nvPr>
            <p:extLst>
              <p:ext uri="{D42A27DB-BD31-4B8C-83A1-F6EECF244321}">
                <p14:modId xmlns:p14="http://schemas.microsoft.com/office/powerpoint/2010/main" val="4079002579"/>
              </p:ext>
            </p:extLst>
          </p:nvPr>
        </p:nvGraphicFramePr>
        <p:xfrm>
          <a:off x="457200" y="1600200"/>
          <a:ext cx="8229600" cy="402461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57827">
                <a:tc>
                  <a:txBody>
                    <a:bodyPr/>
                    <a:lstStyle/>
                    <a:p>
                      <a:r>
                        <a:rPr lang="en-US" sz="1800" dirty="0" smtClean="0"/>
                        <a:t>Stakeholder</a:t>
                      </a:r>
                      <a:r>
                        <a:rPr lang="en-US" sz="1800" baseline="0" dirty="0" smtClean="0"/>
                        <a:t> Committee and Date</a:t>
                      </a:r>
                      <a:endParaRPr lang="en-US" sz="1800" dirty="0"/>
                    </a:p>
                  </a:txBody>
                  <a:tcPr marL="89777" marR="89777" anchor="ctr"/>
                </a:tc>
                <a:tc>
                  <a:txBody>
                    <a:bodyPr/>
                    <a:lstStyle/>
                    <a:p>
                      <a:r>
                        <a:rPr lang="en-US" dirty="0" smtClean="0"/>
                        <a:t>Scheduled Project Milestone</a:t>
                      </a:r>
                      <a:endParaRPr lang="en-US" dirty="0"/>
                    </a:p>
                  </a:txBody>
                  <a:tcPr marL="89777" marR="89777" anchor="ctr"/>
                </a:tc>
                <a:extLst>
                  <a:ext uri="{0D108BD9-81ED-4DB2-BD59-A6C34878D82A}">
                    <a16:rowId xmlns:a16="http://schemas.microsoft.com/office/drawing/2014/main" val="10000"/>
                  </a:ext>
                </a:extLst>
              </a:tr>
              <a:tr h="608973">
                <a:tc>
                  <a:txBody>
                    <a:bodyPr/>
                    <a:lstStyle/>
                    <a:p>
                      <a:r>
                        <a:rPr lang="en-US" sz="1800" b="1" dirty="0" smtClean="0">
                          <a:solidFill>
                            <a:srgbClr val="000000"/>
                          </a:solidFill>
                        </a:rPr>
                        <a:t>Markets Committee</a:t>
                      </a:r>
                    </a:p>
                    <a:p>
                      <a:r>
                        <a:rPr lang="en-US" sz="1800" b="1" dirty="0" smtClean="0">
                          <a:solidFill>
                            <a:srgbClr val="000000"/>
                          </a:solidFill>
                          <a:hlinkClick r:id="rId2"/>
                        </a:rPr>
                        <a:t>June 7-8, 2022</a:t>
                      </a:r>
                      <a:endParaRPr lang="en-US" sz="1800" b="1" dirty="0">
                        <a:solidFill>
                          <a:srgbClr val="000000"/>
                        </a:solidFill>
                      </a:endParaRPr>
                    </a:p>
                  </a:txBody>
                  <a:tcPr marL="89777" marR="89777">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0000"/>
                          </a:solidFill>
                          <a:latin typeface="+mn-lt"/>
                          <a:ea typeface="+mn-ea"/>
                          <a:cs typeface="+mn-cs"/>
                        </a:rPr>
                        <a:t>Present proposed FCA 18 schedule modifications for stakeholder review and feedback</a:t>
                      </a:r>
                    </a:p>
                  </a:txBody>
                  <a:tcPr marL="89777" marR="89777" anchor="ctr">
                    <a:solidFill>
                      <a:schemeClr val="bg1">
                        <a:lumMod val="85000"/>
                      </a:schemeClr>
                    </a:solidFill>
                  </a:tcPr>
                </a:tc>
                <a:extLst>
                  <a:ext uri="{0D108BD9-81ED-4DB2-BD59-A6C34878D82A}">
                    <a16:rowId xmlns:a16="http://schemas.microsoft.com/office/drawing/2014/main" val="10001"/>
                  </a:ext>
                </a:extLst>
              </a:tr>
              <a:tr h="579120">
                <a:tc>
                  <a:txBody>
                    <a:bodyPr/>
                    <a:lstStyle/>
                    <a:p>
                      <a:r>
                        <a:rPr lang="en-US" b="1" dirty="0" smtClean="0">
                          <a:solidFill>
                            <a:srgbClr val="000000"/>
                          </a:solidFill>
                        </a:rPr>
                        <a:t>Markets Committee</a:t>
                      </a:r>
                    </a:p>
                    <a:p>
                      <a:r>
                        <a:rPr lang="en-US" b="1" dirty="0" smtClean="0">
                          <a:solidFill>
                            <a:srgbClr val="000000"/>
                          </a:solidFill>
                          <a:hlinkClick r:id="rId3"/>
                        </a:rPr>
                        <a:t>July 12-14, 2022</a:t>
                      </a:r>
                      <a:endParaRPr lang="en-US" b="1" dirty="0">
                        <a:solidFill>
                          <a:srgbClr val="000000"/>
                        </a:solidFill>
                      </a:endParaRPr>
                    </a:p>
                  </a:txBody>
                  <a:tcPr marL="89777" marR="89777">
                    <a:solidFill>
                      <a:schemeClr val="bg1">
                        <a:lumMod val="85000"/>
                      </a:schemeClr>
                    </a:solidFill>
                  </a:tcPr>
                </a:tc>
                <a:tc>
                  <a:txBody>
                    <a:bodyPr/>
                    <a:lstStyle/>
                    <a:p>
                      <a:r>
                        <a:rPr lang="en-US" dirty="0" smtClean="0">
                          <a:solidFill>
                            <a:srgbClr val="000000"/>
                          </a:solidFill>
                        </a:rPr>
                        <a:t>Present</a:t>
                      </a:r>
                      <a:r>
                        <a:rPr lang="en-US" baseline="0" dirty="0" smtClean="0">
                          <a:solidFill>
                            <a:srgbClr val="000000"/>
                          </a:solidFill>
                        </a:rPr>
                        <a:t> Tariff modifications needed to support the FCA 18 schedule modifications</a:t>
                      </a:r>
                      <a:endParaRPr lang="en-US" dirty="0">
                        <a:solidFill>
                          <a:srgbClr val="000000"/>
                        </a:solidFill>
                      </a:endParaRPr>
                    </a:p>
                  </a:txBody>
                  <a:tcPr marL="89777" marR="89777" anchor="ctr">
                    <a:solidFill>
                      <a:schemeClr val="bg1">
                        <a:lumMod val="85000"/>
                      </a:schemeClr>
                    </a:solidFill>
                  </a:tcPr>
                </a:tc>
                <a:extLst>
                  <a:ext uri="{0D108BD9-81ED-4DB2-BD59-A6C34878D82A}">
                    <a16:rowId xmlns:a16="http://schemas.microsoft.com/office/drawing/2014/main" val="10003"/>
                  </a:ext>
                </a:extLst>
              </a:tr>
              <a:tr h="579120">
                <a:tc>
                  <a:txBody>
                    <a:bodyPr/>
                    <a:lstStyle/>
                    <a:p>
                      <a:r>
                        <a:rPr lang="en-US" b="1" dirty="0" smtClean="0">
                          <a:solidFill>
                            <a:srgbClr val="000000"/>
                          </a:solidFill>
                        </a:rPr>
                        <a:t>Markets Committee</a:t>
                      </a:r>
                    </a:p>
                    <a:p>
                      <a:r>
                        <a:rPr lang="en-US" b="1" baseline="0" dirty="0" smtClean="0">
                          <a:solidFill>
                            <a:srgbClr val="000000"/>
                          </a:solidFill>
                        </a:rPr>
                        <a:t>August 9-10</a:t>
                      </a:r>
                      <a:r>
                        <a:rPr lang="en-US" b="1" dirty="0" smtClean="0">
                          <a:solidFill>
                            <a:srgbClr val="000000"/>
                          </a:solidFill>
                        </a:rPr>
                        <a:t>, 2022</a:t>
                      </a:r>
                    </a:p>
                  </a:txBody>
                  <a:tcPr marL="89777" marR="89777">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baseline="0" dirty="0" smtClean="0">
                          <a:solidFill>
                            <a:srgbClr val="000000"/>
                          </a:solidFill>
                        </a:rPr>
                        <a:t>Present any changes to the Tariff redlines since the last meeting</a:t>
                      </a:r>
                      <a:r>
                        <a:rPr lang="en-US" baseline="0" dirty="0" smtClean="0">
                          <a:solidFill>
                            <a:srgbClr val="000000"/>
                          </a:solidFill>
                        </a:rPr>
                        <a:t>; Vote</a:t>
                      </a:r>
                      <a:endParaRPr lang="en-US" dirty="0" smtClean="0">
                        <a:solidFill>
                          <a:srgbClr val="000000"/>
                        </a:solidFill>
                      </a:endParaRPr>
                    </a:p>
                  </a:txBody>
                  <a:tcPr marL="89777" marR="89777" anchor="ctr">
                    <a:solidFill>
                      <a:schemeClr val="bg1">
                        <a:lumMod val="85000"/>
                      </a:schemeClr>
                    </a:solidFill>
                  </a:tcPr>
                </a:tc>
                <a:extLst>
                  <a:ext uri="{0D108BD9-81ED-4DB2-BD59-A6C34878D82A}">
                    <a16:rowId xmlns:a16="http://schemas.microsoft.com/office/drawing/2014/main" val="415114437"/>
                  </a:ext>
                </a:extLst>
              </a:tr>
              <a:tr h="457827">
                <a:tc>
                  <a:txBody>
                    <a:bodyPr/>
                    <a:lstStyle/>
                    <a:p>
                      <a:r>
                        <a:rPr lang="en-US" b="1" dirty="0" smtClean="0">
                          <a:solidFill>
                            <a:srgbClr val="000000"/>
                          </a:solidFill>
                        </a:rPr>
                        <a:t>Participants Committee</a:t>
                      </a:r>
                    </a:p>
                    <a:p>
                      <a:r>
                        <a:rPr lang="en-US" b="1" baseline="0" dirty="0" smtClean="0">
                          <a:solidFill>
                            <a:srgbClr val="000000"/>
                          </a:solidFill>
                        </a:rPr>
                        <a:t>September 1, 2022</a:t>
                      </a:r>
                      <a:endParaRPr lang="en-US" b="1" dirty="0">
                        <a:solidFill>
                          <a:srgbClr val="000000"/>
                        </a:solidFill>
                      </a:endParaRPr>
                    </a:p>
                  </a:txBody>
                  <a:tcPr marL="89777" marR="89777">
                    <a:solidFill>
                      <a:schemeClr val="bg2">
                        <a:lumMod val="60000"/>
                        <a:lumOff val="40000"/>
                      </a:schemeClr>
                    </a:solidFill>
                  </a:tcPr>
                </a:tc>
                <a:tc>
                  <a:txBody>
                    <a:bodyPr/>
                    <a:lstStyle/>
                    <a:p>
                      <a:r>
                        <a:rPr lang="en-US" dirty="0" smtClean="0">
                          <a:solidFill>
                            <a:srgbClr val="000000"/>
                          </a:solidFill>
                        </a:rPr>
                        <a:t>Vote</a:t>
                      </a:r>
                      <a:endParaRPr lang="en-US" dirty="0">
                        <a:solidFill>
                          <a:srgbClr val="000000"/>
                        </a:solidFill>
                      </a:endParaRPr>
                    </a:p>
                  </a:txBody>
                  <a:tcPr marL="89777" marR="89777" anchor="ctr">
                    <a:solidFill>
                      <a:schemeClr val="bg2">
                        <a:lumMod val="60000"/>
                        <a:lumOff val="40000"/>
                      </a:schemeClr>
                    </a:solidFill>
                  </a:tcPr>
                </a:tc>
                <a:extLst>
                  <a:ext uri="{0D108BD9-81ED-4DB2-BD59-A6C34878D82A}">
                    <a16:rowId xmlns:a16="http://schemas.microsoft.com/office/drawing/2014/main" val="10004"/>
                  </a:ext>
                </a:extLst>
              </a:tr>
              <a:tr h="457827">
                <a:tc>
                  <a:txBody>
                    <a:bodyPr/>
                    <a:lstStyle/>
                    <a:p>
                      <a:r>
                        <a:rPr lang="en-US" b="1" strike="noStrike" baseline="0" dirty="0" smtClean="0">
                          <a:solidFill>
                            <a:srgbClr val="000000"/>
                          </a:solidFill>
                        </a:rPr>
                        <a:t>September 2022</a:t>
                      </a:r>
                      <a:endParaRPr lang="en-US" b="1" strike="noStrike" dirty="0">
                        <a:solidFill>
                          <a:srgbClr val="000000"/>
                        </a:solidFill>
                      </a:endParaRPr>
                    </a:p>
                  </a:txBody>
                  <a:tcPr marL="89777" marR="89777">
                    <a:solidFill>
                      <a:schemeClr val="bg2">
                        <a:lumMod val="60000"/>
                        <a:lumOff val="40000"/>
                      </a:schemeClr>
                    </a:solidFill>
                  </a:tcPr>
                </a:tc>
                <a:tc>
                  <a:txBody>
                    <a:bodyPr/>
                    <a:lstStyle/>
                    <a:p>
                      <a:r>
                        <a:rPr lang="en-US" dirty="0" smtClean="0">
                          <a:solidFill>
                            <a:srgbClr val="000000"/>
                          </a:solidFill>
                        </a:rPr>
                        <a:t>File Tariff changes with FERC</a:t>
                      </a:r>
                      <a:endParaRPr lang="en-US" dirty="0">
                        <a:solidFill>
                          <a:srgbClr val="000000"/>
                        </a:solidFill>
                      </a:endParaRPr>
                    </a:p>
                  </a:txBody>
                  <a:tcPr marL="89777" marR="89777" anchor="ctr">
                    <a:solidFill>
                      <a:schemeClr val="bg2">
                        <a:lumMod val="60000"/>
                        <a:lumOff val="40000"/>
                      </a:schemeClr>
                    </a:solidFill>
                  </a:tcPr>
                </a:tc>
                <a:extLst>
                  <a:ext uri="{0D108BD9-81ED-4DB2-BD59-A6C34878D82A}">
                    <a16:rowId xmlns:a16="http://schemas.microsoft.com/office/drawing/2014/main" val="2125283728"/>
                  </a:ext>
                </a:extLst>
              </a:tr>
            </a:tbl>
          </a:graphicData>
        </a:graphic>
      </p:graphicFrame>
    </p:spTree>
    <p:extLst>
      <p:ext uri="{BB962C8B-B14F-4D97-AF65-F5344CB8AC3E}">
        <p14:creationId xmlns:p14="http://schemas.microsoft.com/office/powerpoint/2010/main" val="3048912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4</a:t>
            </a:fld>
            <a:endParaRPr lang="en-US" dirty="0"/>
          </a:p>
        </p:txBody>
      </p:sp>
      <p:sp>
        <p:nvSpPr>
          <p:cNvPr id="3" name="Text Placeholder 27"/>
          <p:cNvSpPr txBox="1">
            <a:spLocks/>
          </p:cNvSpPr>
          <p:nvPr/>
        </p:nvSpPr>
        <p:spPr>
          <a:xfrm>
            <a:off x="1066800" y="4800600"/>
            <a:ext cx="5105400" cy="381000"/>
          </a:xfrm>
          <a:prstGeom prst="rect">
            <a:avLst/>
          </a:prstGeom>
        </p:spPr>
        <p:txBody>
          <a:bodyPr wrap="none" lIns="0" tIns="0" rIns="0" bIns="0">
            <a:normAutofit/>
          </a:bodyPr>
          <a:lstStyle>
            <a:lvl1pPr marL="342900" indent="-342900" algn="l" defTabSz="914400" rtl="0" eaLnBrk="1" latinLnBrk="0" hangingPunct="1">
              <a:spcBef>
                <a:spcPts val="1200"/>
              </a:spcBef>
              <a:buFont typeface="Arial" pitchFamily="34" charset="0"/>
              <a:buNone/>
              <a:defRPr sz="2400" i="0" kern="1200" baseline="0">
                <a:solidFill>
                  <a:schemeClr val="accent1"/>
                </a:solidFill>
                <a:latin typeface="+mn-lt"/>
                <a:ea typeface="+mn-ea"/>
                <a:cs typeface="+mn-cs"/>
              </a:defRPr>
            </a:lvl1pPr>
            <a:lvl2pPr marL="742950" indent="-285750" algn="l" defTabSz="914400" rtl="0" eaLnBrk="1" latinLnBrk="0" hangingPunct="1">
              <a:spcBef>
                <a:spcPts val="0"/>
              </a:spcBef>
              <a:buFont typeface="Arial" pitchFamily="34" charset="0"/>
              <a:buNone/>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None/>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None/>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None/>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000000"/>
                </a:solidFill>
              </a:rPr>
              <a:t>Alex Rost</a:t>
            </a:r>
          </a:p>
        </p:txBody>
      </p:sp>
      <p:sp>
        <p:nvSpPr>
          <p:cNvPr id="4" name="Text Placeholder 27"/>
          <p:cNvSpPr txBox="1">
            <a:spLocks/>
          </p:cNvSpPr>
          <p:nvPr/>
        </p:nvSpPr>
        <p:spPr>
          <a:xfrm>
            <a:off x="1066800" y="5201478"/>
            <a:ext cx="5105400" cy="381000"/>
          </a:xfrm>
          <a:prstGeom prst="rect">
            <a:avLst/>
          </a:prstGeom>
        </p:spPr>
        <p:txBody>
          <a:bodyPr wrap="none" lIns="0" tIns="0" rIns="0" bIns="0">
            <a:normAutofit/>
          </a:bodyPr>
          <a:lstStyle>
            <a:lvl1pPr marL="342900" indent="-342900" algn="l" defTabSz="914400" rtl="0" eaLnBrk="1" latinLnBrk="0" hangingPunct="1">
              <a:spcBef>
                <a:spcPts val="1200"/>
              </a:spcBef>
              <a:buFont typeface="Arial" pitchFamily="34" charset="0"/>
              <a:buNone/>
              <a:defRPr sz="1050" i="0" u="none" kern="0" cap="all" spc="3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None/>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None/>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None/>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None/>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000000"/>
                </a:solidFill>
                <a:latin typeface="Arial" panose="020B0604020202020204" pitchFamily="34" charset="0"/>
                <a:ea typeface="Calibri" panose="020F0502020204030204" pitchFamily="34" charset="0"/>
              </a:rPr>
              <a:t>(</a:t>
            </a:r>
            <a:r>
              <a:rPr lang="en-US" dirty="0">
                <a:solidFill>
                  <a:srgbClr val="000000"/>
                </a:solidFill>
                <a:latin typeface="Arial" panose="020B0604020202020204" pitchFamily="34" charset="0"/>
                <a:ea typeface="Calibri" panose="020F0502020204030204" pitchFamily="34" charset="0"/>
              </a:rPr>
              <a:t>413) 540-4282 </a:t>
            </a:r>
            <a:r>
              <a:rPr lang="en-US" dirty="0" smtClean="0">
                <a:solidFill>
                  <a:srgbClr val="000000"/>
                </a:solidFill>
              </a:rPr>
              <a:t>| AROST@iso-ne.com</a:t>
            </a:r>
          </a:p>
        </p:txBody>
      </p:sp>
    </p:spTree>
    <p:extLst>
      <p:ext uri="{BB962C8B-B14F-4D97-AF65-F5344CB8AC3E}">
        <p14:creationId xmlns:p14="http://schemas.microsoft.com/office/powerpoint/2010/main" val="35504499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Markets Committee PowerPoint Presentation Template 2017">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318</Words>
  <Application>Microsoft Office PowerPoint</Application>
  <PresentationFormat>On-screen Show (4:3)</PresentationFormat>
  <Paragraphs>38</Paragraphs>
  <Slides>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Markets Committee PowerPoint Presentation Template 2017</vt:lpstr>
      <vt:lpstr>PowerPoint Presentation</vt:lpstr>
      <vt:lpstr>PowerPoint Presentation</vt:lpstr>
      <vt:lpstr>Stakeholder Schedule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2022-08-02T11:47:00Z</dcterms:created>
  <dcterms:modified xsi:type="dcterms:W3CDTF">2022-08-02T11:47:09Z</dcterms:modified>
  <cp:category/>
  <cp:contentStatus/>
</cp:coreProperties>
</file>