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319" r:id="rId3"/>
    <p:sldId id="324" r:id="rId4"/>
    <p:sldId id="325" r:id="rId5"/>
    <p:sldId id="326" r:id="rId6"/>
    <p:sldId id="301" r:id="rId7"/>
    <p:sldId id="321" r:id="rId8"/>
    <p:sldId id="303" r:id="rId9"/>
    <p:sldId id="304" r:id="rId10"/>
    <p:sldId id="322" r:id="rId11"/>
    <p:sldId id="312" r:id="rId12"/>
    <p:sldId id="316" r:id="rId13"/>
    <p:sldId id="317" r:id="rId14"/>
    <p:sldId id="315" r:id="rId15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5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4584A3"/>
    <a:srgbClr val="62777F"/>
    <a:srgbClr val="FBB92F"/>
    <a:srgbClr val="77BD2A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3" autoAdjust="0"/>
    <p:restoredTop sz="89965" autoAdjust="0"/>
  </p:normalViewPr>
  <p:slideViewPr>
    <p:cSldViewPr>
      <p:cViewPr varScale="1">
        <p:scale>
          <a:sx n="98" d="100"/>
          <a:sy n="98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event-details?eventId=147061&amp;open_projects_value=Clarify%20Capacity%20Transfer%20Rights%20(CTRs)%20Cost%20Allocation%20-%20WMPP%20ID:%20164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August 9-10, 2022 | NEPOOL Markets Committee | Doubletree Hotel, Westborough, ma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Mark Wing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Supervisor, Hourly Markets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/>
              <a:t>Capacity Market (FCM</a:t>
            </a:r>
            <a:r>
              <a:rPr lang="en-US" dirty="0" smtClean="0"/>
              <a:t>)</a:t>
            </a:r>
          </a:p>
          <a:p>
            <a:r>
              <a:rPr lang="en-US" dirty="0"/>
              <a:t>Capacity Transfer Rights (CTR) </a:t>
            </a:r>
            <a:endParaRPr lang="en-US" dirty="0" smtClean="0"/>
          </a:p>
          <a:p>
            <a:r>
              <a:rPr lang="en-US" dirty="0" smtClean="0"/>
              <a:t>Calculation Clarification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Calculation and examples of Pool-Planned Unit Specifically Allocated Capacity Transfer Rights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1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Pool-Planned Unit Capacity Transfer Rights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participant’s CTRs are based on the Pool-Planned Unit’s capacity and the participant’s entitlement</a:t>
            </a:r>
          </a:p>
          <a:p>
            <a:pPr lvl="1"/>
            <a:r>
              <a:rPr lang="en-US" dirty="0"/>
              <a:t>Entitlements are </a:t>
            </a:r>
            <a:r>
              <a:rPr lang="en-US" dirty="0" smtClean="0"/>
              <a:t>detailed in table (Section III.13.7.5.4.5)</a:t>
            </a:r>
          </a:p>
          <a:p>
            <a:r>
              <a:rPr lang="en-US" dirty="0" smtClean="0"/>
              <a:t>Participants may designate all or some of their CTRs as self-supply for their load</a:t>
            </a:r>
          </a:p>
          <a:p>
            <a:pPr lvl="1"/>
            <a:r>
              <a:rPr lang="en-US" dirty="0" smtClean="0"/>
              <a:t>Designated prior to the Forward Capacity Auction</a:t>
            </a:r>
          </a:p>
          <a:p>
            <a:r>
              <a:rPr lang="en-US" dirty="0" smtClean="0"/>
              <a:t>Participants receive credits for any CTRs not used for self-supply when there is price separation between zones</a:t>
            </a:r>
          </a:p>
          <a:p>
            <a:pPr lvl="1"/>
            <a:r>
              <a:rPr lang="en-US" dirty="0" smtClean="0"/>
              <a:t>CTR Credit = (CTR – designated self-supply) x </a:t>
            </a:r>
          </a:p>
          <a:p>
            <a:pPr marL="457200" lvl="1" indent="0">
              <a:buNone/>
            </a:pPr>
            <a:r>
              <a:rPr lang="en-US" dirty="0" smtClean="0"/>
              <a:t>		    (Capacity Clearing Price </a:t>
            </a:r>
            <a:r>
              <a:rPr lang="en-US" baseline="-25000" dirty="0" smtClean="0"/>
              <a:t>participant’s load’s Capacity Zone</a:t>
            </a:r>
            <a:r>
              <a:rPr lang="en-US" dirty="0" smtClean="0"/>
              <a:t> </a:t>
            </a:r>
            <a:r>
              <a:rPr lang="en-US" dirty="0"/>
              <a:t>–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              Capacity Clearing </a:t>
            </a:r>
            <a:r>
              <a:rPr lang="en-US" dirty="0"/>
              <a:t>P</a:t>
            </a:r>
            <a:r>
              <a:rPr lang="en-US" dirty="0" smtClean="0"/>
              <a:t>rice </a:t>
            </a:r>
            <a:r>
              <a:rPr lang="en-US" baseline="-25000" dirty="0" smtClean="0"/>
              <a:t>Pool-Planned </a:t>
            </a:r>
            <a:r>
              <a:rPr lang="en-US" baseline="-25000" dirty="0"/>
              <a:t>Unit’s </a:t>
            </a:r>
            <a:r>
              <a:rPr lang="en-US" baseline="-25000" dirty="0" smtClean="0"/>
              <a:t>Capacity Zone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7543800" y="152400"/>
            <a:ext cx="1447801" cy="52322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July 12-14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560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of Pool-Planned Unit CTR Calculation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Assume the following:</a:t>
            </a:r>
          </a:p>
          <a:p>
            <a:pPr lvl="1"/>
            <a:r>
              <a:rPr lang="en-US" dirty="0" smtClean="0"/>
              <a:t>Pool-Planned Unit </a:t>
            </a:r>
            <a:r>
              <a:rPr lang="en-US" dirty="0"/>
              <a:t>values:</a:t>
            </a:r>
          </a:p>
          <a:p>
            <a:pPr lvl="2"/>
            <a:r>
              <a:rPr lang="en-US" dirty="0" smtClean="0"/>
              <a:t>Capacity is 100 </a:t>
            </a:r>
            <a:r>
              <a:rPr lang="en-US" dirty="0"/>
              <a:t>MW</a:t>
            </a:r>
          </a:p>
          <a:p>
            <a:pPr lvl="2"/>
            <a:r>
              <a:rPr lang="en-US" dirty="0" smtClean="0"/>
              <a:t>Participant’s </a:t>
            </a:r>
            <a:r>
              <a:rPr lang="en-US" dirty="0"/>
              <a:t>entitlement is </a:t>
            </a:r>
            <a:r>
              <a:rPr lang="en-US" dirty="0" smtClean="0"/>
              <a:t>10%</a:t>
            </a:r>
          </a:p>
          <a:p>
            <a:pPr lvl="1"/>
            <a:r>
              <a:rPr lang="en-US" dirty="0"/>
              <a:t>Participant uses 8 MW of their entitlement for self-supply</a:t>
            </a:r>
            <a:endParaRPr lang="en-US" dirty="0" smtClean="0"/>
          </a:p>
          <a:p>
            <a:pPr lvl="1"/>
            <a:r>
              <a:rPr lang="en-US" dirty="0" smtClean="0"/>
              <a:t>Capacity Clearing Prices</a:t>
            </a:r>
            <a:endParaRPr lang="en-US" dirty="0"/>
          </a:p>
          <a:p>
            <a:pPr lvl="2"/>
            <a:r>
              <a:rPr lang="en-US" dirty="0"/>
              <a:t>Capacity </a:t>
            </a:r>
            <a:r>
              <a:rPr lang="en-US" dirty="0" smtClean="0"/>
              <a:t>Zone </a:t>
            </a:r>
            <a:r>
              <a:rPr lang="en-US" dirty="0"/>
              <a:t>for the participant’s load is $</a:t>
            </a:r>
            <a:r>
              <a:rPr lang="en-US" dirty="0" smtClean="0"/>
              <a:t>2,500/MW-month</a:t>
            </a:r>
            <a:endParaRPr lang="en-US" dirty="0"/>
          </a:p>
          <a:p>
            <a:pPr lvl="2"/>
            <a:r>
              <a:rPr lang="en-US" dirty="0" smtClean="0"/>
              <a:t>Capacity Zone for Unit’s is </a:t>
            </a:r>
            <a:r>
              <a:rPr lang="en-US" dirty="0"/>
              <a:t>$</a:t>
            </a:r>
            <a:r>
              <a:rPr lang="en-US" dirty="0" smtClean="0"/>
              <a:t>2,000/MW-month</a:t>
            </a:r>
            <a:endParaRPr lang="en-US" dirty="0"/>
          </a:p>
          <a:p>
            <a:r>
              <a:rPr lang="en-US" dirty="0" smtClean="0"/>
              <a:t>CTRs allocation = 10 MW</a:t>
            </a:r>
          </a:p>
          <a:p>
            <a:pPr marL="457200" lvl="1" indent="0">
              <a:buNone/>
            </a:pPr>
            <a:r>
              <a:rPr lang="en-US" dirty="0" smtClean="0"/>
              <a:t>= Capacity x entitlement (100 </a:t>
            </a:r>
            <a:r>
              <a:rPr lang="en-US" dirty="0"/>
              <a:t>MW x 10</a:t>
            </a:r>
            <a:r>
              <a:rPr lang="en-US" dirty="0" smtClean="0"/>
              <a:t>%)</a:t>
            </a:r>
          </a:p>
          <a:p>
            <a:r>
              <a:rPr lang="en-US" dirty="0" smtClean="0"/>
              <a:t>CTRs eligible for credit = 2 MW </a:t>
            </a:r>
          </a:p>
          <a:p>
            <a:pPr marL="457200" lvl="1" indent="0">
              <a:buNone/>
            </a:pPr>
            <a:r>
              <a:rPr lang="en-US" dirty="0" smtClean="0"/>
              <a:t>= 10 MW CTRs – 8 MW self-supply</a:t>
            </a:r>
          </a:p>
          <a:p>
            <a:r>
              <a:rPr lang="en-US" dirty="0" smtClean="0"/>
              <a:t>CTRs credit = $1,000</a:t>
            </a:r>
          </a:p>
          <a:p>
            <a:pPr marL="457200" lvl="1" indent="0">
              <a:buNone/>
            </a:pPr>
            <a:r>
              <a:rPr lang="en-US" dirty="0" smtClean="0"/>
              <a:t>= CTRs eligible for credit x (Capacity Clearing Price </a:t>
            </a:r>
            <a:r>
              <a:rPr lang="en-US" baseline="-25000" dirty="0"/>
              <a:t>participant’s load’s </a:t>
            </a:r>
            <a:r>
              <a:rPr lang="en-US" baseline="-25000" dirty="0" smtClean="0"/>
              <a:t>Capacity Zone</a:t>
            </a:r>
            <a:r>
              <a:rPr lang="en-US" dirty="0" smtClean="0"/>
              <a:t> –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                        Capacity </a:t>
            </a:r>
            <a:r>
              <a:rPr lang="en-US" dirty="0"/>
              <a:t>Clearing Price </a:t>
            </a:r>
            <a:r>
              <a:rPr lang="en-US" baseline="-25000" dirty="0"/>
              <a:t>Pool-Planned </a:t>
            </a:r>
            <a:r>
              <a:rPr lang="en-US" baseline="-25000" dirty="0" smtClean="0"/>
              <a:t>Unit’s Capacity Zone 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= 2 MW x (</a:t>
            </a:r>
            <a:r>
              <a:rPr lang="en-US" dirty="0"/>
              <a:t>$</a:t>
            </a:r>
            <a:r>
              <a:rPr lang="en-US" dirty="0" smtClean="0"/>
              <a:t>2,500/MW-month - </a:t>
            </a:r>
            <a:r>
              <a:rPr lang="en-US" dirty="0"/>
              <a:t>$</a:t>
            </a:r>
            <a:r>
              <a:rPr lang="en-US" dirty="0" smtClean="0"/>
              <a:t>2,000/MW-month)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7543800" y="152400"/>
            <a:ext cx="1447801" cy="52322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July 12-14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854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Tariff language is imprecise and </a:t>
            </a:r>
            <a:br>
              <a:rPr lang="en-US" dirty="0" smtClean="0"/>
            </a:br>
            <a:r>
              <a:rPr lang="en-US" dirty="0" smtClean="0"/>
              <a:t>should be improved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Tariff </a:t>
            </a:r>
            <a:r>
              <a:rPr lang="en-US" dirty="0" smtClean="0"/>
              <a:t>Section III.13.7.5.4.5</a:t>
            </a:r>
            <a:r>
              <a:rPr lang="en-US" dirty="0"/>
              <a:t>, </a:t>
            </a:r>
            <a:r>
              <a:rPr lang="en-US" dirty="0" smtClean="0"/>
              <a:t>allocation </a:t>
            </a:r>
            <a:r>
              <a:rPr lang="en-US" dirty="0"/>
              <a:t>of Pool-Planned Unit CTRs to a municipal entitlement holder </a:t>
            </a:r>
            <a:r>
              <a:rPr lang="en-US" dirty="0" smtClean="0"/>
              <a:t>is: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“…equal to the seasonal claimed capability of the ownership entitlements in such unit at the time of qualification, adjusted for any designated self-supply </a:t>
            </a:r>
            <a:r>
              <a:rPr lang="en-US" dirty="0" smtClean="0"/>
              <a:t>quantities…</a:t>
            </a:r>
            <a:r>
              <a:rPr lang="en-US" i="1" dirty="0" smtClean="0"/>
              <a:t>”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use of “seasonal </a:t>
            </a:r>
            <a:r>
              <a:rPr lang="en-US" dirty="0"/>
              <a:t>claimed </a:t>
            </a:r>
            <a:r>
              <a:rPr lang="en-US" dirty="0" smtClean="0"/>
              <a:t>capability … at time of qualification” is broad and can be refined</a:t>
            </a:r>
          </a:p>
          <a:p>
            <a:r>
              <a:rPr lang="en-US" dirty="0" smtClean="0"/>
              <a:t>In addition, the settlement allocation should reflect de-listed capacity</a:t>
            </a:r>
          </a:p>
          <a:p>
            <a:pPr lvl="1"/>
            <a:r>
              <a:rPr lang="en-US" dirty="0" smtClean="0"/>
              <a:t>Participants </a:t>
            </a:r>
            <a:r>
              <a:rPr lang="en-US" dirty="0"/>
              <a:t>should not receive </a:t>
            </a:r>
            <a:r>
              <a:rPr lang="en-US" dirty="0" smtClean="0"/>
              <a:t>CTR credits </a:t>
            </a:r>
            <a:r>
              <a:rPr lang="en-US" dirty="0"/>
              <a:t>based on capacity that is not available to the </a:t>
            </a:r>
            <a:r>
              <a:rPr lang="en-US" dirty="0" smtClean="0"/>
              <a:t>pool</a:t>
            </a:r>
            <a:endParaRPr lang="en-US" i="1" dirty="0" smtClean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7543800" y="152400"/>
            <a:ext cx="1447801" cy="52322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July 12-14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5574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De-listed Capacity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4321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Continuing the prior example, assume:</a:t>
            </a:r>
          </a:p>
          <a:p>
            <a:pPr lvl="1"/>
            <a:r>
              <a:rPr lang="en-US" dirty="0" smtClean="0"/>
              <a:t>The Pool-Planned Unit de-lists </a:t>
            </a:r>
            <a:r>
              <a:rPr lang="en-US" dirty="0"/>
              <a:t>20 MW</a:t>
            </a:r>
          </a:p>
          <a:p>
            <a:pPr lvl="1"/>
            <a:r>
              <a:rPr lang="en-US" dirty="0" smtClean="0"/>
              <a:t>Capacity </a:t>
            </a:r>
            <a:r>
              <a:rPr lang="en-US" dirty="0"/>
              <a:t>Supply Obligation </a:t>
            </a:r>
            <a:r>
              <a:rPr lang="en-US" dirty="0" smtClean="0"/>
              <a:t>after FCA is 80 MW</a:t>
            </a:r>
            <a:endParaRPr lang="en-US" dirty="0"/>
          </a:p>
          <a:p>
            <a:r>
              <a:rPr lang="en-US" dirty="0" smtClean="0"/>
              <a:t>CTRs are </a:t>
            </a:r>
            <a:r>
              <a:rPr lang="en-US" i="1" dirty="0" smtClean="0"/>
              <a:t>still </a:t>
            </a:r>
            <a:r>
              <a:rPr lang="en-US" dirty="0" smtClean="0"/>
              <a:t>the </a:t>
            </a:r>
            <a:r>
              <a:rPr lang="en-US" dirty="0"/>
              <a:t>product of the </a:t>
            </a:r>
            <a:r>
              <a:rPr lang="en-US" dirty="0" smtClean="0"/>
              <a:t>capacity </a:t>
            </a:r>
            <a:r>
              <a:rPr lang="en-US" dirty="0"/>
              <a:t>and </a:t>
            </a:r>
            <a:r>
              <a:rPr lang="en-US" dirty="0" smtClean="0"/>
              <a:t>entitlement, i.e., 10 </a:t>
            </a:r>
            <a:r>
              <a:rPr lang="en-US" dirty="0"/>
              <a:t>MW (100 MW x 10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Includes 2 MW of de-listed capacity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7543800" y="152400"/>
            <a:ext cx="1447801" cy="52322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July 12-14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3522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3608" y="609600"/>
            <a:ext cx="6268192" cy="381000"/>
          </a:xfrm>
        </p:spPr>
        <p:txBody>
          <a:bodyPr/>
          <a:lstStyle/>
          <a:p>
            <a:r>
              <a:rPr lang="en-US" sz="2600" dirty="0" smtClean="0"/>
              <a:t>FCM CTR Calculation Clarification</a:t>
            </a:r>
            <a:endParaRPr lang="en-US" sz="2600" strike="sngStrike" dirty="0">
              <a:solidFill>
                <a:srgbClr val="00B050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164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January 2023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part of the recent Accelerate FCM Settlement &amp; Billing project, the ISO proposed Tariff changes to clarify the calculation of </a:t>
            </a:r>
            <a:r>
              <a:rPr lang="en-US" dirty="0"/>
              <a:t>s</a:t>
            </a:r>
            <a:r>
              <a:rPr lang="en-US" dirty="0" smtClean="0"/>
              <a:t>pecifically allocated CTRs associated with Pool Planned Units</a:t>
            </a:r>
          </a:p>
          <a:p>
            <a:r>
              <a:rPr lang="en-US" dirty="0" smtClean="0"/>
              <a:t>The ISO is proposing additional refinements to the Tariff provision for specifically allocated CTRs for Pool-Planned Units to further clarify the settlement calculation and reflect de-listed capacity</a:t>
            </a:r>
          </a:p>
          <a:p>
            <a:r>
              <a:rPr lang="en-US" dirty="0" smtClean="0"/>
              <a:t>This </a:t>
            </a:r>
            <a:r>
              <a:rPr lang="en-US" dirty="0"/>
              <a:t>meeting </a:t>
            </a:r>
            <a:r>
              <a:rPr lang="en-US" dirty="0" smtClean="0"/>
              <a:t>continues discussion on </a:t>
            </a:r>
            <a:r>
              <a:rPr lang="en-US" dirty="0"/>
              <a:t>this topic and </a:t>
            </a:r>
            <a:r>
              <a:rPr lang="en-US" dirty="0" smtClean="0"/>
              <a:t>proposes Tariff language changes</a:t>
            </a:r>
          </a:p>
          <a:p>
            <a:pPr lvl="1"/>
            <a:r>
              <a:rPr lang="en-US" dirty="0"/>
              <a:t>The ISO is also proposing </a:t>
            </a:r>
            <a:r>
              <a:rPr lang="en-US" dirty="0" smtClean="0"/>
              <a:t>to update </a:t>
            </a:r>
            <a:r>
              <a:rPr lang="en-US" dirty="0"/>
              <a:t>several incorrect references in </a:t>
            </a:r>
            <a:r>
              <a:rPr lang="en-US" dirty="0" smtClean="0"/>
              <a:t>Section </a:t>
            </a:r>
            <a:r>
              <a:rPr lang="en-US" dirty="0"/>
              <a:t>III.13.1.1.2.3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Specifically Allocated CTRs for Pool-Planned Units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Awarded to municipal participants with entitlements in any of the 8 Pool-Planned Units in the New England control area</a:t>
            </a:r>
          </a:p>
          <a:p>
            <a:r>
              <a:rPr lang="en-US" dirty="0" smtClean="0"/>
              <a:t>Participants receive </a:t>
            </a:r>
            <a:r>
              <a:rPr lang="en-US" dirty="0"/>
              <a:t>credits </a:t>
            </a:r>
            <a:r>
              <a:rPr lang="en-US" dirty="0" smtClean="0"/>
              <a:t>when: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price separation in the Forward Capacity Auction (FCA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dirty="0" smtClean="0"/>
              <a:t>; </a:t>
            </a:r>
            <a:r>
              <a:rPr lang="en-US" i="1" dirty="0" smtClean="0"/>
              <a:t>and</a:t>
            </a:r>
          </a:p>
          <a:p>
            <a:pPr lvl="1"/>
            <a:r>
              <a:rPr lang="en-US" dirty="0" smtClean="0"/>
              <a:t>The CTRs are </a:t>
            </a:r>
            <a:r>
              <a:rPr lang="en-US" dirty="0"/>
              <a:t>not used for self-supply</a:t>
            </a:r>
            <a:endParaRPr lang="en-US" dirty="0" smtClean="0"/>
          </a:p>
          <a:p>
            <a:r>
              <a:rPr lang="en-US" dirty="0"/>
              <a:t>Current Tariff language is </a:t>
            </a:r>
            <a:r>
              <a:rPr lang="en-US" dirty="0" smtClean="0"/>
              <a:t>imprecise and does not reflect de-listed capacity</a:t>
            </a:r>
          </a:p>
          <a:p>
            <a:r>
              <a:rPr lang="en-US" dirty="0" smtClean="0"/>
              <a:t>Appendix A provides details on the calculation, the proposed revisions, </a:t>
            </a:r>
            <a:r>
              <a:rPr lang="en-US" dirty="0"/>
              <a:t>and examples </a:t>
            </a:r>
            <a:r>
              <a:rPr lang="en-US" dirty="0" smtClean="0"/>
              <a:t>calculating </a:t>
            </a:r>
            <a:r>
              <a:rPr lang="en-US" dirty="0"/>
              <a:t>Pool-Planned Unit </a:t>
            </a:r>
            <a:r>
              <a:rPr lang="en-US" dirty="0" smtClean="0"/>
              <a:t>specifically allocated CTRs as discussed at the July 12-14, 2022 MC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2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Proposed Tariff </a:t>
            </a:r>
            <a:r>
              <a:rPr lang="en-US" dirty="0" smtClean="0"/>
              <a:t>Changes</a:t>
            </a:r>
            <a:br>
              <a:rPr lang="en-US" dirty="0" smtClean="0"/>
            </a:br>
            <a:r>
              <a:rPr lang="en-US" sz="2700" i="1" dirty="0"/>
              <a:t>Specifically Allocated </a:t>
            </a:r>
            <a:r>
              <a:rPr lang="en-US" sz="2700" i="1" dirty="0" smtClean="0"/>
              <a:t>CTRs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25193"/>
              </p:ext>
            </p:extLst>
          </p:nvPr>
        </p:nvGraphicFramePr>
        <p:xfrm>
          <a:off x="457200" y="914400"/>
          <a:ext cx="8153400" cy="406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99522096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74565668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684559015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063471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III.13.7.5.4.5(a)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for Pool-Planned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Update language to clarify that allocation of CTRs related to Pool-Planned Units are based on the MW cleared in the FCA for the Capacity Commitment Period  </a:t>
                      </a:r>
                      <a:endParaRPr lang="en-US" sz="160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Current language regarding calculation of CTR allocation could be open to multiple interpretations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05117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III.13.7.5.4.5(b)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for Pool-Planned Units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Update language to clarify </a:t>
                      </a:r>
                      <a:r>
                        <a:rPr lang="en-US" sz="1600" strike="noStrike" baseline="0" dirty="0" smtClean="0">
                          <a:solidFill>
                            <a:srgbClr val="000000"/>
                          </a:solidFill>
                        </a:rPr>
                        <a:t>formula used for determining CTR credits</a:t>
                      </a:r>
                      <a:endParaRPr lang="en-US" sz="1600" strike="sng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 light of changes to subsection(a), new language is necessary to capture how CTR credits are calculated</a:t>
                      </a:r>
                      <a:endParaRPr lang="en-US" sz="1600" strike="sng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983100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III.13.7.5.4.5 - 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Specifically Allocated CTRs for Pool-Planned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Delete rows with Nominal Summer and Nominal Winter MW values, and columns with Summer and Winter MW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Values are not current and could lead to confusion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2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52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Proposed Tariff </a:t>
            </a:r>
            <a:r>
              <a:rPr lang="en-US" dirty="0" smtClean="0"/>
              <a:t>Changes</a:t>
            </a:r>
            <a:br>
              <a:rPr lang="en-US" dirty="0" smtClean="0"/>
            </a:br>
            <a:r>
              <a:rPr lang="en-US" sz="2700" i="1" dirty="0" smtClean="0"/>
              <a:t>Minor Tariff Corrections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21064"/>
              </p:ext>
            </p:extLst>
          </p:nvPr>
        </p:nvGraphicFramePr>
        <p:xfrm>
          <a:off x="457200" y="1371600"/>
          <a:ext cx="7924800" cy="144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95220964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3745656682"/>
                    </a:ext>
                  </a:extLst>
                </a:gridCol>
                <a:gridCol w="3396343">
                  <a:extLst>
                    <a:ext uri="{9D8B030D-6E8A-4147-A177-3AD203B41FA5}">
                      <a16:colId xmlns:a16="http://schemas.microsoft.com/office/drawing/2014/main" val="2684559015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063471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III.13.1.1.2.3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Initial Interconnection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references as follows: 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III.13.1.1.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 III.13.1.1.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 III.13.1.1.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and III.13.1.1.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Incorrect references were uncovered during a compliance audit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2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62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ISO is proposing to </a:t>
            </a:r>
            <a:r>
              <a:rPr lang="en-US" dirty="0" smtClean="0"/>
              <a:t>clarify the Tariff language for the settlement calculation for CTRs </a:t>
            </a:r>
            <a:r>
              <a:rPr lang="en-US" dirty="0"/>
              <a:t>for </a:t>
            </a:r>
            <a:r>
              <a:rPr lang="en-US" dirty="0" smtClean="0"/>
              <a:t>Pool-Planned Units to better reflect the calculation and </a:t>
            </a:r>
            <a:br>
              <a:rPr lang="en-US" dirty="0" smtClean="0"/>
            </a:br>
            <a:r>
              <a:rPr lang="en-US" dirty="0" smtClean="0"/>
              <a:t>account for de-listed capacity</a:t>
            </a:r>
          </a:p>
          <a:p>
            <a:pPr lvl="1"/>
            <a:r>
              <a:rPr lang="en-US" dirty="0"/>
              <a:t>The ISO is also proposing to </a:t>
            </a:r>
            <a:r>
              <a:rPr lang="en-US" dirty="0" smtClean="0"/>
              <a:t>correct several references in Section </a:t>
            </a:r>
            <a:r>
              <a:rPr lang="en-US" dirty="0"/>
              <a:t>III.13.1.1.2.3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requested effective date is January 2023</a:t>
            </a:r>
            <a:endParaRPr lang="en-US" strike="sngStrike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price separation between </a:t>
            </a:r>
            <a:r>
              <a:rPr lang="en-US" dirty="0" smtClean="0"/>
              <a:t>Capacity Zones </a:t>
            </a:r>
            <a:r>
              <a:rPr lang="en-US" dirty="0"/>
              <a:t>or potential CTR credits until the 2024/25 </a:t>
            </a:r>
            <a:r>
              <a:rPr lang="en-US" dirty="0" smtClean="0"/>
              <a:t>Capacity Commitment Period</a:t>
            </a:r>
            <a:endParaRPr lang="en-US" strike="sngStrik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630930794"/>
              </p:ext>
            </p:extLst>
          </p:nvPr>
        </p:nvGraphicFramePr>
        <p:xfrm>
          <a:off x="457200" y="1600200"/>
          <a:ext cx="8229600" cy="301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7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  <a:hlinkClick r:id="rId2"/>
                        </a:rPr>
                        <a:t>July 12-14, 2022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MC introduction and initial discussions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August 9-10, 2022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Tariff language presentation and continued discussions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September 13-14, 2022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Continued discussions and vote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Participants Committee</a:t>
                      </a: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October 6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, 2022</a:t>
                      </a:r>
                      <a:endParaRPr lang="en-US" b="1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PC discussion and vote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97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0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7"/>
          <p:cNvSpPr txBox="1">
            <a:spLocks/>
          </p:cNvSpPr>
          <p:nvPr/>
        </p:nvSpPr>
        <p:spPr>
          <a:xfrm>
            <a:off x="1066800" y="4800600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Mark Wing</a:t>
            </a:r>
          </a:p>
        </p:txBody>
      </p:sp>
      <p:sp>
        <p:nvSpPr>
          <p:cNvPr id="4" name="Text Placeholder 27"/>
          <p:cNvSpPr txBox="1">
            <a:spLocks/>
          </p:cNvSpPr>
          <p:nvPr/>
        </p:nvSpPr>
        <p:spPr>
          <a:xfrm>
            <a:off x="1066800" y="5201478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u="none" kern="0" cap="all" spc="3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(413) 535-4344 | mwing@iso-ne.com</a:t>
            </a:r>
          </a:p>
        </p:txBody>
      </p:sp>
    </p:spTree>
    <p:extLst>
      <p:ext uri="{BB962C8B-B14F-4D97-AF65-F5344CB8AC3E}">
        <p14:creationId xmlns:p14="http://schemas.microsoft.com/office/powerpoint/2010/main" val="35504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CSO = </a:t>
            </a:r>
            <a:r>
              <a:rPr lang="en-US" dirty="0"/>
              <a:t>Capacity Supply Obligation</a:t>
            </a:r>
          </a:p>
          <a:p>
            <a:r>
              <a:rPr lang="en-US" dirty="0" smtClean="0"/>
              <a:t>CTR = Capacity Transfer Right</a:t>
            </a:r>
          </a:p>
          <a:p>
            <a:r>
              <a:rPr lang="en-US" dirty="0"/>
              <a:t>FCA = Forward Capacity </a:t>
            </a:r>
            <a:r>
              <a:rPr lang="en-US" dirty="0" smtClean="0"/>
              <a:t>Auction</a:t>
            </a:r>
            <a:endParaRPr lang="en-US" dirty="0"/>
          </a:p>
          <a:p>
            <a:r>
              <a:rPr lang="en-US" dirty="0" smtClean="0"/>
              <a:t>FCM = Forward </a:t>
            </a:r>
            <a:r>
              <a:rPr lang="en-US" dirty="0"/>
              <a:t>Capacity </a:t>
            </a:r>
            <a:r>
              <a:rPr lang="en-US" dirty="0" smtClean="0"/>
              <a:t>Market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969</Words>
  <Application>Microsoft Office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Markets Committee PowerPoint Presentation Template 2017</vt:lpstr>
      <vt:lpstr>PowerPoint Presentation</vt:lpstr>
      <vt:lpstr>PowerPoint Presentation</vt:lpstr>
      <vt:lpstr>Specifically Allocated CTRs for Pool-Planned Units</vt:lpstr>
      <vt:lpstr>Summary of Proposed Tariff Changes Specifically Allocated CTRs </vt:lpstr>
      <vt:lpstr>Summary of Proposed Tariff Changes Minor Tariff Corrections </vt:lpstr>
      <vt:lpstr>Conclusion</vt:lpstr>
      <vt:lpstr>Stakeholder Schedule</vt:lpstr>
      <vt:lpstr>PowerPoint Presentation</vt:lpstr>
      <vt:lpstr>Acronyms Used in this Presentation</vt:lpstr>
      <vt:lpstr>Appendix A</vt:lpstr>
      <vt:lpstr>Pool-Planned Unit Capacity Transfer Rights</vt:lpstr>
      <vt:lpstr>Background</vt:lpstr>
      <vt:lpstr>Current Tariff language is imprecise and  should be improved</vt:lpstr>
      <vt:lpstr>Example with De-listed Capacity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2022-08-02T21:14:08Z</dcterms:created>
  <dcterms:modified xsi:type="dcterms:W3CDTF">2022-08-02T21:23:04Z</dcterms:modified>
  <cp:category/>
  <cp:contentStatus/>
</cp:coreProperties>
</file>