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8"/>
  </p:notesMasterIdLst>
  <p:handoutMasterIdLst>
    <p:handoutMasterId r:id="rId39"/>
  </p:handoutMasterIdLst>
  <p:sldIdLst>
    <p:sldId id="257" r:id="rId2"/>
    <p:sldId id="287" r:id="rId3"/>
    <p:sldId id="288" r:id="rId4"/>
    <p:sldId id="289" r:id="rId5"/>
    <p:sldId id="290" r:id="rId6"/>
    <p:sldId id="297" r:id="rId7"/>
    <p:sldId id="292" r:id="rId8"/>
    <p:sldId id="271" r:id="rId9"/>
    <p:sldId id="272" r:id="rId10"/>
    <p:sldId id="293" r:id="rId11"/>
    <p:sldId id="273" r:id="rId12"/>
    <p:sldId id="294" r:id="rId13"/>
    <p:sldId id="274" r:id="rId14"/>
    <p:sldId id="295" r:id="rId15"/>
    <p:sldId id="275" r:id="rId16"/>
    <p:sldId id="296" r:id="rId17"/>
    <p:sldId id="276" r:id="rId18"/>
    <p:sldId id="277" r:id="rId19"/>
    <p:sldId id="278" r:id="rId20"/>
    <p:sldId id="305" r:id="rId21"/>
    <p:sldId id="279" r:id="rId22"/>
    <p:sldId id="298" r:id="rId23"/>
    <p:sldId id="280" r:id="rId24"/>
    <p:sldId id="299" r:id="rId25"/>
    <p:sldId id="281" r:id="rId26"/>
    <p:sldId id="300" r:id="rId27"/>
    <p:sldId id="282" r:id="rId28"/>
    <p:sldId id="304" r:id="rId29"/>
    <p:sldId id="283" r:id="rId30"/>
    <p:sldId id="301" r:id="rId31"/>
    <p:sldId id="284" r:id="rId32"/>
    <p:sldId id="302" r:id="rId33"/>
    <p:sldId id="285" r:id="rId34"/>
    <p:sldId id="303" r:id="rId35"/>
    <p:sldId id="286" r:id="rId36"/>
    <p:sldId id="270"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8" autoAdjust="0"/>
    <p:restoredTop sz="94662" autoAdjust="0"/>
  </p:normalViewPr>
  <p:slideViewPr>
    <p:cSldViewPr>
      <p:cViewPr>
        <p:scale>
          <a:sx n="66" d="100"/>
          <a:sy n="66" d="100"/>
        </p:scale>
        <p:origin x="9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39"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73B86-C9FB-4C13-B754-3613E51074E4}" type="doc">
      <dgm:prSet loTypeId="urn:microsoft.com/office/officeart/2005/8/layout/hProcess9" loCatId="process" qsTypeId="urn:microsoft.com/office/officeart/2005/8/quickstyle/simple5" qsCatId="simple" csTypeId="urn:microsoft.com/office/officeart/2005/8/colors/accent0_1" csCatId="mainScheme" phldr="1"/>
      <dgm:spPr/>
    </dgm:pt>
    <dgm:pt modelId="{C22681FE-CE71-4E30-B9EA-DA4C1F5B96EF}">
      <dgm:prSet phldrT="[Text]"/>
      <dgm:spPr/>
      <dgm:t>
        <a:bodyPr/>
        <a:lstStyle/>
        <a:p>
          <a:r>
            <a:rPr lang="en-US" dirty="0"/>
            <a:t>Customer Engagement Window (30d)</a:t>
          </a:r>
        </a:p>
      </dgm:t>
    </dgm:pt>
    <dgm:pt modelId="{23BC0429-87EF-4CAC-95B7-FECD2F0258AF}" type="parTrans" cxnId="{FBEEDF73-4684-41B6-A83E-EBD41A88B11E}">
      <dgm:prSet/>
      <dgm:spPr/>
      <dgm:t>
        <a:bodyPr/>
        <a:lstStyle/>
        <a:p>
          <a:endParaRPr lang="en-US"/>
        </a:p>
      </dgm:t>
    </dgm:pt>
    <dgm:pt modelId="{574B7030-910F-4C4F-8396-70651E694D2D}" type="sibTrans" cxnId="{FBEEDF73-4684-41B6-A83E-EBD41A88B11E}">
      <dgm:prSet/>
      <dgm:spPr/>
      <dgm:t>
        <a:bodyPr/>
        <a:lstStyle/>
        <a:p>
          <a:endParaRPr lang="en-US"/>
        </a:p>
      </dgm:t>
    </dgm:pt>
    <dgm:pt modelId="{5932F7E4-5589-44B7-8977-BB2CEFA10B9F}">
      <dgm:prSet phldrT="[Text]"/>
      <dgm:spPr/>
      <dgm:t>
        <a:bodyPr/>
        <a:lstStyle/>
        <a:p>
          <a:r>
            <a:rPr lang="en-US" dirty="0"/>
            <a:t>Cluster Study (150d)</a:t>
          </a:r>
        </a:p>
      </dgm:t>
    </dgm:pt>
    <dgm:pt modelId="{05A05D9D-49E0-4104-8228-2C55DDCC0393}" type="parTrans" cxnId="{C1EBFA11-81A1-4161-BB17-06B23D3F98F4}">
      <dgm:prSet/>
      <dgm:spPr/>
      <dgm:t>
        <a:bodyPr/>
        <a:lstStyle/>
        <a:p>
          <a:endParaRPr lang="en-US"/>
        </a:p>
      </dgm:t>
    </dgm:pt>
    <dgm:pt modelId="{4F41667C-9C9B-401E-BD5D-05C553747C12}" type="sibTrans" cxnId="{C1EBFA11-81A1-4161-BB17-06B23D3F98F4}">
      <dgm:prSet/>
      <dgm:spPr/>
      <dgm:t>
        <a:bodyPr/>
        <a:lstStyle/>
        <a:p>
          <a:endParaRPr lang="en-US"/>
        </a:p>
      </dgm:t>
    </dgm:pt>
    <dgm:pt modelId="{C9BAB442-0B5D-4C02-8FFA-9AE63C977D2C}">
      <dgm:prSet phldrT="[Text]"/>
      <dgm:spPr/>
      <dgm:t>
        <a:bodyPr/>
        <a:lstStyle/>
        <a:p>
          <a:r>
            <a:rPr lang="en-US" dirty="0"/>
            <a:t>Cluster Re-study (150d)</a:t>
          </a:r>
        </a:p>
      </dgm:t>
    </dgm:pt>
    <dgm:pt modelId="{A8AFF6BA-2129-43E8-89F8-538576EC7F71}" type="parTrans" cxnId="{5FBDBC8B-58D4-4A2C-A7D2-F64FF3E3653D}">
      <dgm:prSet/>
      <dgm:spPr/>
      <dgm:t>
        <a:bodyPr/>
        <a:lstStyle/>
        <a:p>
          <a:endParaRPr lang="en-US"/>
        </a:p>
      </dgm:t>
    </dgm:pt>
    <dgm:pt modelId="{033B484D-B2D7-4F7D-B874-369FFEF39EC3}" type="sibTrans" cxnId="{5FBDBC8B-58D4-4A2C-A7D2-F64FF3E3653D}">
      <dgm:prSet/>
      <dgm:spPr/>
      <dgm:t>
        <a:bodyPr/>
        <a:lstStyle/>
        <a:p>
          <a:endParaRPr lang="en-US"/>
        </a:p>
      </dgm:t>
    </dgm:pt>
    <dgm:pt modelId="{FAED8735-DDAC-4510-851E-0218664C2EBA}">
      <dgm:prSet phldrT="[Text]"/>
      <dgm:spPr/>
      <dgm:t>
        <a:bodyPr/>
        <a:lstStyle/>
        <a:p>
          <a:r>
            <a:rPr lang="en-US" dirty="0"/>
            <a:t>Facility Study (90d/180d)</a:t>
          </a:r>
        </a:p>
      </dgm:t>
    </dgm:pt>
    <dgm:pt modelId="{830CED8D-8F7D-4692-8D37-50B635AD3C20}" type="parTrans" cxnId="{A9E1F5E2-19ED-4DB2-883F-A61995CE7B8C}">
      <dgm:prSet/>
      <dgm:spPr/>
      <dgm:t>
        <a:bodyPr/>
        <a:lstStyle/>
        <a:p>
          <a:endParaRPr lang="en-US"/>
        </a:p>
      </dgm:t>
    </dgm:pt>
    <dgm:pt modelId="{33B29A72-C1E0-4E4C-9C22-A71F5C446C8C}" type="sibTrans" cxnId="{A9E1F5E2-19ED-4DB2-883F-A61995CE7B8C}">
      <dgm:prSet/>
      <dgm:spPr/>
      <dgm:t>
        <a:bodyPr/>
        <a:lstStyle/>
        <a:p>
          <a:endParaRPr lang="en-US"/>
        </a:p>
      </dgm:t>
    </dgm:pt>
    <dgm:pt modelId="{2BDBDAAF-9515-4CD6-99F7-6A94449ED1C3}">
      <dgm:prSet phldrT="[Text]"/>
      <dgm:spPr/>
      <dgm:t>
        <a:bodyPr/>
        <a:lstStyle/>
        <a:p>
          <a:r>
            <a:rPr lang="en-US" dirty="0"/>
            <a:t>Cluster Request Window (45d)</a:t>
          </a:r>
        </a:p>
      </dgm:t>
    </dgm:pt>
    <dgm:pt modelId="{7B5B92A9-290A-4370-A396-D8E2D217A641}" type="parTrans" cxnId="{EAE0BB3A-6BD4-4066-B62C-DB6077DEBEFA}">
      <dgm:prSet/>
      <dgm:spPr/>
      <dgm:t>
        <a:bodyPr/>
        <a:lstStyle/>
        <a:p>
          <a:endParaRPr lang="en-US"/>
        </a:p>
      </dgm:t>
    </dgm:pt>
    <dgm:pt modelId="{584AE3E3-4863-441E-92AA-FA7E9248BE3F}" type="sibTrans" cxnId="{EAE0BB3A-6BD4-4066-B62C-DB6077DEBEFA}">
      <dgm:prSet/>
      <dgm:spPr/>
      <dgm:t>
        <a:bodyPr/>
        <a:lstStyle/>
        <a:p>
          <a:endParaRPr lang="en-US"/>
        </a:p>
      </dgm:t>
    </dgm:pt>
    <dgm:pt modelId="{B927A00A-546B-4D0C-BCC7-211C02D69C2D}" type="pres">
      <dgm:prSet presAssocID="{40173B86-C9FB-4C13-B754-3613E51074E4}" presName="CompostProcess" presStyleCnt="0">
        <dgm:presLayoutVars>
          <dgm:dir/>
          <dgm:resizeHandles val="exact"/>
        </dgm:presLayoutVars>
      </dgm:prSet>
      <dgm:spPr/>
    </dgm:pt>
    <dgm:pt modelId="{1363C979-D1B3-4E2F-8F22-B218F430DE71}" type="pres">
      <dgm:prSet presAssocID="{40173B86-C9FB-4C13-B754-3613E51074E4}" presName="arrow" presStyleLbl="bgShp" presStyleIdx="0" presStyleCnt="1" custLinFactNeighborX="5665" custLinFactNeighborY="2431"/>
      <dgm:spPr/>
    </dgm:pt>
    <dgm:pt modelId="{A00579A8-0EB9-4A04-B18A-518CB47B0D73}" type="pres">
      <dgm:prSet presAssocID="{40173B86-C9FB-4C13-B754-3613E51074E4}" presName="linearProcess" presStyleCnt="0"/>
      <dgm:spPr/>
    </dgm:pt>
    <dgm:pt modelId="{477200D6-624B-4E37-BD64-F2270E0C6D1B}" type="pres">
      <dgm:prSet presAssocID="{2BDBDAAF-9515-4CD6-99F7-6A94449ED1C3}" presName="textNode" presStyleLbl="node1" presStyleIdx="0" presStyleCnt="5">
        <dgm:presLayoutVars>
          <dgm:bulletEnabled val="1"/>
        </dgm:presLayoutVars>
      </dgm:prSet>
      <dgm:spPr/>
      <dgm:t>
        <a:bodyPr/>
        <a:lstStyle/>
        <a:p>
          <a:endParaRPr lang="en-US"/>
        </a:p>
      </dgm:t>
    </dgm:pt>
    <dgm:pt modelId="{7629D5D2-F096-4F00-8156-3DFEE26FDB32}" type="pres">
      <dgm:prSet presAssocID="{584AE3E3-4863-441E-92AA-FA7E9248BE3F}" presName="sibTrans" presStyleCnt="0"/>
      <dgm:spPr/>
    </dgm:pt>
    <dgm:pt modelId="{0740F110-ACC9-46F4-9E22-A392B0A51DE8}" type="pres">
      <dgm:prSet presAssocID="{C22681FE-CE71-4E30-B9EA-DA4C1F5B96EF}" presName="textNode" presStyleLbl="node1" presStyleIdx="1" presStyleCnt="5">
        <dgm:presLayoutVars>
          <dgm:bulletEnabled val="1"/>
        </dgm:presLayoutVars>
      </dgm:prSet>
      <dgm:spPr/>
      <dgm:t>
        <a:bodyPr/>
        <a:lstStyle/>
        <a:p>
          <a:endParaRPr lang="en-US"/>
        </a:p>
      </dgm:t>
    </dgm:pt>
    <dgm:pt modelId="{08D70ED1-B37D-4606-ADA2-60C3E65FA3A5}" type="pres">
      <dgm:prSet presAssocID="{574B7030-910F-4C4F-8396-70651E694D2D}" presName="sibTrans" presStyleCnt="0"/>
      <dgm:spPr/>
    </dgm:pt>
    <dgm:pt modelId="{63186657-EA38-4989-89ED-88D5ABDEAE34}" type="pres">
      <dgm:prSet presAssocID="{5932F7E4-5589-44B7-8977-BB2CEFA10B9F}" presName="textNode" presStyleLbl="node1" presStyleIdx="2" presStyleCnt="5">
        <dgm:presLayoutVars>
          <dgm:bulletEnabled val="1"/>
        </dgm:presLayoutVars>
      </dgm:prSet>
      <dgm:spPr/>
      <dgm:t>
        <a:bodyPr/>
        <a:lstStyle/>
        <a:p>
          <a:endParaRPr lang="en-US"/>
        </a:p>
      </dgm:t>
    </dgm:pt>
    <dgm:pt modelId="{EAA6336F-0DE7-4170-83F7-77B6AEBB80E9}" type="pres">
      <dgm:prSet presAssocID="{4F41667C-9C9B-401E-BD5D-05C553747C12}" presName="sibTrans" presStyleCnt="0"/>
      <dgm:spPr/>
    </dgm:pt>
    <dgm:pt modelId="{98AEF672-ABC9-4794-8840-685D82809D71}" type="pres">
      <dgm:prSet presAssocID="{C9BAB442-0B5D-4C02-8FFA-9AE63C977D2C}" presName="textNode" presStyleLbl="node1" presStyleIdx="3" presStyleCnt="5">
        <dgm:presLayoutVars>
          <dgm:bulletEnabled val="1"/>
        </dgm:presLayoutVars>
      </dgm:prSet>
      <dgm:spPr/>
      <dgm:t>
        <a:bodyPr/>
        <a:lstStyle/>
        <a:p>
          <a:endParaRPr lang="en-US"/>
        </a:p>
      </dgm:t>
    </dgm:pt>
    <dgm:pt modelId="{C762C469-2CEE-4AB3-8204-7C0507A184E5}" type="pres">
      <dgm:prSet presAssocID="{033B484D-B2D7-4F7D-B874-369FFEF39EC3}" presName="sibTrans" presStyleCnt="0"/>
      <dgm:spPr/>
    </dgm:pt>
    <dgm:pt modelId="{8B5B0B06-AF76-4CEF-807E-61B87A813C68}" type="pres">
      <dgm:prSet presAssocID="{FAED8735-DDAC-4510-851E-0218664C2EBA}" presName="textNode" presStyleLbl="node1" presStyleIdx="4" presStyleCnt="5">
        <dgm:presLayoutVars>
          <dgm:bulletEnabled val="1"/>
        </dgm:presLayoutVars>
      </dgm:prSet>
      <dgm:spPr/>
      <dgm:t>
        <a:bodyPr/>
        <a:lstStyle/>
        <a:p>
          <a:endParaRPr lang="en-US"/>
        </a:p>
      </dgm:t>
    </dgm:pt>
  </dgm:ptLst>
  <dgm:cxnLst>
    <dgm:cxn modelId="{A6052791-B14E-4034-9256-BA03B98B717F}" type="presOf" srcId="{40173B86-C9FB-4C13-B754-3613E51074E4}" destId="{B927A00A-546B-4D0C-BCC7-211C02D69C2D}" srcOrd="0" destOrd="0" presId="urn:microsoft.com/office/officeart/2005/8/layout/hProcess9"/>
    <dgm:cxn modelId="{6C299338-F488-42A0-80EF-CB69ED122876}" type="presOf" srcId="{C9BAB442-0B5D-4C02-8FFA-9AE63C977D2C}" destId="{98AEF672-ABC9-4794-8840-685D82809D71}" srcOrd="0" destOrd="0" presId="urn:microsoft.com/office/officeart/2005/8/layout/hProcess9"/>
    <dgm:cxn modelId="{A9E1F5E2-19ED-4DB2-883F-A61995CE7B8C}" srcId="{40173B86-C9FB-4C13-B754-3613E51074E4}" destId="{FAED8735-DDAC-4510-851E-0218664C2EBA}" srcOrd="4" destOrd="0" parTransId="{830CED8D-8F7D-4692-8D37-50B635AD3C20}" sibTransId="{33B29A72-C1E0-4E4C-9C22-A71F5C446C8C}"/>
    <dgm:cxn modelId="{5FBDBC8B-58D4-4A2C-A7D2-F64FF3E3653D}" srcId="{40173B86-C9FB-4C13-B754-3613E51074E4}" destId="{C9BAB442-0B5D-4C02-8FFA-9AE63C977D2C}" srcOrd="3" destOrd="0" parTransId="{A8AFF6BA-2129-43E8-89F8-538576EC7F71}" sibTransId="{033B484D-B2D7-4F7D-B874-369FFEF39EC3}"/>
    <dgm:cxn modelId="{C0AD62F6-04D2-463B-9367-542289FB80C6}" type="presOf" srcId="{2BDBDAAF-9515-4CD6-99F7-6A94449ED1C3}" destId="{477200D6-624B-4E37-BD64-F2270E0C6D1B}" srcOrd="0" destOrd="0" presId="urn:microsoft.com/office/officeart/2005/8/layout/hProcess9"/>
    <dgm:cxn modelId="{84DA2878-8B6D-481E-8C5B-8CD6D82B45E6}" type="presOf" srcId="{C22681FE-CE71-4E30-B9EA-DA4C1F5B96EF}" destId="{0740F110-ACC9-46F4-9E22-A392B0A51DE8}" srcOrd="0" destOrd="0" presId="urn:microsoft.com/office/officeart/2005/8/layout/hProcess9"/>
    <dgm:cxn modelId="{C1EBFA11-81A1-4161-BB17-06B23D3F98F4}" srcId="{40173B86-C9FB-4C13-B754-3613E51074E4}" destId="{5932F7E4-5589-44B7-8977-BB2CEFA10B9F}" srcOrd="2" destOrd="0" parTransId="{05A05D9D-49E0-4104-8228-2C55DDCC0393}" sibTransId="{4F41667C-9C9B-401E-BD5D-05C553747C12}"/>
    <dgm:cxn modelId="{FBEEDF73-4684-41B6-A83E-EBD41A88B11E}" srcId="{40173B86-C9FB-4C13-B754-3613E51074E4}" destId="{C22681FE-CE71-4E30-B9EA-DA4C1F5B96EF}" srcOrd="1" destOrd="0" parTransId="{23BC0429-87EF-4CAC-95B7-FECD2F0258AF}" sibTransId="{574B7030-910F-4C4F-8396-70651E694D2D}"/>
    <dgm:cxn modelId="{7D90082F-87DA-46AD-B5E8-014B6A4AD9A1}" type="presOf" srcId="{5932F7E4-5589-44B7-8977-BB2CEFA10B9F}" destId="{63186657-EA38-4989-89ED-88D5ABDEAE34}" srcOrd="0" destOrd="0" presId="urn:microsoft.com/office/officeart/2005/8/layout/hProcess9"/>
    <dgm:cxn modelId="{EAE0BB3A-6BD4-4066-B62C-DB6077DEBEFA}" srcId="{40173B86-C9FB-4C13-B754-3613E51074E4}" destId="{2BDBDAAF-9515-4CD6-99F7-6A94449ED1C3}" srcOrd="0" destOrd="0" parTransId="{7B5B92A9-290A-4370-A396-D8E2D217A641}" sibTransId="{584AE3E3-4863-441E-92AA-FA7E9248BE3F}"/>
    <dgm:cxn modelId="{52046A78-9391-4AB8-BE5E-DBBB75CB244B}" type="presOf" srcId="{FAED8735-DDAC-4510-851E-0218664C2EBA}" destId="{8B5B0B06-AF76-4CEF-807E-61B87A813C68}" srcOrd="0" destOrd="0" presId="urn:microsoft.com/office/officeart/2005/8/layout/hProcess9"/>
    <dgm:cxn modelId="{E40CE8A1-9EA9-4DBB-9A7C-56F6523F4E88}" type="presParOf" srcId="{B927A00A-546B-4D0C-BCC7-211C02D69C2D}" destId="{1363C979-D1B3-4E2F-8F22-B218F430DE71}" srcOrd="0" destOrd="0" presId="urn:microsoft.com/office/officeart/2005/8/layout/hProcess9"/>
    <dgm:cxn modelId="{E330C3DD-B125-4C60-8D8E-985468F7A66D}" type="presParOf" srcId="{B927A00A-546B-4D0C-BCC7-211C02D69C2D}" destId="{A00579A8-0EB9-4A04-B18A-518CB47B0D73}" srcOrd="1" destOrd="0" presId="urn:microsoft.com/office/officeart/2005/8/layout/hProcess9"/>
    <dgm:cxn modelId="{A54F7D7A-2863-460D-82D7-411080114707}" type="presParOf" srcId="{A00579A8-0EB9-4A04-B18A-518CB47B0D73}" destId="{477200D6-624B-4E37-BD64-F2270E0C6D1B}" srcOrd="0" destOrd="0" presId="urn:microsoft.com/office/officeart/2005/8/layout/hProcess9"/>
    <dgm:cxn modelId="{299CF3E6-F2B2-4D03-9A5C-245F6A26A64A}" type="presParOf" srcId="{A00579A8-0EB9-4A04-B18A-518CB47B0D73}" destId="{7629D5D2-F096-4F00-8156-3DFEE26FDB32}" srcOrd="1" destOrd="0" presId="urn:microsoft.com/office/officeart/2005/8/layout/hProcess9"/>
    <dgm:cxn modelId="{D7E87ED7-F27A-4F88-8CAC-C7209CE35A4A}" type="presParOf" srcId="{A00579A8-0EB9-4A04-B18A-518CB47B0D73}" destId="{0740F110-ACC9-46F4-9E22-A392B0A51DE8}" srcOrd="2" destOrd="0" presId="urn:microsoft.com/office/officeart/2005/8/layout/hProcess9"/>
    <dgm:cxn modelId="{CE6E93AF-5CD5-408A-8EE8-E14860733941}" type="presParOf" srcId="{A00579A8-0EB9-4A04-B18A-518CB47B0D73}" destId="{08D70ED1-B37D-4606-ADA2-60C3E65FA3A5}" srcOrd="3" destOrd="0" presId="urn:microsoft.com/office/officeart/2005/8/layout/hProcess9"/>
    <dgm:cxn modelId="{F5929897-ED87-4D34-A777-DDBA4CC4E10C}" type="presParOf" srcId="{A00579A8-0EB9-4A04-B18A-518CB47B0D73}" destId="{63186657-EA38-4989-89ED-88D5ABDEAE34}" srcOrd="4" destOrd="0" presId="urn:microsoft.com/office/officeart/2005/8/layout/hProcess9"/>
    <dgm:cxn modelId="{4E52E06F-867D-49F3-8F1B-324979BFF05B}" type="presParOf" srcId="{A00579A8-0EB9-4A04-B18A-518CB47B0D73}" destId="{EAA6336F-0DE7-4170-83F7-77B6AEBB80E9}" srcOrd="5" destOrd="0" presId="urn:microsoft.com/office/officeart/2005/8/layout/hProcess9"/>
    <dgm:cxn modelId="{831AE820-F245-4105-88C3-2D4CE9F61A47}" type="presParOf" srcId="{A00579A8-0EB9-4A04-B18A-518CB47B0D73}" destId="{98AEF672-ABC9-4794-8840-685D82809D71}" srcOrd="6" destOrd="0" presId="urn:microsoft.com/office/officeart/2005/8/layout/hProcess9"/>
    <dgm:cxn modelId="{B1FB26A5-2C2F-4236-B9C7-FFFCB7A27566}" type="presParOf" srcId="{A00579A8-0EB9-4A04-B18A-518CB47B0D73}" destId="{C762C469-2CEE-4AB3-8204-7C0507A184E5}" srcOrd="7" destOrd="0" presId="urn:microsoft.com/office/officeart/2005/8/layout/hProcess9"/>
    <dgm:cxn modelId="{22EDF705-DEF2-413F-9F85-DA69435C8CAE}" type="presParOf" srcId="{A00579A8-0EB9-4A04-B18A-518CB47B0D73}" destId="{8B5B0B06-AF76-4CEF-807E-61B87A813C6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C979-D1B3-4E2F-8F22-B218F430DE71}">
      <dsp:nvSpPr>
        <dsp:cNvPr id="0" name=""/>
        <dsp:cNvSpPr/>
      </dsp:nvSpPr>
      <dsp:spPr>
        <a:xfrm>
          <a:off x="882854" y="0"/>
          <a:ext cx="6093474" cy="2008187"/>
        </a:xfrm>
        <a:prstGeom prst="rightArrow">
          <a:avLst/>
        </a:prstGeom>
        <a:solidFill>
          <a:schemeClr val="dk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77200D6-624B-4E37-BD64-F2270E0C6D1B}">
      <dsp:nvSpPr>
        <dsp:cNvPr id="0" name=""/>
        <dsp:cNvSpPr/>
      </dsp:nvSpPr>
      <dsp:spPr>
        <a:xfrm>
          <a:off x="3150" y="602456"/>
          <a:ext cx="1377402" cy="8032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Cluster Request Window (45d)</a:t>
          </a:r>
        </a:p>
      </dsp:txBody>
      <dsp:txXfrm>
        <a:off x="42363" y="641669"/>
        <a:ext cx="1298976" cy="724848"/>
      </dsp:txXfrm>
    </dsp:sp>
    <dsp:sp modelId="{0740F110-ACC9-46F4-9E22-A392B0A51DE8}">
      <dsp:nvSpPr>
        <dsp:cNvPr id="0" name=""/>
        <dsp:cNvSpPr/>
      </dsp:nvSpPr>
      <dsp:spPr>
        <a:xfrm>
          <a:off x="1449422" y="602456"/>
          <a:ext cx="1377402" cy="8032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Customer Engagement Window (30d)</a:t>
          </a:r>
        </a:p>
      </dsp:txBody>
      <dsp:txXfrm>
        <a:off x="1488635" y="641669"/>
        <a:ext cx="1298976" cy="724848"/>
      </dsp:txXfrm>
    </dsp:sp>
    <dsp:sp modelId="{63186657-EA38-4989-89ED-88D5ABDEAE34}">
      <dsp:nvSpPr>
        <dsp:cNvPr id="0" name=""/>
        <dsp:cNvSpPr/>
      </dsp:nvSpPr>
      <dsp:spPr>
        <a:xfrm>
          <a:off x="2895695" y="602456"/>
          <a:ext cx="1377402" cy="8032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Cluster Study (150d)</a:t>
          </a:r>
        </a:p>
      </dsp:txBody>
      <dsp:txXfrm>
        <a:off x="2934908" y="641669"/>
        <a:ext cx="1298976" cy="724848"/>
      </dsp:txXfrm>
    </dsp:sp>
    <dsp:sp modelId="{98AEF672-ABC9-4794-8840-685D82809D71}">
      <dsp:nvSpPr>
        <dsp:cNvPr id="0" name=""/>
        <dsp:cNvSpPr/>
      </dsp:nvSpPr>
      <dsp:spPr>
        <a:xfrm>
          <a:off x="4341967" y="602456"/>
          <a:ext cx="1377402" cy="8032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Cluster Re-study (150d)</a:t>
          </a:r>
        </a:p>
      </dsp:txBody>
      <dsp:txXfrm>
        <a:off x="4381180" y="641669"/>
        <a:ext cx="1298976" cy="724848"/>
      </dsp:txXfrm>
    </dsp:sp>
    <dsp:sp modelId="{8B5B0B06-AF76-4CEF-807E-61B87A813C68}">
      <dsp:nvSpPr>
        <dsp:cNvPr id="0" name=""/>
        <dsp:cNvSpPr/>
      </dsp:nvSpPr>
      <dsp:spPr>
        <a:xfrm>
          <a:off x="5788240" y="602456"/>
          <a:ext cx="1377402" cy="80327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Facility Study (90d/180d)</a:t>
          </a:r>
        </a:p>
      </dsp:txBody>
      <dsp:txXfrm>
        <a:off x="5827453" y="641669"/>
        <a:ext cx="1298976" cy="7248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t>9/22/2022</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9/22/2022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128476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iso-ne.com/about/news-media/newswire" TargetMode="External"/><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5.jpeg"/><Relationship Id="rId15" Type="http://schemas.openxmlformats.org/officeDocument/2006/relationships/hyperlink" Target="https://twitter.com/isonewengland" TargetMode="External"/><Relationship Id="rId10" Type="http://schemas.openxmlformats.org/officeDocument/2006/relationships/image" Target="../media/image8.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996440"/>
            <a:ext cx="7924800"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a:spLocks noGrp="1"/>
          </p:cNvSpPr>
          <p:nvPr>
            <p:ph type="body" idx="1" hasCustomPrompt="1"/>
          </p:nvPr>
        </p:nvSpPr>
        <p:spPr>
          <a:xfrm>
            <a:off x="838200" y="35052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Tree>
    <p:extLst>
      <p:ext uri="{BB962C8B-B14F-4D97-AF65-F5344CB8AC3E}">
        <p14:creationId xmlns:p14="http://schemas.microsoft.com/office/powerpoint/2010/main" val="2678094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276600" y="6329046"/>
            <a:ext cx="2514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 – Reduced Non CEII Version</a:t>
            </a:r>
            <a:endParaRPr lang="en-US" sz="700" b="1" dirty="0">
              <a:solidFill>
                <a:schemeClr val="tx1"/>
              </a:solidFill>
            </a:endParaRPr>
          </a:p>
        </p:txBody>
      </p:sp>
    </p:spTree>
    <p:extLst>
      <p:ext uri="{BB962C8B-B14F-4D97-AF65-F5344CB8AC3E}">
        <p14:creationId xmlns:p14="http://schemas.microsoft.com/office/powerpoint/2010/main" val="1210279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3" r:id="rId2"/>
    <p:sldLayoutId id="2147483675" r:id="rId3"/>
    <p:sldLayoutId id="2147483650" r:id="rId4"/>
    <p:sldLayoutId id="2147483664" r:id="rId5"/>
    <p:sldLayoutId id="2147483720" r:id="rId6"/>
    <p:sldLayoutId id="214748368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18" r:id="rId25"/>
    <p:sldLayoutId id="2147483719" r:id="rId26"/>
    <p:sldLayoutId id="2147483721" r:id="rId27"/>
    <p:sldLayoutId id="2147483724"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September 28, </a:t>
            </a:r>
            <a:r>
              <a:rPr lang="en-US" dirty="0"/>
              <a:t>2022 | NEPOOL </a:t>
            </a:r>
            <a:r>
              <a:rPr lang="en-US" dirty="0" smtClean="0"/>
              <a:t>transmission </a:t>
            </a:r>
            <a:r>
              <a:rPr lang="en-US" dirty="0"/>
              <a:t>Committee | </a:t>
            </a:r>
            <a:r>
              <a:rPr lang="en-US" dirty="0" smtClean="0"/>
              <a:t> WebEx/teleconference</a:t>
            </a:r>
            <a:endParaRPr lang="en-US" dirty="0"/>
          </a:p>
        </p:txBody>
      </p:sp>
      <p:sp>
        <p:nvSpPr>
          <p:cNvPr id="6" name="Text Placeholder 5"/>
          <p:cNvSpPr>
            <a:spLocks noGrp="1"/>
          </p:cNvSpPr>
          <p:nvPr>
            <p:ph type="body" sz="quarter" idx="17"/>
          </p:nvPr>
        </p:nvSpPr>
        <p:spPr/>
        <p:txBody>
          <a:bodyPr/>
          <a:lstStyle/>
          <a:p>
            <a:r>
              <a:rPr lang="en-US" dirty="0"/>
              <a:t>Al McBride</a:t>
            </a:r>
          </a:p>
          <a:p>
            <a:endParaRPr lang="en-US" dirty="0"/>
          </a:p>
        </p:txBody>
      </p:sp>
      <p:sp>
        <p:nvSpPr>
          <p:cNvPr id="7" name="Text Placeholder 6"/>
          <p:cNvSpPr>
            <a:spLocks noGrp="1"/>
          </p:cNvSpPr>
          <p:nvPr>
            <p:ph type="body" sz="quarter" idx="18"/>
          </p:nvPr>
        </p:nvSpPr>
        <p:spPr/>
        <p:txBody>
          <a:bodyPr/>
          <a:lstStyle/>
          <a:p>
            <a:pPr lvl="0"/>
            <a:r>
              <a:rPr lang="en-US" dirty="0" smtClean="0"/>
              <a:t>System planning</a:t>
            </a:r>
            <a:endParaRPr lang="en-US" dirty="0"/>
          </a:p>
        </p:txBody>
      </p:sp>
      <p:sp>
        <p:nvSpPr>
          <p:cNvPr id="5" name="Text Placeholder 4"/>
          <p:cNvSpPr>
            <a:spLocks noGrp="1"/>
          </p:cNvSpPr>
          <p:nvPr>
            <p:ph type="body" sz="quarter" idx="16"/>
          </p:nvPr>
        </p:nvSpPr>
        <p:spPr/>
        <p:txBody>
          <a:bodyPr>
            <a:normAutofit/>
          </a:bodyPr>
          <a:lstStyle/>
          <a:p>
            <a:r>
              <a:rPr lang="en-US" dirty="0" smtClean="0"/>
              <a:t>ISO New England Initial Thoughts on Responses </a:t>
            </a:r>
            <a:endParaRPr lang="en-US" dirty="0"/>
          </a:p>
        </p:txBody>
      </p:sp>
      <p:sp>
        <p:nvSpPr>
          <p:cNvPr id="8" name="Text Placeholder 7"/>
          <p:cNvSpPr>
            <a:spLocks noGrp="1"/>
          </p:cNvSpPr>
          <p:nvPr>
            <p:ph type="body" sz="quarter" idx="19"/>
          </p:nvPr>
        </p:nvSpPr>
        <p:spPr/>
        <p:txBody>
          <a:bodyPr/>
          <a:lstStyle/>
          <a:p>
            <a:r>
              <a:rPr lang="en-US" sz="2800" dirty="0" smtClean="0"/>
              <a:t>FERC Notice of Proposed Rulemaking:</a:t>
            </a:r>
          </a:p>
          <a:p>
            <a:r>
              <a:rPr lang="en-US" sz="2800" dirty="0" smtClean="0"/>
              <a:t>Improvements to Generator Interconnection Procedures and Agreements</a:t>
            </a:r>
            <a:endParaRPr lang="en-US" sz="2800" dirty="0"/>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solidFill>
                  <a:schemeClr val="tx2"/>
                </a:solidFill>
              </a:rPr>
              <a:t>Informational Interconnection Study</a:t>
            </a:r>
            <a:br>
              <a:rPr lang="en-US" dirty="0" smtClean="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Has the significant benefit of moving exploratory studies outside of the definitive interconnection queue</a:t>
            </a:r>
          </a:p>
          <a:p>
            <a:r>
              <a:rPr lang="en-US" dirty="0" smtClean="0">
                <a:solidFill>
                  <a:schemeClr val="tx2"/>
                </a:solidFill>
              </a:rPr>
              <a:t>Concerns</a:t>
            </a:r>
          </a:p>
          <a:p>
            <a:pPr lvl="1"/>
            <a:r>
              <a:rPr lang="en-US" dirty="0" smtClean="0">
                <a:solidFill>
                  <a:schemeClr val="tx2"/>
                </a:solidFill>
              </a:rPr>
              <a:t>Will not be able reflect the actual upgrades to be identified in a future cluster study</a:t>
            </a:r>
          </a:p>
          <a:p>
            <a:pPr lvl="2"/>
            <a:r>
              <a:rPr lang="en-US" dirty="0" smtClean="0">
                <a:solidFill>
                  <a:schemeClr val="tx2"/>
                </a:solidFill>
              </a:rPr>
              <a:t>Different base case and cluster conditions</a:t>
            </a:r>
          </a:p>
          <a:p>
            <a:pPr lvl="2"/>
            <a:r>
              <a:rPr lang="en-US" dirty="0">
                <a:solidFill>
                  <a:schemeClr val="tx2"/>
                </a:solidFill>
              </a:rPr>
              <a:t>Upgrades could change significantly in definitive SIS</a:t>
            </a:r>
          </a:p>
          <a:p>
            <a:pPr lvl="1"/>
            <a:r>
              <a:rPr lang="en-US" dirty="0" smtClean="0">
                <a:solidFill>
                  <a:schemeClr val="tx2"/>
                </a:solidFill>
              </a:rPr>
              <a:t>45 days would correspond to a very limited scope</a:t>
            </a:r>
          </a:p>
          <a:p>
            <a:pPr lvl="2"/>
            <a:r>
              <a:rPr lang="en-US" dirty="0" smtClean="0">
                <a:solidFill>
                  <a:schemeClr val="tx2"/>
                </a:solidFill>
              </a:rPr>
              <a:t>Will not evaluate all of the scenarios contemplated in a system impact study</a:t>
            </a:r>
          </a:p>
          <a:p>
            <a:pPr lvl="2"/>
            <a:r>
              <a:rPr lang="en-US" dirty="0" smtClean="0">
                <a:solidFill>
                  <a:schemeClr val="tx2"/>
                </a:solidFill>
              </a:rPr>
              <a:t>Very short time to develop cost estimate</a:t>
            </a:r>
          </a:p>
          <a:p>
            <a:pPr lvl="2"/>
            <a:r>
              <a:rPr lang="en-US" dirty="0" smtClean="0">
                <a:solidFill>
                  <a:schemeClr val="tx2"/>
                </a:solidFill>
              </a:rPr>
              <a:t>Limited time to coordinate with affected systems</a:t>
            </a:r>
          </a:p>
          <a:p>
            <a:pPr lvl="1"/>
            <a:r>
              <a:rPr lang="en-US" dirty="0">
                <a:solidFill>
                  <a:schemeClr val="tx2"/>
                </a:solidFill>
              </a:rPr>
              <a:t>Potential for over-burdening work load for limited value</a:t>
            </a:r>
          </a:p>
          <a:p>
            <a:pPr lvl="1"/>
            <a:r>
              <a:rPr lang="en-US" dirty="0">
                <a:solidFill>
                  <a:schemeClr val="tx2"/>
                </a:solidFill>
              </a:rPr>
              <a:t>How to enforce the 5 request limit</a:t>
            </a:r>
          </a:p>
          <a:p>
            <a:pPr lvl="1"/>
            <a:endParaRPr lang="en-US" dirty="0"/>
          </a:p>
        </p:txBody>
      </p:sp>
    </p:spTree>
    <p:extLst>
      <p:ext uri="{BB962C8B-B14F-4D97-AF65-F5344CB8AC3E}">
        <p14:creationId xmlns:p14="http://schemas.microsoft.com/office/powerpoint/2010/main" val="401602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a:t>Public Interconnection </a:t>
            </a:r>
            <a:r>
              <a:rPr lang="en-US" dirty="0" smtClean="0"/>
              <a:t>Information</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normAutofit fontScale="92500"/>
          </a:bodyPr>
          <a:lstStyle/>
          <a:p>
            <a:r>
              <a:rPr lang="en-US" dirty="0"/>
              <a:t>Transmission providers will be required to post on their website an interactive visual representation of estimated capacity available at each bus in the transmission provider’s footprint</a:t>
            </a:r>
          </a:p>
          <a:p>
            <a:r>
              <a:rPr lang="en-US" dirty="0"/>
              <a:t>The interactive visual representation will show the estimated impact of the addition of a proposed generating facility</a:t>
            </a:r>
          </a:p>
          <a:p>
            <a:r>
              <a:rPr lang="en-US" dirty="0"/>
              <a:t>Interconnection customers will be able to input details of a proposed generating facility, including MW amount, voltage level, and point of interconnection</a:t>
            </a:r>
          </a:p>
          <a:p>
            <a:r>
              <a:rPr lang="en-US" dirty="0"/>
              <a:t>The website will automatically generate a table of results showing the impact of that new generating facility on existing facilities</a:t>
            </a:r>
          </a:p>
          <a:p>
            <a:r>
              <a:rPr lang="en-US" dirty="0"/>
              <a:t>Transmission providers will update this website within 30 days after each cluster study and re-study</a:t>
            </a:r>
          </a:p>
        </p:txBody>
      </p:sp>
    </p:spTree>
    <p:extLst>
      <p:ext uri="{BB962C8B-B14F-4D97-AF65-F5344CB8AC3E}">
        <p14:creationId xmlns:p14="http://schemas.microsoft.com/office/powerpoint/2010/main" val="88760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a:solidFill>
                  <a:schemeClr val="tx2"/>
                </a:solidFill>
              </a:rPr>
              <a:t>Public Interconnection </a:t>
            </a:r>
            <a:r>
              <a:rPr lang="en-US" dirty="0" smtClean="0">
                <a:solidFill>
                  <a:schemeClr val="tx2"/>
                </a:solidFill>
              </a:rPr>
              <a:t>Information </a:t>
            </a:r>
            <a:r>
              <a:rPr lang="en-US" dirty="0">
                <a:solidFill>
                  <a:schemeClr val="tx2"/>
                </a:solidFill>
              </a:rPr>
              <a:t/>
            </a:r>
            <a:br>
              <a:rPr lang="en-US" dirty="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Concern</a:t>
            </a:r>
          </a:p>
          <a:p>
            <a:pPr lvl="1"/>
            <a:r>
              <a:rPr lang="en-US" dirty="0" smtClean="0">
                <a:solidFill>
                  <a:schemeClr val="tx2"/>
                </a:solidFill>
              </a:rPr>
              <a:t>No way to have a visual representation anticipate all of the conditions of concern in a system impact study</a:t>
            </a:r>
          </a:p>
          <a:p>
            <a:pPr lvl="2"/>
            <a:r>
              <a:rPr lang="en-US" dirty="0" smtClean="0">
                <a:solidFill>
                  <a:schemeClr val="tx2"/>
                </a:solidFill>
              </a:rPr>
              <a:t>Different system stresses</a:t>
            </a:r>
          </a:p>
          <a:p>
            <a:pPr lvl="2"/>
            <a:r>
              <a:rPr lang="en-US" dirty="0" smtClean="0">
                <a:solidFill>
                  <a:schemeClr val="tx2"/>
                </a:solidFill>
              </a:rPr>
              <a:t>Operability issues (e.g. N-1-1)</a:t>
            </a:r>
          </a:p>
          <a:p>
            <a:pPr lvl="2"/>
            <a:r>
              <a:rPr lang="en-US" dirty="0" smtClean="0">
                <a:solidFill>
                  <a:schemeClr val="tx2"/>
                </a:solidFill>
              </a:rPr>
              <a:t>Stability and voltage issues</a:t>
            </a:r>
          </a:p>
          <a:p>
            <a:pPr lvl="2"/>
            <a:r>
              <a:rPr lang="en-US" dirty="0" smtClean="0">
                <a:solidFill>
                  <a:schemeClr val="tx2"/>
                </a:solidFill>
              </a:rPr>
              <a:t>Weak grid issues</a:t>
            </a:r>
          </a:p>
          <a:p>
            <a:pPr lvl="1"/>
            <a:r>
              <a:rPr lang="en-US" dirty="0">
                <a:solidFill>
                  <a:schemeClr val="tx2"/>
                </a:solidFill>
              </a:rPr>
              <a:t>Limited value of information that may not directly correspond with future study </a:t>
            </a:r>
            <a:r>
              <a:rPr lang="en-US" dirty="0" smtClean="0">
                <a:solidFill>
                  <a:schemeClr val="tx2"/>
                </a:solidFill>
              </a:rPr>
              <a:t>results</a:t>
            </a:r>
            <a:endParaRPr lang="en-US" dirty="0">
              <a:solidFill>
                <a:schemeClr val="tx2"/>
              </a:solidFill>
            </a:endParaRPr>
          </a:p>
        </p:txBody>
      </p:sp>
    </p:spTree>
    <p:extLst>
      <p:ext uri="{BB962C8B-B14F-4D97-AF65-F5344CB8AC3E}">
        <p14:creationId xmlns:p14="http://schemas.microsoft.com/office/powerpoint/2010/main" val="228563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lstStyle/>
          <a:p>
            <a:r>
              <a:rPr lang="en-US" dirty="0"/>
              <a:t>Cluster Study </a:t>
            </a:r>
            <a:r>
              <a:rPr lang="en-US" dirty="0" smtClean="0"/>
              <a:t>Process </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a:xfrm>
            <a:off x="457200" y="3514512"/>
            <a:ext cx="8229600" cy="2699937"/>
          </a:xfrm>
        </p:spPr>
        <p:txBody>
          <a:bodyPr>
            <a:normAutofit fontScale="70000" lnSpcReduction="20000"/>
          </a:bodyPr>
          <a:lstStyle/>
          <a:p>
            <a:r>
              <a:rPr lang="en-US" dirty="0"/>
              <a:t>All interconnection requests must be submitted during an annual cluster request window</a:t>
            </a:r>
          </a:p>
          <a:p>
            <a:r>
              <a:rPr lang="en-US" dirty="0"/>
              <a:t>During the customer engagement window, the transmission provider will hold a scoping meeting with all interconnection customers.  Interconnection customers may request an individual scoping meeting in addition to the </a:t>
            </a:r>
            <a:r>
              <a:rPr lang="en-US" dirty="0" smtClean="0"/>
              <a:t>group </a:t>
            </a:r>
            <a:r>
              <a:rPr lang="en-US" dirty="0"/>
              <a:t>meeting</a:t>
            </a:r>
          </a:p>
          <a:p>
            <a:r>
              <a:rPr lang="en-US" dirty="0"/>
              <a:t>All interconnection customers in a cluster will be considered equally queued</a:t>
            </a:r>
          </a:p>
          <a:p>
            <a:r>
              <a:rPr lang="en-US" dirty="0"/>
              <a:t>The cluster study process includes a built-in restudy period, which is triggered when a higher or equally queued interconnection customer withdraws from the </a:t>
            </a:r>
            <a:r>
              <a:rPr lang="en-US" dirty="0" smtClean="0"/>
              <a:t>queue</a:t>
            </a:r>
            <a:endParaRPr lang="en-US" dirty="0"/>
          </a:p>
        </p:txBody>
      </p:sp>
      <p:graphicFrame>
        <p:nvGraphicFramePr>
          <p:cNvPr id="5" name="Content Placeholder 4">
            <a:extLst>
              <a:ext uri="{FF2B5EF4-FFF2-40B4-BE49-F238E27FC236}">
                <a16:creationId xmlns:a16="http://schemas.microsoft.com/office/drawing/2014/main" id="{2EDC2A0C-9228-4D67-8B33-5BB5363056A8}"/>
              </a:ext>
            </a:extLst>
          </p:cNvPr>
          <p:cNvGraphicFramePr>
            <a:graphicFrameLocks/>
          </p:cNvGraphicFramePr>
          <p:nvPr>
            <p:extLst>
              <p:ext uri="{D42A27DB-BD31-4B8C-83A1-F6EECF244321}">
                <p14:modId xmlns:p14="http://schemas.microsoft.com/office/powerpoint/2010/main" val="351187113"/>
              </p:ext>
            </p:extLst>
          </p:nvPr>
        </p:nvGraphicFramePr>
        <p:xfrm>
          <a:off x="990600" y="1362763"/>
          <a:ext cx="7168793" cy="200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2">
            <a:extLst>
              <a:ext uri="{FF2B5EF4-FFF2-40B4-BE49-F238E27FC236}">
                <a16:creationId xmlns:a16="http://schemas.microsoft.com/office/drawing/2014/main" id="{73851345-8D49-4C32-9FE6-21E741861518}"/>
              </a:ext>
            </a:extLst>
          </p:cNvPr>
          <p:cNvSpPr/>
          <p:nvPr/>
        </p:nvSpPr>
        <p:spPr>
          <a:xfrm>
            <a:off x="2362199" y="1748531"/>
            <a:ext cx="4425594" cy="123894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01ACF28-5F80-49C1-9A31-6ED35896AACF}"/>
              </a:ext>
            </a:extLst>
          </p:cNvPr>
          <p:cNvSpPr txBox="1"/>
          <p:nvPr/>
        </p:nvSpPr>
        <p:spPr>
          <a:xfrm>
            <a:off x="2664002" y="1168297"/>
            <a:ext cx="3821987" cy="553998"/>
          </a:xfrm>
          <a:prstGeom prst="rect">
            <a:avLst/>
          </a:prstGeom>
          <a:noFill/>
        </p:spPr>
        <p:txBody>
          <a:bodyPr wrap="square" rtlCol="0">
            <a:spAutoFit/>
          </a:bodyPr>
          <a:lstStyle/>
          <a:p>
            <a:pPr algn="ctr"/>
            <a:r>
              <a:rPr lang="en-US" sz="3000" dirty="0"/>
              <a:t>Cluster</a:t>
            </a:r>
          </a:p>
        </p:txBody>
      </p:sp>
    </p:spTree>
    <p:extLst>
      <p:ext uri="{BB962C8B-B14F-4D97-AF65-F5344CB8AC3E}">
        <p14:creationId xmlns:p14="http://schemas.microsoft.com/office/powerpoint/2010/main" val="27202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solidFill>
                  <a:schemeClr val="tx2"/>
                </a:solidFill>
              </a:rPr>
              <a:t>Cluster Study Process </a:t>
            </a:r>
            <a:br>
              <a:rPr lang="en-US" dirty="0" smtClean="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To what extent should New England differences be preserved?</a:t>
            </a:r>
          </a:p>
          <a:p>
            <a:pPr lvl="1"/>
            <a:r>
              <a:rPr lang="en-US" dirty="0" smtClean="0">
                <a:solidFill>
                  <a:schemeClr val="tx2"/>
                </a:solidFill>
              </a:rPr>
              <a:t>FCM</a:t>
            </a:r>
          </a:p>
          <a:p>
            <a:pPr lvl="2"/>
            <a:r>
              <a:rPr lang="en-US" dirty="0" smtClean="0">
                <a:solidFill>
                  <a:schemeClr val="tx2"/>
                </a:solidFill>
              </a:rPr>
              <a:t>Deliverability is assessed in an annual group/cluster study in preparation for each FCA</a:t>
            </a:r>
          </a:p>
          <a:p>
            <a:pPr lvl="3"/>
            <a:r>
              <a:rPr lang="en-US" dirty="0" smtClean="0">
                <a:solidFill>
                  <a:schemeClr val="tx2"/>
                </a:solidFill>
              </a:rPr>
              <a:t>Identifies if projects can be deliverable in (approximately) four years, in whole or in part, in association with upgrades, if applicable</a:t>
            </a:r>
          </a:p>
          <a:p>
            <a:pPr lvl="1"/>
            <a:r>
              <a:rPr lang="en-US" dirty="0" smtClean="0">
                <a:solidFill>
                  <a:schemeClr val="tx2"/>
                </a:solidFill>
              </a:rPr>
              <a:t>New England clustering</a:t>
            </a:r>
          </a:p>
          <a:p>
            <a:pPr lvl="2"/>
            <a:r>
              <a:rPr lang="en-US" dirty="0" smtClean="0">
                <a:solidFill>
                  <a:schemeClr val="tx2"/>
                </a:solidFill>
              </a:rPr>
              <a:t>Clustering is only triggered in the case of common significant upgrades</a:t>
            </a:r>
          </a:p>
          <a:p>
            <a:pPr lvl="2"/>
            <a:r>
              <a:rPr lang="en-US" dirty="0" smtClean="0">
                <a:solidFill>
                  <a:schemeClr val="tx2"/>
                </a:solidFill>
              </a:rPr>
              <a:t>Regional Planning Study at the Planning Advisory Committee provides significant information to the region regarding major interconnections</a:t>
            </a:r>
          </a:p>
          <a:p>
            <a:pPr lvl="1"/>
            <a:r>
              <a:rPr lang="en-US" dirty="0">
                <a:solidFill>
                  <a:schemeClr val="tx2"/>
                </a:solidFill>
              </a:rPr>
              <a:t>Coordination with non-FERC generation (cluster) studies</a:t>
            </a:r>
          </a:p>
          <a:p>
            <a:r>
              <a:rPr lang="en-US" dirty="0">
                <a:solidFill>
                  <a:schemeClr val="tx2"/>
                </a:solidFill>
              </a:rPr>
              <a:t>150 days is insufficient to complete a complicated cluster system impact study</a:t>
            </a:r>
          </a:p>
        </p:txBody>
      </p:sp>
    </p:spTree>
    <p:extLst>
      <p:ext uri="{BB962C8B-B14F-4D97-AF65-F5344CB8AC3E}">
        <p14:creationId xmlns:p14="http://schemas.microsoft.com/office/powerpoint/2010/main" val="109821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a:xfrm>
            <a:off x="457200" y="76200"/>
            <a:ext cx="8229600" cy="1600200"/>
          </a:xfrm>
        </p:spPr>
        <p:txBody>
          <a:bodyPr>
            <a:normAutofit fontScale="90000"/>
          </a:bodyPr>
          <a:lstStyle/>
          <a:p>
            <a:r>
              <a:rPr lang="en-US" sz="3300" dirty="0"/>
              <a:t>Allocation of Cluster Study Costs, Cluster Network Upgrade Costs, and Shared Network </a:t>
            </a:r>
            <a:r>
              <a:rPr lang="en-US" sz="3300" dirty="0" smtClean="0"/>
              <a:t>Upgrades </a:t>
            </a:r>
            <a:r>
              <a:rPr lang="en-US" dirty="0" smtClean="0"/>
              <a:t/>
            </a:r>
            <a:br>
              <a:rPr lang="en-US" dirty="0" smtClean="0"/>
            </a:br>
            <a:r>
              <a:rPr lang="en-US" sz="3000" dirty="0" smtClean="0"/>
              <a:t>Summary of NOPR Proposal</a:t>
            </a:r>
            <a:endParaRPr lang="en-US" sz="3000" dirty="0"/>
          </a:p>
        </p:txBody>
      </p:sp>
      <p:sp>
        <p:nvSpPr>
          <p:cNvPr id="4" name="Content Placeholder 3"/>
          <p:cNvSpPr>
            <a:spLocks noGrp="1"/>
          </p:cNvSpPr>
          <p:nvPr>
            <p:ph idx="1"/>
          </p:nvPr>
        </p:nvSpPr>
        <p:spPr>
          <a:xfrm>
            <a:off x="457200" y="1752600"/>
            <a:ext cx="8229600" cy="4613282"/>
          </a:xfrm>
        </p:spPr>
        <p:txBody>
          <a:bodyPr>
            <a:normAutofit fontScale="92500" lnSpcReduction="20000"/>
          </a:bodyPr>
          <a:lstStyle/>
          <a:p>
            <a:r>
              <a:rPr lang="en-US" dirty="0"/>
              <a:t>Allocation of Cluster Study Costs </a:t>
            </a:r>
          </a:p>
          <a:p>
            <a:pPr lvl="1"/>
            <a:r>
              <a:rPr lang="en-US" dirty="0"/>
              <a:t>90% of the cost of the cluster study will be distributed to interconnection customers on a pro rata MW basis</a:t>
            </a:r>
          </a:p>
          <a:p>
            <a:pPr lvl="1"/>
            <a:r>
              <a:rPr lang="en-US" dirty="0"/>
              <a:t>10% of the cost of the cluster study will be distributed to interconnection customers on a per capita basis based on number of generating facilities in the cluster</a:t>
            </a:r>
          </a:p>
          <a:p>
            <a:r>
              <a:rPr lang="en-US" dirty="0"/>
              <a:t>Allocation of Cluster Network Upgrade Costs</a:t>
            </a:r>
          </a:p>
          <a:p>
            <a:pPr lvl="1"/>
            <a:r>
              <a:rPr lang="en-US" dirty="0"/>
              <a:t>Network upgrade costs will be allocated among a cluster using a proportional impact method</a:t>
            </a:r>
          </a:p>
          <a:p>
            <a:pPr lvl="1"/>
            <a:r>
              <a:rPr lang="en-US" dirty="0"/>
              <a:t>Transmission providers will set technical parameters and thresholds in their tariffs</a:t>
            </a:r>
          </a:p>
          <a:p>
            <a:r>
              <a:rPr lang="en-US" dirty="0"/>
              <a:t>Shared Network Upgrades</a:t>
            </a:r>
          </a:p>
          <a:p>
            <a:pPr lvl="1"/>
            <a:r>
              <a:rPr lang="en-US" dirty="0"/>
              <a:t>Later-in-time interconnection customers will reimburse earlier-in-time interconnection customers for network upgrades that the later-in-time interconnection customer uses on a pro rata basis</a:t>
            </a:r>
          </a:p>
          <a:p>
            <a:pPr lvl="1"/>
            <a:r>
              <a:rPr lang="en-US" dirty="0"/>
              <a:t>To qualify as a shared network upgrade, the network upgrade must be in service for less than 5 years</a:t>
            </a:r>
          </a:p>
          <a:p>
            <a:endParaRPr lang="en-US" dirty="0"/>
          </a:p>
        </p:txBody>
      </p:sp>
    </p:spTree>
    <p:extLst>
      <p:ext uri="{BB962C8B-B14F-4D97-AF65-F5344CB8AC3E}">
        <p14:creationId xmlns:p14="http://schemas.microsoft.com/office/powerpoint/2010/main" val="277798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a:xfrm>
            <a:off x="457200" y="76200"/>
            <a:ext cx="8229600" cy="1676400"/>
          </a:xfrm>
        </p:spPr>
        <p:txBody>
          <a:bodyPr>
            <a:normAutofit fontScale="90000"/>
          </a:bodyPr>
          <a:lstStyle/>
          <a:p>
            <a:r>
              <a:rPr lang="en-US" dirty="0">
                <a:solidFill>
                  <a:schemeClr val="tx2"/>
                </a:solidFill>
              </a:rPr>
              <a:t>Allocation of Cluster Study Costs, Cluster Network Upgrade Costs, and Shared Network Upgrades</a:t>
            </a:r>
            <a:br>
              <a:rPr lang="en-US" dirty="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a:xfrm>
            <a:off x="457200" y="1752600"/>
            <a:ext cx="8229600" cy="4461850"/>
          </a:xfrm>
        </p:spPr>
        <p:txBody>
          <a:bodyPr/>
          <a:lstStyle/>
          <a:p>
            <a:r>
              <a:rPr lang="en-US" dirty="0" smtClean="0">
                <a:solidFill>
                  <a:schemeClr val="tx2"/>
                </a:solidFill>
              </a:rPr>
              <a:t>Understand the intention of the proposed approaches</a:t>
            </a:r>
          </a:p>
          <a:p>
            <a:r>
              <a:rPr lang="en-US" dirty="0" smtClean="0">
                <a:solidFill>
                  <a:schemeClr val="tx2"/>
                </a:solidFill>
              </a:rPr>
              <a:t>Believe the details </a:t>
            </a:r>
            <a:r>
              <a:rPr lang="en-US" dirty="0">
                <a:solidFill>
                  <a:schemeClr val="tx2"/>
                </a:solidFill>
              </a:rPr>
              <a:t>regarding specific percentages and cost allocation methods should </a:t>
            </a:r>
            <a:r>
              <a:rPr lang="en-US" dirty="0" smtClean="0">
                <a:solidFill>
                  <a:schemeClr val="tx2"/>
                </a:solidFill>
              </a:rPr>
              <a:t>be identified regionally</a:t>
            </a:r>
            <a:endParaRPr lang="en-US" dirty="0">
              <a:solidFill>
                <a:schemeClr val="tx2"/>
              </a:solidFill>
            </a:endParaRPr>
          </a:p>
        </p:txBody>
      </p:sp>
    </p:spTree>
    <p:extLst>
      <p:ext uri="{BB962C8B-B14F-4D97-AF65-F5344CB8AC3E}">
        <p14:creationId xmlns:p14="http://schemas.microsoft.com/office/powerpoint/2010/main" val="60317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a:xfrm>
            <a:off x="457200" y="76200"/>
            <a:ext cx="8229600" cy="1524000"/>
          </a:xfrm>
        </p:spPr>
        <p:txBody>
          <a:bodyPr>
            <a:normAutofit fontScale="90000"/>
          </a:bodyPr>
          <a:lstStyle/>
          <a:p>
            <a:r>
              <a:rPr lang="en-US" sz="3600" dirty="0"/>
              <a:t>Increased Financial Commitments and Readiness </a:t>
            </a:r>
            <a:r>
              <a:rPr lang="en-US" sz="3600" dirty="0" smtClean="0"/>
              <a:t>Requirements</a:t>
            </a:r>
            <a:r>
              <a:rPr lang="en-US" dirty="0" smtClean="0"/>
              <a:t/>
            </a:r>
            <a:br>
              <a:rPr lang="en-US" dirty="0" smtClean="0"/>
            </a:br>
            <a:r>
              <a:rPr lang="en-US" sz="3100" dirty="0" smtClean="0"/>
              <a:t>Summary of NOPR Proposal</a:t>
            </a:r>
            <a:endParaRPr lang="en-US" sz="3100" dirty="0"/>
          </a:p>
        </p:txBody>
      </p:sp>
      <p:sp>
        <p:nvSpPr>
          <p:cNvPr id="4" name="Content Placeholder 3"/>
          <p:cNvSpPr>
            <a:spLocks noGrp="1"/>
          </p:cNvSpPr>
          <p:nvPr>
            <p:ph idx="1"/>
          </p:nvPr>
        </p:nvSpPr>
        <p:spPr>
          <a:xfrm>
            <a:off x="457200" y="1828800"/>
            <a:ext cx="8229600" cy="4385650"/>
          </a:xfrm>
        </p:spPr>
        <p:txBody>
          <a:bodyPr>
            <a:normAutofit/>
          </a:bodyPr>
          <a:lstStyle/>
          <a:p>
            <a:r>
              <a:rPr lang="en-US" dirty="0"/>
              <a:t>Study Deposits </a:t>
            </a:r>
          </a:p>
          <a:p>
            <a:pPr lvl="1"/>
            <a:r>
              <a:rPr lang="en-US" dirty="0"/>
              <a:t>Interconnection customers will pay a deposit based on the size of their facility.  The same amount will be due before each study phase</a:t>
            </a:r>
          </a:p>
          <a:p>
            <a:pPr lvl="1"/>
            <a:r>
              <a:rPr lang="en-US" dirty="0"/>
              <a:t>Interconnection customers will also pay 9x the amount of the study deposit when executing or requesting filing of unexecuted LGIA.  This deposit is refundable at commercial </a:t>
            </a:r>
            <a:r>
              <a:rPr lang="en-US" dirty="0" smtClean="0"/>
              <a:t>operation</a:t>
            </a:r>
          </a:p>
        </p:txBody>
      </p:sp>
      <p:graphicFrame>
        <p:nvGraphicFramePr>
          <p:cNvPr id="5" name="Table 5">
            <a:extLst>
              <a:ext uri="{FF2B5EF4-FFF2-40B4-BE49-F238E27FC236}">
                <a16:creationId xmlns:a16="http://schemas.microsoft.com/office/drawing/2014/main" id="{812F1D4D-0976-4D73-8D6F-2E656CF430F9}"/>
              </a:ext>
            </a:extLst>
          </p:cNvPr>
          <p:cNvGraphicFramePr>
            <a:graphicFrameLocks noGrp="1"/>
          </p:cNvGraphicFramePr>
          <p:nvPr>
            <p:extLst>
              <p:ext uri="{D42A27DB-BD31-4B8C-83A1-F6EECF244321}">
                <p14:modId xmlns:p14="http://schemas.microsoft.com/office/powerpoint/2010/main" val="968452537"/>
              </p:ext>
            </p:extLst>
          </p:nvPr>
        </p:nvGraphicFramePr>
        <p:xfrm>
          <a:off x="2115820" y="4297737"/>
          <a:ext cx="4912360" cy="1341120"/>
        </p:xfrm>
        <a:graphic>
          <a:graphicData uri="http://schemas.openxmlformats.org/drawingml/2006/table">
            <a:tbl>
              <a:tblPr firstRow="1" bandRow="1">
                <a:tableStyleId>{F5AB1C69-6EDB-4FF4-983F-18BD219EF322}</a:tableStyleId>
              </a:tblPr>
              <a:tblGrid>
                <a:gridCol w="2456180">
                  <a:extLst>
                    <a:ext uri="{9D8B030D-6E8A-4147-A177-3AD203B41FA5}">
                      <a16:colId xmlns:a16="http://schemas.microsoft.com/office/drawing/2014/main" val="76334746"/>
                    </a:ext>
                  </a:extLst>
                </a:gridCol>
                <a:gridCol w="2456180">
                  <a:extLst>
                    <a:ext uri="{9D8B030D-6E8A-4147-A177-3AD203B41FA5}">
                      <a16:colId xmlns:a16="http://schemas.microsoft.com/office/drawing/2014/main" val="3632385751"/>
                    </a:ext>
                  </a:extLst>
                </a:gridCol>
              </a:tblGrid>
              <a:tr h="279054">
                <a:tc>
                  <a:txBody>
                    <a:bodyPr/>
                    <a:lstStyle/>
                    <a:p>
                      <a:pPr algn="ctr"/>
                      <a:r>
                        <a:rPr lang="en-US" sz="1600" dirty="0"/>
                        <a:t>Facility Size (MW)</a:t>
                      </a:r>
                    </a:p>
                  </a:txBody>
                  <a:tcPr/>
                </a:tc>
                <a:tc>
                  <a:txBody>
                    <a:bodyPr/>
                    <a:lstStyle/>
                    <a:p>
                      <a:pPr algn="ctr"/>
                      <a:r>
                        <a:rPr lang="en-US" sz="1600" dirty="0"/>
                        <a:t>Deposit Amount ($)</a:t>
                      </a:r>
                    </a:p>
                  </a:txBody>
                  <a:tcPr/>
                </a:tc>
                <a:extLst>
                  <a:ext uri="{0D108BD9-81ED-4DB2-BD59-A6C34878D82A}">
                    <a16:rowId xmlns:a16="http://schemas.microsoft.com/office/drawing/2014/main" val="1403032130"/>
                  </a:ext>
                </a:extLst>
              </a:tr>
              <a:tr h="279054">
                <a:tc>
                  <a:txBody>
                    <a:bodyPr/>
                    <a:lstStyle/>
                    <a:p>
                      <a:pPr algn="ctr"/>
                      <a:r>
                        <a:rPr lang="en-US" sz="1600" dirty="0"/>
                        <a:t>&gt; 20 MW &lt; 80 MW</a:t>
                      </a:r>
                    </a:p>
                  </a:txBody>
                  <a:tcPr/>
                </a:tc>
                <a:tc>
                  <a:txBody>
                    <a:bodyPr/>
                    <a:lstStyle/>
                    <a:p>
                      <a:pPr algn="ctr"/>
                      <a:r>
                        <a:rPr lang="en-US" sz="1600" dirty="0"/>
                        <a:t>$35,000 + $1,000/MW</a:t>
                      </a:r>
                    </a:p>
                  </a:txBody>
                  <a:tcPr/>
                </a:tc>
                <a:extLst>
                  <a:ext uri="{0D108BD9-81ED-4DB2-BD59-A6C34878D82A}">
                    <a16:rowId xmlns:a16="http://schemas.microsoft.com/office/drawing/2014/main" val="1270972903"/>
                  </a:ext>
                </a:extLst>
              </a:tr>
              <a:tr h="279054">
                <a:tc>
                  <a:txBody>
                    <a:bodyPr/>
                    <a:lstStyle/>
                    <a:p>
                      <a:pPr algn="ctr"/>
                      <a:r>
                        <a:rPr lang="en-US" sz="1600" dirty="0"/>
                        <a:t>≥ 80 MW &lt; 200 MW</a:t>
                      </a:r>
                    </a:p>
                  </a:txBody>
                  <a:tcPr/>
                </a:tc>
                <a:tc>
                  <a:txBody>
                    <a:bodyPr/>
                    <a:lstStyle/>
                    <a:p>
                      <a:pPr algn="ctr"/>
                      <a:r>
                        <a:rPr lang="en-US" sz="1600" dirty="0"/>
                        <a:t>$150,000</a:t>
                      </a:r>
                    </a:p>
                  </a:txBody>
                  <a:tcPr/>
                </a:tc>
                <a:extLst>
                  <a:ext uri="{0D108BD9-81ED-4DB2-BD59-A6C34878D82A}">
                    <a16:rowId xmlns:a16="http://schemas.microsoft.com/office/drawing/2014/main" val="3195119918"/>
                  </a:ext>
                </a:extLst>
              </a:tr>
              <a:tr h="279054">
                <a:tc>
                  <a:txBody>
                    <a:bodyPr/>
                    <a:lstStyle/>
                    <a:p>
                      <a:pPr algn="ctr"/>
                      <a:r>
                        <a:rPr lang="en-US" sz="1600" dirty="0"/>
                        <a:t>≥ 200 MW</a:t>
                      </a:r>
                    </a:p>
                  </a:txBody>
                  <a:tcPr/>
                </a:tc>
                <a:tc>
                  <a:txBody>
                    <a:bodyPr/>
                    <a:lstStyle/>
                    <a:p>
                      <a:pPr algn="ctr"/>
                      <a:r>
                        <a:rPr lang="en-US" sz="1600" dirty="0"/>
                        <a:t>$250,000</a:t>
                      </a:r>
                    </a:p>
                  </a:txBody>
                  <a:tcPr/>
                </a:tc>
                <a:extLst>
                  <a:ext uri="{0D108BD9-81ED-4DB2-BD59-A6C34878D82A}">
                    <a16:rowId xmlns:a16="http://schemas.microsoft.com/office/drawing/2014/main" val="1226339428"/>
                  </a:ext>
                </a:extLst>
              </a:tr>
            </a:tbl>
          </a:graphicData>
        </a:graphic>
      </p:graphicFrame>
    </p:spTree>
    <p:extLst>
      <p:ext uri="{BB962C8B-B14F-4D97-AF65-F5344CB8AC3E}">
        <p14:creationId xmlns:p14="http://schemas.microsoft.com/office/powerpoint/2010/main" val="3145491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a:t>Increased Financial Commitments and Readiness </a:t>
            </a:r>
            <a:r>
              <a:rPr lang="en-US" dirty="0" smtClean="0"/>
              <a:t>Requirements, continued</a:t>
            </a:r>
            <a:endParaRPr lang="en-US" dirty="0"/>
          </a:p>
        </p:txBody>
      </p:sp>
      <p:sp>
        <p:nvSpPr>
          <p:cNvPr id="4" name="Content Placeholder 3"/>
          <p:cNvSpPr>
            <a:spLocks noGrp="1"/>
          </p:cNvSpPr>
          <p:nvPr>
            <p:ph idx="1"/>
          </p:nvPr>
        </p:nvSpPr>
        <p:spPr/>
        <p:txBody>
          <a:bodyPr>
            <a:normAutofit/>
          </a:bodyPr>
          <a:lstStyle/>
          <a:p>
            <a:r>
              <a:rPr lang="en-US" dirty="0" smtClean="0"/>
              <a:t>Site Control</a:t>
            </a:r>
          </a:p>
          <a:p>
            <a:pPr lvl="1"/>
            <a:r>
              <a:rPr lang="en-US" dirty="0" smtClean="0"/>
              <a:t>100% site control exclusive to interconnection customer to enter the queue/cluster study</a:t>
            </a:r>
          </a:p>
          <a:p>
            <a:pPr lvl="1"/>
            <a:r>
              <a:rPr lang="en-US" dirty="0" smtClean="0"/>
              <a:t>Acreage requirements based on generating technology</a:t>
            </a:r>
          </a:p>
          <a:p>
            <a:pPr lvl="1"/>
            <a:r>
              <a:rPr lang="en-US" dirty="0" smtClean="0"/>
              <a:t>Deposit in lieu of site control only for regulatory limitations</a:t>
            </a:r>
          </a:p>
          <a:p>
            <a:r>
              <a:rPr lang="en-US" dirty="0" smtClean="0"/>
              <a:t>Commercial </a:t>
            </a:r>
            <a:r>
              <a:rPr lang="en-US" dirty="0"/>
              <a:t>Readiness Demonstration</a:t>
            </a:r>
          </a:p>
          <a:p>
            <a:pPr lvl="1"/>
            <a:r>
              <a:rPr lang="en-US" dirty="0"/>
              <a:t>5 year+ contract for sale of facility, energy, capacity, or ancillary services</a:t>
            </a:r>
          </a:p>
          <a:p>
            <a:pPr lvl="1"/>
            <a:r>
              <a:rPr lang="en-US" dirty="0"/>
              <a:t>Evidence of selection in a resource plan</a:t>
            </a:r>
          </a:p>
          <a:p>
            <a:pPr lvl="1"/>
            <a:r>
              <a:rPr lang="en-US" dirty="0"/>
              <a:t>Evidence of development by a Load Serving Entity (LSE) or sale to a large end-use customer</a:t>
            </a:r>
          </a:p>
          <a:p>
            <a:pPr lvl="1"/>
            <a:r>
              <a:rPr lang="en-US" dirty="0"/>
              <a:t>Provisional LGIA</a:t>
            </a:r>
          </a:p>
          <a:p>
            <a:endParaRPr lang="en-US" dirty="0"/>
          </a:p>
        </p:txBody>
      </p:sp>
    </p:spTree>
    <p:extLst>
      <p:ext uri="{BB962C8B-B14F-4D97-AF65-F5344CB8AC3E}">
        <p14:creationId xmlns:p14="http://schemas.microsoft.com/office/powerpoint/2010/main" val="9107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81000" y="1405128"/>
            <a:ext cx="2743200" cy="4767072"/>
          </a:xfrm>
        </p:spPr>
        <p:txBody>
          <a:bodyPr/>
          <a:lstStyle/>
          <a:p>
            <a:r>
              <a:rPr lang="en-US" dirty="0"/>
              <a:t>Waived if:</a:t>
            </a:r>
          </a:p>
          <a:p>
            <a:pPr lvl="1"/>
            <a:r>
              <a:rPr lang="en-US" dirty="0"/>
              <a:t>Withdrawal does not delay timing or increase costs for other customers</a:t>
            </a:r>
          </a:p>
          <a:p>
            <a:pPr lvl="1"/>
            <a:r>
              <a:rPr lang="en-US" dirty="0"/>
              <a:t>Assigned costs increase &gt;25% between cluster study and cluster re-study or &gt;100% between cluster re-study and facilities </a:t>
            </a:r>
            <a:r>
              <a:rPr lang="en-US" dirty="0" smtClean="0"/>
              <a:t>study</a:t>
            </a:r>
            <a:endParaRPr lang="en-US" dirty="0"/>
          </a:p>
        </p:txBody>
      </p:sp>
      <p:sp>
        <p:nvSpPr>
          <p:cNvPr id="3" name="Title 2"/>
          <p:cNvSpPr>
            <a:spLocks noGrp="1"/>
          </p:cNvSpPr>
          <p:nvPr>
            <p:ph type="title"/>
          </p:nvPr>
        </p:nvSpPr>
        <p:spPr/>
        <p:txBody>
          <a:bodyPr/>
          <a:lstStyle/>
          <a:p>
            <a:r>
              <a:rPr lang="en-US" dirty="0"/>
              <a:t>Withdrawal Penalties</a:t>
            </a:r>
          </a:p>
        </p:txBody>
      </p:sp>
      <p:sp>
        <p:nvSpPr>
          <p:cNvPr id="2" name="Slide Number Placeholder 1"/>
          <p:cNvSpPr>
            <a:spLocks noGrp="1"/>
          </p:cNvSpPr>
          <p:nvPr>
            <p:ph type="sldNum" sz="quarter" idx="4294967295"/>
          </p:nvPr>
        </p:nvSpPr>
        <p:spPr>
          <a:xfrm>
            <a:off x="8763000" y="6365875"/>
            <a:ext cx="381000" cy="263525"/>
          </a:xfrm>
        </p:spPr>
        <p:txBody>
          <a:bodyPr/>
          <a:lstStyle/>
          <a:p>
            <a:fld id="{10C7F894-2A36-495D-AB7C-1055F7AC0F9D}" type="slidenum">
              <a:rPr lang="en-US" smtClean="0"/>
              <a:pPr/>
              <a:t>19</a:t>
            </a:fld>
            <a:endParaRPr lang="en-US" dirty="0"/>
          </a:p>
        </p:txBody>
      </p:sp>
      <p:graphicFrame>
        <p:nvGraphicFramePr>
          <p:cNvPr id="7" name="Table 5">
            <a:extLst>
              <a:ext uri="{FF2B5EF4-FFF2-40B4-BE49-F238E27FC236}">
                <a16:creationId xmlns:a16="http://schemas.microsoft.com/office/drawing/2014/main" id="{CF464E7D-FF87-4F60-B02B-D09150D0D44F}"/>
              </a:ext>
            </a:extLst>
          </p:cNvPr>
          <p:cNvGraphicFramePr>
            <a:graphicFrameLocks noGrp="1"/>
          </p:cNvGraphicFramePr>
          <p:nvPr>
            <p:ph sz="half" idx="2"/>
            <p:extLst>
              <p:ext uri="{D42A27DB-BD31-4B8C-83A1-F6EECF244321}">
                <p14:modId xmlns:p14="http://schemas.microsoft.com/office/powerpoint/2010/main" val="2745351824"/>
              </p:ext>
            </p:extLst>
          </p:nvPr>
        </p:nvGraphicFramePr>
        <p:xfrm>
          <a:off x="3124200" y="1767840"/>
          <a:ext cx="5867400" cy="3718560"/>
        </p:xfrm>
        <a:graphic>
          <a:graphicData uri="http://schemas.openxmlformats.org/drawingml/2006/table">
            <a:tbl>
              <a:tblPr firstRow="1" bandRow="1">
                <a:tableStyleId>{F5AB1C69-6EDB-4FF4-983F-18BD219EF322}</a:tableStyleId>
              </a:tblPr>
              <a:tblGrid>
                <a:gridCol w="1466850">
                  <a:extLst>
                    <a:ext uri="{9D8B030D-6E8A-4147-A177-3AD203B41FA5}">
                      <a16:colId xmlns:a16="http://schemas.microsoft.com/office/drawing/2014/main" val="4108872641"/>
                    </a:ext>
                  </a:extLst>
                </a:gridCol>
                <a:gridCol w="1466850">
                  <a:extLst>
                    <a:ext uri="{9D8B030D-6E8A-4147-A177-3AD203B41FA5}">
                      <a16:colId xmlns:a16="http://schemas.microsoft.com/office/drawing/2014/main" val="3791735264"/>
                    </a:ext>
                  </a:extLst>
                </a:gridCol>
                <a:gridCol w="1466850">
                  <a:extLst>
                    <a:ext uri="{9D8B030D-6E8A-4147-A177-3AD203B41FA5}">
                      <a16:colId xmlns:a16="http://schemas.microsoft.com/office/drawing/2014/main" val="3243748929"/>
                    </a:ext>
                  </a:extLst>
                </a:gridCol>
                <a:gridCol w="1466850">
                  <a:extLst>
                    <a:ext uri="{9D8B030D-6E8A-4147-A177-3AD203B41FA5}">
                      <a16:colId xmlns:a16="http://schemas.microsoft.com/office/drawing/2014/main" val="2216225985"/>
                    </a:ext>
                  </a:extLst>
                </a:gridCol>
              </a:tblGrid>
              <a:tr h="370840">
                <a:tc>
                  <a:txBody>
                    <a:bodyPr/>
                    <a:lstStyle/>
                    <a:p>
                      <a:pPr algn="ctr"/>
                      <a:r>
                        <a:rPr lang="en-US" sz="1600" dirty="0"/>
                        <a:t>Phase of Withdrawal</a:t>
                      </a:r>
                    </a:p>
                  </a:txBody>
                  <a:tcPr/>
                </a:tc>
                <a:tc>
                  <a:txBody>
                    <a:bodyPr/>
                    <a:lstStyle/>
                    <a:p>
                      <a:pPr algn="ctr"/>
                      <a:r>
                        <a:rPr lang="en-US" sz="1600" dirty="0"/>
                        <a:t>Commercial Readiness Demonstration</a:t>
                      </a:r>
                    </a:p>
                  </a:txBody>
                  <a:tcPr/>
                </a:tc>
                <a:tc>
                  <a:txBody>
                    <a:bodyPr/>
                    <a:lstStyle/>
                    <a:p>
                      <a:pPr algn="ctr"/>
                      <a:r>
                        <a:rPr lang="en-US" sz="1600" dirty="0"/>
                        <a:t>Total Withdrawal Penalty</a:t>
                      </a:r>
                    </a:p>
                  </a:txBody>
                  <a:tcPr/>
                </a:tc>
                <a:tc>
                  <a:txBody>
                    <a:bodyPr/>
                    <a:lstStyle/>
                    <a:p>
                      <a:pPr algn="ctr"/>
                      <a:r>
                        <a:rPr lang="en-US" sz="1600" dirty="0"/>
                        <a:t>Withdrawal Penalty Cap</a:t>
                      </a:r>
                    </a:p>
                  </a:txBody>
                  <a:tcPr/>
                </a:tc>
                <a:extLst>
                  <a:ext uri="{0D108BD9-81ED-4DB2-BD59-A6C34878D82A}">
                    <a16:rowId xmlns:a16="http://schemas.microsoft.com/office/drawing/2014/main" val="358805090"/>
                  </a:ext>
                </a:extLst>
              </a:tr>
              <a:tr h="370840">
                <a:tc>
                  <a:txBody>
                    <a:bodyPr/>
                    <a:lstStyle/>
                    <a:p>
                      <a:pPr algn="ctr"/>
                      <a:r>
                        <a:rPr lang="en-US" sz="1600" dirty="0"/>
                        <a:t>1</a:t>
                      </a:r>
                    </a:p>
                  </a:txBody>
                  <a:tcPr/>
                </a:tc>
                <a:tc>
                  <a:txBody>
                    <a:bodyPr/>
                    <a:lstStyle/>
                    <a:p>
                      <a:pPr algn="ctr"/>
                      <a:r>
                        <a:rPr lang="en-US" sz="1600" dirty="0"/>
                        <a:t>Yes</a:t>
                      </a:r>
                    </a:p>
                  </a:txBody>
                  <a:tcPr/>
                </a:tc>
                <a:tc>
                  <a:txBody>
                    <a:bodyPr/>
                    <a:lstStyle/>
                    <a:p>
                      <a:pPr algn="ctr"/>
                      <a:r>
                        <a:rPr lang="en-US" sz="1600" dirty="0"/>
                        <a:t>1x Study Cost</a:t>
                      </a:r>
                    </a:p>
                  </a:txBody>
                  <a:tcPr/>
                </a:tc>
                <a:tc>
                  <a:txBody>
                    <a:bodyPr/>
                    <a:lstStyle/>
                    <a:p>
                      <a:pPr algn="ctr"/>
                      <a:r>
                        <a:rPr lang="en-US" sz="1600" dirty="0"/>
                        <a:t>-</a:t>
                      </a:r>
                    </a:p>
                  </a:txBody>
                  <a:tcPr/>
                </a:tc>
                <a:extLst>
                  <a:ext uri="{0D108BD9-81ED-4DB2-BD59-A6C34878D82A}">
                    <a16:rowId xmlns:a16="http://schemas.microsoft.com/office/drawing/2014/main" val="1027942570"/>
                  </a:ext>
                </a:extLst>
              </a:tr>
              <a:tr h="370840">
                <a:tc>
                  <a:txBody>
                    <a:bodyPr/>
                    <a:lstStyle/>
                    <a:p>
                      <a:pPr algn="ctr"/>
                      <a:r>
                        <a:rPr lang="en-US" sz="1600" dirty="0"/>
                        <a:t>2</a:t>
                      </a:r>
                    </a:p>
                  </a:txBody>
                  <a:tcPr/>
                </a:tc>
                <a:tc>
                  <a:txBody>
                    <a:bodyPr/>
                    <a:lstStyle/>
                    <a:p>
                      <a:pPr algn="ctr"/>
                      <a:r>
                        <a:rPr lang="en-US" sz="1600" dirty="0"/>
                        <a:t>Yes</a:t>
                      </a:r>
                    </a:p>
                  </a:txBody>
                  <a:tcPr/>
                </a:tc>
                <a:tc>
                  <a:txBody>
                    <a:bodyPr/>
                    <a:lstStyle/>
                    <a:p>
                      <a:pPr algn="ctr"/>
                      <a:r>
                        <a:rPr lang="en-US" sz="1600" dirty="0"/>
                        <a:t>1x</a:t>
                      </a:r>
                    </a:p>
                  </a:txBody>
                  <a:tcPr/>
                </a:tc>
                <a:tc>
                  <a:txBody>
                    <a:bodyPr/>
                    <a:lstStyle/>
                    <a:p>
                      <a:pPr algn="ctr"/>
                      <a:r>
                        <a:rPr lang="en-US" sz="1600" dirty="0"/>
                        <a:t>-</a:t>
                      </a:r>
                    </a:p>
                  </a:txBody>
                  <a:tcPr/>
                </a:tc>
                <a:extLst>
                  <a:ext uri="{0D108BD9-81ED-4DB2-BD59-A6C34878D82A}">
                    <a16:rowId xmlns:a16="http://schemas.microsoft.com/office/drawing/2014/main" val="530136855"/>
                  </a:ext>
                </a:extLst>
              </a:tr>
              <a:tr h="370840">
                <a:tc>
                  <a:txBody>
                    <a:bodyPr/>
                    <a:lstStyle/>
                    <a:p>
                      <a:pPr algn="ctr"/>
                      <a:r>
                        <a:rPr lang="en-US" sz="1600" dirty="0"/>
                        <a:t>3</a:t>
                      </a:r>
                    </a:p>
                  </a:txBody>
                  <a:tcPr/>
                </a:tc>
                <a:tc>
                  <a:txBody>
                    <a:bodyPr/>
                    <a:lstStyle/>
                    <a:p>
                      <a:pPr algn="ctr"/>
                      <a:r>
                        <a:rPr lang="en-US" sz="1600" dirty="0"/>
                        <a:t>Yes</a:t>
                      </a:r>
                    </a:p>
                  </a:txBody>
                  <a:tcPr/>
                </a:tc>
                <a:tc>
                  <a:txBody>
                    <a:bodyPr/>
                    <a:lstStyle/>
                    <a:p>
                      <a:pPr algn="ctr"/>
                      <a:r>
                        <a:rPr lang="en-US" sz="1600" dirty="0"/>
                        <a:t>1x</a:t>
                      </a:r>
                    </a:p>
                  </a:txBody>
                  <a:tcPr/>
                </a:tc>
                <a:tc>
                  <a:txBody>
                    <a:bodyPr/>
                    <a:lstStyle/>
                    <a:p>
                      <a:pPr algn="ctr"/>
                      <a:r>
                        <a:rPr lang="en-US" sz="1600" dirty="0"/>
                        <a:t>-</a:t>
                      </a:r>
                    </a:p>
                  </a:txBody>
                  <a:tcPr/>
                </a:tc>
                <a:extLst>
                  <a:ext uri="{0D108BD9-81ED-4DB2-BD59-A6C34878D82A}">
                    <a16:rowId xmlns:a16="http://schemas.microsoft.com/office/drawing/2014/main" val="1202060762"/>
                  </a:ext>
                </a:extLst>
              </a:tr>
              <a:tr h="370840">
                <a:tc>
                  <a:txBody>
                    <a:bodyPr/>
                    <a:lstStyle/>
                    <a:p>
                      <a:pPr algn="ctr"/>
                      <a:r>
                        <a:rPr lang="en-US" sz="1600" dirty="0"/>
                        <a:t>LGIA</a:t>
                      </a:r>
                    </a:p>
                  </a:txBody>
                  <a:tcPr/>
                </a:tc>
                <a:tc>
                  <a:txBody>
                    <a:bodyPr/>
                    <a:lstStyle/>
                    <a:p>
                      <a:pPr algn="ctr"/>
                      <a:r>
                        <a:rPr lang="en-US" sz="1600" dirty="0"/>
                        <a:t>Yes</a:t>
                      </a:r>
                    </a:p>
                  </a:txBody>
                  <a:tcPr/>
                </a:tc>
                <a:tc>
                  <a:txBody>
                    <a:bodyPr/>
                    <a:lstStyle/>
                    <a:p>
                      <a:pPr algn="ctr"/>
                      <a:r>
                        <a:rPr lang="en-US" sz="1600" dirty="0"/>
                        <a:t>9x</a:t>
                      </a:r>
                    </a:p>
                  </a:txBody>
                  <a:tcPr/>
                </a:tc>
                <a:tc>
                  <a:txBody>
                    <a:bodyPr/>
                    <a:lstStyle/>
                    <a:p>
                      <a:pPr algn="ctr"/>
                      <a:r>
                        <a:rPr lang="en-US" sz="1600" dirty="0"/>
                        <a:t>-</a:t>
                      </a:r>
                    </a:p>
                  </a:txBody>
                  <a:tcPr/>
                </a:tc>
                <a:extLst>
                  <a:ext uri="{0D108BD9-81ED-4DB2-BD59-A6C34878D82A}">
                    <a16:rowId xmlns:a16="http://schemas.microsoft.com/office/drawing/2014/main" val="4186533662"/>
                  </a:ext>
                </a:extLst>
              </a:tr>
              <a:tr h="370840">
                <a:tc>
                  <a:txBody>
                    <a:bodyPr/>
                    <a:lstStyle/>
                    <a:p>
                      <a:pPr algn="ctr"/>
                      <a:r>
                        <a:rPr lang="en-US" sz="1600" dirty="0"/>
                        <a:t>1</a:t>
                      </a:r>
                    </a:p>
                  </a:txBody>
                  <a:tcPr/>
                </a:tc>
                <a:tc>
                  <a:txBody>
                    <a:bodyPr/>
                    <a:lstStyle/>
                    <a:p>
                      <a:pPr algn="ctr"/>
                      <a:r>
                        <a:rPr lang="en-US" sz="1600" dirty="0"/>
                        <a:t>No</a:t>
                      </a:r>
                    </a:p>
                  </a:txBody>
                  <a:tcPr/>
                </a:tc>
                <a:tc>
                  <a:txBody>
                    <a:bodyPr/>
                    <a:lstStyle/>
                    <a:p>
                      <a:pPr algn="ctr"/>
                      <a:r>
                        <a:rPr lang="en-US" sz="1600" dirty="0"/>
                        <a:t>2x</a:t>
                      </a:r>
                    </a:p>
                  </a:txBody>
                  <a:tcPr/>
                </a:tc>
                <a:tc>
                  <a:txBody>
                    <a:bodyPr/>
                    <a:lstStyle/>
                    <a:p>
                      <a:pPr algn="ctr"/>
                      <a:r>
                        <a:rPr lang="en-US" sz="1600" dirty="0"/>
                        <a:t>$1 million</a:t>
                      </a:r>
                    </a:p>
                  </a:txBody>
                  <a:tcPr/>
                </a:tc>
                <a:extLst>
                  <a:ext uri="{0D108BD9-81ED-4DB2-BD59-A6C34878D82A}">
                    <a16:rowId xmlns:a16="http://schemas.microsoft.com/office/drawing/2014/main" val="307052749"/>
                  </a:ext>
                </a:extLst>
              </a:tr>
              <a:tr h="370840">
                <a:tc>
                  <a:txBody>
                    <a:bodyPr/>
                    <a:lstStyle/>
                    <a:p>
                      <a:pPr algn="ctr"/>
                      <a:r>
                        <a:rPr lang="en-US" sz="1600" dirty="0"/>
                        <a:t>2</a:t>
                      </a:r>
                    </a:p>
                  </a:txBody>
                  <a:tcPr/>
                </a:tc>
                <a:tc>
                  <a:txBody>
                    <a:bodyPr/>
                    <a:lstStyle/>
                    <a:p>
                      <a:pPr algn="ctr"/>
                      <a:r>
                        <a:rPr lang="en-US" sz="1600" dirty="0"/>
                        <a:t>No</a:t>
                      </a:r>
                    </a:p>
                  </a:txBody>
                  <a:tcPr/>
                </a:tc>
                <a:tc>
                  <a:txBody>
                    <a:bodyPr/>
                    <a:lstStyle/>
                    <a:p>
                      <a:pPr algn="ctr"/>
                      <a:r>
                        <a:rPr lang="en-US" sz="1600" dirty="0"/>
                        <a:t>3x</a:t>
                      </a:r>
                    </a:p>
                  </a:txBody>
                  <a:tcPr/>
                </a:tc>
                <a:tc>
                  <a:txBody>
                    <a:bodyPr/>
                    <a:lstStyle/>
                    <a:p>
                      <a:pPr algn="ctr"/>
                      <a:r>
                        <a:rPr lang="en-US" sz="1600" dirty="0"/>
                        <a:t>$1.5 million</a:t>
                      </a:r>
                    </a:p>
                  </a:txBody>
                  <a:tcPr/>
                </a:tc>
                <a:extLst>
                  <a:ext uri="{0D108BD9-81ED-4DB2-BD59-A6C34878D82A}">
                    <a16:rowId xmlns:a16="http://schemas.microsoft.com/office/drawing/2014/main" val="1425438107"/>
                  </a:ext>
                </a:extLst>
              </a:tr>
              <a:tr h="185420">
                <a:tc>
                  <a:txBody>
                    <a:bodyPr/>
                    <a:lstStyle/>
                    <a:p>
                      <a:pPr algn="ctr"/>
                      <a:r>
                        <a:rPr lang="en-US" sz="1600" dirty="0"/>
                        <a:t>3</a:t>
                      </a:r>
                    </a:p>
                  </a:txBody>
                  <a:tcPr/>
                </a:tc>
                <a:tc>
                  <a:txBody>
                    <a:bodyPr/>
                    <a:lstStyle/>
                    <a:p>
                      <a:pPr marL="0" algn="ctr" defTabSz="914400" rtl="0" eaLnBrk="1" latinLnBrk="0" hangingPunct="1"/>
                      <a:r>
                        <a:rPr lang="en-US" sz="1600" kern="1200" dirty="0">
                          <a:solidFill>
                            <a:schemeClr val="dk1"/>
                          </a:solidFill>
                          <a:latin typeface="+mn-lt"/>
                          <a:ea typeface="+mn-ea"/>
                          <a:cs typeface="+mn-cs"/>
                        </a:rPr>
                        <a:t>No</a:t>
                      </a:r>
                    </a:p>
                  </a:txBody>
                  <a:tcPr/>
                </a:tc>
                <a:tc>
                  <a:txBody>
                    <a:bodyPr/>
                    <a:lstStyle/>
                    <a:p>
                      <a:pPr marL="0" algn="ctr" defTabSz="914400" rtl="0" eaLnBrk="1" latinLnBrk="0" hangingPunct="1"/>
                      <a:r>
                        <a:rPr lang="en-US" sz="1600" kern="1200" dirty="0">
                          <a:solidFill>
                            <a:schemeClr val="dk1"/>
                          </a:solidFill>
                          <a:latin typeface="+mn-lt"/>
                          <a:ea typeface="+mn-ea"/>
                          <a:cs typeface="+mn-cs"/>
                        </a:rPr>
                        <a:t>5x</a:t>
                      </a:r>
                    </a:p>
                  </a:txBody>
                  <a:tcPr/>
                </a:tc>
                <a:tc>
                  <a:txBody>
                    <a:bodyPr/>
                    <a:lstStyle/>
                    <a:p>
                      <a:pPr marL="0" algn="ctr" defTabSz="914400" rtl="0" eaLnBrk="1" latinLnBrk="0" hangingPunct="1"/>
                      <a:r>
                        <a:rPr lang="en-US" sz="1600" kern="1200" dirty="0">
                          <a:solidFill>
                            <a:schemeClr val="dk1"/>
                          </a:solidFill>
                          <a:latin typeface="+mn-lt"/>
                          <a:ea typeface="+mn-ea"/>
                          <a:cs typeface="+mn-cs"/>
                        </a:rPr>
                        <a:t>$2 million</a:t>
                      </a:r>
                    </a:p>
                  </a:txBody>
                  <a:tcPr/>
                </a:tc>
                <a:extLst>
                  <a:ext uri="{0D108BD9-81ED-4DB2-BD59-A6C34878D82A}">
                    <a16:rowId xmlns:a16="http://schemas.microsoft.com/office/drawing/2014/main" val="3499414854"/>
                  </a:ext>
                </a:extLst>
              </a:tr>
              <a:tr h="185420">
                <a:tc>
                  <a:txBody>
                    <a:bodyPr/>
                    <a:lstStyle/>
                    <a:p>
                      <a:pPr marL="0" algn="ctr" defTabSz="914400" rtl="0" eaLnBrk="1" latinLnBrk="0" hangingPunct="1"/>
                      <a:r>
                        <a:rPr lang="en-US" sz="1600" kern="1200" dirty="0">
                          <a:solidFill>
                            <a:schemeClr val="dk1"/>
                          </a:solidFill>
                          <a:latin typeface="+mn-lt"/>
                          <a:ea typeface="+mn-ea"/>
                          <a:cs typeface="+mn-cs"/>
                        </a:rPr>
                        <a:t>LGIA</a:t>
                      </a:r>
                    </a:p>
                  </a:txBody>
                  <a:tcPr/>
                </a:tc>
                <a:tc>
                  <a:txBody>
                    <a:bodyPr/>
                    <a:lstStyle/>
                    <a:p>
                      <a:pPr marL="0" algn="ctr" defTabSz="914400" rtl="0" eaLnBrk="1" latinLnBrk="0" hangingPunct="1"/>
                      <a:r>
                        <a:rPr lang="en-US" sz="1600" kern="1200" dirty="0">
                          <a:solidFill>
                            <a:schemeClr val="dk1"/>
                          </a:solidFill>
                          <a:latin typeface="+mn-lt"/>
                          <a:ea typeface="+mn-ea"/>
                          <a:cs typeface="+mn-cs"/>
                        </a:rPr>
                        <a:t>No</a:t>
                      </a:r>
                    </a:p>
                  </a:txBody>
                  <a:tcPr/>
                </a:tc>
                <a:tc>
                  <a:txBody>
                    <a:bodyPr/>
                    <a:lstStyle/>
                    <a:p>
                      <a:pPr marL="0" algn="ctr" defTabSz="914400" rtl="0" eaLnBrk="1" latinLnBrk="0" hangingPunct="1"/>
                      <a:r>
                        <a:rPr lang="en-US" sz="1600" kern="1200" dirty="0">
                          <a:solidFill>
                            <a:schemeClr val="dk1"/>
                          </a:solidFill>
                          <a:latin typeface="+mn-lt"/>
                          <a:ea typeface="+mn-ea"/>
                          <a:cs typeface="+mn-cs"/>
                        </a:rPr>
                        <a:t>9x</a:t>
                      </a:r>
                    </a:p>
                  </a:txBody>
                  <a:tcPr/>
                </a:tc>
                <a:tc>
                  <a:txBody>
                    <a:bodyPr/>
                    <a:lstStyle/>
                    <a:p>
                      <a:pPr marL="0" algn="ctr" defTabSz="914400" rtl="0" eaLnBrk="1" latinLnBrk="0" hangingPunct="1"/>
                      <a:r>
                        <a:rPr lang="en-US" sz="1600" kern="1200" dirty="0">
                          <a:solidFill>
                            <a:schemeClr val="dk1"/>
                          </a:solidFill>
                          <a:latin typeface="+mn-lt"/>
                          <a:ea typeface="+mn-ea"/>
                          <a:cs typeface="+mn-cs"/>
                        </a:rPr>
                        <a:t>-</a:t>
                      </a:r>
                    </a:p>
                  </a:txBody>
                  <a:tcPr/>
                </a:tc>
                <a:extLst>
                  <a:ext uri="{0D108BD9-81ED-4DB2-BD59-A6C34878D82A}">
                    <a16:rowId xmlns:a16="http://schemas.microsoft.com/office/drawing/2014/main" val="2705356845"/>
                  </a:ext>
                </a:extLst>
              </a:tr>
            </a:tbl>
          </a:graphicData>
        </a:graphic>
      </p:graphicFrame>
    </p:spTree>
    <p:extLst>
      <p:ext uri="{BB962C8B-B14F-4D97-AF65-F5344CB8AC3E}">
        <p14:creationId xmlns:p14="http://schemas.microsoft.com/office/powerpoint/2010/main" val="371608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p:txBody>
          <a:bodyPr/>
          <a:lstStyle/>
          <a:p>
            <a:r>
              <a:rPr lang="en-US" dirty="0" smtClean="0"/>
              <a:t>On June 16, 2022 FERC issued a Notice of Proposed Rulemaking (NOPR) on Improving </a:t>
            </a:r>
            <a:r>
              <a:rPr lang="en-US" dirty="0"/>
              <a:t>Generator Interconnection Procedures and </a:t>
            </a:r>
            <a:r>
              <a:rPr lang="en-US" dirty="0" smtClean="0"/>
              <a:t>Agreements</a:t>
            </a:r>
          </a:p>
          <a:p>
            <a:pPr lvl="1"/>
            <a:r>
              <a:rPr lang="en-US" dirty="0" smtClean="0"/>
              <a:t>Docket </a:t>
            </a:r>
            <a:r>
              <a:rPr lang="en-US" dirty="0"/>
              <a:t>No. </a:t>
            </a:r>
            <a:r>
              <a:rPr lang="en-US" dirty="0" smtClean="0"/>
              <a:t>RM22-14-000</a:t>
            </a:r>
          </a:p>
          <a:p>
            <a:pPr lvl="1"/>
            <a:r>
              <a:rPr lang="en-US" dirty="0" smtClean="0"/>
              <a:t>To address interconnection queue backlogs, improve certainty and prevent undue discrimination for new technologies</a:t>
            </a:r>
          </a:p>
          <a:p>
            <a:r>
              <a:rPr lang="en-US" dirty="0" smtClean="0"/>
              <a:t>The purpose of this presentation is to describe ISO New England’s anticipated response to the NOPR and to allow for some discussion with Stakeholders</a:t>
            </a:r>
            <a:endParaRPr lang="en-US" dirty="0"/>
          </a:p>
        </p:txBody>
      </p:sp>
    </p:spTree>
    <p:extLst>
      <p:ext uri="{BB962C8B-B14F-4D97-AF65-F5344CB8AC3E}">
        <p14:creationId xmlns:p14="http://schemas.microsoft.com/office/powerpoint/2010/main" val="331357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a:xfrm>
            <a:off x="457200" y="76200"/>
            <a:ext cx="8229600" cy="1447800"/>
          </a:xfrm>
        </p:spPr>
        <p:txBody>
          <a:bodyPr>
            <a:normAutofit fontScale="90000"/>
          </a:bodyPr>
          <a:lstStyle/>
          <a:p>
            <a:r>
              <a:rPr lang="en-US" sz="3600" dirty="0">
                <a:solidFill>
                  <a:schemeClr val="tx2"/>
                </a:solidFill>
              </a:rPr>
              <a:t>Increased Financial Commitments and Readiness Requirements</a:t>
            </a:r>
            <a:r>
              <a:rPr lang="en-US" dirty="0">
                <a:solidFill>
                  <a:schemeClr val="tx2"/>
                </a:solidFill>
              </a:rPr>
              <a:t/>
            </a:r>
            <a:br>
              <a:rPr lang="en-US" dirty="0">
                <a:solidFill>
                  <a:schemeClr val="tx2"/>
                </a:solidFill>
              </a:rPr>
            </a:br>
            <a:r>
              <a:rPr lang="en-US" sz="3100" dirty="0" smtClean="0">
                <a:solidFill>
                  <a:schemeClr val="tx2"/>
                </a:solidFill>
              </a:rPr>
              <a:t>ISO-NE Thoughts</a:t>
            </a:r>
            <a:endParaRPr lang="en-US" sz="3100" dirty="0">
              <a:solidFill>
                <a:schemeClr val="tx2"/>
              </a:solidFill>
            </a:endParaRPr>
          </a:p>
        </p:txBody>
      </p:sp>
      <p:sp>
        <p:nvSpPr>
          <p:cNvPr id="4" name="Content Placeholder 3"/>
          <p:cNvSpPr>
            <a:spLocks noGrp="1"/>
          </p:cNvSpPr>
          <p:nvPr>
            <p:ph idx="1"/>
          </p:nvPr>
        </p:nvSpPr>
        <p:spPr>
          <a:xfrm>
            <a:off x="457200" y="1905000"/>
            <a:ext cx="8229600" cy="4309450"/>
          </a:xfrm>
        </p:spPr>
        <p:txBody>
          <a:bodyPr/>
          <a:lstStyle/>
          <a:p>
            <a:r>
              <a:rPr lang="en-US" dirty="0" smtClean="0">
                <a:solidFill>
                  <a:schemeClr val="tx2"/>
                </a:solidFill>
              </a:rPr>
              <a:t>First-ready-first-served approach will ensure that study effort is expended in the most productive direction</a:t>
            </a:r>
          </a:p>
          <a:p>
            <a:r>
              <a:rPr lang="en-US" dirty="0" smtClean="0">
                <a:solidFill>
                  <a:schemeClr val="tx2"/>
                </a:solidFill>
              </a:rPr>
              <a:t>Request more details regarding where </a:t>
            </a:r>
            <a:r>
              <a:rPr lang="en-US" dirty="0">
                <a:solidFill>
                  <a:schemeClr val="tx2"/>
                </a:solidFill>
              </a:rPr>
              <a:t>the Commission would </a:t>
            </a:r>
            <a:r>
              <a:rPr lang="en-US" dirty="0" smtClean="0">
                <a:solidFill>
                  <a:schemeClr val="tx2"/>
                </a:solidFill>
              </a:rPr>
              <a:t>expect forfeited penalties </a:t>
            </a:r>
            <a:r>
              <a:rPr lang="en-US" dirty="0" smtClean="0">
                <a:solidFill>
                  <a:schemeClr val="tx2"/>
                </a:solidFill>
              </a:rPr>
              <a:t>be </a:t>
            </a:r>
            <a:r>
              <a:rPr lang="en-US" dirty="0" smtClean="0">
                <a:solidFill>
                  <a:schemeClr val="tx2"/>
                </a:solidFill>
              </a:rPr>
              <a:t>allocated</a:t>
            </a:r>
          </a:p>
          <a:p>
            <a:r>
              <a:rPr lang="en-US" dirty="0">
                <a:solidFill>
                  <a:schemeClr val="tx2"/>
                </a:solidFill>
              </a:rPr>
              <a:t>Note that ISO-NE readiness requirements already differ from </a:t>
            </a:r>
            <a:r>
              <a:rPr lang="en-US" i="1" dirty="0">
                <a:solidFill>
                  <a:schemeClr val="tx2"/>
                </a:solidFill>
              </a:rPr>
              <a:t>pro </a:t>
            </a:r>
            <a:r>
              <a:rPr lang="en-US" i="1" dirty="0" smtClean="0">
                <a:solidFill>
                  <a:schemeClr val="tx2"/>
                </a:solidFill>
              </a:rPr>
              <a:t>forma </a:t>
            </a:r>
            <a:endParaRPr lang="en-US" i="1" dirty="0">
              <a:solidFill>
                <a:schemeClr val="tx2"/>
              </a:solidFill>
            </a:endParaRPr>
          </a:p>
        </p:txBody>
      </p:sp>
    </p:spTree>
    <p:extLst>
      <p:ext uri="{BB962C8B-B14F-4D97-AF65-F5344CB8AC3E}">
        <p14:creationId xmlns:p14="http://schemas.microsoft.com/office/powerpoint/2010/main" val="402014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a:t>Transition </a:t>
            </a:r>
            <a:r>
              <a:rPr lang="en-US" dirty="0" smtClean="0"/>
              <a:t>Process</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normAutofit fontScale="92500" lnSpcReduction="10000"/>
          </a:bodyPr>
          <a:lstStyle/>
          <a:p>
            <a:r>
              <a:rPr lang="en-US" dirty="0"/>
              <a:t>Available to existing interconnection customers with a queue position</a:t>
            </a:r>
          </a:p>
          <a:p>
            <a:pPr lvl="1"/>
            <a:r>
              <a:rPr lang="en-US" dirty="0"/>
              <a:t>Must demonstrate 100% site control for the generating facility</a:t>
            </a:r>
          </a:p>
          <a:p>
            <a:pPr lvl="1"/>
            <a:r>
              <a:rPr lang="en-US" dirty="0"/>
              <a:t>Must demonstrate commercial readiness through one of the options noted earlier</a:t>
            </a:r>
          </a:p>
          <a:p>
            <a:pPr lvl="2"/>
            <a:r>
              <a:rPr lang="en-US" dirty="0"/>
              <a:t>If readiness demonstration is a provisional LGIA, must also have a COD before 12/31/2027 </a:t>
            </a:r>
          </a:p>
          <a:p>
            <a:pPr lvl="1"/>
            <a:r>
              <a:rPr lang="en-US" dirty="0"/>
              <a:t>Withdrawal penalty of 9x cost of the transitional study</a:t>
            </a:r>
          </a:p>
          <a:p>
            <a:r>
              <a:rPr lang="en-US" dirty="0"/>
              <a:t>Two transitional queue options</a:t>
            </a:r>
          </a:p>
          <a:p>
            <a:pPr lvl="1"/>
            <a:r>
              <a:rPr lang="en-US" dirty="0"/>
              <a:t>Serial facilities study (90 days)</a:t>
            </a:r>
          </a:p>
          <a:p>
            <a:pPr lvl="2"/>
            <a:r>
              <a:rPr lang="en-US" dirty="0"/>
              <a:t>Must have a final system impact study report and an executed facilities study agreement</a:t>
            </a:r>
          </a:p>
          <a:p>
            <a:pPr lvl="2"/>
            <a:r>
              <a:rPr lang="en-US" dirty="0"/>
              <a:t>Must also demonstrate site control for the interconnection customer’s interconnection facilities</a:t>
            </a:r>
          </a:p>
          <a:p>
            <a:pPr lvl="2"/>
            <a:r>
              <a:rPr lang="en-US" dirty="0"/>
              <a:t>Deposit of 100% of costs identified in the system impact study</a:t>
            </a:r>
          </a:p>
          <a:p>
            <a:pPr lvl="1"/>
            <a:r>
              <a:rPr lang="en-US" dirty="0"/>
              <a:t>Transitional cluster study (300 days)</a:t>
            </a:r>
          </a:p>
          <a:p>
            <a:pPr lvl="2"/>
            <a:r>
              <a:rPr lang="en-US" dirty="0"/>
              <a:t>Deposit of $5 </a:t>
            </a:r>
            <a:r>
              <a:rPr lang="en-US" dirty="0" smtClean="0"/>
              <a:t>million</a:t>
            </a:r>
            <a:endParaRPr lang="en-US" dirty="0"/>
          </a:p>
        </p:txBody>
      </p:sp>
    </p:spTree>
    <p:extLst>
      <p:ext uri="{BB962C8B-B14F-4D97-AF65-F5344CB8AC3E}">
        <p14:creationId xmlns:p14="http://schemas.microsoft.com/office/powerpoint/2010/main" val="1704043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lstStyle/>
          <a:p>
            <a:r>
              <a:rPr lang="en-US" dirty="0" smtClean="0">
                <a:solidFill>
                  <a:schemeClr val="tx2"/>
                </a:solidFill>
              </a:rPr>
              <a:t>Transition Process</a:t>
            </a:r>
            <a:br>
              <a:rPr lang="en-US" dirty="0" smtClean="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New England does not currently suffer interconnection queue backlogs to the same extent </a:t>
            </a:r>
            <a:r>
              <a:rPr lang="en-US" dirty="0" smtClean="0">
                <a:solidFill>
                  <a:schemeClr val="tx2"/>
                </a:solidFill>
              </a:rPr>
              <a:t>as </a:t>
            </a:r>
            <a:r>
              <a:rPr lang="en-US" dirty="0" smtClean="0">
                <a:solidFill>
                  <a:schemeClr val="tx2"/>
                </a:solidFill>
              </a:rPr>
              <a:t>other regions</a:t>
            </a:r>
          </a:p>
          <a:p>
            <a:r>
              <a:rPr lang="en-US" dirty="0" smtClean="0">
                <a:solidFill>
                  <a:schemeClr val="tx2"/>
                </a:solidFill>
              </a:rPr>
              <a:t>Transition provisions could have a significant impact on projects that are currently proceeding through the process</a:t>
            </a:r>
          </a:p>
          <a:p>
            <a:r>
              <a:rPr lang="en-US" dirty="0" smtClean="0">
                <a:solidFill>
                  <a:schemeClr val="tx2"/>
                </a:solidFill>
              </a:rPr>
              <a:t>The transition rules should provide significant allowance for regional differences</a:t>
            </a:r>
          </a:p>
          <a:p>
            <a:pPr lvl="1"/>
            <a:r>
              <a:rPr lang="en-US" dirty="0" smtClean="0">
                <a:solidFill>
                  <a:schemeClr val="tx2"/>
                </a:solidFill>
              </a:rPr>
              <a:t>The appropriate transition can be more clearly defined when the final ruling becomes clear</a:t>
            </a:r>
            <a:endParaRPr lang="en-US" dirty="0">
              <a:solidFill>
                <a:schemeClr val="tx2"/>
              </a:solidFill>
            </a:endParaRPr>
          </a:p>
        </p:txBody>
      </p:sp>
    </p:spTree>
    <p:extLst>
      <p:ext uri="{BB962C8B-B14F-4D97-AF65-F5344CB8AC3E}">
        <p14:creationId xmlns:p14="http://schemas.microsoft.com/office/powerpoint/2010/main" val="341069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a:t>Elimination of the Reasonable Efforts </a:t>
            </a:r>
            <a:r>
              <a:rPr lang="en-US" dirty="0" smtClean="0"/>
              <a:t>Standard</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normAutofit fontScale="85000" lnSpcReduction="10000"/>
          </a:bodyPr>
          <a:lstStyle/>
          <a:p>
            <a:r>
              <a:rPr lang="en-US" dirty="0"/>
              <a:t>Eliminate the reasonable efforts standard for processing interconnection requests and impose firm deadlines for interconnection studies</a:t>
            </a:r>
          </a:p>
          <a:p>
            <a:r>
              <a:rPr lang="en-US" dirty="0"/>
              <a:t>Establish financial penalties when transmission providers fail to meet study deadlines</a:t>
            </a:r>
          </a:p>
          <a:p>
            <a:pPr lvl="1"/>
            <a:r>
              <a:rPr lang="en-US" dirty="0"/>
              <a:t>$500 per day penalties distributed to impacted interconnection customers</a:t>
            </a:r>
          </a:p>
          <a:p>
            <a:r>
              <a:rPr lang="en-US" dirty="0"/>
              <a:t>Penalties capped at 100% of total study deposits</a:t>
            </a:r>
          </a:p>
          <a:p>
            <a:r>
              <a:rPr lang="en-US" dirty="0"/>
              <a:t>No penalties assessed for the first cluster study cycle</a:t>
            </a:r>
          </a:p>
          <a:p>
            <a:r>
              <a:rPr lang="en-US" dirty="0"/>
              <a:t>10-day grace period</a:t>
            </a:r>
          </a:p>
          <a:p>
            <a:pPr lvl="1"/>
            <a:r>
              <a:rPr lang="en-US" dirty="0"/>
              <a:t>No penalty will be assessed for a study that is delayed by 10 business days or less</a:t>
            </a:r>
          </a:p>
          <a:p>
            <a:pPr lvl="1"/>
            <a:r>
              <a:rPr lang="en-US" dirty="0"/>
              <a:t>For studies that are delayed by more than 10 business days, the penalty would be calculated based on the first business day the study was late</a:t>
            </a:r>
          </a:p>
          <a:p>
            <a:r>
              <a:rPr lang="en-US" dirty="0"/>
              <a:t>30-day extensions to study deadlines permitted by mutual agreement of transmission provider and all interconnection customers participating in the study </a:t>
            </a:r>
          </a:p>
        </p:txBody>
      </p:sp>
    </p:spTree>
    <p:extLst>
      <p:ext uri="{BB962C8B-B14F-4D97-AF65-F5344CB8AC3E}">
        <p14:creationId xmlns:p14="http://schemas.microsoft.com/office/powerpoint/2010/main" val="3432733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a:xfrm>
            <a:off x="457200" y="76200"/>
            <a:ext cx="8229600" cy="1325562"/>
          </a:xfrm>
        </p:spPr>
        <p:txBody>
          <a:bodyPr/>
          <a:lstStyle/>
          <a:p>
            <a:r>
              <a:rPr lang="en-US" dirty="0">
                <a:solidFill>
                  <a:schemeClr val="tx2"/>
                </a:solidFill>
              </a:rPr>
              <a:t>Elimination of the Reasonable Efforts </a:t>
            </a:r>
            <a:r>
              <a:rPr lang="en-US" dirty="0" smtClean="0">
                <a:solidFill>
                  <a:schemeClr val="tx2"/>
                </a:solidFill>
              </a:rPr>
              <a:t>Standard</a:t>
            </a:r>
            <a:br>
              <a:rPr lang="en-US" dirty="0" smtClean="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As described earlier, penalties must accompany matching trade-off in study readiness, model preparedness, etc.</a:t>
            </a:r>
          </a:p>
          <a:p>
            <a:r>
              <a:rPr lang="en-US" dirty="0" smtClean="0">
                <a:solidFill>
                  <a:schemeClr val="tx2"/>
                </a:solidFill>
              </a:rPr>
              <a:t>How to handle cases when the delay is not the fault of ISO-NE</a:t>
            </a:r>
          </a:p>
          <a:p>
            <a:r>
              <a:rPr lang="en-US" dirty="0">
                <a:solidFill>
                  <a:schemeClr val="tx2"/>
                </a:solidFill>
              </a:rPr>
              <a:t>Addition of penalties would introduce potential for litigation and/or administrative process, diverting resources from conducting studies</a:t>
            </a:r>
          </a:p>
          <a:p>
            <a:pPr marL="0" indent="0">
              <a:buNone/>
            </a:pPr>
            <a:endParaRPr lang="en-US" dirty="0">
              <a:solidFill>
                <a:schemeClr val="tx2"/>
              </a:solidFill>
            </a:endParaRPr>
          </a:p>
        </p:txBody>
      </p:sp>
    </p:spTree>
    <p:extLst>
      <p:ext uri="{BB962C8B-B14F-4D97-AF65-F5344CB8AC3E}">
        <p14:creationId xmlns:p14="http://schemas.microsoft.com/office/powerpoint/2010/main" val="278311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a:t>Affected </a:t>
            </a:r>
            <a:r>
              <a:rPr lang="en-US" dirty="0" smtClean="0"/>
              <a:t>Systems</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lstStyle/>
          <a:p>
            <a:r>
              <a:rPr lang="en-US" dirty="0"/>
              <a:t>Establish a standard, uniform affected system study process for all jurisdictional transmission providers</a:t>
            </a:r>
          </a:p>
          <a:p>
            <a:r>
              <a:rPr lang="en-US" dirty="0"/>
              <a:t>Create a Commission pro forma affected system study agreement and a pro forma facilities construction agreement</a:t>
            </a:r>
          </a:p>
          <a:p>
            <a:r>
              <a:rPr lang="en-US" dirty="0"/>
              <a:t>Require that transmission providers study all affected systems interconnection requests as requests for Energy Resource Interconnection Service (ERIS)</a:t>
            </a:r>
          </a:p>
          <a:p>
            <a:pPr lvl="1"/>
            <a:r>
              <a:rPr lang="en-US" dirty="0"/>
              <a:t>Transmission providers can make a filing under section 205 of the Federal Power Act to use Network Resource Interconnection Service (NRIS) instead of the proposed ERIS </a:t>
            </a:r>
          </a:p>
        </p:txBody>
      </p:sp>
    </p:spTree>
    <p:extLst>
      <p:ext uri="{BB962C8B-B14F-4D97-AF65-F5344CB8AC3E}">
        <p14:creationId xmlns:p14="http://schemas.microsoft.com/office/powerpoint/2010/main" val="203700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r>
              <a:rPr lang="en-US" dirty="0" smtClean="0">
                <a:solidFill>
                  <a:schemeClr val="tx2"/>
                </a:solidFill>
              </a:rPr>
              <a:t>Affected Systems</a:t>
            </a:r>
            <a:br>
              <a:rPr lang="en-US" dirty="0" smtClean="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p:txBody>
          <a:bodyPr/>
          <a:lstStyle/>
          <a:p>
            <a:r>
              <a:rPr lang="en-US" dirty="0" smtClean="0">
                <a:solidFill>
                  <a:schemeClr val="tx2"/>
                </a:solidFill>
              </a:rPr>
              <a:t>New England does not experience the same extent of affected system issues associated with some of the larger ISO/RTO interfaces</a:t>
            </a:r>
          </a:p>
          <a:p>
            <a:r>
              <a:rPr lang="en-US" dirty="0" smtClean="0">
                <a:solidFill>
                  <a:schemeClr val="tx2"/>
                </a:solidFill>
              </a:rPr>
              <a:t>New England has a robust affected system approach under the ISO Tariff Section I.3.9 process</a:t>
            </a:r>
          </a:p>
          <a:p>
            <a:r>
              <a:rPr lang="en-US" dirty="0">
                <a:solidFill>
                  <a:schemeClr val="tx2"/>
                </a:solidFill>
              </a:rPr>
              <a:t>Commission pro forma affected system study agreement and a pro forma facilities construction </a:t>
            </a:r>
            <a:r>
              <a:rPr lang="en-US" dirty="0" smtClean="0">
                <a:solidFill>
                  <a:schemeClr val="tx2"/>
                </a:solidFill>
              </a:rPr>
              <a:t>agreement would be helpful</a:t>
            </a:r>
          </a:p>
          <a:p>
            <a:r>
              <a:rPr lang="en-US" dirty="0">
                <a:solidFill>
                  <a:schemeClr val="tx2"/>
                </a:solidFill>
              </a:rPr>
              <a:t>Concerned about introducing disruption to the current coordination with Non-FERC studies</a:t>
            </a:r>
          </a:p>
        </p:txBody>
      </p:sp>
    </p:spTree>
    <p:extLst>
      <p:ext uri="{BB962C8B-B14F-4D97-AF65-F5344CB8AC3E}">
        <p14:creationId xmlns:p14="http://schemas.microsoft.com/office/powerpoint/2010/main" val="3168817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a:t>Optional Resource Solicitation </a:t>
            </a:r>
            <a:r>
              <a:rPr lang="en-US" dirty="0" smtClean="0"/>
              <a:t>Study</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normAutofit fontScale="92500" lnSpcReduction="10000"/>
          </a:bodyPr>
          <a:lstStyle/>
          <a:p>
            <a:r>
              <a:rPr lang="en-US" sz="3000" dirty="0"/>
              <a:t>Allow Resource Planning Entities to request an informational cluster study to examine up to five different combinations of interconnection requests associated with the resource solicitation</a:t>
            </a:r>
          </a:p>
          <a:p>
            <a:pPr lvl="1"/>
            <a:r>
              <a:rPr lang="en-US" sz="2600" dirty="0"/>
              <a:t>Resource Planning Entity can be a state agency or LSE implementing a state mandate</a:t>
            </a:r>
          </a:p>
          <a:p>
            <a:pPr lvl="1"/>
            <a:r>
              <a:rPr lang="en-US" sz="2600" dirty="0"/>
              <a:t>The resource solicitation must be either competitive or managed by the state</a:t>
            </a:r>
          </a:p>
          <a:p>
            <a:r>
              <a:rPr lang="en-US" sz="3000" dirty="0"/>
              <a:t>Interconnection customers will maintain their queue position and proceed through the queue alongside other customers while being studied in parallel in the optional resource solicitation </a:t>
            </a:r>
            <a:r>
              <a:rPr lang="en-US" sz="3000" dirty="0" smtClean="0"/>
              <a:t>cluster</a:t>
            </a:r>
            <a:endParaRPr lang="en-US" sz="3000" dirty="0"/>
          </a:p>
        </p:txBody>
      </p:sp>
    </p:spTree>
    <p:extLst>
      <p:ext uri="{BB962C8B-B14F-4D97-AF65-F5344CB8AC3E}">
        <p14:creationId xmlns:p14="http://schemas.microsoft.com/office/powerpoint/2010/main" val="909057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a:xfrm>
            <a:off x="457200" y="76200"/>
            <a:ext cx="8229600" cy="1325562"/>
          </a:xfrm>
        </p:spPr>
        <p:txBody>
          <a:bodyPr/>
          <a:lstStyle/>
          <a:p>
            <a:r>
              <a:rPr lang="en-US" dirty="0">
                <a:solidFill>
                  <a:schemeClr val="tx2"/>
                </a:solidFill>
              </a:rPr>
              <a:t>Optional Resource Solicitation Study</a:t>
            </a:r>
            <a:br>
              <a:rPr lang="en-US" dirty="0">
                <a:solidFill>
                  <a:schemeClr val="tx2"/>
                </a:solidFill>
              </a:rPr>
            </a:br>
            <a:r>
              <a:rPr lang="en-US" sz="2800" dirty="0" smtClean="0">
                <a:solidFill>
                  <a:schemeClr val="tx2"/>
                </a:solidFill>
              </a:rPr>
              <a:t>ISO-NE Thoughts</a:t>
            </a:r>
            <a:endParaRPr lang="en-US" sz="2800" dirty="0">
              <a:solidFill>
                <a:schemeClr val="tx2"/>
              </a:solidFill>
            </a:endParaRPr>
          </a:p>
        </p:txBody>
      </p:sp>
      <p:sp>
        <p:nvSpPr>
          <p:cNvPr id="4" name="Content Placeholder 3"/>
          <p:cNvSpPr>
            <a:spLocks noGrp="1"/>
          </p:cNvSpPr>
          <p:nvPr>
            <p:ph idx="1"/>
          </p:nvPr>
        </p:nvSpPr>
        <p:spPr>
          <a:xfrm>
            <a:off x="457200" y="1600200"/>
            <a:ext cx="8229600" cy="4614250"/>
          </a:xfrm>
        </p:spPr>
        <p:txBody>
          <a:bodyPr/>
          <a:lstStyle/>
          <a:p>
            <a:r>
              <a:rPr lang="en-US" dirty="0" smtClean="0">
                <a:solidFill>
                  <a:schemeClr val="tx2"/>
                </a:solidFill>
              </a:rPr>
              <a:t>Should be helpful to the region to formally </a:t>
            </a:r>
            <a:r>
              <a:rPr lang="en-US" dirty="0">
                <a:solidFill>
                  <a:schemeClr val="tx2"/>
                </a:solidFill>
              </a:rPr>
              <a:t>adopt and </a:t>
            </a:r>
            <a:r>
              <a:rPr lang="en-US" dirty="0" smtClean="0">
                <a:solidFill>
                  <a:schemeClr val="tx2"/>
                </a:solidFill>
              </a:rPr>
              <a:t>is consistent </a:t>
            </a:r>
            <a:r>
              <a:rPr lang="en-US" dirty="0">
                <a:solidFill>
                  <a:schemeClr val="tx2"/>
                </a:solidFill>
              </a:rPr>
              <a:t>with recent ISO efforts to </a:t>
            </a:r>
            <a:r>
              <a:rPr lang="en-US" dirty="0" smtClean="0">
                <a:solidFill>
                  <a:schemeClr val="tx2"/>
                </a:solidFill>
              </a:rPr>
              <a:t>coordinate with </a:t>
            </a:r>
            <a:r>
              <a:rPr lang="en-US" dirty="0">
                <a:solidFill>
                  <a:schemeClr val="tx2"/>
                </a:solidFill>
              </a:rPr>
              <a:t>states in planning </a:t>
            </a:r>
            <a:r>
              <a:rPr lang="en-US" dirty="0" smtClean="0">
                <a:solidFill>
                  <a:schemeClr val="tx2"/>
                </a:solidFill>
              </a:rPr>
              <a:t>processes</a:t>
            </a:r>
          </a:p>
          <a:p>
            <a:r>
              <a:rPr lang="en-US" dirty="0" smtClean="0">
                <a:solidFill>
                  <a:schemeClr val="tx2"/>
                </a:solidFill>
              </a:rPr>
              <a:t>Regional difference allowance for the most appropriate process design</a:t>
            </a:r>
            <a:endParaRPr lang="en-US" dirty="0">
              <a:solidFill>
                <a:schemeClr val="tx2"/>
              </a:solidFill>
            </a:endParaRPr>
          </a:p>
        </p:txBody>
      </p:sp>
    </p:spTree>
    <p:extLst>
      <p:ext uri="{BB962C8B-B14F-4D97-AF65-F5344CB8AC3E}">
        <p14:creationId xmlns:p14="http://schemas.microsoft.com/office/powerpoint/2010/main" val="10667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a:xfrm>
            <a:off x="457200" y="76200"/>
            <a:ext cx="8229600" cy="1524000"/>
          </a:xfrm>
        </p:spPr>
        <p:txBody>
          <a:bodyPr>
            <a:normAutofit fontScale="90000"/>
          </a:bodyPr>
          <a:lstStyle/>
          <a:p>
            <a:r>
              <a:rPr lang="en-US" sz="3600" dirty="0"/>
              <a:t>Increasing Flexibility in the Generator Interconnection </a:t>
            </a:r>
            <a:r>
              <a:rPr lang="en-US" sz="3600" dirty="0" smtClean="0"/>
              <a:t>Process</a:t>
            </a:r>
            <a:r>
              <a:rPr lang="en-US" dirty="0" smtClean="0"/>
              <a:t/>
            </a:r>
            <a:br>
              <a:rPr lang="en-US" dirty="0" smtClean="0"/>
            </a:br>
            <a:r>
              <a:rPr lang="en-US" sz="3100" dirty="0" smtClean="0"/>
              <a:t>Summary of NOPR Proposal</a:t>
            </a:r>
            <a:endParaRPr lang="en-US" sz="3100" dirty="0"/>
          </a:p>
        </p:txBody>
      </p:sp>
      <p:sp>
        <p:nvSpPr>
          <p:cNvPr id="4" name="Content Placeholder 3"/>
          <p:cNvSpPr>
            <a:spLocks noGrp="1"/>
          </p:cNvSpPr>
          <p:nvPr>
            <p:ph idx="1"/>
          </p:nvPr>
        </p:nvSpPr>
        <p:spPr>
          <a:xfrm>
            <a:off x="457200" y="1710350"/>
            <a:ext cx="8229600" cy="4538050"/>
          </a:xfrm>
        </p:spPr>
        <p:txBody>
          <a:bodyPr>
            <a:normAutofit fontScale="92500" lnSpcReduction="20000"/>
          </a:bodyPr>
          <a:lstStyle/>
          <a:p>
            <a:r>
              <a:rPr lang="en-US" dirty="0"/>
              <a:t>Allow more than one generating facility to co-locate on a shared site behind a single point of interconnection and to share a single interconnection request</a:t>
            </a:r>
          </a:p>
          <a:p>
            <a:r>
              <a:rPr lang="en-US" dirty="0"/>
              <a:t>Allow interconnection customers to add a generating facility to an existing interconnection request without losing queue position if there is no change to the originally requested interconnection service level</a:t>
            </a:r>
          </a:p>
          <a:p>
            <a:r>
              <a:rPr lang="en-US" dirty="0"/>
              <a:t>Surplus interconnection service will be available after executing an LGIA rather than only after a generating facility enters commercial operation </a:t>
            </a:r>
          </a:p>
          <a:p>
            <a:r>
              <a:rPr lang="en-US" dirty="0"/>
              <a:t>Allow interconnection customers to request that operating assumptions in interconnection studies for electric storage and co-located resources containing electric storage resources (including hybrid resources) reflect the proposed operation of the </a:t>
            </a:r>
            <a:r>
              <a:rPr lang="en-US" dirty="0" smtClean="0"/>
              <a:t>resource</a:t>
            </a:r>
            <a:endParaRPr lang="en-US" dirty="0"/>
          </a:p>
        </p:txBody>
      </p:sp>
    </p:spTree>
    <p:extLst>
      <p:ext uri="{BB962C8B-B14F-4D97-AF65-F5344CB8AC3E}">
        <p14:creationId xmlns:p14="http://schemas.microsoft.com/office/powerpoint/2010/main" val="285380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Summary of ISO-NE’s Thinking:</a:t>
            </a:r>
            <a:br>
              <a:rPr lang="en-US" dirty="0" smtClean="0"/>
            </a:br>
            <a:r>
              <a:rPr lang="en-US" sz="2800" dirty="0" smtClean="0"/>
              <a:t>Expansive Changes</a:t>
            </a:r>
            <a:endParaRPr lang="en-US" sz="2800" dirty="0"/>
          </a:p>
        </p:txBody>
      </p:sp>
      <p:sp>
        <p:nvSpPr>
          <p:cNvPr id="4" name="Content Placeholder 3"/>
          <p:cNvSpPr>
            <a:spLocks noGrp="1"/>
          </p:cNvSpPr>
          <p:nvPr>
            <p:ph idx="1"/>
          </p:nvPr>
        </p:nvSpPr>
        <p:spPr/>
        <p:txBody>
          <a:bodyPr/>
          <a:lstStyle/>
          <a:p>
            <a:r>
              <a:rPr lang="en-US" dirty="0" smtClean="0"/>
              <a:t>The NOPR contemplates a </a:t>
            </a:r>
            <a:r>
              <a:rPr lang="en-US" b="1" dirty="0" smtClean="0"/>
              <a:t>very expansive set of changes </a:t>
            </a:r>
            <a:r>
              <a:rPr lang="en-US" dirty="0" smtClean="0"/>
              <a:t>to the pro forma Interconnection Procedures</a:t>
            </a:r>
          </a:p>
          <a:p>
            <a:r>
              <a:rPr lang="en-US" b="1" dirty="0" smtClean="0"/>
              <a:t>First-ready first-served cluster process</a:t>
            </a:r>
          </a:p>
          <a:p>
            <a:pPr lvl="1"/>
            <a:r>
              <a:rPr lang="en-US" dirty="0" smtClean="0"/>
              <a:t>Only </a:t>
            </a:r>
            <a:r>
              <a:rPr lang="en-US" dirty="0"/>
              <a:t>projects that meet significant readiness-requirements would receive a meaningful Queue Position and proceed to the definitive [cluster] system </a:t>
            </a:r>
            <a:r>
              <a:rPr lang="en-US" dirty="0" smtClean="0"/>
              <a:t>impact study stage of the process</a:t>
            </a:r>
          </a:p>
          <a:p>
            <a:pPr lvl="1"/>
            <a:r>
              <a:rPr lang="en-US" dirty="0" smtClean="0"/>
              <a:t>Other information would be provided outside of the definitive queue</a:t>
            </a:r>
          </a:p>
          <a:p>
            <a:pPr lvl="2"/>
            <a:r>
              <a:rPr lang="en-US" dirty="0" smtClean="0"/>
              <a:t>Feasibility Study eliminated</a:t>
            </a:r>
          </a:p>
          <a:p>
            <a:pPr lvl="3"/>
            <a:r>
              <a:rPr lang="en-US" dirty="0" smtClean="0"/>
              <a:t>Informational studies and other interconnection information “outside of the queue”</a:t>
            </a:r>
          </a:p>
          <a:p>
            <a:r>
              <a:rPr lang="en-US" dirty="0" smtClean="0"/>
              <a:t>Elimination of Reasonable Efforts Standard</a:t>
            </a:r>
          </a:p>
          <a:p>
            <a:pPr lvl="1"/>
            <a:r>
              <a:rPr lang="en-US" b="1" dirty="0" smtClean="0"/>
              <a:t>Penalties</a:t>
            </a:r>
            <a:r>
              <a:rPr lang="en-US" dirty="0" smtClean="0"/>
              <a:t> on Transmission Providers for failing to meet study timelines</a:t>
            </a:r>
            <a:endParaRPr lang="en-US" dirty="0"/>
          </a:p>
        </p:txBody>
      </p:sp>
    </p:spTree>
    <p:extLst>
      <p:ext uri="{BB962C8B-B14F-4D97-AF65-F5344CB8AC3E}">
        <p14:creationId xmlns:p14="http://schemas.microsoft.com/office/powerpoint/2010/main" val="2331948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normAutofit fontScale="90000"/>
          </a:bodyPr>
          <a:lstStyle/>
          <a:p>
            <a:r>
              <a:rPr lang="en-US" dirty="0">
                <a:solidFill>
                  <a:schemeClr val="tx2"/>
                </a:solidFill>
              </a:rPr>
              <a:t>Increasing Flexibility in the </a:t>
            </a:r>
            <a:r>
              <a:rPr lang="en-US" dirty="0" smtClean="0">
                <a:solidFill>
                  <a:schemeClr val="tx2"/>
                </a:solidFill>
              </a:rPr>
              <a:t>Generator Interconnection </a:t>
            </a:r>
            <a:r>
              <a:rPr lang="en-US" dirty="0">
                <a:solidFill>
                  <a:schemeClr val="tx2"/>
                </a:solidFill>
              </a:rPr>
              <a:t>Process</a:t>
            </a:r>
            <a:br>
              <a:rPr lang="en-US" dirty="0">
                <a:solidFill>
                  <a:schemeClr val="tx2"/>
                </a:solidFill>
              </a:rPr>
            </a:br>
            <a:r>
              <a:rPr lang="en-US" sz="2700" dirty="0" smtClean="0">
                <a:solidFill>
                  <a:schemeClr val="tx2"/>
                </a:solidFill>
              </a:rPr>
              <a:t>ISO-NE Thoughts</a:t>
            </a:r>
            <a:endParaRPr lang="en-US" sz="2700" dirty="0">
              <a:solidFill>
                <a:schemeClr val="tx2"/>
              </a:solidFill>
            </a:endParaRPr>
          </a:p>
        </p:txBody>
      </p:sp>
      <p:sp>
        <p:nvSpPr>
          <p:cNvPr id="4" name="Content Placeholder 3"/>
          <p:cNvSpPr>
            <a:spLocks noGrp="1"/>
          </p:cNvSpPr>
          <p:nvPr>
            <p:ph idx="1"/>
          </p:nvPr>
        </p:nvSpPr>
        <p:spPr/>
        <p:txBody>
          <a:bodyPr>
            <a:normAutofit fontScale="70000" lnSpcReduction="20000"/>
          </a:bodyPr>
          <a:lstStyle/>
          <a:p>
            <a:r>
              <a:rPr lang="en-US" i="1" dirty="0">
                <a:solidFill>
                  <a:schemeClr val="tx2"/>
                </a:solidFill>
              </a:rPr>
              <a:t>Allow more than one generating facility to co-locate on a shared site behind a single point of interconnection and to share a single interconnection </a:t>
            </a:r>
            <a:r>
              <a:rPr lang="en-US" i="1" dirty="0" smtClean="0">
                <a:solidFill>
                  <a:schemeClr val="tx2"/>
                </a:solidFill>
              </a:rPr>
              <a:t>request</a:t>
            </a:r>
          </a:p>
          <a:p>
            <a:pPr lvl="1"/>
            <a:r>
              <a:rPr lang="en-US" dirty="0" smtClean="0">
                <a:solidFill>
                  <a:schemeClr val="tx2"/>
                </a:solidFill>
              </a:rPr>
              <a:t>The ISO-NE interconnection process already allows this</a:t>
            </a:r>
            <a:endParaRPr lang="en-US" dirty="0">
              <a:solidFill>
                <a:schemeClr val="tx2"/>
              </a:solidFill>
            </a:endParaRPr>
          </a:p>
          <a:p>
            <a:r>
              <a:rPr lang="en-US" i="1" dirty="0">
                <a:solidFill>
                  <a:schemeClr val="tx2"/>
                </a:solidFill>
              </a:rPr>
              <a:t>Allow interconnection customers to add a generating facility to an existing interconnection request without losing queue position if there is no change to the originally requested interconnection service </a:t>
            </a:r>
            <a:r>
              <a:rPr lang="en-US" i="1" dirty="0" smtClean="0">
                <a:solidFill>
                  <a:schemeClr val="tx2"/>
                </a:solidFill>
              </a:rPr>
              <a:t>level</a:t>
            </a:r>
          </a:p>
          <a:p>
            <a:pPr lvl="1"/>
            <a:r>
              <a:rPr lang="en-US" dirty="0" smtClean="0">
                <a:solidFill>
                  <a:schemeClr val="tx2"/>
                </a:solidFill>
              </a:rPr>
              <a:t>This additional flexibility is directly opposite to the overall direction of improving study completion timelines and readiness requirements in the NOPR</a:t>
            </a:r>
          </a:p>
          <a:p>
            <a:pPr lvl="1"/>
            <a:r>
              <a:rPr lang="en-US" dirty="0" smtClean="0">
                <a:solidFill>
                  <a:schemeClr val="tx2"/>
                </a:solidFill>
              </a:rPr>
              <a:t>Such a change can be processed in the subsequent cluster</a:t>
            </a:r>
            <a:endParaRPr lang="en-US" dirty="0">
              <a:solidFill>
                <a:schemeClr val="tx2"/>
              </a:solidFill>
            </a:endParaRPr>
          </a:p>
          <a:p>
            <a:r>
              <a:rPr lang="en-US" i="1" dirty="0">
                <a:solidFill>
                  <a:schemeClr val="tx2"/>
                </a:solidFill>
              </a:rPr>
              <a:t>Surplus interconnection service will be available after executing an LGIA rather than only after a generating facility enters commercial operation </a:t>
            </a:r>
            <a:endParaRPr lang="en-US" i="1" dirty="0" smtClean="0">
              <a:solidFill>
                <a:schemeClr val="tx2"/>
              </a:solidFill>
            </a:endParaRPr>
          </a:p>
          <a:p>
            <a:pPr lvl="1"/>
            <a:r>
              <a:rPr lang="en-US" dirty="0" smtClean="0">
                <a:solidFill>
                  <a:schemeClr val="tx2"/>
                </a:solidFill>
              </a:rPr>
              <a:t>Do not understand why the approach described in the first bullet above would not meet the identified need</a:t>
            </a:r>
          </a:p>
          <a:p>
            <a:pPr lvl="1"/>
            <a:r>
              <a:rPr lang="en-US" dirty="0">
                <a:solidFill>
                  <a:schemeClr val="tx2"/>
                </a:solidFill>
              </a:rPr>
              <a:t>Unclear on how surplus service could be available before a project is </a:t>
            </a:r>
            <a:r>
              <a:rPr lang="en-US" dirty="0" smtClean="0">
                <a:solidFill>
                  <a:schemeClr val="tx2"/>
                </a:solidFill>
              </a:rPr>
              <a:t>operating</a:t>
            </a:r>
            <a:endParaRPr lang="en-US" dirty="0">
              <a:solidFill>
                <a:schemeClr val="tx2"/>
              </a:solidFill>
            </a:endParaRPr>
          </a:p>
          <a:p>
            <a:r>
              <a:rPr lang="en-US" i="1" dirty="0">
                <a:solidFill>
                  <a:schemeClr val="tx2"/>
                </a:solidFill>
              </a:rPr>
              <a:t>Allow interconnection customers to request that operating assumptions in interconnection studies for electric storage and co-located resources containing electric storage resources (including hybrid resources) reflect the proposed operation of the </a:t>
            </a:r>
            <a:r>
              <a:rPr lang="en-US" i="1" dirty="0" smtClean="0">
                <a:solidFill>
                  <a:schemeClr val="tx2"/>
                </a:solidFill>
              </a:rPr>
              <a:t>resource</a:t>
            </a:r>
          </a:p>
          <a:p>
            <a:pPr lvl="1"/>
            <a:r>
              <a:rPr lang="en-US" dirty="0" smtClean="0">
                <a:solidFill>
                  <a:schemeClr val="tx2"/>
                </a:solidFill>
              </a:rPr>
              <a:t>Implementing the potential myriad of bespoke operating approaches is not expected to be implementable in system operations</a:t>
            </a:r>
          </a:p>
          <a:p>
            <a:pPr lvl="1"/>
            <a:r>
              <a:rPr lang="en-US" dirty="0" smtClean="0">
                <a:solidFill>
                  <a:schemeClr val="tx2"/>
                </a:solidFill>
              </a:rPr>
              <a:t>Would FERC propose that the meaning of interconnection </a:t>
            </a:r>
            <a:r>
              <a:rPr lang="en-US" dirty="0" smtClean="0">
                <a:solidFill>
                  <a:schemeClr val="tx2"/>
                </a:solidFill>
              </a:rPr>
              <a:t>service be </a:t>
            </a:r>
            <a:r>
              <a:rPr lang="en-US" dirty="0" smtClean="0">
                <a:solidFill>
                  <a:schemeClr val="tx2"/>
                </a:solidFill>
              </a:rPr>
              <a:t>different for the charging condition for storage resources</a:t>
            </a:r>
            <a:endParaRPr lang="en-US" dirty="0">
              <a:solidFill>
                <a:schemeClr val="tx2"/>
              </a:solidFill>
            </a:endParaRPr>
          </a:p>
          <a:p>
            <a:endParaRPr lang="en-US" dirty="0"/>
          </a:p>
        </p:txBody>
      </p:sp>
    </p:spTree>
    <p:extLst>
      <p:ext uri="{BB962C8B-B14F-4D97-AF65-F5344CB8AC3E}">
        <p14:creationId xmlns:p14="http://schemas.microsoft.com/office/powerpoint/2010/main" val="349271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a:xfrm>
            <a:off x="457200" y="76200"/>
            <a:ext cx="8229600" cy="1752600"/>
          </a:xfrm>
        </p:spPr>
        <p:txBody>
          <a:bodyPr>
            <a:normAutofit fontScale="90000"/>
          </a:bodyPr>
          <a:lstStyle/>
          <a:p>
            <a:r>
              <a:rPr lang="en-US" sz="3300" dirty="0"/>
              <a:t>Incorporating Alternative Transmission Technologies into the Generator Interconnection </a:t>
            </a:r>
            <a:r>
              <a:rPr lang="en-US" sz="3300" dirty="0" smtClean="0"/>
              <a:t>Process</a:t>
            </a:r>
            <a:r>
              <a:rPr lang="en-US" dirty="0" smtClean="0"/>
              <a:t/>
            </a:r>
            <a:br>
              <a:rPr lang="en-US" dirty="0" smtClean="0"/>
            </a:br>
            <a:r>
              <a:rPr lang="en-US" sz="2900" dirty="0" smtClean="0"/>
              <a:t>Summary of NOPR Proposal</a:t>
            </a:r>
            <a:endParaRPr lang="en-US" sz="2900" dirty="0"/>
          </a:p>
        </p:txBody>
      </p:sp>
      <p:sp>
        <p:nvSpPr>
          <p:cNvPr id="4" name="Content Placeholder 3"/>
          <p:cNvSpPr>
            <a:spLocks noGrp="1"/>
          </p:cNvSpPr>
          <p:nvPr>
            <p:ph idx="1"/>
          </p:nvPr>
        </p:nvSpPr>
        <p:spPr>
          <a:xfrm>
            <a:off x="457200" y="1981200"/>
            <a:ext cx="8229600" cy="4233250"/>
          </a:xfrm>
        </p:spPr>
        <p:txBody>
          <a:bodyPr>
            <a:normAutofit/>
          </a:bodyPr>
          <a:lstStyle/>
          <a:p>
            <a:r>
              <a:rPr lang="en-US" dirty="0"/>
              <a:t>Upon request of the interconnection customer, transmission providers must consider the following alternative transmission solutions during study process: </a:t>
            </a:r>
          </a:p>
          <a:p>
            <a:pPr lvl="1"/>
            <a:r>
              <a:rPr lang="en-US" dirty="0"/>
              <a:t>Advanced power flow control</a:t>
            </a:r>
          </a:p>
          <a:p>
            <a:pPr lvl="1"/>
            <a:r>
              <a:rPr lang="en-US" dirty="0"/>
              <a:t>Transmission switching</a:t>
            </a:r>
          </a:p>
          <a:p>
            <a:pPr lvl="1"/>
            <a:r>
              <a:rPr lang="en-US" dirty="0"/>
              <a:t>Dynamic line ratings</a:t>
            </a:r>
          </a:p>
          <a:p>
            <a:pPr lvl="1"/>
            <a:r>
              <a:rPr lang="en-US" dirty="0"/>
              <a:t>Static synchronous compensators</a:t>
            </a:r>
          </a:p>
          <a:p>
            <a:pPr lvl="1"/>
            <a:r>
              <a:rPr lang="en-US" dirty="0"/>
              <a:t>Static VAR compensators</a:t>
            </a:r>
          </a:p>
          <a:p>
            <a:r>
              <a:rPr lang="en-US" dirty="0"/>
              <a:t>Transmission providers will file with the Commission an annual informational report on evaluation of alternative transmission solutions </a:t>
            </a:r>
          </a:p>
        </p:txBody>
      </p:sp>
    </p:spTree>
    <p:extLst>
      <p:ext uri="{BB962C8B-B14F-4D97-AF65-F5344CB8AC3E}">
        <p14:creationId xmlns:p14="http://schemas.microsoft.com/office/powerpoint/2010/main" val="2409013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32</a:t>
            </a:fld>
            <a:endParaRPr lang="en-US" dirty="0"/>
          </a:p>
        </p:txBody>
      </p:sp>
      <p:sp>
        <p:nvSpPr>
          <p:cNvPr id="3" name="Title 2"/>
          <p:cNvSpPr>
            <a:spLocks noGrp="1"/>
          </p:cNvSpPr>
          <p:nvPr>
            <p:ph type="title"/>
          </p:nvPr>
        </p:nvSpPr>
        <p:spPr>
          <a:xfrm>
            <a:off x="457200" y="76200"/>
            <a:ext cx="8229600" cy="1828800"/>
          </a:xfrm>
        </p:spPr>
        <p:txBody>
          <a:bodyPr>
            <a:normAutofit fontScale="90000"/>
          </a:bodyPr>
          <a:lstStyle/>
          <a:p>
            <a:r>
              <a:rPr lang="en-US" sz="3600" dirty="0">
                <a:solidFill>
                  <a:schemeClr val="tx2"/>
                </a:solidFill>
              </a:rPr>
              <a:t>Incorporating Alternative Transmission Technologies into the Generator Interconnection Process</a:t>
            </a:r>
            <a:r>
              <a:rPr lang="en-US" dirty="0">
                <a:solidFill>
                  <a:schemeClr val="tx2"/>
                </a:solidFill>
              </a:rPr>
              <a:t/>
            </a:r>
            <a:br>
              <a:rPr lang="en-US" dirty="0">
                <a:solidFill>
                  <a:schemeClr val="tx2"/>
                </a:solidFill>
              </a:rPr>
            </a:br>
            <a:r>
              <a:rPr lang="en-US" sz="3100" dirty="0" smtClean="0">
                <a:solidFill>
                  <a:schemeClr val="tx2"/>
                </a:solidFill>
              </a:rPr>
              <a:t>ISO-NE Thoughts</a:t>
            </a:r>
            <a:endParaRPr lang="en-US" sz="3100" dirty="0">
              <a:solidFill>
                <a:schemeClr val="tx2"/>
              </a:solidFill>
            </a:endParaRPr>
          </a:p>
        </p:txBody>
      </p:sp>
      <p:sp>
        <p:nvSpPr>
          <p:cNvPr id="4" name="Content Placeholder 3"/>
          <p:cNvSpPr>
            <a:spLocks noGrp="1"/>
          </p:cNvSpPr>
          <p:nvPr>
            <p:ph idx="1"/>
          </p:nvPr>
        </p:nvSpPr>
        <p:spPr>
          <a:xfrm>
            <a:off x="457200" y="2057400"/>
            <a:ext cx="8229600" cy="4157050"/>
          </a:xfrm>
        </p:spPr>
        <p:txBody>
          <a:bodyPr/>
          <a:lstStyle/>
          <a:p>
            <a:r>
              <a:rPr lang="en-US" dirty="0">
                <a:solidFill>
                  <a:schemeClr val="tx2"/>
                </a:solidFill>
              </a:rPr>
              <a:t>The addition of the requirement to study more alternatives is opposite to the overall direction of meeting the study timelines</a:t>
            </a:r>
          </a:p>
          <a:p>
            <a:r>
              <a:rPr lang="en-US" dirty="0" smtClean="0">
                <a:solidFill>
                  <a:schemeClr val="tx2"/>
                </a:solidFill>
              </a:rPr>
              <a:t>ISO-NE already includes the consideration of synchronous condensers and STATCOMs when evaluating new interconnections</a:t>
            </a:r>
          </a:p>
          <a:p>
            <a:r>
              <a:rPr lang="en-US" dirty="0" smtClean="0">
                <a:solidFill>
                  <a:schemeClr val="tx2"/>
                </a:solidFill>
              </a:rPr>
              <a:t>The incorporation of Dynamic Line Ratings cannot precede the adoption of this </a:t>
            </a:r>
            <a:r>
              <a:rPr lang="en-US" dirty="0">
                <a:solidFill>
                  <a:schemeClr val="tx2"/>
                </a:solidFill>
              </a:rPr>
              <a:t>approach, which is still being evaluated in Docket No. </a:t>
            </a:r>
            <a:r>
              <a:rPr lang="en-US" dirty="0" smtClean="0">
                <a:solidFill>
                  <a:schemeClr val="tx2"/>
                </a:solidFill>
              </a:rPr>
              <a:t>AD22-5</a:t>
            </a:r>
            <a:endParaRPr lang="en-US" dirty="0">
              <a:solidFill>
                <a:schemeClr val="tx2"/>
              </a:solidFill>
            </a:endParaRPr>
          </a:p>
        </p:txBody>
      </p:sp>
    </p:spTree>
    <p:extLst>
      <p:ext uri="{BB962C8B-B14F-4D97-AF65-F5344CB8AC3E}">
        <p14:creationId xmlns:p14="http://schemas.microsoft.com/office/powerpoint/2010/main" val="226508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a:xfrm>
            <a:off x="457200" y="76200"/>
            <a:ext cx="8229600" cy="1447800"/>
          </a:xfrm>
        </p:spPr>
        <p:txBody>
          <a:bodyPr>
            <a:normAutofit fontScale="90000"/>
          </a:bodyPr>
          <a:lstStyle/>
          <a:p>
            <a:r>
              <a:rPr lang="en-US" sz="3600" dirty="0"/>
              <a:t>Modeling and Performance of Non-Synchronous </a:t>
            </a:r>
            <a:r>
              <a:rPr lang="en-US" sz="3600" dirty="0" smtClean="0"/>
              <a:t>Generators</a:t>
            </a:r>
            <a:r>
              <a:rPr lang="en-US" dirty="0" smtClean="0"/>
              <a:t/>
            </a:r>
            <a:br>
              <a:rPr lang="en-US" dirty="0" smtClean="0"/>
            </a:br>
            <a:r>
              <a:rPr lang="en-US" sz="3100" dirty="0" smtClean="0"/>
              <a:t>Summary of NOPR Proposal</a:t>
            </a:r>
            <a:endParaRPr lang="en-US" sz="3100" dirty="0"/>
          </a:p>
        </p:txBody>
      </p:sp>
      <p:sp>
        <p:nvSpPr>
          <p:cNvPr id="4" name="Content Placeholder 3"/>
          <p:cNvSpPr>
            <a:spLocks noGrp="1"/>
          </p:cNvSpPr>
          <p:nvPr>
            <p:ph idx="1"/>
          </p:nvPr>
        </p:nvSpPr>
        <p:spPr>
          <a:xfrm>
            <a:off x="457200" y="1600200"/>
            <a:ext cx="8229600" cy="4614250"/>
          </a:xfrm>
        </p:spPr>
        <p:txBody>
          <a:bodyPr>
            <a:normAutofit fontScale="92500"/>
          </a:bodyPr>
          <a:lstStyle/>
          <a:p>
            <a:r>
              <a:rPr lang="en-US" dirty="0"/>
              <a:t>Interconnection customers must provide accurate models of the generating facility with the interconnection request that includes:</a:t>
            </a:r>
          </a:p>
          <a:p>
            <a:pPr lvl="1"/>
            <a:r>
              <a:rPr lang="en-US" dirty="0"/>
              <a:t>Validated user-defined root mean square (RMS) positive sequence dynamics model</a:t>
            </a:r>
          </a:p>
          <a:p>
            <a:pPr lvl="1"/>
            <a:r>
              <a:rPr lang="en-US" dirty="0"/>
              <a:t>An appropriately parameterized generic library RMS positive sequence dynamics model, with a block model diagram of the inverter and plant control systems, approved by WECC</a:t>
            </a:r>
          </a:p>
          <a:p>
            <a:pPr lvl="1"/>
            <a:r>
              <a:rPr lang="en-US" dirty="0"/>
              <a:t>Validated electromagnetic transient (EMT) model if the transmission provider performs EMT studies</a:t>
            </a:r>
          </a:p>
          <a:p>
            <a:r>
              <a:rPr lang="en-US" dirty="0"/>
              <a:t>Ride-through requirements</a:t>
            </a:r>
          </a:p>
          <a:p>
            <a:pPr lvl="1"/>
            <a:r>
              <a:rPr lang="en-US" dirty="0"/>
              <a:t>New generating facilities must continue to maintain power production at pre-disturbance levels unless providing frequency response and must have the ability to provide dynamic reactive power if conditions at the POI are within the “no trip zone” of Reliability Standard PRC-024-3 </a:t>
            </a:r>
          </a:p>
        </p:txBody>
      </p:sp>
    </p:spTree>
    <p:extLst>
      <p:ext uri="{BB962C8B-B14F-4D97-AF65-F5344CB8AC3E}">
        <p14:creationId xmlns:p14="http://schemas.microsoft.com/office/powerpoint/2010/main" val="867389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34</a:t>
            </a:fld>
            <a:endParaRPr lang="en-US" dirty="0"/>
          </a:p>
        </p:txBody>
      </p:sp>
      <p:sp>
        <p:nvSpPr>
          <p:cNvPr id="3" name="Title 2"/>
          <p:cNvSpPr>
            <a:spLocks noGrp="1"/>
          </p:cNvSpPr>
          <p:nvPr>
            <p:ph type="title"/>
          </p:nvPr>
        </p:nvSpPr>
        <p:spPr>
          <a:xfrm>
            <a:off x="457200" y="76200"/>
            <a:ext cx="8229600" cy="1524968"/>
          </a:xfrm>
        </p:spPr>
        <p:txBody>
          <a:bodyPr>
            <a:normAutofit fontScale="90000"/>
          </a:bodyPr>
          <a:lstStyle/>
          <a:p>
            <a:r>
              <a:rPr lang="en-US" sz="3600" dirty="0">
                <a:solidFill>
                  <a:schemeClr val="tx2"/>
                </a:solidFill>
              </a:rPr>
              <a:t>Modeling and Performance of Non-Synchronous Generators</a:t>
            </a:r>
            <a:r>
              <a:rPr lang="en-US" dirty="0">
                <a:solidFill>
                  <a:schemeClr val="tx2"/>
                </a:solidFill>
              </a:rPr>
              <a:t/>
            </a:r>
            <a:br>
              <a:rPr lang="en-US" dirty="0">
                <a:solidFill>
                  <a:schemeClr val="tx2"/>
                </a:solidFill>
              </a:rPr>
            </a:br>
            <a:r>
              <a:rPr lang="en-US" sz="3100" dirty="0" smtClean="0">
                <a:solidFill>
                  <a:schemeClr val="tx2"/>
                </a:solidFill>
              </a:rPr>
              <a:t>ISO Thoughts</a:t>
            </a:r>
            <a:endParaRPr lang="en-US" sz="3100" dirty="0">
              <a:solidFill>
                <a:schemeClr val="tx2"/>
              </a:solidFill>
            </a:endParaRPr>
          </a:p>
        </p:txBody>
      </p:sp>
      <p:sp>
        <p:nvSpPr>
          <p:cNvPr id="4" name="Content Placeholder 3"/>
          <p:cNvSpPr>
            <a:spLocks noGrp="1"/>
          </p:cNvSpPr>
          <p:nvPr>
            <p:ph idx="1"/>
          </p:nvPr>
        </p:nvSpPr>
        <p:spPr>
          <a:xfrm>
            <a:off x="457200" y="1752600"/>
            <a:ext cx="8229600" cy="4461850"/>
          </a:xfrm>
        </p:spPr>
        <p:txBody>
          <a:bodyPr/>
          <a:lstStyle/>
          <a:p>
            <a:r>
              <a:rPr lang="en-US" dirty="0" smtClean="0">
                <a:solidFill>
                  <a:schemeClr val="tx2"/>
                </a:solidFill>
              </a:rPr>
              <a:t>ISO-NE strongly supports increased requirements for satisfactory models and data</a:t>
            </a:r>
          </a:p>
          <a:p>
            <a:r>
              <a:rPr lang="en-US" dirty="0" smtClean="0">
                <a:solidFill>
                  <a:schemeClr val="tx2"/>
                </a:solidFill>
              </a:rPr>
              <a:t>ISO-NE does not accept user-defined models</a:t>
            </a:r>
            <a:endParaRPr lang="en-US" dirty="0">
              <a:solidFill>
                <a:schemeClr val="tx2"/>
              </a:solidFill>
            </a:endParaRPr>
          </a:p>
        </p:txBody>
      </p:sp>
    </p:spTree>
    <p:extLst>
      <p:ext uri="{BB962C8B-B14F-4D97-AF65-F5344CB8AC3E}">
        <p14:creationId xmlns:p14="http://schemas.microsoft.com/office/powerpoint/2010/main" val="2188488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p:txBody>
          <a:bodyPr/>
          <a:lstStyle/>
          <a:p>
            <a:r>
              <a:rPr lang="en-US" dirty="0" smtClean="0"/>
              <a:t>Comments</a:t>
            </a:r>
            <a:endParaRPr lang="en-US" dirty="0"/>
          </a:p>
        </p:txBody>
      </p:sp>
      <p:sp>
        <p:nvSpPr>
          <p:cNvPr id="4" name="Content Placeholder 3"/>
          <p:cNvSpPr>
            <a:spLocks noGrp="1"/>
          </p:cNvSpPr>
          <p:nvPr>
            <p:ph idx="1"/>
          </p:nvPr>
        </p:nvSpPr>
        <p:spPr/>
        <p:txBody>
          <a:bodyPr/>
          <a:lstStyle/>
          <a:p>
            <a:r>
              <a:rPr lang="en-US" dirty="0"/>
              <a:t>Comments Due </a:t>
            </a:r>
            <a:r>
              <a:rPr lang="en-US" dirty="0" smtClean="0"/>
              <a:t>to FERC October </a:t>
            </a:r>
            <a:r>
              <a:rPr lang="en-US" dirty="0"/>
              <a:t>13th</a:t>
            </a:r>
          </a:p>
          <a:p>
            <a:r>
              <a:rPr lang="en-US" dirty="0"/>
              <a:t>Reply Comments Due </a:t>
            </a:r>
            <a:r>
              <a:rPr lang="en-US" dirty="0" smtClean="0"/>
              <a:t>to FERC November 14th</a:t>
            </a:r>
            <a:endParaRPr lang="en-US" dirty="0"/>
          </a:p>
        </p:txBody>
      </p:sp>
    </p:spTree>
    <p:extLst>
      <p:ext uri="{BB962C8B-B14F-4D97-AF65-F5344CB8AC3E}">
        <p14:creationId xmlns:p14="http://schemas.microsoft.com/office/powerpoint/2010/main" val="3805341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36</a:t>
            </a:fld>
            <a:endParaRPr lang="en-US" sz="1400" dirty="0">
              <a:solidFill>
                <a:srgbClr val="000000"/>
              </a:solidFill>
            </a:endParaRP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a:t>Summary of ISO-NE’s </a:t>
            </a:r>
            <a:r>
              <a:rPr lang="en-US" dirty="0" smtClean="0"/>
              <a:t>Thinking</a:t>
            </a:r>
            <a:r>
              <a:rPr lang="en-US" dirty="0"/>
              <a:t>:</a:t>
            </a:r>
            <a:br>
              <a:rPr lang="en-US" dirty="0"/>
            </a:br>
            <a:r>
              <a:rPr lang="en-US" sz="2800" dirty="0" smtClean="0"/>
              <a:t>Trade-offs</a:t>
            </a:r>
            <a:endParaRPr lang="en-US" sz="2800" dirty="0"/>
          </a:p>
        </p:txBody>
      </p:sp>
      <p:sp>
        <p:nvSpPr>
          <p:cNvPr id="4" name="Content Placeholder 3"/>
          <p:cNvSpPr>
            <a:spLocks noGrp="1"/>
          </p:cNvSpPr>
          <p:nvPr>
            <p:ph idx="1"/>
          </p:nvPr>
        </p:nvSpPr>
        <p:spPr/>
        <p:txBody>
          <a:bodyPr>
            <a:normAutofit lnSpcReduction="10000"/>
          </a:bodyPr>
          <a:lstStyle/>
          <a:p>
            <a:r>
              <a:rPr lang="en-US" dirty="0" smtClean="0"/>
              <a:t>ISO-NE believes that the NOPR appropriately recognizes that significant </a:t>
            </a:r>
            <a:r>
              <a:rPr lang="en-US" b="1" dirty="0" smtClean="0"/>
              <a:t>trade-offs</a:t>
            </a:r>
            <a:r>
              <a:rPr lang="en-US" dirty="0" smtClean="0"/>
              <a:t> are involved when pursuing such an expansive change</a:t>
            </a:r>
          </a:p>
          <a:p>
            <a:pPr lvl="1"/>
            <a:r>
              <a:rPr lang="en-US" dirty="0" smtClean="0"/>
              <a:t>Study time focused on fewer projects that are more likely to be constructed</a:t>
            </a:r>
          </a:p>
          <a:p>
            <a:pPr lvl="1"/>
            <a:r>
              <a:rPr lang="en-US" dirty="0" smtClean="0"/>
              <a:t>Consequences for Transmission Providers that do not complete studies on-time</a:t>
            </a:r>
          </a:p>
          <a:p>
            <a:r>
              <a:rPr lang="en-US" dirty="0" smtClean="0"/>
              <a:t>This trade-off must be </a:t>
            </a:r>
            <a:r>
              <a:rPr lang="en-US" b="1" dirty="0" smtClean="0"/>
              <a:t>realistic</a:t>
            </a:r>
          </a:p>
          <a:p>
            <a:pPr lvl="1"/>
            <a:r>
              <a:rPr lang="en-US" dirty="0" smtClean="0"/>
              <a:t>Higher study completion expectations will require:</a:t>
            </a:r>
          </a:p>
          <a:p>
            <a:pPr lvl="2"/>
            <a:r>
              <a:rPr lang="en-US" dirty="0" smtClean="0"/>
              <a:t>Only studying projects that are sufficiently viable</a:t>
            </a:r>
          </a:p>
          <a:p>
            <a:pPr lvl="2"/>
            <a:r>
              <a:rPr lang="en-US" dirty="0" smtClean="0"/>
              <a:t>Less flexibility for midstream project changes</a:t>
            </a:r>
          </a:p>
          <a:p>
            <a:pPr lvl="2"/>
            <a:r>
              <a:rPr lang="en-US" dirty="0" smtClean="0"/>
              <a:t>Less ability to consider upgrade alternatives</a:t>
            </a:r>
          </a:p>
          <a:p>
            <a:pPr lvl="2"/>
            <a:r>
              <a:rPr lang="en-US" dirty="0" smtClean="0"/>
              <a:t>No tolerance for inadequate models and data</a:t>
            </a:r>
          </a:p>
          <a:p>
            <a:pPr lvl="2"/>
            <a:r>
              <a:rPr lang="en-US" dirty="0" smtClean="0"/>
              <a:t>Stricter expectations for the completion of transmission upgrade cost-estimates</a:t>
            </a:r>
          </a:p>
          <a:p>
            <a:pPr lvl="2"/>
            <a:r>
              <a:rPr lang="en-US" dirty="0"/>
              <a:t>Stricter expectations for Affected Systems</a:t>
            </a:r>
          </a:p>
        </p:txBody>
      </p:sp>
    </p:spTree>
    <p:extLst>
      <p:ext uri="{BB962C8B-B14F-4D97-AF65-F5344CB8AC3E}">
        <p14:creationId xmlns:p14="http://schemas.microsoft.com/office/powerpoint/2010/main" val="110334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a:t>Summary of ISO-NE’s </a:t>
            </a:r>
            <a:r>
              <a:rPr lang="en-US" dirty="0" smtClean="0"/>
              <a:t>Thinking</a:t>
            </a:r>
            <a:r>
              <a:rPr lang="en-US" dirty="0"/>
              <a:t>:</a:t>
            </a:r>
            <a:br>
              <a:rPr lang="en-US" dirty="0"/>
            </a:br>
            <a:r>
              <a:rPr lang="en-US" sz="2800" dirty="0" smtClean="0"/>
              <a:t>Regional Differences</a:t>
            </a:r>
            <a:endParaRPr lang="en-US" sz="2800" dirty="0"/>
          </a:p>
        </p:txBody>
      </p:sp>
      <p:sp>
        <p:nvSpPr>
          <p:cNvPr id="4" name="Content Placeholder 3"/>
          <p:cNvSpPr>
            <a:spLocks noGrp="1"/>
          </p:cNvSpPr>
          <p:nvPr>
            <p:ph idx="1"/>
          </p:nvPr>
        </p:nvSpPr>
        <p:spPr/>
        <p:txBody>
          <a:bodyPr/>
          <a:lstStyle/>
          <a:p>
            <a:r>
              <a:rPr lang="en-US" b="1" dirty="0" smtClean="0"/>
              <a:t>New England </a:t>
            </a:r>
            <a:r>
              <a:rPr lang="en-US" dirty="0" smtClean="0"/>
              <a:t>has made several </a:t>
            </a:r>
            <a:r>
              <a:rPr lang="en-US" b="1" dirty="0" smtClean="0"/>
              <a:t>enhancements</a:t>
            </a:r>
            <a:r>
              <a:rPr lang="en-US" dirty="0" smtClean="0"/>
              <a:t> to the Interconnection Procedures in recent years:</a:t>
            </a:r>
          </a:p>
          <a:p>
            <a:pPr lvl="1"/>
            <a:r>
              <a:rPr lang="en-US" dirty="0" smtClean="0"/>
              <a:t>Integration with the Forward Capacity Market (FCM)</a:t>
            </a:r>
          </a:p>
          <a:p>
            <a:pPr lvl="1"/>
            <a:r>
              <a:rPr lang="en-US" dirty="0" smtClean="0"/>
              <a:t>Elective Transmission Upgrades</a:t>
            </a:r>
          </a:p>
          <a:p>
            <a:pPr lvl="1"/>
            <a:r>
              <a:rPr lang="en-US" dirty="0" smtClean="0"/>
              <a:t>Clustering</a:t>
            </a:r>
          </a:p>
          <a:p>
            <a:r>
              <a:rPr lang="en-US" dirty="0" smtClean="0"/>
              <a:t>It will be important to explain that it will be preferable to retain some aspects of these enhancements under allowances for regional differences, which is consistent with the NOPR </a:t>
            </a:r>
            <a:endParaRPr lang="en-US" dirty="0"/>
          </a:p>
          <a:p>
            <a:endParaRPr lang="en-US" dirty="0"/>
          </a:p>
        </p:txBody>
      </p:sp>
    </p:spTree>
    <p:extLst>
      <p:ext uri="{BB962C8B-B14F-4D97-AF65-F5344CB8AC3E}">
        <p14:creationId xmlns:p14="http://schemas.microsoft.com/office/powerpoint/2010/main" val="122634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a:t>Summary of ISO-NE’s </a:t>
            </a:r>
            <a:r>
              <a:rPr lang="en-US" dirty="0" smtClean="0"/>
              <a:t>Thinking</a:t>
            </a:r>
            <a:r>
              <a:rPr lang="en-US" dirty="0"/>
              <a:t>:</a:t>
            </a:r>
            <a:br>
              <a:rPr lang="en-US" dirty="0"/>
            </a:br>
            <a:r>
              <a:rPr lang="en-US" sz="2800" dirty="0" smtClean="0"/>
              <a:t>Small Generator Interconnections</a:t>
            </a:r>
            <a:endParaRPr lang="en-US" sz="2800" dirty="0"/>
          </a:p>
        </p:txBody>
      </p:sp>
      <p:sp>
        <p:nvSpPr>
          <p:cNvPr id="4" name="Content Placeholder 3"/>
          <p:cNvSpPr>
            <a:spLocks noGrp="1"/>
          </p:cNvSpPr>
          <p:nvPr>
            <p:ph idx="1"/>
          </p:nvPr>
        </p:nvSpPr>
        <p:spPr/>
        <p:txBody>
          <a:bodyPr/>
          <a:lstStyle/>
          <a:p>
            <a:r>
              <a:rPr lang="en-US" dirty="0" smtClean="0"/>
              <a:t>ISO-NE believes that the majority of the proposed changes would need to apply equally to the </a:t>
            </a:r>
            <a:r>
              <a:rPr lang="en-US" b="1" dirty="0" smtClean="0"/>
              <a:t>small </a:t>
            </a:r>
            <a:r>
              <a:rPr lang="en-US" b="1" dirty="0"/>
              <a:t>generator </a:t>
            </a:r>
            <a:r>
              <a:rPr lang="en-US" b="1" dirty="0" smtClean="0"/>
              <a:t>and </a:t>
            </a:r>
            <a:r>
              <a:rPr lang="en-US" b="1" dirty="0"/>
              <a:t>elective transmission </a:t>
            </a:r>
            <a:r>
              <a:rPr lang="en-US" b="1" dirty="0" smtClean="0"/>
              <a:t>upgrade</a:t>
            </a:r>
            <a:r>
              <a:rPr lang="en-US" dirty="0" smtClean="0"/>
              <a:t> </a:t>
            </a:r>
            <a:r>
              <a:rPr lang="en-US" dirty="0"/>
              <a:t>procedures </a:t>
            </a:r>
            <a:r>
              <a:rPr lang="en-US" dirty="0" smtClean="0"/>
              <a:t>and not just to large generators</a:t>
            </a:r>
          </a:p>
          <a:p>
            <a:pPr lvl="1"/>
            <a:r>
              <a:rPr lang="en-US" dirty="0"/>
              <a:t>Avoid operating </a:t>
            </a:r>
            <a:r>
              <a:rPr lang="en-US" dirty="0" smtClean="0"/>
              <a:t>separate </a:t>
            </a:r>
            <a:r>
              <a:rPr lang="en-US" dirty="0"/>
              <a:t>queues with fundamentally different expectations in terms of studies and </a:t>
            </a:r>
            <a:r>
              <a:rPr lang="en-US" dirty="0" smtClean="0"/>
              <a:t>timeframes</a:t>
            </a:r>
            <a:endParaRPr lang="en-US" dirty="0"/>
          </a:p>
        </p:txBody>
      </p:sp>
    </p:spTree>
    <p:extLst>
      <p:ext uri="{BB962C8B-B14F-4D97-AF65-F5344CB8AC3E}">
        <p14:creationId xmlns:p14="http://schemas.microsoft.com/office/powerpoint/2010/main" val="136051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Reforms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7</a:t>
            </a:fld>
            <a:endParaRPr lang="en-US" dirty="0"/>
          </a:p>
        </p:txBody>
      </p:sp>
    </p:spTree>
    <p:extLst>
      <p:ext uri="{BB962C8B-B14F-4D97-AF65-F5344CB8AC3E}">
        <p14:creationId xmlns:p14="http://schemas.microsoft.com/office/powerpoint/2010/main" val="255331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Proposed Reforms</a:t>
            </a:r>
            <a:endParaRPr lang="en-US" dirty="0"/>
          </a:p>
        </p:txBody>
      </p:sp>
      <p:sp>
        <p:nvSpPr>
          <p:cNvPr id="4" name="Content Placeholder 3"/>
          <p:cNvSpPr>
            <a:spLocks noGrp="1"/>
          </p:cNvSpPr>
          <p:nvPr>
            <p:ph idx="1"/>
          </p:nvPr>
        </p:nvSpPr>
        <p:spPr/>
        <p:txBody>
          <a:bodyPr>
            <a:normAutofit fontScale="85000" lnSpcReduction="20000"/>
          </a:bodyPr>
          <a:lstStyle/>
          <a:p>
            <a:r>
              <a:rPr lang="en-US" dirty="0"/>
              <a:t>Reforms to Implement a First-Ready, First-Served Cluster Study </a:t>
            </a:r>
            <a:r>
              <a:rPr lang="en-US" dirty="0" smtClean="0"/>
              <a:t>Process</a:t>
            </a:r>
          </a:p>
          <a:p>
            <a:pPr lvl="1"/>
            <a:r>
              <a:rPr lang="en-US" dirty="0" smtClean="0"/>
              <a:t>Interconnection </a:t>
            </a:r>
            <a:r>
              <a:rPr lang="en-US" dirty="0"/>
              <a:t>Information </a:t>
            </a:r>
            <a:r>
              <a:rPr lang="en-US" dirty="0" smtClean="0"/>
              <a:t>Access/Optional Information Study</a:t>
            </a:r>
          </a:p>
          <a:p>
            <a:pPr lvl="1"/>
            <a:r>
              <a:rPr lang="en-US" dirty="0" smtClean="0"/>
              <a:t>Cluster Study</a:t>
            </a:r>
          </a:p>
          <a:p>
            <a:pPr lvl="1"/>
            <a:r>
              <a:rPr lang="en-US" dirty="0" smtClean="0"/>
              <a:t>Allocation </a:t>
            </a:r>
            <a:r>
              <a:rPr lang="en-US" dirty="0"/>
              <a:t>of Cluster Study Costs </a:t>
            </a:r>
            <a:endParaRPr lang="en-US" dirty="0" smtClean="0"/>
          </a:p>
          <a:p>
            <a:pPr lvl="1"/>
            <a:r>
              <a:rPr lang="en-US" dirty="0" smtClean="0"/>
              <a:t>Allocation </a:t>
            </a:r>
            <a:r>
              <a:rPr lang="en-US" dirty="0"/>
              <a:t>of Network Upgrade </a:t>
            </a:r>
            <a:r>
              <a:rPr lang="en-US" dirty="0" smtClean="0"/>
              <a:t>Costs</a:t>
            </a:r>
          </a:p>
          <a:p>
            <a:pPr lvl="1"/>
            <a:r>
              <a:rPr lang="en-US" dirty="0" smtClean="0"/>
              <a:t>Shared </a:t>
            </a:r>
            <a:r>
              <a:rPr lang="en-US" dirty="0"/>
              <a:t>Network </a:t>
            </a:r>
            <a:r>
              <a:rPr lang="en-US" dirty="0" smtClean="0"/>
              <a:t>Upgrades</a:t>
            </a:r>
          </a:p>
          <a:p>
            <a:pPr lvl="1"/>
            <a:r>
              <a:rPr lang="en-US" dirty="0" smtClean="0"/>
              <a:t>Increased </a:t>
            </a:r>
            <a:r>
              <a:rPr lang="en-US" dirty="0"/>
              <a:t>Financial Commitments and Readiness </a:t>
            </a:r>
            <a:r>
              <a:rPr lang="en-US" dirty="0" smtClean="0"/>
              <a:t>Requirements</a:t>
            </a:r>
          </a:p>
          <a:p>
            <a:pPr lvl="1"/>
            <a:r>
              <a:rPr lang="en-US" dirty="0" smtClean="0"/>
              <a:t>Transition </a:t>
            </a:r>
            <a:r>
              <a:rPr lang="en-US" dirty="0"/>
              <a:t>Process</a:t>
            </a:r>
          </a:p>
          <a:p>
            <a:r>
              <a:rPr lang="en-US" dirty="0"/>
              <a:t>Reforms to Increase the Speed of Interconnection Queue </a:t>
            </a:r>
            <a:r>
              <a:rPr lang="en-US" dirty="0" smtClean="0"/>
              <a:t>Processing</a:t>
            </a:r>
          </a:p>
          <a:p>
            <a:pPr lvl="1"/>
            <a:r>
              <a:rPr lang="en-US" dirty="0" smtClean="0"/>
              <a:t>Elimination </a:t>
            </a:r>
            <a:r>
              <a:rPr lang="en-US" dirty="0"/>
              <a:t>of the Reasonable Efforts </a:t>
            </a:r>
            <a:r>
              <a:rPr lang="en-US" dirty="0" smtClean="0"/>
              <a:t>Standard</a:t>
            </a:r>
          </a:p>
          <a:p>
            <a:pPr lvl="1"/>
            <a:r>
              <a:rPr lang="en-US" dirty="0" smtClean="0"/>
              <a:t>Affected Systems</a:t>
            </a:r>
          </a:p>
          <a:p>
            <a:pPr lvl="1"/>
            <a:r>
              <a:rPr lang="en-US" dirty="0" smtClean="0"/>
              <a:t>Optional </a:t>
            </a:r>
            <a:r>
              <a:rPr lang="en-US" dirty="0"/>
              <a:t>Resource Solicitation Study</a:t>
            </a:r>
          </a:p>
          <a:p>
            <a:r>
              <a:rPr lang="en-US" dirty="0"/>
              <a:t>Reforms to Incorporate Technological Advancements into the Interconnection </a:t>
            </a:r>
            <a:r>
              <a:rPr lang="en-US" dirty="0" smtClean="0"/>
              <a:t>Process</a:t>
            </a:r>
          </a:p>
          <a:p>
            <a:pPr lvl="1"/>
            <a:r>
              <a:rPr lang="en-US" dirty="0" smtClean="0"/>
              <a:t>Increasing </a:t>
            </a:r>
            <a:r>
              <a:rPr lang="en-US" dirty="0"/>
              <a:t>Flexibility in the Generator Interconnection </a:t>
            </a:r>
            <a:r>
              <a:rPr lang="en-US" dirty="0" smtClean="0"/>
              <a:t>Process</a:t>
            </a:r>
          </a:p>
          <a:p>
            <a:pPr lvl="1"/>
            <a:r>
              <a:rPr lang="en-US" dirty="0" smtClean="0"/>
              <a:t>Incorporating </a:t>
            </a:r>
            <a:r>
              <a:rPr lang="en-US" dirty="0"/>
              <a:t>Alternative Transmission Technologies into the Generator Interconnection </a:t>
            </a:r>
            <a:r>
              <a:rPr lang="en-US" dirty="0" smtClean="0"/>
              <a:t>Process</a:t>
            </a:r>
          </a:p>
          <a:p>
            <a:pPr lvl="1"/>
            <a:r>
              <a:rPr lang="en-US" dirty="0" smtClean="0"/>
              <a:t>Modeling </a:t>
            </a:r>
            <a:r>
              <a:rPr lang="en-US" dirty="0"/>
              <a:t>and Performance Requirements for Non-Synchronous Generating Facilities</a:t>
            </a:r>
          </a:p>
          <a:p>
            <a:endParaRPr lang="en-US" dirty="0"/>
          </a:p>
        </p:txBody>
      </p:sp>
    </p:spTree>
    <p:extLst>
      <p:ext uri="{BB962C8B-B14F-4D97-AF65-F5344CB8AC3E}">
        <p14:creationId xmlns:p14="http://schemas.microsoft.com/office/powerpoint/2010/main" val="34925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a:t>Informational Interconnection </a:t>
            </a:r>
            <a:r>
              <a:rPr lang="en-US" dirty="0" smtClean="0"/>
              <a:t>Study</a:t>
            </a:r>
            <a:br>
              <a:rPr lang="en-US" dirty="0" smtClean="0"/>
            </a:br>
            <a:r>
              <a:rPr lang="en-US" sz="2800" dirty="0" smtClean="0"/>
              <a:t>Summary of NOPR Proposal</a:t>
            </a:r>
            <a:endParaRPr lang="en-US" sz="2800" dirty="0"/>
          </a:p>
        </p:txBody>
      </p:sp>
      <p:sp>
        <p:nvSpPr>
          <p:cNvPr id="4" name="Content Placeholder 3"/>
          <p:cNvSpPr>
            <a:spLocks noGrp="1"/>
          </p:cNvSpPr>
          <p:nvPr>
            <p:ph idx="1"/>
          </p:nvPr>
        </p:nvSpPr>
        <p:spPr/>
        <p:txBody>
          <a:bodyPr>
            <a:normAutofit fontScale="92500" lnSpcReduction="10000"/>
          </a:bodyPr>
          <a:lstStyle/>
          <a:p>
            <a:r>
              <a:rPr lang="en-US" dirty="0"/>
              <a:t>To help prospective interconnection customers determine whether they want to enter the queue, they may request up to </a:t>
            </a:r>
            <a:r>
              <a:rPr lang="en-US" dirty="0" smtClean="0"/>
              <a:t>five (5) </a:t>
            </a:r>
            <a:r>
              <a:rPr lang="en-US" dirty="0"/>
              <a:t>informational interconnection studies at a time, with a $10,000 deposit per request</a:t>
            </a:r>
          </a:p>
          <a:p>
            <a:r>
              <a:rPr lang="en-US" dirty="0"/>
              <a:t>Each informational interconnection study must be completed in 45 days</a:t>
            </a:r>
          </a:p>
          <a:p>
            <a:r>
              <a:rPr lang="en-US" dirty="0"/>
              <a:t>Each informational interconnection study will examine a specific generating facility configuration (specifying a single point of interconnection, generating facility capacity, etc.) and provide a non-binding estimate of the costs to interconnect that generating facility</a:t>
            </a:r>
          </a:p>
          <a:p>
            <a:r>
              <a:rPr lang="en-US" dirty="0"/>
              <a:t>The transmission provider will coordinate with affected systems that may be impacted and may provide affected systems information if </a:t>
            </a:r>
            <a:r>
              <a:rPr lang="en-US" dirty="0" smtClean="0"/>
              <a:t>possible</a:t>
            </a:r>
            <a:endParaRPr lang="en-US" dirty="0"/>
          </a:p>
        </p:txBody>
      </p:sp>
    </p:spTree>
    <p:extLst>
      <p:ext uri="{BB962C8B-B14F-4D97-AF65-F5344CB8AC3E}">
        <p14:creationId xmlns:p14="http://schemas.microsoft.com/office/powerpoint/2010/main" val="2766170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2948</Words>
  <Application>Microsoft Office PowerPoint</Application>
  <PresentationFormat>On-screen Show (4:3)</PresentationFormat>
  <Paragraphs>319</Paragraphs>
  <Slides>36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Presentation - NEPOOL Technical Committees</vt:lpstr>
      <vt:lpstr>PowerPoint Presentation</vt:lpstr>
      <vt:lpstr>Introduction</vt:lpstr>
      <vt:lpstr>Summary of ISO-NE’s Thinking: Expansive Changes</vt:lpstr>
      <vt:lpstr>Summary of ISO-NE’s Thinking: Trade-offs</vt:lpstr>
      <vt:lpstr>Summary of ISO-NE’s Thinking: Regional Differences</vt:lpstr>
      <vt:lpstr>Summary of ISO-NE’s Thinking: Small Generator Interconnections</vt:lpstr>
      <vt:lpstr>Proposed Reforms</vt:lpstr>
      <vt:lpstr>Proposed Reforms</vt:lpstr>
      <vt:lpstr>Informational Interconnection Study Summary of NOPR Proposal</vt:lpstr>
      <vt:lpstr>Informational Interconnection Study ISO-NE Thoughts</vt:lpstr>
      <vt:lpstr>Public Interconnection Information Summary of NOPR Proposal</vt:lpstr>
      <vt:lpstr>Public Interconnection Information  ISO-NE Thoughts</vt:lpstr>
      <vt:lpstr>Cluster Study Process  Summary of NOPR Proposal</vt:lpstr>
      <vt:lpstr>Cluster Study Process  ISO-NE Thoughts</vt:lpstr>
      <vt:lpstr>Allocation of Cluster Study Costs, Cluster Network Upgrade Costs, and Shared Network Upgrades  Summary of NOPR Proposal</vt:lpstr>
      <vt:lpstr>Allocation of Cluster Study Costs, Cluster Network Upgrade Costs, and Shared Network Upgrades ISO-NE Thoughts</vt:lpstr>
      <vt:lpstr>Increased Financial Commitments and Readiness Requirements Summary of NOPR Proposal</vt:lpstr>
      <vt:lpstr>Increased Financial Commitments and Readiness Requirements, continued</vt:lpstr>
      <vt:lpstr>Withdrawal Penalties</vt:lpstr>
      <vt:lpstr>Increased Financial Commitments and Readiness Requirements ISO-NE Thoughts</vt:lpstr>
      <vt:lpstr>Transition Process Summary of NOPR Proposal</vt:lpstr>
      <vt:lpstr>Transition Process ISO-NE Thoughts</vt:lpstr>
      <vt:lpstr>Elimination of the Reasonable Efforts Standard Summary of NOPR Proposal</vt:lpstr>
      <vt:lpstr>Elimination of the Reasonable Efforts Standard ISO-NE Thoughts</vt:lpstr>
      <vt:lpstr>Affected Systems Summary of NOPR Proposal</vt:lpstr>
      <vt:lpstr>Affected Systems ISO-NE Thoughts</vt:lpstr>
      <vt:lpstr>Optional Resource Solicitation Study Summary of NOPR Proposal</vt:lpstr>
      <vt:lpstr>Optional Resource Solicitation Study ISO-NE Thoughts</vt:lpstr>
      <vt:lpstr>Increasing Flexibility in the Generator Interconnection Process Summary of NOPR Proposal</vt:lpstr>
      <vt:lpstr>Increasing Flexibility in the Generator Interconnection Process ISO-NE Thoughts</vt:lpstr>
      <vt:lpstr>Incorporating Alternative Transmission Technologies into the Generator Interconnection Process Summary of NOPR Proposal</vt:lpstr>
      <vt:lpstr>Incorporating Alternative Transmission Technologies into the Generator Interconnection Process ISO-NE Thoughts</vt:lpstr>
      <vt:lpstr>Modeling and Performance of Non-Synchronous Generators Summary of NOPR Proposal</vt:lpstr>
      <vt:lpstr>Modeling and Performance of Non-Synchronous Generators ISO Thoughts</vt:lpstr>
      <vt:lpstr>Comments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2022-09-23T00:29:25Z</dcterms:created>
  <dcterms:modified xsi:type="dcterms:W3CDTF">2022-09-23T00:29:47Z</dcterms:modified>
</cp:coreProperties>
</file>