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27"/>
  </p:notesMasterIdLst>
  <p:handoutMasterIdLst>
    <p:handoutMasterId r:id="rId28"/>
  </p:handoutMasterIdLst>
  <p:sldIdLst>
    <p:sldId id="382" r:id="rId3"/>
    <p:sldId id="383" r:id="rId4"/>
    <p:sldId id="384" r:id="rId5"/>
    <p:sldId id="385" r:id="rId6"/>
    <p:sldId id="387" r:id="rId7"/>
    <p:sldId id="388" r:id="rId8"/>
    <p:sldId id="389" r:id="rId9"/>
    <p:sldId id="390" r:id="rId10"/>
    <p:sldId id="391" r:id="rId11"/>
    <p:sldId id="392" r:id="rId12"/>
    <p:sldId id="393" r:id="rId13"/>
    <p:sldId id="394" r:id="rId14"/>
    <p:sldId id="395" r:id="rId15"/>
    <p:sldId id="396" r:id="rId16"/>
    <p:sldId id="397" r:id="rId17"/>
    <p:sldId id="398" r:id="rId18"/>
    <p:sldId id="399" r:id="rId19"/>
    <p:sldId id="400" r:id="rId20"/>
    <p:sldId id="403" r:id="rId21"/>
    <p:sldId id="404" r:id="rId22"/>
    <p:sldId id="405" r:id="rId23"/>
    <p:sldId id="406" r:id="rId24"/>
    <p:sldId id="407" r:id="rId25"/>
    <p:sldId id="408" r:id="rId26"/>
  </p:sldIdLst>
  <p:sldSz cx="9144000" cy="5143500" type="screen16x9"/>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165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C1F25"/>
    <a:srgbClr val="1795D2"/>
    <a:srgbClr val="C9EBA4"/>
    <a:srgbClr val="F7A5A8"/>
    <a:srgbClr val="FBB92F"/>
    <a:srgbClr val="77BD2A"/>
    <a:srgbClr val="62777F"/>
    <a:srgbClr val="6FA943"/>
    <a:srgbClr val="B9D2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54" autoAdjust="0"/>
    <p:restoredTop sz="93103" autoAdjust="0"/>
  </p:normalViewPr>
  <p:slideViewPr>
    <p:cSldViewPr>
      <p:cViewPr varScale="1">
        <p:scale>
          <a:sx n="106" d="100"/>
          <a:sy n="106" d="100"/>
        </p:scale>
        <p:origin x="114" y="32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708"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8" cy="480226"/>
          </a:xfrm>
          <a:prstGeom prst="rect">
            <a:avLst/>
          </a:prstGeom>
        </p:spPr>
        <p:txBody>
          <a:bodyPr vert="horz" lIns="95564" tIns="47782" rIns="95564" bIns="47782" rtlCol="0"/>
          <a:lstStyle>
            <a:lvl1pPr algn="l">
              <a:defRPr sz="1300"/>
            </a:lvl1pPr>
          </a:lstStyle>
          <a:p>
            <a:endParaRPr lang="en-US" dirty="0"/>
          </a:p>
        </p:txBody>
      </p:sp>
      <p:sp>
        <p:nvSpPr>
          <p:cNvPr id="3" name="Date Placeholder 2"/>
          <p:cNvSpPr>
            <a:spLocks noGrp="1"/>
          </p:cNvSpPr>
          <p:nvPr>
            <p:ph type="dt" sz="quarter" idx="1"/>
          </p:nvPr>
        </p:nvSpPr>
        <p:spPr>
          <a:xfrm>
            <a:off x="4143832" y="0"/>
            <a:ext cx="3169698" cy="480226"/>
          </a:xfrm>
          <a:prstGeom prst="rect">
            <a:avLst/>
          </a:prstGeom>
        </p:spPr>
        <p:txBody>
          <a:bodyPr vert="horz" lIns="95564" tIns="47782" rIns="95564" bIns="47782" rtlCol="0"/>
          <a:lstStyle>
            <a:lvl1pPr algn="r">
              <a:defRPr sz="1300"/>
            </a:lvl1pPr>
          </a:lstStyle>
          <a:p>
            <a:fld id="{F87AAE7F-D37E-4830-9F5E-F36A5F180179}" type="datetimeFigureOut">
              <a:rPr lang="en-US" smtClean="0"/>
              <a:t>12/1/2022</a:t>
            </a:fld>
            <a:endParaRPr lang="en-US" dirty="0"/>
          </a:p>
        </p:txBody>
      </p:sp>
      <p:sp>
        <p:nvSpPr>
          <p:cNvPr id="4" name="Footer Placeholder 3"/>
          <p:cNvSpPr>
            <a:spLocks noGrp="1"/>
          </p:cNvSpPr>
          <p:nvPr>
            <p:ph type="ftr" sz="quarter" idx="2"/>
          </p:nvPr>
        </p:nvSpPr>
        <p:spPr>
          <a:xfrm>
            <a:off x="0" y="9119325"/>
            <a:ext cx="3169698" cy="480226"/>
          </a:xfrm>
          <a:prstGeom prst="rect">
            <a:avLst/>
          </a:prstGeom>
        </p:spPr>
        <p:txBody>
          <a:bodyPr vert="horz" lIns="95564" tIns="47782" rIns="95564" bIns="47782"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832" y="9119325"/>
            <a:ext cx="3169698" cy="480226"/>
          </a:xfrm>
          <a:prstGeom prst="rect">
            <a:avLst/>
          </a:prstGeom>
        </p:spPr>
        <p:txBody>
          <a:bodyPr vert="horz" lIns="95564" tIns="47782" rIns="95564" bIns="47782" rtlCol="0" anchor="b"/>
          <a:lstStyle>
            <a:lvl1pPr algn="r">
              <a:defRPr sz="13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3" tIns="48332" rIns="96663" bIns="48332" rtlCol="0"/>
          <a:lstStyle>
            <a:lvl1pPr algn="l">
              <a:defRPr sz="1300"/>
            </a:lvl1pPr>
          </a:lstStyle>
          <a:p>
            <a:endParaRPr lang="en-US" dirty="0"/>
          </a:p>
        </p:txBody>
      </p:sp>
      <p:sp>
        <p:nvSpPr>
          <p:cNvPr id="3" name="Date Placeholder 2"/>
          <p:cNvSpPr>
            <a:spLocks noGrp="1"/>
          </p:cNvSpPr>
          <p:nvPr>
            <p:ph type="dt" idx="1"/>
          </p:nvPr>
        </p:nvSpPr>
        <p:spPr>
          <a:xfrm>
            <a:off x="4143588" y="0"/>
            <a:ext cx="3169920" cy="480060"/>
          </a:xfrm>
          <a:prstGeom prst="rect">
            <a:avLst/>
          </a:prstGeom>
        </p:spPr>
        <p:txBody>
          <a:bodyPr vert="horz" lIns="96663" tIns="48332" rIns="96663" bIns="48332" rtlCol="0"/>
          <a:lstStyle>
            <a:lvl1pPr algn="r">
              <a:defRPr sz="1300"/>
            </a:lvl1pPr>
          </a:lstStyle>
          <a:p>
            <a:fld id="{9EDDEDB6-CD57-44C2-AB19-AC7D3BB8FF8E}" type="datetimeFigureOut">
              <a:rPr lang="en-US" smtClean="0"/>
              <a:pPr/>
              <a:t>12/1/2022</a:t>
            </a:fld>
            <a:endParaRPr lang="en-US" dirty="0"/>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63" tIns="48332" rIns="96663" bIns="48332"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63" tIns="48332" rIns="96663" bIns="4833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63" tIns="48332" rIns="96663" bIns="48332"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8" y="9119473"/>
            <a:ext cx="3169920" cy="480060"/>
          </a:xfrm>
          <a:prstGeom prst="rect">
            <a:avLst/>
          </a:prstGeom>
        </p:spPr>
        <p:txBody>
          <a:bodyPr vert="horz" lIns="96663" tIns="48332" rIns="96663" bIns="48332" rtlCol="0" anchor="b"/>
          <a:lstStyle>
            <a:lvl1pPr algn="r">
              <a:defRPr sz="13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isoexpress/"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s://twitter.com/isonewengland"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196701"/>
            <a:ext cx="5559552" cy="2286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2435745"/>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3835698"/>
            <a:ext cx="5559552" cy="28575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4186573"/>
            <a:ext cx="5559552" cy="28575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sp>
        <p:nvSpPr>
          <p:cNvPr id="17" name="Text Placeholder 27"/>
          <p:cNvSpPr>
            <a:spLocks noGrp="1"/>
          </p:cNvSpPr>
          <p:nvPr>
            <p:ph type="body" sz="quarter" idx="16" hasCustomPrompt="1"/>
          </p:nvPr>
        </p:nvSpPr>
        <p:spPr>
          <a:xfrm>
            <a:off x="3289002" y="2606760"/>
            <a:ext cx="5559552" cy="65079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064579"/>
            <a:ext cx="5562600" cy="120015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pic>
        <p:nvPicPr>
          <p:cNvPr id="9" name="Picture 8"/>
          <p:cNvPicPr>
            <a:picLocks noChangeAspect="1"/>
          </p:cNvPicPr>
          <p:nvPr userDrawn="1"/>
        </p:nvPicPr>
        <p:blipFill>
          <a:blip r:embed="rId2" cstate="print"/>
          <a:stretch>
            <a:fillRect/>
          </a:stretch>
        </p:blipFill>
        <p:spPr>
          <a:xfrm>
            <a:off x="378980" y="1892458"/>
            <a:ext cx="2287543" cy="108617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581891"/>
            <a:ext cx="5334000" cy="4000500"/>
          </a:xfrm>
          <a:prstGeom prst="rect">
            <a:avLst/>
          </a:prstGeom>
        </p:spPr>
      </p:pic>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2400300"/>
            <a:ext cx="3880514" cy="635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053846"/>
            <a:ext cx="4038600" cy="3575304"/>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56132"/>
            <a:ext cx="4040188"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554956"/>
            <a:ext cx="4040188" cy="3074194"/>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056132"/>
            <a:ext cx="4041775" cy="47982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554956"/>
            <a:ext cx="4041775" cy="3074194"/>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056132"/>
            <a:ext cx="8229600" cy="3571875"/>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053846"/>
            <a:ext cx="8229600" cy="3575304"/>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053846"/>
            <a:ext cx="8229600" cy="3575304"/>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056132"/>
            <a:ext cx="4041648" cy="3575304"/>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05384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053846"/>
            <a:ext cx="4041648" cy="3575555"/>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57150"/>
            <a:ext cx="8229600" cy="85725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056132"/>
            <a:ext cx="4041648" cy="3573018"/>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76706"/>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076707"/>
            <a:ext cx="4041648" cy="357404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7" name="Rectangle 16"/>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505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056132"/>
            <a:ext cx="4041648" cy="3575304"/>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530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056132"/>
            <a:ext cx="4041648" cy="3575555"/>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056132"/>
            <a:ext cx="4041648" cy="357301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056132"/>
            <a:ext cx="4041648" cy="3573269"/>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276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056132"/>
            <a:ext cx="4041648" cy="357301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056132"/>
            <a:ext cx="4041648" cy="3573269"/>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056132"/>
            <a:ext cx="4038600" cy="35742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056132"/>
            <a:ext cx="4041648" cy="3573018"/>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056132"/>
            <a:ext cx="4038600" cy="357301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056132"/>
            <a:ext cx="4041648" cy="3571764"/>
          </a:xfrm>
        </p:spPr>
        <p:txBody>
          <a:bodyPr/>
          <a:lstStyle>
            <a:lvl1pPr>
              <a:defRPr>
                <a:solidFill>
                  <a:srgbClr val="000000"/>
                </a:solidFill>
              </a:defRPr>
            </a:lvl1pPr>
          </a:lstStyle>
          <a:p>
            <a:r>
              <a:rPr lang="en-US" dirty="0" smtClean="0"/>
              <a:t>Click icon to add online image</a:t>
            </a:r>
            <a:endParaRPr lang="en-US" dirty="0"/>
          </a:p>
        </p:txBody>
      </p:sp>
      <p:sp>
        <p:nvSpPr>
          <p:cNvPr id="4"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1657351"/>
            <a:ext cx="7772400" cy="1021556"/>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2686051"/>
            <a:ext cx="7772400" cy="1125140"/>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4457701"/>
            <a:ext cx="7360920" cy="290393"/>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roject Title WMPP I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0C7F894-2A36-495D-AB7C-1055F7AC0F9D}" type="slidenum">
              <a:rPr lang="en-US" smtClean="0"/>
              <a:pPr/>
              <a:t>‹#›</a:t>
            </a:fld>
            <a:endParaRPr lang="en-US" dirty="0"/>
          </a:p>
        </p:txBody>
      </p:sp>
      <p:sp>
        <p:nvSpPr>
          <p:cNvPr id="4" name="Text Placeholder 4"/>
          <p:cNvSpPr txBox="1">
            <a:spLocks/>
          </p:cNvSpPr>
          <p:nvPr userDrawn="1"/>
        </p:nvSpPr>
        <p:spPr>
          <a:xfrm>
            <a:off x="485899" y="1371600"/>
            <a:ext cx="8229600" cy="3314700"/>
          </a:xfrm>
          <a:prstGeom prst="rect">
            <a:avLst/>
          </a:prstGeom>
        </p:spPr>
        <p:txBody>
          <a:bodyPr vert="horz" lIns="68580" tIns="34290" rIns="68580" bIns="34290" rtlCol="0">
            <a:normAutofit/>
          </a:bodyPr>
          <a:lst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smtClean="0"/>
          </a:p>
        </p:txBody>
      </p:sp>
      <p:graphicFrame>
        <p:nvGraphicFramePr>
          <p:cNvPr id="5" name="Table 4"/>
          <p:cNvGraphicFramePr>
            <a:graphicFrameLocks noGrp="1"/>
          </p:cNvGraphicFramePr>
          <p:nvPr userDrawn="1">
            <p:extLst/>
          </p:nvPr>
        </p:nvGraphicFramePr>
        <p:xfrm>
          <a:off x="457200" y="400050"/>
          <a:ext cx="8077200" cy="863108"/>
        </p:xfrm>
        <a:graphic>
          <a:graphicData uri="http://schemas.openxmlformats.org/drawingml/2006/table">
            <a:tbl>
              <a:tblPr firstRow="1" bandRow="1">
                <a:tableStyleId>{5C22544A-7EE6-4342-B048-85BDC9FD1C3A}</a:tableStyleId>
              </a:tblPr>
              <a:tblGrid>
                <a:gridCol w="64770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tblGrid>
              <a:tr h="578889">
                <a:tc>
                  <a:txBody>
                    <a:bodyPr/>
                    <a:lstStyle/>
                    <a:p>
                      <a:endParaRPr lang="en-US" sz="1800" baseline="30000" dirty="0"/>
                    </a:p>
                  </a:txBody>
                  <a:tcPr marT="34290" marB="34290"/>
                </a:tc>
                <a:tc>
                  <a:txBody>
                    <a:bodyPr/>
                    <a:lstStyle/>
                    <a:p>
                      <a:pPr algn="ctr"/>
                      <a:endParaRPr lang="en-US" sz="1800" dirty="0"/>
                    </a:p>
                  </a:txBody>
                  <a:tcPr marT="34290" marB="34290"/>
                </a:tc>
                <a:extLst>
                  <a:ext uri="{0D108BD9-81ED-4DB2-BD59-A6C34878D82A}">
                    <a16:rowId xmlns:a16="http://schemas.microsoft.com/office/drawing/2014/main" val="10000"/>
                  </a:ext>
                </a:extLst>
              </a:tr>
              <a:tr h="284219">
                <a:tc gridSpan="2">
                  <a:txBody>
                    <a:bodyPr/>
                    <a:lstStyle/>
                    <a:p>
                      <a:endParaRPr lang="en-US" sz="1200" dirty="0"/>
                    </a:p>
                  </a:txBody>
                  <a:tcPr marT="34290" marB="34290"/>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12" name="Text Placeholder 11"/>
          <p:cNvSpPr>
            <a:spLocks noGrp="1"/>
          </p:cNvSpPr>
          <p:nvPr>
            <p:ph type="body" sz="quarter" idx="11" hasCustomPrompt="1"/>
          </p:nvPr>
        </p:nvSpPr>
        <p:spPr>
          <a:xfrm>
            <a:off x="513608" y="457200"/>
            <a:ext cx="6096000" cy="285750"/>
          </a:xfrm>
        </p:spPr>
        <p:txBody>
          <a:bodyPr>
            <a:noAutofit/>
          </a:bodyPr>
          <a:lstStyle>
            <a:lvl1pPr marL="0" indent="0">
              <a:buNone/>
              <a:defRPr sz="2100" b="1" baseline="0">
                <a:solidFill>
                  <a:schemeClr val="bg1"/>
                </a:solidFill>
              </a:defRPr>
            </a:lvl1pPr>
          </a:lstStyle>
          <a:p>
            <a:pPr lvl="0"/>
            <a:r>
              <a:rPr lang="en-US" dirty="0" smtClean="0"/>
              <a:t>Project Title: Summary</a:t>
            </a:r>
          </a:p>
        </p:txBody>
      </p:sp>
      <p:sp>
        <p:nvSpPr>
          <p:cNvPr id="14" name="Text Placeholder 13"/>
          <p:cNvSpPr>
            <a:spLocks noGrp="1"/>
          </p:cNvSpPr>
          <p:nvPr>
            <p:ph type="body" sz="quarter" idx="12" hasCustomPrompt="1"/>
          </p:nvPr>
        </p:nvSpPr>
        <p:spPr>
          <a:xfrm>
            <a:off x="7010400" y="400050"/>
            <a:ext cx="1524000" cy="514350"/>
          </a:xfrm>
        </p:spPr>
        <p:txBody>
          <a:bodyPr/>
          <a:lstStyle>
            <a:lvl1pPr marL="0" indent="0">
              <a:buNone/>
              <a:defRPr b="1" baseline="0">
                <a:solidFill>
                  <a:schemeClr val="bg1"/>
                </a:solidFill>
              </a:defRPr>
            </a:lvl1pPr>
          </a:lstStyle>
          <a:p>
            <a:pPr lvl="0"/>
            <a:r>
              <a:rPr lang="en-US" dirty="0" smtClean="0"/>
              <a:t>WMPP ID: XX</a:t>
            </a:r>
            <a:endParaRPr lang="en-US" dirty="0"/>
          </a:p>
        </p:txBody>
      </p:sp>
      <p:sp>
        <p:nvSpPr>
          <p:cNvPr id="16" name="Text Placeholder 15"/>
          <p:cNvSpPr>
            <a:spLocks noGrp="1"/>
          </p:cNvSpPr>
          <p:nvPr>
            <p:ph type="body" sz="quarter" idx="13" hasCustomPrompt="1"/>
          </p:nvPr>
        </p:nvSpPr>
        <p:spPr>
          <a:xfrm>
            <a:off x="485900" y="1028700"/>
            <a:ext cx="7896101" cy="228600"/>
          </a:xfrm>
        </p:spPr>
        <p:txBody>
          <a:bodyPr>
            <a:noAutofit/>
          </a:bodyPr>
          <a:lstStyle>
            <a:lvl1pPr marL="0" indent="0">
              <a:buNone/>
              <a:defRPr sz="1200" b="1" baseline="0">
                <a:solidFill>
                  <a:srgbClr val="000000"/>
                </a:solidFill>
              </a:defRPr>
            </a:lvl1pPr>
          </a:lstStyle>
          <a:p>
            <a:pPr lvl="0"/>
            <a:r>
              <a:rPr lang="en-US" dirty="0" smtClean="0"/>
              <a:t>Proposed Effective Date: [Color When Recently Changed]</a:t>
            </a:r>
            <a:endParaRPr lang="en-US" dirty="0"/>
          </a:p>
        </p:txBody>
      </p:sp>
      <p:sp>
        <p:nvSpPr>
          <p:cNvPr id="20" name="Text Placeholder 19"/>
          <p:cNvSpPr>
            <a:spLocks noGrp="1"/>
          </p:cNvSpPr>
          <p:nvPr>
            <p:ph type="body" sz="quarter" idx="14"/>
          </p:nvPr>
        </p:nvSpPr>
        <p:spPr>
          <a:xfrm>
            <a:off x="485775" y="1485900"/>
            <a:ext cx="8229600" cy="3200400"/>
          </a:xfrm>
        </p:spPr>
        <p:txBody>
          <a:bodyPr/>
          <a:lstStyle>
            <a:lvl1pPr>
              <a:defRPr baseline="0"/>
            </a:lvl1pPr>
            <a:lvl2pPr>
              <a:defRPr baseline="0"/>
            </a:lvl2pPr>
            <a:lvl3pPr marL="685800" indent="0">
              <a:buNone/>
              <a:defRPr/>
            </a:lvl3pPr>
          </a:lstStyle>
          <a:p>
            <a:pPr lvl="0"/>
            <a:r>
              <a:rPr lang="en-US" smtClean="0"/>
              <a:t>Click to edit Master text styles</a:t>
            </a:r>
          </a:p>
        </p:txBody>
      </p:sp>
    </p:spTree>
    <p:extLst>
      <p:ext uri="{BB962C8B-B14F-4D97-AF65-F5344CB8AC3E}">
        <p14:creationId xmlns:p14="http://schemas.microsoft.com/office/powerpoint/2010/main" val="24244770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25162"/>
            <a:ext cx="9144000"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3"/>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1543051"/>
            <a:ext cx="7772400" cy="1021556"/>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2571751"/>
            <a:ext cx="7772400" cy="1125140"/>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25162"/>
            <a:ext cx="9143992" cy="425512"/>
          </a:xfrm>
          <a:prstGeom prst="rect">
            <a:avLst/>
          </a:prstGeom>
        </p:spPr>
      </p:pic>
      <p:sp>
        <p:nvSpPr>
          <p:cNvPr id="12" name="Rectangle 11"/>
          <p:cNvSpPr/>
          <p:nvPr userDrawn="1"/>
        </p:nvSpPr>
        <p:spPr>
          <a:xfrm>
            <a:off x="3900856" y="4745736"/>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051322"/>
            <a:ext cx="8229600" cy="3609516"/>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4774411"/>
            <a:ext cx="381000" cy="197639"/>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4774411"/>
            <a:ext cx="381000" cy="197639"/>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5560607" y="229008"/>
            <a:ext cx="1600200" cy="1600200"/>
          </a:xfrm>
          <a:prstGeom prst="rect">
            <a:avLst/>
          </a:prstGeom>
        </p:spPr>
      </p:pic>
      <p:pic>
        <p:nvPicPr>
          <p:cNvPr id="6" name="Picture 4" descr="ISO Newswire">
            <a:hlinkClick r:id="rId4"/>
          </p:cNvPr>
          <p:cNvPicPr>
            <a:picLocks noChangeAspect="1" noChangeArrowheads="1"/>
          </p:cNvPicPr>
          <p:nvPr userDrawn="1"/>
        </p:nvPicPr>
        <p:blipFill>
          <a:blip r:embed="rId5" cstate="print"/>
          <a:stretch>
            <a:fillRect/>
          </a:stretch>
        </p:blipFill>
        <p:spPr bwMode="auto">
          <a:xfrm>
            <a:off x="7235014" y="438150"/>
            <a:ext cx="1600200" cy="16002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486400" y="1829208"/>
            <a:ext cx="1748614" cy="2514600"/>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931621" y="2109788"/>
            <a:ext cx="1748614" cy="2514600"/>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619250" y="4214813"/>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3219450" y="4214813"/>
            <a:ext cx="1276350" cy="409575"/>
          </a:xfrm>
          <a:prstGeom prst="rect">
            <a:avLst/>
          </a:prstGeom>
        </p:spPr>
      </p:pic>
      <p:sp>
        <p:nvSpPr>
          <p:cNvPr id="11" name="TextBox 10"/>
          <p:cNvSpPr txBox="1"/>
          <p:nvPr userDrawn="1"/>
        </p:nvSpPr>
        <p:spPr>
          <a:xfrm>
            <a:off x="457200" y="1092994"/>
            <a:ext cx="4848101" cy="335476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hlinkClick r:id="rId4"/>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Regular news about the ISO and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hlinkClick r:id="rId13"/>
              </a:rPr>
              <a:t>ISO Express </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Real-time data on New England’s wholesale </a:t>
            </a:r>
            <a:br>
              <a:rPr lang="en-US" sz="1400" i="0" kern="1200" baseline="0" dirty="0" smtClean="0">
                <a:solidFill>
                  <a:srgbClr val="000000"/>
                </a:solidFill>
                <a:latin typeface="+mn-lt"/>
                <a:ea typeface="+mn-ea"/>
                <a:cs typeface="+mn-cs"/>
              </a:rPr>
            </a:br>
            <a:r>
              <a:rPr lang="en-US" sz="1400" i="0" kern="1200" baseline="0" dirty="0" smtClean="0">
                <a:solidFill>
                  <a:srgbClr val="000000"/>
                </a:solidFill>
                <a:latin typeface="+mn-lt"/>
                <a:ea typeface="+mn-ea"/>
                <a:cs typeface="+mn-cs"/>
              </a:rPr>
              <a:t>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us on </a:t>
            </a:r>
            <a:r>
              <a:rPr lang="en-US" sz="2000" b="0" dirty="0" smtClean="0">
                <a:solidFill>
                  <a:srgbClr val="000000"/>
                </a:solidFill>
              </a:rPr>
              <a:t>Twitter: </a:t>
            </a:r>
            <a:r>
              <a:rPr lang="en-US" sz="2000" b="1" i="1" kern="1200" baseline="0" dirty="0" smtClean="0">
                <a:solidFill>
                  <a:srgbClr val="000000"/>
                </a:solidFill>
                <a:latin typeface="+mn-lt"/>
                <a:ea typeface="+mn-ea"/>
                <a:cs typeface="+mn-cs"/>
                <a:hlinkClick r:id="rId14"/>
              </a:rPr>
              <a:t>@isonewengland</a:t>
            </a:r>
            <a:endParaRPr lang="en-US" sz="2000" b="1"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hlinkClick r:id="rId6"/>
              </a:rPr>
              <a:t>ISO to Go App</a:t>
            </a:r>
            <a:endParaRPr lang="en-US" sz="2000" b="1"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0" kern="1200" baseline="0" dirty="0" smtClean="0">
                <a:solidFill>
                  <a:srgbClr val="000000"/>
                </a:solidFill>
                <a:latin typeface="+mn-lt"/>
                <a:ea typeface="+mn-ea"/>
                <a:cs typeface="+mn-cs"/>
              </a:rPr>
              <a:t>Free mobile app puts real-time wholesale electricity pricing and power grid info in the palm of your hand </a:t>
            </a:r>
          </a:p>
          <a:p>
            <a:pPr lvl="1"/>
            <a:endParaRPr lang="en-US" dirty="0" smtClean="0"/>
          </a:p>
        </p:txBody>
      </p:sp>
      <p:sp>
        <p:nvSpPr>
          <p:cNvPr id="12" name="TextBox 11"/>
          <p:cNvSpPr txBox="1"/>
          <p:nvPr userDrawn="1"/>
        </p:nvSpPr>
        <p:spPr>
          <a:xfrm>
            <a:off x="457200" y="268651"/>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150"/>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28700"/>
            <a:ext cx="8229600" cy="36095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 y="4717987"/>
            <a:ext cx="9143992" cy="425513"/>
          </a:xfrm>
          <a:prstGeom prst="rect">
            <a:avLst/>
          </a:prstGeom>
        </p:spPr>
      </p:pic>
      <p:sp>
        <p:nvSpPr>
          <p:cNvPr id="9" name="Slide Number Placeholder 5"/>
          <p:cNvSpPr>
            <a:spLocks noGrp="1"/>
          </p:cNvSpPr>
          <p:nvPr>
            <p:ph type="sldNum" sz="quarter" idx="4"/>
          </p:nvPr>
        </p:nvSpPr>
        <p:spPr>
          <a:xfrm>
            <a:off x="8534400" y="4774411"/>
            <a:ext cx="381000" cy="197639"/>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4746785"/>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 id="2147483721" r:id="rId29"/>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056132"/>
            <a:ext cx="8229600" cy="352067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4945861"/>
            <a:ext cx="381000" cy="197639"/>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5029200"/>
            <a:ext cx="1342288" cy="1143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iso-ne.com/event-details?eventId=147054&amp;key-topic=Resource%20Capacity%20Accreditation%20in%20the%20Forward%20Capacity%20Market" TargetMode="External"/><Relationship Id="rId2" Type="http://schemas.openxmlformats.org/officeDocument/2006/relationships/hyperlink" Target="https://www.iso-ne.com/event-details?eventId=147070&amp;key-topic=Resource%20Capacity%20Accreditation%20in%20the%20Forward%20Capacity%20Market" TargetMode="External"/><Relationship Id="rId1" Type="http://schemas.openxmlformats.org/officeDocument/2006/relationships/slideLayout" Target="../slideLayouts/slideLayout6.xml"/><Relationship Id="rId5" Type="http://schemas.openxmlformats.org/officeDocument/2006/relationships/hyperlink" Target="https://www.iso-ne.com/event-details?eventId=147101&amp;key-topic=Resource%20Capacity%20Accreditation%20in%20the%20Forward%20Capacity%20Market" TargetMode="External"/><Relationship Id="rId4" Type="http://schemas.openxmlformats.org/officeDocument/2006/relationships/hyperlink" Target="https://www.iso-ne.com/event-details?eventId=147061&amp;key-topic=Resource%20Capacity%20Accreditation%20in%20the%20Forward%20Capacity%20Marke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so-ne.com/event-details?eventId=150162" TargetMode="External"/><Relationship Id="rId2" Type="http://schemas.openxmlformats.org/officeDocument/2006/relationships/hyperlink" Target="https://www.iso-ne.com/event-details?eventId=147088&amp;key-topic=Resource%20Capacity%20Accreditation%20in%20the%20Forward%20Capacity%20Market" TargetMode="External"/><Relationship Id="rId1" Type="http://schemas.openxmlformats.org/officeDocument/2006/relationships/slideLayout" Target="../slideLayouts/slideLayout6.xml"/><Relationship Id="rId4" Type="http://schemas.openxmlformats.org/officeDocument/2006/relationships/hyperlink" Target="https://www.iso-ne.com/event-details?eventId=147095&amp;key-topic=Resource%20Capacity%20Accreditation%20in%20the%20Forward%20Capacity%20Market"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D1D85C-60C2-C79D-8518-3ABCC75559B4}"/>
              </a:ext>
            </a:extLst>
          </p:cNvPr>
          <p:cNvSpPr>
            <a:spLocks noGrp="1"/>
          </p:cNvSpPr>
          <p:nvPr>
            <p:ph type="body" sz="quarter" idx="13"/>
          </p:nvPr>
        </p:nvSpPr>
        <p:spPr>
          <a:xfrm>
            <a:off x="2743200" y="196850"/>
            <a:ext cx="6105525" cy="241300"/>
          </a:xfrm>
        </p:spPr>
        <p:txBody>
          <a:bodyPr rtlCol="0"/>
          <a:lstStyle/>
          <a:p>
            <a:pPr fontAlgn="auto">
              <a:spcAft>
                <a:spcPts val="0"/>
              </a:spcAft>
              <a:defRPr/>
            </a:pPr>
            <a:r>
              <a:rPr lang="en-US" dirty="0"/>
              <a:t>Joint Meeting NEPOOL Markets and Reliability Committees December 6-8, 2022 | Westborough, </a:t>
            </a:r>
            <a:r>
              <a:rPr lang="en-US" dirty="0" smtClean="0"/>
              <a:t>MA</a:t>
            </a:r>
            <a:endParaRPr lang="en-US" dirty="0"/>
          </a:p>
        </p:txBody>
      </p:sp>
      <p:sp>
        <p:nvSpPr>
          <p:cNvPr id="3" name="Text Placeholder 2">
            <a:extLst>
              <a:ext uri="{FF2B5EF4-FFF2-40B4-BE49-F238E27FC236}">
                <a16:creationId xmlns:a16="http://schemas.microsoft.com/office/drawing/2014/main" id="{EA0C5225-41AF-3435-D633-29BD7C20974D}"/>
              </a:ext>
            </a:extLst>
          </p:cNvPr>
          <p:cNvSpPr>
            <a:spLocks noGrp="1"/>
          </p:cNvSpPr>
          <p:nvPr>
            <p:ph type="body" sz="quarter" idx="17"/>
          </p:nvPr>
        </p:nvSpPr>
        <p:spPr>
          <a:xfrm>
            <a:off x="3289300" y="3835400"/>
            <a:ext cx="5559425" cy="285750"/>
          </a:xfrm>
        </p:spPr>
        <p:txBody>
          <a:bodyPr rtlCol="0">
            <a:normAutofit fontScale="92500" lnSpcReduction="20000"/>
          </a:bodyPr>
          <a:lstStyle/>
          <a:p>
            <a:pPr fontAlgn="auto">
              <a:spcAft>
                <a:spcPts val="0"/>
              </a:spcAft>
              <a:defRPr/>
            </a:pPr>
            <a:r>
              <a:rPr lang="en-US" dirty="0"/>
              <a:t>Tongxin Zheng</a:t>
            </a:r>
          </a:p>
        </p:txBody>
      </p:sp>
      <p:sp>
        <p:nvSpPr>
          <p:cNvPr id="4" name="Text Placeholder 3">
            <a:extLst>
              <a:ext uri="{FF2B5EF4-FFF2-40B4-BE49-F238E27FC236}">
                <a16:creationId xmlns:a16="http://schemas.microsoft.com/office/drawing/2014/main" id="{1AFD6FAF-3DB8-6C9A-F5CB-1B408F9601F5}"/>
              </a:ext>
            </a:extLst>
          </p:cNvPr>
          <p:cNvSpPr>
            <a:spLocks noGrp="1"/>
          </p:cNvSpPr>
          <p:nvPr>
            <p:ph type="body" sz="quarter" idx="18"/>
          </p:nvPr>
        </p:nvSpPr>
        <p:spPr>
          <a:xfrm>
            <a:off x="3289300" y="4186238"/>
            <a:ext cx="5559425" cy="285750"/>
          </a:xfrm>
        </p:spPr>
        <p:txBody>
          <a:bodyPr rtlCol="0"/>
          <a:lstStyle/>
          <a:p>
            <a:pPr fontAlgn="auto">
              <a:spcAft>
                <a:spcPts val="0"/>
              </a:spcAft>
              <a:defRPr/>
            </a:pPr>
            <a:r>
              <a:rPr lang="en-US" dirty="0"/>
              <a:t>Director, advanced Technology solutions</a:t>
            </a:r>
          </a:p>
        </p:txBody>
      </p:sp>
      <p:sp>
        <p:nvSpPr>
          <p:cNvPr id="5" name="Text Placeholder 4">
            <a:extLst>
              <a:ext uri="{FF2B5EF4-FFF2-40B4-BE49-F238E27FC236}">
                <a16:creationId xmlns:a16="http://schemas.microsoft.com/office/drawing/2014/main" id="{FE11F763-36F8-5E05-781B-393E341A63EE}"/>
              </a:ext>
            </a:extLst>
          </p:cNvPr>
          <p:cNvSpPr>
            <a:spLocks noGrp="1"/>
          </p:cNvSpPr>
          <p:nvPr>
            <p:ph type="body" sz="quarter" idx="16"/>
          </p:nvPr>
        </p:nvSpPr>
        <p:spPr>
          <a:xfrm>
            <a:off x="3289300" y="2606675"/>
            <a:ext cx="5559425" cy="650875"/>
          </a:xfrm>
        </p:spPr>
        <p:txBody>
          <a:bodyPr rtlCol="0">
            <a:normAutofit fontScale="70000" lnSpcReduction="20000"/>
          </a:bodyPr>
          <a:lstStyle/>
          <a:p>
            <a:pPr fontAlgn="auto">
              <a:spcAft>
                <a:spcPts val="0"/>
              </a:spcAft>
              <a:defRPr/>
            </a:pPr>
            <a:r>
              <a:rPr lang="en-US" dirty="0"/>
              <a:t>Introduction </a:t>
            </a:r>
            <a:r>
              <a:rPr lang="en-US" dirty="0" smtClean="0"/>
              <a:t>to </a:t>
            </a:r>
            <a:r>
              <a:rPr lang="en-US" dirty="0"/>
              <a:t>the proposed framework for </a:t>
            </a:r>
            <a:r>
              <a:rPr lang="en-US" dirty="0" smtClean="0"/>
              <a:t>enhancements to winter </a:t>
            </a:r>
            <a:r>
              <a:rPr lang="en-US" dirty="0"/>
              <a:t>resource adequacy </a:t>
            </a:r>
            <a:r>
              <a:rPr lang="en-US" dirty="0" smtClean="0"/>
              <a:t>modeling and gas resource accreditation</a:t>
            </a:r>
            <a:endParaRPr lang="en-US" dirty="0"/>
          </a:p>
        </p:txBody>
      </p:sp>
      <p:sp>
        <p:nvSpPr>
          <p:cNvPr id="6" name="Text Placeholder 5">
            <a:extLst>
              <a:ext uri="{FF2B5EF4-FFF2-40B4-BE49-F238E27FC236}">
                <a16:creationId xmlns:a16="http://schemas.microsoft.com/office/drawing/2014/main" id="{E1B385FB-8127-DEA6-7E67-56A2D8A58A5E}"/>
              </a:ext>
            </a:extLst>
          </p:cNvPr>
          <p:cNvSpPr>
            <a:spLocks noGrp="1"/>
          </p:cNvSpPr>
          <p:nvPr>
            <p:ph type="body" sz="quarter" idx="19"/>
          </p:nvPr>
        </p:nvSpPr>
        <p:spPr>
          <a:xfrm>
            <a:off x="3276600" y="1065213"/>
            <a:ext cx="5562600" cy="1200150"/>
          </a:xfrm>
        </p:spPr>
        <p:txBody>
          <a:bodyPr rtlCol="0"/>
          <a:lstStyle/>
          <a:p>
            <a:r>
              <a:rPr lang="en-US" sz="3200" dirty="0"/>
              <a:t>Resource Capacity Accreditation in the Forward Capacity Market</a:t>
            </a:r>
            <a:endParaRPr lang="en-US" sz="3200" strike="sngStrike" dirty="0">
              <a:solidFill>
                <a:srgbClr val="FF0000"/>
              </a:solidFill>
            </a:endParaRPr>
          </a:p>
        </p:txBody>
      </p:sp>
    </p:spTree>
    <p:extLst>
      <p:ext uri="{BB962C8B-B14F-4D97-AF65-F5344CB8AC3E}">
        <p14:creationId xmlns:p14="http://schemas.microsoft.com/office/powerpoint/2010/main" val="276433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10</a:t>
            </a:fld>
            <a:endParaRPr lang="en-US" dirty="0"/>
          </a:p>
        </p:txBody>
      </p:sp>
      <p:sp>
        <p:nvSpPr>
          <p:cNvPr id="3" name="Title 2">
            <a:extLst>
              <a:ext uri="{FF2B5EF4-FFF2-40B4-BE49-F238E27FC236}">
                <a16:creationId xmlns:a16="http://schemas.microsoft.com/office/drawing/2014/main" id="{643FD9B2-C9D1-4E82-4B26-DF0F62D7FB14}"/>
              </a:ext>
            </a:extLst>
          </p:cNvPr>
          <p:cNvSpPr txBox="1">
            <a:spLocks/>
          </p:cNvSpPr>
          <p:nvPr/>
        </p:nvSpPr>
        <p:spPr>
          <a:xfrm>
            <a:off x="457200" y="57150"/>
            <a:ext cx="8229600" cy="857250"/>
          </a:xfrm>
          <a:prstGeom prst="rect">
            <a:avLst/>
          </a:prstGeom>
        </p:spPr>
        <p:txBody>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altLang="en-US" sz="2400" dirty="0" smtClean="0"/>
              <a:t>Gas resources will need to demonstrate their fuel arrangements for their qualified firm capacity</a:t>
            </a:r>
            <a:endParaRPr lang="en-US" altLang="en-US" sz="2400" dirty="0"/>
          </a:p>
        </p:txBody>
      </p:sp>
      <p:sp>
        <p:nvSpPr>
          <p:cNvPr id="4" name="Content Placeholder 3">
            <a:extLst>
              <a:ext uri="{FF2B5EF4-FFF2-40B4-BE49-F238E27FC236}">
                <a16:creationId xmlns:a16="http://schemas.microsoft.com/office/drawing/2014/main" id="{5F5E3785-C57C-BDF2-C40A-E5D93D80ED69}"/>
              </a:ext>
            </a:extLst>
          </p:cNvPr>
          <p:cNvSpPr txBox="1">
            <a:spLocks/>
          </p:cNvSpPr>
          <p:nvPr/>
        </p:nvSpPr>
        <p:spPr>
          <a:xfrm>
            <a:off x="457200" y="1050925"/>
            <a:ext cx="8229600" cy="3609975"/>
          </a:xfrm>
          <a:prstGeom prst="rect">
            <a:avLst/>
          </a:prstGeom>
        </p:spPr>
        <p:txBody>
          <a:bodyPr>
            <a:normAutofit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altLang="en-US" dirty="0" smtClean="0"/>
              <a:t>Gas resources will be required to demonstrate firm fuel arrangements (e.g., LNG contracts, firm pipeline transport, proposed dual fuel capability, and on-site storage capability) in the qualification process</a:t>
            </a:r>
          </a:p>
          <a:p>
            <a:pPr lvl="1">
              <a:defRPr/>
            </a:pPr>
            <a:r>
              <a:rPr lang="en-US" altLang="en-US" dirty="0" smtClean="0"/>
              <a:t>Ahead of FCA and ARA</a:t>
            </a:r>
          </a:p>
          <a:p>
            <a:pPr>
              <a:defRPr/>
            </a:pPr>
            <a:r>
              <a:rPr lang="en-US" dirty="0" smtClean="0"/>
              <a:t>Gas resources would need to confirm they followed through on their arrangements ahead of the commitment period</a:t>
            </a:r>
          </a:p>
          <a:p>
            <a:pPr>
              <a:defRPr/>
            </a:pPr>
            <a:r>
              <a:rPr lang="en-US" dirty="0" smtClean="0"/>
              <a:t>Consequences for not following through on firm arrangements will be established</a:t>
            </a:r>
          </a:p>
          <a:p>
            <a:pPr>
              <a:defRPr/>
            </a:pPr>
            <a:endParaRPr lang="en-US" altLang="en-US" dirty="0"/>
          </a:p>
        </p:txBody>
      </p:sp>
    </p:spTree>
    <p:extLst>
      <p:ext uri="{BB962C8B-B14F-4D97-AF65-F5344CB8AC3E}">
        <p14:creationId xmlns:p14="http://schemas.microsoft.com/office/powerpoint/2010/main" val="3228327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C7F894-2A36-495D-AB7C-1055F7AC0F9D}" type="slidenum">
              <a:rPr lang="en-US" smtClean="0"/>
              <a:pPr/>
              <a:t>11</a:t>
            </a:fld>
            <a:endParaRPr lang="en-US" dirty="0"/>
          </a:p>
        </p:txBody>
      </p:sp>
      <p:sp>
        <p:nvSpPr>
          <p:cNvPr id="9" name="Title 4">
            <a:extLst>
              <a:ext uri="{FF2B5EF4-FFF2-40B4-BE49-F238E27FC236}">
                <a16:creationId xmlns:a16="http://schemas.microsoft.com/office/drawing/2014/main" id="{633BAE96-FE16-5C15-D6CA-ED2D64D366E4}"/>
              </a:ext>
            </a:extLst>
          </p:cNvPr>
          <p:cNvSpPr>
            <a:spLocks noGrp="1"/>
          </p:cNvSpPr>
          <p:nvPr>
            <p:ph type="title"/>
          </p:nvPr>
        </p:nvSpPr>
        <p:spPr>
          <a:xfrm>
            <a:off x="609600" y="1543050"/>
            <a:ext cx="7772400" cy="1022350"/>
          </a:xfrm>
        </p:spPr>
        <p:txBody>
          <a:bodyPr rtlCol="0">
            <a:normAutofit fontScale="90000"/>
          </a:bodyPr>
          <a:lstStyle/>
          <a:p>
            <a:pPr fontAlgn="auto">
              <a:spcAft>
                <a:spcPts val="0"/>
              </a:spcAft>
              <a:defRPr/>
            </a:pPr>
            <a:r>
              <a:rPr lang="en-US" dirty="0" smtClean="0"/>
              <a:t>Winter Modeling Enhancements for Resource </a:t>
            </a:r>
            <a:r>
              <a:rPr lang="en-US" dirty="0"/>
              <a:t>Adequacy Assessment</a:t>
            </a:r>
          </a:p>
        </p:txBody>
      </p:sp>
      <p:sp>
        <p:nvSpPr>
          <p:cNvPr id="10" name="Text Placeholder 5">
            <a:extLst>
              <a:ext uri="{FF2B5EF4-FFF2-40B4-BE49-F238E27FC236}">
                <a16:creationId xmlns:a16="http://schemas.microsoft.com/office/drawing/2014/main" id="{106F3FCC-EBB5-C780-5245-FCBBDA5CE708}"/>
              </a:ext>
            </a:extLst>
          </p:cNvPr>
          <p:cNvSpPr>
            <a:spLocks noGrp="1"/>
          </p:cNvSpPr>
          <p:nvPr>
            <p:ph type="body" idx="1"/>
          </p:nvPr>
        </p:nvSpPr>
        <p:spPr>
          <a:xfrm>
            <a:off x="609600" y="2571750"/>
            <a:ext cx="7772400" cy="1125538"/>
          </a:xfrm>
        </p:spPr>
        <p:txBody>
          <a:bodyPr rtlCol="0">
            <a:normAutofit/>
          </a:bodyPr>
          <a:lstStyle/>
          <a:p>
            <a:pPr fontAlgn="auto">
              <a:spcAft>
                <a:spcPts val="0"/>
              </a:spcAft>
              <a:defRPr/>
            </a:pPr>
            <a:r>
              <a:rPr lang="en-US" dirty="0"/>
              <a:t>Overview of major changes made to modeling resource adequacy risk during the winter period</a:t>
            </a:r>
          </a:p>
        </p:txBody>
      </p:sp>
    </p:spTree>
    <p:extLst>
      <p:ext uri="{BB962C8B-B14F-4D97-AF65-F5344CB8AC3E}">
        <p14:creationId xmlns:p14="http://schemas.microsoft.com/office/powerpoint/2010/main" val="2052796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12</a:t>
            </a:fld>
            <a:endParaRPr lang="en-US" dirty="0"/>
          </a:p>
        </p:txBody>
      </p:sp>
      <p:sp>
        <p:nvSpPr>
          <p:cNvPr id="3" name="Title 2">
            <a:extLst>
              <a:ext uri="{FF2B5EF4-FFF2-40B4-BE49-F238E27FC236}">
                <a16:creationId xmlns:a16="http://schemas.microsoft.com/office/drawing/2014/main" id="{EA55A2E5-D440-2833-2C3F-71664273FC0B}"/>
              </a:ext>
            </a:extLst>
          </p:cNvPr>
          <p:cNvSpPr txBox="1">
            <a:spLocks/>
          </p:cNvSpPr>
          <p:nvPr/>
        </p:nvSpPr>
        <p:spPr>
          <a:xfrm>
            <a:off x="457200" y="57150"/>
            <a:ext cx="8229600" cy="857250"/>
          </a:xfrm>
          <a:prstGeom prst="rect">
            <a:avLst/>
          </a:prstGeom>
        </p:spPr>
        <p:txBody>
          <a:bodyPr>
            <a:normAutofit/>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pPr>
              <a:defRPr/>
            </a:pPr>
            <a:r>
              <a:rPr lang="en-US" sz="2400" dirty="0" smtClean="0"/>
              <a:t>Winter gas availability will be established through a forecast of available pipeline capacity and LNG under different scenarios</a:t>
            </a:r>
            <a:endParaRPr lang="en-US" sz="2400" dirty="0"/>
          </a:p>
        </p:txBody>
      </p:sp>
      <p:sp>
        <p:nvSpPr>
          <p:cNvPr id="4" name="Content Placeholder 3">
            <a:extLst>
              <a:ext uri="{FF2B5EF4-FFF2-40B4-BE49-F238E27FC236}">
                <a16:creationId xmlns:a16="http://schemas.microsoft.com/office/drawing/2014/main" id="{5F5E3785-C57C-BDF2-C40A-E5D93D80ED69}"/>
              </a:ext>
            </a:extLst>
          </p:cNvPr>
          <p:cNvSpPr txBox="1">
            <a:spLocks/>
          </p:cNvSpPr>
          <p:nvPr/>
        </p:nvSpPr>
        <p:spPr>
          <a:xfrm>
            <a:off x="457200" y="1050925"/>
            <a:ext cx="8229600" cy="3609975"/>
          </a:xfrm>
          <a:prstGeom prst="rect">
            <a:avLst/>
          </a:prstGeom>
        </p:spPr>
        <p:txBody>
          <a:bodyPr>
            <a:normAutofit fontScale="850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ICF International (“ICF”) has developed a temperature-driven daily gas forecast to determine the availability of pipeline gas to the region</a:t>
            </a:r>
          </a:p>
          <a:p>
            <a:pPr lvl="1">
              <a:defRPr/>
            </a:pPr>
            <a:r>
              <a:rPr lang="en-US" dirty="0" smtClean="0"/>
              <a:t>This daily forecast reflects the total expected pipeline gas to the region and is adjusted based upon the weather pattern reflected in the RAA</a:t>
            </a:r>
          </a:p>
          <a:p>
            <a:pPr>
              <a:defRPr/>
            </a:pPr>
            <a:r>
              <a:rPr lang="en-US" dirty="0" smtClean="0"/>
              <a:t>Levitan and Associates, Inc. (LAI) is developing a winter period LNG forecast (distribution) to determine potential available LNG to the region under various conditions</a:t>
            </a:r>
          </a:p>
          <a:p>
            <a:pPr lvl="1">
              <a:defRPr/>
            </a:pPr>
            <a:r>
              <a:rPr lang="en-US" dirty="0" smtClean="0"/>
              <a:t>This forecast will reflect the total LNG that could be available to the region under a probability distribution</a:t>
            </a:r>
          </a:p>
          <a:p>
            <a:pPr>
              <a:defRPr/>
            </a:pPr>
            <a:r>
              <a:rPr lang="en-US" dirty="0" smtClean="0"/>
              <a:t>Combined, both forecasts reflect availability of gas to the entire region (i.e. specific pipeline limits will not be reflected)</a:t>
            </a:r>
          </a:p>
          <a:p>
            <a:pPr>
              <a:defRPr/>
            </a:pPr>
            <a:r>
              <a:rPr lang="en-US" dirty="0"/>
              <a:t>Starting in 2023 Q1, details on the proposed forecasts will be </a:t>
            </a:r>
            <a:r>
              <a:rPr lang="en-US" dirty="0" smtClean="0"/>
              <a:t>introduced</a:t>
            </a:r>
          </a:p>
          <a:p>
            <a:pPr>
              <a:defRPr/>
            </a:pPr>
            <a:endParaRPr lang="en-US" dirty="0"/>
          </a:p>
        </p:txBody>
      </p:sp>
    </p:spTree>
    <p:extLst>
      <p:ext uri="{BB962C8B-B14F-4D97-AF65-F5344CB8AC3E}">
        <p14:creationId xmlns:p14="http://schemas.microsoft.com/office/powerpoint/2010/main" val="2828396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13</a:t>
            </a:fld>
            <a:endParaRPr lang="en-US" dirty="0"/>
          </a:p>
        </p:txBody>
      </p:sp>
      <p:sp>
        <p:nvSpPr>
          <p:cNvPr id="3" name="Title 2">
            <a:extLst>
              <a:ext uri="{FF2B5EF4-FFF2-40B4-BE49-F238E27FC236}">
                <a16:creationId xmlns:a16="http://schemas.microsoft.com/office/drawing/2014/main" id="{66372B51-04DA-B1DB-BFFD-0C71E10C74E3}"/>
              </a:ext>
            </a:extLst>
          </p:cNvPr>
          <p:cNvSpPr txBox="1">
            <a:spLocks/>
          </p:cNvSpPr>
          <p:nvPr/>
        </p:nvSpPr>
        <p:spPr>
          <a:xfrm>
            <a:off x="457200" y="57150"/>
            <a:ext cx="8229600" cy="857250"/>
          </a:xfrm>
          <a:prstGeom prst="rect">
            <a:avLst/>
          </a:prstGeom>
        </p:spPr>
        <p:txBody>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altLang="en-US" sz="2400" dirty="0" smtClean="0"/>
              <a:t>Enhanced RAA models and assumptions for the winter will provide a better characterization of winter adequacy risk</a:t>
            </a:r>
            <a:endParaRPr lang="en-US" altLang="en-US" sz="2400" dirty="0"/>
          </a:p>
        </p:txBody>
      </p:sp>
      <p:sp>
        <p:nvSpPr>
          <p:cNvPr id="4" name="Content Placeholder 3">
            <a:extLst>
              <a:ext uri="{FF2B5EF4-FFF2-40B4-BE49-F238E27FC236}">
                <a16:creationId xmlns:a16="http://schemas.microsoft.com/office/drawing/2014/main" id="{5F5E3785-C57C-BDF2-C40A-E5D93D80ED69}"/>
              </a:ext>
            </a:extLst>
          </p:cNvPr>
          <p:cNvSpPr txBox="1">
            <a:spLocks/>
          </p:cNvSpPr>
          <p:nvPr/>
        </p:nvSpPr>
        <p:spPr>
          <a:xfrm>
            <a:off x="457200" y="1050925"/>
            <a:ext cx="8229600" cy="3609975"/>
          </a:xfrm>
          <a:prstGeom prst="rect">
            <a:avLst/>
          </a:prstGeom>
        </p:spPr>
        <p:txBody>
          <a:bodyPr>
            <a:normAutofit/>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Various of modeling enhancements are being proposed to improve the accuracy of RAA for winter conditions</a:t>
            </a:r>
          </a:p>
          <a:p>
            <a:pPr lvl="1">
              <a:defRPr/>
            </a:pPr>
            <a:r>
              <a:rPr lang="en-US" dirty="0" smtClean="0"/>
              <a:t>Load </a:t>
            </a:r>
            <a:r>
              <a:rPr lang="en-US" dirty="0"/>
              <a:t>model </a:t>
            </a:r>
            <a:r>
              <a:rPr lang="en-US" dirty="0" smtClean="0"/>
              <a:t>enhancements (energy representation and load shape)</a:t>
            </a:r>
          </a:p>
          <a:p>
            <a:pPr lvl="1">
              <a:defRPr/>
            </a:pPr>
            <a:r>
              <a:rPr lang="en-US" dirty="0" smtClean="0"/>
              <a:t>Application of appropriate</a:t>
            </a:r>
            <a:r>
              <a:rPr lang="en-US" dirty="0" smtClean="0">
                <a:solidFill>
                  <a:srgbClr val="7030A0"/>
                </a:solidFill>
              </a:rPr>
              <a:t> </a:t>
            </a:r>
            <a:r>
              <a:rPr lang="en-US" dirty="0" smtClean="0"/>
              <a:t>winter ratings for the winter season</a:t>
            </a:r>
          </a:p>
          <a:p>
            <a:pPr lvl="1">
              <a:defRPr/>
            </a:pPr>
            <a:r>
              <a:rPr lang="en-US" dirty="0" smtClean="0"/>
              <a:t>Adoption of winter-based profiles for intermittent resources</a:t>
            </a:r>
          </a:p>
          <a:p>
            <a:pPr>
              <a:defRPr/>
            </a:pPr>
            <a:r>
              <a:rPr lang="en-US" dirty="0" smtClean="0"/>
              <a:t>Winter period gas availability will be incorporated into the RAA process on an aggregated level  </a:t>
            </a:r>
          </a:p>
          <a:p>
            <a:pPr>
              <a:defRPr/>
            </a:pPr>
            <a:r>
              <a:rPr lang="en-US" dirty="0" smtClean="0"/>
              <a:t>Details on the winter modeling enhancements will be discussed in Jan 2023</a:t>
            </a:r>
          </a:p>
          <a:p>
            <a:pPr marL="0" indent="0">
              <a:buFont typeface="Arial" pitchFamily="34" charset="0"/>
              <a:buNone/>
              <a:defRPr/>
            </a:pPr>
            <a:endParaRPr lang="en-US" dirty="0" smtClean="0"/>
          </a:p>
          <a:p>
            <a:pPr marL="0" indent="0">
              <a:buFont typeface="Arial" pitchFamily="34" charset="0"/>
              <a:buNone/>
              <a:defRPr/>
            </a:pPr>
            <a:endParaRPr lang="en-US" dirty="0"/>
          </a:p>
        </p:txBody>
      </p:sp>
    </p:spTree>
    <p:extLst>
      <p:ext uri="{BB962C8B-B14F-4D97-AF65-F5344CB8AC3E}">
        <p14:creationId xmlns:p14="http://schemas.microsoft.com/office/powerpoint/2010/main" val="2689484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C7F894-2A36-495D-AB7C-1055F7AC0F9D}" type="slidenum">
              <a:rPr lang="en-US" smtClean="0"/>
              <a:pPr/>
              <a:t>14</a:t>
            </a:fld>
            <a:endParaRPr lang="en-US" dirty="0"/>
          </a:p>
        </p:txBody>
      </p:sp>
      <p:sp>
        <p:nvSpPr>
          <p:cNvPr id="7" name="Title 4">
            <a:extLst>
              <a:ext uri="{FF2B5EF4-FFF2-40B4-BE49-F238E27FC236}">
                <a16:creationId xmlns:a16="http://schemas.microsoft.com/office/drawing/2014/main" id="{633BAE96-FE16-5C15-D6CA-ED2D64D366E4}"/>
              </a:ext>
            </a:extLst>
          </p:cNvPr>
          <p:cNvSpPr>
            <a:spLocks noGrp="1"/>
          </p:cNvSpPr>
          <p:nvPr>
            <p:ph type="title"/>
          </p:nvPr>
        </p:nvSpPr>
        <p:spPr>
          <a:xfrm>
            <a:off x="609600" y="1543050"/>
            <a:ext cx="7772400" cy="1022350"/>
          </a:xfrm>
        </p:spPr>
        <p:txBody>
          <a:bodyPr rtlCol="0">
            <a:normAutofit fontScale="90000"/>
          </a:bodyPr>
          <a:lstStyle/>
          <a:p>
            <a:pPr fontAlgn="auto">
              <a:spcAft>
                <a:spcPts val="0"/>
              </a:spcAft>
              <a:defRPr/>
            </a:pPr>
            <a:r>
              <a:rPr lang="en-US" altLang="en-US" dirty="0" smtClean="0"/>
              <a:t>Improvements To </a:t>
            </a:r>
            <a:r>
              <a:rPr lang="en-US" altLang="en-US" dirty="0"/>
              <a:t>gas resource accreditation</a:t>
            </a:r>
            <a:endParaRPr lang="en-US" dirty="0"/>
          </a:p>
        </p:txBody>
      </p:sp>
      <p:sp>
        <p:nvSpPr>
          <p:cNvPr id="8" name="Text Placeholder 5">
            <a:extLst>
              <a:ext uri="{FF2B5EF4-FFF2-40B4-BE49-F238E27FC236}">
                <a16:creationId xmlns:a16="http://schemas.microsoft.com/office/drawing/2014/main" id="{106F3FCC-EBB5-C780-5245-FCBBDA5CE708}"/>
              </a:ext>
            </a:extLst>
          </p:cNvPr>
          <p:cNvSpPr>
            <a:spLocks noGrp="1"/>
          </p:cNvSpPr>
          <p:nvPr>
            <p:ph type="body" idx="1"/>
          </p:nvPr>
        </p:nvSpPr>
        <p:spPr>
          <a:xfrm>
            <a:off x="609600" y="2571750"/>
            <a:ext cx="7772400" cy="1125538"/>
          </a:xfrm>
        </p:spPr>
        <p:txBody>
          <a:bodyPr rtlCol="0">
            <a:normAutofit/>
          </a:bodyPr>
          <a:lstStyle/>
          <a:p>
            <a:pPr fontAlgn="auto">
              <a:spcAft>
                <a:spcPts val="0"/>
              </a:spcAft>
              <a:defRPr/>
            </a:pPr>
            <a:r>
              <a:rPr lang="en-US" dirty="0"/>
              <a:t>Overview of </a:t>
            </a:r>
            <a:r>
              <a:rPr lang="en-US" dirty="0" smtClean="0"/>
              <a:t>how gas resources </a:t>
            </a:r>
            <a:r>
              <a:rPr lang="en-US" dirty="0"/>
              <a:t>are accredited under an MRI approach</a:t>
            </a:r>
          </a:p>
        </p:txBody>
      </p:sp>
    </p:spTree>
    <p:extLst>
      <p:ext uri="{BB962C8B-B14F-4D97-AF65-F5344CB8AC3E}">
        <p14:creationId xmlns:p14="http://schemas.microsoft.com/office/powerpoint/2010/main" val="1540488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15</a:t>
            </a:fld>
            <a:endParaRPr lang="en-US" dirty="0"/>
          </a:p>
        </p:txBody>
      </p:sp>
      <p:sp>
        <p:nvSpPr>
          <p:cNvPr id="3" name="Title 2">
            <a:extLst>
              <a:ext uri="{FF2B5EF4-FFF2-40B4-BE49-F238E27FC236}">
                <a16:creationId xmlns:a16="http://schemas.microsoft.com/office/drawing/2014/main" id="{128C4A2F-0B92-8011-FE2C-45EC3C3DD006}"/>
              </a:ext>
            </a:extLst>
          </p:cNvPr>
          <p:cNvSpPr txBox="1">
            <a:spLocks/>
          </p:cNvSpPr>
          <p:nvPr/>
        </p:nvSpPr>
        <p:spPr>
          <a:xfrm>
            <a:off x="457200" y="57150"/>
            <a:ext cx="8229600" cy="857250"/>
          </a:xfrm>
          <a:prstGeom prst="rect">
            <a:avLst/>
          </a:prstGeom>
        </p:spPr>
        <p:txBody>
          <a:bodyPr>
            <a:normAutofit fontScale="75000" lnSpcReduction="20000"/>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pPr>
              <a:defRPr/>
            </a:pPr>
            <a:r>
              <a:rPr lang="en-US" dirty="0" smtClean="0"/>
              <a:t>Capacity de-rating for non-firm capacity will properly capture gas resources’ reliability contribution under gas limitations</a:t>
            </a:r>
            <a:endParaRPr lang="en-US" dirty="0"/>
          </a:p>
        </p:txBody>
      </p:sp>
      <p:sp>
        <p:nvSpPr>
          <p:cNvPr id="4" name="Content Placeholder 3">
            <a:extLst>
              <a:ext uri="{FF2B5EF4-FFF2-40B4-BE49-F238E27FC236}">
                <a16:creationId xmlns:a16="http://schemas.microsoft.com/office/drawing/2014/main" id="{47FC7343-D561-EF66-2553-995FAA33D9C3}"/>
              </a:ext>
            </a:extLst>
          </p:cNvPr>
          <p:cNvSpPr txBox="1">
            <a:spLocks/>
          </p:cNvSpPr>
          <p:nvPr/>
        </p:nvSpPr>
        <p:spPr>
          <a:xfrm>
            <a:off x="457200" y="1050925"/>
            <a:ext cx="8229600" cy="3609975"/>
          </a:xfrm>
          <a:prstGeom prst="rect">
            <a:avLst/>
          </a:prstGeom>
        </p:spPr>
        <p:txBody>
          <a:bodyPr>
            <a:normAutofit fontScale="85000"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Incorporating winter period gas availability in the RAA will capture the aggregate reliability impact of the gas fleet, but will not be able to differentiate individual resource’s reliability contributions</a:t>
            </a:r>
          </a:p>
          <a:p>
            <a:pPr lvl="1">
              <a:defRPr/>
            </a:pPr>
            <a:r>
              <a:rPr lang="en-US" dirty="0" smtClean="0"/>
              <a:t>Gas forecast represents the total gas available to the entire gas fleet, and cannot be uniquely allocated to individual resources in each study hour of the RAA </a:t>
            </a:r>
          </a:p>
          <a:p>
            <a:pPr lvl="1">
              <a:defRPr/>
            </a:pPr>
            <a:r>
              <a:rPr lang="en-US" dirty="0" smtClean="0"/>
              <a:t>Therefore, resource level performance can not be assessed under such an aggregated gas model</a:t>
            </a:r>
          </a:p>
          <a:p>
            <a:pPr>
              <a:defRPr/>
            </a:pPr>
            <a:r>
              <a:rPr lang="en-US" dirty="0" smtClean="0"/>
              <a:t>Regional gas limitations will be converted to a gas capacity de-rating factor to capture individual resource’s reliability contributions</a:t>
            </a:r>
          </a:p>
          <a:p>
            <a:pPr lvl="1">
              <a:defRPr/>
            </a:pPr>
            <a:r>
              <a:rPr lang="en-US" dirty="0" smtClean="0"/>
              <a:t>The proposed de-rating factor will represent the expected capacity reduction of the gas fleet due to gas limitations in the RAA MRI hours</a:t>
            </a:r>
          </a:p>
          <a:p>
            <a:pPr lvl="1">
              <a:defRPr/>
            </a:pPr>
            <a:r>
              <a:rPr lang="en-US" dirty="0" smtClean="0"/>
              <a:t>Capacity de-rating will be applied to all winter non-firm capacity of gas resources</a:t>
            </a:r>
          </a:p>
        </p:txBody>
      </p:sp>
    </p:spTree>
    <p:extLst>
      <p:ext uri="{BB962C8B-B14F-4D97-AF65-F5344CB8AC3E}">
        <p14:creationId xmlns:p14="http://schemas.microsoft.com/office/powerpoint/2010/main" val="9844558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16</a:t>
            </a:fld>
            <a:endParaRPr lang="en-US" dirty="0"/>
          </a:p>
        </p:txBody>
      </p:sp>
      <p:sp>
        <p:nvSpPr>
          <p:cNvPr id="3" name="Title 2">
            <a:extLst>
              <a:ext uri="{FF2B5EF4-FFF2-40B4-BE49-F238E27FC236}">
                <a16:creationId xmlns:a16="http://schemas.microsoft.com/office/drawing/2014/main" id="{128C4A2F-0B92-8011-FE2C-45EC3C3DD006}"/>
              </a:ext>
            </a:extLst>
          </p:cNvPr>
          <p:cNvSpPr txBox="1">
            <a:spLocks/>
          </p:cNvSpPr>
          <p:nvPr/>
        </p:nvSpPr>
        <p:spPr>
          <a:xfrm>
            <a:off x="457200" y="57150"/>
            <a:ext cx="8229600" cy="857250"/>
          </a:xfrm>
          <a:prstGeom prst="rect">
            <a:avLst/>
          </a:prstGeom>
        </p:spPr>
        <p:txBody>
          <a:bodyPr>
            <a:normAutofit fontScale="90000" lnSpcReduction="20000"/>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pPr>
              <a:defRPr/>
            </a:pPr>
            <a:r>
              <a:rPr lang="en-US" dirty="0" smtClean="0"/>
              <a:t>All resources will be accredited based upon their annual reliability contribution across both seasons</a:t>
            </a:r>
            <a:endParaRPr lang="en-US" dirty="0"/>
          </a:p>
        </p:txBody>
      </p:sp>
      <p:sp>
        <p:nvSpPr>
          <p:cNvPr id="4" name="Content Placeholder 3">
            <a:extLst>
              <a:ext uri="{FF2B5EF4-FFF2-40B4-BE49-F238E27FC236}">
                <a16:creationId xmlns:a16="http://schemas.microsoft.com/office/drawing/2014/main" id="{47FC7343-D561-EF66-2553-995FAA33D9C3}"/>
              </a:ext>
            </a:extLst>
          </p:cNvPr>
          <p:cNvSpPr txBox="1">
            <a:spLocks/>
          </p:cNvSpPr>
          <p:nvPr/>
        </p:nvSpPr>
        <p:spPr>
          <a:xfrm>
            <a:off x="457200" y="1050925"/>
            <a:ext cx="8229600" cy="3609975"/>
          </a:xfrm>
          <a:prstGeom prst="rect">
            <a:avLst/>
          </a:prstGeom>
        </p:spPr>
        <p:txBody>
          <a:bodyPr>
            <a:normAutofit fontScale="92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The annual loss of load expectation (LOLE) will result in the accredited capacity reflecting expected performance in both the summer and winter seasons</a:t>
            </a:r>
          </a:p>
          <a:p>
            <a:pPr>
              <a:defRPr/>
            </a:pPr>
            <a:r>
              <a:rPr lang="en-US" dirty="0" smtClean="0"/>
              <a:t>A winter de-rated qualified capacity (DQC) for gas-fired resources will be constructed by incorporating the de-rated non-firm capacity and firm capacity</a:t>
            </a:r>
          </a:p>
          <a:p>
            <a:pPr>
              <a:defRPr/>
            </a:pPr>
            <a:r>
              <a:rPr lang="en-US" dirty="0" smtClean="0"/>
              <a:t>Gas resources will be accredited based on their winter DQC and summer QC following the same MRI process as other resources, reflecting both individual and system-wide fuel limitations in the winter, as well as the EFORd impact on their contribution to system reliability </a:t>
            </a:r>
          </a:p>
          <a:p>
            <a:pPr>
              <a:defRPr/>
            </a:pPr>
            <a:endParaRPr lang="en-US" dirty="0"/>
          </a:p>
        </p:txBody>
      </p:sp>
    </p:spTree>
    <p:extLst>
      <p:ext uri="{BB962C8B-B14F-4D97-AF65-F5344CB8AC3E}">
        <p14:creationId xmlns:p14="http://schemas.microsoft.com/office/powerpoint/2010/main" val="14147090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C7F894-2A36-495D-AB7C-1055F7AC0F9D}" type="slidenum">
              <a:rPr lang="en-US" smtClean="0"/>
              <a:pPr/>
              <a:t>17</a:t>
            </a:fld>
            <a:endParaRPr lang="en-US" dirty="0"/>
          </a:p>
        </p:txBody>
      </p:sp>
      <p:sp>
        <p:nvSpPr>
          <p:cNvPr id="7" name="Title 4">
            <a:extLst>
              <a:ext uri="{FF2B5EF4-FFF2-40B4-BE49-F238E27FC236}">
                <a16:creationId xmlns:a16="http://schemas.microsoft.com/office/drawing/2014/main" id="{633BAE96-FE16-5C15-D6CA-ED2D64D366E4}"/>
              </a:ext>
            </a:extLst>
          </p:cNvPr>
          <p:cNvSpPr>
            <a:spLocks noGrp="1"/>
          </p:cNvSpPr>
          <p:nvPr>
            <p:ph type="title"/>
          </p:nvPr>
        </p:nvSpPr>
        <p:spPr>
          <a:xfrm>
            <a:off x="609600" y="1543050"/>
            <a:ext cx="7772400" cy="1022350"/>
          </a:xfrm>
        </p:spPr>
        <p:txBody>
          <a:bodyPr rtlCol="0">
            <a:normAutofit/>
          </a:bodyPr>
          <a:lstStyle/>
          <a:p>
            <a:pPr fontAlgn="auto">
              <a:spcAft>
                <a:spcPts val="0"/>
              </a:spcAft>
              <a:defRPr/>
            </a:pPr>
            <a:r>
              <a:rPr lang="en-US" dirty="0" smtClean="0"/>
              <a:t>Conclusion</a:t>
            </a:r>
            <a:endParaRPr lang="en-US" dirty="0"/>
          </a:p>
        </p:txBody>
      </p:sp>
    </p:spTree>
    <p:extLst>
      <p:ext uri="{BB962C8B-B14F-4D97-AF65-F5344CB8AC3E}">
        <p14:creationId xmlns:p14="http://schemas.microsoft.com/office/powerpoint/2010/main" val="3957412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18</a:t>
            </a:fld>
            <a:endParaRPr lang="en-US" dirty="0"/>
          </a:p>
        </p:txBody>
      </p:sp>
      <p:sp>
        <p:nvSpPr>
          <p:cNvPr id="3" name="Title 2">
            <a:extLst>
              <a:ext uri="{FF2B5EF4-FFF2-40B4-BE49-F238E27FC236}">
                <a16:creationId xmlns:a16="http://schemas.microsoft.com/office/drawing/2014/main" id="{CF8135E3-58A2-0F73-4A7C-3148AA0BD853}"/>
              </a:ext>
            </a:extLst>
          </p:cNvPr>
          <p:cNvSpPr txBox="1">
            <a:spLocks/>
          </p:cNvSpPr>
          <p:nvPr/>
        </p:nvSpPr>
        <p:spPr>
          <a:xfrm>
            <a:off x="457200" y="57150"/>
            <a:ext cx="8229600" cy="857250"/>
          </a:xfrm>
          <a:prstGeom prst="rect">
            <a:avLst/>
          </a:prstGeom>
        </p:spPr>
        <p:txBody>
          <a:bodyPr>
            <a:normAutofit fontScale="90000" lnSpcReduction="20000"/>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dirty="0" smtClean="0"/>
              <a:t>Proposal </a:t>
            </a:r>
            <a:r>
              <a:rPr lang="en-US" dirty="0"/>
              <a:t>reflects the framework for </a:t>
            </a:r>
            <a:r>
              <a:rPr lang="en-US" dirty="0" smtClean="0"/>
              <a:t>incorporating gas limitations into </a:t>
            </a:r>
            <a:r>
              <a:rPr lang="en-US" dirty="0"/>
              <a:t>resource </a:t>
            </a:r>
            <a:r>
              <a:rPr lang="en-US" dirty="0" smtClean="0"/>
              <a:t>capacity accreditation</a:t>
            </a:r>
            <a:endParaRPr lang="en-US" dirty="0"/>
          </a:p>
        </p:txBody>
      </p:sp>
      <p:sp>
        <p:nvSpPr>
          <p:cNvPr id="4" name="Content Placeholder 3">
            <a:extLst>
              <a:ext uri="{FF2B5EF4-FFF2-40B4-BE49-F238E27FC236}">
                <a16:creationId xmlns:a16="http://schemas.microsoft.com/office/drawing/2014/main" id="{01F5EC51-8A48-A015-3A2E-2A15B243FA66}"/>
              </a:ext>
            </a:extLst>
          </p:cNvPr>
          <p:cNvSpPr txBox="1">
            <a:spLocks/>
          </p:cNvSpPr>
          <p:nvPr/>
        </p:nvSpPr>
        <p:spPr>
          <a:xfrm>
            <a:off x="457200" y="1051322"/>
            <a:ext cx="8229600" cy="3609516"/>
          </a:xfrm>
          <a:prstGeom prst="rect">
            <a:avLst/>
          </a:prstGeom>
        </p:spPr>
        <p:txBody>
          <a:bodyPr>
            <a:normAutofit fontScale="92500" lnSpcReduction="1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All resources will be accredited through the same MRI framework reflecting their summer and winter reliability contribution</a:t>
            </a:r>
          </a:p>
          <a:p>
            <a:pPr>
              <a:defRPr/>
            </a:pPr>
            <a:r>
              <a:rPr lang="en-US" dirty="0" smtClean="0"/>
              <a:t>Through the de-rating of non-firm gas capacity, gas resources accredited capacity will reflect both resource specific and fleet-level fuel limitations</a:t>
            </a:r>
          </a:p>
          <a:p>
            <a:pPr>
              <a:defRPr/>
            </a:pPr>
            <a:r>
              <a:rPr lang="en-US" dirty="0" smtClean="0"/>
              <a:t>Proposed modeling changes will better reflect winter conditions in the resource adequacy assessment</a:t>
            </a:r>
          </a:p>
          <a:p>
            <a:pPr>
              <a:defRPr/>
            </a:pPr>
            <a:r>
              <a:rPr lang="en-US" dirty="0" smtClean="0"/>
              <a:t>Proposed enhancements to the gas resources qualification process will reflect resource specific fuel storage/arrangements in capacity accreditation</a:t>
            </a:r>
            <a:endParaRPr lang="en-US" dirty="0"/>
          </a:p>
        </p:txBody>
      </p:sp>
    </p:spTree>
    <p:extLst>
      <p:ext uri="{BB962C8B-B14F-4D97-AF65-F5344CB8AC3E}">
        <p14:creationId xmlns:p14="http://schemas.microsoft.com/office/powerpoint/2010/main" val="241780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RCA Road Map – Integrating Gas Limitations into Resource Adequacy and Capacity Accreditation</a:t>
            </a:r>
            <a:endParaRPr lang="en-US" dirty="0"/>
          </a:p>
        </p:txBody>
      </p:sp>
      <p:sp>
        <p:nvSpPr>
          <p:cNvPr id="6" name="Content Placeholder 5"/>
          <p:cNvSpPr>
            <a:spLocks noGrp="1"/>
          </p:cNvSpPr>
          <p:nvPr>
            <p:ph idx="1"/>
          </p:nvPr>
        </p:nvSpPr>
        <p:spPr>
          <a:xfrm>
            <a:off x="457200" y="1047750"/>
            <a:ext cx="8229600" cy="3380916"/>
          </a:xfrm>
        </p:spPr>
        <p:txBody>
          <a:bodyPr/>
          <a:lstStyle/>
          <a:p>
            <a:r>
              <a:rPr lang="en-US" dirty="0" smtClean="0"/>
              <a:t>The below road map provides a projection of when committee discussions will begin on topics related to integrating gas limitations into resource adequacy and capacity accreditation:</a:t>
            </a:r>
          </a:p>
          <a:p>
            <a:endParaRPr lang="en-US" dirty="0"/>
          </a:p>
          <a:p>
            <a:pPr marL="0" indent="0">
              <a:buNone/>
            </a:pPr>
            <a:endParaRPr lang="en-US" dirty="0">
              <a:solidFill>
                <a:srgbClr val="FF0000"/>
              </a:solidFill>
            </a:endParaRPr>
          </a:p>
        </p:txBody>
      </p:sp>
      <p:sp>
        <p:nvSpPr>
          <p:cNvPr id="4"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19</a:t>
            </a:fld>
            <a:endParaRPr lang="en-US" dirty="0"/>
          </a:p>
        </p:txBody>
      </p:sp>
      <p:graphicFrame>
        <p:nvGraphicFramePr>
          <p:cNvPr id="3" name="Table 2"/>
          <p:cNvGraphicFramePr>
            <a:graphicFrameLocks noGrp="1"/>
          </p:cNvGraphicFramePr>
          <p:nvPr>
            <p:extLst/>
          </p:nvPr>
        </p:nvGraphicFramePr>
        <p:xfrm>
          <a:off x="2304415" y="2629662"/>
          <a:ext cx="4324985" cy="1156716"/>
        </p:xfrm>
        <a:graphic>
          <a:graphicData uri="http://schemas.openxmlformats.org/drawingml/2006/table">
            <a:tbl>
              <a:tblPr firstRow="1" firstCol="1" bandRow="1"/>
              <a:tblGrid>
                <a:gridCol w="2210435">
                  <a:extLst>
                    <a:ext uri="{9D8B030D-6E8A-4147-A177-3AD203B41FA5}">
                      <a16:colId xmlns:a16="http://schemas.microsoft.com/office/drawing/2014/main" val="317963572"/>
                    </a:ext>
                  </a:extLst>
                </a:gridCol>
                <a:gridCol w="2114550">
                  <a:extLst>
                    <a:ext uri="{9D8B030D-6E8A-4147-A177-3AD203B41FA5}">
                      <a16:colId xmlns:a16="http://schemas.microsoft.com/office/drawing/2014/main" val="1989966997"/>
                    </a:ext>
                  </a:extLst>
                </a:gridCol>
              </a:tblGrid>
              <a:tr h="370114">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RCA Topic</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lnSpc>
                          <a:spcPct val="115000"/>
                        </a:lnSpc>
                        <a:spcBef>
                          <a:spcPts val="0"/>
                        </a:spcBef>
                        <a:spcAft>
                          <a:spcPts val="0"/>
                        </a:spcAft>
                      </a:pP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Projected Start of </a:t>
                      </a:r>
                      <a:b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br>
                      <a:r>
                        <a:rPr lang="en-US" sz="11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Committee Discussions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298771298"/>
                  </a:ext>
                </a:extLst>
              </a:tr>
              <a:tr h="185057">
                <a:tc>
                  <a:txBody>
                    <a:bodyPr/>
                    <a:lstStyle/>
                    <a:p>
                      <a:pPr marL="0" marR="0" algn="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Framework Introduction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December</a:t>
                      </a:r>
                      <a:r>
                        <a:rPr lang="en-US" sz="11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2022</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5023628"/>
                  </a:ext>
                </a:extLst>
              </a:tr>
              <a:tr h="185057">
                <a:tc>
                  <a:txBody>
                    <a:bodyPr/>
                    <a:lstStyle/>
                    <a:p>
                      <a:pPr marL="0" marR="0" algn="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Gas Resource Accreditation Method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January 2023</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5678208"/>
                  </a:ext>
                </a:extLst>
              </a:tr>
              <a:tr h="185057">
                <a:tc>
                  <a:txBody>
                    <a:bodyPr/>
                    <a:lstStyle/>
                    <a:p>
                      <a:pPr marL="0" marR="0" algn="r">
                        <a:lnSpc>
                          <a:spcPct val="115000"/>
                        </a:lnSpc>
                        <a:spcBef>
                          <a:spcPts val="0"/>
                        </a:spcBef>
                        <a:spcAft>
                          <a:spcPts val="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Modeling Winter Gas Limitations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January 2023</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58430"/>
                  </a:ext>
                </a:extLst>
              </a:tr>
              <a:tr h="185057">
                <a:tc>
                  <a:txBody>
                    <a:bodyPr/>
                    <a:lstStyle/>
                    <a:p>
                      <a:pPr marL="0" marR="0" algn="r">
                        <a:lnSpc>
                          <a:spcPct val="115000"/>
                        </a:lnSpc>
                        <a:spcBef>
                          <a:spcPts val="0"/>
                        </a:spcBef>
                        <a:spcAft>
                          <a:spcPts val="0"/>
                        </a:spcAft>
                      </a:pPr>
                      <a:r>
                        <a:rPr lang="en-U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Supporting Process Changes</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1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January 2023</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78641126"/>
                  </a:ext>
                </a:extLst>
              </a:tr>
            </a:tbl>
          </a:graphicData>
        </a:graphic>
      </p:graphicFrame>
    </p:spTree>
    <p:extLst>
      <p:ext uri="{BB962C8B-B14F-4D97-AF65-F5344CB8AC3E}">
        <p14:creationId xmlns:p14="http://schemas.microsoft.com/office/powerpoint/2010/main" val="2901058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2</a:t>
            </a:fld>
            <a:endParaRPr lang="en-US" dirty="0"/>
          </a:p>
        </p:txBody>
      </p:sp>
      <p:sp>
        <p:nvSpPr>
          <p:cNvPr id="30" name="Text Placeholder 29"/>
          <p:cNvSpPr>
            <a:spLocks noGrp="1"/>
          </p:cNvSpPr>
          <p:nvPr>
            <p:ph type="body" sz="quarter" idx="12"/>
          </p:nvPr>
        </p:nvSpPr>
        <p:spPr/>
        <p:txBody>
          <a:bodyPr>
            <a:normAutofit fontScale="70000" lnSpcReduction="20000"/>
          </a:bodyPr>
          <a:lstStyle/>
          <a:p>
            <a:pPr>
              <a:spcBef>
                <a:spcPts val="0"/>
              </a:spcBef>
            </a:pPr>
            <a:r>
              <a:rPr lang="en-US" dirty="0" smtClean="0"/>
              <a:t>WMPP ID:</a:t>
            </a:r>
          </a:p>
          <a:p>
            <a:pPr>
              <a:spcBef>
                <a:spcPts val="0"/>
              </a:spcBef>
            </a:pPr>
            <a:r>
              <a:rPr lang="en-US" dirty="0" smtClean="0"/>
              <a:t>157</a:t>
            </a:r>
            <a:endParaRPr lang="en-US" dirty="0"/>
          </a:p>
        </p:txBody>
      </p:sp>
      <p:sp>
        <p:nvSpPr>
          <p:cNvPr id="31" name="Text Placeholder 30"/>
          <p:cNvSpPr>
            <a:spLocks noGrp="1"/>
          </p:cNvSpPr>
          <p:nvPr>
            <p:ph type="body" sz="quarter" idx="13"/>
          </p:nvPr>
        </p:nvSpPr>
        <p:spPr/>
        <p:txBody>
          <a:bodyPr/>
          <a:lstStyle/>
          <a:p>
            <a:r>
              <a:rPr lang="en-US" dirty="0" smtClean="0"/>
              <a:t>Proposed Effective Date: FCA 19</a:t>
            </a:r>
          </a:p>
          <a:p>
            <a:endParaRPr lang="en-US" dirty="0"/>
          </a:p>
        </p:txBody>
      </p:sp>
      <p:sp>
        <p:nvSpPr>
          <p:cNvPr id="16" name="Text Placeholder 15"/>
          <p:cNvSpPr>
            <a:spLocks noGrp="1"/>
          </p:cNvSpPr>
          <p:nvPr>
            <p:ph type="body" sz="quarter" idx="14"/>
          </p:nvPr>
        </p:nvSpPr>
        <p:spPr>
          <a:xfrm>
            <a:off x="485775" y="1371600"/>
            <a:ext cx="8229600" cy="3562350"/>
          </a:xfrm>
        </p:spPr>
        <p:txBody>
          <a:bodyPr>
            <a:normAutofit fontScale="77500" lnSpcReduction="20000"/>
          </a:bodyPr>
          <a:lstStyle/>
          <a:p>
            <a:r>
              <a:rPr lang="en-US" dirty="0"/>
              <a:t>The Resource Capacity Accreditation (RCA) project </a:t>
            </a:r>
            <a:r>
              <a:rPr lang="en-US" dirty="0" smtClean="0"/>
              <a:t>proposes improvements to ISO-NE’s accreditation processes in </a:t>
            </a:r>
            <a:r>
              <a:rPr lang="en-US" dirty="0"/>
              <a:t>the Forward Capacity Market (FCM) to </a:t>
            </a:r>
            <a:r>
              <a:rPr lang="en-US" dirty="0" smtClean="0"/>
              <a:t>further support </a:t>
            </a:r>
            <a:r>
              <a:rPr lang="en-US" dirty="0"/>
              <a:t>a reliable, clean-energy transition by implementing methodologies that </a:t>
            </a:r>
            <a:r>
              <a:rPr lang="en-US" dirty="0" smtClean="0"/>
              <a:t>will more </a:t>
            </a:r>
            <a:r>
              <a:rPr lang="en-US" dirty="0"/>
              <a:t>appropriately accredit resource contributions to resource adequacy as the resource mix </a:t>
            </a:r>
            <a:r>
              <a:rPr lang="en-US" dirty="0" smtClean="0"/>
              <a:t>transforms</a:t>
            </a:r>
          </a:p>
          <a:p>
            <a:r>
              <a:rPr lang="en-US" dirty="0"/>
              <a:t>The ISO has made a commitment </a:t>
            </a:r>
            <a:r>
              <a:rPr lang="en-US" dirty="0" smtClean="0"/>
              <a:t>to </a:t>
            </a:r>
            <a:r>
              <a:rPr lang="en-US" dirty="0"/>
              <a:t>file proposed improvements in time for FCA 19</a:t>
            </a:r>
          </a:p>
          <a:p>
            <a:r>
              <a:rPr lang="en-US" dirty="0" smtClean="0"/>
              <a:t>The goal of this presentation is to provide an overview of the framework for the enhancements of resource adequacy assessment (RAA) in winter and gas resources accreditation under RCA reforms. The key design elements include a fuel-based qualification process, incorporation of winter gas limitations in RAA, and improvements in gas resources accreditation. </a:t>
            </a:r>
          </a:p>
          <a:p>
            <a:pPr lvl="1"/>
            <a:endParaRPr lang="en-US" dirty="0" smtClean="0"/>
          </a:p>
        </p:txBody>
      </p:sp>
      <p:sp>
        <p:nvSpPr>
          <p:cNvPr id="3" name="Text Placeholder 2"/>
          <p:cNvSpPr>
            <a:spLocks noGrp="1"/>
          </p:cNvSpPr>
          <p:nvPr>
            <p:ph type="body" sz="quarter" idx="11"/>
          </p:nvPr>
        </p:nvSpPr>
        <p:spPr>
          <a:xfrm>
            <a:off x="513608" y="361950"/>
            <a:ext cx="6096000" cy="285750"/>
          </a:xfrm>
        </p:spPr>
        <p:txBody>
          <a:bodyPr>
            <a:noAutofit/>
          </a:bodyPr>
          <a:lstStyle/>
          <a:p>
            <a:r>
              <a:rPr lang="en-US" sz="1800" dirty="0" smtClean="0"/>
              <a:t>Resource Capacity Accreditation in the Forward Capacity Market</a:t>
            </a:r>
            <a:endParaRPr lang="en-US" sz="1800" strike="sngStrike" dirty="0">
              <a:solidFill>
                <a:srgbClr val="FF0000"/>
              </a:solidFill>
            </a:endParaRPr>
          </a:p>
        </p:txBody>
      </p:sp>
    </p:spTree>
    <p:extLst>
      <p:ext uri="{BB962C8B-B14F-4D97-AF65-F5344CB8AC3E}">
        <p14:creationId xmlns:p14="http://schemas.microsoft.com/office/powerpoint/2010/main" val="2203829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r>
              <a:rPr lang="en-US" dirty="0" smtClean="0">
                <a:solidFill>
                  <a:schemeClr val="bg1"/>
                </a:solidFill>
              </a:rPr>
              <a:t>h</a:t>
            </a:r>
            <a:endParaRPr lang="en-US" dirty="0">
              <a:solidFill>
                <a:schemeClr val="bg1"/>
              </a:solidFill>
            </a:endParaRPr>
          </a:p>
        </p:txBody>
      </p:sp>
      <p:sp>
        <p:nvSpPr>
          <p:cNvPr id="6" name="Title 1"/>
          <p:cNvSpPr>
            <a:spLocks noGrp="1"/>
          </p:cNvSpPr>
          <p:nvPr>
            <p:ph type="title"/>
          </p:nvPr>
        </p:nvSpPr>
        <p:spPr>
          <a:xfrm>
            <a:off x="304800" y="-171450"/>
            <a:ext cx="8229600" cy="857250"/>
          </a:xfrm>
        </p:spPr>
        <p:txBody>
          <a:bodyPr>
            <a:normAutofit/>
          </a:bodyPr>
          <a:lstStyle/>
          <a:p>
            <a:r>
              <a:rPr lang="en-US" sz="2800" dirty="0" smtClean="0"/>
              <a:t>RCA Stakeholder Process</a:t>
            </a:r>
            <a:endParaRPr lang="en-US" sz="2800" dirty="0"/>
          </a:p>
        </p:txBody>
      </p:sp>
      <p:sp>
        <p:nvSpPr>
          <p:cNvPr id="2" name="Content Placeholder 1"/>
          <p:cNvSpPr>
            <a:spLocks noGrp="1"/>
          </p:cNvSpPr>
          <p:nvPr>
            <p:ph idx="1"/>
          </p:nvPr>
        </p:nvSpPr>
        <p:spPr>
          <a:xfrm>
            <a:off x="304800" y="514350"/>
            <a:ext cx="8763000" cy="4305300"/>
          </a:xfrm>
        </p:spPr>
        <p:txBody>
          <a:bodyPr>
            <a:normAutofit/>
          </a:bodyPr>
          <a:lstStyle/>
          <a:p>
            <a:r>
              <a:rPr lang="en-US" sz="1800" dirty="0"/>
              <a:t>There are several broad phases laid out for this proposal in the stakeholder </a:t>
            </a:r>
            <a:r>
              <a:rPr lang="en-US" sz="1800" dirty="0" smtClean="0"/>
              <a:t>process:</a:t>
            </a:r>
          </a:p>
          <a:p>
            <a:pPr lvl="1"/>
            <a:r>
              <a:rPr lang="en-US" sz="1400" dirty="0" smtClean="0"/>
              <a:t>Background</a:t>
            </a:r>
            <a:r>
              <a:rPr lang="en-US" sz="1400" dirty="0"/>
              <a:t>, Conceptual Design, &amp; Education: June 2022 – </a:t>
            </a:r>
            <a:r>
              <a:rPr lang="en-US" sz="1400" dirty="0" smtClean="0"/>
              <a:t>February 2023 </a:t>
            </a:r>
          </a:p>
          <a:p>
            <a:pPr lvl="1"/>
            <a:r>
              <a:rPr lang="en-US" sz="1400" dirty="0" smtClean="0"/>
              <a:t>Detailed </a:t>
            </a:r>
            <a:r>
              <a:rPr lang="en-US" sz="1400" dirty="0"/>
              <a:t>Design: </a:t>
            </a:r>
            <a:r>
              <a:rPr lang="en-US" sz="1400" dirty="0" smtClean="0"/>
              <a:t>December </a:t>
            </a:r>
            <a:r>
              <a:rPr lang="en-US" sz="1400" dirty="0"/>
              <a:t>2022 – </a:t>
            </a:r>
            <a:r>
              <a:rPr lang="en-US" sz="1400" dirty="0" smtClean="0"/>
              <a:t>March 2023 (from 3 months to 4 months)</a:t>
            </a:r>
            <a:endParaRPr lang="en-US" sz="1400" dirty="0"/>
          </a:p>
          <a:p>
            <a:pPr lvl="1"/>
            <a:r>
              <a:rPr lang="en-US" sz="1400" dirty="0"/>
              <a:t>Finalize </a:t>
            </a:r>
            <a:r>
              <a:rPr lang="en-US" sz="1400" dirty="0" smtClean="0"/>
              <a:t>Design, Review </a:t>
            </a:r>
            <a:r>
              <a:rPr lang="en-US" sz="1400" dirty="0"/>
              <a:t>Tariff </a:t>
            </a:r>
            <a:r>
              <a:rPr lang="en-US" sz="1400" dirty="0" smtClean="0"/>
              <a:t>Language, &amp; Stakeholder Amendments: April </a:t>
            </a:r>
            <a:r>
              <a:rPr lang="en-US" sz="1400" dirty="0"/>
              <a:t>2023 – </a:t>
            </a:r>
            <a:r>
              <a:rPr lang="en-US" sz="1400" dirty="0" smtClean="0"/>
              <a:t>June 2023 </a:t>
            </a:r>
          </a:p>
          <a:p>
            <a:pPr lvl="1"/>
            <a:r>
              <a:rPr lang="en-US" sz="1400" dirty="0" smtClean="0"/>
              <a:t>Voting</a:t>
            </a:r>
            <a:r>
              <a:rPr lang="en-US" sz="1400" dirty="0"/>
              <a:t>: </a:t>
            </a:r>
            <a:r>
              <a:rPr lang="en-US" sz="1400" dirty="0" smtClean="0"/>
              <a:t>July </a:t>
            </a:r>
            <a:r>
              <a:rPr lang="en-US" sz="1400" dirty="0"/>
              <a:t>2023 (Technical Committees) and </a:t>
            </a:r>
            <a:r>
              <a:rPr lang="en-US" sz="1400" dirty="0" smtClean="0"/>
              <a:t>August </a:t>
            </a:r>
            <a:r>
              <a:rPr lang="en-US" sz="1400" dirty="0"/>
              <a:t>2023 (Participants Committee</a:t>
            </a:r>
            <a:r>
              <a:rPr lang="en-US" sz="1400" dirty="0" smtClean="0"/>
              <a:t>)</a:t>
            </a:r>
            <a:endParaRPr lang="en-US" sz="1400" dirty="0"/>
          </a:p>
          <a:p>
            <a:r>
              <a:rPr lang="en-US" sz="1800" dirty="0"/>
              <a:t>There are also several key dates for the impact assessment projected in the </a:t>
            </a:r>
            <a:r>
              <a:rPr lang="en-US" sz="1800" dirty="0" smtClean="0"/>
              <a:t>process: </a:t>
            </a:r>
          </a:p>
          <a:p>
            <a:pPr lvl="1"/>
            <a:r>
              <a:rPr lang="en-US" sz="1400" dirty="0" smtClean="0"/>
              <a:t>September </a:t>
            </a:r>
            <a:r>
              <a:rPr lang="en-US" sz="1400" dirty="0"/>
              <a:t>2022: Introduce proposed impact assessment approach</a:t>
            </a:r>
          </a:p>
          <a:p>
            <a:pPr lvl="1"/>
            <a:r>
              <a:rPr lang="en-US" sz="1400" dirty="0" smtClean="0"/>
              <a:t>February 2023: </a:t>
            </a:r>
            <a:r>
              <a:rPr lang="en-US" sz="1400" dirty="0"/>
              <a:t>Finalize </a:t>
            </a:r>
            <a:r>
              <a:rPr lang="en-US" sz="1400" dirty="0" smtClean="0"/>
              <a:t>scenarios </a:t>
            </a:r>
          </a:p>
          <a:p>
            <a:pPr lvl="1"/>
            <a:r>
              <a:rPr lang="en-US" sz="1400" dirty="0" smtClean="0"/>
              <a:t>March 2023: Review initial results for all resource types</a:t>
            </a:r>
            <a:endParaRPr lang="en-US" sz="1400" dirty="0"/>
          </a:p>
          <a:p>
            <a:pPr lvl="1"/>
            <a:r>
              <a:rPr lang="en-US" sz="1400" dirty="0" smtClean="0"/>
              <a:t>June </a:t>
            </a:r>
            <a:r>
              <a:rPr lang="en-US" sz="1400" dirty="0"/>
              <a:t>2023: Final </a:t>
            </a:r>
            <a:r>
              <a:rPr lang="en-US" sz="1400" dirty="0" smtClean="0"/>
              <a:t>report</a:t>
            </a:r>
          </a:p>
        </p:txBody>
      </p:sp>
      <p:sp>
        <p:nvSpPr>
          <p:cNvPr id="5"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20</a:t>
            </a:fld>
            <a:endParaRPr lang="en-US" dirty="0"/>
          </a:p>
        </p:txBody>
      </p:sp>
      <p:graphicFrame>
        <p:nvGraphicFramePr>
          <p:cNvPr id="7" name="Content Placeholder 4"/>
          <p:cNvGraphicFramePr>
            <a:graphicFrameLocks/>
          </p:cNvGraphicFramePr>
          <p:nvPr>
            <p:extLst/>
          </p:nvPr>
        </p:nvGraphicFramePr>
        <p:xfrm>
          <a:off x="762000" y="3028950"/>
          <a:ext cx="6441978" cy="1009650"/>
        </p:xfrm>
        <a:graphic>
          <a:graphicData uri="http://schemas.openxmlformats.org/drawingml/2006/table">
            <a:tbl>
              <a:tblPr/>
              <a:tblGrid>
                <a:gridCol w="766354">
                  <a:extLst>
                    <a:ext uri="{9D8B030D-6E8A-4147-A177-3AD203B41FA5}">
                      <a16:colId xmlns:a16="http://schemas.microsoft.com/office/drawing/2014/main" val="3604642468"/>
                    </a:ext>
                  </a:extLst>
                </a:gridCol>
                <a:gridCol w="199571">
                  <a:extLst>
                    <a:ext uri="{9D8B030D-6E8A-4147-A177-3AD203B41FA5}">
                      <a16:colId xmlns:a16="http://schemas.microsoft.com/office/drawing/2014/main" val="1279010582"/>
                    </a:ext>
                  </a:extLst>
                </a:gridCol>
                <a:gridCol w="199571">
                  <a:extLst>
                    <a:ext uri="{9D8B030D-6E8A-4147-A177-3AD203B41FA5}">
                      <a16:colId xmlns:a16="http://schemas.microsoft.com/office/drawing/2014/main" val="1997358843"/>
                    </a:ext>
                  </a:extLst>
                </a:gridCol>
                <a:gridCol w="199571">
                  <a:extLst>
                    <a:ext uri="{9D8B030D-6E8A-4147-A177-3AD203B41FA5}">
                      <a16:colId xmlns:a16="http://schemas.microsoft.com/office/drawing/2014/main" val="4192683323"/>
                    </a:ext>
                  </a:extLst>
                </a:gridCol>
                <a:gridCol w="199571">
                  <a:extLst>
                    <a:ext uri="{9D8B030D-6E8A-4147-A177-3AD203B41FA5}">
                      <a16:colId xmlns:a16="http://schemas.microsoft.com/office/drawing/2014/main" val="2656539546"/>
                    </a:ext>
                  </a:extLst>
                </a:gridCol>
                <a:gridCol w="199571">
                  <a:extLst>
                    <a:ext uri="{9D8B030D-6E8A-4147-A177-3AD203B41FA5}">
                      <a16:colId xmlns:a16="http://schemas.microsoft.com/office/drawing/2014/main" val="1654305798"/>
                    </a:ext>
                  </a:extLst>
                </a:gridCol>
                <a:gridCol w="199571">
                  <a:extLst>
                    <a:ext uri="{9D8B030D-6E8A-4147-A177-3AD203B41FA5}">
                      <a16:colId xmlns:a16="http://schemas.microsoft.com/office/drawing/2014/main" val="2406975609"/>
                    </a:ext>
                  </a:extLst>
                </a:gridCol>
                <a:gridCol w="199571">
                  <a:extLst>
                    <a:ext uri="{9D8B030D-6E8A-4147-A177-3AD203B41FA5}">
                      <a16:colId xmlns:a16="http://schemas.microsoft.com/office/drawing/2014/main" val="971965002"/>
                    </a:ext>
                  </a:extLst>
                </a:gridCol>
                <a:gridCol w="199571">
                  <a:extLst>
                    <a:ext uri="{9D8B030D-6E8A-4147-A177-3AD203B41FA5}">
                      <a16:colId xmlns:a16="http://schemas.microsoft.com/office/drawing/2014/main" val="3552161252"/>
                    </a:ext>
                  </a:extLst>
                </a:gridCol>
                <a:gridCol w="199571">
                  <a:extLst>
                    <a:ext uri="{9D8B030D-6E8A-4147-A177-3AD203B41FA5}">
                      <a16:colId xmlns:a16="http://schemas.microsoft.com/office/drawing/2014/main" val="3811351706"/>
                    </a:ext>
                  </a:extLst>
                </a:gridCol>
                <a:gridCol w="199571">
                  <a:extLst>
                    <a:ext uri="{9D8B030D-6E8A-4147-A177-3AD203B41FA5}">
                      <a16:colId xmlns:a16="http://schemas.microsoft.com/office/drawing/2014/main" val="812134308"/>
                    </a:ext>
                  </a:extLst>
                </a:gridCol>
                <a:gridCol w="199571">
                  <a:extLst>
                    <a:ext uri="{9D8B030D-6E8A-4147-A177-3AD203B41FA5}">
                      <a16:colId xmlns:a16="http://schemas.microsoft.com/office/drawing/2014/main" val="65893919"/>
                    </a:ext>
                  </a:extLst>
                </a:gridCol>
                <a:gridCol w="494937">
                  <a:extLst>
                    <a:ext uri="{9D8B030D-6E8A-4147-A177-3AD203B41FA5}">
                      <a16:colId xmlns:a16="http://schemas.microsoft.com/office/drawing/2014/main" val="344318956"/>
                    </a:ext>
                  </a:extLst>
                </a:gridCol>
                <a:gridCol w="415109">
                  <a:extLst>
                    <a:ext uri="{9D8B030D-6E8A-4147-A177-3AD203B41FA5}">
                      <a16:colId xmlns:a16="http://schemas.microsoft.com/office/drawing/2014/main" val="545409426"/>
                    </a:ext>
                  </a:extLst>
                </a:gridCol>
                <a:gridCol w="494937">
                  <a:extLst>
                    <a:ext uri="{9D8B030D-6E8A-4147-A177-3AD203B41FA5}">
                      <a16:colId xmlns:a16="http://schemas.microsoft.com/office/drawing/2014/main" val="476882127"/>
                    </a:ext>
                  </a:extLst>
                </a:gridCol>
                <a:gridCol w="415109">
                  <a:extLst>
                    <a:ext uri="{9D8B030D-6E8A-4147-A177-3AD203B41FA5}">
                      <a16:colId xmlns:a16="http://schemas.microsoft.com/office/drawing/2014/main" val="462754412"/>
                    </a:ext>
                  </a:extLst>
                </a:gridCol>
                <a:gridCol w="303349">
                  <a:extLst>
                    <a:ext uri="{9D8B030D-6E8A-4147-A177-3AD203B41FA5}">
                      <a16:colId xmlns:a16="http://schemas.microsoft.com/office/drawing/2014/main" val="3461883104"/>
                    </a:ext>
                  </a:extLst>
                </a:gridCol>
                <a:gridCol w="199571">
                  <a:extLst>
                    <a:ext uri="{9D8B030D-6E8A-4147-A177-3AD203B41FA5}">
                      <a16:colId xmlns:a16="http://schemas.microsoft.com/office/drawing/2014/main" val="223006294"/>
                    </a:ext>
                  </a:extLst>
                </a:gridCol>
                <a:gridCol w="199571">
                  <a:extLst>
                    <a:ext uri="{9D8B030D-6E8A-4147-A177-3AD203B41FA5}">
                      <a16:colId xmlns:a16="http://schemas.microsoft.com/office/drawing/2014/main" val="3667500991"/>
                    </a:ext>
                  </a:extLst>
                </a:gridCol>
                <a:gridCol w="199571">
                  <a:extLst>
                    <a:ext uri="{9D8B030D-6E8A-4147-A177-3AD203B41FA5}">
                      <a16:colId xmlns:a16="http://schemas.microsoft.com/office/drawing/2014/main" val="2849841358"/>
                    </a:ext>
                  </a:extLst>
                </a:gridCol>
                <a:gridCol w="199571">
                  <a:extLst>
                    <a:ext uri="{9D8B030D-6E8A-4147-A177-3AD203B41FA5}">
                      <a16:colId xmlns:a16="http://schemas.microsoft.com/office/drawing/2014/main" val="2236204184"/>
                    </a:ext>
                  </a:extLst>
                </a:gridCol>
                <a:gridCol w="359047">
                  <a:extLst>
                    <a:ext uri="{9D8B030D-6E8A-4147-A177-3AD203B41FA5}">
                      <a16:colId xmlns:a16="http://schemas.microsoft.com/office/drawing/2014/main" val="1345997210"/>
                    </a:ext>
                  </a:extLst>
                </a:gridCol>
                <a:gridCol w="199571">
                  <a:extLst>
                    <a:ext uri="{9D8B030D-6E8A-4147-A177-3AD203B41FA5}">
                      <a16:colId xmlns:a16="http://schemas.microsoft.com/office/drawing/2014/main" val="349922628"/>
                    </a:ext>
                  </a:extLst>
                </a:gridCol>
              </a:tblGrid>
              <a:tr h="1841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US" sz="900" b="1" i="0" u="none" strike="noStrike" dirty="0">
                          <a:solidFill>
                            <a:srgbClr val="000000"/>
                          </a:solidFill>
                          <a:effectLst/>
                          <a:latin typeface="Calibri" panose="020F0502020204030204" pitchFamily="34" charset="0"/>
                        </a:rPr>
                        <a:t>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12">
                  <a:txBody>
                    <a:bodyPr/>
                    <a:lstStyle/>
                    <a:p>
                      <a:pPr algn="ctr" fontAlgn="ctr"/>
                      <a:r>
                        <a:rPr lang="en-US" sz="900" b="1" i="0" u="none" strike="noStrike" dirty="0">
                          <a:solidFill>
                            <a:srgbClr val="000000"/>
                          </a:solidFill>
                          <a:effectLst/>
                          <a:latin typeface="Calibri" panose="020F0502020204030204" pitchFamily="34" charset="0"/>
                        </a:rPr>
                        <a:t>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2024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65849164"/>
                  </a:ext>
                </a:extLst>
              </a:tr>
              <a:tr h="1841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solidFill>
                            <a:srgbClr val="000000"/>
                          </a:solidFill>
                          <a:effectLst/>
                          <a:latin typeface="Calibri" panose="020F0502020204030204" pitchFamily="34" charset="0"/>
                        </a:rPr>
                        <a:t>Q2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gridSpan="3">
                  <a:txBody>
                    <a:bodyPr/>
                    <a:lstStyle/>
                    <a:p>
                      <a:pPr algn="ctr" fontAlgn="ctr"/>
                      <a:r>
                        <a:rPr lang="en-US" sz="900" b="1" i="0" u="none" strike="noStrike" dirty="0">
                          <a:solidFill>
                            <a:srgbClr val="000000"/>
                          </a:solidFill>
                          <a:effectLst/>
                          <a:latin typeface="Calibri" panose="020F0502020204030204" pitchFamily="34" charset="0"/>
                        </a:rPr>
                        <a:t>Q3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Q4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Q1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Q2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Q3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Q4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tc gridSpan="3">
                  <a:txBody>
                    <a:bodyPr/>
                    <a:lstStyle/>
                    <a:p>
                      <a:pPr algn="ctr" fontAlgn="ctr"/>
                      <a:r>
                        <a:rPr lang="en-US" sz="900" b="1" i="0" u="none" strike="noStrike" dirty="0">
                          <a:solidFill>
                            <a:srgbClr val="000000"/>
                          </a:solidFill>
                          <a:effectLst/>
                          <a:latin typeface="Calibri" panose="020F0502020204030204" pitchFamily="34" charset="0"/>
                        </a:rPr>
                        <a:t>Q1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7788921"/>
                  </a:ext>
                </a:extLst>
              </a:tr>
              <a:tr h="184150">
                <a:tc>
                  <a:txBody>
                    <a:bodyPr/>
                    <a:lstStyle/>
                    <a:p>
                      <a:pPr algn="l" fontAlgn="b"/>
                      <a:endParaRPr lang="en-US" sz="1100" b="0" i="0" u="none" strike="noStrike" dirty="0">
                        <a:solidFill>
                          <a:srgbClr val="000000"/>
                        </a:solidFill>
                        <a:effectLst/>
                        <a:latin typeface="Calibri" panose="020F0502020204030204" pitchFamily="34" charset="0"/>
                      </a:endParaRPr>
                    </a:p>
                  </a:txBody>
                  <a:tcPr marL="6350" marR="6350" marT="635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O</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J</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F</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Calibri" panose="020F0502020204030204" pitchFamily="34" charset="0"/>
                        </a:rPr>
                        <a:t>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48511489"/>
                  </a:ext>
                </a:extLst>
              </a:tr>
              <a:tr h="228600">
                <a:tc rowSpan="2">
                  <a:txBody>
                    <a:bodyPr/>
                    <a:lstStyle/>
                    <a:p>
                      <a:pPr algn="ctr" fontAlgn="b"/>
                      <a:r>
                        <a:rPr lang="en-US" sz="900" b="0" i="0" u="none" strike="noStrike" dirty="0">
                          <a:solidFill>
                            <a:srgbClr val="000000"/>
                          </a:solidFill>
                          <a:effectLst/>
                          <a:latin typeface="Calibri" panose="020F0502020204030204" pitchFamily="34" charset="0"/>
                        </a:rPr>
                        <a:t>Extended </a:t>
                      </a:r>
                      <a:r>
                        <a:rPr lang="en-US" sz="900" b="0" i="0" u="none" strike="noStrike" dirty="0" smtClean="0">
                          <a:solidFill>
                            <a:srgbClr val="000000"/>
                          </a:solidFill>
                          <a:effectLst/>
                          <a:latin typeface="Calibri" panose="020F0502020204030204" pitchFamily="34" charset="0"/>
                        </a:rPr>
                        <a:t>Schedule</a:t>
                      </a:r>
                      <a:endParaRPr lang="en-US" sz="900" b="0" i="0" u="none" strike="noStrike" dirty="0">
                        <a:solidFill>
                          <a:srgbClr val="000000"/>
                        </a:solidFill>
                        <a:effectLst/>
                        <a:latin typeface="Calibri" panose="020F0502020204030204" pitchFamily="34" charset="0"/>
                      </a:endParaRPr>
                    </a:p>
                  </a:txBody>
                  <a:tcPr marL="6350" marR="6350" marT="6350" marB="0" anchor="ctr">
                    <a:lnL>
                      <a:noFill/>
                    </a:lnL>
                    <a:lnR w="6350" cap="flat" cmpd="sng" algn="ctr">
                      <a:solidFill>
                        <a:srgbClr val="000000"/>
                      </a:solidFill>
                      <a:prstDash val="solid"/>
                      <a:round/>
                      <a:headEnd type="none" w="med" len="med"/>
                      <a:tailEnd type="none" w="med" len="med"/>
                    </a:lnR>
                    <a:lnT w="38100" cap="flat" cmpd="sng" algn="ctr">
                      <a:noFill/>
                      <a:prstDash val="solid"/>
                      <a:round/>
                      <a:headEnd type="none" w="med" len="med"/>
                      <a:tailEnd type="none" w="med" len="med"/>
                    </a:lnT>
                    <a:lnB>
                      <a:noFill/>
                    </a:lnB>
                  </a:tcPr>
                </a:tc>
                <a:tc gridSpan="9">
                  <a:txBody>
                    <a:bodyPr/>
                    <a:lstStyle/>
                    <a:p>
                      <a:pPr algn="ctr" fontAlgn="ctr"/>
                      <a:r>
                        <a:rPr lang="en-US" sz="900" b="0" i="0" u="none" strike="noStrike" dirty="0">
                          <a:solidFill>
                            <a:srgbClr val="000000"/>
                          </a:solidFill>
                          <a:effectLst/>
                          <a:latin typeface="Calibri" panose="020F0502020204030204" pitchFamily="34" charset="0"/>
                        </a:rPr>
                        <a:t>Conceptual Design</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DBDB"/>
                    </a:solidFill>
                  </a:tcPr>
                </a:tc>
                <a:tc rowSpan="2" gridSpan="3">
                  <a:txBody>
                    <a:bodyPr/>
                    <a:lstStyle/>
                    <a:p>
                      <a:pPr algn="ctr" fontAlgn="ctr"/>
                      <a:r>
                        <a:rPr lang="en-US" sz="900" b="0" i="0" u="none" strike="noStrike" dirty="0">
                          <a:solidFill>
                            <a:srgbClr val="000000"/>
                          </a:solidFill>
                          <a:effectLst/>
                          <a:latin typeface="Calibri" panose="020F0502020204030204" pitchFamily="34" charset="0"/>
                        </a:rPr>
                        <a:t>Final </a:t>
                      </a:r>
                      <a:r>
                        <a:rPr lang="en-US" sz="900" b="0" i="0" u="none" strike="noStrike" dirty="0" smtClean="0">
                          <a:solidFill>
                            <a:srgbClr val="000000"/>
                          </a:solidFill>
                          <a:effectLst/>
                          <a:latin typeface="Calibri" panose="020F0502020204030204" pitchFamily="34" charset="0"/>
                        </a:rPr>
                        <a:t>Design,</a:t>
                      </a:r>
                      <a:r>
                        <a:rPr lang="en-US" sz="900" b="0" i="0" u="none" strike="noStrike" dirty="0">
                          <a:solidFill>
                            <a:srgbClr val="000000"/>
                          </a:solidFill>
                          <a:effectLst/>
                          <a:latin typeface="Calibri" panose="020F0502020204030204" pitchFamily="34" charset="0"/>
                        </a:rPr>
                        <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Review </a:t>
                      </a:r>
                      <a:r>
                        <a:rPr lang="en-US" sz="900" b="0" i="0" u="none" strike="noStrike" dirty="0" smtClean="0">
                          <a:solidFill>
                            <a:srgbClr val="000000"/>
                          </a:solidFill>
                          <a:effectLst/>
                          <a:latin typeface="Calibri" panose="020F0502020204030204" pitchFamily="34" charset="0"/>
                        </a:rPr>
                        <a:t>Tariff, and Amendments</a:t>
                      </a:r>
                      <a:endParaRPr lang="en-US" sz="9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a:txBody>
                    <a:bodyPr/>
                    <a:lstStyle/>
                    <a:p>
                      <a:pPr algn="ctr" fontAlgn="ctr"/>
                      <a:r>
                        <a:rPr lang="en-US" sz="900" b="0" i="0" u="none" strike="noStrike" dirty="0">
                          <a:solidFill>
                            <a:srgbClr val="000000"/>
                          </a:solidFill>
                          <a:effectLst/>
                          <a:latin typeface="Calibri" panose="020F0502020204030204" pitchFamily="34" charset="0"/>
                        </a:rPr>
                        <a:t>MC/RC</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Vote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Calibri" panose="020F0502020204030204" pitchFamily="34" charset="0"/>
                        </a:rPr>
                        <a:t>PC </a:t>
                      </a:r>
                      <a:br>
                        <a:rPr lang="en-US" sz="900" b="0" i="0" u="none" strike="noStrike" dirty="0">
                          <a:solidFill>
                            <a:srgbClr val="000000"/>
                          </a:solidFill>
                          <a:effectLst/>
                          <a:latin typeface="Calibri" panose="020F0502020204030204" pitchFamily="34" charset="0"/>
                        </a:rPr>
                      </a:br>
                      <a:r>
                        <a:rPr lang="en-US" sz="900" b="0" i="0" u="none" strike="noStrike" dirty="0">
                          <a:solidFill>
                            <a:srgbClr val="000000"/>
                          </a:solidFill>
                          <a:effectLst/>
                          <a:latin typeface="Calibri" panose="020F0502020204030204" pitchFamily="34" charset="0"/>
                        </a:rPr>
                        <a:t>Vote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Calibri" panose="020F0502020204030204" pitchFamily="34" charset="0"/>
                        </a:rPr>
                        <a:t>File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900" b="0" i="0" u="none" strike="noStrike" dirty="0">
                          <a:solidFill>
                            <a:srgbClr val="000000"/>
                          </a:solidFill>
                          <a:effectLst/>
                          <a:latin typeface="Calibri" panose="020F0502020204030204" pitchFamily="34" charset="0"/>
                        </a:rPr>
                        <a:t>Eff. Date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919083"/>
                  </a:ext>
                </a:extLst>
              </a:tr>
              <a:tr h="228600">
                <a:tc vMerge="1">
                  <a:txBody>
                    <a:bodyPr/>
                    <a:lstStyle/>
                    <a:p>
                      <a:endParaRPr lang="en-US"/>
                    </a:p>
                  </a:txBody>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a:noFill/>
                    </a:lnL>
                    <a:lnR>
                      <a:noFill/>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r>
                        <a:rPr lang="en-US" sz="1100" b="0" i="0" u="none" strike="noStrike" dirty="0">
                          <a:solidFill>
                            <a:srgbClr val="000000"/>
                          </a:solidFill>
                          <a:effectLst/>
                          <a:latin typeface="Calibri" panose="020F0502020204030204" pitchFamily="34" charset="0"/>
                        </a:rPr>
                        <a:t> </a:t>
                      </a:r>
                    </a:p>
                  </a:txBody>
                  <a:tcPr marL="6350" marR="6350" marT="6350"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BDBDB"/>
                    </a:solidFill>
                  </a:tcPr>
                </a:tc>
                <a:tc>
                  <a:txBody>
                    <a:bodyPr/>
                    <a:lstStyle/>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900" b="0" i="0" u="none" strike="noStrike" dirty="0" smtClean="0">
                          <a:solidFill>
                            <a:srgbClr val="000000"/>
                          </a:solidFill>
                          <a:effectLst/>
                          <a:latin typeface="Calibri" panose="020F0502020204030204" pitchFamily="34" charset="0"/>
                        </a:rPr>
                        <a:t>Detail Design</a:t>
                      </a:r>
                      <a:endParaRPr lang="en-US" sz="9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900" b="0" i="0" u="none" strike="noStrike" dirty="0">
                        <a:solidFill>
                          <a:srgbClr val="000000"/>
                        </a:solidFill>
                        <a:effectLst/>
                        <a:latin typeface="Calibri" panose="020F050202020403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84870950"/>
                  </a:ext>
                </a:extLst>
              </a:tr>
            </a:tbl>
          </a:graphicData>
        </a:graphic>
      </p:graphicFrame>
      <p:cxnSp>
        <p:nvCxnSpPr>
          <p:cNvPr id="8" name="Straight Arrow Connector 7"/>
          <p:cNvCxnSpPr/>
          <p:nvPr/>
        </p:nvCxnSpPr>
        <p:spPr>
          <a:xfrm flipV="1">
            <a:off x="2184152" y="4061252"/>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905000" y="4213652"/>
            <a:ext cx="540533" cy="415498"/>
          </a:xfrm>
          <a:prstGeom prst="rect">
            <a:avLst/>
          </a:prstGeom>
          <a:noFill/>
        </p:spPr>
        <p:txBody>
          <a:bodyPr wrap="none" rtlCol="0">
            <a:spAutoFit/>
          </a:bodyPr>
          <a:lstStyle/>
          <a:p>
            <a:pPr algn="ctr"/>
            <a:r>
              <a:rPr lang="en-US" sz="700" dirty="0" smtClean="0">
                <a:solidFill>
                  <a:srgbClr val="000000"/>
                </a:solidFill>
              </a:rPr>
              <a:t>Introduce</a:t>
            </a:r>
          </a:p>
          <a:p>
            <a:pPr algn="ctr"/>
            <a:r>
              <a:rPr lang="en-US" sz="700" dirty="0" smtClean="0">
                <a:solidFill>
                  <a:srgbClr val="000000"/>
                </a:solidFill>
              </a:rPr>
              <a:t>IA </a:t>
            </a:r>
          </a:p>
          <a:p>
            <a:pPr algn="ctr"/>
            <a:r>
              <a:rPr lang="en-US" sz="700" dirty="0" smtClean="0">
                <a:solidFill>
                  <a:srgbClr val="000000"/>
                </a:solidFill>
              </a:rPr>
              <a:t>Approach</a:t>
            </a:r>
            <a:endParaRPr lang="en-US" sz="700" dirty="0">
              <a:solidFill>
                <a:srgbClr val="000000"/>
              </a:solidFill>
            </a:endParaRPr>
          </a:p>
        </p:txBody>
      </p:sp>
      <p:cxnSp>
        <p:nvCxnSpPr>
          <p:cNvPr id="10" name="Straight Arrow Connector 9"/>
          <p:cNvCxnSpPr/>
          <p:nvPr/>
        </p:nvCxnSpPr>
        <p:spPr>
          <a:xfrm flipV="1">
            <a:off x="3200400" y="4061252"/>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764980" y="4213652"/>
            <a:ext cx="587820" cy="307777"/>
          </a:xfrm>
          <a:prstGeom prst="rect">
            <a:avLst/>
          </a:prstGeom>
          <a:noFill/>
        </p:spPr>
        <p:txBody>
          <a:bodyPr wrap="square" rtlCol="0">
            <a:spAutoFit/>
          </a:bodyPr>
          <a:lstStyle/>
          <a:p>
            <a:pPr algn="ctr"/>
            <a:r>
              <a:rPr lang="en-US" sz="700" dirty="0" smtClean="0">
                <a:solidFill>
                  <a:srgbClr val="000000"/>
                </a:solidFill>
              </a:rPr>
              <a:t>Finalize IA</a:t>
            </a:r>
          </a:p>
          <a:p>
            <a:pPr algn="ctr"/>
            <a:r>
              <a:rPr lang="en-US" sz="700" dirty="0" smtClean="0">
                <a:solidFill>
                  <a:srgbClr val="000000"/>
                </a:solidFill>
              </a:rPr>
              <a:t>Scenarios</a:t>
            </a:r>
            <a:endParaRPr lang="en-US" sz="700" dirty="0">
              <a:solidFill>
                <a:srgbClr val="000000"/>
              </a:solidFill>
            </a:endParaRPr>
          </a:p>
        </p:txBody>
      </p:sp>
      <p:cxnSp>
        <p:nvCxnSpPr>
          <p:cNvPr id="12" name="Straight Arrow Connector 11"/>
          <p:cNvCxnSpPr/>
          <p:nvPr/>
        </p:nvCxnSpPr>
        <p:spPr>
          <a:xfrm flipV="1">
            <a:off x="3407220" y="4061252"/>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200400" y="4213652"/>
            <a:ext cx="587820" cy="415498"/>
          </a:xfrm>
          <a:prstGeom prst="rect">
            <a:avLst/>
          </a:prstGeom>
          <a:noFill/>
        </p:spPr>
        <p:txBody>
          <a:bodyPr wrap="square" rtlCol="0">
            <a:spAutoFit/>
          </a:bodyPr>
          <a:lstStyle/>
          <a:p>
            <a:pPr algn="ctr"/>
            <a:r>
              <a:rPr lang="en-US" sz="700" dirty="0" smtClean="0">
                <a:solidFill>
                  <a:srgbClr val="000000"/>
                </a:solidFill>
              </a:rPr>
              <a:t>Review</a:t>
            </a:r>
          </a:p>
          <a:p>
            <a:pPr algn="ctr"/>
            <a:r>
              <a:rPr lang="en-US" sz="700" dirty="0" smtClean="0">
                <a:solidFill>
                  <a:srgbClr val="000000"/>
                </a:solidFill>
              </a:rPr>
              <a:t>Initial IA</a:t>
            </a:r>
          </a:p>
          <a:p>
            <a:pPr algn="ctr"/>
            <a:r>
              <a:rPr lang="en-US" sz="700" dirty="0" smtClean="0">
                <a:solidFill>
                  <a:srgbClr val="000000"/>
                </a:solidFill>
              </a:rPr>
              <a:t>Results</a:t>
            </a:r>
            <a:endParaRPr lang="en-US" sz="700" dirty="0">
              <a:solidFill>
                <a:srgbClr val="000000"/>
              </a:solidFill>
            </a:endParaRPr>
          </a:p>
        </p:txBody>
      </p:sp>
      <p:cxnSp>
        <p:nvCxnSpPr>
          <p:cNvPr id="14" name="Straight Arrow Connector 13"/>
          <p:cNvCxnSpPr/>
          <p:nvPr/>
        </p:nvCxnSpPr>
        <p:spPr>
          <a:xfrm flipV="1">
            <a:off x="4495800" y="4061252"/>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191000" y="4213652"/>
            <a:ext cx="587820" cy="307777"/>
          </a:xfrm>
          <a:prstGeom prst="rect">
            <a:avLst/>
          </a:prstGeom>
          <a:noFill/>
        </p:spPr>
        <p:txBody>
          <a:bodyPr wrap="square" rtlCol="0">
            <a:spAutoFit/>
          </a:bodyPr>
          <a:lstStyle/>
          <a:p>
            <a:pPr algn="ctr"/>
            <a:r>
              <a:rPr lang="en-US" sz="700" dirty="0" smtClean="0">
                <a:solidFill>
                  <a:srgbClr val="000000"/>
                </a:solidFill>
              </a:rPr>
              <a:t>Final IA</a:t>
            </a:r>
          </a:p>
          <a:p>
            <a:pPr algn="ctr"/>
            <a:r>
              <a:rPr lang="en-US" sz="700" dirty="0" smtClean="0">
                <a:solidFill>
                  <a:srgbClr val="000000"/>
                </a:solidFill>
              </a:rPr>
              <a:t>Report</a:t>
            </a:r>
            <a:endParaRPr lang="en-US" sz="700" dirty="0">
              <a:solidFill>
                <a:srgbClr val="000000"/>
              </a:solidFill>
            </a:endParaRPr>
          </a:p>
        </p:txBody>
      </p:sp>
      <p:sp>
        <p:nvSpPr>
          <p:cNvPr id="16" name="TextBox 15"/>
          <p:cNvSpPr txBox="1"/>
          <p:nvPr/>
        </p:nvSpPr>
        <p:spPr>
          <a:xfrm>
            <a:off x="5889180" y="4213652"/>
            <a:ext cx="587820" cy="307777"/>
          </a:xfrm>
          <a:prstGeom prst="rect">
            <a:avLst/>
          </a:prstGeom>
          <a:noFill/>
        </p:spPr>
        <p:txBody>
          <a:bodyPr wrap="square" rtlCol="0">
            <a:spAutoFit/>
          </a:bodyPr>
          <a:lstStyle/>
          <a:p>
            <a:pPr algn="ctr"/>
            <a:r>
              <a:rPr lang="en-US" sz="700" dirty="0" smtClean="0">
                <a:solidFill>
                  <a:srgbClr val="000000"/>
                </a:solidFill>
              </a:rPr>
              <a:t>FERC</a:t>
            </a:r>
          </a:p>
          <a:p>
            <a:pPr algn="ctr"/>
            <a:r>
              <a:rPr lang="en-US" sz="700" dirty="0" smtClean="0">
                <a:solidFill>
                  <a:srgbClr val="000000"/>
                </a:solidFill>
              </a:rPr>
              <a:t>Order</a:t>
            </a:r>
            <a:endParaRPr lang="en-US" sz="700" dirty="0">
              <a:solidFill>
                <a:srgbClr val="000000"/>
              </a:solidFill>
            </a:endParaRPr>
          </a:p>
        </p:txBody>
      </p:sp>
      <p:cxnSp>
        <p:nvCxnSpPr>
          <p:cNvPr id="17" name="Straight Arrow Connector 16"/>
          <p:cNvCxnSpPr/>
          <p:nvPr/>
        </p:nvCxnSpPr>
        <p:spPr>
          <a:xfrm flipV="1">
            <a:off x="6172200" y="4061252"/>
            <a:ext cx="0" cy="15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869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r>
              <a:rPr lang="en-US" dirty="0" smtClean="0">
                <a:solidFill>
                  <a:schemeClr val="bg1"/>
                </a:solidFill>
              </a:rPr>
              <a:t>h</a:t>
            </a:r>
            <a:endParaRPr lang="en-US" dirty="0">
              <a:solidFill>
                <a:schemeClr val="bg1"/>
              </a:solidFill>
            </a:endParaRPr>
          </a:p>
        </p:txBody>
      </p:sp>
      <p:sp>
        <p:nvSpPr>
          <p:cNvPr id="6" name="Title 1"/>
          <p:cNvSpPr>
            <a:spLocks noGrp="1"/>
          </p:cNvSpPr>
          <p:nvPr>
            <p:ph type="title"/>
          </p:nvPr>
        </p:nvSpPr>
        <p:spPr>
          <a:xfrm>
            <a:off x="457201" y="-190500"/>
            <a:ext cx="8229600" cy="857250"/>
          </a:xfrm>
        </p:spPr>
        <p:txBody>
          <a:bodyPr>
            <a:normAutofit/>
          </a:bodyPr>
          <a:lstStyle/>
          <a:p>
            <a:r>
              <a:rPr lang="en-US" sz="2800" dirty="0"/>
              <a:t>Stakeholder </a:t>
            </a:r>
            <a:r>
              <a:rPr lang="en-US" sz="2800" dirty="0" smtClean="0"/>
              <a:t>Schedule – Conceptual Design Phase</a:t>
            </a:r>
            <a:endParaRPr lang="en-US" sz="2800" dirty="0"/>
          </a:p>
        </p:txBody>
      </p:sp>
      <p:graphicFrame>
        <p:nvGraphicFramePr>
          <p:cNvPr id="8" name="Table 7"/>
          <p:cNvGraphicFramePr>
            <a:graphicFrameLocks noGrp="1"/>
          </p:cNvGraphicFramePr>
          <p:nvPr>
            <p:extLst/>
          </p:nvPr>
        </p:nvGraphicFramePr>
        <p:xfrm>
          <a:off x="457201" y="2647950"/>
          <a:ext cx="8077197" cy="912709"/>
        </p:xfrm>
        <a:graphic>
          <a:graphicData uri="http://schemas.openxmlformats.org/drawingml/2006/table">
            <a:tbl>
              <a:tblPr/>
              <a:tblGrid>
                <a:gridCol w="199368">
                  <a:extLst>
                    <a:ext uri="{9D8B030D-6E8A-4147-A177-3AD203B41FA5}">
                      <a16:colId xmlns:a16="http://schemas.microsoft.com/office/drawing/2014/main" val="1559818234"/>
                    </a:ext>
                  </a:extLst>
                </a:gridCol>
                <a:gridCol w="224290">
                  <a:extLst>
                    <a:ext uri="{9D8B030D-6E8A-4147-A177-3AD203B41FA5}">
                      <a16:colId xmlns:a16="http://schemas.microsoft.com/office/drawing/2014/main" val="1020426174"/>
                    </a:ext>
                  </a:extLst>
                </a:gridCol>
                <a:gridCol w="199368">
                  <a:extLst>
                    <a:ext uri="{9D8B030D-6E8A-4147-A177-3AD203B41FA5}">
                      <a16:colId xmlns:a16="http://schemas.microsoft.com/office/drawing/2014/main" val="1632218079"/>
                    </a:ext>
                  </a:extLst>
                </a:gridCol>
                <a:gridCol w="199368">
                  <a:extLst>
                    <a:ext uri="{9D8B030D-6E8A-4147-A177-3AD203B41FA5}">
                      <a16:colId xmlns:a16="http://schemas.microsoft.com/office/drawing/2014/main" val="1538806762"/>
                    </a:ext>
                  </a:extLst>
                </a:gridCol>
                <a:gridCol w="199368">
                  <a:extLst>
                    <a:ext uri="{9D8B030D-6E8A-4147-A177-3AD203B41FA5}">
                      <a16:colId xmlns:a16="http://schemas.microsoft.com/office/drawing/2014/main" val="3415182789"/>
                    </a:ext>
                  </a:extLst>
                </a:gridCol>
                <a:gridCol w="199368">
                  <a:extLst>
                    <a:ext uri="{9D8B030D-6E8A-4147-A177-3AD203B41FA5}">
                      <a16:colId xmlns:a16="http://schemas.microsoft.com/office/drawing/2014/main" val="1880309685"/>
                    </a:ext>
                  </a:extLst>
                </a:gridCol>
                <a:gridCol w="199368">
                  <a:extLst>
                    <a:ext uri="{9D8B030D-6E8A-4147-A177-3AD203B41FA5}">
                      <a16:colId xmlns:a16="http://schemas.microsoft.com/office/drawing/2014/main" val="1325017695"/>
                    </a:ext>
                  </a:extLst>
                </a:gridCol>
                <a:gridCol w="110760">
                  <a:extLst>
                    <a:ext uri="{9D8B030D-6E8A-4147-A177-3AD203B41FA5}">
                      <a16:colId xmlns:a16="http://schemas.microsoft.com/office/drawing/2014/main" val="2947806621"/>
                    </a:ext>
                  </a:extLst>
                </a:gridCol>
                <a:gridCol w="6545939">
                  <a:extLst>
                    <a:ext uri="{9D8B030D-6E8A-4147-A177-3AD203B41FA5}">
                      <a16:colId xmlns:a16="http://schemas.microsoft.com/office/drawing/2014/main" val="325035679"/>
                    </a:ext>
                  </a:extLst>
                </a:gridCol>
              </a:tblGrid>
              <a:tr h="105660">
                <a:tc gridSpan="7">
                  <a:txBody>
                    <a:bodyPr/>
                    <a:lstStyle/>
                    <a:p>
                      <a:pPr algn="ctr" fontAlgn="b"/>
                      <a:r>
                        <a:rPr lang="en-US" sz="800" b="1" i="0" u="none" strike="noStrike" dirty="0">
                          <a:solidFill>
                            <a:srgbClr val="000000"/>
                          </a:solidFill>
                          <a:effectLst/>
                          <a:latin typeface="Calibri" panose="020F0502020204030204" pitchFamily="34" charset="0"/>
                        </a:rPr>
                        <a:t>AUGUST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August 9-10, 2022 (with joint RC during RCA components</a:t>
                      </a:r>
                      <a:r>
                        <a:rPr lang="en-US" sz="800" b="0" i="0" u="none" strike="noStrike" dirty="0" smtClean="0">
                          <a:solidFill>
                            <a:srgbClr val="0070C0"/>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hlinkClick r:id="rId2"/>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70C0"/>
                          </a:solidFill>
                          <a:effectLst/>
                          <a:latin typeface="Calibri" panose="020F0502020204030204" pitchFamily="34" charset="0"/>
                        </a:rPr>
                        <a:t/>
                      </a:r>
                      <a:br>
                        <a:rPr lang="en-US" sz="800" b="0" i="0" u="none" strike="noStrike" dirty="0">
                          <a:solidFill>
                            <a:srgbClr val="0070C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August 3,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Continue discussion of ISO's </a:t>
                      </a:r>
                      <a:r>
                        <a:rPr lang="en-US" sz="800" b="0" i="0" u="none" strike="noStrike" dirty="0" smtClean="0">
                          <a:solidFill>
                            <a:srgbClr val="000000"/>
                          </a:solidFill>
                          <a:effectLst/>
                          <a:latin typeface="Calibri" panose="020F0502020204030204" pitchFamily="34" charset="0"/>
                        </a:rPr>
                        <a:t>conceptual design.</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a:t>
                      </a:r>
                      <a:r>
                        <a:rPr lang="en-US" sz="800" b="0" i="0" u="none" strike="noStrike" baseline="0" dirty="0" smtClean="0">
                          <a:solidFill>
                            <a:srgbClr val="000000"/>
                          </a:solidFill>
                          <a:effectLst/>
                          <a:latin typeface="Calibri" panose="020F0502020204030204" pitchFamily="34" charset="0"/>
                        </a:rPr>
                        <a:t> submit</a:t>
                      </a:r>
                      <a:r>
                        <a:rPr lang="en-US" sz="800" b="0" i="0" u="none" strike="noStrike" dirty="0" smtClean="0">
                          <a:solidFill>
                            <a:srgbClr val="000000"/>
                          </a:solidFill>
                          <a:effectLst/>
                          <a:latin typeface="Calibri" panose="020F0502020204030204" pitchFamily="34" charset="0"/>
                        </a:rPr>
                        <a:t> additional clarifying questions on average</a:t>
                      </a:r>
                      <a:r>
                        <a:rPr lang="en-US" sz="800" b="0" i="0" u="none" strike="noStrike" baseline="0" dirty="0" smtClean="0">
                          <a:solidFill>
                            <a:srgbClr val="000000"/>
                          </a:solidFill>
                          <a:effectLst/>
                          <a:latin typeface="Calibri" panose="020F0502020204030204" pitchFamily="34" charset="0"/>
                        </a:rPr>
                        <a:t> and marginal approaches or the conceptual design to the MC Secretary by </a:t>
                      </a:r>
                      <a:r>
                        <a:rPr lang="en-US" sz="800" b="0" i="0" u="none" strike="noStrike" baseline="0" dirty="0" smtClean="0">
                          <a:solidFill>
                            <a:srgbClr val="CC3399"/>
                          </a:solidFill>
                          <a:effectLst/>
                          <a:latin typeface="Calibri" panose="020F0502020204030204" pitchFamily="34" charset="0"/>
                        </a:rPr>
                        <a:t>July 22, 2022</a:t>
                      </a:r>
                      <a:endParaRPr lang="en-US" sz="800" b="1" i="0" u="none" strike="noStrike" dirty="0" smtClean="0">
                        <a:solidFill>
                          <a:srgbClr val="CC3399"/>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11854982"/>
                  </a:ext>
                </a:extLst>
              </a:tr>
              <a:tr h="105660">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864089829"/>
                  </a:ext>
                </a:extLst>
              </a:tr>
              <a:tr h="105660">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28186094"/>
                  </a:ext>
                </a:extLst>
              </a:tr>
              <a:tr h="105660">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415043532"/>
                  </a:ext>
                </a:extLst>
              </a:tr>
              <a:tr h="105660">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1" i="0" u="none" strike="noStrike" dirty="0">
                          <a:solidFill>
                            <a:srgbClr val="FFFFFF"/>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76983210"/>
                  </a:ext>
                </a:extLst>
              </a:tr>
              <a:tr h="105660">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bg1"/>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02987390"/>
                  </a:ext>
                </a:extLst>
              </a:tr>
              <a:tr h="105660">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51220473"/>
                  </a:ext>
                </a:extLst>
              </a:tr>
            </a:tbl>
          </a:graphicData>
        </a:graphic>
      </p:graphicFrame>
      <p:graphicFrame>
        <p:nvGraphicFramePr>
          <p:cNvPr id="2" name="Table 1"/>
          <p:cNvGraphicFramePr>
            <a:graphicFrameLocks noGrp="1"/>
          </p:cNvGraphicFramePr>
          <p:nvPr>
            <p:extLst/>
          </p:nvPr>
        </p:nvGraphicFramePr>
        <p:xfrm>
          <a:off x="457201" y="492334"/>
          <a:ext cx="8077195" cy="912709"/>
        </p:xfrm>
        <a:graphic>
          <a:graphicData uri="http://schemas.openxmlformats.org/drawingml/2006/table">
            <a:tbl>
              <a:tblPr/>
              <a:tblGrid>
                <a:gridCol w="199368">
                  <a:extLst>
                    <a:ext uri="{9D8B030D-6E8A-4147-A177-3AD203B41FA5}">
                      <a16:colId xmlns:a16="http://schemas.microsoft.com/office/drawing/2014/main" val="2868970840"/>
                    </a:ext>
                  </a:extLst>
                </a:gridCol>
                <a:gridCol w="224290">
                  <a:extLst>
                    <a:ext uri="{9D8B030D-6E8A-4147-A177-3AD203B41FA5}">
                      <a16:colId xmlns:a16="http://schemas.microsoft.com/office/drawing/2014/main" val="3719121620"/>
                    </a:ext>
                  </a:extLst>
                </a:gridCol>
                <a:gridCol w="199368">
                  <a:extLst>
                    <a:ext uri="{9D8B030D-6E8A-4147-A177-3AD203B41FA5}">
                      <a16:colId xmlns:a16="http://schemas.microsoft.com/office/drawing/2014/main" val="3255010848"/>
                    </a:ext>
                  </a:extLst>
                </a:gridCol>
                <a:gridCol w="199368">
                  <a:extLst>
                    <a:ext uri="{9D8B030D-6E8A-4147-A177-3AD203B41FA5}">
                      <a16:colId xmlns:a16="http://schemas.microsoft.com/office/drawing/2014/main" val="2140579321"/>
                    </a:ext>
                  </a:extLst>
                </a:gridCol>
                <a:gridCol w="199368">
                  <a:extLst>
                    <a:ext uri="{9D8B030D-6E8A-4147-A177-3AD203B41FA5}">
                      <a16:colId xmlns:a16="http://schemas.microsoft.com/office/drawing/2014/main" val="1353803843"/>
                    </a:ext>
                  </a:extLst>
                </a:gridCol>
                <a:gridCol w="199368">
                  <a:extLst>
                    <a:ext uri="{9D8B030D-6E8A-4147-A177-3AD203B41FA5}">
                      <a16:colId xmlns:a16="http://schemas.microsoft.com/office/drawing/2014/main" val="1674652367"/>
                    </a:ext>
                  </a:extLst>
                </a:gridCol>
                <a:gridCol w="199368">
                  <a:extLst>
                    <a:ext uri="{9D8B030D-6E8A-4147-A177-3AD203B41FA5}">
                      <a16:colId xmlns:a16="http://schemas.microsoft.com/office/drawing/2014/main" val="3626152881"/>
                    </a:ext>
                  </a:extLst>
                </a:gridCol>
                <a:gridCol w="110760">
                  <a:extLst>
                    <a:ext uri="{9D8B030D-6E8A-4147-A177-3AD203B41FA5}">
                      <a16:colId xmlns:a16="http://schemas.microsoft.com/office/drawing/2014/main" val="1016196430"/>
                    </a:ext>
                  </a:extLst>
                </a:gridCol>
                <a:gridCol w="6545937">
                  <a:extLst>
                    <a:ext uri="{9D8B030D-6E8A-4147-A177-3AD203B41FA5}">
                      <a16:colId xmlns:a16="http://schemas.microsoft.com/office/drawing/2014/main" val="486870781"/>
                    </a:ext>
                  </a:extLst>
                </a:gridCol>
              </a:tblGrid>
              <a:tr h="107527">
                <a:tc gridSpan="7">
                  <a:txBody>
                    <a:bodyPr/>
                    <a:lstStyle/>
                    <a:p>
                      <a:pPr algn="ctr" fontAlgn="b"/>
                      <a:r>
                        <a:rPr lang="en-US" sz="800" b="1" i="0" u="none" strike="noStrike" dirty="0">
                          <a:solidFill>
                            <a:srgbClr val="000000"/>
                          </a:solidFill>
                          <a:effectLst/>
                          <a:latin typeface="Calibri" panose="020F0502020204030204" pitchFamily="34" charset="0"/>
                        </a:rPr>
                        <a:t>JUNE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June 7-8, 2022 (with joint RC during RCA components</a:t>
                      </a:r>
                      <a:r>
                        <a:rPr lang="en-US" sz="800" b="0" i="0" u="none" strike="noStrike" dirty="0" smtClean="0">
                          <a:solidFill>
                            <a:srgbClr val="0070C0"/>
                          </a:solidFill>
                          <a:effectLst/>
                          <a:latin typeface="Calibri" panose="020F0502020204030204" pitchFamily="34" charset="0"/>
                        </a:rPr>
                        <a:t>)(</a:t>
                      </a:r>
                      <a:r>
                        <a:rPr lang="en-US" sz="800" b="0" i="0" u="none" strike="noStrike" dirty="0" smtClean="0">
                          <a:solidFill>
                            <a:srgbClr val="0070C0"/>
                          </a:solidFill>
                          <a:effectLst/>
                          <a:latin typeface="Calibri" panose="020F0502020204030204" pitchFamily="34" charset="0"/>
                          <a:hlinkClick r:id="rId3"/>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June 1,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kern="1200" dirty="0">
                          <a:solidFill>
                            <a:srgbClr val="000000"/>
                          </a:solidFill>
                          <a:effectLst/>
                          <a:latin typeface="Calibri" panose="020F0502020204030204" pitchFamily="34" charset="0"/>
                          <a:ea typeface="+mn-ea"/>
                          <a:cs typeface="+mn-cs"/>
                        </a:rPr>
                        <a:t>Review background and discuss </a:t>
                      </a:r>
                      <a:r>
                        <a:rPr lang="en-US" sz="800" b="0" i="0" u="none" strike="noStrike" kern="1200" dirty="0" smtClean="0">
                          <a:solidFill>
                            <a:srgbClr val="000000"/>
                          </a:solidFill>
                          <a:effectLst/>
                          <a:latin typeface="Calibri" panose="020F0502020204030204" pitchFamily="34" charset="0"/>
                          <a:ea typeface="+mn-ea"/>
                          <a:cs typeface="+mn-cs"/>
                        </a:rPr>
                        <a:t>opportunities for adjusting the way resources are accredited in the FCM to support a reliable, clean-energy transition</a:t>
                      </a:r>
                      <a:endParaRPr lang="en-US" sz="8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613303514"/>
                  </a:ext>
                </a:extLst>
              </a:tr>
              <a:tr h="107527">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47529448"/>
                  </a:ext>
                </a:extLst>
              </a:tr>
              <a:tr h="107527">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48615503"/>
                  </a:ext>
                </a:extLst>
              </a:tr>
              <a:tr h="107527">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21691450"/>
                  </a:ext>
                </a:extLst>
              </a:tr>
              <a:tr h="107527">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47760577"/>
                  </a:ext>
                </a:extLst>
              </a:tr>
              <a:tr h="107527">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bg1"/>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99"/>
                    </a:solidFill>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730383352"/>
                  </a:ext>
                </a:extLst>
              </a:tr>
              <a:tr h="107527">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pPr algn="l" fontAlgn="ctr"/>
                      <a:endParaRPr lang="en-US" sz="900" b="0" i="0" u="none" strike="noStrike" kern="1200" dirty="0">
                        <a:solidFill>
                          <a:srgbClr val="000000"/>
                        </a:solidFill>
                        <a:effectLst/>
                        <a:latin typeface="Calibri" panose="020F0502020204030204" pitchFamily="34" charset="0"/>
                        <a:ea typeface="+mn-ea"/>
                        <a:cs typeface="+mn-cs"/>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320766115"/>
                  </a:ext>
                </a:extLst>
              </a:tr>
            </a:tbl>
          </a:graphicData>
        </a:graphic>
      </p:graphicFrame>
      <p:graphicFrame>
        <p:nvGraphicFramePr>
          <p:cNvPr id="9" name="Table 8"/>
          <p:cNvGraphicFramePr>
            <a:graphicFrameLocks noGrp="1"/>
          </p:cNvGraphicFramePr>
          <p:nvPr>
            <p:extLst/>
          </p:nvPr>
        </p:nvGraphicFramePr>
        <p:xfrm>
          <a:off x="457202" y="1504950"/>
          <a:ext cx="8077192" cy="1043096"/>
        </p:xfrm>
        <a:graphic>
          <a:graphicData uri="http://schemas.openxmlformats.org/drawingml/2006/table">
            <a:tbl>
              <a:tblPr/>
              <a:tblGrid>
                <a:gridCol w="199368">
                  <a:extLst>
                    <a:ext uri="{9D8B030D-6E8A-4147-A177-3AD203B41FA5}">
                      <a16:colId xmlns:a16="http://schemas.microsoft.com/office/drawing/2014/main" val="3928759002"/>
                    </a:ext>
                  </a:extLst>
                </a:gridCol>
                <a:gridCol w="224290">
                  <a:extLst>
                    <a:ext uri="{9D8B030D-6E8A-4147-A177-3AD203B41FA5}">
                      <a16:colId xmlns:a16="http://schemas.microsoft.com/office/drawing/2014/main" val="4250410871"/>
                    </a:ext>
                  </a:extLst>
                </a:gridCol>
                <a:gridCol w="199368">
                  <a:extLst>
                    <a:ext uri="{9D8B030D-6E8A-4147-A177-3AD203B41FA5}">
                      <a16:colId xmlns:a16="http://schemas.microsoft.com/office/drawing/2014/main" val="2960430604"/>
                    </a:ext>
                  </a:extLst>
                </a:gridCol>
                <a:gridCol w="199368">
                  <a:extLst>
                    <a:ext uri="{9D8B030D-6E8A-4147-A177-3AD203B41FA5}">
                      <a16:colId xmlns:a16="http://schemas.microsoft.com/office/drawing/2014/main" val="2990692015"/>
                    </a:ext>
                  </a:extLst>
                </a:gridCol>
                <a:gridCol w="199368">
                  <a:extLst>
                    <a:ext uri="{9D8B030D-6E8A-4147-A177-3AD203B41FA5}">
                      <a16:colId xmlns:a16="http://schemas.microsoft.com/office/drawing/2014/main" val="3378491375"/>
                    </a:ext>
                  </a:extLst>
                </a:gridCol>
                <a:gridCol w="199368">
                  <a:extLst>
                    <a:ext uri="{9D8B030D-6E8A-4147-A177-3AD203B41FA5}">
                      <a16:colId xmlns:a16="http://schemas.microsoft.com/office/drawing/2014/main" val="4260121142"/>
                    </a:ext>
                  </a:extLst>
                </a:gridCol>
                <a:gridCol w="199368">
                  <a:extLst>
                    <a:ext uri="{9D8B030D-6E8A-4147-A177-3AD203B41FA5}">
                      <a16:colId xmlns:a16="http://schemas.microsoft.com/office/drawing/2014/main" val="2076339600"/>
                    </a:ext>
                  </a:extLst>
                </a:gridCol>
                <a:gridCol w="110760">
                  <a:extLst>
                    <a:ext uri="{9D8B030D-6E8A-4147-A177-3AD203B41FA5}">
                      <a16:colId xmlns:a16="http://schemas.microsoft.com/office/drawing/2014/main" val="3843519573"/>
                    </a:ext>
                  </a:extLst>
                </a:gridCol>
                <a:gridCol w="6545934">
                  <a:extLst>
                    <a:ext uri="{9D8B030D-6E8A-4147-A177-3AD203B41FA5}">
                      <a16:colId xmlns:a16="http://schemas.microsoft.com/office/drawing/2014/main" val="3627308435"/>
                    </a:ext>
                  </a:extLst>
                </a:gridCol>
              </a:tblGrid>
              <a:tr h="104729">
                <a:tc gridSpan="7">
                  <a:txBody>
                    <a:bodyPr/>
                    <a:lstStyle/>
                    <a:p>
                      <a:pPr algn="ctr" fontAlgn="b"/>
                      <a:r>
                        <a:rPr lang="en-US" sz="800" b="1" i="0" u="none" strike="noStrike" dirty="0">
                          <a:solidFill>
                            <a:srgbClr val="000000"/>
                          </a:solidFill>
                          <a:effectLst/>
                          <a:latin typeface="Calibri" panose="020F0502020204030204" pitchFamily="34" charset="0"/>
                        </a:rPr>
                        <a:t>JULY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July 12-14, 2022 (with joint RC during RCA components)</a:t>
                      </a:r>
                      <a:r>
                        <a:rPr lang="en-US" sz="800" b="0" i="0" u="none" strike="noStrike" dirty="0">
                          <a:solidFill>
                            <a:srgbClr val="000000"/>
                          </a:solidFill>
                          <a:effectLst/>
                          <a:latin typeface="Calibri" panose="020F0502020204030204" pitchFamily="34" charset="0"/>
                        </a:rPr>
                        <a:t> </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kern="1200" dirty="0" smtClean="0">
                          <a:solidFill>
                            <a:srgbClr val="0070C0"/>
                          </a:solidFill>
                          <a:effectLst/>
                          <a:latin typeface="Calibri" panose="020F0502020204030204" pitchFamily="34" charset="0"/>
                          <a:ea typeface="+mn-ea"/>
                          <a:cs typeface="+mn-cs"/>
                          <a:hlinkClick r:id="rId4"/>
                        </a:rPr>
                        <a:t>link to materials</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July 6,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Discussion of ISO's design objectives and conceptual </a:t>
                      </a:r>
                      <a:r>
                        <a:rPr lang="en-US" sz="800" b="0" i="0" u="none" strike="noStrike" dirty="0" smtClean="0">
                          <a:solidFill>
                            <a:srgbClr val="000000"/>
                          </a:solidFill>
                          <a:effectLst/>
                          <a:latin typeface="Calibri" panose="020F0502020204030204" pitchFamily="34" charset="0"/>
                        </a:rPr>
                        <a:t>design.</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a:t>
                      </a:r>
                      <a:r>
                        <a:rPr lang="en-US" sz="800" b="0" i="0" u="none" strike="noStrike" baseline="0" dirty="0" smtClean="0">
                          <a:solidFill>
                            <a:srgbClr val="000000"/>
                          </a:solidFill>
                          <a:effectLst/>
                          <a:latin typeface="Calibri" panose="020F0502020204030204" pitchFamily="34" charset="0"/>
                        </a:rPr>
                        <a:t> submit</a:t>
                      </a:r>
                      <a:r>
                        <a:rPr lang="en-US" sz="800" b="0" i="0" u="none" strike="noStrike" dirty="0" smtClean="0">
                          <a:solidFill>
                            <a:srgbClr val="000000"/>
                          </a:solidFill>
                          <a:effectLst/>
                          <a:latin typeface="Calibri" panose="020F0502020204030204" pitchFamily="34" charset="0"/>
                        </a:rPr>
                        <a:t> additional clarifying questions on average</a:t>
                      </a:r>
                      <a:r>
                        <a:rPr lang="en-US" sz="800" b="0" i="0" u="none" strike="noStrike" baseline="0" dirty="0" smtClean="0">
                          <a:solidFill>
                            <a:srgbClr val="000000"/>
                          </a:solidFill>
                          <a:effectLst/>
                          <a:latin typeface="Calibri" panose="020F0502020204030204" pitchFamily="34" charset="0"/>
                        </a:rPr>
                        <a:t> and marginal approaches to the MC Secretary by </a:t>
                      </a:r>
                      <a:r>
                        <a:rPr lang="en-US" sz="800" b="0" i="0" u="none" strike="noStrike" baseline="0" dirty="0" smtClean="0">
                          <a:solidFill>
                            <a:srgbClr val="CC3399"/>
                          </a:solidFill>
                          <a:effectLst/>
                          <a:latin typeface="Calibri" panose="020F0502020204030204" pitchFamily="34" charset="0"/>
                        </a:rPr>
                        <a:t>June 24, 2022</a:t>
                      </a:r>
                      <a:endParaRPr lang="en-US" sz="800" b="1" i="0" u="none" strike="noStrike" dirty="0">
                        <a:solidFill>
                          <a:srgbClr val="CC3399"/>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15247814"/>
                  </a:ext>
                </a:extLst>
              </a:tr>
              <a:tr h="104729">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96990239"/>
                  </a:ext>
                </a:extLst>
              </a:tr>
              <a:tr h="104729">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65587430"/>
                  </a:ext>
                </a:extLst>
              </a:tr>
              <a:tr h="104729">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744404827"/>
                  </a:ext>
                </a:extLst>
              </a:tr>
              <a:tr h="104729">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60021410"/>
                  </a:ext>
                </a:extLst>
              </a:tr>
              <a:tr h="104729">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chemeClr val="bg1"/>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99"/>
                    </a:solidFill>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0500564"/>
                  </a:ext>
                </a:extLst>
              </a:tr>
              <a:tr h="104729">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31493939"/>
                  </a:ext>
                </a:extLst>
              </a:tr>
              <a:tr h="104729">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30398108"/>
                  </a:ext>
                </a:extLst>
              </a:tr>
            </a:tbl>
          </a:graphicData>
        </a:graphic>
      </p:graphicFrame>
      <p:graphicFrame>
        <p:nvGraphicFramePr>
          <p:cNvPr id="7" name="Table 6"/>
          <p:cNvGraphicFramePr>
            <a:graphicFrameLocks noGrp="1"/>
          </p:cNvGraphicFramePr>
          <p:nvPr>
            <p:extLst/>
          </p:nvPr>
        </p:nvGraphicFramePr>
        <p:xfrm>
          <a:off x="457201" y="3706448"/>
          <a:ext cx="8077199" cy="998902"/>
        </p:xfrm>
        <a:graphic>
          <a:graphicData uri="http://schemas.openxmlformats.org/drawingml/2006/table">
            <a:tbl>
              <a:tblPr/>
              <a:tblGrid>
                <a:gridCol w="203130">
                  <a:extLst>
                    <a:ext uri="{9D8B030D-6E8A-4147-A177-3AD203B41FA5}">
                      <a16:colId xmlns:a16="http://schemas.microsoft.com/office/drawing/2014/main" val="3869274237"/>
                    </a:ext>
                  </a:extLst>
                </a:gridCol>
                <a:gridCol w="228522">
                  <a:extLst>
                    <a:ext uri="{9D8B030D-6E8A-4147-A177-3AD203B41FA5}">
                      <a16:colId xmlns:a16="http://schemas.microsoft.com/office/drawing/2014/main" val="2938006446"/>
                    </a:ext>
                  </a:extLst>
                </a:gridCol>
                <a:gridCol w="203130">
                  <a:extLst>
                    <a:ext uri="{9D8B030D-6E8A-4147-A177-3AD203B41FA5}">
                      <a16:colId xmlns:a16="http://schemas.microsoft.com/office/drawing/2014/main" val="2589895581"/>
                    </a:ext>
                  </a:extLst>
                </a:gridCol>
                <a:gridCol w="203130">
                  <a:extLst>
                    <a:ext uri="{9D8B030D-6E8A-4147-A177-3AD203B41FA5}">
                      <a16:colId xmlns:a16="http://schemas.microsoft.com/office/drawing/2014/main" val="1658525252"/>
                    </a:ext>
                  </a:extLst>
                </a:gridCol>
                <a:gridCol w="203130">
                  <a:extLst>
                    <a:ext uri="{9D8B030D-6E8A-4147-A177-3AD203B41FA5}">
                      <a16:colId xmlns:a16="http://schemas.microsoft.com/office/drawing/2014/main" val="3991954974"/>
                    </a:ext>
                  </a:extLst>
                </a:gridCol>
                <a:gridCol w="203130">
                  <a:extLst>
                    <a:ext uri="{9D8B030D-6E8A-4147-A177-3AD203B41FA5}">
                      <a16:colId xmlns:a16="http://schemas.microsoft.com/office/drawing/2014/main" val="2431838481"/>
                    </a:ext>
                  </a:extLst>
                </a:gridCol>
                <a:gridCol w="203130">
                  <a:extLst>
                    <a:ext uri="{9D8B030D-6E8A-4147-A177-3AD203B41FA5}">
                      <a16:colId xmlns:a16="http://schemas.microsoft.com/office/drawing/2014/main" val="3314532407"/>
                    </a:ext>
                  </a:extLst>
                </a:gridCol>
                <a:gridCol w="112850">
                  <a:extLst>
                    <a:ext uri="{9D8B030D-6E8A-4147-A177-3AD203B41FA5}">
                      <a16:colId xmlns:a16="http://schemas.microsoft.com/office/drawing/2014/main" val="553402329"/>
                    </a:ext>
                  </a:extLst>
                </a:gridCol>
                <a:gridCol w="6517047">
                  <a:extLst>
                    <a:ext uri="{9D8B030D-6E8A-4147-A177-3AD203B41FA5}">
                      <a16:colId xmlns:a16="http://schemas.microsoft.com/office/drawing/2014/main" val="1460558623"/>
                    </a:ext>
                  </a:extLst>
                </a:gridCol>
              </a:tblGrid>
              <a:tr h="151289">
                <a:tc gridSpan="7">
                  <a:txBody>
                    <a:bodyPr/>
                    <a:lstStyle/>
                    <a:p>
                      <a:pPr algn="ctr" fontAlgn="b"/>
                      <a:r>
                        <a:rPr lang="en-US" sz="800" b="1" i="0" u="none" strike="noStrike" dirty="0">
                          <a:solidFill>
                            <a:srgbClr val="000000"/>
                          </a:solidFill>
                          <a:effectLst/>
                          <a:latin typeface="Calibri" panose="020F0502020204030204" pitchFamily="34" charset="0"/>
                        </a:rPr>
                        <a:t>SEPTEMBER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7">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September 13-14, 2022 (with joint RC during RCA components</a:t>
                      </a:r>
                      <a:r>
                        <a:rPr lang="en-US" sz="800" b="0" i="0" u="none" strike="noStrike" dirty="0" smtClean="0">
                          <a:solidFill>
                            <a:srgbClr val="0070C0"/>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hlinkClick r:id="rId5"/>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September 7,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Continue discussion of conceptual design and review proposed impact assessment </a:t>
                      </a:r>
                      <a:r>
                        <a:rPr lang="en-US" sz="800" b="0" i="0" u="none" strike="noStrike" dirty="0" smtClean="0">
                          <a:solidFill>
                            <a:srgbClr val="000000"/>
                          </a:solidFill>
                          <a:effectLst/>
                          <a:latin typeface="Calibri" panose="020F0502020204030204" pitchFamily="34" charset="0"/>
                        </a:rPr>
                        <a:t>approach.</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a:t>
                      </a:r>
                      <a:r>
                        <a:rPr lang="en-US" sz="800" b="0" i="0" u="none" strike="noStrike" baseline="0" dirty="0" smtClean="0">
                          <a:solidFill>
                            <a:srgbClr val="000000"/>
                          </a:solidFill>
                          <a:effectLst/>
                          <a:latin typeface="Calibri" panose="020F0502020204030204" pitchFamily="34" charset="0"/>
                        </a:rPr>
                        <a:t> submit</a:t>
                      </a:r>
                      <a:r>
                        <a:rPr lang="en-US" sz="800" b="0" i="0" u="none" strike="noStrike" dirty="0" smtClean="0">
                          <a:solidFill>
                            <a:srgbClr val="000000"/>
                          </a:solidFill>
                          <a:effectLst/>
                          <a:latin typeface="Calibri" panose="020F0502020204030204" pitchFamily="34" charset="0"/>
                        </a:rPr>
                        <a:t> remaining clarifying questions on average</a:t>
                      </a:r>
                      <a:r>
                        <a:rPr lang="en-US" sz="800" b="0" i="0" u="none" strike="noStrike" baseline="0" dirty="0" smtClean="0">
                          <a:solidFill>
                            <a:srgbClr val="000000"/>
                          </a:solidFill>
                          <a:effectLst/>
                          <a:latin typeface="Calibri" panose="020F0502020204030204" pitchFamily="34" charset="0"/>
                        </a:rPr>
                        <a:t> and marginal approaches or additional questions on the conceptual design to the MC Secretary by </a:t>
                      </a:r>
                      <a:r>
                        <a:rPr lang="en-US" sz="800" b="0" i="0" u="none" strike="noStrike" baseline="0" dirty="0" smtClean="0">
                          <a:solidFill>
                            <a:srgbClr val="CC0099"/>
                          </a:solidFill>
                          <a:effectLst/>
                          <a:latin typeface="Calibri" panose="020F0502020204030204" pitchFamily="34" charset="0"/>
                        </a:rPr>
                        <a:t>August 22, 2022</a:t>
                      </a:r>
                      <a:endParaRPr lang="en-US" sz="800" b="1" i="0" u="none" strike="noStrike" dirty="0" smtClean="0">
                        <a:solidFill>
                          <a:srgbClr val="CC0099"/>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90403687"/>
                  </a:ext>
                </a:extLst>
              </a:tr>
              <a:tr h="151429">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909079066"/>
                  </a:ext>
                </a:extLst>
              </a:tr>
              <a:tr h="141991">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96478520"/>
                  </a:ext>
                </a:extLst>
              </a:tr>
              <a:tr h="132552">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59399825"/>
                  </a:ext>
                </a:extLst>
              </a:tr>
              <a:tr h="160867">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647126131"/>
                  </a:ext>
                </a:extLst>
              </a:tr>
              <a:tr h="47191">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86030113"/>
                  </a:ext>
                </a:extLst>
              </a:tr>
              <a:tr h="56630">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baseline="0" dirty="0">
                          <a:solidFill>
                            <a:schemeClr val="bg1"/>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0099"/>
                    </a:solidFill>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44329013"/>
                  </a:ext>
                </a:extLst>
              </a:tr>
            </a:tbl>
          </a:graphicData>
        </a:graphic>
      </p:graphicFrame>
      <p:sp>
        <p:nvSpPr>
          <p:cNvPr id="10"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21</a:t>
            </a:fld>
            <a:endParaRPr lang="en-US" dirty="0"/>
          </a:p>
        </p:txBody>
      </p:sp>
    </p:spTree>
    <p:extLst>
      <p:ext uri="{BB962C8B-B14F-4D97-AF65-F5344CB8AC3E}">
        <p14:creationId xmlns:p14="http://schemas.microsoft.com/office/powerpoint/2010/main" val="41912479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r>
              <a:rPr lang="en-US" dirty="0" smtClean="0">
                <a:solidFill>
                  <a:schemeClr val="bg1"/>
                </a:solidFill>
              </a:rPr>
              <a:t>h</a:t>
            </a:r>
            <a:endParaRPr lang="en-US" dirty="0">
              <a:solidFill>
                <a:schemeClr val="bg1"/>
              </a:solidFill>
            </a:endParaRPr>
          </a:p>
        </p:txBody>
      </p:sp>
      <p:sp>
        <p:nvSpPr>
          <p:cNvPr id="8" name="Title 1"/>
          <p:cNvSpPr>
            <a:spLocks noGrp="1"/>
          </p:cNvSpPr>
          <p:nvPr>
            <p:ph type="title"/>
          </p:nvPr>
        </p:nvSpPr>
        <p:spPr>
          <a:xfrm>
            <a:off x="457200" y="-171450"/>
            <a:ext cx="8229600" cy="857250"/>
          </a:xfrm>
        </p:spPr>
        <p:txBody>
          <a:bodyPr>
            <a:normAutofit fontScale="90000"/>
          </a:bodyPr>
          <a:lstStyle/>
          <a:p>
            <a:r>
              <a:rPr lang="en-US" sz="2800" dirty="0"/>
              <a:t>Stakeholder </a:t>
            </a:r>
            <a:r>
              <a:rPr lang="en-US" sz="2800" dirty="0" smtClean="0"/>
              <a:t>Schedule – Conceptual/Detailed Design Phase</a:t>
            </a:r>
            <a:endParaRPr lang="en-US" sz="2800" dirty="0"/>
          </a:p>
        </p:txBody>
      </p:sp>
      <p:graphicFrame>
        <p:nvGraphicFramePr>
          <p:cNvPr id="7" name="Table 6"/>
          <p:cNvGraphicFramePr>
            <a:graphicFrameLocks noGrp="1"/>
          </p:cNvGraphicFramePr>
          <p:nvPr>
            <p:extLst/>
          </p:nvPr>
        </p:nvGraphicFramePr>
        <p:xfrm>
          <a:off x="457201" y="590550"/>
          <a:ext cx="8077201" cy="1342240"/>
        </p:xfrm>
        <a:graphic>
          <a:graphicData uri="http://schemas.openxmlformats.org/drawingml/2006/table">
            <a:tbl>
              <a:tblPr/>
              <a:tblGrid>
                <a:gridCol w="201232">
                  <a:extLst>
                    <a:ext uri="{9D8B030D-6E8A-4147-A177-3AD203B41FA5}">
                      <a16:colId xmlns:a16="http://schemas.microsoft.com/office/drawing/2014/main" val="266866871"/>
                    </a:ext>
                  </a:extLst>
                </a:gridCol>
                <a:gridCol w="226386">
                  <a:extLst>
                    <a:ext uri="{9D8B030D-6E8A-4147-A177-3AD203B41FA5}">
                      <a16:colId xmlns:a16="http://schemas.microsoft.com/office/drawing/2014/main" val="797966044"/>
                    </a:ext>
                  </a:extLst>
                </a:gridCol>
                <a:gridCol w="201232">
                  <a:extLst>
                    <a:ext uri="{9D8B030D-6E8A-4147-A177-3AD203B41FA5}">
                      <a16:colId xmlns:a16="http://schemas.microsoft.com/office/drawing/2014/main" val="3701820558"/>
                    </a:ext>
                  </a:extLst>
                </a:gridCol>
                <a:gridCol w="201232">
                  <a:extLst>
                    <a:ext uri="{9D8B030D-6E8A-4147-A177-3AD203B41FA5}">
                      <a16:colId xmlns:a16="http://schemas.microsoft.com/office/drawing/2014/main" val="4264154185"/>
                    </a:ext>
                  </a:extLst>
                </a:gridCol>
                <a:gridCol w="201232">
                  <a:extLst>
                    <a:ext uri="{9D8B030D-6E8A-4147-A177-3AD203B41FA5}">
                      <a16:colId xmlns:a16="http://schemas.microsoft.com/office/drawing/2014/main" val="4066056918"/>
                    </a:ext>
                  </a:extLst>
                </a:gridCol>
                <a:gridCol w="201232">
                  <a:extLst>
                    <a:ext uri="{9D8B030D-6E8A-4147-A177-3AD203B41FA5}">
                      <a16:colId xmlns:a16="http://schemas.microsoft.com/office/drawing/2014/main" val="2306821359"/>
                    </a:ext>
                  </a:extLst>
                </a:gridCol>
                <a:gridCol w="201232">
                  <a:extLst>
                    <a:ext uri="{9D8B030D-6E8A-4147-A177-3AD203B41FA5}">
                      <a16:colId xmlns:a16="http://schemas.microsoft.com/office/drawing/2014/main" val="1202665609"/>
                    </a:ext>
                  </a:extLst>
                </a:gridCol>
                <a:gridCol w="111795">
                  <a:extLst>
                    <a:ext uri="{9D8B030D-6E8A-4147-A177-3AD203B41FA5}">
                      <a16:colId xmlns:a16="http://schemas.microsoft.com/office/drawing/2014/main" val="148883543"/>
                    </a:ext>
                  </a:extLst>
                </a:gridCol>
                <a:gridCol w="6531628">
                  <a:extLst>
                    <a:ext uri="{9D8B030D-6E8A-4147-A177-3AD203B41FA5}">
                      <a16:colId xmlns:a16="http://schemas.microsoft.com/office/drawing/2014/main" val="1587209267"/>
                    </a:ext>
                  </a:extLst>
                </a:gridCol>
              </a:tblGrid>
              <a:tr h="123685">
                <a:tc gridSpan="7">
                  <a:txBody>
                    <a:bodyPr/>
                    <a:lstStyle/>
                    <a:p>
                      <a:pPr algn="ctr" fontAlgn="b"/>
                      <a:r>
                        <a:rPr lang="en-US" sz="800" b="1" i="0" u="none" strike="noStrike" dirty="0">
                          <a:solidFill>
                            <a:srgbClr val="000000"/>
                          </a:solidFill>
                          <a:effectLst/>
                          <a:latin typeface="Calibri" panose="020F0502020204030204" pitchFamily="34" charset="0"/>
                        </a:rPr>
                        <a:t>OCTOBER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9">
                  <a:txBody>
                    <a:bodyPr/>
                    <a:lstStyle/>
                    <a:p>
                      <a:pPr algn="l" fontAlgn="ctr"/>
                      <a:r>
                        <a:rPr lang="en-US" sz="800" b="1" i="0" u="sng" strike="noStrike" dirty="0">
                          <a:solidFill>
                            <a:srgbClr val="000000"/>
                          </a:solidFill>
                          <a:effectLst/>
                          <a:latin typeface="Calibri" panose="020F0502020204030204" pitchFamily="34" charset="0"/>
                        </a:rPr>
                        <a:t>Joint Markets and Reliability Committees</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October 12-13, 2022 (with joint RC during RCA components)</a:t>
                      </a:r>
                      <a:r>
                        <a:rPr lang="en-US" sz="800" b="0" i="0" u="none" strike="noStrike" dirty="0">
                          <a:solidFill>
                            <a:srgbClr val="000000"/>
                          </a:solidFill>
                          <a:effectLst/>
                          <a:latin typeface="Calibri" panose="020F0502020204030204" pitchFamily="34" charset="0"/>
                        </a:rPr>
                        <a:t> </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kern="1200" dirty="0" smtClean="0">
                          <a:solidFill>
                            <a:srgbClr val="0070C0"/>
                          </a:solidFill>
                          <a:effectLst/>
                          <a:latin typeface="Calibri" panose="020F0502020204030204" pitchFamily="34" charset="0"/>
                          <a:ea typeface="+mn-ea"/>
                          <a:cs typeface="+mn-cs"/>
                          <a:hlinkClick r:id="rId2"/>
                        </a:rPr>
                        <a:t>link to materials</a:t>
                      </a:r>
                      <a:r>
                        <a:rPr lang="en-US" sz="800" b="0" i="0" u="none" strike="noStrike" kern="1200" dirty="0" smtClean="0">
                          <a:solidFill>
                            <a:srgbClr val="0070C0"/>
                          </a:solidFill>
                          <a:effectLst/>
                          <a:latin typeface="Calibri" panose="020F0502020204030204" pitchFamily="34" charset="0"/>
                          <a:ea typeface="+mn-ea"/>
                          <a:cs typeface="+mn-cs"/>
                        </a:rPr>
                        <a:t>)</a:t>
                      </a:r>
                      <a:r>
                        <a:rPr lang="en-US" sz="800" b="0" i="0" u="none" strike="noStrike" kern="1200" dirty="0">
                          <a:solidFill>
                            <a:srgbClr val="0070C0"/>
                          </a:solidFill>
                          <a:effectLst/>
                          <a:latin typeface="Calibri" panose="020F0502020204030204" pitchFamily="34" charset="0"/>
                          <a:ea typeface="+mn-ea"/>
                          <a:cs typeface="+mn-cs"/>
                        </a:rPr>
                        <a:t/>
                      </a:r>
                      <a:br>
                        <a:rPr lang="en-US" sz="800" b="0" i="0" u="none" strike="noStrike" kern="1200" dirty="0">
                          <a:solidFill>
                            <a:srgbClr val="0070C0"/>
                          </a:solidFill>
                          <a:effectLst/>
                          <a:latin typeface="Calibri" panose="020F0502020204030204" pitchFamily="34" charset="0"/>
                          <a:ea typeface="+mn-ea"/>
                          <a:cs typeface="+mn-cs"/>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October 5,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 </a:t>
                      </a:r>
                      <a:r>
                        <a:rPr lang="en-US" sz="800" b="0" i="0" u="none" strike="noStrike" dirty="0">
                          <a:solidFill>
                            <a:srgbClr val="000000"/>
                          </a:solidFill>
                          <a:effectLst/>
                          <a:latin typeface="Calibri" panose="020F0502020204030204" pitchFamily="34" charset="0"/>
                        </a:rPr>
                        <a:t>Continue discussion of conceptual </a:t>
                      </a:r>
                      <a:r>
                        <a:rPr lang="en-US" sz="800" b="0" i="0" u="none" strike="noStrike" dirty="0" smtClean="0">
                          <a:solidFill>
                            <a:srgbClr val="000000"/>
                          </a:solidFill>
                          <a:effectLst/>
                          <a:latin typeface="Calibri" panose="020F0502020204030204" pitchFamily="34" charset="0"/>
                        </a:rPr>
                        <a:t>design.</a:t>
                      </a:r>
                      <a:r>
                        <a:rPr lang="en-US" sz="800" b="0" i="0" u="none" strike="noStrike" baseline="0" dirty="0" smtClean="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Stakeholders should submit remaining clarifying questions on average and marginal approaches, additional questions on the conceptual design, and any feedback on the Impact Assessment to the MC Secretary by </a:t>
                      </a:r>
                      <a:r>
                        <a:rPr lang="en-US" sz="800" b="0" i="0" u="none" strike="noStrike" baseline="0" dirty="0" smtClean="0">
                          <a:solidFill>
                            <a:srgbClr val="CC0066"/>
                          </a:solidFill>
                          <a:effectLst/>
                          <a:latin typeface="Calibri" panose="020F0502020204030204" pitchFamily="34" charset="0"/>
                        </a:rPr>
                        <a:t>September 26, 2022</a:t>
                      </a:r>
                      <a:endParaRPr lang="en-US" sz="800" b="0" i="0" u="none" strike="noStrike" dirty="0" smtClean="0">
                        <a:solidFill>
                          <a:srgbClr val="000000"/>
                        </a:solidFill>
                        <a:effectLst/>
                        <a:latin typeface="Calibri" panose="020F0502020204030204" pitchFamily="34" charset="0"/>
                      </a:endParaRPr>
                    </a:p>
                    <a:p>
                      <a:pPr algn="l" fontAlgn="ctr"/>
                      <a:r>
                        <a:rPr lang="en-US" sz="800" b="0" i="0" u="none" strike="noStrike" baseline="0" dirty="0" smtClean="0">
                          <a:solidFill>
                            <a:srgbClr val="000000"/>
                          </a:solidFill>
                          <a:effectLst/>
                          <a:latin typeface="Calibri" panose="020F0502020204030204" pitchFamily="34" charset="0"/>
                        </a:rPr>
                        <a:t> </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a:solidFill>
                            <a:srgbClr val="000000"/>
                          </a:solidFill>
                          <a:effectLst/>
                          <a:latin typeface="Calibri" panose="020F0502020204030204" pitchFamily="34" charset="0"/>
                        </a:rPr>
                        <a:t>Additional Joint Markets and Reliability Committees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Date:</a:t>
                      </a:r>
                      <a:r>
                        <a:rPr lang="en-US" sz="800" b="0" i="0" u="none" strike="noStrike" dirty="0">
                          <a:solidFill>
                            <a:srgbClr val="CC3300"/>
                          </a:solidFill>
                          <a:effectLst/>
                          <a:latin typeface="Calibri" panose="020F0502020204030204" pitchFamily="34" charset="0"/>
                        </a:rPr>
                        <a:t> October 18, 2022 (with joint MC during RCA components</a:t>
                      </a:r>
                      <a:r>
                        <a:rPr lang="en-US" sz="800" b="0" i="0" u="none" strike="noStrike" dirty="0" smtClean="0">
                          <a:solidFill>
                            <a:srgbClr val="CC3300"/>
                          </a:solidFill>
                          <a:effectLst/>
                          <a:latin typeface="Calibri" panose="020F0502020204030204" pitchFamily="34" charset="0"/>
                        </a:rPr>
                        <a:t>) </a:t>
                      </a:r>
                      <a:r>
                        <a:rPr lang="en-US" sz="800" b="0" i="0" u="none" strike="noStrike" dirty="0" smtClean="0">
                          <a:solidFill>
                            <a:schemeClr val="accent1"/>
                          </a:solidFill>
                          <a:effectLst/>
                          <a:latin typeface="Calibri" panose="020F0502020204030204" pitchFamily="34" charset="0"/>
                        </a:rPr>
                        <a:t>(</a:t>
                      </a:r>
                      <a:r>
                        <a:rPr lang="en-US" sz="800" b="0" i="0" u="none" strike="noStrike" dirty="0" smtClean="0">
                          <a:solidFill>
                            <a:srgbClr val="CC3300"/>
                          </a:solidFill>
                          <a:effectLst/>
                          <a:latin typeface="Calibri" panose="020F0502020204030204" pitchFamily="34" charset="0"/>
                          <a:hlinkClick r:id="rId3"/>
                        </a:rPr>
                        <a:t>link to materials</a:t>
                      </a:r>
                      <a:r>
                        <a:rPr lang="en-US" sz="800" b="0" i="0" u="none" strike="noStrike" dirty="0" smtClean="0">
                          <a:solidFill>
                            <a:schemeClr val="accent1"/>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a:t>
                      </a:r>
                      <a:r>
                        <a:rPr lang="en-US" sz="800" b="0" i="0" u="none" strike="noStrike" dirty="0">
                          <a:solidFill>
                            <a:srgbClr val="000000"/>
                          </a:solidFill>
                          <a:effectLst/>
                          <a:latin typeface="Calibri" panose="020F0502020204030204" pitchFamily="34" charset="0"/>
                        </a:rPr>
                        <a:t> </a:t>
                      </a:r>
                      <a:r>
                        <a:rPr lang="en-US" sz="800" b="0" i="0" u="none" strike="noStrike" dirty="0">
                          <a:solidFill>
                            <a:srgbClr val="00B050"/>
                          </a:solidFill>
                          <a:effectLst/>
                          <a:latin typeface="Calibri" panose="020F0502020204030204" pitchFamily="34" charset="0"/>
                        </a:rPr>
                        <a:t>October 12, 2022</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Topics:</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Continue </a:t>
                      </a:r>
                      <a:r>
                        <a:rPr lang="en-US" sz="800" b="0" i="0" u="none" strike="noStrike" dirty="0">
                          <a:solidFill>
                            <a:srgbClr val="000000"/>
                          </a:solidFill>
                          <a:effectLst/>
                          <a:latin typeface="Calibri" panose="020F0502020204030204" pitchFamily="34" charset="0"/>
                        </a:rPr>
                        <a:t>discussion </a:t>
                      </a:r>
                      <a:r>
                        <a:rPr lang="en-US" sz="800" b="0" i="0" u="none" strike="noStrike" dirty="0" smtClean="0">
                          <a:solidFill>
                            <a:srgbClr val="000000"/>
                          </a:solidFill>
                          <a:effectLst/>
                          <a:latin typeface="Calibri" panose="020F0502020204030204" pitchFamily="34" charset="0"/>
                        </a:rPr>
                        <a:t>on </a:t>
                      </a:r>
                      <a:r>
                        <a:rPr lang="en-US" sz="800" b="0" i="0" u="none" strike="noStrike" dirty="0">
                          <a:solidFill>
                            <a:srgbClr val="000000"/>
                          </a:solidFill>
                          <a:effectLst/>
                          <a:latin typeface="Calibri" panose="020F0502020204030204" pitchFamily="34" charset="0"/>
                        </a:rPr>
                        <a:t>ISO's conceptual design and </a:t>
                      </a:r>
                      <a:r>
                        <a:rPr lang="en-US" sz="800" b="0" i="0" u="none" strike="noStrike" dirty="0" smtClean="0">
                          <a:solidFill>
                            <a:srgbClr val="000000"/>
                          </a:solidFill>
                          <a:effectLst/>
                          <a:latin typeface="Calibri" panose="020F0502020204030204" pitchFamily="34" charset="0"/>
                        </a:rPr>
                        <a:t>review proposed </a:t>
                      </a:r>
                      <a:r>
                        <a:rPr lang="en-US" sz="800" b="0" i="0" u="none" strike="noStrike" dirty="0">
                          <a:solidFill>
                            <a:srgbClr val="000000"/>
                          </a:solidFill>
                          <a:effectLst/>
                          <a:latin typeface="Calibri" panose="020F0502020204030204" pitchFamily="34" charset="0"/>
                        </a:rPr>
                        <a:t>impact assessment scope and scenarios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66871114"/>
                  </a:ext>
                </a:extLst>
              </a:tr>
              <a:tr h="123685">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267754680"/>
                  </a:ext>
                </a:extLst>
              </a:tr>
              <a:tr h="123685">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779632734"/>
                  </a:ext>
                </a:extLst>
              </a:tr>
              <a:tr h="123685">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17193811"/>
                  </a:ext>
                </a:extLst>
              </a:tr>
              <a:tr h="123685">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1" i="0" u="none" strike="noStrike" dirty="0">
                          <a:solidFill>
                            <a:srgbClr val="FFFFFF"/>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111381649"/>
                  </a:ext>
                </a:extLst>
              </a:tr>
              <a:tr h="123685">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869348490"/>
                  </a:ext>
                </a:extLst>
              </a:tr>
              <a:tr h="123685">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691314507"/>
                  </a:ext>
                </a:extLst>
              </a:tr>
              <a:tr h="123685">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61299086"/>
                  </a:ext>
                </a:extLst>
              </a:tr>
              <a:tr h="299144">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419486457"/>
                  </a:ext>
                </a:extLst>
              </a:tr>
            </a:tbl>
          </a:graphicData>
        </a:graphic>
      </p:graphicFrame>
      <p:graphicFrame>
        <p:nvGraphicFramePr>
          <p:cNvPr id="9" name="Table 8"/>
          <p:cNvGraphicFramePr>
            <a:graphicFrameLocks noGrp="1"/>
          </p:cNvGraphicFramePr>
          <p:nvPr>
            <p:extLst/>
          </p:nvPr>
        </p:nvGraphicFramePr>
        <p:xfrm>
          <a:off x="457201" y="2013095"/>
          <a:ext cx="8077196" cy="1092055"/>
        </p:xfrm>
        <a:graphic>
          <a:graphicData uri="http://schemas.openxmlformats.org/drawingml/2006/table">
            <a:tbl>
              <a:tblPr/>
              <a:tblGrid>
                <a:gridCol w="199368">
                  <a:extLst>
                    <a:ext uri="{9D8B030D-6E8A-4147-A177-3AD203B41FA5}">
                      <a16:colId xmlns:a16="http://schemas.microsoft.com/office/drawing/2014/main" val="2478328574"/>
                    </a:ext>
                  </a:extLst>
                </a:gridCol>
                <a:gridCol w="224290">
                  <a:extLst>
                    <a:ext uri="{9D8B030D-6E8A-4147-A177-3AD203B41FA5}">
                      <a16:colId xmlns:a16="http://schemas.microsoft.com/office/drawing/2014/main" val="2765896348"/>
                    </a:ext>
                  </a:extLst>
                </a:gridCol>
                <a:gridCol w="199368">
                  <a:extLst>
                    <a:ext uri="{9D8B030D-6E8A-4147-A177-3AD203B41FA5}">
                      <a16:colId xmlns:a16="http://schemas.microsoft.com/office/drawing/2014/main" val="95763023"/>
                    </a:ext>
                  </a:extLst>
                </a:gridCol>
                <a:gridCol w="199368">
                  <a:extLst>
                    <a:ext uri="{9D8B030D-6E8A-4147-A177-3AD203B41FA5}">
                      <a16:colId xmlns:a16="http://schemas.microsoft.com/office/drawing/2014/main" val="848641126"/>
                    </a:ext>
                  </a:extLst>
                </a:gridCol>
                <a:gridCol w="199368">
                  <a:extLst>
                    <a:ext uri="{9D8B030D-6E8A-4147-A177-3AD203B41FA5}">
                      <a16:colId xmlns:a16="http://schemas.microsoft.com/office/drawing/2014/main" val="18665654"/>
                    </a:ext>
                  </a:extLst>
                </a:gridCol>
                <a:gridCol w="199368">
                  <a:extLst>
                    <a:ext uri="{9D8B030D-6E8A-4147-A177-3AD203B41FA5}">
                      <a16:colId xmlns:a16="http://schemas.microsoft.com/office/drawing/2014/main" val="1466965218"/>
                    </a:ext>
                  </a:extLst>
                </a:gridCol>
                <a:gridCol w="199368">
                  <a:extLst>
                    <a:ext uri="{9D8B030D-6E8A-4147-A177-3AD203B41FA5}">
                      <a16:colId xmlns:a16="http://schemas.microsoft.com/office/drawing/2014/main" val="4160536798"/>
                    </a:ext>
                  </a:extLst>
                </a:gridCol>
                <a:gridCol w="110760">
                  <a:extLst>
                    <a:ext uri="{9D8B030D-6E8A-4147-A177-3AD203B41FA5}">
                      <a16:colId xmlns:a16="http://schemas.microsoft.com/office/drawing/2014/main" val="3793642382"/>
                    </a:ext>
                  </a:extLst>
                </a:gridCol>
                <a:gridCol w="6545938">
                  <a:extLst>
                    <a:ext uri="{9D8B030D-6E8A-4147-A177-3AD203B41FA5}">
                      <a16:colId xmlns:a16="http://schemas.microsoft.com/office/drawing/2014/main" val="1511340820"/>
                    </a:ext>
                  </a:extLst>
                </a:gridCol>
              </a:tblGrid>
              <a:tr h="115893">
                <a:tc gridSpan="7">
                  <a:txBody>
                    <a:bodyPr/>
                    <a:lstStyle/>
                    <a:p>
                      <a:pPr algn="ctr" fontAlgn="b"/>
                      <a:r>
                        <a:rPr lang="en-US" sz="800" b="1" i="0" u="none" strike="noStrike" dirty="0">
                          <a:solidFill>
                            <a:srgbClr val="000000"/>
                          </a:solidFill>
                          <a:effectLst/>
                          <a:latin typeface="Calibri" panose="020F0502020204030204" pitchFamily="34" charset="0"/>
                        </a:rPr>
                        <a:t>NOVEMBER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November </a:t>
                      </a:r>
                      <a:r>
                        <a:rPr lang="en-US" sz="800" b="0" i="0" u="none" strike="noStrike" dirty="0" smtClean="0">
                          <a:solidFill>
                            <a:srgbClr val="0070C0"/>
                          </a:solidFill>
                          <a:effectLst/>
                          <a:latin typeface="Calibri" panose="020F0502020204030204" pitchFamily="34" charset="0"/>
                        </a:rPr>
                        <a:t>8-10, </a:t>
                      </a:r>
                      <a:r>
                        <a:rPr lang="en-US" sz="800" b="0" i="0" u="none" strike="noStrike" dirty="0">
                          <a:solidFill>
                            <a:srgbClr val="0070C0"/>
                          </a:solidFill>
                          <a:effectLst/>
                          <a:latin typeface="Calibri" panose="020F0502020204030204" pitchFamily="34" charset="0"/>
                        </a:rPr>
                        <a:t>2022 </a:t>
                      </a:r>
                      <a:r>
                        <a:rPr lang="en-US" sz="800" b="0" i="0" u="none" strike="noStrike" dirty="0" smtClean="0">
                          <a:solidFill>
                            <a:srgbClr val="0070C0"/>
                          </a:solidFill>
                          <a:effectLst/>
                          <a:latin typeface="Calibri" panose="020F0502020204030204" pitchFamily="34" charset="0"/>
                        </a:rPr>
                        <a:t>(with joint RC during RCA components) (</a:t>
                      </a:r>
                      <a:r>
                        <a:rPr lang="en-US" sz="800" b="0" i="0" u="none" strike="noStrike" dirty="0" smtClean="0">
                          <a:solidFill>
                            <a:srgbClr val="0070C0"/>
                          </a:solidFill>
                          <a:effectLst/>
                          <a:latin typeface="Calibri" panose="020F0502020204030204" pitchFamily="34" charset="0"/>
                          <a:hlinkClick r:id="rId4"/>
                        </a:rPr>
                        <a:t>link to materials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November 2,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design elements associated with MRI framework revisions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01795985"/>
                  </a:ext>
                </a:extLst>
              </a:tr>
              <a:tr h="11589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44072627"/>
                  </a:ext>
                </a:extLst>
              </a:tr>
              <a:tr h="115893">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593964616"/>
                  </a:ext>
                </a:extLst>
              </a:tr>
              <a:tr h="115893">
                <a:tc>
                  <a:txBody>
                    <a:bodyPr/>
                    <a:lstStyle/>
                    <a:p>
                      <a:pPr algn="ctr" fontAlgn="b"/>
                      <a:r>
                        <a:rPr lang="en-US" sz="800" b="0" i="0" u="none" strike="noStrike" dirty="0">
                          <a:solidFill>
                            <a:srgbClr val="000000"/>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kern="1200" dirty="0">
                          <a:solidFill>
                            <a:srgbClr val="FFFFFF"/>
                          </a:solidFill>
                          <a:effectLst/>
                          <a:latin typeface="Calibri" panose="020F0502020204030204" pitchFamily="34" charset="0"/>
                          <a:ea typeface="+mn-ea"/>
                          <a:cs typeface="+mn-cs"/>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1" i="0" u="none" strike="noStrike" dirty="0">
                          <a:solidFill>
                            <a:schemeClr val="bg1"/>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21494840"/>
                  </a:ext>
                </a:extLst>
              </a:tr>
              <a:tr h="115893">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666438396"/>
                  </a:ext>
                </a:extLst>
              </a:tr>
              <a:tr h="115893">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28679643"/>
                  </a:ext>
                </a:extLst>
              </a:tr>
              <a:tr h="115893">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717868926"/>
                  </a:ext>
                </a:extLst>
              </a:tr>
              <a:tr h="179346">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766149121"/>
                  </a:ext>
                </a:extLst>
              </a:tr>
            </a:tbl>
          </a:graphicData>
        </a:graphic>
      </p:graphicFrame>
      <p:graphicFrame>
        <p:nvGraphicFramePr>
          <p:cNvPr id="10" name="Table 9"/>
          <p:cNvGraphicFramePr>
            <a:graphicFrameLocks noGrp="1"/>
          </p:cNvGraphicFramePr>
          <p:nvPr>
            <p:extLst/>
          </p:nvPr>
        </p:nvGraphicFramePr>
        <p:xfrm>
          <a:off x="457201" y="3257550"/>
          <a:ext cx="8077197" cy="1180061"/>
        </p:xfrm>
        <a:graphic>
          <a:graphicData uri="http://schemas.openxmlformats.org/drawingml/2006/table">
            <a:tbl>
              <a:tblPr/>
              <a:tblGrid>
                <a:gridCol w="199368">
                  <a:extLst>
                    <a:ext uri="{9D8B030D-6E8A-4147-A177-3AD203B41FA5}">
                      <a16:colId xmlns:a16="http://schemas.microsoft.com/office/drawing/2014/main" val="3062232543"/>
                    </a:ext>
                  </a:extLst>
                </a:gridCol>
                <a:gridCol w="224290">
                  <a:extLst>
                    <a:ext uri="{9D8B030D-6E8A-4147-A177-3AD203B41FA5}">
                      <a16:colId xmlns:a16="http://schemas.microsoft.com/office/drawing/2014/main" val="4194417809"/>
                    </a:ext>
                  </a:extLst>
                </a:gridCol>
                <a:gridCol w="199368">
                  <a:extLst>
                    <a:ext uri="{9D8B030D-6E8A-4147-A177-3AD203B41FA5}">
                      <a16:colId xmlns:a16="http://schemas.microsoft.com/office/drawing/2014/main" val="3801876890"/>
                    </a:ext>
                  </a:extLst>
                </a:gridCol>
                <a:gridCol w="199368">
                  <a:extLst>
                    <a:ext uri="{9D8B030D-6E8A-4147-A177-3AD203B41FA5}">
                      <a16:colId xmlns:a16="http://schemas.microsoft.com/office/drawing/2014/main" val="725709806"/>
                    </a:ext>
                  </a:extLst>
                </a:gridCol>
                <a:gridCol w="199368">
                  <a:extLst>
                    <a:ext uri="{9D8B030D-6E8A-4147-A177-3AD203B41FA5}">
                      <a16:colId xmlns:a16="http://schemas.microsoft.com/office/drawing/2014/main" val="3727064403"/>
                    </a:ext>
                  </a:extLst>
                </a:gridCol>
                <a:gridCol w="199368">
                  <a:extLst>
                    <a:ext uri="{9D8B030D-6E8A-4147-A177-3AD203B41FA5}">
                      <a16:colId xmlns:a16="http://schemas.microsoft.com/office/drawing/2014/main" val="123238615"/>
                    </a:ext>
                  </a:extLst>
                </a:gridCol>
                <a:gridCol w="199368">
                  <a:extLst>
                    <a:ext uri="{9D8B030D-6E8A-4147-A177-3AD203B41FA5}">
                      <a16:colId xmlns:a16="http://schemas.microsoft.com/office/drawing/2014/main" val="2084312534"/>
                    </a:ext>
                  </a:extLst>
                </a:gridCol>
                <a:gridCol w="110760">
                  <a:extLst>
                    <a:ext uri="{9D8B030D-6E8A-4147-A177-3AD203B41FA5}">
                      <a16:colId xmlns:a16="http://schemas.microsoft.com/office/drawing/2014/main" val="2406022584"/>
                    </a:ext>
                  </a:extLst>
                </a:gridCol>
                <a:gridCol w="6545939">
                  <a:extLst>
                    <a:ext uri="{9D8B030D-6E8A-4147-A177-3AD203B41FA5}">
                      <a16:colId xmlns:a16="http://schemas.microsoft.com/office/drawing/2014/main" val="1474733509"/>
                    </a:ext>
                  </a:extLst>
                </a:gridCol>
              </a:tblGrid>
              <a:tr h="134183">
                <a:tc gridSpan="7">
                  <a:txBody>
                    <a:bodyPr/>
                    <a:lstStyle/>
                    <a:p>
                      <a:pPr algn="ctr" fontAlgn="b"/>
                      <a:r>
                        <a:rPr lang="en-US" sz="800" b="1" i="0" u="none" strike="noStrike" dirty="0">
                          <a:solidFill>
                            <a:srgbClr val="000000"/>
                          </a:solidFill>
                          <a:effectLst/>
                          <a:latin typeface="Calibri" panose="020F0502020204030204" pitchFamily="34" charset="0"/>
                        </a:rPr>
                        <a:t>DECEMBER 2022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a:solidFill>
                            <a:srgbClr val="0070C0"/>
                          </a:solidFill>
                          <a:effectLst/>
                          <a:latin typeface="Calibri" panose="020F0502020204030204" pitchFamily="34" charset="0"/>
                        </a:rPr>
                        <a:t>December 6-8, 2022 </a:t>
                      </a:r>
                      <a:r>
                        <a:rPr lang="en-US" sz="800" b="0" i="0" u="none" strike="noStrike" dirty="0" smtClean="0">
                          <a:solidFill>
                            <a:srgbClr val="0070C0"/>
                          </a:solidFill>
                          <a:effectLst/>
                          <a:latin typeface="Calibri" panose="020F0502020204030204" pitchFamily="34" charset="0"/>
                        </a:rPr>
                        <a:t>(with joint RC during RCA components; TC invited to participate in RCA discussions)</a:t>
                      </a:r>
                      <a:r>
                        <a:rPr lang="en-US" sz="800" b="0" i="0" u="none" strike="noStrike" dirty="0">
                          <a:solidFill>
                            <a:srgbClr val="0070C0"/>
                          </a:solidFill>
                          <a:effectLst/>
                          <a:latin typeface="Calibri" panose="020F0502020204030204" pitchFamily="34" charset="0"/>
                        </a:rPr>
                        <a:t/>
                      </a:r>
                      <a:br>
                        <a:rPr lang="en-US" sz="800" b="0" i="0" u="none" strike="noStrike" dirty="0">
                          <a:solidFill>
                            <a:srgbClr val="0070C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November 30, 2022</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Review detailed design elements associated with MRI framework revisions. Introduce framework for integrating gas limitations into resource adequacy</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Date:</a:t>
                      </a:r>
                      <a:r>
                        <a:rPr lang="en-US" sz="800" b="0" i="0" u="none" strike="noStrike" dirty="0">
                          <a:solidFill>
                            <a:srgbClr val="CC3300"/>
                          </a:solidFill>
                          <a:effectLst/>
                          <a:latin typeface="Calibri" panose="020F0502020204030204" pitchFamily="34" charset="0"/>
                        </a:rPr>
                        <a:t> December 14, 2022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a:solidFill>
                            <a:srgbClr val="00B050"/>
                          </a:solidFill>
                          <a:effectLst/>
                          <a:latin typeface="Calibri" panose="020F0502020204030204" pitchFamily="34" charset="0"/>
                        </a:rPr>
                        <a:t>December 8, 2022</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Review detailed design elements associated with resource modeling enhancements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041040"/>
                  </a:ext>
                </a:extLst>
              </a:tr>
              <a:tr h="13418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12000620"/>
                  </a:ext>
                </a:extLst>
              </a:tr>
              <a:tr h="134183">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 </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25061318"/>
                  </a:ext>
                </a:extLst>
              </a:tr>
              <a:tr h="134183">
                <a:tc>
                  <a:txBody>
                    <a:bodyPr/>
                    <a:lstStyle/>
                    <a:p>
                      <a:pPr algn="ctr" fontAlgn="b"/>
                      <a:r>
                        <a:rPr lang="en-US" sz="800" b="0" i="0" u="none" strike="noStrike" dirty="0">
                          <a:solidFill>
                            <a:srgbClr val="000000"/>
                          </a:solidFill>
                          <a:effectLst/>
                          <a:latin typeface="Calibri" panose="020F0502020204030204" pitchFamily="34" charset="0"/>
                        </a:rPr>
                        <a:t>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a:solidFill>
                            <a:srgbClr val="FFFFFF"/>
                          </a:solidFill>
                          <a:effectLst/>
                          <a:latin typeface="Calibri" panose="020F0502020204030204" pitchFamily="34" charset="0"/>
                        </a:rPr>
                        <a:t>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00B050"/>
                        </a:gs>
                      </a:gsLst>
                      <a:lin ang="5400000" scaled="1"/>
                    </a:gradFill>
                  </a:tcPr>
                </a:tc>
                <a:tc>
                  <a:txBody>
                    <a:bodyPr/>
                    <a:lstStyle/>
                    <a:p>
                      <a:pPr algn="ctr" fontAlgn="b"/>
                      <a:r>
                        <a:rPr lang="en-US" sz="800" b="0" i="0" u="none" strike="noStrike" dirty="0">
                          <a:solidFill>
                            <a:srgbClr val="000000"/>
                          </a:solidFill>
                          <a:effectLst/>
                          <a:latin typeface="Calibri" panose="020F0502020204030204" pitchFamily="34" charset="0"/>
                        </a:rPr>
                        <a:t>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99340521"/>
                  </a:ext>
                </a:extLst>
              </a:tr>
              <a:tr h="134183">
                <a:tc>
                  <a:txBody>
                    <a:bodyPr/>
                    <a:lstStyle/>
                    <a:p>
                      <a:pPr algn="ctr" fontAlgn="b"/>
                      <a:r>
                        <a:rPr lang="en-US" sz="800" b="0" i="0" u="none" strike="noStrike" dirty="0">
                          <a:solidFill>
                            <a:srgbClr val="000000"/>
                          </a:solidFill>
                          <a:effectLst/>
                          <a:latin typeface="Calibri" panose="020F0502020204030204" pitchFamily="34" charset="0"/>
                        </a:rPr>
                        <a:t>11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a:solidFill>
                            <a:srgbClr val="FFFFFF"/>
                          </a:solidFill>
                          <a:effectLst/>
                          <a:latin typeface="Calibri" panose="020F0502020204030204" pitchFamily="34" charset="0"/>
                        </a:rPr>
                        <a:t>14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a:solidFill>
                            <a:srgbClr val="000000"/>
                          </a:solidFill>
                          <a:effectLst/>
                          <a:latin typeface="Calibri" panose="020F0502020204030204" pitchFamily="34" charset="0"/>
                        </a:rPr>
                        <a:t>15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36128740"/>
                  </a:ext>
                </a:extLst>
              </a:tr>
              <a:tr h="134183">
                <a:tc>
                  <a:txBody>
                    <a:bodyPr/>
                    <a:lstStyle/>
                    <a:p>
                      <a:pPr algn="ctr" fontAlgn="b"/>
                      <a:r>
                        <a:rPr lang="en-US" sz="800" b="0" i="0" u="none" strike="noStrike" dirty="0">
                          <a:solidFill>
                            <a:srgbClr val="000000"/>
                          </a:solidFill>
                          <a:effectLst/>
                          <a:latin typeface="Calibri" panose="020F0502020204030204" pitchFamily="34" charset="0"/>
                        </a:rPr>
                        <a:t>18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a:solidFill>
                            <a:srgbClr val="000000"/>
                          </a:solidFill>
                          <a:effectLst/>
                          <a:latin typeface="Calibri" panose="020F0502020204030204" pitchFamily="34" charset="0"/>
                        </a:rPr>
                        <a:t>21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22</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24</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287919034"/>
                  </a:ext>
                </a:extLst>
              </a:tr>
              <a:tr h="134183">
                <a:tc>
                  <a:txBody>
                    <a:bodyPr/>
                    <a:lstStyle/>
                    <a:p>
                      <a:pPr algn="ctr" fontAlgn="b"/>
                      <a:r>
                        <a:rPr lang="en-US" sz="800" b="0" i="0" u="none" strike="noStrike" dirty="0">
                          <a:solidFill>
                            <a:srgbClr val="000000"/>
                          </a:solidFill>
                          <a:effectLst/>
                          <a:latin typeface="Calibri" panose="020F0502020204030204" pitchFamily="34" charset="0"/>
                        </a:rPr>
                        <a:t>25</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26</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27</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28</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29</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30</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31</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67119079"/>
                  </a:ext>
                </a:extLst>
              </a:tr>
              <a:tr h="240780">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363755811"/>
                  </a:ext>
                </a:extLst>
              </a:tr>
            </a:tbl>
          </a:graphicData>
        </a:graphic>
      </p:graphicFrame>
      <p:sp>
        <p:nvSpPr>
          <p:cNvPr id="11"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22</a:t>
            </a:fld>
            <a:endParaRPr lang="en-US" dirty="0"/>
          </a:p>
        </p:txBody>
      </p:sp>
    </p:spTree>
    <p:extLst>
      <p:ext uri="{BB962C8B-B14F-4D97-AF65-F5344CB8AC3E}">
        <p14:creationId xmlns:p14="http://schemas.microsoft.com/office/powerpoint/2010/main" val="652860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r>
              <a:rPr lang="en-US" dirty="0" smtClean="0">
                <a:solidFill>
                  <a:schemeClr val="bg1"/>
                </a:solidFill>
              </a:rPr>
              <a:t>h</a:t>
            </a:r>
            <a:endParaRPr lang="en-US" dirty="0">
              <a:solidFill>
                <a:schemeClr val="bg1"/>
              </a:solidFill>
            </a:endParaRPr>
          </a:p>
        </p:txBody>
      </p:sp>
      <p:sp>
        <p:nvSpPr>
          <p:cNvPr id="8" name="Title 1"/>
          <p:cNvSpPr>
            <a:spLocks noGrp="1"/>
          </p:cNvSpPr>
          <p:nvPr>
            <p:ph type="title"/>
          </p:nvPr>
        </p:nvSpPr>
        <p:spPr>
          <a:xfrm>
            <a:off x="457200" y="-171450"/>
            <a:ext cx="8229600" cy="857250"/>
          </a:xfrm>
        </p:spPr>
        <p:txBody>
          <a:bodyPr>
            <a:normAutofit fontScale="90000"/>
          </a:bodyPr>
          <a:lstStyle/>
          <a:p>
            <a:r>
              <a:rPr lang="en-US" sz="2800" dirty="0"/>
              <a:t>Stakeholder </a:t>
            </a:r>
            <a:r>
              <a:rPr lang="en-US" sz="2800" dirty="0" smtClean="0"/>
              <a:t>Schedule – Conceptual/Detailed Design Phase</a:t>
            </a:r>
            <a:endParaRPr lang="en-US" sz="2800" dirty="0"/>
          </a:p>
        </p:txBody>
      </p:sp>
      <p:graphicFrame>
        <p:nvGraphicFramePr>
          <p:cNvPr id="12" name="Table 11"/>
          <p:cNvGraphicFramePr>
            <a:graphicFrameLocks noGrp="1"/>
          </p:cNvGraphicFramePr>
          <p:nvPr>
            <p:extLst/>
          </p:nvPr>
        </p:nvGraphicFramePr>
        <p:xfrm>
          <a:off x="457201" y="505883"/>
          <a:ext cx="8077196" cy="1227667"/>
        </p:xfrm>
        <a:graphic>
          <a:graphicData uri="http://schemas.openxmlformats.org/drawingml/2006/table">
            <a:tbl>
              <a:tblPr/>
              <a:tblGrid>
                <a:gridCol w="199368">
                  <a:extLst>
                    <a:ext uri="{9D8B030D-6E8A-4147-A177-3AD203B41FA5}">
                      <a16:colId xmlns:a16="http://schemas.microsoft.com/office/drawing/2014/main" val="2478328574"/>
                    </a:ext>
                  </a:extLst>
                </a:gridCol>
                <a:gridCol w="224290">
                  <a:extLst>
                    <a:ext uri="{9D8B030D-6E8A-4147-A177-3AD203B41FA5}">
                      <a16:colId xmlns:a16="http://schemas.microsoft.com/office/drawing/2014/main" val="2765896348"/>
                    </a:ext>
                  </a:extLst>
                </a:gridCol>
                <a:gridCol w="199368">
                  <a:extLst>
                    <a:ext uri="{9D8B030D-6E8A-4147-A177-3AD203B41FA5}">
                      <a16:colId xmlns:a16="http://schemas.microsoft.com/office/drawing/2014/main" val="95763023"/>
                    </a:ext>
                  </a:extLst>
                </a:gridCol>
                <a:gridCol w="199368">
                  <a:extLst>
                    <a:ext uri="{9D8B030D-6E8A-4147-A177-3AD203B41FA5}">
                      <a16:colId xmlns:a16="http://schemas.microsoft.com/office/drawing/2014/main" val="848641126"/>
                    </a:ext>
                  </a:extLst>
                </a:gridCol>
                <a:gridCol w="199368">
                  <a:extLst>
                    <a:ext uri="{9D8B030D-6E8A-4147-A177-3AD203B41FA5}">
                      <a16:colId xmlns:a16="http://schemas.microsoft.com/office/drawing/2014/main" val="18665654"/>
                    </a:ext>
                  </a:extLst>
                </a:gridCol>
                <a:gridCol w="199368">
                  <a:extLst>
                    <a:ext uri="{9D8B030D-6E8A-4147-A177-3AD203B41FA5}">
                      <a16:colId xmlns:a16="http://schemas.microsoft.com/office/drawing/2014/main" val="1466965218"/>
                    </a:ext>
                  </a:extLst>
                </a:gridCol>
                <a:gridCol w="199368">
                  <a:extLst>
                    <a:ext uri="{9D8B030D-6E8A-4147-A177-3AD203B41FA5}">
                      <a16:colId xmlns:a16="http://schemas.microsoft.com/office/drawing/2014/main" val="4160536798"/>
                    </a:ext>
                  </a:extLst>
                </a:gridCol>
                <a:gridCol w="110760">
                  <a:extLst>
                    <a:ext uri="{9D8B030D-6E8A-4147-A177-3AD203B41FA5}">
                      <a16:colId xmlns:a16="http://schemas.microsoft.com/office/drawing/2014/main" val="3793642382"/>
                    </a:ext>
                  </a:extLst>
                </a:gridCol>
                <a:gridCol w="6545938">
                  <a:extLst>
                    <a:ext uri="{9D8B030D-6E8A-4147-A177-3AD203B41FA5}">
                      <a16:colId xmlns:a16="http://schemas.microsoft.com/office/drawing/2014/main" val="1511340820"/>
                    </a:ext>
                  </a:extLst>
                </a:gridCol>
              </a:tblGrid>
              <a:tr h="115893">
                <a:tc gridSpan="7">
                  <a:txBody>
                    <a:bodyPr/>
                    <a:lstStyle/>
                    <a:p>
                      <a:pPr algn="ctr" fontAlgn="b"/>
                      <a:r>
                        <a:rPr lang="en-US" sz="800" b="1" i="0" u="none" strike="noStrike" dirty="0" smtClean="0">
                          <a:solidFill>
                            <a:srgbClr val="000000"/>
                          </a:solidFill>
                          <a:effectLst/>
                          <a:latin typeface="Calibri" panose="020F0502020204030204" pitchFamily="34" charset="0"/>
                        </a:rPr>
                        <a:t>JANUARY 2023</a:t>
                      </a:r>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smtClean="0">
                          <a:solidFill>
                            <a:srgbClr val="0070C0"/>
                          </a:solidFill>
                          <a:effectLst/>
                          <a:latin typeface="Calibri" panose="020F0502020204030204" pitchFamily="34" charset="0"/>
                        </a:rPr>
                        <a:t>January 10-12, 2023 (with joint RC during RCA components)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January 4, 2023</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MRI framework revisions,</a:t>
                      </a:r>
                      <a:r>
                        <a:rPr lang="en-US" sz="800" b="0" i="0" u="none" strike="noStrike" baseline="0" dirty="0" smtClean="0">
                          <a:solidFill>
                            <a:srgbClr val="000000"/>
                          </a:solidFill>
                          <a:effectLst/>
                          <a:latin typeface="Calibri" panose="020F0502020204030204" pitchFamily="34" charset="0"/>
                        </a:rPr>
                        <a:t> r</a:t>
                      </a:r>
                      <a:r>
                        <a:rPr lang="en-US" sz="800" b="0" i="0" u="none" strike="noStrike" dirty="0" smtClean="0">
                          <a:solidFill>
                            <a:srgbClr val="000000"/>
                          </a:solidFill>
                          <a:effectLst/>
                          <a:latin typeface="Calibri" panose="020F0502020204030204" pitchFamily="34" charset="0"/>
                        </a:rPr>
                        <a:t>eview conceptual</a:t>
                      </a:r>
                      <a:r>
                        <a:rPr lang="en-US" sz="800" b="0" i="0" u="none" strike="noStrike" baseline="0" dirty="0" smtClean="0">
                          <a:solidFill>
                            <a:srgbClr val="000000"/>
                          </a:solidFill>
                          <a:effectLst/>
                          <a:latin typeface="Calibri" panose="020F0502020204030204" pitchFamily="34" charset="0"/>
                        </a:rPr>
                        <a:t> design for </a:t>
                      </a:r>
                      <a:r>
                        <a:rPr lang="en-US" sz="800" b="0" i="0" u="none" strike="noStrike" baseline="0" dirty="0" smtClean="0">
                          <a:solidFill>
                            <a:srgbClr val="000000"/>
                          </a:solidFill>
                          <a:effectLst/>
                          <a:latin typeface="Calibri" panose="020F0502020204030204" pitchFamily="34" charset="0"/>
                          <a:cs typeface="Times New Roman" panose="02020603050405020304" pitchFamily="18" charset="0"/>
                        </a:rPr>
                        <a:t>g</a:t>
                      </a:r>
                      <a:r>
                        <a:rPr lang="en-US"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resource modeling and accreditation method,</a:t>
                      </a:r>
                      <a:r>
                        <a:rPr lang="en-US" sz="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0" i="0" u="none" strike="noStrike" dirty="0" smtClean="0">
                          <a:solidFill>
                            <a:srgbClr val="000000"/>
                          </a:solidFill>
                          <a:effectLst/>
                          <a:latin typeface="Calibri" panose="020F0502020204030204" pitchFamily="34" charset="0"/>
                        </a:rPr>
                        <a:t>and continue discussion on </a:t>
                      </a:r>
                      <a:r>
                        <a:rPr lang="en-US" sz="800" b="0" i="0" u="none" strike="noStrike" dirty="0">
                          <a:solidFill>
                            <a:srgbClr val="000000"/>
                          </a:solidFill>
                          <a:effectLst/>
                          <a:latin typeface="Calibri" panose="020F0502020204030204" pitchFamily="34" charset="0"/>
                        </a:rPr>
                        <a:t>impact assessment scenarios</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00000"/>
                          </a:solidFill>
                          <a:effectLst/>
                          <a:latin typeface="Calibri" panose="020F0502020204030204" pitchFamily="34" charset="0"/>
                        </a:rPr>
                        <a:t>RC Meeting Date: </a:t>
                      </a:r>
                      <a:r>
                        <a:rPr lang="en-US" sz="800" b="0" i="0" u="none" strike="noStrike" dirty="0" smtClean="0">
                          <a:solidFill>
                            <a:srgbClr val="C00000"/>
                          </a:solidFill>
                          <a:effectLst/>
                          <a:latin typeface="Calibri" panose="020F0502020204030204" pitchFamily="34" charset="0"/>
                        </a:rPr>
                        <a:t>January 18, 2023 (MC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a:t>
                      </a:r>
                      <a:r>
                        <a:rPr lang="en-US" sz="800" b="0" i="0" u="none" strike="noStrike" dirty="0">
                          <a:solidFill>
                            <a:srgbClr val="00B050"/>
                          </a:solidFill>
                          <a:effectLst/>
                          <a:latin typeface="Calibri" panose="020F0502020204030204" pitchFamily="34" charset="0"/>
                        </a:rPr>
                        <a:t> </a:t>
                      </a:r>
                      <a:r>
                        <a:rPr lang="en-US" sz="800" b="0" i="0" u="none" strike="noStrike" dirty="0" smtClean="0">
                          <a:solidFill>
                            <a:srgbClr val="00B050"/>
                          </a:solidFill>
                          <a:effectLst/>
                          <a:latin typeface="Calibri" panose="020F0502020204030204" pitchFamily="34" charset="0"/>
                        </a:rPr>
                        <a:t>January 11, 2023</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resource modeling enhancements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1795985"/>
                  </a:ext>
                </a:extLst>
              </a:tr>
              <a:tr h="11589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44072627"/>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4</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593964616"/>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10</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kern="1200" dirty="0" smtClean="0">
                          <a:solidFill>
                            <a:schemeClr val="bg1"/>
                          </a:solidFill>
                          <a:effectLst/>
                          <a:latin typeface="Calibri" panose="020F0502020204030204" pitchFamily="34" charset="0"/>
                          <a:ea typeface="+mn-ea"/>
                          <a:cs typeface="+mn-cs"/>
                        </a:rPr>
                        <a:t>11</a:t>
                      </a:r>
                      <a:endParaRPr lang="en-US" sz="800" b="1" i="0" u="none" strike="noStrike" kern="1200" dirty="0">
                        <a:solidFill>
                          <a:schemeClr val="bg1"/>
                        </a:solidFill>
                        <a:effectLst/>
                        <a:latin typeface="Calibri" panose="020F0502020204030204" pitchFamily="34" charset="0"/>
                        <a:ea typeface="+mn-ea"/>
                        <a:cs typeface="+mn-cs"/>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CC330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12</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13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021494840"/>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666438396"/>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28679643"/>
                  </a:ext>
                </a:extLst>
              </a:tr>
              <a:tr h="115893">
                <a:tc>
                  <a:txBody>
                    <a:bodyPr/>
                    <a:lstStyle/>
                    <a:p>
                      <a:pPr algn="ctr" fontAlgn="b"/>
                      <a:r>
                        <a:rPr lang="en-US" sz="800" b="0" i="0" u="none" strike="noStrike" dirty="0" smtClean="0">
                          <a:solidFill>
                            <a:srgbClr val="000000"/>
                          </a:solidFill>
                          <a:effectLst/>
                          <a:latin typeface="Calibri" panose="020F0502020204030204" pitchFamily="34" charset="0"/>
                        </a:rPr>
                        <a:t>29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717868926"/>
                  </a:ext>
                </a:extLst>
              </a:tr>
              <a:tr h="179346">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766149121"/>
                  </a:ext>
                </a:extLst>
              </a:tr>
            </a:tbl>
          </a:graphicData>
        </a:graphic>
      </p:graphicFrame>
      <p:graphicFrame>
        <p:nvGraphicFramePr>
          <p:cNvPr id="13" name="Table 12"/>
          <p:cNvGraphicFramePr>
            <a:graphicFrameLocks noGrp="1"/>
          </p:cNvGraphicFramePr>
          <p:nvPr>
            <p:extLst/>
          </p:nvPr>
        </p:nvGraphicFramePr>
        <p:xfrm>
          <a:off x="457201" y="1885950"/>
          <a:ext cx="8077197" cy="1227667"/>
        </p:xfrm>
        <a:graphic>
          <a:graphicData uri="http://schemas.openxmlformats.org/drawingml/2006/table">
            <a:tbl>
              <a:tblPr/>
              <a:tblGrid>
                <a:gridCol w="199368">
                  <a:extLst>
                    <a:ext uri="{9D8B030D-6E8A-4147-A177-3AD203B41FA5}">
                      <a16:colId xmlns:a16="http://schemas.microsoft.com/office/drawing/2014/main" val="3062232543"/>
                    </a:ext>
                  </a:extLst>
                </a:gridCol>
                <a:gridCol w="224290">
                  <a:extLst>
                    <a:ext uri="{9D8B030D-6E8A-4147-A177-3AD203B41FA5}">
                      <a16:colId xmlns:a16="http://schemas.microsoft.com/office/drawing/2014/main" val="4194417809"/>
                    </a:ext>
                  </a:extLst>
                </a:gridCol>
                <a:gridCol w="199368">
                  <a:extLst>
                    <a:ext uri="{9D8B030D-6E8A-4147-A177-3AD203B41FA5}">
                      <a16:colId xmlns:a16="http://schemas.microsoft.com/office/drawing/2014/main" val="3801876890"/>
                    </a:ext>
                  </a:extLst>
                </a:gridCol>
                <a:gridCol w="199368">
                  <a:extLst>
                    <a:ext uri="{9D8B030D-6E8A-4147-A177-3AD203B41FA5}">
                      <a16:colId xmlns:a16="http://schemas.microsoft.com/office/drawing/2014/main" val="725709806"/>
                    </a:ext>
                  </a:extLst>
                </a:gridCol>
                <a:gridCol w="199368">
                  <a:extLst>
                    <a:ext uri="{9D8B030D-6E8A-4147-A177-3AD203B41FA5}">
                      <a16:colId xmlns:a16="http://schemas.microsoft.com/office/drawing/2014/main" val="3727064403"/>
                    </a:ext>
                  </a:extLst>
                </a:gridCol>
                <a:gridCol w="199368">
                  <a:extLst>
                    <a:ext uri="{9D8B030D-6E8A-4147-A177-3AD203B41FA5}">
                      <a16:colId xmlns:a16="http://schemas.microsoft.com/office/drawing/2014/main" val="123238615"/>
                    </a:ext>
                  </a:extLst>
                </a:gridCol>
                <a:gridCol w="199368">
                  <a:extLst>
                    <a:ext uri="{9D8B030D-6E8A-4147-A177-3AD203B41FA5}">
                      <a16:colId xmlns:a16="http://schemas.microsoft.com/office/drawing/2014/main" val="2084312534"/>
                    </a:ext>
                  </a:extLst>
                </a:gridCol>
                <a:gridCol w="110760">
                  <a:extLst>
                    <a:ext uri="{9D8B030D-6E8A-4147-A177-3AD203B41FA5}">
                      <a16:colId xmlns:a16="http://schemas.microsoft.com/office/drawing/2014/main" val="2406022584"/>
                    </a:ext>
                  </a:extLst>
                </a:gridCol>
                <a:gridCol w="6545939">
                  <a:extLst>
                    <a:ext uri="{9D8B030D-6E8A-4147-A177-3AD203B41FA5}">
                      <a16:colId xmlns:a16="http://schemas.microsoft.com/office/drawing/2014/main" val="1474733509"/>
                    </a:ext>
                  </a:extLst>
                </a:gridCol>
              </a:tblGrid>
              <a:tr h="134183">
                <a:tc gridSpan="7">
                  <a:txBody>
                    <a:bodyPr/>
                    <a:lstStyle/>
                    <a:p>
                      <a:pPr algn="ctr" fontAlgn="b"/>
                      <a:r>
                        <a:rPr lang="en-US" sz="800" b="1" i="0" u="none" strike="noStrike" dirty="0" smtClean="0">
                          <a:solidFill>
                            <a:srgbClr val="000000"/>
                          </a:solidFill>
                          <a:effectLst/>
                          <a:latin typeface="Calibri" panose="020F0502020204030204" pitchFamily="34" charset="0"/>
                        </a:rPr>
                        <a:t>FEBRUARY 2023</a:t>
                      </a:r>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800" b="1" i="0" u="sng" strike="noStrike" dirty="0" smtClean="0">
                          <a:solidFill>
                            <a:srgbClr val="000000"/>
                          </a:solidFill>
                          <a:effectLst/>
                          <a:latin typeface="Calibri" panose="020F0502020204030204" pitchFamily="34" charset="0"/>
                        </a:rPr>
                        <a:t>Joint Markets and Reliability Committees</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 </a:t>
                      </a:r>
                      <a:r>
                        <a:rPr lang="en-US" sz="800" b="0" i="0" u="none" strike="noStrike" dirty="0" smtClean="0">
                          <a:solidFill>
                            <a:srgbClr val="0070C0"/>
                          </a:solidFill>
                          <a:effectLst/>
                          <a:latin typeface="Calibri" panose="020F0502020204030204" pitchFamily="34" charset="0"/>
                        </a:rPr>
                        <a:t>February 7-9, 2023 (with joint RC during RCA components)</a:t>
                      </a:r>
                      <a:r>
                        <a:rPr lang="en-US" sz="800" b="0" i="0" u="none" strike="noStrike" dirty="0">
                          <a:solidFill>
                            <a:srgbClr val="0070C0"/>
                          </a:solidFill>
                          <a:effectLst/>
                          <a:latin typeface="Calibri" panose="020F0502020204030204" pitchFamily="34" charset="0"/>
                        </a:rPr>
                        <a:t/>
                      </a:r>
                      <a:br>
                        <a:rPr lang="en-US" sz="800" b="0" i="0" u="none" strike="noStrike" dirty="0">
                          <a:solidFill>
                            <a:srgbClr val="0070C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February 1, 2023</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MRI framework revisions,</a:t>
                      </a:r>
                      <a:r>
                        <a:rPr lang="en-US" sz="800" b="0" i="0" u="none" strike="noStrike" baseline="0" dirty="0" smtClean="0">
                          <a:solidFill>
                            <a:srgbClr val="000000"/>
                          </a:solidFill>
                          <a:effectLst/>
                          <a:latin typeface="Calibri" panose="020F0502020204030204" pitchFamily="34" charset="0"/>
                        </a:rPr>
                        <a:t> continue r</a:t>
                      </a:r>
                      <a:r>
                        <a:rPr lang="en-US" sz="800" b="0" i="0" u="none" strike="noStrike" dirty="0" smtClean="0">
                          <a:solidFill>
                            <a:srgbClr val="000000"/>
                          </a:solidFill>
                          <a:effectLst/>
                          <a:latin typeface="Calibri" panose="020F0502020204030204" pitchFamily="34" charset="0"/>
                        </a:rPr>
                        <a:t>eview of the conceptual</a:t>
                      </a:r>
                      <a:r>
                        <a:rPr lang="en-US" sz="800" b="0" i="0" u="none" strike="noStrike" baseline="0" dirty="0" smtClean="0">
                          <a:solidFill>
                            <a:srgbClr val="000000"/>
                          </a:solidFill>
                          <a:effectLst/>
                          <a:latin typeface="Calibri" panose="020F0502020204030204" pitchFamily="34" charset="0"/>
                        </a:rPr>
                        <a:t> design for </a:t>
                      </a:r>
                      <a:r>
                        <a:rPr lang="en-US" sz="800" b="0" i="0" u="none" strike="noStrike" baseline="0" dirty="0" smtClean="0">
                          <a:solidFill>
                            <a:srgbClr val="000000"/>
                          </a:solidFill>
                          <a:effectLst/>
                          <a:latin typeface="Calibri" panose="020F0502020204030204" pitchFamily="34" charset="0"/>
                          <a:cs typeface="Times New Roman" panose="02020603050405020304" pitchFamily="18" charset="0"/>
                        </a:rPr>
                        <a:t>g</a:t>
                      </a:r>
                      <a:r>
                        <a:rPr lang="en-US"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resource modeling and accreditation method, </a:t>
                      </a:r>
                      <a:r>
                        <a:rPr lang="en-US" sz="800" b="0" i="0" u="none" strike="noStrike" dirty="0" smtClean="0">
                          <a:solidFill>
                            <a:srgbClr val="000000"/>
                          </a:solidFill>
                          <a:effectLst/>
                          <a:latin typeface="Calibri" panose="020F0502020204030204" pitchFamily="34" charset="0"/>
                        </a:rPr>
                        <a:t>and finalize impact assessment scenarios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Date:</a:t>
                      </a:r>
                      <a:r>
                        <a:rPr lang="en-US" sz="800" b="0" i="0" u="none" strike="noStrike" dirty="0">
                          <a:solidFill>
                            <a:srgbClr val="CC3300"/>
                          </a:solidFill>
                          <a:effectLst/>
                          <a:latin typeface="Calibri" panose="020F0502020204030204" pitchFamily="34" charset="0"/>
                        </a:rPr>
                        <a:t> </a:t>
                      </a:r>
                      <a:r>
                        <a:rPr lang="en-US" sz="800" b="0" i="0" u="none" strike="noStrike" dirty="0" smtClean="0">
                          <a:solidFill>
                            <a:srgbClr val="CC3300"/>
                          </a:solidFill>
                          <a:effectLst/>
                          <a:latin typeface="Calibri" panose="020F0502020204030204" pitchFamily="34" charset="0"/>
                        </a:rPr>
                        <a:t>February </a:t>
                      </a:r>
                      <a:r>
                        <a:rPr lang="en-US" sz="800" b="0" i="0" u="none" strike="noStrike" dirty="0">
                          <a:solidFill>
                            <a:srgbClr val="CC3300"/>
                          </a:solidFill>
                          <a:effectLst/>
                          <a:latin typeface="Calibri" panose="020F0502020204030204" pitchFamily="34" charset="0"/>
                        </a:rPr>
                        <a:t>14, </a:t>
                      </a:r>
                      <a:r>
                        <a:rPr lang="en-US" sz="800" b="0" i="0" u="none" strike="noStrike" dirty="0" smtClean="0">
                          <a:solidFill>
                            <a:srgbClr val="CC3300"/>
                          </a:solidFill>
                          <a:effectLst/>
                          <a:latin typeface="Calibri" panose="020F0502020204030204" pitchFamily="34" charset="0"/>
                        </a:rPr>
                        <a:t>2023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February </a:t>
                      </a:r>
                      <a:r>
                        <a:rPr lang="en-US" sz="800" b="0" i="0" u="none" strike="noStrike" dirty="0">
                          <a:solidFill>
                            <a:srgbClr val="00B050"/>
                          </a:solidFill>
                          <a:effectLst/>
                          <a:latin typeface="Calibri" panose="020F0502020204030204" pitchFamily="34" charset="0"/>
                        </a:rPr>
                        <a:t>8, </a:t>
                      </a:r>
                      <a:r>
                        <a:rPr lang="en-US" sz="800" b="0" i="0" u="none" strike="noStrike" dirty="0" smtClean="0">
                          <a:solidFill>
                            <a:srgbClr val="00B050"/>
                          </a:solidFill>
                          <a:effectLst/>
                          <a:latin typeface="Calibri" panose="020F0502020204030204" pitchFamily="34" charset="0"/>
                        </a:rPr>
                        <a:t>2023</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a:t>
                      </a:r>
                      <a:r>
                        <a:rPr lang="en-US" sz="800" b="0" i="0" u="none" strike="noStrike" dirty="0">
                          <a:solidFill>
                            <a:srgbClr val="000000"/>
                          </a:solidFill>
                          <a:effectLst/>
                          <a:latin typeface="Calibri" panose="020F0502020204030204" pitchFamily="34" charset="0"/>
                        </a:rPr>
                        <a:t> </a:t>
                      </a:r>
                      <a:r>
                        <a:rPr lang="en-US" sz="800" b="0" i="0" u="none" strike="noStrike" dirty="0" smtClean="0">
                          <a:solidFill>
                            <a:srgbClr val="000000"/>
                          </a:solidFill>
                          <a:effectLst/>
                          <a:latin typeface="Calibri" panose="020F0502020204030204" pitchFamily="34" charset="0"/>
                        </a:rPr>
                        <a:t>Continue review of detailed design elements associated with resource modeling enhancements</a:t>
                      </a:r>
                      <a:endParaRPr lang="en-US" sz="800" b="1" i="0" u="none" strike="noStrike" dirty="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8041040"/>
                  </a:ext>
                </a:extLst>
              </a:tr>
              <a:tr h="134183">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712000620"/>
                  </a:ext>
                </a:extLst>
              </a:tr>
              <a:tr h="134183">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25061318"/>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7</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CC330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9</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10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199340521"/>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12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14</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16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936128740"/>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287919034"/>
                  </a:ext>
                </a:extLst>
              </a:tr>
              <a:tr h="134183">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967119079"/>
                  </a:ext>
                </a:extLst>
              </a:tr>
              <a:tr h="240780">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3363755811"/>
                  </a:ext>
                </a:extLst>
              </a:tr>
            </a:tbl>
          </a:graphicData>
        </a:graphic>
      </p:graphicFrame>
      <p:graphicFrame>
        <p:nvGraphicFramePr>
          <p:cNvPr id="14" name="Table 13"/>
          <p:cNvGraphicFramePr>
            <a:graphicFrameLocks noGrp="1"/>
          </p:cNvGraphicFramePr>
          <p:nvPr>
            <p:extLst/>
          </p:nvPr>
        </p:nvGraphicFramePr>
        <p:xfrm>
          <a:off x="457201" y="3257550"/>
          <a:ext cx="8077195" cy="1371599"/>
        </p:xfrm>
        <a:graphic>
          <a:graphicData uri="http://schemas.openxmlformats.org/drawingml/2006/table">
            <a:tbl>
              <a:tblPr/>
              <a:tblGrid>
                <a:gridCol w="199368">
                  <a:extLst>
                    <a:ext uri="{9D8B030D-6E8A-4147-A177-3AD203B41FA5}">
                      <a16:colId xmlns:a16="http://schemas.microsoft.com/office/drawing/2014/main" val="2733730005"/>
                    </a:ext>
                  </a:extLst>
                </a:gridCol>
                <a:gridCol w="224290">
                  <a:extLst>
                    <a:ext uri="{9D8B030D-6E8A-4147-A177-3AD203B41FA5}">
                      <a16:colId xmlns:a16="http://schemas.microsoft.com/office/drawing/2014/main" val="988574134"/>
                    </a:ext>
                  </a:extLst>
                </a:gridCol>
                <a:gridCol w="199368">
                  <a:extLst>
                    <a:ext uri="{9D8B030D-6E8A-4147-A177-3AD203B41FA5}">
                      <a16:colId xmlns:a16="http://schemas.microsoft.com/office/drawing/2014/main" val="2974830493"/>
                    </a:ext>
                  </a:extLst>
                </a:gridCol>
                <a:gridCol w="199368">
                  <a:extLst>
                    <a:ext uri="{9D8B030D-6E8A-4147-A177-3AD203B41FA5}">
                      <a16:colId xmlns:a16="http://schemas.microsoft.com/office/drawing/2014/main" val="1533204188"/>
                    </a:ext>
                  </a:extLst>
                </a:gridCol>
                <a:gridCol w="199368">
                  <a:extLst>
                    <a:ext uri="{9D8B030D-6E8A-4147-A177-3AD203B41FA5}">
                      <a16:colId xmlns:a16="http://schemas.microsoft.com/office/drawing/2014/main" val="3894361419"/>
                    </a:ext>
                  </a:extLst>
                </a:gridCol>
                <a:gridCol w="199368">
                  <a:extLst>
                    <a:ext uri="{9D8B030D-6E8A-4147-A177-3AD203B41FA5}">
                      <a16:colId xmlns:a16="http://schemas.microsoft.com/office/drawing/2014/main" val="2611321997"/>
                    </a:ext>
                  </a:extLst>
                </a:gridCol>
                <a:gridCol w="199368">
                  <a:extLst>
                    <a:ext uri="{9D8B030D-6E8A-4147-A177-3AD203B41FA5}">
                      <a16:colId xmlns:a16="http://schemas.microsoft.com/office/drawing/2014/main" val="3152295739"/>
                    </a:ext>
                  </a:extLst>
                </a:gridCol>
                <a:gridCol w="110760">
                  <a:extLst>
                    <a:ext uri="{9D8B030D-6E8A-4147-A177-3AD203B41FA5}">
                      <a16:colId xmlns:a16="http://schemas.microsoft.com/office/drawing/2014/main" val="3884200786"/>
                    </a:ext>
                  </a:extLst>
                </a:gridCol>
                <a:gridCol w="6545937">
                  <a:extLst>
                    <a:ext uri="{9D8B030D-6E8A-4147-A177-3AD203B41FA5}">
                      <a16:colId xmlns:a16="http://schemas.microsoft.com/office/drawing/2014/main" val="2605374268"/>
                    </a:ext>
                  </a:extLst>
                </a:gridCol>
              </a:tblGrid>
              <a:tr h="130390">
                <a:tc gridSpan="7">
                  <a:txBody>
                    <a:bodyPr/>
                    <a:lstStyle/>
                    <a:p>
                      <a:pPr algn="ctr" fontAlgn="b"/>
                      <a:r>
                        <a:rPr lang="en-US" sz="800" b="1" i="0" u="none" strike="noStrike" dirty="0" smtClean="0">
                          <a:solidFill>
                            <a:srgbClr val="000000"/>
                          </a:solidFill>
                          <a:effectLst/>
                          <a:latin typeface="Calibri" panose="020F0502020204030204" pitchFamily="34" charset="0"/>
                        </a:rPr>
                        <a:t>MARCH </a:t>
                      </a:r>
                      <a:r>
                        <a:rPr lang="en-US" sz="800" b="1" i="0" u="none" strike="noStrike" dirty="0">
                          <a:solidFill>
                            <a:srgbClr val="000000"/>
                          </a:solidFill>
                          <a:effectLst/>
                          <a:latin typeface="Calibri" panose="020F0502020204030204" pitchFamily="34" charset="0"/>
                        </a:rPr>
                        <a:t>2023</a:t>
                      </a: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800" b="1"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8">
                  <a:txBody>
                    <a:bodyPr/>
                    <a:lstStyle/>
                    <a:p>
                      <a:pPr algn="l" fontAlgn="ctr"/>
                      <a:r>
                        <a:rPr lang="en-US" sz="800" b="1" i="0" u="sng" strike="noStrike" dirty="0" smtClean="0">
                          <a:solidFill>
                            <a:srgbClr val="000000"/>
                          </a:solidFill>
                          <a:effectLst/>
                          <a:latin typeface="Calibri" panose="020F0502020204030204" pitchFamily="34" charset="0"/>
                        </a:rPr>
                        <a:t>Markets Committee</a:t>
                      </a:r>
                      <a:r>
                        <a:rPr lang="en-US" sz="800" b="1" i="0" u="sng" strike="noStrike" dirty="0">
                          <a:solidFill>
                            <a:srgbClr val="000000"/>
                          </a:solidFill>
                          <a:effectLst/>
                          <a:latin typeface="Calibri" panose="020F0502020204030204" pitchFamily="34" charset="0"/>
                        </a:rPr>
                        <a:t/>
                      </a:r>
                      <a:br>
                        <a:rPr lang="en-US" sz="800" b="1" i="0" u="sng" strike="noStrike" dirty="0">
                          <a:solidFill>
                            <a:srgbClr val="000000"/>
                          </a:solidFill>
                          <a:effectLst/>
                          <a:latin typeface="Calibri" panose="020F0502020204030204" pitchFamily="34" charset="0"/>
                        </a:rPr>
                      </a:br>
                      <a:r>
                        <a:rPr lang="en-US" sz="800" b="1" i="0" u="none" strike="noStrike" dirty="0">
                          <a:solidFill>
                            <a:srgbClr val="0070C0"/>
                          </a:solidFill>
                          <a:effectLst/>
                          <a:latin typeface="Calibri" panose="020F0502020204030204" pitchFamily="34" charset="0"/>
                        </a:rPr>
                        <a:t>MC Meeting Dates</a:t>
                      </a:r>
                      <a:r>
                        <a:rPr lang="en-US" sz="800" b="1" i="0" u="none" strike="noStrike" dirty="0" smtClean="0">
                          <a:solidFill>
                            <a:srgbClr val="0070C0"/>
                          </a:solidFill>
                          <a:effectLst/>
                          <a:latin typeface="Calibri" panose="020F0502020204030204" pitchFamily="34" charset="0"/>
                        </a:rPr>
                        <a:t>:</a:t>
                      </a:r>
                      <a:r>
                        <a:rPr lang="en-US" sz="800" b="1" i="0" u="none" strike="noStrike" dirty="0" smtClean="0">
                          <a:solidFill>
                            <a:schemeClr val="accent3"/>
                          </a:solidFill>
                          <a:effectLst/>
                          <a:latin typeface="Calibri" panose="020F0502020204030204" pitchFamily="34" charset="0"/>
                        </a:rPr>
                        <a:t> </a:t>
                      </a:r>
                      <a:r>
                        <a:rPr lang="en-US" sz="800" b="0" i="0" u="none" strike="noStrike" dirty="0" smtClean="0">
                          <a:solidFill>
                            <a:srgbClr val="0070C0"/>
                          </a:solidFill>
                          <a:effectLst/>
                          <a:latin typeface="Calibri" panose="020F0502020204030204" pitchFamily="34" charset="0"/>
                        </a:rPr>
                        <a:t>March 7-9, 2023 (RC invited to participate</a:t>
                      </a:r>
                      <a:r>
                        <a:rPr lang="en-US" sz="800" b="0" i="0" u="none" strike="noStrike" baseline="0" dirty="0" smtClean="0">
                          <a:solidFill>
                            <a:srgbClr val="0070C0"/>
                          </a:solidFill>
                          <a:effectLst/>
                          <a:latin typeface="Calibri" panose="020F0502020204030204" pitchFamily="34" charset="0"/>
                        </a:rPr>
                        <a:t> in</a:t>
                      </a:r>
                      <a:r>
                        <a:rPr lang="en-US" sz="800" b="0" i="0" u="none" strike="noStrike" dirty="0" smtClean="0">
                          <a:solidFill>
                            <a:srgbClr val="0070C0"/>
                          </a:solidFill>
                          <a:effectLst/>
                          <a:latin typeface="Calibri" panose="020F0502020204030204" pitchFamily="34" charset="0"/>
                        </a:rPr>
                        <a:t> RCA</a:t>
                      </a:r>
                      <a:r>
                        <a:rPr lang="en-US" sz="800" b="0" i="0" u="none" strike="noStrike" baseline="0" dirty="0" smtClean="0">
                          <a:solidFill>
                            <a:srgbClr val="0070C0"/>
                          </a:solidFill>
                          <a:effectLst/>
                          <a:latin typeface="Calibri" panose="020F0502020204030204" pitchFamily="34" charset="0"/>
                        </a:rPr>
                        <a:t> discussions</a:t>
                      </a:r>
                      <a:r>
                        <a:rPr lang="en-US" sz="800" b="0" i="0" u="none" strike="noStrike" dirty="0" smtClean="0">
                          <a:solidFill>
                            <a:srgbClr val="0070C0"/>
                          </a:solidFill>
                          <a:effectLst/>
                          <a:latin typeface="Calibri" panose="020F0502020204030204" pitchFamily="34" charset="0"/>
                        </a:rPr>
                        <a:t>)</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 </a:t>
                      </a:r>
                      <a:r>
                        <a:rPr lang="en-US" sz="800" b="0" i="0" u="none" strike="noStrike" dirty="0" smtClean="0">
                          <a:solidFill>
                            <a:srgbClr val="00B050"/>
                          </a:solidFill>
                          <a:effectLst/>
                          <a:latin typeface="Calibri" panose="020F0502020204030204" pitchFamily="34" charset="0"/>
                        </a:rPr>
                        <a:t>March 1, </a:t>
                      </a:r>
                      <a:r>
                        <a:rPr lang="en-US" sz="800" b="0" i="0" u="none" strike="noStrike" dirty="0">
                          <a:solidFill>
                            <a:srgbClr val="00B050"/>
                          </a:solidFill>
                          <a:effectLst/>
                          <a:latin typeface="Calibri" panose="020F0502020204030204" pitchFamily="34" charset="0"/>
                        </a:rPr>
                        <a:t>2023</a:t>
                      </a:r>
                      <a:r>
                        <a:rPr lang="en-US" sz="800" b="1" i="0" u="none" strike="noStrike" dirty="0">
                          <a:solidFill>
                            <a:srgbClr val="000000"/>
                          </a:solidFill>
                          <a:effectLst/>
                          <a:latin typeface="Calibri" panose="020F0502020204030204" pitchFamily="34" charset="0"/>
                        </a:rPr>
                        <a:t/>
                      </a:r>
                      <a:br>
                        <a:rPr lang="en-US" sz="800" b="1"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MRI framework revisions,</a:t>
                      </a:r>
                      <a:r>
                        <a:rPr lang="en-US" sz="800" b="0" i="0" u="none" strike="noStrike" baseline="0" dirty="0" smtClean="0">
                          <a:solidFill>
                            <a:srgbClr val="000000"/>
                          </a:solidFill>
                          <a:effectLst/>
                          <a:latin typeface="Calibri" panose="020F0502020204030204" pitchFamily="34" charset="0"/>
                        </a:rPr>
                        <a:t> r</a:t>
                      </a:r>
                      <a:r>
                        <a:rPr lang="en-US" sz="800" b="0" i="0" u="none" strike="noStrike" dirty="0" smtClean="0">
                          <a:solidFill>
                            <a:srgbClr val="000000"/>
                          </a:solidFill>
                          <a:effectLst/>
                          <a:latin typeface="Calibri" panose="020F0502020204030204" pitchFamily="34" charset="0"/>
                        </a:rPr>
                        <a:t>eview detailed</a:t>
                      </a:r>
                      <a:r>
                        <a:rPr lang="en-US" sz="800" b="0" i="0" u="none" strike="noStrike" baseline="0" dirty="0" smtClean="0">
                          <a:solidFill>
                            <a:srgbClr val="000000"/>
                          </a:solidFill>
                          <a:effectLst/>
                          <a:latin typeface="Calibri" panose="020F0502020204030204" pitchFamily="34" charset="0"/>
                        </a:rPr>
                        <a:t> design elements for </a:t>
                      </a:r>
                      <a:r>
                        <a:rPr lang="en-US" sz="800" b="0" i="0" u="none" strike="noStrike" baseline="0" dirty="0" smtClean="0">
                          <a:solidFill>
                            <a:srgbClr val="000000"/>
                          </a:solidFill>
                          <a:effectLst/>
                          <a:latin typeface="Calibri" panose="020F0502020204030204" pitchFamily="34" charset="0"/>
                          <a:cs typeface="Times New Roman" panose="02020603050405020304" pitchFamily="18" charset="0"/>
                        </a:rPr>
                        <a:t>g</a:t>
                      </a:r>
                      <a:r>
                        <a:rPr lang="en-US" sz="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resource accreditation method,</a:t>
                      </a:r>
                      <a:r>
                        <a:rPr lang="en-US" sz="800"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0" i="0" u="none" strike="noStrike" dirty="0" smtClean="0">
                          <a:solidFill>
                            <a:srgbClr val="000000"/>
                          </a:solidFill>
                          <a:effectLst/>
                          <a:latin typeface="Calibri" panose="020F0502020204030204" pitchFamily="34" charset="0"/>
                        </a:rPr>
                        <a:t>and review initial Impact Assessment results </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sng" strike="noStrike" dirty="0" smtClean="0">
                          <a:solidFill>
                            <a:srgbClr val="000000"/>
                          </a:solidFill>
                          <a:effectLst/>
                          <a:latin typeface="Calibri" panose="020F0502020204030204" pitchFamily="34" charset="0"/>
                        </a:rPr>
                        <a:t>Reliability Committee</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CC3300"/>
                          </a:solidFill>
                          <a:effectLst/>
                          <a:latin typeface="Calibri" panose="020F0502020204030204" pitchFamily="34" charset="0"/>
                        </a:rPr>
                        <a:t>RC Meeting Date:</a:t>
                      </a:r>
                      <a:r>
                        <a:rPr lang="en-US" sz="800" b="0" i="0" u="none" strike="noStrike" dirty="0">
                          <a:solidFill>
                            <a:srgbClr val="CC3300"/>
                          </a:solidFill>
                          <a:effectLst/>
                          <a:latin typeface="Calibri" panose="020F0502020204030204" pitchFamily="34" charset="0"/>
                        </a:rPr>
                        <a:t> </a:t>
                      </a:r>
                      <a:r>
                        <a:rPr lang="en-US" sz="800" b="0" i="0" u="none" strike="noStrike" dirty="0" smtClean="0">
                          <a:solidFill>
                            <a:srgbClr val="CC3300"/>
                          </a:solidFill>
                          <a:effectLst/>
                          <a:latin typeface="Calibri" panose="020F0502020204030204" pitchFamily="34" charset="0"/>
                        </a:rPr>
                        <a:t>March 14, </a:t>
                      </a:r>
                      <a:r>
                        <a:rPr lang="en-US" sz="800" b="0" i="0" u="none" strike="noStrike" dirty="0">
                          <a:solidFill>
                            <a:srgbClr val="CC3300"/>
                          </a:solidFill>
                          <a:effectLst/>
                          <a:latin typeface="Calibri" panose="020F0502020204030204" pitchFamily="34" charset="0"/>
                        </a:rPr>
                        <a:t>2023 </a:t>
                      </a:r>
                      <a:r>
                        <a:rPr lang="en-US" sz="800" b="0" i="0" u="none" strike="noStrike" dirty="0" smtClean="0">
                          <a:solidFill>
                            <a:srgbClr val="C00000"/>
                          </a:solidFill>
                          <a:effectLst/>
                          <a:latin typeface="Calibri" panose="020F0502020204030204" pitchFamily="34" charset="0"/>
                        </a:rPr>
                        <a:t>(MC invited to participate</a:t>
                      </a:r>
                      <a:r>
                        <a:rPr lang="en-US" sz="800" b="0" i="0" u="none" strike="noStrike" baseline="0" dirty="0" smtClean="0">
                          <a:solidFill>
                            <a:srgbClr val="C00000"/>
                          </a:solidFill>
                          <a:effectLst/>
                          <a:latin typeface="Calibri" panose="020F0502020204030204" pitchFamily="34" charset="0"/>
                        </a:rPr>
                        <a:t> in RCA</a:t>
                      </a:r>
                      <a:r>
                        <a:rPr lang="en-US" sz="800" b="0" i="0" u="none" strike="noStrike" dirty="0" smtClean="0">
                          <a:solidFill>
                            <a:srgbClr val="C00000"/>
                          </a:solidFill>
                          <a:effectLst/>
                          <a:latin typeface="Calibri" panose="020F0502020204030204" pitchFamily="34" charset="0"/>
                        </a:rPr>
                        <a:t> discussions)</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B050"/>
                          </a:solidFill>
                          <a:effectLst/>
                          <a:latin typeface="Calibri" panose="020F0502020204030204" pitchFamily="34" charset="0"/>
                        </a:rPr>
                        <a:t>Posting Materials Beginning:</a:t>
                      </a:r>
                      <a:r>
                        <a:rPr lang="en-US" sz="800" b="0" i="0" u="none" strike="noStrike" dirty="0">
                          <a:solidFill>
                            <a:srgbClr val="00B050"/>
                          </a:solidFill>
                          <a:effectLst/>
                          <a:latin typeface="Calibri" panose="020F0502020204030204" pitchFamily="34" charset="0"/>
                        </a:rPr>
                        <a:t> </a:t>
                      </a:r>
                      <a:r>
                        <a:rPr lang="en-US" sz="800" b="0" i="0" u="none" strike="noStrike" dirty="0" smtClean="0">
                          <a:solidFill>
                            <a:srgbClr val="00B050"/>
                          </a:solidFill>
                          <a:effectLst/>
                          <a:latin typeface="Calibri" panose="020F0502020204030204" pitchFamily="34" charset="0"/>
                        </a:rPr>
                        <a:t>March 8, </a:t>
                      </a:r>
                      <a:r>
                        <a:rPr lang="en-US" sz="800" b="0" i="0" u="none" strike="noStrike" dirty="0">
                          <a:solidFill>
                            <a:srgbClr val="00B050"/>
                          </a:solidFill>
                          <a:effectLst/>
                          <a:latin typeface="Calibri" panose="020F0502020204030204" pitchFamily="34" charset="0"/>
                        </a:rPr>
                        <a:t>2023</a:t>
                      </a:r>
                      <a:r>
                        <a:rPr lang="en-US" sz="800" b="0" i="0" u="none" strike="noStrike" dirty="0">
                          <a:solidFill>
                            <a:srgbClr val="000000"/>
                          </a:solidFill>
                          <a:effectLst/>
                          <a:latin typeface="Calibri" panose="020F0502020204030204" pitchFamily="34" charset="0"/>
                        </a:rPr>
                        <a:t/>
                      </a:r>
                      <a:br>
                        <a:rPr lang="en-US" sz="800" b="0" i="0" u="none" strike="noStrike" dirty="0">
                          <a:solidFill>
                            <a:srgbClr val="000000"/>
                          </a:solidFill>
                          <a:effectLst/>
                          <a:latin typeface="Calibri" panose="020F0502020204030204" pitchFamily="34" charset="0"/>
                        </a:rPr>
                      </a:br>
                      <a:r>
                        <a:rPr lang="en-US" sz="800" b="1" i="0" u="none" strike="noStrike" dirty="0">
                          <a:solidFill>
                            <a:srgbClr val="000000"/>
                          </a:solidFill>
                          <a:effectLst/>
                          <a:latin typeface="Calibri" panose="020F0502020204030204" pitchFamily="34" charset="0"/>
                        </a:rPr>
                        <a:t>Topic: </a:t>
                      </a:r>
                      <a:r>
                        <a:rPr lang="en-US" sz="800" b="0" i="0" u="none" strike="noStrike" dirty="0" smtClean="0">
                          <a:solidFill>
                            <a:srgbClr val="000000"/>
                          </a:solidFill>
                          <a:effectLst/>
                          <a:latin typeface="Calibri" panose="020F0502020204030204" pitchFamily="34" charset="0"/>
                        </a:rPr>
                        <a:t>Continue review of detailed design elements associated with resource modeling enhancements,</a:t>
                      </a:r>
                      <a:r>
                        <a:rPr lang="en-US" sz="800" b="0" i="0" u="none" strike="noStrike" baseline="0" dirty="0" smtClean="0">
                          <a:solidFill>
                            <a:srgbClr val="000000"/>
                          </a:solidFill>
                          <a:effectLst/>
                          <a:latin typeface="Calibri" panose="020F0502020204030204" pitchFamily="34" charset="0"/>
                        </a:rPr>
                        <a:t> and review detailed design elements for modeling winter gas limitations</a:t>
                      </a:r>
                      <a:endParaRPr lang="en-US" sz="800" b="0" i="0" u="none" strike="noStrike" dirty="0" smtClean="0">
                        <a:solidFill>
                          <a:srgbClr val="000000"/>
                        </a:solidFill>
                        <a:effectLst/>
                        <a:latin typeface="Calibri" panose="020F0502020204030204" pitchFamily="34" charset="0"/>
                      </a:endParaRPr>
                    </a:p>
                  </a:txBody>
                  <a:tcPr marL="8467" marR="8467" marT="84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362540"/>
                  </a:ext>
                </a:extLst>
              </a:tr>
              <a:tr h="130390">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M</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W</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T</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F</a:t>
                      </a:r>
                    </a:p>
                  </a:txBody>
                  <a:tcPr marL="8467" marR="8467" marT="846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r>
                        <a:rPr lang="en-US" sz="800" b="1" i="0" u="none" strike="noStrike" dirty="0">
                          <a:solidFill>
                            <a:srgbClr val="FFFFFF"/>
                          </a:solidFill>
                          <a:effectLst/>
                          <a:latin typeface="Calibri" panose="020F0502020204030204" pitchFamily="34" charset="0"/>
                        </a:rPr>
                        <a:t>S</a:t>
                      </a:r>
                    </a:p>
                  </a:txBody>
                  <a:tcPr marL="8467" marR="8467" marT="846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b"/>
                      <a:endParaRPr lang="en-US" sz="800" b="1" i="0" u="none" strike="noStrike" dirty="0">
                        <a:solidFill>
                          <a:srgbClr val="FFFFFF"/>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4214169849"/>
                  </a:ext>
                </a:extLst>
              </a:tr>
              <a:tr h="130390">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800" b="0" i="0" u="none" strike="noStrike" dirty="0" smtClean="0">
                          <a:solidFill>
                            <a:srgbClr val="000000"/>
                          </a:solidFill>
                          <a:effectLst/>
                          <a:latin typeface="Calibri" panose="020F0502020204030204" pitchFamily="34" charset="0"/>
                        </a:rPr>
                        <a:t>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800" b="0" i="0" u="none" strike="noStrike" dirty="0" smtClean="0">
                          <a:solidFill>
                            <a:srgbClr val="000000"/>
                          </a:solidFill>
                          <a:effectLst/>
                          <a:latin typeface="Calibri" panose="020F0502020204030204" pitchFamily="34" charset="0"/>
                        </a:rPr>
                        <a:t>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810316722"/>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7</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1" i="0" u="none" strike="noStrike" dirty="0" smtClean="0">
                          <a:solidFill>
                            <a:schemeClr val="bg1"/>
                          </a:solidFill>
                          <a:effectLst/>
                          <a:latin typeface="Calibri" panose="020F0502020204030204" pitchFamily="34" charset="0"/>
                        </a:rPr>
                        <a:t>8</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50000">
                          <a:srgbClr val="0070C0"/>
                        </a:gs>
                        <a:gs pos="50000">
                          <a:srgbClr val="CC3300"/>
                        </a:gs>
                        <a:gs pos="50000">
                          <a:srgbClr val="00B050"/>
                        </a:gs>
                      </a:gsLst>
                      <a:lin ang="5400000" scaled="1"/>
                    </a:gradFill>
                  </a:tcPr>
                </a:tc>
                <a:tc>
                  <a:txBody>
                    <a:bodyPr/>
                    <a:lstStyle/>
                    <a:p>
                      <a:pPr algn="ctr" fontAlgn="b"/>
                      <a:r>
                        <a:rPr lang="en-US" sz="800" b="1" i="0" u="none" strike="noStrike" dirty="0" smtClean="0">
                          <a:solidFill>
                            <a:schemeClr val="bg1"/>
                          </a:solidFill>
                          <a:effectLst/>
                          <a:latin typeface="Calibri" panose="020F0502020204030204" pitchFamily="34" charset="0"/>
                        </a:rPr>
                        <a:t>9</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b"/>
                      <a:r>
                        <a:rPr lang="en-US" sz="800" b="0" i="0" u="none" strike="noStrike" dirty="0" smtClean="0">
                          <a:solidFill>
                            <a:srgbClr val="000000"/>
                          </a:solidFill>
                          <a:effectLst/>
                          <a:latin typeface="Calibri" panose="020F0502020204030204" pitchFamily="34" charset="0"/>
                        </a:rPr>
                        <a:t>10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74024277"/>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12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1" i="0" u="none" strike="noStrike" dirty="0" smtClean="0">
                          <a:solidFill>
                            <a:schemeClr val="bg1"/>
                          </a:solidFill>
                          <a:effectLst/>
                          <a:latin typeface="Calibri" panose="020F0502020204030204" pitchFamily="34" charset="0"/>
                        </a:rPr>
                        <a:t>14</a:t>
                      </a:r>
                      <a:endParaRPr lang="en-US" sz="800" b="1" i="0" u="none" strike="noStrike" dirty="0">
                        <a:solidFill>
                          <a:schemeClr val="bg1"/>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3300"/>
                    </a:solidFill>
                  </a:tcPr>
                </a:tc>
                <a:tc>
                  <a:txBody>
                    <a:bodyPr/>
                    <a:lstStyle/>
                    <a:p>
                      <a:pPr algn="ctr" fontAlgn="b"/>
                      <a:r>
                        <a:rPr lang="en-US" sz="800" b="0" i="0" u="none" strike="noStrike" dirty="0" smtClean="0">
                          <a:solidFill>
                            <a:srgbClr val="000000"/>
                          </a:solidFill>
                          <a:effectLst/>
                          <a:latin typeface="Calibri" panose="020F0502020204030204" pitchFamily="34" charset="0"/>
                        </a:rPr>
                        <a:t>15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18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070335351"/>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19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22</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23</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24</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25</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2286532514"/>
                  </a:ext>
                </a:extLst>
              </a:tr>
              <a:tr h="130390">
                <a:tc>
                  <a:txBody>
                    <a:bodyPr/>
                    <a:lstStyle/>
                    <a:p>
                      <a:pPr algn="ctr" fontAlgn="b"/>
                      <a:r>
                        <a:rPr lang="en-US" sz="800" b="0" i="0" u="none" strike="noStrike" dirty="0" smtClean="0">
                          <a:solidFill>
                            <a:srgbClr val="000000"/>
                          </a:solidFill>
                          <a:effectLst/>
                          <a:latin typeface="Calibri" panose="020F0502020204030204" pitchFamily="34" charset="0"/>
                        </a:rPr>
                        <a:t>26</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27</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28</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29</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30</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effectLst/>
                          <a:latin typeface="Calibri" panose="020F0502020204030204" pitchFamily="34" charset="0"/>
                        </a:rPr>
                        <a:t>31</a:t>
                      </a:r>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1418038542"/>
                  </a:ext>
                </a:extLst>
              </a:tr>
              <a:tr h="458869">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8467" marR="8467" marT="8467" marB="0" anchor="b">
                    <a:lnL>
                      <a:noFill/>
                    </a:lnL>
                    <a:lnR w="635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extLst>
                  <a:ext uri="{0D108BD9-81ED-4DB2-BD59-A6C34878D82A}">
                    <a16:rowId xmlns:a16="http://schemas.microsoft.com/office/drawing/2014/main" val="511605259"/>
                  </a:ext>
                </a:extLst>
              </a:tr>
            </a:tbl>
          </a:graphicData>
        </a:graphic>
      </p:graphicFrame>
      <p:sp>
        <p:nvSpPr>
          <p:cNvPr id="7" name="Slide Number Placeholder 3"/>
          <p:cNvSpPr>
            <a:spLocks noGrp="1"/>
          </p:cNvSpPr>
          <p:nvPr>
            <p:ph type="sldNum" sz="quarter" idx="4294967295"/>
          </p:nvPr>
        </p:nvSpPr>
        <p:spPr>
          <a:xfrm>
            <a:off x="8534400" y="4775200"/>
            <a:ext cx="381000" cy="196850"/>
          </a:xfrm>
        </p:spPr>
        <p:txBody>
          <a:bodyPr/>
          <a:lstStyle/>
          <a:p>
            <a:fld id="{10C7F894-2A36-495D-AB7C-1055F7AC0F9D}" type="slidenum">
              <a:rPr lang="en-US" smtClean="0"/>
              <a:pPr/>
              <a:t>23</a:t>
            </a:fld>
            <a:endParaRPr lang="en-US" dirty="0"/>
          </a:p>
        </p:txBody>
      </p:sp>
    </p:spTree>
    <p:extLst>
      <p:ext uri="{BB962C8B-B14F-4D97-AF65-F5344CB8AC3E}">
        <p14:creationId xmlns:p14="http://schemas.microsoft.com/office/powerpoint/2010/main" val="1952901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1">
            <a:extLst>
              <a:ext uri="{FF2B5EF4-FFF2-40B4-BE49-F238E27FC236}">
                <a16:creationId xmlns:a16="http://schemas.microsoft.com/office/drawing/2014/main" id="{84A93AFC-D69F-49D8-3EDC-FAC08DEA17C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7B3894F-A9FA-4672-8D97-757A1D762E4B}" type="slidenum">
              <a:rPr lang="en-US" altLang="en-US"/>
              <a:pPr/>
              <a:t>24</a:t>
            </a:fld>
            <a:endParaRPr lang="en-US" altLang="en-US" dirty="0"/>
          </a:p>
        </p:txBody>
      </p:sp>
    </p:spTree>
    <p:extLst>
      <p:ext uri="{BB962C8B-B14F-4D97-AF65-F5344CB8AC3E}">
        <p14:creationId xmlns:p14="http://schemas.microsoft.com/office/powerpoint/2010/main" val="2661421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3</a:t>
            </a:fld>
            <a:endParaRPr lang="en-US" dirty="0"/>
          </a:p>
        </p:txBody>
      </p:sp>
      <p:sp>
        <p:nvSpPr>
          <p:cNvPr id="30" name="Text Placeholder 29"/>
          <p:cNvSpPr>
            <a:spLocks noGrp="1"/>
          </p:cNvSpPr>
          <p:nvPr>
            <p:ph type="body" sz="quarter" idx="12"/>
          </p:nvPr>
        </p:nvSpPr>
        <p:spPr/>
        <p:txBody>
          <a:bodyPr>
            <a:normAutofit fontScale="70000" lnSpcReduction="20000"/>
          </a:bodyPr>
          <a:lstStyle/>
          <a:p>
            <a:pPr>
              <a:spcBef>
                <a:spcPts val="0"/>
              </a:spcBef>
            </a:pPr>
            <a:r>
              <a:rPr lang="en-US" dirty="0" smtClean="0"/>
              <a:t>WMPP ID:</a:t>
            </a:r>
          </a:p>
          <a:p>
            <a:pPr>
              <a:spcBef>
                <a:spcPts val="0"/>
              </a:spcBef>
            </a:pPr>
            <a:r>
              <a:rPr lang="en-US" dirty="0" smtClean="0"/>
              <a:t>157</a:t>
            </a:r>
            <a:endParaRPr lang="en-US" dirty="0"/>
          </a:p>
        </p:txBody>
      </p:sp>
      <p:sp>
        <p:nvSpPr>
          <p:cNvPr id="31" name="Text Placeholder 30"/>
          <p:cNvSpPr>
            <a:spLocks noGrp="1"/>
          </p:cNvSpPr>
          <p:nvPr>
            <p:ph type="body" sz="quarter" idx="13"/>
          </p:nvPr>
        </p:nvSpPr>
        <p:spPr/>
        <p:txBody>
          <a:bodyPr/>
          <a:lstStyle/>
          <a:p>
            <a:r>
              <a:rPr lang="en-US" dirty="0" smtClean="0"/>
              <a:t>Proposed Effective Date: FCA 19</a:t>
            </a:r>
          </a:p>
          <a:p>
            <a:endParaRPr lang="en-US" dirty="0"/>
          </a:p>
        </p:txBody>
      </p:sp>
      <p:sp>
        <p:nvSpPr>
          <p:cNvPr id="16" name="Text Placeholder 15"/>
          <p:cNvSpPr>
            <a:spLocks noGrp="1"/>
          </p:cNvSpPr>
          <p:nvPr>
            <p:ph type="body" sz="quarter" idx="14"/>
          </p:nvPr>
        </p:nvSpPr>
        <p:spPr>
          <a:xfrm>
            <a:off x="485775" y="1352550"/>
            <a:ext cx="8229600" cy="3371850"/>
          </a:xfrm>
        </p:spPr>
        <p:txBody>
          <a:bodyPr>
            <a:normAutofit/>
          </a:bodyPr>
          <a:lstStyle/>
          <a:p>
            <a:pPr marL="0" indent="0">
              <a:buNone/>
            </a:pPr>
            <a:r>
              <a:rPr lang="en-US" sz="2300" dirty="0" smtClean="0"/>
              <a:t>Outline of today’s discussion:</a:t>
            </a:r>
            <a:endParaRPr lang="en-US" sz="2300" dirty="0"/>
          </a:p>
          <a:p>
            <a:r>
              <a:rPr lang="en-US" altLang="en-US" sz="2000" dirty="0" smtClean="0"/>
              <a:t>Introduction </a:t>
            </a:r>
            <a:r>
              <a:rPr lang="en-US" sz="2000" dirty="0" smtClean="0"/>
              <a:t>(slides 4-5)</a:t>
            </a:r>
          </a:p>
          <a:p>
            <a:r>
              <a:rPr lang="en-US" altLang="en-US" sz="2000" dirty="0" smtClean="0"/>
              <a:t>Framework of </a:t>
            </a:r>
            <a:r>
              <a:rPr lang="en-US" altLang="en-US" sz="2000" dirty="0"/>
              <a:t>g</a:t>
            </a:r>
            <a:r>
              <a:rPr lang="en-US" altLang="en-US" sz="2000" dirty="0" smtClean="0"/>
              <a:t>as resource accreditation enhancements (slides 5-7)</a:t>
            </a:r>
          </a:p>
          <a:p>
            <a:pPr lvl="1"/>
            <a:r>
              <a:rPr lang="en-US" altLang="en-US" sz="1800" dirty="0" smtClean="0"/>
              <a:t>Gas resource qualification (slides 8-10)</a:t>
            </a:r>
            <a:endParaRPr lang="en-US" altLang="en-US" sz="1800" dirty="0"/>
          </a:p>
          <a:p>
            <a:pPr lvl="1"/>
            <a:r>
              <a:rPr lang="en-US" sz="1800" dirty="0"/>
              <a:t>Winter </a:t>
            </a:r>
            <a:r>
              <a:rPr lang="en-US" sz="1800" dirty="0" smtClean="0"/>
              <a:t>modeling enhancements </a:t>
            </a:r>
            <a:r>
              <a:rPr lang="en-US" sz="1800" dirty="0"/>
              <a:t>for </a:t>
            </a:r>
            <a:r>
              <a:rPr lang="en-US" sz="1800" dirty="0" smtClean="0"/>
              <a:t>resource </a:t>
            </a:r>
            <a:r>
              <a:rPr lang="en-US" sz="1800" dirty="0"/>
              <a:t>a</a:t>
            </a:r>
            <a:r>
              <a:rPr lang="en-US" sz="1800" dirty="0" smtClean="0"/>
              <a:t>dequacy assessment</a:t>
            </a:r>
            <a:r>
              <a:rPr lang="en-US" altLang="en-US" sz="1800" dirty="0" smtClean="0"/>
              <a:t> (slides 11-13)</a:t>
            </a:r>
            <a:endParaRPr lang="en-US" altLang="en-US" sz="1800" dirty="0"/>
          </a:p>
          <a:p>
            <a:pPr lvl="1"/>
            <a:r>
              <a:rPr lang="en-US" altLang="en-US" sz="1800" dirty="0" smtClean="0"/>
              <a:t>Improvements to gas resource accreditation (slide 14-16) </a:t>
            </a:r>
            <a:endParaRPr lang="en-US" altLang="en-US" sz="1800" dirty="0"/>
          </a:p>
          <a:p>
            <a:r>
              <a:rPr lang="en-US" altLang="en-US" sz="2000" dirty="0" smtClean="0"/>
              <a:t>Conclusion (slides 17-18)</a:t>
            </a:r>
            <a:endParaRPr lang="en-US" sz="2300" dirty="0" smtClean="0"/>
          </a:p>
        </p:txBody>
      </p:sp>
      <p:sp>
        <p:nvSpPr>
          <p:cNvPr id="3" name="Text Placeholder 2"/>
          <p:cNvSpPr>
            <a:spLocks noGrp="1"/>
          </p:cNvSpPr>
          <p:nvPr>
            <p:ph type="body" sz="quarter" idx="11"/>
          </p:nvPr>
        </p:nvSpPr>
        <p:spPr>
          <a:xfrm>
            <a:off x="513608" y="361950"/>
            <a:ext cx="6096000" cy="285750"/>
          </a:xfrm>
        </p:spPr>
        <p:txBody>
          <a:bodyPr>
            <a:noAutofit/>
          </a:bodyPr>
          <a:lstStyle/>
          <a:p>
            <a:r>
              <a:rPr lang="en-US" sz="1800" dirty="0" smtClean="0"/>
              <a:t>Resource Capacity Accreditation in the Forward Capacity Market</a:t>
            </a:r>
            <a:endParaRPr lang="en-US" sz="1800" strike="sngStrike" dirty="0">
              <a:solidFill>
                <a:srgbClr val="FF0000"/>
              </a:solidFill>
            </a:endParaRPr>
          </a:p>
        </p:txBody>
      </p:sp>
    </p:spTree>
    <p:extLst>
      <p:ext uri="{BB962C8B-B14F-4D97-AF65-F5344CB8AC3E}">
        <p14:creationId xmlns:p14="http://schemas.microsoft.com/office/powerpoint/2010/main" val="3189760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4</a:t>
            </a:fld>
            <a:endParaRPr lang="en-US" dirty="0"/>
          </a:p>
        </p:txBody>
      </p:sp>
      <p:sp>
        <p:nvSpPr>
          <p:cNvPr id="3" name="Title 2">
            <a:extLst>
              <a:ext uri="{FF2B5EF4-FFF2-40B4-BE49-F238E27FC236}">
                <a16:creationId xmlns:a16="http://schemas.microsoft.com/office/drawing/2014/main" id="{F419505F-4057-7493-6513-3B5F3B2335E9}"/>
              </a:ext>
            </a:extLst>
          </p:cNvPr>
          <p:cNvSpPr txBox="1">
            <a:spLocks/>
          </p:cNvSpPr>
          <p:nvPr/>
        </p:nvSpPr>
        <p:spPr>
          <a:xfrm>
            <a:off x="457200" y="57150"/>
            <a:ext cx="8229600" cy="857250"/>
          </a:xfrm>
          <a:prstGeom prst="rect">
            <a:avLst/>
          </a:prstGeom>
        </p:spPr>
        <p:txBody>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altLang="en-US" dirty="0" smtClean="0"/>
              <a:t>Introduction</a:t>
            </a:r>
            <a:endParaRPr lang="en-US" altLang="en-US" dirty="0"/>
          </a:p>
        </p:txBody>
      </p:sp>
      <p:sp>
        <p:nvSpPr>
          <p:cNvPr id="4" name="Content Placeholder 3">
            <a:extLst>
              <a:ext uri="{FF2B5EF4-FFF2-40B4-BE49-F238E27FC236}">
                <a16:creationId xmlns:a16="http://schemas.microsoft.com/office/drawing/2014/main" id="{8AF8B1A8-651A-8E09-95A1-0E303F34307B}"/>
              </a:ext>
            </a:extLst>
          </p:cNvPr>
          <p:cNvSpPr txBox="1">
            <a:spLocks/>
          </p:cNvSpPr>
          <p:nvPr/>
        </p:nvSpPr>
        <p:spPr>
          <a:xfrm>
            <a:off x="457200" y="1050925"/>
            <a:ext cx="8229600" cy="3609975"/>
          </a:xfrm>
          <a:prstGeom prst="rect">
            <a:avLst/>
          </a:prstGeom>
        </p:spPr>
        <p:txBody>
          <a:bodyPr>
            <a:normAutofit fontScale="850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With the proposed RCA reforms, resources will be accredited based on their Marginal Reliability Impact (MRI), which is calculated in the Resource Adequacy Assessment (RAA) process</a:t>
            </a:r>
          </a:p>
          <a:p>
            <a:pPr>
              <a:defRPr/>
            </a:pPr>
            <a:r>
              <a:rPr lang="en-US" dirty="0" smtClean="0"/>
              <a:t>To improve the accuracy of RAA and resource capacity accreditation, the ISO has proposed various enhancements to resource modeling in RAA</a:t>
            </a:r>
          </a:p>
          <a:p>
            <a:pPr>
              <a:defRPr/>
            </a:pPr>
            <a:r>
              <a:rPr lang="en-US" dirty="0" smtClean="0"/>
              <a:t>With a specific focus on improving resource capacity accreditation in the winter season, the ISO is proposing enhancements to </a:t>
            </a:r>
          </a:p>
          <a:p>
            <a:pPr lvl="1">
              <a:defRPr/>
            </a:pPr>
            <a:r>
              <a:rPr lang="en-US" dirty="0" smtClean="0"/>
              <a:t>RAA winter season modeling including the application of gas limitations </a:t>
            </a:r>
          </a:p>
          <a:p>
            <a:pPr lvl="1">
              <a:defRPr/>
            </a:pPr>
            <a:r>
              <a:rPr lang="en-US" dirty="0" smtClean="0"/>
              <a:t>gas resources capacity accreditation that recognizes their fuel storage capability and gas contracting arrangements</a:t>
            </a:r>
          </a:p>
          <a:p>
            <a:pPr>
              <a:defRPr/>
            </a:pPr>
            <a:r>
              <a:rPr lang="en-US" dirty="0" smtClean="0"/>
              <a:t>To maintain consistent terminologies in FCM, “winter season” or “winter” refers to months from October to May, and “winter period” refers to months between December and February </a:t>
            </a:r>
          </a:p>
          <a:p>
            <a:pPr>
              <a:defRPr/>
            </a:pPr>
            <a:endParaRPr lang="en-US" dirty="0" smtClean="0"/>
          </a:p>
          <a:p>
            <a:pPr>
              <a:defRPr/>
            </a:pPr>
            <a:endParaRPr lang="en-US" dirty="0"/>
          </a:p>
        </p:txBody>
      </p:sp>
    </p:spTree>
    <p:extLst>
      <p:ext uri="{BB962C8B-B14F-4D97-AF65-F5344CB8AC3E}">
        <p14:creationId xmlns:p14="http://schemas.microsoft.com/office/powerpoint/2010/main" val="2309724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C7F894-2A36-495D-AB7C-1055F7AC0F9D}" type="slidenum">
              <a:rPr lang="en-US" smtClean="0"/>
              <a:pPr/>
              <a:t>5</a:t>
            </a:fld>
            <a:endParaRPr lang="en-US" dirty="0"/>
          </a:p>
        </p:txBody>
      </p:sp>
      <p:sp>
        <p:nvSpPr>
          <p:cNvPr id="7" name="Title 4">
            <a:extLst>
              <a:ext uri="{FF2B5EF4-FFF2-40B4-BE49-F238E27FC236}">
                <a16:creationId xmlns:a16="http://schemas.microsoft.com/office/drawing/2014/main" id="{633BAE96-FE16-5C15-D6CA-ED2D64D366E4}"/>
              </a:ext>
            </a:extLst>
          </p:cNvPr>
          <p:cNvSpPr>
            <a:spLocks noGrp="1"/>
          </p:cNvSpPr>
          <p:nvPr>
            <p:ph type="title"/>
          </p:nvPr>
        </p:nvSpPr>
        <p:spPr>
          <a:xfrm>
            <a:off x="609600" y="1543050"/>
            <a:ext cx="7772400" cy="1022350"/>
          </a:xfrm>
        </p:spPr>
        <p:txBody>
          <a:bodyPr rtlCol="0">
            <a:normAutofit fontScale="90000"/>
          </a:bodyPr>
          <a:lstStyle/>
          <a:p>
            <a:pPr fontAlgn="auto">
              <a:spcAft>
                <a:spcPts val="0"/>
              </a:spcAft>
              <a:defRPr/>
            </a:pPr>
            <a:r>
              <a:rPr lang="en-US" dirty="0" smtClean="0"/>
              <a:t>Framework of Gas </a:t>
            </a:r>
            <a:r>
              <a:rPr lang="en-US" dirty="0"/>
              <a:t>Resource accreditation </a:t>
            </a:r>
            <a:r>
              <a:rPr lang="en-US" dirty="0" smtClean="0"/>
              <a:t>Enhancements</a:t>
            </a:r>
            <a:endParaRPr lang="en-US" dirty="0"/>
          </a:p>
        </p:txBody>
      </p:sp>
      <p:sp>
        <p:nvSpPr>
          <p:cNvPr id="8" name="Text Placeholder 5">
            <a:extLst>
              <a:ext uri="{FF2B5EF4-FFF2-40B4-BE49-F238E27FC236}">
                <a16:creationId xmlns:a16="http://schemas.microsoft.com/office/drawing/2014/main" id="{106F3FCC-EBB5-C780-5245-FCBBDA5CE708}"/>
              </a:ext>
            </a:extLst>
          </p:cNvPr>
          <p:cNvSpPr>
            <a:spLocks noGrp="1"/>
          </p:cNvSpPr>
          <p:nvPr>
            <p:ph type="body" idx="1"/>
          </p:nvPr>
        </p:nvSpPr>
        <p:spPr>
          <a:xfrm>
            <a:off x="609600" y="2571750"/>
            <a:ext cx="7772400" cy="1125538"/>
          </a:xfrm>
        </p:spPr>
        <p:txBody>
          <a:bodyPr rtlCol="0">
            <a:normAutofit/>
          </a:bodyPr>
          <a:lstStyle/>
          <a:p>
            <a:pPr fontAlgn="auto">
              <a:spcAft>
                <a:spcPts val="0"/>
              </a:spcAft>
              <a:defRPr/>
            </a:pPr>
            <a:r>
              <a:rPr lang="en-US" dirty="0"/>
              <a:t>Overview of the key design elements and concepts</a:t>
            </a:r>
          </a:p>
        </p:txBody>
      </p:sp>
    </p:spTree>
    <p:extLst>
      <p:ext uri="{BB962C8B-B14F-4D97-AF65-F5344CB8AC3E}">
        <p14:creationId xmlns:p14="http://schemas.microsoft.com/office/powerpoint/2010/main" val="33544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6</a:t>
            </a:fld>
            <a:endParaRPr lang="en-US" dirty="0"/>
          </a:p>
        </p:txBody>
      </p:sp>
      <p:sp>
        <p:nvSpPr>
          <p:cNvPr id="3" name="Title 2">
            <a:extLst>
              <a:ext uri="{FF2B5EF4-FFF2-40B4-BE49-F238E27FC236}">
                <a16:creationId xmlns:a16="http://schemas.microsoft.com/office/drawing/2014/main" id="{1F70538B-9330-FD8F-A94A-0EE7AA0EC7F8}"/>
              </a:ext>
            </a:extLst>
          </p:cNvPr>
          <p:cNvSpPr txBox="1">
            <a:spLocks/>
          </p:cNvSpPr>
          <p:nvPr/>
        </p:nvSpPr>
        <p:spPr>
          <a:xfrm>
            <a:off x="457200" y="57150"/>
            <a:ext cx="8229600" cy="857250"/>
          </a:xfrm>
          <a:prstGeom prst="rect">
            <a:avLst/>
          </a:prstGeom>
        </p:spPr>
        <p:txBody>
          <a:bodyPr>
            <a:normAutofit fontScale="97500"/>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altLang="en-US" sz="2800" dirty="0" smtClean="0"/>
              <a:t>Proposed improvements for gas resources accreditation </a:t>
            </a:r>
            <a:endParaRPr lang="en-US" altLang="en-US" sz="2800" dirty="0"/>
          </a:p>
        </p:txBody>
      </p:sp>
      <p:sp>
        <p:nvSpPr>
          <p:cNvPr id="4" name="Content Placeholder 3">
            <a:extLst>
              <a:ext uri="{FF2B5EF4-FFF2-40B4-BE49-F238E27FC236}">
                <a16:creationId xmlns:a16="http://schemas.microsoft.com/office/drawing/2014/main" id="{5F5E3785-C57C-BDF2-C40A-E5D93D80ED69}"/>
              </a:ext>
            </a:extLst>
          </p:cNvPr>
          <p:cNvSpPr txBox="1">
            <a:spLocks/>
          </p:cNvSpPr>
          <p:nvPr/>
        </p:nvSpPr>
        <p:spPr>
          <a:xfrm>
            <a:off x="457200" y="1050925"/>
            <a:ext cx="8229600" cy="3609975"/>
          </a:xfrm>
          <a:prstGeom prst="rect">
            <a:avLst/>
          </a:prstGeom>
        </p:spPr>
        <p:txBody>
          <a:bodyPr>
            <a:normAutofit fontScale="850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Introduce a gas resource qualification rule to reflect a gas resource’s individual fuel storage capability and gas contracting arrangements for the winter period</a:t>
            </a:r>
          </a:p>
          <a:p>
            <a:pPr lvl="1">
              <a:defRPr/>
            </a:pPr>
            <a:r>
              <a:rPr lang="en-US" dirty="0" smtClean="0"/>
              <a:t>Gas-only resources </a:t>
            </a:r>
          </a:p>
          <a:p>
            <a:pPr lvl="1">
              <a:defRPr/>
            </a:pPr>
            <a:r>
              <a:rPr lang="en-US" dirty="0" smtClean="0"/>
              <a:t>Dual fuel resources</a:t>
            </a:r>
          </a:p>
          <a:p>
            <a:pPr>
              <a:defRPr/>
            </a:pPr>
            <a:r>
              <a:rPr lang="en-US" dirty="0" smtClean="0"/>
              <a:t>Improve the RAA process to better capture the resource adequacy risk </a:t>
            </a:r>
            <a:r>
              <a:rPr lang="en-US" dirty="0"/>
              <a:t>for New England in the winter </a:t>
            </a:r>
            <a:endParaRPr lang="en-US" dirty="0" smtClean="0"/>
          </a:p>
          <a:p>
            <a:pPr lvl="1">
              <a:defRPr/>
            </a:pPr>
            <a:r>
              <a:rPr lang="en-US" dirty="0" smtClean="0"/>
              <a:t>Introduce winter period gas forecast </a:t>
            </a:r>
          </a:p>
          <a:p>
            <a:pPr lvl="1">
              <a:defRPr/>
            </a:pPr>
            <a:r>
              <a:rPr lang="en-US" dirty="0" smtClean="0"/>
              <a:t>Incorporate winter period gas constraints in RAA</a:t>
            </a:r>
          </a:p>
          <a:p>
            <a:pPr>
              <a:defRPr/>
            </a:pPr>
            <a:r>
              <a:rPr lang="en-US" dirty="0" smtClean="0"/>
              <a:t>Align gas resources’ accredited capacity with their winter reliability contribution</a:t>
            </a:r>
          </a:p>
          <a:p>
            <a:pPr lvl="1">
              <a:defRPr/>
            </a:pPr>
            <a:r>
              <a:rPr lang="en-US" dirty="0" smtClean="0"/>
              <a:t>Develop a gas</a:t>
            </a:r>
            <a:r>
              <a:rPr lang="en-US" dirty="0" smtClean="0">
                <a:solidFill>
                  <a:srgbClr val="FF0000"/>
                </a:solidFill>
              </a:rPr>
              <a:t> </a:t>
            </a:r>
            <a:r>
              <a:rPr lang="en-US" dirty="0" smtClean="0"/>
              <a:t>resource winter de-rating factor </a:t>
            </a:r>
          </a:p>
          <a:p>
            <a:pPr lvl="1">
              <a:defRPr/>
            </a:pPr>
            <a:r>
              <a:rPr lang="en-US" dirty="0" smtClean="0"/>
              <a:t>Derive gas resources’ annual MRI/QMRIC based on seasonal ratings, the winter de-rating factor and their qualification</a:t>
            </a:r>
          </a:p>
          <a:p>
            <a:pPr>
              <a:defRPr/>
            </a:pPr>
            <a:endParaRPr lang="en-US" dirty="0"/>
          </a:p>
        </p:txBody>
      </p:sp>
    </p:spTree>
    <p:extLst>
      <p:ext uri="{BB962C8B-B14F-4D97-AF65-F5344CB8AC3E}">
        <p14:creationId xmlns:p14="http://schemas.microsoft.com/office/powerpoint/2010/main" val="7533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7</a:t>
            </a:fld>
            <a:endParaRPr lang="en-US" dirty="0"/>
          </a:p>
        </p:txBody>
      </p:sp>
      <p:sp>
        <p:nvSpPr>
          <p:cNvPr id="3" name="Title 2">
            <a:extLst>
              <a:ext uri="{FF2B5EF4-FFF2-40B4-BE49-F238E27FC236}">
                <a16:creationId xmlns:a16="http://schemas.microsoft.com/office/drawing/2014/main" id="{EAF8026C-640B-E522-014B-80384467621F}"/>
              </a:ext>
            </a:extLst>
          </p:cNvPr>
          <p:cNvSpPr txBox="1">
            <a:spLocks/>
          </p:cNvSpPr>
          <p:nvPr/>
        </p:nvSpPr>
        <p:spPr>
          <a:xfrm>
            <a:off x="457200" y="57150"/>
            <a:ext cx="8229600" cy="857250"/>
          </a:xfrm>
          <a:prstGeom prst="rect">
            <a:avLst/>
          </a:prstGeom>
        </p:spPr>
        <p:txBody>
          <a:bodyPr>
            <a:normAutofit fontScale="92500" lnSpcReduction="20000"/>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altLang="en-US" dirty="0" smtClean="0"/>
              <a:t>Key design elements for gas resource accreditation enhancements</a:t>
            </a:r>
            <a:endParaRPr lang="en-US" altLang="en-US" dirty="0"/>
          </a:p>
        </p:txBody>
      </p:sp>
      <p:sp>
        <p:nvSpPr>
          <p:cNvPr id="4" name="Rectangle 3">
            <a:extLst>
              <a:ext uri="{FF2B5EF4-FFF2-40B4-BE49-F238E27FC236}">
                <a16:creationId xmlns:a16="http://schemas.microsoft.com/office/drawing/2014/main" id="{73500704-DFCC-AC95-83EF-BD9190C54A20}"/>
              </a:ext>
            </a:extLst>
          </p:cNvPr>
          <p:cNvSpPr/>
          <p:nvPr/>
        </p:nvSpPr>
        <p:spPr>
          <a:xfrm>
            <a:off x="1524000" y="1630362"/>
            <a:ext cx="609600" cy="2770189"/>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5" name="Rectangle 4">
            <a:extLst>
              <a:ext uri="{FF2B5EF4-FFF2-40B4-BE49-F238E27FC236}">
                <a16:creationId xmlns:a16="http://schemas.microsoft.com/office/drawing/2014/main" id="{5E801B51-FDC6-48DE-2D61-5C25F6813A5D}"/>
              </a:ext>
            </a:extLst>
          </p:cNvPr>
          <p:cNvSpPr/>
          <p:nvPr/>
        </p:nvSpPr>
        <p:spPr>
          <a:xfrm>
            <a:off x="2895600" y="3046413"/>
            <a:ext cx="4724400" cy="1524000"/>
          </a:xfrm>
          <a:prstGeom prst="rect">
            <a:avLst/>
          </a:prstGeom>
          <a:solidFill>
            <a:schemeClr val="accent4">
              <a:lumMod val="20000"/>
              <a:lumOff val="80000"/>
            </a:schemeClr>
          </a:solidFill>
          <a:ln w="19050">
            <a:solidFill>
              <a:schemeClr val="tx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7E1F49B8-3722-6195-300F-6EB95C838CC0}"/>
              </a:ext>
            </a:extLst>
          </p:cNvPr>
          <p:cNvSpPr/>
          <p:nvPr/>
        </p:nvSpPr>
        <p:spPr>
          <a:xfrm>
            <a:off x="2895600" y="1203325"/>
            <a:ext cx="4724400" cy="1749425"/>
          </a:xfrm>
          <a:prstGeom prst="rect">
            <a:avLst/>
          </a:prstGeom>
          <a:solidFill>
            <a:schemeClr val="accent4">
              <a:lumMod val="20000"/>
              <a:lumOff val="80000"/>
            </a:schemeClr>
          </a:solidFill>
          <a:ln>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8BD02155-12F6-C15D-5403-90ABA8D147EF}"/>
              </a:ext>
            </a:extLst>
          </p:cNvPr>
          <p:cNvSpPr/>
          <p:nvPr/>
        </p:nvSpPr>
        <p:spPr>
          <a:xfrm>
            <a:off x="3367088" y="3181350"/>
            <a:ext cx="2057400"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cxnSp>
        <p:nvCxnSpPr>
          <p:cNvPr id="8" name="Straight Arrow Connector 7">
            <a:extLst>
              <a:ext uri="{FF2B5EF4-FFF2-40B4-BE49-F238E27FC236}">
                <a16:creationId xmlns:a16="http://schemas.microsoft.com/office/drawing/2014/main" id="{7CDBB0CE-E25B-21F6-B891-A239D9D0ADCD}"/>
              </a:ext>
            </a:extLst>
          </p:cNvPr>
          <p:cNvCxnSpPr>
            <a:endCxn id="16" idx="0"/>
          </p:cNvCxnSpPr>
          <p:nvPr/>
        </p:nvCxnSpPr>
        <p:spPr>
          <a:xfrm flipH="1">
            <a:off x="4381500" y="1985963"/>
            <a:ext cx="0" cy="365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a:extLst>
              <a:ext uri="{FF2B5EF4-FFF2-40B4-BE49-F238E27FC236}">
                <a16:creationId xmlns:a16="http://schemas.microsoft.com/office/drawing/2014/main" id="{1F212529-3681-0B2F-28F7-5E40C2B25F3D}"/>
              </a:ext>
            </a:extLst>
          </p:cNvPr>
          <p:cNvSpPr txBox="1"/>
          <p:nvPr/>
        </p:nvSpPr>
        <p:spPr>
          <a:xfrm rot="16200000">
            <a:off x="534194" y="2818607"/>
            <a:ext cx="2676525" cy="300037"/>
          </a:xfrm>
          <a:prstGeom prst="rect">
            <a:avLst/>
          </a:prstGeom>
          <a:noFill/>
        </p:spPr>
        <p:txBody>
          <a:bodyPr>
            <a:spAutoFit/>
          </a:bodyPr>
          <a:lstStyle/>
          <a:p>
            <a:pPr algn="ctr" eaLnBrk="1" fontAlgn="auto" hangingPunct="1">
              <a:spcBef>
                <a:spcPts val="0"/>
              </a:spcBef>
              <a:spcAft>
                <a:spcPts val="0"/>
              </a:spcAft>
              <a:defRPr/>
            </a:pPr>
            <a:r>
              <a:rPr lang="en-US" sz="1350" b="1" dirty="0" smtClean="0">
                <a:latin typeface="+mn-lt"/>
              </a:rPr>
              <a:t>Gas Resource Qualification</a:t>
            </a:r>
            <a:endParaRPr lang="en-US" sz="1350" b="1" dirty="0">
              <a:latin typeface="+mn-lt"/>
            </a:endParaRPr>
          </a:p>
        </p:txBody>
      </p:sp>
      <p:sp>
        <p:nvSpPr>
          <p:cNvPr id="10" name="TextBox 9">
            <a:extLst>
              <a:ext uri="{FF2B5EF4-FFF2-40B4-BE49-F238E27FC236}">
                <a16:creationId xmlns:a16="http://schemas.microsoft.com/office/drawing/2014/main" id="{48E688AC-B6AE-FED0-BA44-B7EE2834D6BC}"/>
              </a:ext>
            </a:extLst>
          </p:cNvPr>
          <p:cNvSpPr txBox="1"/>
          <p:nvPr/>
        </p:nvSpPr>
        <p:spPr>
          <a:xfrm>
            <a:off x="3429000" y="3198813"/>
            <a:ext cx="1943100" cy="508000"/>
          </a:xfrm>
          <a:prstGeom prst="rect">
            <a:avLst/>
          </a:prstGeom>
          <a:noFill/>
        </p:spPr>
        <p:txBody>
          <a:bodyPr>
            <a:spAutoFit/>
          </a:bodyPr>
          <a:lstStyle/>
          <a:p>
            <a:pPr algn="ctr" eaLnBrk="1" fontAlgn="auto" hangingPunct="1">
              <a:spcBef>
                <a:spcPts val="0"/>
              </a:spcBef>
              <a:spcAft>
                <a:spcPts val="0"/>
              </a:spcAft>
              <a:defRPr/>
            </a:pPr>
            <a:r>
              <a:rPr lang="en-US" sz="1350" dirty="0" smtClean="0">
                <a:latin typeface="+mn-lt"/>
              </a:rPr>
              <a:t>Gas Resource </a:t>
            </a:r>
            <a:r>
              <a:rPr lang="en-US" sz="1350" dirty="0">
                <a:latin typeface="+mn-lt"/>
              </a:rPr>
              <a:t>De-rating </a:t>
            </a:r>
            <a:r>
              <a:rPr lang="en-US" sz="1350" dirty="0" smtClean="0">
                <a:latin typeface="+mn-lt"/>
              </a:rPr>
              <a:t>Factor Determination</a:t>
            </a:r>
            <a:endParaRPr lang="en-US" sz="1350" dirty="0">
              <a:latin typeface="+mn-lt"/>
            </a:endParaRPr>
          </a:p>
        </p:txBody>
      </p:sp>
      <p:sp>
        <p:nvSpPr>
          <p:cNvPr id="11" name="TextBox 10">
            <a:extLst>
              <a:ext uri="{FF2B5EF4-FFF2-40B4-BE49-F238E27FC236}">
                <a16:creationId xmlns:a16="http://schemas.microsoft.com/office/drawing/2014/main" id="{8F41867A-D74C-2470-4FFC-B10146D2C1EF}"/>
              </a:ext>
            </a:extLst>
          </p:cNvPr>
          <p:cNvSpPr txBox="1"/>
          <p:nvPr/>
        </p:nvSpPr>
        <p:spPr>
          <a:xfrm>
            <a:off x="3429000" y="4009610"/>
            <a:ext cx="1943100" cy="507831"/>
          </a:xfrm>
          <a:prstGeom prst="rect">
            <a:avLst/>
          </a:prstGeom>
          <a:noFill/>
        </p:spPr>
        <p:txBody>
          <a:bodyPr>
            <a:spAutoFit/>
          </a:bodyPr>
          <a:lstStyle/>
          <a:p>
            <a:pPr algn="ctr" eaLnBrk="1" fontAlgn="auto" hangingPunct="1">
              <a:spcBef>
                <a:spcPts val="0"/>
              </a:spcBef>
              <a:spcAft>
                <a:spcPts val="0"/>
              </a:spcAft>
              <a:defRPr/>
            </a:pPr>
            <a:r>
              <a:rPr lang="en-US" sz="1350" dirty="0" smtClean="0">
                <a:latin typeface="+mn-lt"/>
              </a:rPr>
              <a:t>Gas Resource MRI/QMRIC Calculation</a:t>
            </a:r>
            <a:endParaRPr lang="en-US" sz="1350" dirty="0">
              <a:latin typeface="+mn-lt"/>
            </a:endParaRPr>
          </a:p>
        </p:txBody>
      </p:sp>
      <p:sp>
        <p:nvSpPr>
          <p:cNvPr id="12" name="Rectangle 11">
            <a:extLst>
              <a:ext uri="{FF2B5EF4-FFF2-40B4-BE49-F238E27FC236}">
                <a16:creationId xmlns:a16="http://schemas.microsoft.com/office/drawing/2014/main" id="{D5014288-CF9B-3299-762D-63BCCB69F45F}"/>
              </a:ext>
            </a:extLst>
          </p:cNvPr>
          <p:cNvSpPr/>
          <p:nvPr/>
        </p:nvSpPr>
        <p:spPr>
          <a:xfrm>
            <a:off x="3363913" y="3967163"/>
            <a:ext cx="2057400"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cxnSp>
        <p:nvCxnSpPr>
          <p:cNvPr id="13" name="Straight Arrow Connector 12">
            <a:extLst>
              <a:ext uri="{FF2B5EF4-FFF2-40B4-BE49-F238E27FC236}">
                <a16:creationId xmlns:a16="http://schemas.microsoft.com/office/drawing/2014/main" id="{0AB817A5-1E6A-5CC3-45C2-7E556E5566EF}"/>
              </a:ext>
            </a:extLst>
          </p:cNvPr>
          <p:cNvCxnSpPr>
            <a:stCxn id="7" idx="2"/>
          </p:cNvCxnSpPr>
          <p:nvPr/>
        </p:nvCxnSpPr>
        <p:spPr>
          <a:xfrm flipH="1">
            <a:off x="4394200" y="3695700"/>
            <a:ext cx="1588" cy="2682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9AC602A6-B43B-434A-C095-E0645FAFF071}"/>
              </a:ext>
            </a:extLst>
          </p:cNvPr>
          <p:cNvSpPr/>
          <p:nvPr/>
        </p:nvSpPr>
        <p:spPr>
          <a:xfrm>
            <a:off x="3352800" y="1474788"/>
            <a:ext cx="2057400" cy="5175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5" name="TextBox 14">
            <a:extLst>
              <a:ext uri="{FF2B5EF4-FFF2-40B4-BE49-F238E27FC236}">
                <a16:creationId xmlns:a16="http://schemas.microsoft.com/office/drawing/2014/main" id="{B2437B50-EEFA-DEB1-3E90-A37043E5FFEF}"/>
              </a:ext>
            </a:extLst>
          </p:cNvPr>
          <p:cNvSpPr txBox="1"/>
          <p:nvPr/>
        </p:nvSpPr>
        <p:spPr>
          <a:xfrm>
            <a:off x="3441700" y="1504950"/>
            <a:ext cx="1892300" cy="507831"/>
          </a:xfrm>
          <a:prstGeom prst="rect">
            <a:avLst/>
          </a:prstGeom>
          <a:noFill/>
        </p:spPr>
        <p:txBody>
          <a:bodyPr>
            <a:spAutoFit/>
          </a:bodyPr>
          <a:lstStyle/>
          <a:p>
            <a:pPr algn="ctr" eaLnBrk="1" fontAlgn="auto" hangingPunct="1">
              <a:spcBef>
                <a:spcPts val="0"/>
              </a:spcBef>
              <a:spcAft>
                <a:spcPts val="0"/>
              </a:spcAft>
              <a:defRPr/>
            </a:pPr>
            <a:r>
              <a:rPr lang="en-US" sz="1350" dirty="0" smtClean="0">
                <a:latin typeface="+mn-lt"/>
              </a:rPr>
              <a:t>Gas Forecast Development</a:t>
            </a:r>
            <a:endParaRPr lang="en-US" sz="1350" dirty="0">
              <a:latin typeface="+mn-lt"/>
            </a:endParaRPr>
          </a:p>
        </p:txBody>
      </p:sp>
      <p:sp>
        <p:nvSpPr>
          <p:cNvPr id="16" name="Rectangle 15">
            <a:extLst>
              <a:ext uri="{FF2B5EF4-FFF2-40B4-BE49-F238E27FC236}">
                <a16:creationId xmlns:a16="http://schemas.microsoft.com/office/drawing/2014/main" id="{89D75B32-8E9A-A750-BBA7-76E151FD599F}"/>
              </a:ext>
            </a:extLst>
          </p:cNvPr>
          <p:cNvSpPr/>
          <p:nvPr/>
        </p:nvSpPr>
        <p:spPr>
          <a:xfrm>
            <a:off x="3352800" y="2351088"/>
            <a:ext cx="2057400" cy="5143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p>
        </p:txBody>
      </p:sp>
      <p:sp>
        <p:nvSpPr>
          <p:cNvPr id="17" name="TextBox 16">
            <a:extLst>
              <a:ext uri="{FF2B5EF4-FFF2-40B4-BE49-F238E27FC236}">
                <a16:creationId xmlns:a16="http://schemas.microsoft.com/office/drawing/2014/main" id="{8330E9EF-9270-5FF9-CA8D-1AA0F8F68EDD}"/>
              </a:ext>
            </a:extLst>
          </p:cNvPr>
          <p:cNvSpPr txBox="1"/>
          <p:nvPr/>
        </p:nvSpPr>
        <p:spPr>
          <a:xfrm>
            <a:off x="3414713" y="2368550"/>
            <a:ext cx="1943100" cy="507831"/>
          </a:xfrm>
          <a:prstGeom prst="rect">
            <a:avLst/>
          </a:prstGeom>
          <a:noFill/>
        </p:spPr>
        <p:txBody>
          <a:bodyPr>
            <a:spAutoFit/>
          </a:bodyPr>
          <a:lstStyle/>
          <a:p>
            <a:pPr algn="ctr" eaLnBrk="1" fontAlgn="auto" hangingPunct="1">
              <a:spcBef>
                <a:spcPts val="0"/>
              </a:spcBef>
              <a:spcAft>
                <a:spcPts val="0"/>
              </a:spcAft>
              <a:defRPr/>
            </a:pPr>
            <a:r>
              <a:rPr lang="en-US" sz="1350" dirty="0" smtClean="0">
                <a:latin typeface="+mn-lt"/>
              </a:rPr>
              <a:t>Adequacy Risk Assessment</a:t>
            </a:r>
            <a:endParaRPr lang="en-US" sz="1350" dirty="0">
              <a:latin typeface="+mn-lt"/>
            </a:endParaRPr>
          </a:p>
        </p:txBody>
      </p:sp>
      <p:cxnSp>
        <p:nvCxnSpPr>
          <p:cNvPr id="18" name="Straight Arrow Connector 17">
            <a:extLst>
              <a:ext uri="{FF2B5EF4-FFF2-40B4-BE49-F238E27FC236}">
                <a16:creationId xmlns:a16="http://schemas.microsoft.com/office/drawing/2014/main" id="{64E65292-7D65-095E-3D30-83FC88D03358}"/>
              </a:ext>
            </a:extLst>
          </p:cNvPr>
          <p:cNvCxnSpPr/>
          <p:nvPr/>
        </p:nvCxnSpPr>
        <p:spPr>
          <a:xfrm flipH="1">
            <a:off x="4391025" y="2876550"/>
            <a:ext cx="3175" cy="2587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2BC60BCF-5024-BD32-9B96-483C0634EC5E}"/>
              </a:ext>
            </a:extLst>
          </p:cNvPr>
          <p:cNvCxnSpPr>
            <a:endCxn id="16" idx="1"/>
          </p:cNvCxnSpPr>
          <p:nvPr/>
        </p:nvCxnSpPr>
        <p:spPr>
          <a:xfrm flipV="1">
            <a:off x="2133600" y="2608263"/>
            <a:ext cx="12192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22439E2-DF65-2B4D-D9C4-802C9AE1361D}"/>
              </a:ext>
            </a:extLst>
          </p:cNvPr>
          <p:cNvCxnSpPr/>
          <p:nvPr/>
        </p:nvCxnSpPr>
        <p:spPr>
          <a:xfrm flipV="1">
            <a:off x="2133600" y="1809750"/>
            <a:ext cx="12192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56279D9-5D61-F1EB-3980-B16B053BCC41}"/>
              </a:ext>
            </a:extLst>
          </p:cNvPr>
          <p:cNvCxnSpPr/>
          <p:nvPr/>
        </p:nvCxnSpPr>
        <p:spPr>
          <a:xfrm flipV="1">
            <a:off x="2133600" y="3409950"/>
            <a:ext cx="12192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599E4AB-C93C-68F6-894C-39CFB2E8E0E4}"/>
              </a:ext>
            </a:extLst>
          </p:cNvPr>
          <p:cNvCxnSpPr/>
          <p:nvPr/>
        </p:nvCxnSpPr>
        <p:spPr>
          <a:xfrm flipV="1">
            <a:off x="2133600" y="4171950"/>
            <a:ext cx="1219200" cy="0"/>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6F9DA20-76FD-9833-D497-AAFC98E46DBB}"/>
              </a:ext>
            </a:extLst>
          </p:cNvPr>
          <p:cNvSpPr txBox="1"/>
          <p:nvPr/>
        </p:nvSpPr>
        <p:spPr>
          <a:xfrm>
            <a:off x="5651500" y="2190750"/>
            <a:ext cx="1892300" cy="715581"/>
          </a:xfrm>
          <a:prstGeom prst="rect">
            <a:avLst/>
          </a:prstGeom>
          <a:noFill/>
        </p:spPr>
        <p:txBody>
          <a:bodyPr>
            <a:spAutoFit/>
          </a:bodyPr>
          <a:lstStyle/>
          <a:p>
            <a:pPr algn="ctr" eaLnBrk="1" fontAlgn="auto" hangingPunct="1">
              <a:spcBef>
                <a:spcPts val="0"/>
              </a:spcBef>
              <a:spcAft>
                <a:spcPts val="0"/>
              </a:spcAft>
              <a:defRPr/>
            </a:pPr>
            <a:r>
              <a:rPr lang="en-US" sz="1350" b="1" dirty="0" smtClean="0">
                <a:latin typeface="+mn-lt"/>
              </a:rPr>
              <a:t>RAA with winter </a:t>
            </a:r>
            <a:r>
              <a:rPr lang="en-US" sz="1350" b="1" dirty="0" smtClean="0"/>
              <a:t>modeling </a:t>
            </a:r>
            <a:r>
              <a:rPr lang="en-US" sz="1350" b="1" dirty="0" smtClean="0">
                <a:latin typeface="+mn-lt"/>
              </a:rPr>
              <a:t>enhancements</a:t>
            </a:r>
            <a:endParaRPr lang="en-US" sz="1350" b="1" dirty="0">
              <a:latin typeface="+mn-lt"/>
            </a:endParaRPr>
          </a:p>
        </p:txBody>
      </p:sp>
      <p:sp>
        <p:nvSpPr>
          <p:cNvPr id="24" name="TextBox 23">
            <a:extLst>
              <a:ext uri="{FF2B5EF4-FFF2-40B4-BE49-F238E27FC236}">
                <a16:creationId xmlns:a16="http://schemas.microsoft.com/office/drawing/2014/main" id="{9D9F25BE-8651-A51F-D811-86FA73A3752E}"/>
              </a:ext>
            </a:extLst>
          </p:cNvPr>
          <p:cNvSpPr txBox="1"/>
          <p:nvPr/>
        </p:nvSpPr>
        <p:spPr>
          <a:xfrm>
            <a:off x="5651500" y="4045119"/>
            <a:ext cx="1892300" cy="507831"/>
          </a:xfrm>
          <a:prstGeom prst="rect">
            <a:avLst/>
          </a:prstGeom>
          <a:noFill/>
        </p:spPr>
        <p:txBody>
          <a:bodyPr>
            <a:spAutoFit/>
          </a:bodyPr>
          <a:lstStyle/>
          <a:p>
            <a:pPr algn="ctr" eaLnBrk="1" fontAlgn="auto" hangingPunct="1">
              <a:spcBef>
                <a:spcPts val="0"/>
              </a:spcBef>
              <a:spcAft>
                <a:spcPts val="0"/>
              </a:spcAft>
              <a:defRPr/>
            </a:pPr>
            <a:r>
              <a:rPr lang="en-US" sz="1350" b="1" dirty="0">
                <a:latin typeface="+mn-lt"/>
              </a:rPr>
              <a:t>Gas </a:t>
            </a:r>
            <a:r>
              <a:rPr lang="en-US" sz="1350" b="1" dirty="0"/>
              <a:t>r</a:t>
            </a:r>
            <a:r>
              <a:rPr lang="en-US" sz="1350" b="1" dirty="0" smtClean="0">
                <a:latin typeface="+mn-lt"/>
              </a:rPr>
              <a:t>esource accreditation</a:t>
            </a:r>
            <a:endParaRPr lang="en-US" sz="1350" b="1" dirty="0">
              <a:latin typeface="+mn-lt"/>
            </a:endParaRPr>
          </a:p>
        </p:txBody>
      </p:sp>
    </p:spTree>
    <p:extLst>
      <p:ext uri="{BB962C8B-B14F-4D97-AF65-F5344CB8AC3E}">
        <p14:creationId xmlns:p14="http://schemas.microsoft.com/office/powerpoint/2010/main" val="3664308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0C7F894-2A36-495D-AB7C-1055F7AC0F9D}" type="slidenum">
              <a:rPr lang="en-US" smtClean="0"/>
              <a:pPr/>
              <a:t>8</a:t>
            </a:fld>
            <a:endParaRPr lang="en-US" dirty="0"/>
          </a:p>
        </p:txBody>
      </p:sp>
      <p:sp>
        <p:nvSpPr>
          <p:cNvPr id="11" name="Title 4">
            <a:extLst>
              <a:ext uri="{FF2B5EF4-FFF2-40B4-BE49-F238E27FC236}">
                <a16:creationId xmlns:a16="http://schemas.microsoft.com/office/drawing/2014/main" id="{633BAE96-FE16-5C15-D6CA-ED2D64D366E4}"/>
              </a:ext>
            </a:extLst>
          </p:cNvPr>
          <p:cNvSpPr>
            <a:spLocks noGrp="1"/>
          </p:cNvSpPr>
          <p:nvPr>
            <p:ph type="title"/>
          </p:nvPr>
        </p:nvSpPr>
        <p:spPr>
          <a:xfrm>
            <a:off x="609600" y="1543050"/>
            <a:ext cx="7772400" cy="1022350"/>
          </a:xfrm>
        </p:spPr>
        <p:txBody>
          <a:bodyPr rtlCol="0">
            <a:normAutofit/>
          </a:bodyPr>
          <a:lstStyle/>
          <a:p>
            <a:pPr fontAlgn="auto">
              <a:spcAft>
                <a:spcPts val="0"/>
              </a:spcAft>
              <a:defRPr/>
            </a:pPr>
            <a:r>
              <a:rPr lang="en-US" dirty="0" smtClean="0"/>
              <a:t>Gas resource qualification</a:t>
            </a:r>
            <a:endParaRPr lang="en-US" dirty="0"/>
          </a:p>
        </p:txBody>
      </p:sp>
      <p:sp>
        <p:nvSpPr>
          <p:cNvPr id="12" name="Text Placeholder 5">
            <a:extLst>
              <a:ext uri="{FF2B5EF4-FFF2-40B4-BE49-F238E27FC236}">
                <a16:creationId xmlns:a16="http://schemas.microsoft.com/office/drawing/2014/main" id="{106F3FCC-EBB5-C780-5245-FCBBDA5CE708}"/>
              </a:ext>
            </a:extLst>
          </p:cNvPr>
          <p:cNvSpPr>
            <a:spLocks noGrp="1"/>
          </p:cNvSpPr>
          <p:nvPr>
            <p:ph type="body" idx="1"/>
          </p:nvPr>
        </p:nvSpPr>
        <p:spPr>
          <a:xfrm>
            <a:off x="609600" y="2571750"/>
            <a:ext cx="7772400" cy="1125538"/>
          </a:xfrm>
        </p:spPr>
        <p:txBody>
          <a:bodyPr rtlCol="0">
            <a:normAutofit/>
          </a:bodyPr>
          <a:lstStyle/>
          <a:p>
            <a:pPr fontAlgn="auto">
              <a:spcAft>
                <a:spcPts val="0"/>
              </a:spcAft>
              <a:defRPr/>
            </a:pPr>
            <a:r>
              <a:rPr lang="en-US" dirty="0" smtClean="0"/>
              <a:t>Consideration of fuel arrangements for gas resources</a:t>
            </a:r>
            <a:endParaRPr lang="en-US" dirty="0"/>
          </a:p>
        </p:txBody>
      </p:sp>
    </p:spTree>
    <p:extLst>
      <p:ext uri="{BB962C8B-B14F-4D97-AF65-F5344CB8AC3E}">
        <p14:creationId xmlns:p14="http://schemas.microsoft.com/office/powerpoint/2010/main" val="3689052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0C7F894-2A36-495D-AB7C-1055F7AC0F9D}" type="slidenum">
              <a:rPr lang="en-US" smtClean="0"/>
              <a:pPr/>
              <a:t>9</a:t>
            </a:fld>
            <a:endParaRPr lang="en-US" dirty="0"/>
          </a:p>
        </p:txBody>
      </p:sp>
      <p:sp>
        <p:nvSpPr>
          <p:cNvPr id="3" name="Title 2">
            <a:extLst>
              <a:ext uri="{FF2B5EF4-FFF2-40B4-BE49-F238E27FC236}">
                <a16:creationId xmlns:a16="http://schemas.microsoft.com/office/drawing/2014/main" id="{643FD9B2-C9D1-4E82-4B26-DF0F62D7FB14}"/>
              </a:ext>
            </a:extLst>
          </p:cNvPr>
          <p:cNvSpPr txBox="1">
            <a:spLocks/>
          </p:cNvSpPr>
          <p:nvPr/>
        </p:nvSpPr>
        <p:spPr>
          <a:xfrm>
            <a:off x="457200" y="57150"/>
            <a:ext cx="8229600" cy="857250"/>
          </a:xfrm>
          <a:prstGeom prst="rect">
            <a:avLst/>
          </a:prstGeom>
        </p:spPr>
        <p:txBody>
          <a:bodyPr/>
          <a:lstStyle>
            <a:lvl1pPr algn="l" defTabSz="914400" rtl="0" eaLnBrk="1" latinLnBrk="0" hangingPunct="1">
              <a:spcBef>
                <a:spcPct val="0"/>
              </a:spcBef>
              <a:buNone/>
              <a:defRPr sz="3200" b="1" kern="1200" baseline="0">
                <a:solidFill>
                  <a:srgbClr val="000000"/>
                </a:solidFill>
                <a:latin typeface="+mj-lt"/>
                <a:ea typeface="+mj-ea"/>
                <a:cs typeface="+mj-cs"/>
              </a:defRPr>
            </a:lvl1pPr>
          </a:lstStyle>
          <a:p>
            <a:r>
              <a:rPr lang="en-US" altLang="en-US" sz="2400" dirty="0" smtClean="0"/>
              <a:t>Valuing fuel arrangements through a fuel-based qualification process</a:t>
            </a:r>
            <a:endParaRPr lang="en-US" altLang="en-US" sz="2400" dirty="0"/>
          </a:p>
        </p:txBody>
      </p:sp>
      <p:sp>
        <p:nvSpPr>
          <p:cNvPr id="4" name="Content Placeholder 3">
            <a:extLst>
              <a:ext uri="{FF2B5EF4-FFF2-40B4-BE49-F238E27FC236}">
                <a16:creationId xmlns:a16="http://schemas.microsoft.com/office/drawing/2014/main" id="{5F5E3785-C57C-BDF2-C40A-E5D93D80ED69}"/>
              </a:ext>
            </a:extLst>
          </p:cNvPr>
          <p:cNvSpPr txBox="1">
            <a:spLocks/>
          </p:cNvSpPr>
          <p:nvPr/>
        </p:nvSpPr>
        <p:spPr>
          <a:xfrm>
            <a:off x="457200" y="1050925"/>
            <a:ext cx="8229600" cy="3609975"/>
          </a:xfrm>
          <a:prstGeom prst="rect">
            <a:avLst/>
          </a:prstGeom>
        </p:spPr>
        <p:txBody>
          <a:bodyPr>
            <a:normAutofit fontScale="92500" lnSpcReduction="20000"/>
          </a:bodyPr>
          <a:lst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smtClean="0"/>
              <a:t>Firm fuel requirements, which represent the minimum amount of fuel that a resource can use to satisfy the winter reliability needs of the system, will be established for the purpose of capacity qualification for gas resources</a:t>
            </a:r>
          </a:p>
          <a:p>
            <a:pPr>
              <a:defRPr/>
            </a:pPr>
            <a:r>
              <a:rPr lang="en-US" dirty="0" smtClean="0"/>
              <a:t>Based upon the fulfillment of firm fuel requirements, gas resources’ winter qualified capacity will be divided into two capacity categories for the purpose of RAA and accreditation in the qualification process</a:t>
            </a:r>
          </a:p>
          <a:p>
            <a:pPr lvl="1">
              <a:defRPr/>
            </a:pPr>
            <a:r>
              <a:rPr lang="en-US" dirty="0" smtClean="0"/>
              <a:t>Firm capacity </a:t>
            </a:r>
          </a:p>
          <a:p>
            <a:pPr lvl="2">
              <a:defRPr/>
            </a:pPr>
            <a:r>
              <a:rPr lang="en-US" dirty="0" smtClean="0"/>
              <a:t>Capacity backed by on-site fuel storage and/or firm fuel contracts will be exempt from capacity de-rating</a:t>
            </a:r>
          </a:p>
          <a:p>
            <a:pPr lvl="1">
              <a:defRPr/>
            </a:pPr>
            <a:r>
              <a:rPr lang="en-US" dirty="0" smtClean="0"/>
              <a:t>Non-Firm capacity</a:t>
            </a:r>
          </a:p>
          <a:p>
            <a:pPr lvl="2">
              <a:defRPr/>
            </a:pPr>
            <a:r>
              <a:rPr lang="en-US" dirty="0" smtClean="0"/>
              <a:t>Capacity not backed by firm fuel will be subject to capacity de-rating</a:t>
            </a:r>
            <a:endParaRPr lang="en-US" dirty="0"/>
          </a:p>
        </p:txBody>
      </p:sp>
    </p:spTree>
    <p:extLst>
      <p:ext uri="{BB962C8B-B14F-4D97-AF65-F5344CB8AC3E}">
        <p14:creationId xmlns:p14="http://schemas.microsoft.com/office/powerpoint/2010/main" val="7370737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_white_cover">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B9FD61-F7E9-4C5B-8D65-9F8B5A889844}"/>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16-9" id="{32F30E78-C021-4951-B1FC-740B6C3FC246}" vid="{DEF36ABE-BF04-49E7-8010-928C0C008CD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ISO-PPT-Template-Public-16-9</Template>
  <TotalTime>0</TotalTime>
  <Words>2995</Words>
  <Application>Microsoft Office PowerPoint</Application>
  <PresentationFormat>On-screen Show (16:9)</PresentationFormat>
  <Paragraphs>656</Paragraphs>
  <Slides>24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Times New Roman</vt:lpstr>
      <vt:lpstr>iso_white_cover</vt:lpstr>
      <vt:lpstr>blank</vt:lpstr>
      <vt:lpstr>PowerPoint Presentation</vt:lpstr>
      <vt:lpstr>PowerPoint Presentation</vt:lpstr>
      <vt:lpstr>PowerPoint Presentation</vt:lpstr>
      <vt:lpstr>PowerPoint Presentation</vt:lpstr>
      <vt:lpstr>Framework of Gas Resource accreditation Enhancements</vt:lpstr>
      <vt:lpstr>PowerPoint Presentation</vt:lpstr>
      <vt:lpstr>PowerPoint Presentation</vt:lpstr>
      <vt:lpstr>Gas resource qualification</vt:lpstr>
      <vt:lpstr>PowerPoint Presentation</vt:lpstr>
      <vt:lpstr>PowerPoint Presentation</vt:lpstr>
      <vt:lpstr>Winter Modeling Enhancements for Resource Adequacy Assessment</vt:lpstr>
      <vt:lpstr>PowerPoint Presentation</vt:lpstr>
      <vt:lpstr>PowerPoint Presentation</vt:lpstr>
      <vt:lpstr>Improvements To gas resource accreditation</vt:lpstr>
      <vt:lpstr>PowerPoint Presentation</vt:lpstr>
      <vt:lpstr>PowerPoint Presentation</vt:lpstr>
      <vt:lpstr>Conclusion</vt:lpstr>
      <vt:lpstr>PowerPoint Presentation</vt:lpstr>
      <vt:lpstr>RCA Road Map – Integrating Gas Limitations into Resource Adequacy and Capacity Accreditation</vt:lpstr>
      <vt:lpstr>RCA Stakeholder Process</vt:lpstr>
      <vt:lpstr>Stakeholder Schedule – Conceptual Design Phase</vt:lpstr>
      <vt:lpstr>Stakeholder Schedule – Conceptual/Detailed Design Phase</vt:lpstr>
      <vt:lpstr>Stakeholder Schedule – Conceptual/Detailed Design Phase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2022-12-01T21:53:24Z</dcterms:created>
  <dcterms:modified xsi:type="dcterms:W3CDTF">2022-12-01T21:53:29Z</dcterms:modified>
</cp:coreProperties>
</file>