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bookmarkIdSeed="3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79" r:id="rId2"/>
    <p:sldId id="280" r:id="rId3"/>
    <p:sldId id="555" r:id="rId4"/>
    <p:sldId id="558" r:id="rId5"/>
    <p:sldId id="557" r:id="rId6"/>
    <p:sldId id="559" r:id="rId7"/>
    <p:sldId id="566" r:id="rId8"/>
    <p:sldId id="567" r:id="rId9"/>
    <p:sldId id="560" r:id="rId10"/>
    <p:sldId id="436" r:id="rId11"/>
    <p:sldId id="438" r:id="rId12"/>
    <p:sldId id="439" r:id="rId13"/>
    <p:sldId id="562" r:id="rId14"/>
    <p:sldId id="563" r:id="rId15"/>
    <p:sldId id="564" r:id="rId16"/>
    <p:sldId id="565" r:id="rId17"/>
    <p:sldId id="568" r:id="rId18"/>
    <p:sldId id="569" r:id="rId19"/>
    <p:sldId id="570" r:id="rId20"/>
    <p:sldId id="571" r:id="rId21"/>
    <p:sldId id="572" r:id="rId22"/>
    <p:sldId id="573" r:id="rId23"/>
    <p:sldId id="574" r:id="rId24"/>
    <p:sldId id="575" r:id="rId25"/>
    <p:sldId id="576" r:id="rId26"/>
    <p:sldId id="577" r:id="rId27"/>
    <p:sldId id="578" r:id="rId28"/>
    <p:sldId id="579" r:id="rId29"/>
    <p:sldId id="580" r:id="rId30"/>
    <p:sldId id="581" r:id="rId31"/>
    <p:sldId id="582" r:id="rId32"/>
    <p:sldId id="609" r:id="rId33"/>
    <p:sldId id="615" r:id="rId34"/>
    <p:sldId id="583" r:id="rId35"/>
    <p:sldId id="584" r:id="rId36"/>
    <p:sldId id="585" r:id="rId37"/>
    <p:sldId id="586" r:id="rId38"/>
    <p:sldId id="587" r:id="rId39"/>
    <p:sldId id="588" r:id="rId40"/>
    <p:sldId id="589" r:id="rId41"/>
    <p:sldId id="590" r:id="rId42"/>
    <p:sldId id="591" r:id="rId43"/>
    <p:sldId id="608" r:id="rId44"/>
    <p:sldId id="605" r:id="rId45"/>
    <p:sldId id="606" r:id="rId46"/>
    <p:sldId id="607" r:id="rId47"/>
    <p:sldId id="610" r:id="rId48"/>
    <p:sldId id="611" r:id="rId49"/>
    <p:sldId id="612" r:id="rId50"/>
    <p:sldId id="613" r:id="rId51"/>
    <p:sldId id="614" r:id="rId52"/>
    <p:sldId id="616" r:id="rId53"/>
    <p:sldId id="617" r:id="rId54"/>
    <p:sldId id="527" r:id="rId55"/>
    <p:sldId id="536" r:id="rId56"/>
    <p:sldId id="535" r:id="rId57"/>
    <p:sldId id="530" r:id="rId58"/>
    <p:sldId id="531" r:id="rId59"/>
    <p:sldId id="550" r:id="rId60"/>
    <p:sldId id="594" r:id="rId61"/>
    <p:sldId id="595" r:id="rId62"/>
    <p:sldId id="596" r:id="rId63"/>
    <p:sldId id="597" r:id="rId64"/>
    <p:sldId id="600" r:id="rId65"/>
    <p:sldId id="601" r:id="rId66"/>
    <p:sldId id="598" r:id="rId67"/>
    <p:sldId id="599" r:id="rId68"/>
    <p:sldId id="602" r:id="rId69"/>
    <p:sldId id="603" r:id="rId70"/>
  </p:sldIdLst>
  <p:sldSz cx="9144000" cy="6858000" type="screen4x3"/>
  <p:notesSz cx="6950075" cy="9236075"/>
  <p:custDataLst>
    <p:tags r:id="rId7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53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C1F25"/>
    <a:srgbClr val="62777F"/>
    <a:srgbClr val="FBB92F"/>
    <a:srgbClr val="77BD2A"/>
    <a:srgbClr val="6FA943"/>
    <a:srgbClr val="B9D257"/>
    <a:srgbClr val="F68920"/>
    <a:srgbClr val="8555A1"/>
    <a:srgbClr val="1E6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9965" autoAdjust="0"/>
  </p:normalViewPr>
  <p:slideViewPr>
    <p:cSldViewPr>
      <p:cViewPr varScale="1">
        <p:scale>
          <a:sx n="90" d="100"/>
          <a:sy n="90" d="100"/>
        </p:scale>
        <p:origin x="90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206" y="-84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gs" Target="tags/tag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F87AAE7F-D37E-4830-9F5E-F36A5F180179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8FE02180-CD27-4473-AA37-00085480B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9EDDEDB6-CD57-44C2-AB19-AC7D3BB8FF8E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7" tIns="46244" rIns="92487" bIns="462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hyperlink" Target="http://www.iso-ne.com/about/news-media/newswire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12" Type="http://schemas.openxmlformats.org/officeDocument/2006/relationships/image" Target="../media/image8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4.jpeg"/><Relationship Id="rId15" Type="http://schemas.openxmlformats.org/officeDocument/2006/relationships/hyperlink" Target="https://twitter.com/isonewengland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://www.iso-ne.com/isoexpress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3560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435608"/>
            <a:ext cx="4041648" cy="4765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08176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8229600" cy="533400"/>
          </a:xfrm>
        </p:spPr>
        <p:txBody>
          <a:bodyPr/>
          <a:lstStyle>
            <a:lvl1pPr>
              <a:defRPr i="0"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14400"/>
            <a:ext cx="8229600" cy="457200"/>
          </a:xfrm>
        </p:spPr>
        <p:txBody>
          <a:bodyPr/>
          <a:lstStyle>
            <a:lvl1pPr marL="0" indent="0">
              <a:buNone/>
              <a:defRPr sz="2400" b="1" i="1"/>
            </a:lvl1pPr>
          </a:lstStyle>
          <a:p>
            <a:pPr lvl="0"/>
            <a:r>
              <a:rPr lang="en-US" dirty="0" smtClean="0"/>
              <a:t>Click to add sub-title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88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itle WMPP 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4"/>
          <p:cNvSpPr txBox="1">
            <a:spLocks/>
          </p:cNvSpPr>
          <p:nvPr userDrawn="1"/>
        </p:nvSpPr>
        <p:spPr>
          <a:xfrm>
            <a:off x="485899" y="1828800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77984141"/>
              </p:ext>
            </p:extLst>
          </p:nvPr>
        </p:nvGraphicFramePr>
        <p:xfrm>
          <a:off x="457200" y="533400"/>
          <a:ext cx="8077200" cy="1150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1852">
                <a:tc>
                  <a:txBody>
                    <a:bodyPr/>
                    <a:lstStyle/>
                    <a:p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958">
                <a:tc gridSpan="2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13608" y="609600"/>
            <a:ext cx="6096000" cy="381000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Title: Summary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0400" y="533400"/>
            <a:ext cx="1524000" cy="685800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WMPP ID: XX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5899" y="1371600"/>
            <a:ext cx="7896101" cy="304800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Proposed Effective Date: [Color When Recently Changed]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85775" y="1981200"/>
            <a:ext cx="8229600" cy="42672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5581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4200" y="381000"/>
            <a:ext cx="1752600" cy="17526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"/>
            <a:ext cx="1752599" cy="17526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105400" y="2362200"/>
            <a:ext cx="2228850" cy="3205205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324600" y="2971800"/>
            <a:ext cx="2228850" cy="3205205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066800" y="5619750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667000" y="5619750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457325"/>
            <a:ext cx="449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3"/>
              </a:rPr>
              <a:t>ISO Newswire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your source for regular news about ISO New England and the wholesale 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</a:rPr>
              <a:t>ISO Express 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ISO Express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provides real-time data on New England’s wholesale 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the ISO on </a:t>
            </a:r>
            <a:r>
              <a:rPr lang="en-US" sz="2000" b="1" dirty="0" smtClean="0">
                <a:solidFill>
                  <a:srgbClr val="000000"/>
                </a:solidFill>
              </a:rPr>
              <a:t>Twitter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@</a:t>
            </a:r>
            <a:r>
              <a:rPr lang="en-US" sz="1400" i="1" kern="1200" baseline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isonewengland</a:t>
            </a:r>
            <a:endParaRPr lang="en-US" sz="1400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</a:rPr>
              <a:t>ISO to Go App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6"/>
              </a:rPr>
              <a:t>ISO to Go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a free mobile application that puts real-time wholesale electricity pricing and power grid information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358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8613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775855"/>
            <a:ext cx="5334000" cy="533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3200400"/>
            <a:ext cx="3880514" cy="8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5128"/>
            <a:ext cx="4038600" cy="47670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274"/>
            <a:ext cx="4040188" cy="4098925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817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274"/>
            <a:ext cx="4041775" cy="409892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This is the Master Slide Font for MC template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290650"/>
            <a:ext cx="9143992" cy="5673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00856" y="6329046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accent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21" r:id="rId2"/>
    <p:sldLayoutId id="2147483683" r:id="rId3"/>
    <p:sldLayoutId id="2147483664" r:id="rId4"/>
    <p:sldLayoutId id="2147483720" r:id="rId5"/>
    <p:sldLayoutId id="2147483684" r:id="rId6"/>
    <p:sldLayoutId id="2147483687" r:id="rId7"/>
    <p:sldLayoutId id="2147483688" r:id="rId8"/>
    <p:sldLayoutId id="2147483689" r:id="rId9"/>
    <p:sldLayoutId id="2147483694" r:id="rId10"/>
    <p:sldLayoutId id="2147483695" r:id="rId11"/>
    <p:sldLayoutId id="2147483696" r:id="rId12"/>
    <p:sldLayoutId id="2147483697" r:id="rId13"/>
    <p:sldLayoutId id="2147483745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o-ne.com/static-assets/documents/2022/11/a08_mc_2022_11_08-10_dasi_presentation.pptx" TargetMode="Externa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o-ne.com/static-assets/documents/2022/11/a08_mc_2022_11_08-10_dasi_presentation.pptx" TargetMode="Externa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o-ne.com/static-assets/documents/2022/11/a08_mc_2022_11_08-10_dasi_presentation.pptx" TargetMode="Externa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o-ne.com/static-assets/documents/2022/11/a08_mc_2022_11_08-10_dasi_presentation.pptx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o-ne.com/static-assets/documents/2022/11/a08_mc_2022_11_08-10_dasi_presentation.pptx" TargetMode="External"/><Relationship Id="rId2" Type="http://schemas.openxmlformats.org/officeDocument/2006/relationships/hyperlink" Target="https://www.iso-ne.com/event-details?eventId=147088&amp;key-topic=Day-Ahead%20Ancillary%20Services%20Initiative" TargetMode="Externa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00" y="262268"/>
            <a:ext cx="7324554" cy="304800"/>
          </a:xfrm>
        </p:spPr>
        <p:txBody>
          <a:bodyPr/>
          <a:lstStyle/>
          <a:p>
            <a:r>
              <a:rPr lang="en-US" dirty="0" smtClean="0"/>
              <a:t>NEPOOL Markets committee | December 6-8, 2022 | Westborough, </a:t>
            </a:r>
            <a:r>
              <a:rPr lang="en-US" dirty="0"/>
              <a:t>MA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096000" y="5114264"/>
            <a:ext cx="2752554" cy="381000"/>
          </a:xfrm>
        </p:spPr>
        <p:txBody>
          <a:bodyPr/>
          <a:lstStyle/>
          <a:p>
            <a:r>
              <a:rPr lang="en-US" dirty="0" smtClean="0"/>
              <a:t>Andrew Withers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-609600" y="5540929"/>
            <a:ext cx="5559552" cy="381000"/>
          </a:xfrm>
        </p:spPr>
        <p:txBody>
          <a:bodyPr/>
          <a:lstStyle/>
          <a:p>
            <a:r>
              <a:rPr lang="en-US" dirty="0" smtClean="0"/>
              <a:t>Principal </a:t>
            </a:r>
            <a:r>
              <a:rPr lang="en-US" dirty="0" err="1" smtClean="0"/>
              <a:t>AnalysT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289002" y="3475679"/>
            <a:ext cx="5559552" cy="1166645"/>
          </a:xfrm>
        </p:spPr>
        <p:txBody>
          <a:bodyPr>
            <a:normAutofit/>
          </a:bodyPr>
          <a:lstStyle/>
          <a:p>
            <a:r>
              <a:rPr lang="en-US" dirty="0" smtClean="0"/>
              <a:t>Procure </a:t>
            </a:r>
            <a:r>
              <a:rPr lang="en-US" dirty="0"/>
              <a:t>and </a:t>
            </a:r>
            <a:r>
              <a:rPr lang="en-US" dirty="0" smtClean="0"/>
              <a:t>price </a:t>
            </a:r>
            <a:r>
              <a:rPr lang="en-US" dirty="0"/>
              <a:t>services required for a reliable operating plan in the Day-Ahead Energy Market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Day-Ahead Ancillary Services Initiative (DASI)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5875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 Placeholder 9"/>
          <p:cNvSpPr txBox="1">
            <a:spLocks/>
          </p:cNvSpPr>
          <p:nvPr/>
        </p:nvSpPr>
        <p:spPr>
          <a:xfrm>
            <a:off x="-609600" y="5107942"/>
            <a:ext cx="5559552" cy="381000"/>
          </a:xfrm>
          <a:prstGeom prst="rect">
            <a:avLst/>
          </a:prstGeom>
        </p:spPr>
        <p:txBody>
          <a:bodyPr vert="horz" wrap="none" lIns="0" tIns="0" rIns="0" bIns="0" rtlCol="0">
            <a:normAutofit/>
          </a:bodyPr>
          <a:lstStyle>
            <a:lvl1pPr marL="342900" indent="-342900" algn="r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2400" i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Ben Ewing</a:t>
            </a:r>
            <a:endParaRPr lang="en-US" dirty="0"/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6056376" y="5519258"/>
            <a:ext cx="2782824" cy="381000"/>
          </a:xfrm>
          <a:prstGeom prst="rect">
            <a:avLst/>
          </a:prstGeom>
        </p:spPr>
        <p:txBody>
          <a:bodyPr vert="horz" wrap="none" lIns="0" tIns="0" rIns="0" bIns="0" rtlCol="0">
            <a:normAutofit/>
          </a:bodyPr>
          <a:lstStyle>
            <a:lvl1pPr marL="342900" indent="-342900" algn="r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1050" i="0" kern="0" cap="all" spc="3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Economist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4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Strike Price Adder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The ISO anticipates conducting a similar analysis, across all hours for the Impact Analysis study period (2019-2021), once a full set of indicative results is complete</a:t>
            </a:r>
          </a:p>
          <a:p>
            <a:pPr lvl="0"/>
            <a:r>
              <a:rPr lang="en-US" dirty="0"/>
              <a:t>These results will help inform </a:t>
            </a:r>
            <a:r>
              <a:rPr lang="en-US" dirty="0" smtClean="0"/>
              <a:t>the </a:t>
            </a:r>
            <a:r>
              <a:rPr lang="en-US" dirty="0"/>
              <a:t>impacts of a strike price adder on the efficacy of DASI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analysis may also inform </a:t>
            </a:r>
            <a:r>
              <a:rPr lang="en-US" dirty="0" smtClean="0"/>
              <a:t>if some strike price adder frameworks appear more effective in allowing </a:t>
            </a:r>
            <a:r>
              <a:rPr lang="en-US" dirty="0"/>
              <a:t>DASI to address misaligned incentives than others</a:t>
            </a:r>
          </a:p>
          <a:p>
            <a:pPr lvl="0"/>
            <a:r>
              <a:rPr lang="en-US" dirty="0" smtClean="0"/>
              <a:t>Methodology</a:t>
            </a:r>
            <a:r>
              <a:rPr lang="en-US" dirty="0"/>
              <a:t>, results, and ISOs position on </a:t>
            </a:r>
            <a:r>
              <a:rPr lang="en-US" dirty="0" smtClean="0"/>
              <a:t>some </a:t>
            </a:r>
            <a:r>
              <a:rPr lang="en-US" dirty="0"/>
              <a:t>form </a:t>
            </a:r>
            <a:r>
              <a:rPr lang="en-US" dirty="0" smtClean="0"/>
              <a:t>of </a:t>
            </a:r>
            <a:r>
              <a:rPr lang="en-US" dirty="0"/>
              <a:t>a strike price adder will be shared in coming meetings (Q1 2023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Feedback on the types of results that stakeholders find most useful to assess potential strike price adders is welcome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78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 A/S Offer Format Updates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5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Sellers of DA A/S will submit new A/S offer parameters with their </a:t>
            </a:r>
            <a:r>
              <a:rPr lang="en-US" dirty="0" smtClean="0"/>
              <a:t>DA energy </a:t>
            </a:r>
            <a:r>
              <a:rPr lang="en-US" dirty="0"/>
              <a:t>supply </a:t>
            </a:r>
            <a:r>
              <a:rPr lang="en-US" dirty="0" smtClean="0"/>
              <a:t>offer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768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b="1" dirty="0"/>
              <a:t>DA A/S </a:t>
            </a:r>
            <a:r>
              <a:rPr lang="en-US" b="1" dirty="0" smtClean="0"/>
              <a:t>Offer Prices</a:t>
            </a:r>
            <a:r>
              <a:rPr lang="en-US" dirty="0" smtClean="0"/>
              <a:t>:</a:t>
            </a:r>
            <a:r>
              <a:rPr lang="en-US" b="1" dirty="0" smtClean="0"/>
              <a:t> </a:t>
            </a:r>
            <a:r>
              <a:rPr lang="en-US" dirty="0"/>
              <a:t>an </a:t>
            </a:r>
            <a:r>
              <a:rPr lang="en-US" dirty="0" smtClean="0"/>
              <a:t>hourly, product-specific </a:t>
            </a:r>
            <a:r>
              <a:rPr lang="en-US" dirty="0"/>
              <a:t>$/MWh value representing the minimum price a resource </a:t>
            </a:r>
            <a:r>
              <a:rPr lang="en-US" dirty="0" smtClean="0"/>
              <a:t>is willing to </a:t>
            </a:r>
            <a:r>
              <a:rPr lang="en-US" dirty="0"/>
              <a:t>accept a DA A/S </a:t>
            </a:r>
            <a:r>
              <a:rPr lang="en-US" dirty="0" smtClean="0"/>
              <a:t>award for that product</a:t>
            </a:r>
            <a:endParaRPr lang="en-US" dirty="0"/>
          </a:p>
          <a:p>
            <a:pPr lvl="1"/>
            <a:r>
              <a:rPr lang="en-US" dirty="0" smtClean="0"/>
              <a:t>Product-specific offer prices are </a:t>
            </a:r>
            <a:r>
              <a:rPr lang="en-US" dirty="0"/>
              <a:t>a participant-requested </a:t>
            </a:r>
            <a:r>
              <a:rPr lang="en-US" dirty="0" smtClean="0"/>
              <a:t>enhancement from the “single offer price” format proposed with Energy Security Improvements (ESI)</a:t>
            </a:r>
            <a:endParaRPr lang="en-US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participant may submit a different price for each DA A/S </a:t>
            </a:r>
            <a:r>
              <a:rPr lang="en-US" dirty="0" smtClean="0"/>
              <a:t>product to reflect different costs it may incur to provide each service</a:t>
            </a:r>
            <a:r>
              <a:rPr lang="en-US" sz="1200" dirty="0"/>
              <a:t> </a:t>
            </a:r>
            <a:r>
              <a:rPr lang="en-US" dirty="0" smtClean="0"/>
              <a:t>(</a:t>
            </a:r>
            <a:r>
              <a:rPr lang="en-US" i="1" dirty="0" smtClean="0"/>
              <a:t>example next slide</a:t>
            </a:r>
            <a:r>
              <a:rPr lang="en-US" dirty="0" smtClean="0"/>
              <a:t>)</a:t>
            </a:r>
            <a:endParaRPr lang="en-US" dirty="0"/>
          </a:p>
          <a:p>
            <a:pPr lvl="0"/>
            <a:r>
              <a:rPr lang="en-US" b="1" dirty="0"/>
              <a:t>DA A/S </a:t>
            </a:r>
            <a:r>
              <a:rPr lang="en-US" b="1" dirty="0" smtClean="0"/>
              <a:t>Offer Quantity</a:t>
            </a:r>
            <a:r>
              <a:rPr lang="en-US" dirty="0"/>
              <a:t>: a single hourly MWh quantity representing the maximum DA A/S award a participant is willing to </a:t>
            </a:r>
            <a:r>
              <a:rPr lang="en-US" dirty="0" smtClean="0"/>
              <a:t>accept, across all products</a:t>
            </a:r>
            <a:endParaRPr lang="en-US" dirty="0"/>
          </a:p>
          <a:p>
            <a:pPr lvl="1"/>
            <a:r>
              <a:rPr lang="en-US" dirty="0"/>
              <a:t>This offered DA A/S quantity, if cleared, will be </a:t>
            </a:r>
            <a:r>
              <a:rPr lang="en-US" dirty="0" smtClean="0"/>
              <a:t>optimally allocated </a:t>
            </a:r>
            <a:r>
              <a:rPr lang="en-US" dirty="0"/>
              <a:t>to specific DA A/S products by the DA Market Clearing Engine (MCE</a:t>
            </a:r>
            <a:r>
              <a:rPr lang="en-US" dirty="0" smtClean="0"/>
              <a:t>), subject to </a:t>
            </a:r>
            <a:r>
              <a:rPr lang="en-US" dirty="0"/>
              <a:t>the resource’s physical capabilities </a:t>
            </a:r>
            <a:endParaRPr lang="en-US" dirty="0" smtClean="0"/>
          </a:p>
          <a:p>
            <a:pPr lvl="1"/>
            <a:r>
              <a:rPr lang="en-US" dirty="0" smtClean="0"/>
              <a:t>If the offered DA A/S quantity exceeds what the resource can deliver (e.g., because of its DA energy award), DA A/S award is limited by its physical capability conditional on its DA energy award</a:t>
            </a:r>
          </a:p>
          <a:p>
            <a:r>
              <a:rPr lang="en-US" dirty="0" smtClean="0"/>
              <a:t>Resources submitting DA A/S offers must also have energy supply offers</a:t>
            </a:r>
          </a:p>
          <a:p>
            <a:pPr lvl="1"/>
            <a:r>
              <a:rPr lang="en-US" dirty="0" smtClean="0"/>
              <a:t>DA MCE will determine opportunity costs of providing DA energy rather than DA A/S, or vice versa</a:t>
            </a:r>
          </a:p>
        </p:txBody>
      </p:sp>
    </p:spTree>
    <p:extLst>
      <p:ext uri="{BB962C8B-B14F-4D97-AF65-F5344CB8AC3E}">
        <p14:creationId xmlns:p14="http://schemas.microsoft.com/office/powerpoint/2010/main" val="111395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Illustration: A DA A/S ‘offer block’ can be submitted in each hour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3569208"/>
            <a:ext cx="8229600" cy="252679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values in this table are for illustration purposes only</a:t>
            </a:r>
          </a:p>
          <a:p>
            <a:pPr lvl="1"/>
            <a:r>
              <a:rPr lang="en-US" dirty="0" smtClean="0"/>
              <a:t>Offer prices do not have to vary by product, or have descending values as shown here</a:t>
            </a:r>
          </a:p>
          <a:p>
            <a:pPr lvl="1"/>
            <a:r>
              <a:rPr lang="en-US" dirty="0" smtClean="0"/>
              <a:t>Offer prices can be the same for each product</a:t>
            </a:r>
          </a:p>
          <a:p>
            <a:r>
              <a:rPr lang="en-US" dirty="0" smtClean="0"/>
              <a:t>ISO has considered enabling multiple offer blocks per hour, but this poses significant technical challenges</a:t>
            </a:r>
          </a:p>
          <a:p>
            <a:pPr lvl="1"/>
            <a:r>
              <a:rPr lang="en-US" dirty="0" smtClean="0"/>
              <a:t>Multiple </a:t>
            </a:r>
            <a:r>
              <a:rPr lang="en-US" dirty="0"/>
              <a:t>offer blocks in a single hour would make the DAM optimization problem non-convex, making it difficult (potentially impossible) to arrive at the optimal </a:t>
            </a:r>
            <a:r>
              <a:rPr lang="en-US" dirty="0" smtClean="0"/>
              <a:t>solution</a:t>
            </a:r>
          </a:p>
          <a:p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52127"/>
              </p:ext>
            </p:extLst>
          </p:nvPr>
        </p:nvGraphicFramePr>
        <p:xfrm>
          <a:off x="990600" y="1447800"/>
          <a:ext cx="6705600" cy="1577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0330">
                  <a:extLst>
                    <a:ext uri="{9D8B030D-6E8A-4147-A177-3AD203B41FA5}">
                      <a16:colId xmlns:a16="http://schemas.microsoft.com/office/drawing/2014/main" val="2259997926"/>
                    </a:ext>
                  </a:extLst>
                </a:gridCol>
                <a:gridCol w="1127490">
                  <a:extLst>
                    <a:ext uri="{9D8B030D-6E8A-4147-A177-3AD203B41FA5}">
                      <a16:colId xmlns:a16="http://schemas.microsoft.com/office/drawing/2014/main" val="426256188"/>
                    </a:ext>
                  </a:extLst>
                </a:gridCol>
                <a:gridCol w="1144445">
                  <a:extLst>
                    <a:ext uri="{9D8B030D-6E8A-4147-A177-3AD203B41FA5}">
                      <a16:colId xmlns:a16="http://schemas.microsoft.com/office/drawing/2014/main" val="1928049413"/>
                    </a:ext>
                  </a:extLst>
                </a:gridCol>
                <a:gridCol w="1223535">
                  <a:extLst>
                    <a:ext uri="{9D8B030D-6E8A-4147-A177-3AD203B41FA5}">
                      <a16:colId xmlns:a16="http://schemas.microsoft.com/office/drawing/2014/main" val="2865084041"/>
                    </a:ext>
                  </a:extLst>
                </a:gridCol>
                <a:gridCol w="1065355">
                  <a:extLst>
                    <a:ext uri="{9D8B030D-6E8A-4147-A177-3AD203B41FA5}">
                      <a16:colId xmlns:a16="http://schemas.microsoft.com/office/drawing/2014/main" val="1591280251"/>
                    </a:ext>
                  </a:extLst>
                </a:gridCol>
                <a:gridCol w="1144445">
                  <a:extLst>
                    <a:ext uri="{9D8B030D-6E8A-4147-A177-3AD203B41FA5}">
                      <a16:colId xmlns:a16="http://schemas.microsoft.com/office/drawing/2014/main" val="39434043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Hour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DA A/S Quantity (MWh)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 TMSR Offer ($/MWh)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DA TMNSR Offer ($/MWh)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 TMOR Offer ($/MWh)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EIR Offer ($/MWh)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355239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</a:rPr>
                        <a:t>$5.25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</a:rPr>
                        <a:t>$5.25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</a:rPr>
                        <a:t>$3.50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</a:rPr>
                        <a:t>$2.75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83468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$6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$6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$4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</a:rPr>
                        <a:t>$3 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067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91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Maximum Daily Award Limit (MDAL)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768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MDAL is an optional new offer parameter</a:t>
            </a:r>
          </a:p>
          <a:p>
            <a:pPr lvl="1"/>
            <a:r>
              <a:rPr lang="en-US" dirty="0"/>
              <a:t>This is a participant-requested enhancement</a:t>
            </a:r>
            <a:r>
              <a:rPr lang="en-US" sz="1200" dirty="0"/>
              <a:t> </a:t>
            </a:r>
            <a:endParaRPr lang="en-US" dirty="0"/>
          </a:p>
          <a:p>
            <a:pPr lvl="0"/>
            <a:r>
              <a:rPr lang="en-US" dirty="0"/>
              <a:t>MDAL represents the maximum MWh quantity of Energy + DA A/S awards a resource can clear across the 24-hour DAM horizon</a:t>
            </a:r>
          </a:p>
          <a:p>
            <a:pPr lvl="1"/>
            <a:r>
              <a:rPr lang="en-US" dirty="0"/>
              <a:t>Sum (Energy + TMSR + TMNSR + TMOR + EIR) ≤ MDAL</a:t>
            </a:r>
          </a:p>
          <a:p>
            <a:pPr lvl="1"/>
            <a:r>
              <a:rPr lang="en-US" dirty="0"/>
              <a:t>If no MDAL is submitted, this limitation will not be applied</a:t>
            </a:r>
          </a:p>
          <a:p>
            <a:pPr lvl="0"/>
            <a:r>
              <a:rPr lang="en-US" dirty="0"/>
              <a:t>MDAL provides an additional means for DA A/S sellers to limit their total cleared quantities each day, and thereby their financial exposure</a:t>
            </a:r>
          </a:p>
          <a:p>
            <a:pPr lvl="1"/>
            <a:r>
              <a:rPr lang="en-US" dirty="0"/>
              <a:t>It is analogous to the existing Maximum Daily Energy offer parameter in the DAM</a:t>
            </a:r>
          </a:p>
          <a:p>
            <a:pPr lvl="1"/>
            <a:r>
              <a:rPr lang="en-US" dirty="0"/>
              <a:t>MDAL is in addition to, and not a replacement of, the Maximum Daily Energy </a:t>
            </a:r>
            <a:r>
              <a:rPr lang="en-US" dirty="0" smtClean="0"/>
              <a:t>parameter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5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 A/S Offer Formulation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Competitive DA A/S offer foundations, components and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57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ISO is providing information on and estimates of resources’ competitive offer formulations </a:t>
            </a:r>
            <a:endParaRPr lang="en-US" strike="sngStrik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Stakeholders have expressed interest in how resources may formulate competitive DA A/S offer prices</a:t>
            </a:r>
          </a:p>
          <a:p>
            <a:r>
              <a:rPr lang="en-US" dirty="0"/>
              <a:t>ISO is using the competitive offer framework discussed next to construct resource-specific (hourly) offer estimates </a:t>
            </a:r>
          </a:p>
          <a:p>
            <a:pPr lvl="1"/>
            <a:r>
              <a:rPr lang="en-US" dirty="0"/>
              <a:t>These are inputs for the DASI Impact Analysis and market power evaluations</a:t>
            </a:r>
          </a:p>
          <a:p>
            <a:r>
              <a:rPr lang="en-US" dirty="0"/>
              <a:t>ISO is also planning to use this competitive offer framework as the basis for calculating resource-specific reference levels under its DA mitigation enhancements with DASI</a:t>
            </a:r>
          </a:p>
          <a:p>
            <a:pPr lvl="1"/>
            <a:r>
              <a:rPr lang="en-US" dirty="0"/>
              <a:t>Mitigation approach will be discussed in a separate presentation today</a:t>
            </a:r>
          </a:p>
          <a:p>
            <a:r>
              <a:rPr lang="en-US" dirty="0"/>
              <a:t>Today’s presentation provides a high level overview of this methodology</a:t>
            </a:r>
          </a:p>
          <a:p>
            <a:pPr lvl="1"/>
            <a:r>
              <a:rPr lang="en-US" dirty="0"/>
              <a:t>Detailed analysis and further examples </a:t>
            </a:r>
            <a:r>
              <a:rPr lang="en-US" dirty="0" smtClean="0"/>
              <a:t>are available </a:t>
            </a:r>
            <a:r>
              <a:rPr lang="en-US" dirty="0"/>
              <a:t>in the ISO’s memo “Competitive Offer Price Formulations for Day-Ahead Ancillary Services as Options” </a:t>
            </a:r>
            <a:r>
              <a:rPr lang="en-US" dirty="0" smtClean="0"/>
              <a:t>posted </a:t>
            </a:r>
            <a:r>
              <a:rPr lang="en-US" dirty="0"/>
              <a:t>for today’s meeting   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751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Several distinct components factor into a competitive DA A/S offer price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Expected components of a competitive </a:t>
            </a:r>
            <a:r>
              <a:rPr lang="en-US" dirty="0"/>
              <a:t>DA A/S </a:t>
            </a:r>
            <a:r>
              <a:rPr lang="en-US" dirty="0" smtClean="0"/>
              <a:t>offer: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/>
              <a:t>Expected DA A/S closeout charge – </a:t>
            </a:r>
            <a:r>
              <a:rPr lang="en-US" i="1" dirty="0"/>
              <a:t>All resources would incorporate </a:t>
            </a:r>
            <a:r>
              <a:rPr lang="en-US" dirty="0"/>
              <a:t> </a:t>
            </a:r>
            <a:endParaRPr lang="en-US" dirty="0" smtClean="0"/>
          </a:p>
          <a:p>
            <a:pPr lvl="1"/>
            <a:r>
              <a:rPr lang="en-US" dirty="0"/>
              <a:t>Avoidable fuel-related costs – </a:t>
            </a:r>
            <a:r>
              <a:rPr lang="en-US" i="1" dirty="0"/>
              <a:t>Some resources would incorporate </a:t>
            </a:r>
            <a:r>
              <a:rPr lang="en-US" i="1" dirty="0" smtClean="0"/>
              <a:t> </a:t>
            </a:r>
          </a:p>
          <a:p>
            <a:pPr lvl="1"/>
            <a:r>
              <a:rPr lang="en-US" dirty="0"/>
              <a:t>A risk premium – </a:t>
            </a:r>
            <a:r>
              <a:rPr lang="en-US" i="1" dirty="0"/>
              <a:t>Some resources (likely not all) </a:t>
            </a:r>
            <a:r>
              <a:rPr lang="en-US" i="1" dirty="0" smtClean="0"/>
              <a:t>would </a:t>
            </a:r>
            <a:r>
              <a:rPr lang="en-US" i="1" dirty="0"/>
              <a:t>incorporate </a:t>
            </a:r>
            <a:endParaRPr lang="en-US" i="1" dirty="0" smtClean="0"/>
          </a:p>
          <a:p>
            <a:r>
              <a:rPr lang="en-US" dirty="0"/>
              <a:t>The first two components are costs a resource incurs </a:t>
            </a:r>
            <a:r>
              <a:rPr lang="en-US" i="1" dirty="0"/>
              <a:t>because</a:t>
            </a:r>
            <a:r>
              <a:rPr lang="en-US" dirty="0"/>
              <a:t> it clears DA A/S (avoidable costs)</a:t>
            </a:r>
          </a:p>
          <a:p>
            <a:r>
              <a:rPr lang="en-US" dirty="0"/>
              <a:t>Risk premiums may be positive for some resources, but may be zero for </a:t>
            </a:r>
            <a:r>
              <a:rPr lang="en-US" dirty="0" smtClean="0"/>
              <a:t>others</a:t>
            </a:r>
          </a:p>
          <a:p>
            <a:pPr lvl="1"/>
            <a:r>
              <a:rPr lang="en-US" dirty="0"/>
              <a:t>A DA A/S positon can ‘de-risk’ energy and ancillary service (E&amp;AS) market participation for some resources (See ISO’s </a:t>
            </a:r>
            <a:r>
              <a:rPr lang="en-US" dirty="0">
                <a:hlinkClick r:id="rId2"/>
              </a:rPr>
              <a:t>November MC presentation</a:t>
            </a:r>
            <a:r>
              <a:rPr lang="en-US" dirty="0"/>
              <a:t>, slides 63-65) </a:t>
            </a:r>
          </a:p>
          <a:p>
            <a:r>
              <a:rPr lang="en-US" dirty="0" smtClean="0"/>
              <a:t>Further discussion of each of these offer components in upcoming slides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01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useful conceptual organization will facilitate offer formulation analysis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For simplicity, think of each resource in one of two categories based on whether or not it would (conceptually) incur any avoidable fuel costs </a:t>
            </a:r>
            <a:r>
              <a:rPr lang="en-US" i="1" dirty="0"/>
              <a:t>as a result of </a:t>
            </a:r>
            <a:r>
              <a:rPr lang="en-US" dirty="0"/>
              <a:t>(i.e., after) clearing DA A/S</a:t>
            </a:r>
          </a:p>
          <a:p>
            <a:pPr lvl="0"/>
            <a:r>
              <a:rPr lang="en-US" b="1" dirty="0"/>
              <a:t>Category 1 resources: </a:t>
            </a:r>
            <a:r>
              <a:rPr lang="en-US" dirty="0"/>
              <a:t>competitive offers have only two components, the expected DA A/S closeout charge and risk premium components – no fuel-related offer component</a:t>
            </a:r>
          </a:p>
          <a:p>
            <a:pPr lvl="1"/>
            <a:r>
              <a:rPr lang="en-US" dirty="0"/>
              <a:t>For this category, its fuel costs (if any) are sunk costs </a:t>
            </a:r>
            <a:r>
              <a:rPr lang="en-US" i="1" dirty="0"/>
              <a:t>before </a:t>
            </a:r>
            <a:r>
              <a:rPr lang="en-US" dirty="0"/>
              <a:t>the DA market</a:t>
            </a:r>
          </a:p>
          <a:p>
            <a:pPr lvl="0"/>
            <a:r>
              <a:rPr lang="en-US" b="1" dirty="0"/>
              <a:t>Category 2 resources: </a:t>
            </a:r>
            <a:r>
              <a:rPr lang="en-US" dirty="0"/>
              <a:t>competitive offers have all three components, the expected DA A/S closeout charge, a fuel-cost component, and a risk premium</a:t>
            </a:r>
          </a:p>
          <a:p>
            <a:pPr lvl="1"/>
            <a:r>
              <a:rPr lang="en-US" dirty="0"/>
              <a:t>For this category, its fuel costs are </a:t>
            </a:r>
            <a:r>
              <a:rPr lang="en-US" i="1" dirty="0"/>
              <a:t>not sunk </a:t>
            </a:r>
            <a:r>
              <a:rPr lang="en-US" dirty="0"/>
              <a:t>(thus are avoidable) before the DA market</a:t>
            </a:r>
          </a:p>
          <a:p>
            <a:r>
              <a:rPr lang="en-US" dirty="0"/>
              <a:t>A few examples (</a:t>
            </a:r>
            <a:r>
              <a:rPr lang="en-US" i="1" dirty="0"/>
              <a:t>next</a:t>
            </a:r>
            <a:r>
              <a:rPr lang="en-US" dirty="0"/>
              <a:t>) will clarify how this affects different resource types’ offers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99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An oil-fired generator that procures fuel in advance of the DA market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Assume: The resource acquires fuel oil before it makes its DAM offer (i.e., the fuel acquisition cost is sunk) </a:t>
            </a:r>
            <a:r>
              <a:rPr lang="en-US" sz="1400" dirty="0"/>
              <a:t>  </a:t>
            </a:r>
            <a:endParaRPr lang="en-US" dirty="0"/>
          </a:p>
          <a:p>
            <a:pPr lvl="0"/>
            <a:r>
              <a:rPr lang="en-US" dirty="0"/>
              <a:t>The example illustrates:</a:t>
            </a:r>
          </a:p>
          <a:p>
            <a:pPr lvl="1"/>
            <a:r>
              <a:rPr lang="en-US" dirty="0"/>
              <a:t>The calculation of an expected DA A/S closeout charge</a:t>
            </a:r>
            <a:r>
              <a:rPr lang="en-US" dirty="0" smtClean="0"/>
              <a:t>; </a:t>
            </a:r>
            <a:r>
              <a:rPr lang="en-US" dirty="0"/>
              <a:t>and</a:t>
            </a:r>
          </a:p>
          <a:p>
            <a:pPr lvl="1"/>
            <a:r>
              <a:rPr lang="en-US" dirty="0"/>
              <a:t>Why its competitive offer would not include a fuel-related component</a:t>
            </a:r>
          </a:p>
          <a:p>
            <a:pPr lvl="0"/>
            <a:r>
              <a:rPr lang="en-US" dirty="0"/>
              <a:t>For those two components, avoided cost logic has different implications:</a:t>
            </a:r>
          </a:p>
          <a:p>
            <a:pPr lvl="1"/>
            <a:r>
              <a:rPr lang="en-US" dirty="0"/>
              <a:t>It “avoids” the DA A/S closeout charge by not clearing DA A/S</a:t>
            </a:r>
          </a:p>
          <a:p>
            <a:pPr lvl="1"/>
            <a:r>
              <a:rPr lang="en-US" dirty="0"/>
              <a:t>It does not avoid the (sunk) cost of its fuel by not clearing DA A/S</a:t>
            </a:r>
          </a:p>
          <a:p>
            <a:pPr lvl="0"/>
            <a:r>
              <a:rPr lang="en-US" dirty="0"/>
              <a:t>We ignore the risk premium component for now (</a:t>
            </a:r>
            <a:r>
              <a:rPr lang="en-US" i="1" dirty="0"/>
              <a:t>addressed in next module</a:t>
            </a:r>
            <a:r>
              <a:rPr lang="en-US" dirty="0"/>
              <a:t>)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07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 smtClean="0"/>
              <a:t>Day-Ahead Ancillary Services Initiative</a:t>
            </a:r>
            <a:endParaRPr lang="en-US" sz="2800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WMPP ID: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162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Proposed Effective Date: Q4 2024/Q1 2025</a:t>
            </a:r>
          </a:p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With DASI, the ISO seeks to procure and </a:t>
            </a:r>
            <a:r>
              <a:rPr lang="en-US" dirty="0" smtClean="0"/>
              <a:t>price </a:t>
            </a:r>
            <a:r>
              <a:rPr lang="en-US" dirty="0"/>
              <a:t>the ancillary service capabilities needed </a:t>
            </a:r>
            <a:r>
              <a:rPr lang="en-US" dirty="0" smtClean="0"/>
              <a:t>to meet real-time energy demand and deliver </a:t>
            </a:r>
            <a:r>
              <a:rPr lang="en-US" dirty="0"/>
              <a:t>a reliable, next-day operating plan with an evolving generation </a:t>
            </a:r>
            <a:r>
              <a:rPr lang="en-US" dirty="0" smtClean="0"/>
              <a:t>fleet</a:t>
            </a:r>
          </a:p>
          <a:p>
            <a:pPr lvl="1"/>
            <a:r>
              <a:rPr lang="en-US" dirty="0" smtClean="0"/>
              <a:t>With </a:t>
            </a:r>
            <a:r>
              <a:rPr lang="en-US" dirty="0"/>
              <a:t>DASI, these reliability requirements will be satisfied within the clearing of the day-ahead market (DAM</a:t>
            </a:r>
            <a:r>
              <a:rPr lang="en-US" dirty="0" smtClean="0"/>
              <a:t>)</a:t>
            </a:r>
          </a:p>
          <a:p>
            <a:r>
              <a:rPr lang="en-US" dirty="0" smtClean="0"/>
              <a:t>Today’s discussion addresses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several components:</a:t>
            </a:r>
          </a:p>
          <a:p>
            <a:pPr lvl="1"/>
            <a:r>
              <a:rPr lang="en-US" dirty="0" smtClean="0"/>
              <a:t>Strike price adder FAQ</a:t>
            </a:r>
          </a:p>
          <a:p>
            <a:pPr lvl="1"/>
            <a:r>
              <a:rPr lang="en-US" dirty="0" smtClean="0"/>
              <a:t>Day-Ahead Ancillary Services (DA A/S) offer format</a:t>
            </a:r>
          </a:p>
          <a:p>
            <a:pPr lvl="1"/>
            <a:r>
              <a:rPr lang="en-US" dirty="0" smtClean="0"/>
              <a:t>DA A/S offer formulation</a:t>
            </a:r>
          </a:p>
          <a:p>
            <a:pPr marL="457200" lvl="1" indent="0">
              <a:buNone/>
            </a:pPr>
            <a:endParaRPr lang="en-US" strike="sngStrike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68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oil-fired </a:t>
            </a:r>
            <a:r>
              <a:rPr lang="en-US" dirty="0" smtClean="0"/>
              <a:t>generator (cont’d)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8006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The Appendix provides fully-worked example assumptions and calculations</a:t>
            </a:r>
            <a:r>
              <a:rPr lang="en-US" sz="1400" dirty="0"/>
              <a:t> </a:t>
            </a:r>
            <a:endParaRPr lang="en-US" dirty="0"/>
          </a:p>
          <a:p>
            <a:pPr lvl="1"/>
            <a:r>
              <a:rPr lang="en-US" dirty="0"/>
              <a:t>This is Example 2 from the ISO </a:t>
            </a:r>
            <a:r>
              <a:rPr lang="en-US" dirty="0" smtClean="0"/>
              <a:t>memo </a:t>
            </a:r>
            <a:r>
              <a:rPr lang="en-US" dirty="0"/>
              <a:t>posted for today’s session</a:t>
            </a:r>
          </a:p>
          <a:p>
            <a:pPr lvl="0"/>
            <a:r>
              <a:rPr lang="en-US" dirty="0"/>
              <a:t>The competitive DA A/S offer price makes the oil resource just willing, in expectation, to sell one MWh of DA A/S rather than selling energy in RT only </a:t>
            </a:r>
          </a:p>
          <a:p>
            <a:pPr lvl="1"/>
            <a:r>
              <a:rPr lang="en-US" dirty="0"/>
              <a:t>Mechanically, we solve for the DA A/S clearing price that sets its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expected net revenues from selling DA A/S equal to its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expected net revenues from selling energy in RT only</a:t>
            </a:r>
          </a:p>
          <a:p>
            <a:pPr lvl="1"/>
            <a:r>
              <a:rPr lang="en-US" dirty="0"/>
              <a:t>In this example, the competitive DA A/S offer is equal to the expected DA A/S closeout charge, which is $22/MWh</a:t>
            </a:r>
          </a:p>
          <a:p>
            <a:pPr lvl="0"/>
            <a:r>
              <a:rPr lang="en-US" dirty="0"/>
              <a:t>In this example, the resource’s RT energy revenue and RT marginal cost (when in merit in RT) does not change its DA A/S offer price</a:t>
            </a:r>
          </a:p>
          <a:p>
            <a:pPr lvl="1"/>
            <a:r>
              <a:rPr lang="en-US" dirty="0"/>
              <a:t>Its RT energy net revenue (total net revenue it receives from selling energy in RT when in merit) is the same whether it clears DA A/S or not </a:t>
            </a:r>
          </a:p>
          <a:p>
            <a:pPr lvl="1"/>
            <a:r>
              <a:rPr lang="en-US" dirty="0"/>
              <a:t>In later examples without sunk costs, this will not be the case</a:t>
            </a:r>
          </a:p>
        </p:txBody>
      </p:sp>
    </p:spTree>
    <p:extLst>
      <p:ext uri="{BB962C8B-B14F-4D97-AF65-F5344CB8AC3E}">
        <p14:creationId xmlns:p14="http://schemas.microsoft.com/office/powerpoint/2010/main" val="395251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reality check: </a:t>
            </a:r>
            <a:r>
              <a:rPr lang="en-US" dirty="0" smtClean="0"/>
              <a:t>Expected closeout </a:t>
            </a:r>
            <a:r>
              <a:rPr lang="en-US" dirty="0"/>
              <a:t>calculations in practice   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/>
              <a:t>In simple numerical examples, expected closeout costs use a limited number of assumed probabilities </a:t>
            </a:r>
          </a:p>
          <a:p>
            <a:pPr lvl="0"/>
            <a:r>
              <a:rPr lang="en-US" dirty="0"/>
              <a:t>In practice, we anticipate market participants would use (possibly sophisticated) models to estimate the likelihood that the (next day’s) RT LMP each hour will take various possible values above K</a:t>
            </a:r>
          </a:p>
          <a:p>
            <a:pPr lvl="0"/>
            <a:r>
              <a:rPr lang="en-US" dirty="0"/>
              <a:t>The ISO’s strike price estimation algorithm provides one such model, and will be publicly available to stakeholders</a:t>
            </a:r>
          </a:p>
          <a:p>
            <a:pPr lvl="1"/>
            <a:r>
              <a:rPr lang="en-US" dirty="0"/>
              <a:t>ISO plans to discuss this model at the January MC meeting </a:t>
            </a:r>
          </a:p>
          <a:p>
            <a:pPr lvl="1"/>
            <a:r>
              <a:rPr lang="en-US" dirty="0"/>
              <a:t>The Impact Analysis will use it to compute hourly expected close-out costs </a:t>
            </a:r>
          </a:p>
          <a:p>
            <a:r>
              <a:rPr lang="en-US" dirty="0"/>
              <a:t>Other statistical methods are possible to estimate closeout costs;  participants have incentives to create more accurate models to improve their offer price calculations </a:t>
            </a:r>
          </a:p>
        </p:txBody>
      </p:sp>
    </p:spTree>
    <p:extLst>
      <p:ext uri="{BB962C8B-B14F-4D97-AF65-F5344CB8AC3E}">
        <p14:creationId xmlns:p14="http://schemas.microsoft.com/office/powerpoint/2010/main" val="310201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example: A natural gas-fired generator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This example illustrates that, in addition to the expected DA A/S closeout, resources may incur avoidable fuel-related costs when selling DA A/S</a:t>
            </a:r>
          </a:p>
          <a:p>
            <a:pPr lvl="0"/>
            <a:r>
              <a:rPr lang="en-US" dirty="0"/>
              <a:t>Fuel-related costs have more components to consider than simply the DA price of gas:</a:t>
            </a:r>
          </a:p>
          <a:p>
            <a:pPr lvl="1"/>
            <a:r>
              <a:rPr lang="en-US" dirty="0"/>
              <a:t>If it procures gas DA, and is </a:t>
            </a:r>
            <a:r>
              <a:rPr lang="en-US" u="sng" dirty="0"/>
              <a:t>not in merit</a:t>
            </a:r>
            <a:r>
              <a:rPr lang="en-US" dirty="0"/>
              <a:t> in RT, it may incur a net loss on the unused gas</a:t>
            </a:r>
          </a:p>
          <a:p>
            <a:pPr lvl="1"/>
            <a:r>
              <a:rPr lang="en-US" dirty="0"/>
              <a:t>If it procures gas DA, and is </a:t>
            </a:r>
            <a:r>
              <a:rPr lang="en-US" u="sng" dirty="0"/>
              <a:t>in merit</a:t>
            </a:r>
            <a:r>
              <a:rPr lang="en-US" dirty="0"/>
              <a:t> in RT,</a:t>
            </a:r>
            <a:r>
              <a:rPr lang="en-US" dirty="0">
                <a:solidFill>
                  <a:srgbClr val="F68920"/>
                </a:solidFill>
              </a:rPr>
              <a:t> </a:t>
            </a:r>
            <a:r>
              <a:rPr lang="en-US" dirty="0"/>
              <a:t>its</a:t>
            </a:r>
            <a:r>
              <a:rPr lang="en-US" dirty="0">
                <a:solidFill>
                  <a:srgbClr val="F68920"/>
                </a:solidFill>
              </a:rPr>
              <a:t> </a:t>
            </a:r>
            <a:r>
              <a:rPr lang="en-US" dirty="0"/>
              <a:t>net revenue depends on the DA gas price</a:t>
            </a:r>
          </a:p>
          <a:p>
            <a:pPr lvl="0"/>
            <a:r>
              <a:rPr lang="en-US" dirty="0"/>
              <a:t>It also matters what happens if it does </a:t>
            </a:r>
            <a:r>
              <a:rPr lang="en-US" i="1" dirty="0"/>
              <a:t>not </a:t>
            </a:r>
            <a:r>
              <a:rPr lang="en-US" dirty="0"/>
              <a:t>clear for DA A/S:</a:t>
            </a:r>
          </a:p>
          <a:p>
            <a:pPr lvl="1"/>
            <a:r>
              <a:rPr lang="en-US" dirty="0"/>
              <a:t>If it does </a:t>
            </a:r>
            <a:r>
              <a:rPr lang="en-US" i="1" dirty="0"/>
              <a:t>not </a:t>
            </a:r>
            <a:r>
              <a:rPr lang="en-US" dirty="0"/>
              <a:t>procure gas DA, and is in merit in RT, its RT net revenue may be lower</a:t>
            </a:r>
          </a:p>
          <a:p>
            <a:pPr lvl="1"/>
            <a:r>
              <a:rPr lang="en-US" dirty="0"/>
              <a:t>For instance, the cost of gas procured intra-day may be higher than DA gas </a:t>
            </a:r>
          </a:p>
          <a:p>
            <a:r>
              <a:rPr lang="en-US" dirty="0"/>
              <a:t>There is a simple, natural logic for how these fuel-related considerations ‘fold’ together into a DA A/S offer </a:t>
            </a:r>
            <a:r>
              <a:rPr lang="en-US" i="1" dirty="0"/>
              <a:t>(next</a:t>
            </a:r>
            <a:r>
              <a:rPr lang="en-US" dirty="0"/>
              <a:t>)</a:t>
            </a:r>
            <a:r>
              <a:rPr lang="en-US" sz="1400" dirty="0"/>
              <a:t> </a:t>
            </a:r>
            <a:r>
              <a:rPr lang="en-US" dirty="0"/>
              <a:t> </a:t>
            </a:r>
            <a:r>
              <a:rPr lang="en-US" sz="1400" dirty="0"/>
              <a:t> </a:t>
            </a:r>
            <a:r>
              <a:rPr lang="en-US" dirty="0" smtClean="0"/>
              <a:t> </a:t>
            </a:r>
            <a:r>
              <a:rPr lang="en-US" sz="1400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86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3100" dirty="0"/>
              <a:t>Gas-fired generator example assumptions: </a:t>
            </a:r>
            <a:r>
              <a:rPr lang="en-US" sz="3100" dirty="0" smtClean="0"/>
              <a:t>timing </a:t>
            </a:r>
            <a:r>
              <a:rPr lang="en-US" sz="3100" dirty="0"/>
              <a:t>and avoidable costs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/>
              <a:t>Assume: If the gas resource clears DA A/S, it then schedules gas day-ahead (e.g., timely nomination) </a:t>
            </a:r>
          </a:p>
          <a:p>
            <a:pPr lvl="0"/>
            <a:r>
              <a:rPr lang="en-US" dirty="0"/>
              <a:t>In real-time, if the resource is </a:t>
            </a:r>
            <a:r>
              <a:rPr lang="en-US" i="1" dirty="0"/>
              <a:t>not </a:t>
            </a:r>
            <a:r>
              <a:rPr lang="en-US" dirty="0"/>
              <a:t>in merit, its unused fuel has lower value than the cost paid DA</a:t>
            </a:r>
          </a:p>
          <a:p>
            <a:pPr lvl="1"/>
            <a:r>
              <a:rPr lang="en-US" dirty="0"/>
              <a:t>E.g., assume generator sells its unused gas intraday at a net loss</a:t>
            </a:r>
          </a:p>
          <a:p>
            <a:pPr lvl="0"/>
            <a:r>
              <a:rPr lang="en-US" dirty="0"/>
              <a:t>If the gas resource does not sell DA A/S, it does not schedule gas day-ahead </a:t>
            </a:r>
          </a:p>
          <a:p>
            <a:pPr lvl="1"/>
            <a:r>
              <a:rPr lang="en-US" dirty="0"/>
              <a:t>If in-merit in RT: buys gas intraday (at a possibly higher intraday price) and generates electricity</a:t>
            </a:r>
          </a:p>
          <a:p>
            <a:pPr lvl="1"/>
            <a:r>
              <a:rPr lang="en-US" dirty="0"/>
              <a:t>If not in-merit in RT: no RT revenue, no fuel costs </a:t>
            </a:r>
          </a:p>
        </p:txBody>
      </p:sp>
    </p:spTree>
    <p:extLst>
      <p:ext uri="{BB962C8B-B14F-4D97-AF65-F5344CB8AC3E}">
        <p14:creationId xmlns:p14="http://schemas.microsoft.com/office/powerpoint/2010/main" val="263390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Gas-fired generator example: fuel-related cost components of its DA A/S offer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The Appendix provides the fully-worked example numerical assumptions and calculations</a:t>
            </a:r>
            <a:r>
              <a:rPr lang="en-US" sz="1400" dirty="0"/>
              <a:t> </a:t>
            </a:r>
            <a:endParaRPr lang="en-US" dirty="0"/>
          </a:p>
          <a:p>
            <a:pPr lvl="1"/>
            <a:r>
              <a:rPr lang="en-US" dirty="0"/>
              <a:t>This is Example 3 from the ISO memo</a:t>
            </a:r>
            <a:r>
              <a:rPr lang="en-US" sz="1200" dirty="0"/>
              <a:t> </a:t>
            </a:r>
            <a:r>
              <a:rPr lang="en-US" dirty="0"/>
              <a:t>for today’s session</a:t>
            </a:r>
          </a:p>
          <a:p>
            <a:pPr lvl="0"/>
            <a:r>
              <a:rPr lang="en-US" dirty="0"/>
              <a:t>Here are the key points for its fuel-related cost components, in two parts:</a:t>
            </a:r>
          </a:p>
          <a:p>
            <a:pPr lvl="0"/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Expected net loss on unused fuel: </a:t>
            </a:r>
            <a:r>
              <a:rPr lang="en-US" b="1" dirty="0"/>
              <a:t>$5.33</a:t>
            </a:r>
            <a:r>
              <a:rPr lang="en-US" dirty="0"/>
              <a:t>/MWh, in this example:</a:t>
            </a:r>
          </a:p>
          <a:p>
            <a:pPr lvl="1"/>
            <a:r>
              <a:rPr lang="en-US" dirty="0"/>
              <a:t>This loss occurs when it clears DA A/S, buys DA gas, is out of merit in RT for energy, and must unload (sell at a loss) its unused gas</a:t>
            </a:r>
          </a:p>
          <a:p>
            <a:pPr lvl="1"/>
            <a:r>
              <a:rPr lang="en-US" dirty="0"/>
              <a:t>The resource would </a:t>
            </a:r>
            <a:r>
              <a:rPr lang="en-US" i="1" dirty="0"/>
              <a:t>add </a:t>
            </a:r>
            <a:r>
              <a:rPr lang="en-US" dirty="0"/>
              <a:t>this expected cost to its DA A/S offer price, because it would avoid this cost if it did not sell DA A/S (i.e., would not buy DA gas to cover its position)                     </a:t>
            </a:r>
            <a:r>
              <a:rPr lang="en-US" i="1" dirty="0"/>
              <a:t>(continued next slide)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23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Gas-fired generator example: fuel-related cost components of its DA A/S offer (cont’d)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(ii) Difference in RT net revenue when it sells DA A/S, versus not: </a:t>
            </a:r>
            <a:r>
              <a:rPr lang="en-US" b="1" dirty="0"/>
              <a:t>$</a:t>
            </a:r>
            <a:r>
              <a:rPr lang="en-US" b="1" dirty="0" smtClean="0"/>
              <a:t>3.66</a:t>
            </a:r>
            <a:r>
              <a:rPr lang="en-US" dirty="0" smtClean="0"/>
              <a:t>/MWh </a:t>
            </a:r>
            <a:r>
              <a:rPr lang="en-US" dirty="0"/>
              <a:t>in this example</a:t>
            </a:r>
          </a:p>
          <a:p>
            <a:pPr lvl="1"/>
            <a:r>
              <a:rPr lang="en-US" dirty="0"/>
              <a:t>This occurs when it is in-merit in RT</a:t>
            </a:r>
          </a:p>
          <a:p>
            <a:pPr lvl="1"/>
            <a:r>
              <a:rPr lang="en-US" dirty="0"/>
              <a:t>It arises (primarily) </a:t>
            </a:r>
            <a:r>
              <a:rPr lang="en-US" sz="1200" dirty="0"/>
              <a:t> </a:t>
            </a:r>
            <a:r>
              <a:rPr lang="en-US" dirty="0"/>
              <a:t>because when the resource is in merit for energy in RT, its expected cost to acquire intraday gas is higher than DA gas </a:t>
            </a:r>
          </a:p>
          <a:p>
            <a:pPr lvl="1"/>
            <a:r>
              <a:rPr lang="en-US" dirty="0"/>
              <a:t>Note this component (ii) is a </a:t>
            </a:r>
            <a:r>
              <a:rPr lang="en-US" u="sng" dirty="0"/>
              <a:t>cost saving</a:t>
            </a:r>
            <a:r>
              <a:rPr lang="en-US" dirty="0"/>
              <a:t> from clearing DA A/S and acquiring DA gas, rather than waiting and buying more expensive intraday gas </a:t>
            </a:r>
          </a:p>
          <a:p>
            <a:pPr lvl="2"/>
            <a:r>
              <a:rPr lang="en-US" dirty="0"/>
              <a:t>The resource </a:t>
            </a:r>
            <a:r>
              <a:rPr lang="en-US" i="1" dirty="0"/>
              <a:t>reduces </a:t>
            </a:r>
            <a:r>
              <a:rPr lang="en-US" dirty="0"/>
              <a:t>its DA A/S offer price by this expected cost savings, when it arises (as occurs in this numerical example)</a:t>
            </a:r>
          </a:p>
          <a:p>
            <a:r>
              <a:rPr lang="en-US" dirty="0"/>
              <a:t>Note: If the expected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cost saving from acquiring DA gas outweighs the expected net loss on unused fuel in (</a:t>
            </a:r>
            <a:r>
              <a:rPr lang="en-US" dirty="0" err="1"/>
              <a:t>i</a:t>
            </a:r>
            <a:r>
              <a:rPr lang="en-US" dirty="0"/>
              <a:t>), then the avoidable cost of DA fuel procurement would be $0 </a:t>
            </a:r>
          </a:p>
          <a:p>
            <a:pPr lvl="1"/>
            <a:r>
              <a:rPr lang="en-US" dirty="0"/>
              <a:t>It would be worthwhile to buy gas DA even without a DA A/S position 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47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Gas-fired generator </a:t>
            </a:r>
            <a:r>
              <a:rPr lang="en-US" dirty="0"/>
              <a:t>example: </a:t>
            </a:r>
            <a:r>
              <a:rPr lang="en-US" dirty="0" smtClean="0"/>
              <a:t>Putting </a:t>
            </a:r>
            <a:r>
              <a:rPr lang="en-US" dirty="0"/>
              <a:t>the pieces together for its DA A/S offer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Expected close-out cost: </a:t>
            </a:r>
            <a:r>
              <a:rPr lang="en-US" b="1" dirty="0"/>
              <a:t>$22</a:t>
            </a:r>
            <a:r>
              <a:rPr lang="en-US" dirty="0"/>
              <a:t>/MWh, in this example (same as in earlier oil-unit example)</a:t>
            </a:r>
          </a:p>
          <a:p>
            <a:pPr lvl="0"/>
            <a:r>
              <a:rPr lang="en-US" dirty="0"/>
              <a:t>Fuel-related costs: (</a:t>
            </a:r>
            <a:r>
              <a:rPr lang="en-US" dirty="0" err="1"/>
              <a:t>i</a:t>
            </a:r>
            <a:r>
              <a:rPr lang="en-US" dirty="0"/>
              <a:t>) $5.33/MWh expected loss when </a:t>
            </a:r>
            <a:r>
              <a:rPr lang="en-US" u="sng" dirty="0"/>
              <a:t>not in merit</a:t>
            </a:r>
            <a:r>
              <a:rPr lang="en-US" dirty="0"/>
              <a:t> in RT, minus (ii) $3.66/MWh expected higher net energy revenue when </a:t>
            </a:r>
            <a:r>
              <a:rPr lang="en-US" u="sng" dirty="0"/>
              <a:t>in merit</a:t>
            </a:r>
            <a:r>
              <a:rPr lang="en-US" dirty="0"/>
              <a:t> in RT = </a:t>
            </a:r>
            <a:r>
              <a:rPr lang="en-US" b="1" dirty="0"/>
              <a:t>$1.67</a:t>
            </a:r>
            <a:r>
              <a:rPr lang="en-US" dirty="0"/>
              <a:t> / MWh total fuel-related component</a:t>
            </a:r>
          </a:p>
          <a:p>
            <a:pPr lvl="0"/>
            <a:r>
              <a:rPr lang="en-US" dirty="0"/>
              <a:t>Risk premium is not included for now (</a:t>
            </a:r>
            <a:r>
              <a:rPr lang="en-US" i="1" dirty="0"/>
              <a:t>next module)</a:t>
            </a:r>
            <a:endParaRPr lang="en-US" dirty="0"/>
          </a:p>
          <a:p>
            <a:pPr lvl="0"/>
            <a:r>
              <a:rPr lang="en-US" dirty="0"/>
              <a:t>The gas-generator’s competitive DA A/S offer price (excluding risk premium) is therefore:</a:t>
            </a:r>
          </a:p>
          <a:p>
            <a:pPr lvl="1"/>
            <a:r>
              <a:rPr lang="en-US" dirty="0"/>
              <a:t>Offer = $22 + $1.67 = </a:t>
            </a:r>
            <a:r>
              <a:rPr lang="en-US" b="1" dirty="0"/>
              <a:t>$23.67</a:t>
            </a:r>
            <a:r>
              <a:rPr lang="en-US" dirty="0"/>
              <a:t> / MWh</a:t>
            </a:r>
          </a:p>
          <a:p>
            <a:pPr lvl="0"/>
            <a:r>
              <a:rPr lang="en-US" dirty="0"/>
              <a:t>Interpretation: If the DA A/S </a:t>
            </a:r>
            <a:r>
              <a:rPr lang="en-US" u="sng" dirty="0"/>
              <a:t>clearing</a:t>
            </a:r>
            <a:r>
              <a:rPr lang="en-US" dirty="0"/>
              <a:t> price is $23.67/MWh, the generator in this example would expect to (just) cover all its avoidable (closeout and fuel-related) costs resulting from its DA A/S obligation</a:t>
            </a:r>
          </a:p>
          <a:p>
            <a:pPr lvl="1"/>
            <a:r>
              <a:rPr lang="en-US" dirty="0"/>
              <a:t>A competitive DA A/S market would drive its offer down to this minimum-selling price, below which it would not be willing to offer DA A/S (ignoring a risk premium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28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Examples Summary    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b="1" dirty="0"/>
              <a:t>For Category 1 resources:</a:t>
            </a:r>
            <a:r>
              <a:rPr lang="en-US" dirty="0"/>
              <a:t> Their (avoidable) cost of selling DA A/S is (just) the expected DA A/S closeout charge.   </a:t>
            </a:r>
          </a:p>
          <a:p>
            <a:pPr lvl="1"/>
            <a:r>
              <a:rPr lang="en-US" dirty="0"/>
              <a:t>E.g</a:t>
            </a:r>
            <a:r>
              <a:rPr lang="en-US" dirty="0" smtClean="0"/>
              <a:t>.: </a:t>
            </a:r>
            <a:r>
              <a:rPr lang="en-US" dirty="0"/>
              <a:t>The oil unit example, where fuel-related costs are sunk </a:t>
            </a:r>
          </a:p>
          <a:p>
            <a:pPr lvl="0"/>
            <a:r>
              <a:rPr lang="en-US" b="1" dirty="0"/>
              <a:t>For Category 2 resources</a:t>
            </a:r>
            <a:r>
              <a:rPr lang="en-US" b="1" dirty="0" smtClean="0"/>
              <a:t>: </a:t>
            </a:r>
            <a:r>
              <a:rPr lang="en-US" dirty="0"/>
              <a:t>Their (avoidable) cost of selling DA A/S involves various fuel-related cost components, such as:</a:t>
            </a:r>
          </a:p>
          <a:p>
            <a:pPr lvl="1"/>
            <a:r>
              <a:rPr lang="en-US" dirty="0"/>
              <a:t>Net losses on unused fuel acquired after clearing DA, when not in merit for energy in RT, and</a:t>
            </a:r>
          </a:p>
          <a:p>
            <a:pPr lvl="1"/>
            <a:r>
              <a:rPr lang="en-US" dirty="0"/>
              <a:t>Differences in RT net energy revenue (RT revenue less fuel costs), when in merit for energy in RT, if it clears for DA A/S or not</a:t>
            </a:r>
          </a:p>
          <a:p>
            <a:r>
              <a:rPr lang="en-US" dirty="0"/>
              <a:t>All else equal</a:t>
            </a:r>
            <a:r>
              <a:rPr lang="en-US" dirty="0" smtClean="0"/>
              <a:t>: </a:t>
            </a:r>
            <a:r>
              <a:rPr lang="en-US" dirty="0"/>
              <a:t>We tend to expect that resources with fuel-related offer cost components (e.g., the gas-fired unit in this example) would tend to have higher DA A/S offer prices than resources with either only sunk costs of fuel (e.g., the oil-fired unit in this example), or no costs of fuel</a:t>
            </a:r>
          </a:p>
        </p:txBody>
      </p:sp>
    </p:spTree>
    <p:extLst>
      <p:ext uri="{BB962C8B-B14F-4D97-AF65-F5344CB8AC3E}">
        <p14:creationId xmlns:p14="http://schemas.microsoft.com/office/powerpoint/2010/main" val="426628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reality check: </a:t>
            </a:r>
            <a:r>
              <a:rPr lang="en-US" dirty="0" smtClean="0"/>
              <a:t>Further </a:t>
            </a:r>
            <a:r>
              <a:rPr lang="en-US" dirty="0"/>
              <a:t>considerations on fuel-related cost components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b="1" dirty="0"/>
              <a:t>Other technologies. </a:t>
            </a:r>
            <a:r>
              <a:rPr lang="en-US" dirty="0"/>
              <a:t>Non-gas resources may have conceptually similar avoidable DA costs of acquiring “input energy” to cover a DA A/S obligation, and would have similar DA A/S offer cost components </a:t>
            </a:r>
          </a:p>
          <a:p>
            <a:pPr lvl="1"/>
            <a:r>
              <a:rPr lang="en-US" dirty="0"/>
              <a:t>Example</a:t>
            </a:r>
            <a:r>
              <a:rPr lang="en-US" dirty="0" smtClean="0"/>
              <a:t>: </a:t>
            </a:r>
            <a:r>
              <a:rPr lang="en-US" dirty="0"/>
              <a:t>Storage resources that charge/pump (additional) energy into storage after clearing DA A/S, in order to cover their A/S position</a:t>
            </a:r>
            <a:r>
              <a:rPr lang="en-US" sz="800" dirty="0"/>
              <a:t> </a:t>
            </a:r>
            <a:endParaRPr lang="en-US" dirty="0"/>
          </a:p>
          <a:p>
            <a:pPr lvl="0"/>
            <a:r>
              <a:rPr lang="en-US" b="1" dirty="0"/>
              <a:t>Other assumptions. </a:t>
            </a:r>
            <a:r>
              <a:rPr lang="en-US" dirty="0"/>
              <a:t>Under different assumptions, the only avoidable cost of selling DA A/S for a natural gas resource might be the expected DA A/S closeout charge</a:t>
            </a:r>
          </a:p>
          <a:p>
            <a:pPr lvl="1"/>
            <a:r>
              <a:rPr lang="en-US" dirty="0"/>
              <a:t>This could occur if the availability and expected cost of gas (whether buying or selling) in RT is the </a:t>
            </a:r>
            <a:r>
              <a:rPr lang="en-US" u="sng" dirty="0"/>
              <a:t>same</a:t>
            </a:r>
            <a:r>
              <a:rPr lang="en-US" dirty="0"/>
              <a:t> as DA; in such cases, there may be no higher fuel-related costs with DA A/S to ‘avoid’ </a:t>
            </a:r>
          </a:p>
          <a:p>
            <a:pPr lvl="0"/>
            <a:r>
              <a:rPr lang="en-US" dirty="0"/>
              <a:t>In practice, these fuel-related cost components may vary seasonally and across resources (depending how they manage unused fuel, likelihood of being in-merit for energy the next day, and so on)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03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Illustrative numerical calculations of real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resources’ offer prices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/>
              <a:t>The next two figures show preliminary estimates of resources’ DA A/S offer prices, calculated for two specific (illustrative) hours</a:t>
            </a:r>
          </a:p>
          <a:p>
            <a:pPr lvl="1"/>
            <a:r>
              <a:rPr lang="en-US" dirty="0"/>
              <a:t>Winter hour</a:t>
            </a:r>
            <a:r>
              <a:rPr lang="en-US" dirty="0" smtClean="0"/>
              <a:t>: </a:t>
            </a:r>
            <a:r>
              <a:rPr lang="en-US" dirty="0"/>
              <a:t>December 14, 2021, hour ending (HE) 17</a:t>
            </a:r>
          </a:p>
          <a:p>
            <a:pPr lvl="1"/>
            <a:r>
              <a:rPr lang="en-US" dirty="0"/>
              <a:t>Late spring hour: </a:t>
            </a:r>
            <a:r>
              <a:rPr lang="en-US" dirty="0" smtClean="0"/>
              <a:t>June </a:t>
            </a:r>
            <a:r>
              <a:rPr lang="en-US" dirty="0"/>
              <a:t>17, 2021, hour ending 12</a:t>
            </a:r>
          </a:p>
          <a:p>
            <a:pPr lvl="0"/>
            <a:r>
              <a:rPr lang="en-US" dirty="0"/>
              <a:t>The figures show histograms of estimated DA A/S offer price values for all resources</a:t>
            </a:r>
          </a:p>
          <a:p>
            <a:pPr lvl="1"/>
            <a:r>
              <a:rPr lang="en-US" dirty="0"/>
              <a:t>These figures account for both (closeout and fuel-related) cost components described above, but </a:t>
            </a:r>
            <a:r>
              <a:rPr lang="en-US" u="sng" dirty="0"/>
              <a:t>exclude</a:t>
            </a:r>
            <a:r>
              <a:rPr lang="en-US" dirty="0"/>
              <a:t> risk premiums (</a:t>
            </a:r>
            <a:r>
              <a:rPr lang="en-US" i="1" dirty="0"/>
              <a:t>more about which next module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Resource technology types are color coded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035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Strike Price Adder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In this </a:t>
            </a:r>
            <a:r>
              <a:rPr lang="en-US" dirty="0" smtClean="0"/>
              <a:t>module we’ll discuss: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Analysis requested by participants related to a </a:t>
            </a:r>
            <a:r>
              <a:rPr lang="en-US" dirty="0" smtClean="0"/>
              <a:t>strike price </a:t>
            </a:r>
            <a:r>
              <a:rPr lang="en-US" dirty="0"/>
              <a:t>adder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Initial indicative </a:t>
            </a:r>
            <a:r>
              <a:rPr lang="en-US" dirty="0" smtClean="0"/>
              <a:t>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ISOs plans for further analysis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97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“higher cost day” DA A/S cost estimates: Dec 14, 2021, HE 17 (excluding risk premiums) </a:t>
            </a:r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42975" y="1154306"/>
            <a:ext cx="7258050" cy="521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9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“lower cost day” DA A/S cost estimates: June 17, 2021, HE 12 (excluding risk premiums)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1295646"/>
            <a:ext cx="7315199" cy="5029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0" y="1905000"/>
            <a:ext cx="1371600" cy="64633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0000"/>
                </a:solidFill>
              </a:rPr>
              <a:t>Revision 1:              - Updated figure to reflect correct data</a:t>
            </a:r>
            <a:r>
              <a:rPr lang="en-US" sz="1200" i="1" dirty="0" smtClean="0"/>
              <a:t>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49250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cost indicative figures: Summary points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/>
              <a:t>Gas-fired resources tend to have higher offer prices than other resource types in the higher-cost day figure</a:t>
            </a:r>
          </a:p>
          <a:p>
            <a:pPr lvl="1"/>
            <a:r>
              <a:rPr lang="en-US" dirty="0"/>
              <a:t>Due to positive avoidable fuel-related cost components in offers</a:t>
            </a:r>
          </a:p>
          <a:p>
            <a:pPr lvl="0"/>
            <a:r>
              <a:rPr lang="en-US" dirty="0"/>
              <a:t>Offer prices, for all resources, are more tightly clustered (lower overall dispersion) in the lower-cost day figure</a:t>
            </a:r>
            <a:r>
              <a:rPr lang="en-US" sz="1400" dirty="0"/>
              <a:t> </a:t>
            </a:r>
          </a:p>
          <a:p>
            <a:pPr lvl="1"/>
            <a:r>
              <a:rPr lang="en-US" dirty="0"/>
              <a:t>No avoidable fuel costs for gas resources this hour</a:t>
            </a:r>
          </a:p>
          <a:p>
            <a:pPr lvl="1"/>
            <a:r>
              <a:rPr lang="en-US" dirty="0"/>
              <a:t>The expected DA A/S closeout charge forms a “lower bound” for competitive offers in both hours</a:t>
            </a:r>
          </a:p>
          <a:p>
            <a:pPr lvl="2"/>
            <a:r>
              <a:rPr lang="en-US" dirty="0"/>
              <a:t>The expected DA A/S closeout charge is an avoidable cost of selling DA A/S for all resources</a:t>
            </a:r>
          </a:p>
          <a:p>
            <a:pPr lvl="1"/>
            <a:r>
              <a:rPr lang="en-US" dirty="0"/>
              <a:t>Lower load forecast, lower gas prices, etc., mean the expected DA A/S closeout charge is lower in the June hour than in the December hour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5958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offer calculations: next steps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 ISO plans to share more information on competitive DA A/S cost estimates during the Impact Analysis discussion, slated to begin in March 2023</a:t>
            </a:r>
          </a:p>
          <a:p>
            <a:pPr lvl="1"/>
            <a:r>
              <a:rPr lang="en-US" dirty="0"/>
              <a:t>We are completing calculations of estimated DA A/S offer prices for the full Impact Analysis study period (three years)</a:t>
            </a:r>
          </a:p>
          <a:p>
            <a:pPr lvl="1"/>
            <a:r>
              <a:rPr lang="en-US" dirty="0"/>
              <a:t>Additionally, will share more information on risk premiums and “total” competitive offer prices including risk premiums (</a:t>
            </a:r>
            <a:r>
              <a:rPr lang="en-US" i="1" dirty="0"/>
              <a:t>more about which next)</a:t>
            </a:r>
            <a:r>
              <a:rPr lang="en-US" dirty="0">
                <a:solidFill>
                  <a:srgbClr val="FF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697254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premiums in DA A/S offers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Logic, methodology, illustrative results, and next steps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400800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204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premiums in DA A/S offers: Context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 net revenues associated with selling DA A/S are uncertain. To account for this uncertainty, we expect sellers may </a:t>
            </a:r>
            <a:r>
              <a:rPr lang="en-US" dirty="0" smtClean="0"/>
              <a:t>want </a:t>
            </a:r>
            <a:r>
              <a:rPr lang="en-US" dirty="0"/>
              <a:t>to include a risk premium in their resources’ competitive DA A/S offers </a:t>
            </a:r>
          </a:p>
          <a:p>
            <a:pPr lvl="0"/>
            <a:r>
              <a:rPr lang="en-US" dirty="0"/>
              <a:t>We develop a methodology and estimate these values to derive competitive D/A offer estimates that account for risk</a:t>
            </a:r>
          </a:p>
          <a:p>
            <a:pPr lvl="1"/>
            <a:r>
              <a:rPr lang="en-US" dirty="0"/>
              <a:t>ISO will use these in the Impact Analysis simulation studies and market power evaluations</a:t>
            </a:r>
          </a:p>
          <a:p>
            <a:pPr lvl="0"/>
            <a:r>
              <a:rPr lang="en-US" dirty="0"/>
              <a:t>However, as we’ll cover in the discussion of mitigation (</a:t>
            </a:r>
            <a:r>
              <a:rPr lang="en-US" i="1" dirty="0"/>
              <a:t>later today</a:t>
            </a:r>
            <a:r>
              <a:rPr lang="en-US" dirty="0"/>
              <a:t>), this methodology is not used to calculate reference levels (risk will be accounted for via conduct test thresholds)</a:t>
            </a:r>
          </a:p>
        </p:txBody>
      </p:sp>
    </p:spTree>
    <p:extLst>
      <p:ext uri="{BB962C8B-B14F-4D97-AF65-F5344CB8AC3E}">
        <p14:creationId xmlns:p14="http://schemas.microsoft.com/office/powerpoint/2010/main" val="18631734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premiums in DA A/S offers: Conceptual framework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When a resource sells DA A/S, it faces a DA A/S closeout charge (second settlement), equal to RT LMP – K, whenever the RT LMP is greater than the strike price </a:t>
            </a:r>
          </a:p>
          <a:p>
            <a:pPr lvl="1"/>
            <a:r>
              <a:rPr lang="en-US" dirty="0"/>
              <a:t>This is what leads DA A/S sellers to internalize their (potential) replacement cost of RT energy, creating the efficiency gains of the proposed DA A/S settlement design</a:t>
            </a:r>
          </a:p>
          <a:p>
            <a:pPr lvl="1"/>
            <a:r>
              <a:rPr lang="en-US" dirty="0"/>
              <a:t>See ISO’s </a:t>
            </a:r>
            <a:r>
              <a:rPr lang="en-US" dirty="0">
                <a:hlinkClick r:id="rId2"/>
              </a:rPr>
              <a:t>November MC presentation</a:t>
            </a:r>
            <a:r>
              <a:rPr lang="en-US" dirty="0"/>
              <a:t>, slides 15-44</a:t>
            </a:r>
          </a:p>
          <a:p>
            <a:pPr lvl="0"/>
            <a:r>
              <a:rPr lang="en-US" dirty="0"/>
              <a:t>Because the DA A/S closeout charge depends on the RT LMP, uncertainty </a:t>
            </a:r>
            <a:r>
              <a:rPr lang="en-US" dirty="0" smtClean="0"/>
              <a:t>over </a:t>
            </a:r>
            <a:r>
              <a:rPr lang="en-US" dirty="0"/>
              <a:t>the RT LMP is a primary driver of the risk of selling DA A/S</a:t>
            </a:r>
          </a:p>
          <a:p>
            <a:pPr lvl="0"/>
            <a:r>
              <a:rPr lang="en-US" dirty="0"/>
              <a:t>A resource’s ‘gap’ between its marginal energy cost and the strike price, and the possibility of a forced outage, can also impact a resource’s risk of loss from selling DA A/S</a:t>
            </a:r>
          </a:p>
          <a:p>
            <a:pPr lvl="1"/>
            <a:r>
              <a:rPr lang="en-US" dirty="0"/>
              <a:t>See ISO’s </a:t>
            </a:r>
            <a:r>
              <a:rPr lang="en-US" dirty="0">
                <a:hlinkClick r:id="rId2"/>
              </a:rPr>
              <a:t>November MC presentation</a:t>
            </a:r>
            <a:r>
              <a:rPr lang="en-US" dirty="0"/>
              <a:t>, slides 62 &amp; 66</a:t>
            </a:r>
            <a:r>
              <a:rPr lang="en-US" sz="1200" dirty="0"/>
              <a:t> 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5932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premiums in DA A/S offers: Conceptual </a:t>
            </a:r>
            <a:r>
              <a:rPr lang="en-US" dirty="0" smtClean="0"/>
              <a:t>framework (cont’d)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Uncertainty over the RT LMP is also a primary driver of the risk of selling DA </a:t>
            </a:r>
            <a:r>
              <a:rPr lang="en-US" u="sng" dirty="0"/>
              <a:t>energy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All else equal, generally the risk associated with selling DA A/S is </a:t>
            </a:r>
            <a:r>
              <a:rPr lang="en-US" u="sng" dirty="0"/>
              <a:t>less</a:t>
            </a:r>
            <a:r>
              <a:rPr lang="en-US" dirty="0"/>
              <a:t> than the risk of selling DA energy </a:t>
            </a:r>
          </a:p>
          <a:p>
            <a:pPr lvl="1"/>
            <a:r>
              <a:rPr lang="en-US" dirty="0"/>
              <a:t>There is more at risk if a resource ‘buys out’ at the full RT LMP (selling DA energy) than if it ‘buys out’ at a lower cost of max{RT LMP – K ,0}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1200" dirty="0"/>
              <a:t> </a:t>
            </a:r>
            <a:endParaRPr lang="en-US" dirty="0"/>
          </a:p>
          <a:p>
            <a:pPr lvl="1"/>
            <a:r>
              <a:rPr lang="en-US" dirty="0"/>
              <a:t>This concept is illustrated in the examples in Section 2.3 of the ISO memo posted for today’s session</a:t>
            </a:r>
          </a:p>
          <a:p>
            <a:pPr lvl="0"/>
            <a:r>
              <a:rPr lang="en-US" dirty="0"/>
              <a:t>This observation, and relationships between the </a:t>
            </a:r>
            <a:r>
              <a:rPr lang="en-US" i="1" dirty="0"/>
              <a:t>relative risk </a:t>
            </a:r>
            <a:r>
              <a:rPr lang="en-US" dirty="0"/>
              <a:t>of settling DA A/S versus DA energy, are leveraged to estimate risk premiums for DA A/S offers </a:t>
            </a:r>
            <a:r>
              <a:rPr lang="en-US" sz="1400" dirty="0"/>
              <a:t> 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8525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risk-adjusted return methodology   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/>
              <a:t>We account for the risk associated with selling DA A/S by estimating a risk premium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that is added to the competitive (avoidable) costs of selling DA A/S</a:t>
            </a:r>
          </a:p>
          <a:p>
            <a:pPr lvl="0"/>
            <a:r>
              <a:rPr lang="en-US" dirty="0"/>
              <a:t>The process for estimating risk premiums is performed at the individual resource level,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as follows:</a:t>
            </a:r>
          </a:p>
          <a:p>
            <a:pPr lvl="1"/>
            <a:r>
              <a:rPr lang="en-US" dirty="0"/>
              <a:t>First, we estimate how the resource would have offered for </a:t>
            </a:r>
            <a:r>
              <a:rPr lang="en-US" u="sng" dirty="0"/>
              <a:t>DA energy</a:t>
            </a:r>
            <a:r>
              <a:rPr lang="en-US" dirty="0"/>
              <a:t> if it were risk neutral</a:t>
            </a:r>
            <a:endParaRPr lang="en-US" i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We then calculate the percentage difference between its observed historical energy offer and its estimated risk neutral energy offer</a:t>
            </a:r>
          </a:p>
          <a:p>
            <a:pPr lvl="2"/>
            <a:r>
              <a:rPr lang="en-US" dirty="0"/>
              <a:t>This estimates its implied risk premium in its </a:t>
            </a:r>
            <a:r>
              <a:rPr lang="en-US" u="sng" dirty="0"/>
              <a:t>DA energy </a:t>
            </a:r>
            <a:r>
              <a:rPr lang="en-US" dirty="0"/>
              <a:t>offer</a:t>
            </a:r>
          </a:p>
          <a:p>
            <a:pPr lvl="1"/>
            <a:r>
              <a:rPr lang="en-US" dirty="0"/>
              <a:t>We then assume that the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resource would similarly increase its DA A/S offer price above its DA A/S expected costs (as discussed in the previous module) by this same percentage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7244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risk-adjusted return methodology (cont’d)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Consider the following example to help make these concepts clear:</a:t>
            </a:r>
          </a:p>
          <a:p>
            <a:pPr lvl="1"/>
            <a:r>
              <a:rPr lang="en-US" dirty="0"/>
              <a:t>A resource submits an energy offer equal to $55/MWh</a:t>
            </a:r>
          </a:p>
          <a:p>
            <a:pPr lvl="1"/>
            <a:r>
              <a:rPr lang="en-US" dirty="0"/>
              <a:t>Assume we estimate that, if this same resource were risk neutral, it would have offered $50/MWh</a:t>
            </a:r>
          </a:p>
          <a:p>
            <a:pPr lvl="2"/>
            <a:r>
              <a:rPr lang="en-US" dirty="0"/>
              <a:t>The percentage difference between the observed historical energy offer and the estimated risk neutral energy offer is ($55 - $50)/$50 = 10%</a:t>
            </a:r>
          </a:p>
          <a:p>
            <a:pPr lvl="0"/>
            <a:r>
              <a:rPr lang="en-US" dirty="0"/>
              <a:t>Assume next we calculate a risk neutral, expected-cost DA A/S offer (</a:t>
            </a:r>
            <a:r>
              <a:rPr lang="en-US" i="1" dirty="0"/>
              <a:t>using the prior module’s methods</a:t>
            </a:r>
            <a:r>
              <a:rPr lang="en-US" dirty="0"/>
              <a:t>) for this resource of $10/MWh</a:t>
            </a:r>
          </a:p>
          <a:p>
            <a:r>
              <a:rPr lang="en-US" dirty="0"/>
              <a:t>We would then estimate this resource’s DA A/S offer would have:</a:t>
            </a:r>
          </a:p>
          <a:p>
            <a:pPr lvl="1"/>
            <a:r>
              <a:rPr lang="en-US" dirty="0"/>
              <a:t>A risk premium of $1 ($10 expected DA A/S costs × 10% risk rate), and </a:t>
            </a:r>
          </a:p>
          <a:p>
            <a:pPr lvl="1"/>
            <a:r>
              <a:rPr lang="en-US" dirty="0"/>
              <a:t>A total competitive DA A/S offer price of $10 + $1 risk premium = $11/MWh</a:t>
            </a:r>
          </a:p>
          <a:p>
            <a:pPr lvl="0"/>
            <a:r>
              <a:rPr lang="en-US" dirty="0"/>
              <a:t>The examples in Section 2.3 of the accompanying memo further explain the logic, rationales, and assumptions under which this is a reasonable methodology for DA A/S</a:t>
            </a:r>
          </a:p>
          <a:p>
            <a:pPr lvl="1"/>
            <a:r>
              <a:rPr lang="en-US" dirty="0"/>
              <a:t>We touch on these examples in upcoming slides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207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Review: the value of the </a:t>
            </a:r>
            <a:r>
              <a:rPr lang="en-US" dirty="0" smtClean="0"/>
              <a:t>strike </a:t>
            </a:r>
            <a:r>
              <a:rPr lang="en-US" dirty="0"/>
              <a:t>p</a:t>
            </a:r>
            <a:r>
              <a:rPr lang="en-US" dirty="0" smtClean="0"/>
              <a:t>rice </a:t>
            </a:r>
            <a:r>
              <a:rPr lang="en-US" dirty="0"/>
              <a:t>impacts DA A/S seller’s </a:t>
            </a:r>
            <a:r>
              <a:rPr lang="en-US" dirty="0" smtClean="0"/>
              <a:t>incentives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768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As </a:t>
            </a:r>
            <a:r>
              <a:rPr lang="en-US" dirty="0"/>
              <a:t>the value of the </a:t>
            </a:r>
            <a:r>
              <a:rPr lang="en-US" dirty="0" smtClean="0"/>
              <a:t>strike price </a:t>
            </a:r>
            <a:r>
              <a:rPr lang="en-US" dirty="0"/>
              <a:t>(K) increases above a DA A/S </a:t>
            </a:r>
            <a:r>
              <a:rPr lang="en-US" dirty="0" smtClean="0"/>
              <a:t>seller’s real-time marginal cost (</a:t>
            </a:r>
            <a:r>
              <a:rPr lang="en-US" dirty="0"/>
              <a:t>MC</a:t>
            </a:r>
            <a:r>
              <a:rPr lang="en-US" dirty="0" smtClean="0"/>
              <a:t>) </a:t>
            </a:r>
            <a:r>
              <a:rPr lang="en-US" dirty="0"/>
              <a:t>of </a:t>
            </a:r>
            <a:r>
              <a:rPr lang="en-US" dirty="0" smtClean="0"/>
              <a:t>energy, its </a:t>
            </a:r>
            <a:r>
              <a:rPr lang="en-US" dirty="0"/>
              <a:t>incentive to be able to operate in real-time declines</a:t>
            </a:r>
          </a:p>
          <a:p>
            <a:r>
              <a:rPr lang="en-US" dirty="0" smtClean="0"/>
              <a:t>Generally</a:t>
            </a:r>
            <a:r>
              <a:rPr lang="en-US" dirty="0"/>
              <a:t>, </a:t>
            </a:r>
            <a:r>
              <a:rPr lang="en-US" dirty="0" smtClean="0"/>
              <a:t>setting </a:t>
            </a:r>
            <a:r>
              <a:rPr lang="en-US" dirty="0"/>
              <a:t>K at the expected </a:t>
            </a:r>
            <a:r>
              <a:rPr lang="en-US" dirty="0" smtClean="0"/>
              <a:t>real-time locational marginal price (RT LMP) </a:t>
            </a:r>
            <a:r>
              <a:rPr lang="en-US" dirty="0"/>
              <a:t>will suffice to achieve efficient </a:t>
            </a:r>
            <a:r>
              <a:rPr lang="en-US" dirty="0" smtClean="0"/>
              <a:t>incentives</a:t>
            </a:r>
          </a:p>
          <a:p>
            <a:r>
              <a:rPr lang="en-US" dirty="0" smtClean="0"/>
              <a:t>Recall Resource A from last month’s examples, which could choose to take a costly action that would impact its ability to operate in real-time</a:t>
            </a:r>
          </a:p>
          <a:p>
            <a:pPr lvl="1"/>
            <a:r>
              <a:rPr lang="en-US" dirty="0" smtClean="0"/>
              <a:t>If the resource is needed and can operate, RT LMP = $80/MWh</a:t>
            </a:r>
          </a:p>
          <a:p>
            <a:pPr lvl="1"/>
            <a:r>
              <a:rPr lang="en-US" dirty="0" smtClean="0"/>
              <a:t>If the resource is needed and cannot operate, RT LMP = $180/MWh</a:t>
            </a:r>
          </a:p>
          <a:p>
            <a:pPr lvl="1"/>
            <a:r>
              <a:rPr lang="en-US" dirty="0" smtClean="0"/>
              <a:t>Setting K at or below the expected RT LMP causes the resource to fully internalize the cost of potential nonperformance in real-time</a:t>
            </a:r>
          </a:p>
          <a:p>
            <a:pPr lvl="1"/>
            <a:r>
              <a:rPr lang="en-US" i="1" dirty="0" smtClean="0"/>
              <a:t>See </a:t>
            </a:r>
            <a:r>
              <a:rPr lang="en-US" dirty="0" smtClean="0">
                <a:hlinkClick r:id="rId2"/>
              </a:rPr>
              <a:t>November MC presentation</a:t>
            </a:r>
            <a:r>
              <a:rPr lang="en-US" dirty="0" smtClean="0"/>
              <a:t>, slides 49-53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2130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Comparing the risk of selling DA A/S to the risk of selling DA energy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Examples 4 and 7 in the accompanying memo illustrate a conceptually simple framework for estimating the risk of selling either A/S or energy in DA </a:t>
            </a:r>
          </a:p>
          <a:p>
            <a:pPr lvl="1"/>
            <a:r>
              <a:rPr lang="en-US" dirty="0"/>
              <a:t>These examples use the same framework as the oil and natural gas examples, with additional assumptions about DA clearing prices to allow for the calculation of the risk premium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component </a:t>
            </a:r>
          </a:p>
          <a:p>
            <a:r>
              <a:rPr lang="en-US" dirty="0"/>
              <a:t>Risk is measured in terms of expected net revenues and variance of these net revenues (measured in std.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deviations)   </a:t>
            </a:r>
          </a:p>
          <a:p>
            <a:pPr lvl="1"/>
            <a:r>
              <a:rPr lang="en-US" dirty="0"/>
              <a:t>This gives a measure of “risk adjusted return.” Adjusting expected returns for risk is standard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practice, in various forms</a:t>
            </a:r>
            <a:endParaRPr lang="en-US" strike="sngStrike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As the risks of an investment position increase, investors require greater expected returns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2886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Comparing the risk of selling DA A/S to the risk of selling DA </a:t>
            </a:r>
            <a:r>
              <a:rPr lang="en-US" dirty="0" smtClean="0"/>
              <a:t>energy (cont’d)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Examples 4 and 7 illustrate a case where the “risk adjusted return” for DA A/S is slightly higher than for energy</a:t>
            </a:r>
          </a:p>
          <a:p>
            <a:pPr lvl="1"/>
            <a:r>
              <a:rPr lang="en-US" dirty="0"/>
              <a:t>At the assumed clearing prices for DA energy and DA A/S, the expected net revenues from selling DA energy and DA A/S are equal</a:t>
            </a:r>
          </a:p>
          <a:p>
            <a:pPr lvl="1"/>
            <a:r>
              <a:rPr lang="en-US" dirty="0"/>
              <a:t>However, the standard deviation (i.e., uncertainty) of net revenues is lower when the resource sells DA A/S than when it sells DA energy</a:t>
            </a:r>
          </a:p>
          <a:p>
            <a:pPr lvl="1"/>
            <a:r>
              <a:rPr lang="en-US" dirty="0"/>
              <a:t>For these reasons, we would expect the resource modeled in these examples to include a higher risk premium in its competitive DA energy offer than in its competitive DA A/S offer</a:t>
            </a:r>
          </a:p>
          <a:p>
            <a:r>
              <a:rPr lang="en-US" dirty="0"/>
              <a:t>In such cases, the methodology by which we estimate risk premiums will not underestimate risk premiums for competitive DA A/S offers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9600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examples: Forced outage and the risk of DA A/S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Stakeholders have expressed interest in how the possibility of a forced outage may impact the risk of selling DA A/S</a:t>
            </a:r>
          </a:p>
          <a:p>
            <a:pPr lvl="0"/>
            <a:r>
              <a:rPr lang="en-US" dirty="0"/>
              <a:t>Examples 6 and 9 in the accompanying memo illustrate how the possibility of 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forced outage increases the risk of selling DA A/S, relative to a “perfect performer”</a:t>
            </a:r>
          </a:p>
          <a:p>
            <a:pPr lvl="1"/>
            <a:r>
              <a:rPr lang="en-US" dirty="0"/>
              <a:t>These examples also illustrate that the possibility of forced outage increases the risk of selling </a:t>
            </a:r>
            <a:r>
              <a:rPr lang="en-US" u="sng" dirty="0"/>
              <a:t>energy</a:t>
            </a:r>
            <a:r>
              <a:rPr lang="en-US" dirty="0"/>
              <a:t> DA </a:t>
            </a:r>
          </a:p>
          <a:p>
            <a:pPr lvl="1"/>
            <a:r>
              <a:rPr lang="en-US" dirty="0"/>
              <a:t>The examples conclude by showing that the risk of selling DA A/S is still similar to, but less than, the risk of selling energy DA</a:t>
            </a:r>
          </a:p>
          <a:p>
            <a:pPr lvl="0"/>
            <a:r>
              <a:rPr lang="en-US" b="1" dirty="0"/>
              <a:t>Practical Implications: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Resource’s existing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DA energy offers are assumed include a (possibly small)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risk component to account for the possibility of forced outage</a:t>
            </a:r>
          </a:p>
          <a:p>
            <a:pPr lvl="1"/>
            <a:r>
              <a:rPr lang="en-US" dirty="0"/>
              <a:t>The methodology we use to estimate risk premiums for DA A/S leverages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these DA energy offer risk premiums, and therefore accounts for the possibility of forced outage </a:t>
            </a:r>
            <a:r>
              <a:rPr lang="en-US" sz="800" dirty="0"/>
              <a:t>  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8393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Illustrative </a:t>
            </a:r>
            <a:r>
              <a:rPr lang="en-US" dirty="0"/>
              <a:t>numerical calculations of resources’ risk premiums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/>
              <a:t>The next two figures show preliminary estimates of resources’ DA A/S risk premiums, calculated for same hours as before (December 14, 2021, HE 17 and June 17, 2021, HE 12)</a:t>
            </a:r>
          </a:p>
          <a:p>
            <a:pPr lvl="0"/>
            <a:r>
              <a:rPr lang="en-US" dirty="0"/>
              <a:t>The figures show histograms of estimated DA A/S risk premiums for all resources</a:t>
            </a:r>
          </a:p>
          <a:p>
            <a:pPr lvl="1"/>
            <a:r>
              <a:rPr lang="en-US" dirty="0"/>
              <a:t>Resource technology types are color coded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4415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 A/S risk premium component estimates for “higher cost day”: Dec 14, 2021, HE 17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71500" y="1275267"/>
            <a:ext cx="8000999" cy="50345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48600" y="5091353"/>
            <a:ext cx="1143000" cy="8309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Risk premiums greater than $40/MWh omitted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43800" y="647700"/>
            <a:ext cx="1371600" cy="830997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0000"/>
                </a:solidFill>
              </a:rPr>
              <a:t>Revision 1: </a:t>
            </a:r>
          </a:p>
          <a:p>
            <a:r>
              <a:rPr lang="en-US" sz="1200" i="1" dirty="0" smtClean="0">
                <a:solidFill>
                  <a:srgbClr val="000000"/>
                </a:solidFill>
              </a:rPr>
              <a:t>- Added missing text box (bottom right of figure)</a:t>
            </a:r>
            <a:endParaRPr lang="en-US" sz="12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8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 A/S risk premium component estimates for “lower cost day”: June 17, 2021, HE 12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23900" y="1165990"/>
            <a:ext cx="7696200" cy="51998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10500" y="5257800"/>
            <a:ext cx="1219200" cy="83099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Risk premiums greater than $20/MWh omitted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7600" y="665288"/>
            <a:ext cx="1447800" cy="830997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0000"/>
                </a:solidFill>
              </a:rPr>
              <a:t>Revision 1:</a:t>
            </a:r>
          </a:p>
          <a:p>
            <a:r>
              <a:rPr lang="en-US" sz="1200" i="1" dirty="0" smtClean="0">
                <a:solidFill>
                  <a:srgbClr val="000000"/>
                </a:solidFill>
              </a:rPr>
              <a:t>- Added missing text box (bottom right of figure)</a:t>
            </a:r>
            <a:endParaRPr lang="en-US" sz="12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51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Illustrative risk premium figures: Summary points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Methodology captures that the risk of selling DA A/S is higher when the system is tighter</a:t>
            </a:r>
          </a:p>
          <a:p>
            <a:r>
              <a:rPr lang="en-US" dirty="0"/>
              <a:t>We observe significant variation in the risk premium estimates across resources in the fleet</a:t>
            </a:r>
          </a:p>
          <a:p>
            <a:r>
              <a:rPr lang="en-US" dirty="0"/>
              <a:t>This reflects the historical risk premiums we estimate (i.e., “embedded” in) each resource’s observed DA energy offers</a:t>
            </a:r>
          </a:p>
          <a:p>
            <a:r>
              <a:rPr lang="en-US" dirty="0"/>
              <a:t>Given the ample supply of A/S capability in the system relative to A/S requirements, the resources with larger risk premiums appear unlikely to clear DA A/S</a:t>
            </a:r>
          </a:p>
          <a:p>
            <a:pPr lvl="1"/>
            <a:r>
              <a:rPr lang="en-US" dirty="0"/>
              <a:t>Impact Analysis simulations should be able to inform this more completely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8126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DA A/S offers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Combining competitive costs with risk premium estimates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400800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3524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components of a competitive DA A/S offer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Competitive costs: DA A/S offer cost components resources could avoid by not selling DA A/S</a:t>
            </a:r>
            <a:endParaRPr lang="en-US" strike="sngStrike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Expected DA A/S closeout charge (all resources)</a:t>
            </a:r>
          </a:p>
          <a:p>
            <a:pPr lvl="1"/>
            <a:r>
              <a:rPr lang="en-US" dirty="0"/>
              <a:t>Fuel-related costs (some resources)</a:t>
            </a:r>
          </a:p>
          <a:p>
            <a:pPr lvl="1"/>
            <a:r>
              <a:rPr lang="en-US" dirty="0"/>
              <a:t>Note: Both components included in reference prices used for mitigation</a:t>
            </a:r>
          </a:p>
          <a:p>
            <a:r>
              <a:rPr lang="en-US" dirty="0"/>
              <a:t>Risk premiums:</a:t>
            </a:r>
          </a:p>
          <a:p>
            <a:pPr lvl="1"/>
            <a:r>
              <a:rPr lang="en-US" dirty="0"/>
              <a:t>Some resources will include a positive risk premium (DA A/S may de-risk E&amp;AS market participation for other resources)</a:t>
            </a:r>
          </a:p>
          <a:p>
            <a:pPr lvl="1"/>
            <a:r>
              <a:rPr lang="en-US" dirty="0"/>
              <a:t>We estimate risk premiums using historical energy offers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en-US" i="1" dirty="0"/>
              <a:t>prior module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Note</a:t>
            </a:r>
            <a:r>
              <a:rPr lang="en-US" dirty="0" smtClean="0"/>
              <a:t>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ISO will not directly estimate risk premiums as part of the DA A/S mitigation process; conduct test thresholds account for risk premiums </a:t>
            </a:r>
            <a:r>
              <a:rPr lang="en-US" i="1" dirty="0"/>
              <a:t>(more on this in the mitigation presentation today)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96300" y="6324600"/>
            <a:ext cx="419100" cy="3397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0173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competitive costs and risk premium to arrive at competitive DA A/S offer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 figures illustrate the total estimated DA A/S offer prices for the resources shown previously, for the same two illustrative hours</a:t>
            </a:r>
          </a:p>
          <a:p>
            <a:r>
              <a:rPr lang="en-US" dirty="0"/>
              <a:t>The next slides’ figures present the total competitive DA A/S offer prices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estimates for the same two hours illustrated previously</a:t>
            </a:r>
          </a:p>
          <a:p>
            <a:pPr lvl="1"/>
            <a:r>
              <a:rPr lang="en-US" dirty="0"/>
              <a:t>December 14, 2021, HE 17, and June 17, 2021, HE 12  </a:t>
            </a:r>
          </a:p>
          <a:p>
            <a:r>
              <a:rPr lang="en-US" dirty="0"/>
              <a:t>The total DA A/S offer is the competitive cost component, </a:t>
            </a:r>
            <a:r>
              <a:rPr lang="en-US" i="1" dirty="0"/>
              <a:t>plus </a:t>
            </a:r>
            <a:r>
              <a:rPr lang="en-US" dirty="0"/>
              <a:t>the resource’s estimated risk premium </a:t>
            </a:r>
          </a:p>
        </p:txBody>
      </p:sp>
    </p:spTree>
    <p:extLst>
      <p:ext uri="{BB962C8B-B14F-4D97-AF65-F5344CB8AC3E}">
        <p14:creationId xmlns:p14="http://schemas.microsoft.com/office/powerpoint/2010/main" val="3717209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the value of the </a:t>
            </a:r>
            <a:r>
              <a:rPr lang="en-US" dirty="0" smtClean="0"/>
              <a:t>strike price </a:t>
            </a:r>
            <a:r>
              <a:rPr lang="en-US" dirty="0"/>
              <a:t>impacts DA A/S seller’s </a:t>
            </a:r>
            <a:r>
              <a:rPr lang="en-US" dirty="0" smtClean="0"/>
              <a:t>incentives (</a:t>
            </a:r>
            <a:r>
              <a:rPr lang="en-US" i="1" dirty="0"/>
              <a:t>cont’d</a:t>
            </a:r>
            <a:r>
              <a:rPr lang="en-US" dirty="0"/>
              <a:t>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1524000"/>
            <a:ext cx="7124700" cy="42628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69204" y="5753080"/>
            <a:ext cx="5205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Figure previously presented at </a:t>
            </a:r>
            <a:r>
              <a:rPr lang="en-US" sz="1600" dirty="0" smtClean="0">
                <a:solidFill>
                  <a:srgbClr val="000000"/>
                </a:solidFill>
                <a:hlinkClick r:id="rId3"/>
              </a:rPr>
              <a:t>November 2022 MC</a:t>
            </a:r>
            <a:r>
              <a:rPr lang="en-US" sz="1600" dirty="0" smtClean="0">
                <a:solidFill>
                  <a:srgbClr val="000000"/>
                </a:solidFill>
              </a:rPr>
              <a:t>, slide 53 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80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DA A/S offer prices for “higher cost day”: December 14, 2021, HE 17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30350" y="1238022"/>
            <a:ext cx="7283299" cy="51278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34174" y="5486400"/>
            <a:ext cx="1447800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Offers greater than $40/MWh omitted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6200" y="685800"/>
            <a:ext cx="1385774" cy="830997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0000"/>
                </a:solidFill>
              </a:rPr>
              <a:t>Revision 1:</a:t>
            </a:r>
          </a:p>
          <a:p>
            <a:r>
              <a:rPr lang="en-US" sz="1200" i="1" dirty="0" smtClean="0">
                <a:solidFill>
                  <a:srgbClr val="000000"/>
                </a:solidFill>
              </a:rPr>
              <a:t>- Added missing text box (bottom right of figure)</a:t>
            </a:r>
            <a:endParaRPr lang="en-US" sz="12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35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DA A/S offer prices for “lower cost day”: June 17, 2021, HE 12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1219200"/>
            <a:ext cx="7315199" cy="51415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58847" y="5486400"/>
            <a:ext cx="1371600" cy="4616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Offers greater than $20/MWh omitted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8847" y="685800"/>
            <a:ext cx="1332753" cy="830997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0000"/>
                </a:solidFill>
              </a:rPr>
              <a:t>Revision 1:</a:t>
            </a:r>
          </a:p>
          <a:p>
            <a:r>
              <a:rPr lang="en-US" sz="1200" i="1" dirty="0" smtClean="0">
                <a:solidFill>
                  <a:srgbClr val="000000"/>
                </a:solidFill>
              </a:rPr>
              <a:t>- Added missing text box (bottom right of figure)</a:t>
            </a:r>
            <a:endParaRPr lang="en-US" sz="12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27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Offer Figures Summary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Estimated A/S offer prices are higher on Dec 14 than on Jun 12</a:t>
            </a:r>
          </a:p>
          <a:p>
            <a:pPr lvl="1"/>
            <a:r>
              <a:rPr lang="en-US" dirty="0"/>
              <a:t>Higher DA A/S closeout charge, and higher gas components on Dec 14</a:t>
            </a:r>
          </a:p>
          <a:p>
            <a:pPr lvl="1"/>
            <a:r>
              <a:rPr lang="en-US" dirty="0"/>
              <a:t>This reflects the higher loads and higher fuel prices on Dec 14</a:t>
            </a:r>
          </a:p>
          <a:p>
            <a:pPr lvl="1"/>
            <a:r>
              <a:rPr lang="en-US" dirty="0"/>
              <a:t>Gas resources’ DA A/S offers are more varied on higher-cost Dec 14 day; more tightly clustered when there is no fuel-cost component, on June 12</a:t>
            </a:r>
          </a:p>
          <a:p>
            <a:r>
              <a:rPr lang="en-US" dirty="0"/>
              <a:t>We observe significant variation in offer price estimates across resources in the fleet</a:t>
            </a:r>
          </a:p>
          <a:p>
            <a:pPr lvl="1"/>
            <a:r>
              <a:rPr lang="en-US" dirty="0"/>
              <a:t>Reflects differing risk premiums, fuel-related cost components, and factors determining each that vary by resource </a:t>
            </a:r>
          </a:p>
          <a:p>
            <a:r>
              <a:rPr lang="en-US" dirty="0"/>
              <a:t>Note the ample supply of A/S capability and total offered MWh, relative to A/S requirements</a:t>
            </a:r>
          </a:p>
          <a:p>
            <a:pPr lvl="1"/>
            <a:r>
              <a:rPr lang="en-US" dirty="0"/>
              <a:t>Implies many resources, with higher total offer prices, are unlikely to clear DA A/S</a:t>
            </a:r>
          </a:p>
          <a:p>
            <a:pPr lvl="1"/>
            <a:r>
              <a:rPr lang="en-US" dirty="0"/>
              <a:t>Supports modeling assumption that competition should drive offer prices down to levels consistent with what resources are (just) willing to accept for a DA A/S position</a:t>
            </a:r>
          </a:p>
          <a:p>
            <a:r>
              <a:rPr lang="en-US" dirty="0"/>
              <a:t>On both days, the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vast majority of A/S offers are less than the strike </a:t>
            </a:r>
            <a:r>
              <a:rPr lang="en-US" dirty="0" smtClean="0"/>
              <a:t>price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9873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324600"/>
            <a:ext cx="381000" cy="3397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151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Takeaways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The ISO is undertaking analysis to inform discussions of a strike price adder, and will return with more information in early 2023</a:t>
            </a:r>
          </a:p>
          <a:p>
            <a:pPr lvl="0"/>
            <a:r>
              <a:rPr lang="en-US" dirty="0"/>
              <a:t>Competitive offers for DA A/S have three components</a:t>
            </a:r>
          </a:p>
          <a:p>
            <a:pPr lvl="1"/>
            <a:r>
              <a:rPr lang="en-US" dirty="0"/>
              <a:t>Expected DA A/S closeout charge</a:t>
            </a:r>
          </a:p>
          <a:p>
            <a:pPr lvl="1"/>
            <a:r>
              <a:rPr lang="en-US" dirty="0"/>
              <a:t>Avoidable fuel-related costs</a:t>
            </a:r>
          </a:p>
          <a:p>
            <a:pPr lvl="1"/>
            <a:r>
              <a:rPr lang="en-US" dirty="0"/>
              <a:t>Risk premium</a:t>
            </a:r>
          </a:p>
          <a:p>
            <a:pPr lvl="0"/>
            <a:r>
              <a:rPr lang="en-US" dirty="0"/>
              <a:t>The ISO is estimating competitive DA A/S offers for use in the Impact Analysis and market power evaluations</a:t>
            </a:r>
            <a:endParaRPr lang="en-US" strike="sngStrike" dirty="0"/>
          </a:p>
          <a:p>
            <a:pPr lvl="1"/>
            <a:r>
              <a:rPr lang="en-US" dirty="0"/>
              <a:t>ISO plans to use the competitive offer framework to set reference prices in DA A/S mitigation (i.e., to estimate avoidable costs) and to account for risk premiums in mitigation conduct </a:t>
            </a:r>
            <a:r>
              <a:rPr lang="en-US" dirty="0" smtClean="0"/>
              <a:t>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8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87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56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329620074"/>
              </p:ext>
            </p:extLst>
          </p:nvPr>
        </p:nvGraphicFramePr>
        <p:xfrm>
          <a:off x="457200" y="958931"/>
          <a:ext cx="8229600" cy="458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82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Stakeholder</a:t>
                      </a:r>
                      <a:r>
                        <a:rPr lang="en-US" sz="1800" baseline="0" dirty="0" smtClean="0"/>
                        <a:t> Committee and Date</a:t>
                      </a:r>
                      <a:endParaRPr lang="en-US" sz="1800" dirty="0"/>
                    </a:p>
                  </a:txBody>
                  <a:tcPr marL="89777" marR="89777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Scheduled Project Milestone</a:t>
                      </a:r>
                      <a:endParaRPr lang="en-US" dirty="0"/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37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Markets Committee -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hlinkClick r:id="rId2"/>
                        </a:rPr>
                        <a:t>October 12-13, 2022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 marL="89777" marR="8977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Overview and initial proposed design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discussion</a:t>
                      </a:r>
                      <a:endParaRPr lang="en-US" sz="16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89777" marR="897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Markets Committee - </a:t>
                      </a: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November 8-10, 2022</a:t>
                      </a:r>
                      <a:endParaRPr lang="en-US" sz="16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777" marR="8977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Continue design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discussions</a:t>
                      </a:r>
                      <a:endParaRPr lang="en-US" sz="1600" strike="sngStrike" dirty="0">
                        <a:solidFill>
                          <a:srgbClr val="000000"/>
                        </a:solidFill>
                      </a:endParaRPr>
                    </a:p>
                  </a:txBody>
                  <a:tcPr marL="89777" marR="897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19263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Markets Committee - December 6-8, 2022</a:t>
                      </a:r>
                      <a:endParaRPr lang="en-US" sz="16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777" marR="8977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Continue design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discussions</a:t>
                      </a:r>
                      <a:endParaRPr lang="en-US" sz="16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89777" marR="8977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81646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Markets Committee - January 10-11, 2023</a:t>
                      </a:r>
                    </a:p>
                  </a:txBody>
                  <a:tcPr marL="89777" marR="8977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Continue design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discussions</a:t>
                      </a:r>
                      <a:endParaRPr lang="en-US" sz="16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89777" marR="8977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9511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Markets Committee - February 7-8, 2023</a:t>
                      </a:r>
                    </a:p>
                  </a:txBody>
                  <a:tcPr marL="89777" marR="8977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Continue design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discussions</a:t>
                      </a:r>
                      <a:endParaRPr lang="en-US" sz="16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89777" marR="8977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5331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Markets Committee - March 7-8, 2023</a:t>
                      </a:r>
                    </a:p>
                  </a:txBody>
                  <a:tcPr marL="89777" marR="8977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Continue design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discussions and review initial impact analysis results </a:t>
                      </a:r>
                      <a:endParaRPr lang="en-US" sz="16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89777" marR="8977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14074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Markets Committee - April 11-12, 2023</a:t>
                      </a:r>
                    </a:p>
                  </a:txBody>
                  <a:tcPr marL="89777" marR="8977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Continue design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discussions and continue review of impact analysis results </a:t>
                      </a:r>
                      <a:endParaRPr lang="en-US" sz="16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89777" marR="8977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08195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Markets Committee - May 9-10, 2023</a:t>
                      </a:r>
                    </a:p>
                  </a:txBody>
                  <a:tcPr marL="89777" marR="8977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Present draft of the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ISO’s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 proposal and initial Tariff redlines;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Continue review of impact analysis results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;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Discussion of any potential amendments to the ISO proposal*</a:t>
                      </a:r>
                    </a:p>
                  </a:txBody>
                  <a:tcPr marL="89777" marR="8977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58227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57912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200" dirty="0" smtClean="0">
                <a:solidFill>
                  <a:srgbClr val="000000"/>
                </a:solidFill>
              </a:rPr>
              <a:t>*Members </a:t>
            </a:r>
            <a:r>
              <a:rPr lang="en-US" sz="1200" dirty="0">
                <a:solidFill>
                  <a:srgbClr val="000000"/>
                </a:solidFill>
              </a:rPr>
              <a:t>should provide their materials in advance so that they can be distributed by the </a:t>
            </a:r>
            <a:r>
              <a:rPr lang="en-US" sz="1200" dirty="0" smtClean="0">
                <a:solidFill>
                  <a:srgbClr val="000000"/>
                </a:solidFill>
              </a:rPr>
              <a:t>posting date for the relevant MC meeting and </a:t>
            </a:r>
            <a:r>
              <a:rPr lang="en-US" sz="1200" dirty="0">
                <a:solidFill>
                  <a:srgbClr val="000000"/>
                </a:solidFill>
              </a:rPr>
              <a:t>should work with NEPOOL Counsel in the drafting of any desired Tariff changes or amendments to the ISO proposal</a:t>
            </a:r>
          </a:p>
        </p:txBody>
      </p:sp>
    </p:spTree>
    <p:extLst>
      <p:ext uri="{BB962C8B-B14F-4D97-AF65-F5344CB8AC3E}">
        <p14:creationId xmlns:p14="http://schemas.microsoft.com/office/powerpoint/2010/main" val="158840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/>
          <a:lstStyle/>
          <a:p>
            <a:r>
              <a:rPr lang="en-US" dirty="0" smtClean="0"/>
              <a:t>Stakeholder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57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4"/>
            <p:extLst/>
          </p:nvPr>
        </p:nvGraphicFramePr>
        <p:xfrm>
          <a:off x="457200" y="944253"/>
          <a:ext cx="8229600" cy="4237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82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Stakeholder</a:t>
                      </a:r>
                      <a:r>
                        <a:rPr lang="en-US" sz="1800" baseline="0" dirty="0" smtClean="0"/>
                        <a:t> Committee and Date</a:t>
                      </a:r>
                      <a:endParaRPr lang="en-US" sz="1800" dirty="0"/>
                    </a:p>
                  </a:txBody>
                  <a:tcPr marL="89777" marR="89777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Scheduled Project Milestone</a:t>
                      </a:r>
                      <a:endParaRPr lang="en-US" dirty="0"/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Markets Committee - June 6-7, 2023</a:t>
                      </a:r>
                    </a:p>
                  </a:txBody>
                  <a:tcPr marL="89777" marR="8977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Present any design refinements to the ISO’s proposal and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review Tariff redlines focusing on revisions since the prior meeting;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Continue review of impact analysis results;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Discussion of any potential amendments to the ISO proposal including Tariff language*</a:t>
                      </a:r>
                    </a:p>
                  </a:txBody>
                  <a:tcPr marL="89777" marR="8977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02277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Markets Committee - July 11-12, 2023</a:t>
                      </a:r>
                    </a:p>
                  </a:txBody>
                  <a:tcPr marL="89777" marR="8977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Discuss any remaining design refinements to the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ISO’s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proposal and continue review of Tariff redlines focusing on what is new; Continued discussion of any potential amendments*</a:t>
                      </a:r>
                    </a:p>
                  </a:txBody>
                  <a:tcPr marL="89777" marR="8977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26505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Markets Committee - August 8-10, 2023</a:t>
                      </a:r>
                    </a:p>
                  </a:txBody>
                  <a:tcPr marL="89777" marR="8977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Vote on DASI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proposal and any proposed stakeholder amendments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 marL="89777" marR="8977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098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Participants Committee - September 7, 2023</a:t>
                      </a:r>
                    </a:p>
                  </a:txBody>
                  <a:tcPr marL="89777" marR="8977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Vote on DASI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proposal and any proposed stakeholder amendments</a:t>
                      </a:r>
                      <a:endParaRPr lang="en-US" sz="160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89777" marR="8977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97531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57912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200" dirty="0" smtClean="0">
                <a:solidFill>
                  <a:srgbClr val="000000"/>
                </a:solidFill>
              </a:rPr>
              <a:t>*Members </a:t>
            </a:r>
            <a:r>
              <a:rPr lang="en-US" sz="1200" dirty="0">
                <a:solidFill>
                  <a:srgbClr val="000000"/>
                </a:solidFill>
              </a:rPr>
              <a:t>should provide their materials in advance so that they can be distributed by the </a:t>
            </a:r>
            <a:r>
              <a:rPr lang="en-US" sz="1200" dirty="0" smtClean="0">
                <a:solidFill>
                  <a:srgbClr val="000000"/>
                </a:solidFill>
              </a:rPr>
              <a:t>posting date for the relevant MC meeting and </a:t>
            </a:r>
            <a:r>
              <a:rPr lang="en-US" sz="1200" dirty="0">
                <a:solidFill>
                  <a:srgbClr val="000000"/>
                </a:solidFill>
              </a:rPr>
              <a:t>should work with NEPOOL Counsel in the drafting of any desired Tariff changes or amendments to the ISO proposal</a:t>
            </a:r>
          </a:p>
        </p:txBody>
      </p:sp>
    </p:spTree>
    <p:extLst>
      <p:ext uri="{BB962C8B-B14F-4D97-AF65-F5344CB8AC3E}">
        <p14:creationId xmlns:p14="http://schemas.microsoft.com/office/powerpoint/2010/main" val="339456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3" name="Text Placeholder 27"/>
          <p:cNvSpPr txBox="1">
            <a:spLocks/>
          </p:cNvSpPr>
          <p:nvPr/>
        </p:nvSpPr>
        <p:spPr>
          <a:xfrm>
            <a:off x="1066800" y="4191000"/>
            <a:ext cx="5105400" cy="381000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2400" i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Ben Ewing</a:t>
            </a:r>
          </a:p>
        </p:txBody>
      </p:sp>
      <p:sp>
        <p:nvSpPr>
          <p:cNvPr id="4" name="Text Placeholder 27"/>
          <p:cNvSpPr txBox="1">
            <a:spLocks/>
          </p:cNvSpPr>
          <p:nvPr/>
        </p:nvSpPr>
        <p:spPr>
          <a:xfrm>
            <a:off x="1064741" y="4648200"/>
            <a:ext cx="5105400" cy="381000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1050" i="0" u="none" kern="0" cap="all" spc="3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(413) 535-4361 | Bewing@iso-ne.com</a:t>
            </a:r>
          </a:p>
        </p:txBody>
      </p:sp>
      <p:sp>
        <p:nvSpPr>
          <p:cNvPr id="5" name="Text Placeholder 27"/>
          <p:cNvSpPr txBox="1">
            <a:spLocks/>
          </p:cNvSpPr>
          <p:nvPr/>
        </p:nvSpPr>
        <p:spPr>
          <a:xfrm>
            <a:off x="1064741" y="5033319"/>
            <a:ext cx="5105400" cy="381000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2400" i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Andrew Withers</a:t>
            </a:r>
          </a:p>
        </p:txBody>
      </p:sp>
      <p:sp>
        <p:nvSpPr>
          <p:cNvPr id="6" name="Text Placeholder 27"/>
          <p:cNvSpPr txBox="1">
            <a:spLocks/>
          </p:cNvSpPr>
          <p:nvPr/>
        </p:nvSpPr>
        <p:spPr>
          <a:xfrm>
            <a:off x="1064741" y="5414319"/>
            <a:ext cx="5105400" cy="381000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1050" i="0" u="none" kern="0" cap="all" spc="3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(413) 540-4797 | jwithers@iso-ne.com</a:t>
            </a:r>
          </a:p>
        </p:txBody>
      </p:sp>
    </p:spTree>
    <p:extLst>
      <p:ext uri="{BB962C8B-B14F-4D97-AF65-F5344CB8AC3E}">
        <p14:creationId xmlns:p14="http://schemas.microsoft.com/office/powerpoint/2010/main" val="19197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718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FAQ</a:t>
            </a:r>
            <a:r>
              <a:rPr lang="en-US" dirty="0" smtClean="0"/>
              <a:t>: Could the strike price </a:t>
            </a:r>
            <a:r>
              <a:rPr lang="en-US" dirty="0"/>
              <a:t>be increased above expected RT LMP without loss of efficiency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Is there some value by which K could be </a:t>
            </a:r>
            <a:r>
              <a:rPr lang="en-US" dirty="0" smtClean="0"/>
              <a:t>increased while maintaining a sensible balance between:</a:t>
            </a:r>
          </a:p>
          <a:p>
            <a:pPr lvl="1"/>
            <a:r>
              <a:rPr lang="en-US" dirty="0"/>
              <a:t>Maintaining efficient incentives for DA A/S </a:t>
            </a:r>
            <a:r>
              <a:rPr lang="en-US" dirty="0" smtClean="0"/>
              <a:t>sellers (as occurs with the currently proposed strike price), and</a:t>
            </a:r>
          </a:p>
          <a:p>
            <a:pPr lvl="1"/>
            <a:r>
              <a:rPr lang="en-US" dirty="0" smtClean="0"/>
              <a:t>Limiting </a:t>
            </a:r>
            <a:r>
              <a:rPr lang="en-US" dirty="0"/>
              <a:t>costs </a:t>
            </a:r>
            <a:r>
              <a:rPr lang="en-US" dirty="0" smtClean="0"/>
              <a:t>due to risks associated with selling the option, rather than the increased incentives to be able to perform</a:t>
            </a:r>
          </a:p>
          <a:p>
            <a:pPr lvl="0"/>
            <a:r>
              <a:rPr lang="en-US" dirty="0" smtClean="0"/>
              <a:t>ISO perspective: This is an empirical question, and we are undertaking analysis to inform it</a:t>
            </a:r>
          </a:p>
          <a:p>
            <a:pPr lvl="1"/>
            <a:r>
              <a:rPr lang="en-US" dirty="0" smtClean="0"/>
              <a:t>It depends on the extent to which an adder would place the value of the strike price above DA A/S sellers’ marginal cost of energy (</a:t>
            </a:r>
            <a:r>
              <a:rPr lang="en-US" dirty="0"/>
              <a:t>in terms </a:t>
            </a:r>
            <a:r>
              <a:rPr lang="en-US" dirty="0" smtClean="0"/>
              <a:t>of both frequency and magnitude)</a:t>
            </a:r>
          </a:p>
          <a:p>
            <a:pPr lvl="1"/>
            <a:r>
              <a:rPr lang="en-US" dirty="0"/>
              <a:t>On the next slide, we illustrate this graphically for a single hour </a:t>
            </a:r>
          </a:p>
        </p:txBody>
      </p:sp>
    </p:spTree>
    <p:extLst>
      <p:ext uri="{BB962C8B-B14F-4D97-AF65-F5344CB8AC3E}">
        <p14:creationId xmlns:p14="http://schemas.microsoft.com/office/powerpoint/2010/main" val="349426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Oil-fired generator, expected net revenues from selling DA A/S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7200" y="2123801"/>
            <a:ext cx="8229600" cy="337239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99028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8304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Oil-fired generator, expected net revenues from selling energy in RT only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7200" y="2490901"/>
            <a:ext cx="8229600" cy="263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3826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generator, expected net revenues from selling DA A/S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7200" y="2039319"/>
            <a:ext cx="8229600" cy="354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251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generator, expected net revenues from selling energy in RT only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7200" y="2525095"/>
            <a:ext cx="8229600" cy="256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638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premium methodology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estimate risk premiums in competitive offers by first estimating how a resource would offer for energy if it were risk </a:t>
                </a:r>
                <a:r>
                  <a:rPr lang="en-US" dirty="0" smtClean="0"/>
                  <a:t>neutral</a:t>
                </a:r>
              </a:p>
              <a:p>
                <a:pPr lvl="1"/>
                <a:r>
                  <a:rPr lang="en-US" dirty="0"/>
                  <a:t>When a resource sells energy in DA market, its net revenue is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𝐿𝑀𝑃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𝐿𝑀𝑃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𝐸𝑛𝑒𝑟𝑔𝑦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𝐶𝑟𝑒𝑑𝑖𝑡𝑠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𝐸𝑛𝑒𝑟𝑔𝑦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𝐶𝑜𝑠𝑡𝑠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resource is risk neutral, it is willing to sell DA energy as long as it breaks </a:t>
                </a:r>
                <a:r>
                  <a:rPr lang="en-US" dirty="0" smtClean="0"/>
                  <a:t>even (expected net revenue equals to zero):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𝑅𝑖𝑠𝑘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𝑁𝑒𝑢𝑡𝑟𝑎𝑙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𝑂𝑓𝑓𝑒𝑟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𝐿𝑀𝑃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𝐸𝑛𝑒𝑟𝑔𝑦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𝐶𝑟𝑒𝑑𝑖𝑡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𝐸𝑛𝑒𝑟𝑔𝑦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𝐶𝑜𝑠𝑡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 obtain hourly </a:t>
                </a:r>
                <a:r>
                  <a:rPr lang="en-US" u="sng" dirty="0"/>
                  <a:t>expected</a:t>
                </a:r>
                <a:r>
                  <a:rPr lang="en-US" dirty="0"/>
                  <a:t> RT LMP estimates using the ISO’s (strike) price model for RT LMP’s</a:t>
                </a:r>
              </a:p>
              <a:p>
                <a:pPr lvl="1"/>
                <a:r>
                  <a:rPr lang="en-US" dirty="0"/>
                  <a:t>We estimate RT energy credits and RT energy costs with historical data on RT LMPs, resource specific heat rates, and fuel price data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963" t="-1067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00971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premium methodology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estimated risk premium is the percentage difference between estimated risk neutral offer and observed historical energy </a:t>
            </a:r>
            <a:r>
              <a:rPr lang="en-US" dirty="0" smtClean="0"/>
              <a:t>offer</a:t>
            </a:r>
          </a:p>
          <a:p>
            <a:pPr lvl="0"/>
            <a:r>
              <a:rPr lang="en-US" dirty="0"/>
              <a:t>If historically observed energy offer is $55, and estimated risk neutral offer is $50, then estimated risk premium is ($55 - $50)/$50 = 10%</a:t>
            </a:r>
          </a:p>
          <a:p>
            <a:pPr lvl="0"/>
            <a:r>
              <a:rPr lang="en-US" dirty="0"/>
              <a:t>Note that if observed energy offer is less than risk neutral estimate, we assume risk premium is zero. </a:t>
            </a:r>
          </a:p>
          <a:p>
            <a:pPr lvl="1"/>
            <a:r>
              <a:rPr lang="en-US" dirty="0"/>
              <a:t>Suppose observed energy offer is $45, and estimated risk neutral offer is $50. Instead of using the estimated risk premium of ($45 - $50)/$50 = -10%, we assume the risk premium is zero. </a:t>
            </a:r>
          </a:p>
          <a:p>
            <a:pPr lvl="1"/>
            <a:r>
              <a:rPr lang="en-US" dirty="0"/>
              <a:t>This ensures that we do not assume resources will offer below the competitive costs derived in the first module</a:t>
            </a:r>
            <a:r>
              <a:rPr lang="en-US" sz="1200" dirty="0"/>
              <a:t> 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51261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expected net revenue and standard deviation of selling energy DA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7200" y="2041561"/>
            <a:ext cx="8229600" cy="353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954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expected net revenues and standard deviation of selling DA A/S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7200" y="2016048"/>
            <a:ext cx="8229600" cy="358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660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impact of forced outage on risk of selling energy DA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7200" y="2138362"/>
            <a:ext cx="82296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5125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impact of forced outage on risk of selling DA A/S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7200" y="2163359"/>
            <a:ext cx="8229600" cy="329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8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Conceptual Illustration of Strike Price Adder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4724400"/>
            <a:ext cx="8229600" cy="1371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With a strike price adder of (up to) </a:t>
            </a:r>
            <a:r>
              <a:rPr lang="el-GR" dirty="0">
                <a:solidFill>
                  <a:sysClr val="windowText" lastClr="000000"/>
                </a:solidFill>
              </a:rPr>
              <a:t>Δ</a:t>
            </a:r>
            <a:r>
              <a:rPr lang="en-US" baseline="-25000" dirty="0">
                <a:solidFill>
                  <a:sysClr val="windowText" lastClr="000000"/>
                </a:solidFill>
              </a:rPr>
              <a:t>1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smtClean="0">
                <a:solidFill>
                  <a:sysClr val="windowText" lastClr="000000"/>
                </a:solidFill>
              </a:rPr>
              <a:t>, efficient incentives are preserved for both sellers of DA A/S</a:t>
            </a:r>
          </a:p>
          <a:p>
            <a:pPr lvl="1"/>
            <a:r>
              <a:rPr lang="en-US" dirty="0" smtClean="0">
                <a:solidFill>
                  <a:sysClr val="windowText" lastClr="000000"/>
                </a:solidFill>
              </a:rPr>
              <a:t>With a </a:t>
            </a:r>
            <a:r>
              <a:rPr lang="en-US" dirty="0"/>
              <a:t>strike price</a:t>
            </a:r>
            <a:r>
              <a:rPr lang="en-US" dirty="0" smtClean="0">
                <a:solidFill>
                  <a:sysClr val="windowText" lastClr="000000"/>
                </a:solidFill>
              </a:rPr>
              <a:t> adder greater than </a:t>
            </a:r>
            <a:r>
              <a:rPr lang="el-GR" dirty="0" smtClean="0">
                <a:solidFill>
                  <a:sysClr val="windowText" lastClr="000000"/>
                </a:solidFill>
              </a:rPr>
              <a:t>Δ</a:t>
            </a:r>
            <a:r>
              <a:rPr lang="en-US" baseline="-25000" dirty="0" smtClean="0">
                <a:solidFill>
                  <a:sysClr val="windowText" lastClr="000000"/>
                </a:solidFill>
              </a:rPr>
              <a:t>1</a:t>
            </a:r>
            <a:r>
              <a:rPr lang="en-US" dirty="0" smtClean="0">
                <a:solidFill>
                  <a:sysClr val="windowText" lastClr="000000"/>
                </a:solidFill>
              </a:rPr>
              <a:t>,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ysClr val="windowText" lastClr="000000"/>
                </a:solidFill>
              </a:rPr>
              <a:t>incentives begin to decline for the first seller of DA A/S</a:t>
            </a:r>
          </a:p>
          <a:p>
            <a:pPr lvl="1"/>
            <a:r>
              <a:rPr lang="en-US" dirty="0">
                <a:solidFill>
                  <a:sysClr val="windowText" lastClr="000000"/>
                </a:solidFill>
              </a:rPr>
              <a:t>With a </a:t>
            </a:r>
            <a:r>
              <a:rPr lang="en-US" dirty="0"/>
              <a:t>strike price</a:t>
            </a:r>
            <a:r>
              <a:rPr lang="en-US" dirty="0">
                <a:solidFill>
                  <a:sysClr val="windowText" lastClr="000000"/>
                </a:solidFill>
              </a:rPr>
              <a:t> adder greater than </a:t>
            </a:r>
            <a:r>
              <a:rPr lang="el-GR" dirty="0" smtClean="0">
                <a:solidFill>
                  <a:sysClr val="windowText" lastClr="000000"/>
                </a:solidFill>
              </a:rPr>
              <a:t>Δ</a:t>
            </a:r>
            <a:r>
              <a:rPr lang="en-US" baseline="-25000" dirty="0" smtClean="0">
                <a:solidFill>
                  <a:sysClr val="windowText" lastClr="000000"/>
                </a:solidFill>
              </a:rPr>
              <a:t>2</a:t>
            </a:r>
            <a:r>
              <a:rPr lang="en-US" dirty="0" smtClean="0">
                <a:solidFill>
                  <a:sysClr val="windowText" lastClr="000000"/>
                </a:solidFill>
              </a:rPr>
              <a:t>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ysClr val="windowText" lastClr="000000"/>
                </a:solidFill>
              </a:rPr>
              <a:t>incentives begin to decline for the </a:t>
            </a:r>
            <a:r>
              <a:rPr lang="en-US" dirty="0" smtClean="0">
                <a:solidFill>
                  <a:sysClr val="windowText" lastClr="000000"/>
                </a:solidFill>
              </a:rPr>
              <a:t>second </a:t>
            </a:r>
            <a:r>
              <a:rPr lang="en-US" dirty="0">
                <a:solidFill>
                  <a:sysClr val="windowText" lastClr="000000"/>
                </a:solidFill>
              </a:rPr>
              <a:t>seller of DA A/S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238" y="1304248"/>
            <a:ext cx="5401524" cy="34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4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Preliminary Analysis and Indicative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768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We simulated two hours, each with different operating conditions, to study the deltas (MC – K) of DA A/S sellers discussed on the prior slide</a:t>
            </a:r>
          </a:p>
          <a:p>
            <a:pPr lvl="1"/>
            <a:r>
              <a:rPr lang="en-US" dirty="0" smtClean="0"/>
              <a:t>Low load, low DA LMP hour: March 27, 2019, hour ending 13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High load, high DA LMP hour: June 29, 2021, hour ending 17</a:t>
            </a:r>
          </a:p>
          <a:p>
            <a:pPr lvl="0"/>
            <a:r>
              <a:rPr lang="en-US" dirty="0" smtClean="0"/>
              <a:t>On the next slide, we show the distribution of these deltas across all resources that clear DA A/S</a:t>
            </a:r>
          </a:p>
          <a:p>
            <a:pPr lvl="0"/>
            <a:r>
              <a:rPr lang="en-US" dirty="0" smtClean="0"/>
              <a:t>Key takeaway: the magnitude of a strike price adder that maintains efficient incentives for sellers of DA A/S can be variable</a:t>
            </a:r>
          </a:p>
          <a:p>
            <a:pPr lvl="1"/>
            <a:r>
              <a:rPr lang="en-US" dirty="0" smtClean="0"/>
              <a:t>In the low load hour, more than half of DA A/S sellers have a delta of less than $10/MWh</a:t>
            </a:r>
          </a:p>
          <a:p>
            <a:pPr lvl="1"/>
            <a:r>
              <a:rPr lang="en-US" dirty="0" smtClean="0"/>
              <a:t>In the high load hour, nearly 90% of DA A/S sellers have a delta greater than $10/MWh, with most deltas in the $100-$200/MWh range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32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Distribution of [MC - K] Deltas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4876800"/>
          </a:xfrm>
        </p:spPr>
        <p:txBody>
          <a:bodyPr>
            <a:normAutofit lnSpcReduction="10000"/>
          </a:bodyPr>
          <a:lstStyle/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n-US" sz="1900" dirty="0" smtClean="0"/>
              <a:t>In the low load hour, for example, ~1,100 MWh of resources that cleared DA A/S awards have RT marginal costs that are between $0/MWh and $10/MWh greater than the strike price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361" y="838200"/>
            <a:ext cx="7483277" cy="425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6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Markets Committee PowerPoint Presentation Template 2017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6515</Words>
  <Application>Microsoft Office PowerPoint</Application>
  <PresentationFormat>On-screen Show (4:3)</PresentationFormat>
  <Paragraphs>484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3" baseType="lpstr">
      <vt:lpstr>Arial</vt:lpstr>
      <vt:lpstr>Calibri</vt:lpstr>
      <vt:lpstr>Cambria Math</vt:lpstr>
      <vt:lpstr>Markets Committee PowerPoint Presentation Template 2017</vt:lpstr>
      <vt:lpstr>PowerPoint Presentation</vt:lpstr>
      <vt:lpstr>PowerPoint Presentation</vt:lpstr>
      <vt:lpstr>Strike Price Adder</vt:lpstr>
      <vt:lpstr>Review: the value of the strike price impacts DA A/S seller’s incentives</vt:lpstr>
      <vt:lpstr>Review: the value of the strike price impacts DA A/S seller’s incentives (cont’d)</vt:lpstr>
      <vt:lpstr>FAQ: Could the strike price be increased above expected RT LMP without loss of efficiency?</vt:lpstr>
      <vt:lpstr>Conceptual Illustration of Strike Price Adder considerations</vt:lpstr>
      <vt:lpstr>Preliminary Analysis and Indicative Results</vt:lpstr>
      <vt:lpstr>Distribution of [MC - K] Deltas</vt:lpstr>
      <vt:lpstr>Strike Price Adder Next Steps</vt:lpstr>
      <vt:lpstr>DA A/S Offer Format Updates</vt:lpstr>
      <vt:lpstr>Sellers of DA A/S will submit new A/S offer parameters with their DA energy supply offer</vt:lpstr>
      <vt:lpstr>Illustration: A DA A/S ‘offer block’ can be submitted in each hour</vt:lpstr>
      <vt:lpstr>Maximum Daily Award Limit (MDAL)</vt:lpstr>
      <vt:lpstr>DA A/S Offer Formulation</vt:lpstr>
      <vt:lpstr>ISO is providing information on and estimates of resources’ competitive offer formulations </vt:lpstr>
      <vt:lpstr>Several distinct components factor into a competitive DA A/S offer price</vt:lpstr>
      <vt:lpstr>A useful conceptual organization will facilitate offer formulation analysis</vt:lpstr>
      <vt:lpstr>Example: An oil-fired generator that procures fuel in advance of the DA market</vt:lpstr>
      <vt:lpstr>Example: oil-fired generator (cont’d)</vt:lpstr>
      <vt:lpstr>A reality check: Expected closeout calculations in practice   </vt:lpstr>
      <vt:lpstr>New example: A natural gas-fired generator</vt:lpstr>
      <vt:lpstr> Gas-fired generator example assumptions: timing and avoidable costs</vt:lpstr>
      <vt:lpstr>Gas-fired generator example: fuel-related cost components of its DA A/S offer</vt:lpstr>
      <vt:lpstr>Gas-fired generator example: fuel-related cost components of its DA A/S offer (cont’d)</vt:lpstr>
      <vt:lpstr>Gas-fired generator example: Putting the pieces together for its DA A/S offer</vt:lpstr>
      <vt:lpstr>Examples Summary     </vt:lpstr>
      <vt:lpstr>A reality check: Further considerations on fuel-related cost components</vt:lpstr>
      <vt:lpstr>Illustrative numerical calculations of real resources’ offer prices</vt:lpstr>
      <vt:lpstr>Competitive “higher cost day” DA A/S cost estimates: Dec 14, 2021, HE 17 (excluding risk premiums) </vt:lpstr>
      <vt:lpstr>Competitive “lower cost day” DA A/S cost estimates: June 17, 2021, HE 12 (excluding risk premiums)</vt:lpstr>
      <vt:lpstr>Competitive cost indicative figures: Summary points</vt:lpstr>
      <vt:lpstr>Competitive offer calculations: next steps </vt:lpstr>
      <vt:lpstr>Risk premiums in DA A/S offers</vt:lpstr>
      <vt:lpstr>Risk premiums in DA A/S offers: Context</vt:lpstr>
      <vt:lpstr>Risk premiums in DA A/S offers: Conceptual framework</vt:lpstr>
      <vt:lpstr>Risk premiums in DA A/S offers: Conceptual framework (cont’d)</vt:lpstr>
      <vt:lpstr>A risk-adjusted return methodology   </vt:lpstr>
      <vt:lpstr>A risk-adjusted return methodology (cont’d)</vt:lpstr>
      <vt:lpstr>Example: Comparing the risk of selling DA A/S to the risk of selling DA energy</vt:lpstr>
      <vt:lpstr>Example: Comparing the risk of selling DA A/S to the risk of selling DA energy (cont’d)</vt:lpstr>
      <vt:lpstr>New examples: Forced outage and the risk of DA A/S </vt:lpstr>
      <vt:lpstr>Illustrative numerical calculations of resources’ risk premiums</vt:lpstr>
      <vt:lpstr>DA A/S risk premium component estimates for “higher cost day”: Dec 14, 2021, HE 17</vt:lpstr>
      <vt:lpstr>DA A/S risk premium component estimates for “lower cost day”: June 17, 2021, HE 12</vt:lpstr>
      <vt:lpstr>Illustrative risk premium figures: Summary points</vt:lpstr>
      <vt:lpstr>Competitive DA A/S offers</vt:lpstr>
      <vt:lpstr>Recap: components of a competitive DA A/S offer </vt:lpstr>
      <vt:lpstr>Combining competitive costs and risk premium to arrive at competitive DA A/S offer </vt:lpstr>
      <vt:lpstr>Competitive DA A/S offer prices for “higher cost day”: December 14, 2021, HE 17</vt:lpstr>
      <vt:lpstr>Competitive DA A/S offer prices for “lower cost day”: June 17, 2021, HE 12</vt:lpstr>
      <vt:lpstr>Competitive Offer Figures Summary</vt:lpstr>
      <vt:lpstr>Conclusion</vt:lpstr>
      <vt:lpstr>Key Takeaways</vt:lpstr>
      <vt:lpstr>Stakeholder schedule</vt:lpstr>
      <vt:lpstr>Stakeholder Schedule</vt:lpstr>
      <vt:lpstr>Stakeholder Schedule</vt:lpstr>
      <vt:lpstr>PowerPoint Presentation</vt:lpstr>
      <vt:lpstr>Appendix</vt:lpstr>
      <vt:lpstr>Oil-fired generator, expected net revenues from selling DA A/S </vt:lpstr>
      <vt:lpstr>Oil-fired generator, expected net revenues from selling energy in RT only</vt:lpstr>
      <vt:lpstr>Gas generator, expected net revenues from selling DA A/S</vt:lpstr>
      <vt:lpstr>Gas generator, expected net revenues from selling energy in RT only</vt:lpstr>
      <vt:lpstr>Risk premium methodology</vt:lpstr>
      <vt:lpstr>Risk premium methodology</vt:lpstr>
      <vt:lpstr>Example: expected net revenue and standard deviation of selling energy DA</vt:lpstr>
      <vt:lpstr>Example: expected net revenues and standard deviation of selling DA A/S</vt:lpstr>
      <vt:lpstr>Example: impact of forced outage on risk of selling energy DA</vt:lpstr>
      <vt:lpstr>Example: impact of forced outage on risk of selling DA A/S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2022-11-30T18:28:44Z</dcterms:created>
  <dcterms:modified xsi:type="dcterms:W3CDTF">2022-12-05T17:39:23Z</dcterms:modified>
  <cp:category/>
  <cp:contentStatus/>
</cp:coreProperties>
</file>