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79" r:id="rId2"/>
    <p:sldId id="280" r:id="rId3"/>
    <p:sldId id="555" r:id="rId4"/>
    <p:sldId id="558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40" r:id="rId27"/>
    <p:sldId id="639" r:id="rId28"/>
    <p:sldId id="641" r:id="rId29"/>
    <p:sldId id="642" r:id="rId30"/>
    <p:sldId id="643" r:id="rId31"/>
    <p:sldId id="644" r:id="rId32"/>
    <p:sldId id="645" r:id="rId33"/>
    <p:sldId id="701" r:id="rId34"/>
    <p:sldId id="646" r:id="rId35"/>
    <p:sldId id="647" r:id="rId36"/>
    <p:sldId id="648" r:id="rId37"/>
    <p:sldId id="681" r:id="rId38"/>
    <p:sldId id="702" r:id="rId39"/>
    <p:sldId id="682" r:id="rId40"/>
    <p:sldId id="686" r:id="rId41"/>
    <p:sldId id="687" r:id="rId42"/>
    <p:sldId id="688" r:id="rId43"/>
    <p:sldId id="689" r:id="rId44"/>
    <p:sldId id="691" r:id="rId45"/>
    <p:sldId id="692" r:id="rId46"/>
    <p:sldId id="693" r:id="rId47"/>
    <p:sldId id="694" r:id="rId48"/>
    <p:sldId id="695" r:id="rId49"/>
    <p:sldId id="696" r:id="rId50"/>
    <p:sldId id="697" r:id="rId51"/>
    <p:sldId id="700" r:id="rId52"/>
    <p:sldId id="617" r:id="rId53"/>
    <p:sldId id="527" r:id="rId54"/>
    <p:sldId id="536" r:id="rId55"/>
    <p:sldId id="535" r:id="rId56"/>
    <p:sldId id="530" r:id="rId57"/>
    <p:sldId id="531" r:id="rId58"/>
    <p:sldId id="550" r:id="rId59"/>
    <p:sldId id="650" r:id="rId60"/>
    <p:sldId id="651" r:id="rId61"/>
    <p:sldId id="652" r:id="rId62"/>
    <p:sldId id="653" r:id="rId63"/>
    <p:sldId id="654" r:id="rId64"/>
    <p:sldId id="655" r:id="rId65"/>
    <p:sldId id="656" r:id="rId66"/>
    <p:sldId id="657" r:id="rId67"/>
    <p:sldId id="658" r:id="rId68"/>
    <p:sldId id="659" r:id="rId69"/>
    <p:sldId id="660" r:id="rId70"/>
    <p:sldId id="661" r:id="rId71"/>
    <p:sldId id="662" r:id="rId72"/>
    <p:sldId id="663" r:id="rId73"/>
    <p:sldId id="664" r:id="rId74"/>
    <p:sldId id="665" r:id="rId75"/>
    <p:sldId id="666" r:id="rId76"/>
    <p:sldId id="667" r:id="rId77"/>
    <p:sldId id="668" r:id="rId78"/>
    <p:sldId id="669" r:id="rId79"/>
    <p:sldId id="670" r:id="rId80"/>
    <p:sldId id="671" r:id="rId81"/>
    <p:sldId id="672" r:id="rId82"/>
    <p:sldId id="673" r:id="rId83"/>
    <p:sldId id="674" r:id="rId84"/>
    <p:sldId id="675" r:id="rId85"/>
    <p:sldId id="676" r:id="rId86"/>
    <p:sldId id="677" r:id="rId87"/>
    <p:sldId id="678" r:id="rId88"/>
    <p:sldId id="679" r:id="rId89"/>
    <p:sldId id="680" r:id="rId90"/>
  </p:sldIdLst>
  <p:sldSz cx="9144000" cy="6858000" type="screen4x3"/>
  <p:notesSz cx="6950075" cy="9236075"/>
  <p:custDataLst>
    <p:tags r:id="rId9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36" clrIdx="1"/>
  <p:cmAuthor id="3" name="Ben Ewing" initials="bre" lastIdx="7" clrIdx="2">
    <p:extLst>
      <p:ext uri="{19B8F6BF-5375-455C-9EA6-DF929625EA0E}">
        <p15:presenceInfo xmlns:p15="http://schemas.microsoft.com/office/powerpoint/2012/main" userId="Ben Ewing" providerId="None"/>
      </p:ext>
    </p:extLst>
  </p:cmAuthor>
  <p:cmAuthor id="4" name="MEW" initials="MEW" lastIdx="16" clrIdx="3">
    <p:extLst>
      <p:ext uri="{19B8F6BF-5375-455C-9EA6-DF929625EA0E}">
        <p15:presenceInfo xmlns:p15="http://schemas.microsoft.com/office/powerpoint/2012/main" userId="MEW" providerId="None"/>
      </p:ext>
    </p:extLst>
  </p:cmAuthor>
  <p:cmAuthor id="5" name="Matthew White" initials="mww" lastIdx="48" clrIdx="4">
    <p:extLst>
      <p:ext uri="{19B8F6BF-5375-455C-9EA6-DF929625EA0E}">
        <p15:presenceInfo xmlns:p15="http://schemas.microsoft.com/office/powerpoint/2012/main" userId="Matthew White" providerId="None"/>
      </p:ext>
    </p:extLst>
  </p:cmAuthor>
  <p:cmAuthor id="6" name="Reppucci, Timothy" initials="RT" lastIdx="10" clrIdx="5">
    <p:extLst>
      <p:ext uri="{19B8F6BF-5375-455C-9EA6-DF929625EA0E}">
        <p15:presenceInfo xmlns:p15="http://schemas.microsoft.com/office/powerpoint/2012/main" userId="S-1-5-21-1715567821-1275210071-682003330-74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8920"/>
    <a:srgbClr val="EC1F25"/>
    <a:srgbClr val="62777F"/>
    <a:srgbClr val="FBB92F"/>
    <a:srgbClr val="77BD2A"/>
    <a:srgbClr val="6FA943"/>
    <a:srgbClr val="B9D257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67" autoAdjust="0"/>
  </p:normalViewPr>
  <p:slideViewPr>
    <p:cSldViewPr>
      <p:cViewPr varScale="1">
        <p:scale>
          <a:sx n="95" d="100"/>
          <a:sy n="95" d="100"/>
        </p:scale>
        <p:origin x="7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urraanton\Documents\Strike%20Price\Memo%20-%20Methodology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urraanton\Documents\Strike%20Price\Memo%20-%20Methodology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urraanton\Documents\Strike%20Price\Memo%20-%20Methodology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murraanton\Documents\Strike%20Price\Memo%20-%20Methodology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LMP RT</c:v>
          </c:tx>
          <c:invertIfNegative val="0"/>
          <c:cat>
            <c:strRef>
              <c:f>'One Dist'!$B$2:$B$63</c:f>
              <c:strCache>
                <c:ptCount val="62"/>
                <c:pt idx="0">
                  <c:v>-166.0</c:v>
                </c:pt>
                <c:pt idx="1">
                  <c:v>-157.0</c:v>
                </c:pt>
                <c:pt idx="2">
                  <c:v>-148.0</c:v>
                </c:pt>
                <c:pt idx="3">
                  <c:v>-139.0</c:v>
                </c:pt>
                <c:pt idx="4">
                  <c:v>-130.0</c:v>
                </c:pt>
                <c:pt idx="5">
                  <c:v>-121.0</c:v>
                </c:pt>
                <c:pt idx="6">
                  <c:v>-112.0</c:v>
                </c:pt>
                <c:pt idx="7">
                  <c:v>-103.0</c:v>
                </c:pt>
                <c:pt idx="8">
                  <c:v>-94.0</c:v>
                </c:pt>
                <c:pt idx="9">
                  <c:v>-85.0</c:v>
                </c:pt>
                <c:pt idx="10">
                  <c:v>-76.0</c:v>
                </c:pt>
                <c:pt idx="11">
                  <c:v>-67.0</c:v>
                </c:pt>
                <c:pt idx="12">
                  <c:v>-58.0</c:v>
                </c:pt>
                <c:pt idx="13">
                  <c:v>-49.0</c:v>
                </c:pt>
                <c:pt idx="14">
                  <c:v>-40.0</c:v>
                </c:pt>
                <c:pt idx="15">
                  <c:v>-31.0</c:v>
                </c:pt>
                <c:pt idx="16">
                  <c:v>-22.0</c:v>
                </c:pt>
                <c:pt idx="17">
                  <c:v>-13.0</c:v>
                </c:pt>
                <c:pt idx="18">
                  <c:v>-4.0</c:v>
                </c:pt>
                <c:pt idx="19">
                  <c:v>5.0</c:v>
                </c:pt>
                <c:pt idx="20">
                  <c:v>14.0</c:v>
                </c:pt>
                <c:pt idx="21">
                  <c:v>23.0</c:v>
                </c:pt>
                <c:pt idx="22">
                  <c:v>32.0</c:v>
                </c:pt>
                <c:pt idx="23">
                  <c:v>41.0</c:v>
                </c:pt>
                <c:pt idx="24">
                  <c:v>50.0</c:v>
                </c:pt>
                <c:pt idx="25">
                  <c:v>59.0</c:v>
                </c:pt>
                <c:pt idx="26">
                  <c:v>68.0</c:v>
                </c:pt>
                <c:pt idx="27">
                  <c:v>77.0</c:v>
                </c:pt>
                <c:pt idx="28">
                  <c:v>86.0</c:v>
                </c:pt>
                <c:pt idx="29">
                  <c:v>95.0</c:v>
                </c:pt>
                <c:pt idx="30">
                  <c:v>104.0</c:v>
                </c:pt>
                <c:pt idx="31">
                  <c:v>113.0</c:v>
                </c:pt>
                <c:pt idx="32">
                  <c:v>122.0</c:v>
                </c:pt>
                <c:pt idx="33">
                  <c:v>131.0</c:v>
                </c:pt>
                <c:pt idx="34">
                  <c:v>140.0</c:v>
                </c:pt>
                <c:pt idx="35">
                  <c:v>149.0</c:v>
                </c:pt>
                <c:pt idx="36">
                  <c:v>158.0</c:v>
                </c:pt>
                <c:pt idx="37">
                  <c:v>167.0</c:v>
                </c:pt>
                <c:pt idx="38">
                  <c:v>176.0</c:v>
                </c:pt>
                <c:pt idx="39">
                  <c:v>185.0</c:v>
                </c:pt>
                <c:pt idx="40">
                  <c:v>194.0</c:v>
                </c:pt>
                <c:pt idx="41">
                  <c:v>203.0</c:v>
                </c:pt>
                <c:pt idx="42">
                  <c:v>212.0</c:v>
                </c:pt>
                <c:pt idx="43">
                  <c:v>221.0</c:v>
                </c:pt>
                <c:pt idx="44">
                  <c:v>230.0</c:v>
                </c:pt>
                <c:pt idx="45">
                  <c:v>239.0</c:v>
                </c:pt>
                <c:pt idx="46">
                  <c:v>248.0</c:v>
                </c:pt>
                <c:pt idx="47">
                  <c:v>257.0</c:v>
                </c:pt>
                <c:pt idx="48">
                  <c:v>266.0</c:v>
                </c:pt>
                <c:pt idx="49">
                  <c:v>275.0</c:v>
                </c:pt>
                <c:pt idx="50">
                  <c:v>284.0</c:v>
                </c:pt>
                <c:pt idx="51">
                  <c:v>293.0</c:v>
                </c:pt>
                <c:pt idx="52">
                  <c:v>302.0</c:v>
                </c:pt>
                <c:pt idx="53">
                  <c:v>311.0</c:v>
                </c:pt>
                <c:pt idx="54">
                  <c:v>320.0</c:v>
                </c:pt>
                <c:pt idx="55">
                  <c:v>329.0</c:v>
                </c:pt>
                <c:pt idx="56">
                  <c:v>338.0</c:v>
                </c:pt>
                <c:pt idx="57">
                  <c:v>347.0</c:v>
                </c:pt>
                <c:pt idx="58">
                  <c:v>356.0</c:v>
                </c:pt>
                <c:pt idx="59">
                  <c:v>365.0</c:v>
                </c:pt>
                <c:pt idx="60">
                  <c:v>374.0</c:v>
                </c:pt>
                <c:pt idx="61">
                  <c:v>More</c:v>
                </c:pt>
              </c:strCache>
            </c:strRef>
          </c:cat>
          <c:val>
            <c:numRef>
              <c:f>'One Dist'!$C$2:$C$63</c:f>
              <c:numCache>
                <c:formatCode>General</c:formatCode>
                <c:ptCount val="6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5</c:v>
                </c:pt>
                <c:pt idx="17">
                  <c:v>9</c:v>
                </c:pt>
                <c:pt idx="18">
                  <c:v>14</c:v>
                </c:pt>
                <c:pt idx="19">
                  <c:v>16</c:v>
                </c:pt>
                <c:pt idx="20">
                  <c:v>57</c:v>
                </c:pt>
                <c:pt idx="21">
                  <c:v>113</c:v>
                </c:pt>
                <c:pt idx="22">
                  <c:v>160</c:v>
                </c:pt>
                <c:pt idx="23">
                  <c:v>157</c:v>
                </c:pt>
                <c:pt idx="24">
                  <c:v>93</c:v>
                </c:pt>
                <c:pt idx="25">
                  <c:v>47</c:v>
                </c:pt>
                <c:pt idx="26">
                  <c:v>28</c:v>
                </c:pt>
                <c:pt idx="27">
                  <c:v>16</c:v>
                </c:pt>
                <c:pt idx="28">
                  <c:v>19</c:v>
                </c:pt>
                <c:pt idx="29">
                  <c:v>15</c:v>
                </c:pt>
                <c:pt idx="30">
                  <c:v>16</c:v>
                </c:pt>
                <c:pt idx="31">
                  <c:v>18</c:v>
                </c:pt>
                <c:pt idx="32">
                  <c:v>15</c:v>
                </c:pt>
                <c:pt idx="33">
                  <c:v>14</c:v>
                </c:pt>
                <c:pt idx="34">
                  <c:v>16</c:v>
                </c:pt>
                <c:pt idx="35">
                  <c:v>19</c:v>
                </c:pt>
                <c:pt idx="36">
                  <c:v>16</c:v>
                </c:pt>
                <c:pt idx="37">
                  <c:v>8</c:v>
                </c:pt>
                <c:pt idx="38">
                  <c:v>7</c:v>
                </c:pt>
                <c:pt idx="39">
                  <c:v>16</c:v>
                </c:pt>
                <c:pt idx="40">
                  <c:v>8</c:v>
                </c:pt>
                <c:pt idx="41">
                  <c:v>15</c:v>
                </c:pt>
                <c:pt idx="42">
                  <c:v>6</c:v>
                </c:pt>
                <c:pt idx="43">
                  <c:v>13</c:v>
                </c:pt>
                <c:pt idx="44">
                  <c:v>10</c:v>
                </c:pt>
                <c:pt idx="45">
                  <c:v>9</c:v>
                </c:pt>
                <c:pt idx="46">
                  <c:v>4</c:v>
                </c:pt>
                <c:pt idx="47">
                  <c:v>3</c:v>
                </c:pt>
                <c:pt idx="48">
                  <c:v>5</c:v>
                </c:pt>
                <c:pt idx="49">
                  <c:v>7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6-4E7D-9312-65DD248E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566288136"/>
        <c:axId val="566278952"/>
      </c:barChart>
      <c:catAx>
        <c:axId val="566288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LMP RT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6278952"/>
        <c:crosses val="autoZero"/>
        <c:auto val="1"/>
        <c:lblAlgn val="ctr"/>
        <c:lblOffset val="100"/>
        <c:noMultiLvlLbl val="0"/>
      </c:catAx>
      <c:valAx>
        <c:axId val="566278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6288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701465687575"/>
          <c:y val="4.1201185329000391E-2"/>
          <c:w val="0.83201480432923414"/>
          <c:h val="0.72883598649579873"/>
        </c:manualLayout>
      </c:layout>
      <c:barChart>
        <c:barDir val="col"/>
        <c:grouping val="clustered"/>
        <c:varyColors val="0"/>
        <c:ser>
          <c:idx val="0"/>
          <c:order val="0"/>
          <c:tx>
            <c:v>LMP RT</c:v>
          </c:tx>
          <c:invertIfNegative val="0"/>
          <c:cat>
            <c:strRef>
              <c:f>'One Dist'!$B$2:$B$63</c:f>
              <c:strCache>
                <c:ptCount val="62"/>
                <c:pt idx="0">
                  <c:v>-166.0</c:v>
                </c:pt>
                <c:pt idx="1">
                  <c:v>-157.0</c:v>
                </c:pt>
                <c:pt idx="2">
                  <c:v>-148.0</c:v>
                </c:pt>
                <c:pt idx="3">
                  <c:v>-139.0</c:v>
                </c:pt>
                <c:pt idx="4">
                  <c:v>-130.0</c:v>
                </c:pt>
                <c:pt idx="5">
                  <c:v>-121.0</c:v>
                </c:pt>
                <c:pt idx="6">
                  <c:v>-112.0</c:v>
                </c:pt>
                <c:pt idx="7">
                  <c:v>-103.0</c:v>
                </c:pt>
                <c:pt idx="8">
                  <c:v>-94.0</c:v>
                </c:pt>
                <c:pt idx="9">
                  <c:v>-85.0</c:v>
                </c:pt>
                <c:pt idx="10">
                  <c:v>-76.0</c:v>
                </c:pt>
                <c:pt idx="11">
                  <c:v>-67.0</c:v>
                </c:pt>
                <c:pt idx="12">
                  <c:v>-58.0</c:v>
                </c:pt>
                <c:pt idx="13">
                  <c:v>-49.0</c:v>
                </c:pt>
                <c:pt idx="14">
                  <c:v>-40.0</c:v>
                </c:pt>
                <c:pt idx="15">
                  <c:v>-31.0</c:v>
                </c:pt>
                <c:pt idx="16">
                  <c:v>-22.0</c:v>
                </c:pt>
                <c:pt idx="17">
                  <c:v>-13.0</c:v>
                </c:pt>
                <c:pt idx="18">
                  <c:v>-4.0</c:v>
                </c:pt>
                <c:pt idx="19">
                  <c:v>5.0</c:v>
                </c:pt>
                <c:pt idx="20">
                  <c:v>14.0</c:v>
                </c:pt>
                <c:pt idx="21">
                  <c:v>23.0</c:v>
                </c:pt>
                <c:pt idx="22">
                  <c:v>32.0</c:v>
                </c:pt>
                <c:pt idx="23">
                  <c:v>41.0</c:v>
                </c:pt>
                <c:pt idx="24">
                  <c:v>50.0</c:v>
                </c:pt>
                <c:pt idx="25">
                  <c:v>59.0</c:v>
                </c:pt>
                <c:pt idx="26">
                  <c:v>68.0</c:v>
                </c:pt>
                <c:pt idx="27">
                  <c:v>77.0</c:v>
                </c:pt>
                <c:pt idx="28">
                  <c:v>86.0</c:v>
                </c:pt>
                <c:pt idx="29">
                  <c:v>95.0</c:v>
                </c:pt>
                <c:pt idx="30">
                  <c:v>104.0</c:v>
                </c:pt>
                <c:pt idx="31">
                  <c:v>113.0</c:v>
                </c:pt>
                <c:pt idx="32">
                  <c:v>122.0</c:v>
                </c:pt>
                <c:pt idx="33">
                  <c:v>131.0</c:v>
                </c:pt>
                <c:pt idx="34">
                  <c:v>140.0</c:v>
                </c:pt>
                <c:pt idx="35">
                  <c:v>149.0</c:v>
                </c:pt>
                <c:pt idx="36">
                  <c:v>158.0</c:v>
                </c:pt>
                <c:pt idx="37">
                  <c:v>167.0</c:v>
                </c:pt>
                <c:pt idx="38">
                  <c:v>176.0</c:v>
                </c:pt>
                <c:pt idx="39">
                  <c:v>185.0</c:v>
                </c:pt>
                <c:pt idx="40">
                  <c:v>194.0</c:v>
                </c:pt>
                <c:pt idx="41">
                  <c:v>203.0</c:v>
                </c:pt>
                <c:pt idx="42">
                  <c:v>212.0</c:v>
                </c:pt>
                <c:pt idx="43">
                  <c:v>221.0</c:v>
                </c:pt>
                <c:pt idx="44">
                  <c:v>230.0</c:v>
                </c:pt>
                <c:pt idx="45">
                  <c:v>239.0</c:v>
                </c:pt>
                <c:pt idx="46">
                  <c:v>248.0</c:v>
                </c:pt>
                <c:pt idx="47">
                  <c:v>257.0</c:v>
                </c:pt>
                <c:pt idx="48">
                  <c:v>266.0</c:v>
                </c:pt>
                <c:pt idx="49">
                  <c:v>275.0</c:v>
                </c:pt>
                <c:pt idx="50">
                  <c:v>284.0</c:v>
                </c:pt>
                <c:pt idx="51">
                  <c:v>293.0</c:v>
                </c:pt>
                <c:pt idx="52">
                  <c:v>302.0</c:v>
                </c:pt>
                <c:pt idx="53">
                  <c:v>311.0</c:v>
                </c:pt>
                <c:pt idx="54">
                  <c:v>320.0</c:v>
                </c:pt>
                <c:pt idx="55">
                  <c:v>329.0</c:v>
                </c:pt>
                <c:pt idx="56">
                  <c:v>338.0</c:v>
                </c:pt>
                <c:pt idx="57">
                  <c:v>347.0</c:v>
                </c:pt>
                <c:pt idx="58">
                  <c:v>356.0</c:v>
                </c:pt>
                <c:pt idx="59">
                  <c:v>365.0</c:v>
                </c:pt>
                <c:pt idx="60">
                  <c:v>374.0</c:v>
                </c:pt>
                <c:pt idx="61">
                  <c:v>More</c:v>
                </c:pt>
              </c:strCache>
            </c:strRef>
          </c:cat>
          <c:val>
            <c:numRef>
              <c:f>'One Dist'!$C$2:$C$63</c:f>
              <c:numCache>
                <c:formatCode>General</c:formatCode>
                <c:ptCount val="6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5</c:v>
                </c:pt>
                <c:pt idx="17">
                  <c:v>9</c:v>
                </c:pt>
                <c:pt idx="18">
                  <c:v>14</c:v>
                </c:pt>
                <c:pt idx="19">
                  <c:v>16</c:v>
                </c:pt>
                <c:pt idx="20">
                  <c:v>57</c:v>
                </c:pt>
                <c:pt idx="21">
                  <c:v>113</c:v>
                </c:pt>
                <c:pt idx="22">
                  <c:v>160</c:v>
                </c:pt>
                <c:pt idx="23">
                  <c:v>157</c:v>
                </c:pt>
                <c:pt idx="24">
                  <c:v>93</c:v>
                </c:pt>
                <c:pt idx="25">
                  <c:v>47</c:v>
                </c:pt>
                <c:pt idx="26">
                  <c:v>28</c:v>
                </c:pt>
                <c:pt idx="27">
                  <c:v>16</c:v>
                </c:pt>
                <c:pt idx="28">
                  <c:v>19</c:v>
                </c:pt>
                <c:pt idx="29">
                  <c:v>15</c:v>
                </c:pt>
                <c:pt idx="30">
                  <c:v>16</c:v>
                </c:pt>
                <c:pt idx="31">
                  <c:v>18</c:v>
                </c:pt>
                <c:pt idx="32">
                  <c:v>15</c:v>
                </c:pt>
                <c:pt idx="33">
                  <c:v>14</c:v>
                </c:pt>
                <c:pt idx="34">
                  <c:v>16</c:v>
                </c:pt>
                <c:pt idx="35">
                  <c:v>19</c:v>
                </c:pt>
                <c:pt idx="36">
                  <c:v>16</c:v>
                </c:pt>
                <c:pt idx="37">
                  <c:v>8</c:v>
                </c:pt>
                <c:pt idx="38">
                  <c:v>7</c:v>
                </c:pt>
                <c:pt idx="39">
                  <c:v>16</c:v>
                </c:pt>
                <c:pt idx="40">
                  <c:v>8</c:v>
                </c:pt>
                <c:pt idx="41">
                  <c:v>15</c:v>
                </c:pt>
                <c:pt idx="42">
                  <c:v>6</c:v>
                </c:pt>
                <c:pt idx="43">
                  <c:v>13</c:v>
                </c:pt>
                <c:pt idx="44">
                  <c:v>10</c:v>
                </c:pt>
                <c:pt idx="45">
                  <c:v>9</c:v>
                </c:pt>
                <c:pt idx="46">
                  <c:v>4</c:v>
                </c:pt>
                <c:pt idx="47">
                  <c:v>3</c:v>
                </c:pt>
                <c:pt idx="48">
                  <c:v>5</c:v>
                </c:pt>
                <c:pt idx="49">
                  <c:v>7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6-4EAF-9F1A-DC1946961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566288136"/>
        <c:axId val="566278952"/>
      </c:barChart>
      <c:lineChart>
        <c:grouping val="standard"/>
        <c:varyColors val="0"/>
        <c:ser>
          <c:idx val="1"/>
          <c:order val="1"/>
          <c:tx>
            <c:v>Fitted Normal Distribution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'One Dist'!$D$2:$D$62</c:f>
              <c:numCache>
                <c:formatCode>0.0</c:formatCode>
                <c:ptCount val="61"/>
                <c:pt idx="0" formatCode="General">
                  <c:v>0</c:v>
                </c:pt>
                <c:pt idx="1">
                  <c:v>0.28679658285574433</c:v>
                </c:pt>
                <c:pt idx="2">
                  <c:v>0.43219081436430706</c:v>
                </c:pt>
                <c:pt idx="3">
                  <c:v>0.64040869556536228</c:v>
                </c:pt>
                <c:pt idx="4">
                  <c:v>0.9330803485780349</c:v>
                </c:pt>
                <c:pt idx="5">
                  <c:v>1.3367832862927658</c:v>
                </c:pt>
                <c:pt idx="6">
                  <c:v>1.8831422119363339</c:v>
                </c:pt>
                <c:pt idx="7">
                  <c:v>2.6084672199987491</c:v>
                </c:pt>
                <c:pt idx="8">
                  <c:v>3.5527758442772619</c:v>
                </c:pt>
                <c:pt idx="9">
                  <c:v>4.7580652740199563</c:v>
                </c:pt>
                <c:pt idx="10">
                  <c:v>6.2657513068068891</c:v>
                </c:pt>
                <c:pt idx="11">
                  <c:v>8.1132729179696046</c:v>
                </c:pt>
                <c:pt idx="12">
                  <c:v>10.329973221983813</c:v>
                </c:pt>
                <c:pt idx="13">
                  <c:v>12.932500057971765</c:v>
                </c:pt>
                <c:pt idx="14">
                  <c:v>15.920106513183722</c:v>
                </c:pt>
                <c:pt idx="15">
                  <c:v>19.270351630008022</c:v>
                </c:pt>
                <c:pt idx="16">
                  <c:v>22.935779426693127</c:v>
                </c:pt>
                <c:pt idx="17">
                  <c:v>26.842166378256788</c:v>
                </c:pt>
                <c:pt idx="18">
                  <c:v>30.888855992082519</c:v>
                </c:pt>
                <c:pt idx="19">
                  <c:v>34.951537570171332</c:v>
                </c:pt>
                <c:pt idx="20">
                  <c:v>38.887583043069327</c:v>
                </c:pt>
                <c:pt idx="21">
                  <c:v>42.543755406050487</c:v>
                </c:pt>
                <c:pt idx="22">
                  <c:v>45.76578353450811</c:v>
                </c:pt>
                <c:pt idx="23">
                  <c:v>48.409008735594227</c:v>
                </c:pt>
                <c:pt idx="24">
                  <c:v>50.349097118577546</c:v>
                </c:pt>
                <c:pt idx="25">
                  <c:v>51.491719476549733</c:v>
                </c:pt>
                <c:pt idx="26">
                  <c:v>51.780151032919328</c:v>
                </c:pt>
                <c:pt idx="27">
                  <c:v>51.199938808748179</c:v>
                </c:pt>
                <c:pt idx="28">
                  <c:v>49.78010193865412</c:v>
                </c:pt>
                <c:pt idx="29">
                  <c:v>47.590726149556176</c:v>
                </c:pt>
                <c:pt idx="30">
                  <c:v>44.737230020841956</c:v>
                </c:pt>
                <c:pt idx="31">
                  <c:v>41.351956082515187</c:v>
                </c:pt>
                <c:pt idx="32">
                  <c:v>37.584020143283659</c:v>
                </c:pt>
                <c:pt idx="33">
                  <c:v>33.588500170690928</c:v>
                </c:pt>
                <c:pt idx="34">
                  <c:v>29.516047084917176</c:v>
                </c:pt>
                <c:pt idx="35">
                  <c:v>25.503863673664195</c:v>
                </c:pt>
                <c:pt idx="36">
                  <c:v>21.668755068000365</c:v>
                </c:pt>
                <c:pt idx="37">
                  <c:v>18.102649323415765</c:v>
                </c:pt>
                <c:pt idx="38">
                  <c:v>14.870669071299192</c:v>
                </c:pt>
                <c:pt idx="39">
                  <c:v>12.011550420911954</c:v>
                </c:pt>
                <c:pt idx="40">
                  <c:v>9.5399876772658274</c:v>
                </c:pt>
                <c:pt idx="41">
                  <c:v>7.4503511127523847</c:v>
                </c:pt>
                <c:pt idx="42">
                  <c:v>5.7211830577987843</c:v>
                </c:pt>
                <c:pt idx="43">
                  <c:v>4.3199141898404569</c:v>
                </c:pt>
                <c:pt idx="44">
                  <c:v>3.2073367768166161</c:v>
                </c:pt>
                <c:pt idx="45">
                  <c:v>2.3415000461922686</c:v>
                </c:pt>
                <c:pt idx="46">
                  <c:v>1.6808305554376624</c:v>
                </c:pt>
                <c:pt idx="47">
                  <c:v>1.1864074074127151</c:v>
                </c:pt>
                <c:pt idx="48">
                  <c:v>0.82342473778862502</c:v>
                </c:pt>
                <c:pt idx="49">
                  <c:v>0.56194538632481361</c:v>
                </c:pt>
                <c:pt idx="50">
                  <c:v>0.37708950221360116</c:v>
                </c:pt>
                <c:pt idx="51">
                  <c:v>0.24881404995480416</c:v>
                </c:pt>
                <c:pt idx="52">
                  <c:v>0.16143045727423644</c:v>
                </c:pt>
                <c:pt idx="53">
                  <c:v>0.10298551966692049</c:v>
                </c:pt>
                <c:pt idx="54">
                  <c:v>6.4602147660575149E-2</c:v>
                </c:pt>
                <c:pt idx="55">
                  <c:v>3.9847203055165537E-2</c:v>
                </c:pt>
                <c:pt idx="56">
                  <c:v>2.4167338049885245E-2</c:v>
                </c:pt>
                <c:pt idx="57">
                  <c:v>1.4412518234752092E-2</c:v>
                </c:pt>
                <c:pt idx="58">
                  <c:v>8.451445446810979E-3</c:v>
                </c:pt>
                <c:pt idx="59">
                  <c:v>4.8730646827754853E-3</c:v>
                </c:pt>
                <c:pt idx="60">
                  <c:v>2.762825215940623E-3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6B6-4EAF-9F1A-DC1946961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288136"/>
        <c:axId val="566278952"/>
      </c:lineChart>
      <c:catAx>
        <c:axId val="566288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LMP RT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6278952"/>
        <c:crosses val="autoZero"/>
        <c:auto val="1"/>
        <c:lblAlgn val="ctr"/>
        <c:lblOffset val="100"/>
        <c:noMultiLvlLbl val="0"/>
      </c:catAx>
      <c:valAx>
        <c:axId val="566278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6288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81889763779523"/>
          <c:y val="6.7084588669884607E-2"/>
          <c:w val="0.32618110236220471"/>
          <c:h val="0.171516775375491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71523797565847E-2"/>
          <c:y val="3.6652220703840277E-2"/>
          <c:w val="0.89639257902255631"/>
          <c:h val="0.79496607735353819"/>
        </c:manualLayout>
      </c:layout>
      <c:barChart>
        <c:barDir val="col"/>
        <c:grouping val="clustered"/>
        <c:varyColors val="0"/>
        <c:ser>
          <c:idx val="0"/>
          <c:order val="0"/>
          <c:tx>
            <c:v>Large mean and high variance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'One Dist'!$B$2:$B$63</c:f>
              <c:strCache>
                <c:ptCount val="62"/>
                <c:pt idx="0">
                  <c:v>-166.0</c:v>
                </c:pt>
                <c:pt idx="1">
                  <c:v>-157.0</c:v>
                </c:pt>
                <c:pt idx="2">
                  <c:v>-148.0</c:v>
                </c:pt>
                <c:pt idx="3">
                  <c:v>-139.0</c:v>
                </c:pt>
                <c:pt idx="4">
                  <c:v>-130.0</c:v>
                </c:pt>
                <c:pt idx="5">
                  <c:v>-121.0</c:v>
                </c:pt>
                <c:pt idx="6">
                  <c:v>-112.0</c:v>
                </c:pt>
                <c:pt idx="7">
                  <c:v>-103.0</c:v>
                </c:pt>
                <c:pt idx="8">
                  <c:v>-94.0</c:v>
                </c:pt>
                <c:pt idx="9">
                  <c:v>-85.0</c:v>
                </c:pt>
                <c:pt idx="10">
                  <c:v>-76.0</c:v>
                </c:pt>
                <c:pt idx="11">
                  <c:v>-67.0</c:v>
                </c:pt>
                <c:pt idx="12">
                  <c:v>-58.0</c:v>
                </c:pt>
                <c:pt idx="13">
                  <c:v>-49.0</c:v>
                </c:pt>
                <c:pt idx="14">
                  <c:v>-40.0</c:v>
                </c:pt>
                <c:pt idx="15">
                  <c:v>-31.0</c:v>
                </c:pt>
                <c:pt idx="16">
                  <c:v>-22.0</c:v>
                </c:pt>
                <c:pt idx="17">
                  <c:v>-13.0</c:v>
                </c:pt>
                <c:pt idx="18">
                  <c:v>-4.0</c:v>
                </c:pt>
                <c:pt idx="19">
                  <c:v>5.0</c:v>
                </c:pt>
                <c:pt idx="20">
                  <c:v>14.0</c:v>
                </c:pt>
                <c:pt idx="21">
                  <c:v>23.0</c:v>
                </c:pt>
                <c:pt idx="22">
                  <c:v>32.0</c:v>
                </c:pt>
                <c:pt idx="23">
                  <c:v>41.0</c:v>
                </c:pt>
                <c:pt idx="24">
                  <c:v>50.0</c:v>
                </c:pt>
                <c:pt idx="25">
                  <c:v>59.0</c:v>
                </c:pt>
                <c:pt idx="26">
                  <c:v>68.0</c:v>
                </c:pt>
                <c:pt idx="27">
                  <c:v>77.0</c:v>
                </c:pt>
                <c:pt idx="28">
                  <c:v>86.0</c:v>
                </c:pt>
                <c:pt idx="29">
                  <c:v>95.0</c:v>
                </c:pt>
                <c:pt idx="30">
                  <c:v>104.0</c:v>
                </c:pt>
                <c:pt idx="31">
                  <c:v>113.0</c:v>
                </c:pt>
                <c:pt idx="32">
                  <c:v>122.0</c:v>
                </c:pt>
                <c:pt idx="33">
                  <c:v>131.0</c:v>
                </c:pt>
                <c:pt idx="34">
                  <c:v>140.0</c:v>
                </c:pt>
                <c:pt idx="35">
                  <c:v>149.0</c:v>
                </c:pt>
                <c:pt idx="36">
                  <c:v>158.0</c:v>
                </c:pt>
                <c:pt idx="37">
                  <c:v>167.0</c:v>
                </c:pt>
                <c:pt idx="38">
                  <c:v>176.0</c:v>
                </c:pt>
                <c:pt idx="39">
                  <c:v>185.0</c:v>
                </c:pt>
                <c:pt idx="40">
                  <c:v>194.0</c:v>
                </c:pt>
                <c:pt idx="41">
                  <c:v>203.0</c:v>
                </c:pt>
                <c:pt idx="42">
                  <c:v>212.0</c:v>
                </c:pt>
                <c:pt idx="43">
                  <c:v>221.0</c:v>
                </c:pt>
                <c:pt idx="44">
                  <c:v>230.0</c:v>
                </c:pt>
                <c:pt idx="45">
                  <c:v>239.0</c:v>
                </c:pt>
                <c:pt idx="46">
                  <c:v>248.0</c:v>
                </c:pt>
                <c:pt idx="47">
                  <c:v>257.0</c:v>
                </c:pt>
                <c:pt idx="48">
                  <c:v>266.0</c:v>
                </c:pt>
                <c:pt idx="49">
                  <c:v>275.0</c:v>
                </c:pt>
                <c:pt idx="50">
                  <c:v>284.0</c:v>
                </c:pt>
                <c:pt idx="51">
                  <c:v>293.0</c:v>
                </c:pt>
                <c:pt idx="52">
                  <c:v>302.0</c:v>
                </c:pt>
                <c:pt idx="53">
                  <c:v>311.0</c:v>
                </c:pt>
                <c:pt idx="54">
                  <c:v>320.0</c:v>
                </c:pt>
                <c:pt idx="55">
                  <c:v>329.0</c:v>
                </c:pt>
                <c:pt idx="56">
                  <c:v>338.0</c:v>
                </c:pt>
                <c:pt idx="57">
                  <c:v>347.0</c:v>
                </c:pt>
                <c:pt idx="58">
                  <c:v>356.0</c:v>
                </c:pt>
                <c:pt idx="59">
                  <c:v>365.0</c:v>
                </c:pt>
                <c:pt idx="60">
                  <c:v>374.0</c:v>
                </c:pt>
                <c:pt idx="61">
                  <c:v>More</c:v>
                </c:pt>
              </c:strCache>
            </c:strRef>
          </c:cat>
          <c:val>
            <c:numRef>
              <c:f>'Two Dist'!$D$2:$D$63</c:f>
              <c:numCache>
                <c:formatCode>0</c:formatCode>
                <c:ptCount val="62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1</c:v>
                </c:pt>
                <c:pt idx="8" formatCode="General">
                  <c:v>3</c:v>
                </c:pt>
                <c:pt idx="9" formatCode="General">
                  <c:v>0</c:v>
                </c:pt>
                <c:pt idx="10" formatCode="General">
                  <c:v>2</c:v>
                </c:pt>
                <c:pt idx="11" formatCode="General">
                  <c:v>2</c:v>
                </c:pt>
                <c:pt idx="12" formatCode="General">
                  <c:v>5</c:v>
                </c:pt>
                <c:pt idx="13" formatCode="General">
                  <c:v>2</c:v>
                </c:pt>
                <c:pt idx="14" formatCode="General">
                  <c:v>4</c:v>
                </c:pt>
                <c:pt idx="15" formatCode="General">
                  <c:v>2</c:v>
                </c:pt>
                <c:pt idx="16" formatCode="General">
                  <c:v>3</c:v>
                </c:pt>
                <c:pt idx="17" formatCode="General">
                  <c:v>5</c:v>
                </c:pt>
                <c:pt idx="18" formatCode="General">
                  <c:v>9</c:v>
                </c:pt>
                <c:pt idx="19" formatCode="General">
                  <c:v>3</c:v>
                </c:pt>
                <c:pt idx="20" formatCode="General">
                  <c:v>7</c:v>
                </c:pt>
                <c:pt idx="21" formatCode="General">
                  <c:v>12</c:v>
                </c:pt>
                <c:pt idx="22" formatCode="General">
                  <c:v>10</c:v>
                </c:pt>
                <c:pt idx="23" formatCode="General">
                  <c:v>9</c:v>
                </c:pt>
                <c:pt idx="24" formatCode="General">
                  <c:v>11</c:v>
                </c:pt>
                <c:pt idx="25" formatCode="General">
                  <c:v>10</c:v>
                </c:pt>
                <c:pt idx="26" formatCode="General">
                  <c:v>20</c:v>
                </c:pt>
                <c:pt idx="27" formatCode="General">
                  <c:v>12</c:v>
                </c:pt>
                <c:pt idx="28" formatCode="General">
                  <c:v>16</c:v>
                </c:pt>
                <c:pt idx="29" formatCode="General">
                  <c:v>9</c:v>
                </c:pt>
                <c:pt idx="30" formatCode="General">
                  <c:v>12</c:v>
                </c:pt>
                <c:pt idx="31" formatCode="General">
                  <c:v>19</c:v>
                </c:pt>
                <c:pt idx="32" formatCode="General">
                  <c:v>17</c:v>
                </c:pt>
                <c:pt idx="33" formatCode="General">
                  <c:v>13</c:v>
                </c:pt>
                <c:pt idx="34" formatCode="General">
                  <c:v>23</c:v>
                </c:pt>
                <c:pt idx="35" formatCode="General">
                  <c:v>16</c:v>
                </c:pt>
                <c:pt idx="36" formatCode="General">
                  <c:v>12</c:v>
                </c:pt>
                <c:pt idx="37" formatCode="General">
                  <c:v>20</c:v>
                </c:pt>
                <c:pt idx="38" formatCode="General">
                  <c:v>10</c:v>
                </c:pt>
                <c:pt idx="39" formatCode="General">
                  <c:v>12</c:v>
                </c:pt>
                <c:pt idx="40" formatCode="General">
                  <c:v>14</c:v>
                </c:pt>
                <c:pt idx="41" formatCode="General">
                  <c:v>8</c:v>
                </c:pt>
                <c:pt idx="42" formatCode="General">
                  <c:v>9</c:v>
                </c:pt>
                <c:pt idx="43" formatCode="General">
                  <c:v>9</c:v>
                </c:pt>
                <c:pt idx="44" formatCode="General">
                  <c:v>9</c:v>
                </c:pt>
                <c:pt idx="45" formatCode="General">
                  <c:v>8</c:v>
                </c:pt>
                <c:pt idx="46" formatCode="General">
                  <c:v>3</c:v>
                </c:pt>
                <c:pt idx="47" formatCode="General">
                  <c:v>3</c:v>
                </c:pt>
                <c:pt idx="48" formatCode="General">
                  <c:v>4</c:v>
                </c:pt>
                <c:pt idx="49" formatCode="General">
                  <c:v>6</c:v>
                </c:pt>
                <c:pt idx="50" formatCode="General">
                  <c:v>3</c:v>
                </c:pt>
                <c:pt idx="51" formatCode="General">
                  <c:v>4</c:v>
                </c:pt>
                <c:pt idx="52" formatCode="General">
                  <c:v>3</c:v>
                </c:pt>
                <c:pt idx="53" formatCode="General">
                  <c:v>3</c:v>
                </c:pt>
                <c:pt idx="54" formatCode="General">
                  <c:v>0</c:v>
                </c:pt>
                <c:pt idx="55" formatCode="General">
                  <c:v>2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  <c:pt idx="59" formatCode="General">
                  <c:v>0</c:v>
                </c:pt>
                <c:pt idx="60" formatCode="General">
                  <c:v>0</c:v>
                </c:pt>
                <c:pt idx="61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4-483C-A73E-625510757D2D}"/>
            </c:ext>
          </c:extLst>
        </c:ser>
        <c:ser>
          <c:idx val="1"/>
          <c:order val="2"/>
          <c:tx>
            <c:v>Small mean and low variance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val>
            <c:numRef>
              <c:f>'Two Dist'!$B$2:$B$63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4</c:v>
                </c:pt>
                <c:pt idx="19">
                  <c:v>15</c:v>
                </c:pt>
                <c:pt idx="20">
                  <c:v>38</c:v>
                </c:pt>
                <c:pt idx="21">
                  <c:v>89</c:v>
                </c:pt>
                <c:pt idx="22">
                  <c:v>153</c:v>
                </c:pt>
                <c:pt idx="23">
                  <c:v>164</c:v>
                </c:pt>
                <c:pt idx="24">
                  <c:v>89</c:v>
                </c:pt>
                <c:pt idx="25">
                  <c:v>32</c:v>
                </c:pt>
                <c:pt idx="26">
                  <c:v>12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4-483C-A73E-625510757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566288136"/>
        <c:axId val="566278952"/>
      </c:barChart>
      <c:lineChart>
        <c:grouping val="standard"/>
        <c:varyColors val="0"/>
        <c:ser>
          <c:idx val="2"/>
          <c:order val="1"/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'Two Dist'!$C$2:$C$63</c:f>
              <c:numCache>
                <c:formatCode>General</c:formatCode>
                <c:ptCount val="62"/>
                <c:pt idx="0">
                  <c:v>0</c:v>
                </c:pt>
                <c:pt idx="1">
                  <c:v>0.18518821299984581</c:v>
                </c:pt>
                <c:pt idx="2">
                  <c:v>0.24708966758952611</c:v>
                </c:pt>
                <c:pt idx="3">
                  <c:v>0.32650591696696851</c:v>
                </c:pt>
                <c:pt idx="4">
                  <c:v>0.42729002502478985</c:v>
                </c:pt>
                <c:pt idx="5">
                  <c:v>0.55379583010857425</c:v>
                </c:pt>
                <c:pt idx="6">
                  <c:v>0.71083996615636491</c:v>
                </c:pt>
                <c:pt idx="7">
                  <c:v>0.90362705171167723</c:v>
                </c:pt>
                <c:pt idx="8">
                  <c:v>1.1376321084276977</c:v>
                </c:pt>
                <c:pt idx="9">
                  <c:v>1.4184358195962088</c:v>
                </c:pt>
                <c:pt idx="10">
                  <c:v>1.7515106048314508</c:v>
                </c:pt>
                <c:pt idx="11">
                  <c:v>2.1419586641960557</c:v>
                </c:pt>
                <c:pt idx="12">
                  <c:v>2.5942070400451516</c:v>
                </c:pt>
                <c:pt idx="13">
                  <c:v>3.1116691631289219</c:v>
                </c:pt>
                <c:pt idx="14">
                  <c:v>3.6963869931969482</c:v>
                </c:pt>
                <c:pt idx="15">
                  <c:v>4.3486723424671467</c:v>
                </c:pt>
                <c:pt idx="16">
                  <c:v>5.0667698228843205</c:v>
                </c:pt>
                <c:pt idx="17">
                  <c:v>5.8465665944562044</c:v>
                </c:pt>
                <c:pt idx="18">
                  <c:v>6.6813752409151883</c:v>
                </c:pt>
                <c:pt idx="19">
                  <c:v>7.5618152663321005</c:v>
                </c:pt>
                <c:pt idx="20">
                  <c:v>8.4758156336787955</c:v>
                </c:pt>
                <c:pt idx="21">
                  <c:v>9.4087553832235553</c:v>
                </c:pt>
                <c:pt idx="22">
                  <c:v>10.343751830165193</c:v>
                </c:pt>
                <c:pt idx="23">
                  <c:v>11.262096543532818</c:v>
                </c:pt>
                <c:pt idx="24">
                  <c:v>12.14382887852674</c:v>
                </c:pt>
                <c:pt idx="25">
                  <c:v>12.968426087797958</c:v>
                </c:pt>
                <c:pt idx="26">
                  <c:v>13.715578910106618</c:v>
                </c:pt>
                <c:pt idx="27">
                  <c:v>14.366012994236366</c:v>
                </c:pt>
                <c:pt idx="28">
                  <c:v>14.90231045638366</c:v>
                </c:pt>
                <c:pt idx="29">
                  <c:v>15.309683009099938</c:v>
                </c:pt>
                <c:pt idx="30">
                  <c:v>15.576648891511379</c:v>
                </c:pt>
                <c:pt idx="31">
                  <c:v>15.695570394606207</c:v>
                </c:pt>
                <c:pt idx="32">
                  <c:v>15.663016870641355</c:v>
                </c:pt>
                <c:pt idx="33">
                  <c:v>15.47992914969134</c:v>
                </c:pt>
                <c:pt idx="34">
                  <c:v>15.151574366938236</c:v>
                </c:pt>
                <c:pt idx="35">
                  <c:v>14.687294227439951</c:v>
                </c:pt>
                <c:pt idx="36">
                  <c:v>14.100063498344717</c:v>
                </c:pt>
                <c:pt idx="37">
                  <c:v>13.405887846546793</c:v>
                </c:pt>
                <c:pt idx="38">
                  <c:v>12.623080006799636</c:v>
                </c:pt>
                <c:pt idx="39">
                  <c:v>11.771459898884151</c:v>
                </c:pt>
                <c:pt idx="40">
                  <c:v>10.871527266751446</c:v>
                </c:pt>
                <c:pt idx="41">
                  <c:v>9.9436546027587447</c:v>
                </c:pt>
                <c:pt idx="42">
                  <c:v>9.0073438149789187</c:v>
                </c:pt>
                <c:pt idx="43">
                  <c:v>8.0805828713276462</c:v>
                </c:pt>
                <c:pt idx="44">
                  <c:v>7.1793293170682393</c:v>
                </c:pt>
                <c:pt idx="45">
                  <c:v>6.3171370505390012</c:v>
                </c:pt>
                <c:pt idx="46">
                  <c:v>5.5049320216469244</c:v>
                </c:pt>
                <c:pt idx="47">
                  <c:v>4.7509324833918676</c:v>
                </c:pt>
                <c:pt idx="48">
                  <c:v>4.0607008197702577</c:v>
                </c:pt>
                <c:pt idx="49">
                  <c:v>3.4373073249228003</c:v>
                </c:pt>
                <c:pt idx="50">
                  <c:v>2.8815819110164842</c:v>
                </c:pt>
                <c:pt idx="51">
                  <c:v>2.3924276310935966</c:v>
                </c:pt>
                <c:pt idx="52">
                  <c:v>1.9671699612537896</c:v>
                </c:pt>
                <c:pt idx="53">
                  <c:v>1.6019176704481719</c:v>
                </c:pt>
                <c:pt idx="54">
                  <c:v>1.2919143813616252</c:v>
                </c:pt>
                <c:pt idx="55">
                  <c:v>1.0318641060460543</c:v>
                </c:pt>
                <c:pt idx="56">
                  <c:v>0.81621864214391771</c:v>
                </c:pt>
                <c:pt idx="57">
                  <c:v>0.63941930540063474</c:v>
                </c:pt>
                <c:pt idx="58">
                  <c:v>0.49608969853855989</c:v>
                </c:pt>
                <c:pt idx="59">
                  <c:v>0.3811798214441442</c:v>
                </c:pt>
                <c:pt idx="60">
                  <c:v>0.2900646626563308</c:v>
                </c:pt>
                <c:pt idx="6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E04-483C-A73E-625510757D2D}"/>
            </c:ext>
          </c:extLst>
        </c:ser>
        <c:ser>
          <c:idx val="3"/>
          <c:order val="3"/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'Two Dist'!$E$2:$E$63</c:f>
              <c:numCache>
                <c:formatCode>0.00</c:formatCode>
                <c:ptCount val="62"/>
                <c:pt idx="0" formatCode="General">
                  <c:v>0</c:v>
                </c:pt>
                <c:pt idx="1">
                  <c:v>3.7945914688107867E-41</c:v>
                </c:pt>
                <c:pt idx="2">
                  <c:v>3.1198237504672388E-37</c:v>
                </c:pt>
                <c:pt idx="3">
                  <c:v>1.6562079303724748E-33</c:v>
                </c:pt>
                <c:pt idx="4">
                  <c:v>5.6783927631080293E-30</c:v>
                </c:pt>
                <c:pt idx="5">
                  <c:v>1.2577172028357105E-26</c:v>
                </c:pt>
                <c:pt idx="6">
                  <c:v>1.8002240082255428E-23</c:v>
                </c:pt>
                <c:pt idx="7">
                  <c:v>1.6657722543895192E-20</c:v>
                </c:pt>
                <c:pt idx="8">
                  <c:v>9.9685850426597603E-18</c:v>
                </c:pt>
                <c:pt idx="9">
                  <c:v>3.8600299575348252E-15</c:v>
                </c:pt>
                <c:pt idx="10">
                  <c:v>9.6767206125941228E-13</c:v>
                </c:pt>
                <c:pt idx="11">
                  <c:v>1.5715247832169792E-10</c:v>
                </c:pt>
                <c:pt idx="12">
                  <c:v>1.6545570872339754E-8</c:v>
                </c:pt>
                <c:pt idx="13">
                  <c:v>1.1302130350514093E-6</c:v>
                </c:pt>
                <c:pt idx="14">
                  <c:v>5.0135556497283802E-5</c:v>
                </c:pt>
                <c:pt idx="15">
                  <c:v>1.4456484902845056E-3</c:v>
                </c:pt>
                <c:pt idx="16">
                  <c:v>2.712463650445561E-2</c:v>
                </c:pt>
                <c:pt idx="17">
                  <c:v>0.33152757610994199</c:v>
                </c:pt>
                <c:pt idx="18">
                  <c:v>2.6424115229172709</c:v>
                </c:pt>
                <c:pt idx="19">
                  <c:v>13.748504861750094</c:v>
                </c:pt>
                <c:pt idx="20">
                  <c:v>46.739805076269867</c:v>
                </c:pt>
                <c:pt idx="21">
                  <c:v>103.90179511200586</c:v>
                </c:pt>
                <c:pt idx="22">
                  <c:v>151.11013952103627</c:v>
                </c:pt>
                <c:pt idx="23">
                  <c:v>143.81717004503764</c:v>
                </c:pt>
                <c:pt idx="24">
                  <c:v>89.569358370486867</c:v>
                </c:pt>
                <c:pt idx="25">
                  <c:v>36.492107413787252</c:v>
                </c:pt>
                <c:pt idx="26">
                  <c:v>9.7201849330016401</c:v>
                </c:pt>
                <c:pt idx="27">
                  <c:v>1.6913687425480495</c:v>
                </c:pt>
                <c:pt idx="28">
                  <c:v>0.19207670996503889</c:v>
                </c:pt>
                <c:pt idx="29">
                  <c:v>1.4220911149798177E-2</c:v>
                </c:pt>
                <c:pt idx="30">
                  <c:v>6.8568430373616707E-4</c:v>
                </c:pt>
                <c:pt idx="31">
                  <c:v>2.1507879877091796E-5</c:v>
                </c:pt>
                <c:pt idx="32">
                  <c:v>4.3843022545786425E-7</c:v>
                </c:pt>
                <c:pt idx="33">
                  <c:v>5.8024918203614106E-9</c:v>
                </c:pt>
                <c:pt idx="34">
                  <c:v>4.9826809345177026E-11</c:v>
                </c:pt>
                <c:pt idx="35">
                  <c:v>2.6645352591003757E-13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E04-483C-A73E-625510757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288136"/>
        <c:axId val="566278952"/>
      </c:lineChart>
      <c:catAx>
        <c:axId val="566288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LMP RT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6278952"/>
        <c:crosses val="autoZero"/>
        <c:auto val="1"/>
        <c:lblAlgn val="ctr"/>
        <c:lblOffset val="100"/>
        <c:noMultiLvlLbl val="0"/>
      </c:catAx>
      <c:valAx>
        <c:axId val="566278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6288136"/>
        <c:crosses val="autoZero"/>
        <c:crossBetween val="between"/>
      </c:valAx>
    </c:plotArea>
    <c:legend>
      <c:legendPos val="l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81818091047584"/>
          <c:y val="0.14462018232447313"/>
          <c:w val="0.32151906728309282"/>
          <c:h val="0.160606355786549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06928763646883E-2"/>
          <c:y val="3.2995977318849179E-2"/>
          <c:w val="0.90040987966885033"/>
          <c:h val="0.76565275590551185"/>
        </c:manualLayout>
      </c:layout>
      <c:barChart>
        <c:barDir val="col"/>
        <c:grouping val="clustered"/>
        <c:varyColors val="0"/>
        <c:ser>
          <c:idx val="0"/>
          <c:order val="0"/>
          <c:tx>
            <c:v>LMP RT</c:v>
          </c:tx>
          <c:invertIfNegative val="0"/>
          <c:cat>
            <c:strRef>
              <c:f>'One Dist'!$B$2:$B$63</c:f>
              <c:strCache>
                <c:ptCount val="62"/>
                <c:pt idx="0">
                  <c:v>-166.0</c:v>
                </c:pt>
                <c:pt idx="1">
                  <c:v>-157.0</c:v>
                </c:pt>
                <c:pt idx="2">
                  <c:v>-148.0</c:v>
                </c:pt>
                <c:pt idx="3">
                  <c:v>-139.0</c:v>
                </c:pt>
                <c:pt idx="4">
                  <c:v>-130.0</c:v>
                </c:pt>
                <c:pt idx="5">
                  <c:v>-121.0</c:v>
                </c:pt>
                <c:pt idx="6">
                  <c:v>-112.0</c:v>
                </c:pt>
                <c:pt idx="7">
                  <c:v>-103.0</c:v>
                </c:pt>
                <c:pt idx="8">
                  <c:v>-94.0</c:v>
                </c:pt>
                <c:pt idx="9">
                  <c:v>-85.0</c:v>
                </c:pt>
                <c:pt idx="10">
                  <c:v>-76.0</c:v>
                </c:pt>
                <c:pt idx="11">
                  <c:v>-67.0</c:v>
                </c:pt>
                <c:pt idx="12">
                  <c:v>-58.0</c:v>
                </c:pt>
                <c:pt idx="13">
                  <c:v>-49.0</c:v>
                </c:pt>
                <c:pt idx="14">
                  <c:v>-40.0</c:v>
                </c:pt>
                <c:pt idx="15">
                  <c:v>-31.0</c:v>
                </c:pt>
                <c:pt idx="16">
                  <c:v>-22.0</c:v>
                </c:pt>
                <c:pt idx="17">
                  <c:v>-13.0</c:v>
                </c:pt>
                <c:pt idx="18">
                  <c:v>-4.0</c:v>
                </c:pt>
                <c:pt idx="19">
                  <c:v>5.0</c:v>
                </c:pt>
                <c:pt idx="20">
                  <c:v>14.0</c:v>
                </c:pt>
                <c:pt idx="21">
                  <c:v>23.0</c:v>
                </c:pt>
                <c:pt idx="22">
                  <c:v>32.0</c:v>
                </c:pt>
                <c:pt idx="23">
                  <c:v>41.0</c:v>
                </c:pt>
                <c:pt idx="24">
                  <c:v>50.0</c:v>
                </c:pt>
                <c:pt idx="25">
                  <c:v>59.0</c:v>
                </c:pt>
                <c:pt idx="26">
                  <c:v>68.0</c:v>
                </c:pt>
                <c:pt idx="27">
                  <c:v>77.0</c:v>
                </c:pt>
                <c:pt idx="28">
                  <c:v>86.0</c:v>
                </c:pt>
                <c:pt idx="29">
                  <c:v>95.0</c:v>
                </c:pt>
                <c:pt idx="30">
                  <c:v>104.0</c:v>
                </c:pt>
                <c:pt idx="31">
                  <c:v>113.0</c:v>
                </c:pt>
                <c:pt idx="32">
                  <c:v>122.0</c:v>
                </c:pt>
                <c:pt idx="33">
                  <c:v>131.0</c:v>
                </c:pt>
                <c:pt idx="34">
                  <c:v>140.0</c:v>
                </c:pt>
                <c:pt idx="35">
                  <c:v>149.0</c:v>
                </c:pt>
                <c:pt idx="36">
                  <c:v>158.0</c:v>
                </c:pt>
                <c:pt idx="37">
                  <c:v>167.0</c:v>
                </c:pt>
                <c:pt idx="38">
                  <c:v>176.0</c:v>
                </c:pt>
                <c:pt idx="39">
                  <c:v>185.0</c:v>
                </c:pt>
                <c:pt idx="40">
                  <c:v>194.0</c:v>
                </c:pt>
                <c:pt idx="41">
                  <c:v>203.0</c:v>
                </c:pt>
                <c:pt idx="42">
                  <c:v>212.0</c:v>
                </c:pt>
                <c:pt idx="43">
                  <c:v>221.0</c:v>
                </c:pt>
                <c:pt idx="44">
                  <c:v>230.0</c:v>
                </c:pt>
                <c:pt idx="45">
                  <c:v>239.0</c:v>
                </c:pt>
                <c:pt idx="46">
                  <c:v>248.0</c:v>
                </c:pt>
                <c:pt idx="47">
                  <c:v>257.0</c:v>
                </c:pt>
                <c:pt idx="48">
                  <c:v>266.0</c:v>
                </c:pt>
                <c:pt idx="49">
                  <c:v>275.0</c:v>
                </c:pt>
                <c:pt idx="50">
                  <c:v>284.0</c:v>
                </c:pt>
                <c:pt idx="51">
                  <c:v>293.0</c:v>
                </c:pt>
                <c:pt idx="52">
                  <c:v>302.0</c:v>
                </c:pt>
                <c:pt idx="53">
                  <c:v>311.0</c:v>
                </c:pt>
                <c:pt idx="54">
                  <c:v>320.0</c:v>
                </c:pt>
                <c:pt idx="55">
                  <c:v>329.0</c:v>
                </c:pt>
                <c:pt idx="56">
                  <c:v>338.0</c:v>
                </c:pt>
                <c:pt idx="57">
                  <c:v>347.0</c:v>
                </c:pt>
                <c:pt idx="58">
                  <c:v>356.0</c:v>
                </c:pt>
                <c:pt idx="59">
                  <c:v>365.0</c:v>
                </c:pt>
                <c:pt idx="60">
                  <c:v>374.0</c:v>
                </c:pt>
                <c:pt idx="61">
                  <c:v>More</c:v>
                </c:pt>
              </c:strCache>
            </c:strRef>
          </c:cat>
          <c:val>
            <c:numRef>
              <c:f>'One Dist'!$C$2:$C$63</c:f>
              <c:numCache>
                <c:formatCode>General</c:formatCode>
                <c:ptCount val="6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5</c:v>
                </c:pt>
                <c:pt idx="17">
                  <c:v>9</c:v>
                </c:pt>
                <c:pt idx="18">
                  <c:v>14</c:v>
                </c:pt>
                <c:pt idx="19">
                  <c:v>16</c:v>
                </c:pt>
                <c:pt idx="20">
                  <c:v>57</c:v>
                </c:pt>
                <c:pt idx="21">
                  <c:v>113</c:v>
                </c:pt>
                <c:pt idx="22">
                  <c:v>160</c:v>
                </c:pt>
                <c:pt idx="23">
                  <c:v>157</c:v>
                </c:pt>
                <c:pt idx="24">
                  <c:v>93</c:v>
                </c:pt>
                <c:pt idx="25">
                  <c:v>47</c:v>
                </c:pt>
                <c:pt idx="26">
                  <c:v>28</c:v>
                </c:pt>
                <c:pt idx="27">
                  <c:v>16</c:v>
                </c:pt>
                <c:pt idx="28">
                  <c:v>19</c:v>
                </c:pt>
                <c:pt idx="29">
                  <c:v>15</c:v>
                </c:pt>
                <c:pt idx="30">
                  <c:v>16</c:v>
                </c:pt>
                <c:pt idx="31">
                  <c:v>18</c:v>
                </c:pt>
                <c:pt idx="32">
                  <c:v>15</c:v>
                </c:pt>
                <c:pt idx="33">
                  <c:v>14</c:v>
                </c:pt>
                <c:pt idx="34">
                  <c:v>16</c:v>
                </c:pt>
                <c:pt idx="35">
                  <c:v>19</c:v>
                </c:pt>
                <c:pt idx="36">
                  <c:v>16</c:v>
                </c:pt>
                <c:pt idx="37">
                  <c:v>8</c:v>
                </c:pt>
                <c:pt idx="38">
                  <c:v>7</c:v>
                </c:pt>
                <c:pt idx="39">
                  <c:v>16</c:v>
                </c:pt>
                <c:pt idx="40">
                  <c:v>8</c:v>
                </c:pt>
                <c:pt idx="41">
                  <c:v>15</c:v>
                </c:pt>
                <c:pt idx="42">
                  <c:v>6</c:v>
                </c:pt>
                <c:pt idx="43">
                  <c:v>13</c:v>
                </c:pt>
                <c:pt idx="44">
                  <c:v>10</c:v>
                </c:pt>
                <c:pt idx="45">
                  <c:v>9</c:v>
                </c:pt>
                <c:pt idx="46">
                  <c:v>4</c:v>
                </c:pt>
                <c:pt idx="47">
                  <c:v>3</c:v>
                </c:pt>
                <c:pt idx="48">
                  <c:v>5</c:v>
                </c:pt>
                <c:pt idx="49">
                  <c:v>7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9-45C8-A527-1DC169DE9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566288136"/>
        <c:axId val="566278952"/>
      </c:barChart>
      <c:lineChart>
        <c:grouping val="standard"/>
        <c:varyColors val="0"/>
        <c:ser>
          <c:idx val="1"/>
          <c:order val="1"/>
          <c:tx>
            <c:v>Mixed Gaussian Model</c:v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'Two Dist'!$F$2:$F$63</c:f>
              <c:numCache>
                <c:formatCode>General</c:formatCode>
                <c:ptCount val="62"/>
                <c:pt idx="1">
                  <c:v>0.18518821299984581</c:v>
                </c:pt>
                <c:pt idx="2">
                  <c:v>0.24708966758952611</c:v>
                </c:pt>
                <c:pt idx="3">
                  <c:v>0.32650591696696868</c:v>
                </c:pt>
                <c:pt idx="4">
                  <c:v>0.42729002502478985</c:v>
                </c:pt>
                <c:pt idx="5">
                  <c:v>0.55379583010857403</c:v>
                </c:pt>
                <c:pt idx="6">
                  <c:v>0.71083996615636502</c:v>
                </c:pt>
                <c:pt idx="7">
                  <c:v>0.90362705171167723</c:v>
                </c:pt>
                <c:pt idx="8">
                  <c:v>1.1376321084276981</c:v>
                </c:pt>
                <c:pt idx="9">
                  <c:v>1.4184358195962121</c:v>
                </c:pt>
                <c:pt idx="10">
                  <c:v>1.7515106048324185</c:v>
                </c:pt>
                <c:pt idx="11">
                  <c:v>2.1419586643532074</c:v>
                </c:pt>
                <c:pt idx="12">
                  <c:v>2.594207056590724</c:v>
                </c:pt>
                <c:pt idx="13">
                  <c:v>3.1116702933419544</c:v>
                </c:pt>
                <c:pt idx="14">
                  <c:v>3.6964371287534474</c:v>
                </c:pt>
                <c:pt idx="15">
                  <c:v>4.3501179909574308</c:v>
                </c:pt>
                <c:pt idx="16">
                  <c:v>5.0938944593887738</c:v>
                </c:pt>
                <c:pt idx="17">
                  <c:v>6.1780941705661476</c:v>
                </c:pt>
                <c:pt idx="18">
                  <c:v>9.3237867638324641</c:v>
                </c:pt>
                <c:pt idx="19">
                  <c:v>21.310320128082193</c:v>
                </c:pt>
                <c:pt idx="20">
                  <c:v>55.215620709948659</c:v>
                </c:pt>
                <c:pt idx="21">
                  <c:v>113.31055049522942</c:v>
                </c:pt>
                <c:pt idx="22">
                  <c:v>161.45389135120146</c:v>
                </c:pt>
                <c:pt idx="23">
                  <c:v>155.07926658857042</c:v>
                </c:pt>
                <c:pt idx="24">
                  <c:v>101.71318724901363</c:v>
                </c:pt>
                <c:pt idx="25">
                  <c:v>49.460533501585189</c:v>
                </c:pt>
                <c:pt idx="26">
                  <c:v>23.435763843108191</c:v>
                </c:pt>
                <c:pt idx="27">
                  <c:v>16.057381736784393</c:v>
                </c:pt>
                <c:pt idx="28">
                  <c:v>15.094387166348699</c:v>
                </c:pt>
                <c:pt idx="29">
                  <c:v>15.323903920249737</c:v>
                </c:pt>
                <c:pt idx="30">
                  <c:v>15.577334575815115</c:v>
                </c:pt>
                <c:pt idx="31">
                  <c:v>15.69559190248604</c:v>
                </c:pt>
                <c:pt idx="32">
                  <c:v>15.663017309071602</c:v>
                </c:pt>
                <c:pt idx="33">
                  <c:v>15.479929155493899</c:v>
                </c:pt>
                <c:pt idx="34">
                  <c:v>15.151574366988108</c:v>
                </c:pt>
                <c:pt idx="35">
                  <c:v>14.687294227440194</c:v>
                </c:pt>
                <c:pt idx="36">
                  <c:v>14.100063498344696</c:v>
                </c:pt>
                <c:pt idx="37">
                  <c:v>13.405887846546726</c:v>
                </c:pt>
                <c:pt idx="38">
                  <c:v>12.623080006799681</c:v>
                </c:pt>
                <c:pt idx="39">
                  <c:v>11.771459898884174</c:v>
                </c:pt>
                <c:pt idx="40">
                  <c:v>10.871527266751556</c:v>
                </c:pt>
                <c:pt idx="41">
                  <c:v>9.9436546027588122</c:v>
                </c:pt>
                <c:pt idx="42">
                  <c:v>9.0073438149789187</c:v>
                </c:pt>
                <c:pt idx="43">
                  <c:v>8.0805828713276249</c:v>
                </c:pt>
                <c:pt idx="44">
                  <c:v>7.1793293170682171</c:v>
                </c:pt>
                <c:pt idx="45">
                  <c:v>6.3171370505389346</c:v>
                </c:pt>
                <c:pt idx="46">
                  <c:v>5.5049320216469244</c:v>
                </c:pt>
                <c:pt idx="47">
                  <c:v>4.7509324833918676</c:v>
                </c:pt>
                <c:pt idx="48">
                  <c:v>4.0607008197702799</c:v>
                </c:pt>
                <c:pt idx="49">
                  <c:v>3.4373073249227559</c:v>
                </c:pt>
                <c:pt idx="50">
                  <c:v>2.8815819110165064</c:v>
                </c:pt>
                <c:pt idx="51">
                  <c:v>2.3924276310935966</c:v>
                </c:pt>
                <c:pt idx="52">
                  <c:v>1.9671699612537896</c:v>
                </c:pt>
                <c:pt idx="53">
                  <c:v>1.6019176704481497</c:v>
                </c:pt>
                <c:pt idx="54">
                  <c:v>1.2919143813616696</c:v>
                </c:pt>
                <c:pt idx="55">
                  <c:v>1.0318641060460543</c:v>
                </c:pt>
                <c:pt idx="56">
                  <c:v>0.8162186421438733</c:v>
                </c:pt>
                <c:pt idx="57">
                  <c:v>0.63941930540067915</c:v>
                </c:pt>
                <c:pt idx="58">
                  <c:v>0.49608969853853768</c:v>
                </c:pt>
                <c:pt idx="59">
                  <c:v>0.3811798214441442</c:v>
                </c:pt>
                <c:pt idx="60">
                  <c:v>0.290064662656353</c:v>
                </c:pt>
                <c:pt idx="6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479-45C8-A527-1DC169DE9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288136"/>
        <c:axId val="566278952"/>
      </c:lineChart>
      <c:catAx>
        <c:axId val="566288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LMP RT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6278952"/>
        <c:crosses val="autoZero"/>
        <c:auto val="1"/>
        <c:lblAlgn val="ctr"/>
        <c:lblOffset val="100"/>
        <c:noMultiLvlLbl val="0"/>
      </c:catAx>
      <c:valAx>
        <c:axId val="566278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6288136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74130108736408"/>
          <c:y val="0.17138136482939637"/>
          <c:w val="0.30349550056242969"/>
          <c:h val="0.16889763779527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4/esi-white-paper-final-with-cover-page-04152020.pdf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3/01/a02a_mc_2023_01_10-12_dasi_reliability_standards_memo.pdf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3/01/a02a_mc_2023_01_10-12_dasi_statistical_model_memo.pdf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2/11/a08_mc_2022_11_08-10_dasi_presentation.ppt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3/01/a02a_mc_2023_01_10-12_dasi_reliability_standards_memo.pdf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3/01/a02a_mc_2023_01_10-12_dasi_statistical_model_memo.pd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2/11/a08_mc_2022_11_08-10_dasi_presentation.pptx" TargetMode="External"/><Relationship Id="rId2" Type="http://schemas.openxmlformats.org/officeDocument/2006/relationships/hyperlink" Target="https://www.iso-ne.com/event-details?eventId=147088&amp;key-topic=Day-Ahead%20Ancillary%20Services%20Initiative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so-ne.com/static-assets/documents/2022/12/a07a_mc_2022_12_06_08_dasi_presentation_rev1.pptx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0" y="262268"/>
            <a:ext cx="7324554" cy="304800"/>
          </a:xfrm>
        </p:spPr>
        <p:txBody>
          <a:bodyPr/>
          <a:lstStyle/>
          <a:p>
            <a:r>
              <a:rPr lang="en-US" dirty="0" smtClean="0"/>
              <a:t>NEPOOL Markets committee | January 10-12, 2023 | Westborough, </a:t>
            </a:r>
            <a:r>
              <a:rPr lang="en-US" dirty="0"/>
              <a:t>MA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096000" y="5114264"/>
            <a:ext cx="2752554" cy="381000"/>
          </a:xfrm>
        </p:spPr>
        <p:txBody>
          <a:bodyPr/>
          <a:lstStyle/>
          <a:p>
            <a:r>
              <a:rPr lang="en-US" dirty="0" smtClean="0"/>
              <a:t>Zeky Murra Anton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-609600" y="5540929"/>
            <a:ext cx="5559552" cy="381000"/>
          </a:xfrm>
        </p:spPr>
        <p:txBody>
          <a:bodyPr/>
          <a:lstStyle/>
          <a:p>
            <a:r>
              <a:rPr lang="en-US" dirty="0" smtClean="0"/>
              <a:t>Principal </a:t>
            </a:r>
            <a:r>
              <a:rPr lang="en-US" dirty="0" err="1" smtClean="0"/>
              <a:t>AnalysT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89002" y="3475679"/>
            <a:ext cx="5559552" cy="1166645"/>
          </a:xfrm>
        </p:spPr>
        <p:txBody>
          <a:bodyPr>
            <a:normAutofit/>
          </a:bodyPr>
          <a:lstStyle/>
          <a:p>
            <a:r>
              <a:rPr lang="en-US" dirty="0" smtClean="0"/>
              <a:t>Procure </a:t>
            </a:r>
            <a:r>
              <a:rPr lang="en-US" dirty="0"/>
              <a:t>and </a:t>
            </a:r>
            <a:r>
              <a:rPr lang="en-US" dirty="0" smtClean="0"/>
              <a:t>price </a:t>
            </a:r>
            <a:r>
              <a:rPr lang="en-US" dirty="0"/>
              <a:t>services required for a reliable operating plan in the Day-Ahead Energy Market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Day-Ahead Ancillary Services Initiative (DASI)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-609600" y="5107942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Ewing</a:t>
            </a: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6056376" y="5519258"/>
            <a:ext cx="2782824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DASI closes the energy gap within the DAM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Recall: NERC reliability standard requires a DA operating plan capable of satisfying the day-ahead load </a:t>
            </a:r>
            <a:r>
              <a:rPr lang="en-US" dirty="0" smtClean="0"/>
              <a:t>forecast (LF)</a:t>
            </a:r>
            <a:endParaRPr lang="en-US" dirty="0"/>
          </a:p>
          <a:p>
            <a:pPr lvl="0"/>
            <a:r>
              <a:rPr lang="en-US" dirty="0"/>
              <a:t>To satisfy this reliability standard </a:t>
            </a:r>
            <a:r>
              <a:rPr lang="en-US" u="sng" dirty="0"/>
              <a:t>within</a:t>
            </a:r>
            <a:r>
              <a:rPr lang="en-US" dirty="0"/>
              <a:t> the DAM, we introduce a new constraint and a new product to the DAM’s commitment, pricing and dispatch processes</a:t>
            </a:r>
          </a:p>
          <a:p>
            <a:pPr lvl="1"/>
            <a:r>
              <a:rPr lang="en-US" dirty="0"/>
              <a:t>Forecast Energy Requirement (FER) constraint ensures sufficient physical supply to meet DA </a:t>
            </a:r>
            <a:r>
              <a:rPr lang="en-US" dirty="0" smtClean="0"/>
              <a:t>LF</a:t>
            </a:r>
            <a:endParaRPr lang="en-US" dirty="0"/>
          </a:p>
          <a:p>
            <a:pPr lvl="1"/>
            <a:r>
              <a:rPr lang="en-US" dirty="0"/>
              <a:t>Energy Imbalance Reserve (EIR) is a new DA A/S product that can contribute to satisfying the FER, if necessary, to close the energy gap</a:t>
            </a:r>
          </a:p>
        </p:txBody>
      </p:sp>
    </p:spTree>
    <p:extLst>
      <p:ext uri="{BB962C8B-B14F-4D97-AF65-F5344CB8AC3E}">
        <p14:creationId xmlns:p14="http://schemas.microsoft.com/office/powerpoint/2010/main" val="28279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Forecast Energy Requirement – a second DA demand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To bring the Load Forecast into the DAM, the FER constraint (a </a:t>
            </a:r>
            <a:r>
              <a:rPr lang="en-US" u="sng" dirty="0"/>
              <a:t>second</a:t>
            </a:r>
            <a:r>
              <a:rPr lang="en-US" dirty="0"/>
              <a:t> demand constraint) will be applied</a:t>
            </a:r>
          </a:p>
          <a:p>
            <a:pPr lvl="1"/>
            <a:r>
              <a:rPr lang="en-US" dirty="0"/>
              <a:t>With DASI, two demand constraints will be applied in the clearing of the </a:t>
            </a:r>
            <a:r>
              <a:rPr lang="en-US" dirty="0" smtClean="0"/>
              <a:t>DAM:</a:t>
            </a:r>
            <a:endParaRPr lang="en-US" dirty="0"/>
          </a:p>
          <a:p>
            <a:pPr lvl="2"/>
            <a:r>
              <a:rPr lang="en-US" dirty="0"/>
              <a:t>DA Energy </a:t>
            </a:r>
            <a:r>
              <a:rPr lang="en-US" dirty="0" smtClean="0"/>
              <a:t>Balance: exists </a:t>
            </a:r>
            <a:r>
              <a:rPr lang="en-US" dirty="0"/>
              <a:t>today, considers bid-in demand</a:t>
            </a:r>
          </a:p>
          <a:p>
            <a:pPr lvl="2"/>
            <a:r>
              <a:rPr lang="en-US" dirty="0" smtClean="0"/>
              <a:t>FER: </a:t>
            </a:r>
            <a:r>
              <a:rPr lang="en-US" dirty="0"/>
              <a:t>new, considers Load Forecast</a:t>
            </a:r>
          </a:p>
          <a:p>
            <a:pPr lvl="0"/>
            <a:r>
              <a:rPr lang="en-US" dirty="0" smtClean="0"/>
              <a:t>FER formulation: </a:t>
            </a:r>
            <a:r>
              <a:rPr lang="en-US" dirty="0"/>
              <a:t>Gen + Imp + EIR &gt;= LF + </a:t>
            </a:r>
            <a:r>
              <a:rPr lang="en-US" dirty="0" err="1"/>
              <a:t>Exp</a:t>
            </a:r>
            <a:endParaRPr lang="en-US" dirty="0"/>
          </a:p>
          <a:p>
            <a:pPr lvl="1"/>
            <a:r>
              <a:rPr lang="en-US" dirty="0"/>
              <a:t>Gen = cleared DA energy from physical </a:t>
            </a:r>
            <a:r>
              <a:rPr lang="en-US" dirty="0" smtClean="0"/>
              <a:t>supply resources </a:t>
            </a:r>
            <a:r>
              <a:rPr lang="en-US" dirty="0"/>
              <a:t>(generators, DRRs)</a:t>
            </a:r>
          </a:p>
          <a:p>
            <a:pPr lvl="1"/>
            <a:r>
              <a:rPr lang="en-US" dirty="0"/>
              <a:t>Imp = cleared DA imports</a:t>
            </a:r>
          </a:p>
          <a:p>
            <a:pPr lvl="1"/>
            <a:r>
              <a:rPr lang="en-US" dirty="0"/>
              <a:t>EIR = new DA A/S product</a:t>
            </a:r>
          </a:p>
          <a:p>
            <a:pPr lvl="1"/>
            <a:r>
              <a:rPr lang="en-US" dirty="0"/>
              <a:t>LF = DA Load Forecast</a:t>
            </a:r>
          </a:p>
          <a:p>
            <a:pPr lvl="1"/>
            <a:r>
              <a:rPr lang="en-US" dirty="0" err="1"/>
              <a:t>Exp</a:t>
            </a:r>
            <a:r>
              <a:rPr lang="en-US" dirty="0"/>
              <a:t> = cleared DA Exports</a:t>
            </a:r>
          </a:p>
          <a:p>
            <a:pPr lvl="0"/>
            <a:r>
              <a:rPr lang="en-US" b="1" dirty="0" smtClean="0"/>
              <a:t>Important</a:t>
            </a:r>
            <a:r>
              <a:rPr lang="en-US" dirty="0"/>
              <a:t>: both</a:t>
            </a:r>
            <a:r>
              <a:rPr lang="en-US" b="1" dirty="0"/>
              <a:t> </a:t>
            </a:r>
            <a:r>
              <a:rPr lang="en-US" u="sng" dirty="0"/>
              <a:t>cleared physical energy supply</a:t>
            </a:r>
            <a:r>
              <a:rPr lang="en-US" dirty="0"/>
              <a:t> and </a:t>
            </a:r>
            <a:r>
              <a:rPr lang="en-US" u="sng" dirty="0"/>
              <a:t>cleared EIR</a:t>
            </a:r>
            <a:r>
              <a:rPr lang="en-US" dirty="0"/>
              <a:t> quantities contribute to satisfying the FER</a:t>
            </a:r>
          </a:p>
        </p:txBody>
      </p:sp>
    </p:spTree>
    <p:extLst>
      <p:ext uri="{BB962C8B-B14F-4D97-AF65-F5344CB8AC3E}">
        <p14:creationId xmlns:p14="http://schemas.microsoft.com/office/powerpoint/2010/main" val="7322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EIR is a new product introduced with 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EIR has a 60-minute ramping horizon, similar to DA energy</a:t>
            </a:r>
          </a:p>
          <a:p>
            <a:pPr lvl="0"/>
            <a:r>
              <a:rPr lang="en-US" dirty="0"/>
              <a:t>EIR can only be cleared on physical supply resources internal to the New England control area</a:t>
            </a:r>
          </a:p>
          <a:p>
            <a:pPr lvl="1"/>
            <a:r>
              <a:rPr lang="en-US" dirty="0"/>
              <a:t>It cannot be provided by INCs or Imports</a:t>
            </a:r>
          </a:p>
          <a:p>
            <a:r>
              <a:rPr lang="en-US" dirty="0"/>
              <a:t>EIR can be provided by DAM-committed supply resources, or offline resources with fast-start capability</a:t>
            </a:r>
          </a:p>
        </p:txBody>
      </p:sp>
    </p:spTree>
    <p:extLst>
      <p:ext uri="{BB962C8B-B14F-4D97-AF65-F5344CB8AC3E}">
        <p14:creationId xmlns:p14="http://schemas.microsoft.com/office/powerpoint/2010/main" val="5865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EIR simple numerical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Cleared DA Energy and EIR </a:t>
            </a:r>
            <a:r>
              <a:rPr lang="en-US" u="sng" dirty="0"/>
              <a:t>jointly</a:t>
            </a:r>
            <a:r>
              <a:rPr lang="en-US" dirty="0"/>
              <a:t> satisfy the load forecast when the FER is applied</a:t>
            </a:r>
          </a:p>
          <a:p>
            <a:pPr lvl="1"/>
            <a:r>
              <a:rPr lang="en-US" dirty="0"/>
              <a:t>EIR may, or may not, be needed, depending on the amount of DA Energy cleared on physical supply resources</a:t>
            </a:r>
          </a:p>
          <a:p>
            <a:pPr lvl="0"/>
            <a:r>
              <a:rPr lang="en-US" dirty="0"/>
              <a:t>Assume LF = 20 </a:t>
            </a:r>
            <a:r>
              <a:rPr lang="en-US" dirty="0" err="1"/>
              <a:t>GWh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following cleared quantities satisfy the </a:t>
            </a:r>
            <a:r>
              <a:rPr lang="en-US" dirty="0" smtClean="0"/>
              <a:t>FER: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18063"/>
              </p:ext>
            </p:extLst>
          </p:nvPr>
        </p:nvGraphicFramePr>
        <p:xfrm>
          <a:off x="2316162" y="3657600"/>
          <a:ext cx="4511675" cy="22082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446319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07119373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93198982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19827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Cleared Physical Energy (</a:t>
                      </a:r>
                      <a:r>
                        <a:rPr lang="en-US" sz="1800" dirty="0" err="1">
                          <a:effectLst/>
                        </a:rPr>
                        <a:t>GWh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Cleared EIR (</a:t>
                      </a:r>
                      <a:r>
                        <a:rPr lang="en-US" sz="1800" dirty="0" err="1">
                          <a:effectLst/>
                        </a:rPr>
                        <a:t>GWh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Load </a:t>
                      </a:r>
                      <a:r>
                        <a:rPr lang="en-US" sz="1800" dirty="0" smtClean="0">
                          <a:effectLst/>
                        </a:rPr>
                        <a:t>Forecast (</a:t>
                      </a:r>
                      <a:r>
                        <a:rPr lang="en-US" sz="1800" dirty="0" err="1" smtClean="0">
                          <a:effectLst/>
                        </a:rPr>
                        <a:t>GWh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06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&gt;=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844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&gt;=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137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&gt;=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55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Ample capability is available to the DAM to close the energy gap via the 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DAM has access to all offered physical capability on the system to satisfy the FER</a:t>
            </a:r>
          </a:p>
          <a:p>
            <a:pPr lvl="1"/>
            <a:r>
              <a:rPr lang="en-US" dirty="0"/>
              <a:t>Committed physical supply may be cleared for additional energy, or for EIR</a:t>
            </a:r>
          </a:p>
          <a:p>
            <a:pPr lvl="1"/>
            <a:r>
              <a:rPr lang="en-US" dirty="0"/>
              <a:t>Uncommitted </a:t>
            </a:r>
            <a:r>
              <a:rPr lang="en-US" dirty="0" smtClean="0"/>
              <a:t>fast start (FS) </a:t>
            </a:r>
            <a:r>
              <a:rPr lang="en-US" dirty="0"/>
              <a:t>units may be cleared for energy or for EIR</a:t>
            </a:r>
          </a:p>
          <a:p>
            <a:pPr lvl="1"/>
            <a:r>
              <a:rPr lang="en-US" dirty="0"/>
              <a:t>Uncommitted physical supply may be committed in order to provide energy and EIR</a:t>
            </a:r>
          </a:p>
          <a:p>
            <a:r>
              <a:rPr lang="en-US" dirty="0"/>
              <a:t>The supply available to the DAM exceeds the magnitude of </a:t>
            </a:r>
            <a:r>
              <a:rPr lang="en-US" dirty="0" smtClean="0"/>
              <a:t>the </a:t>
            </a:r>
            <a:r>
              <a:rPr lang="en-US" dirty="0"/>
              <a:t>largest </a:t>
            </a:r>
            <a:r>
              <a:rPr lang="en-US" dirty="0" smtClean="0"/>
              <a:t>observed energy </a:t>
            </a:r>
            <a:r>
              <a:rPr lang="en-US" dirty="0"/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9902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Takeaways – FER/EIR </a:t>
            </a:r>
            <a:r>
              <a:rPr lang="en-US" dirty="0" smtClean="0"/>
              <a:t>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DA energy gap is a common occurrence</a:t>
            </a:r>
          </a:p>
          <a:p>
            <a:pPr lvl="1"/>
            <a:r>
              <a:rPr lang="en-US" dirty="0"/>
              <a:t>Today, the energy gap is addressed after the DAM in the RAA</a:t>
            </a:r>
          </a:p>
          <a:p>
            <a:pPr lvl="1"/>
            <a:r>
              <a:rPr lang="en-US" dirty="0"/>
              <a:t>With DASI, the energy gap will be addressed within the DAM</a:t>
            </a:r>
          </a:p>
          <a:p>
            <a:pPr lvl="0"/>
            <a:r>
              <a:rPr lang="en-US" dirty="0"/>
              <a:t>The FER will procure and price the services needed to close the energy gap</a:t>
            </a:r>
          </a:p>
          <a:p>
            <a:pPr lvl="1"/>
            <a:r>
              <a:rPr lang="en-US" dirty="0"/>
              <a:t>Both energy and EIR can satisfy the FER</a:t>
            </a:r>
          </a:p>
          <a:p>
            <a:pPr lvl="0"/>
            <a:r>
              <a:rPr lang="en-US" dirty="0"/>
              <a:t>Ample supply capability is available to the FER for use in addressing the energy gap</a:t>
            </a:r>
          </a:p>
        </p:txBody>
      </p:sp>
    </p:spTree>
    <p:extLst>
      <p:ext uri="{BB962C8B-B14F-4D97-AF65-F5344CB8AC3E}">
        <p14:creationId xmlns:p14="http://schemas.microsoft.com/office/powerpoint/2010/main" val="1031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Refresher: </a:t>
            </a:r>
            <a:r>
              <a:rPr lang="en-US" dirty="0"/>
              <a:t>FER/EIR clearing and pricing </a:t>
            </a:r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Clearing and </a:t>
            </a:r>
            <a:r>
              <a:rPr lang="en-US" dirty="0" smtClean="0"/>
              <a:t>Pricing </a:t>
            </a:r>
            <a:r>
              <a:rPr lang="en-US" dirty="0"/>
              <a:t>with </a:t>
            </a:r>
            <a:r>
              <a:rPr lang="en-US" dirty="0" smtClean="0"/>
              <a:t>Two Demand Constraints</a:t>
            </a:r>
            <a:r>
              <a:rPr lang="en-US" strike="sngStrike" dirty="0" smtClean="0"/>
              <a:t>  </a:t>
            </a:r>
            <a:r>
              <a:rPr lang="en-US" sz="2400" i="1" dirty="0" smtClean="0"/>
              <a:t>Overview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Application </a:t>
            </a:r>
            <a:r>
              <a:rPr lang="en-US" dirty="0"/>
              <a:t>of a second demand constraint (the FER) in the DAM’s clearing and pricing process will change cleared energy quantities and prices</a:t>
            </a:r>
          </a:p>
          <a:p>
            <a:pPr lvl="1"/>
            <a:r>
              <a:rPr lang="en-US" dirty="0" smtClean="0"/>
              <a:t>Quantities</a:t>
            </a:r>
            <a:r>
              <a:rPr lang="en-US" dirty="0"/>
              <a:t>: DA </a:t>
            </a:r>
            <a:r>
              <a:rPr lang="en-US" dirty="0" smtClean="0"/>
              <a:t>energy awards </a:t>
            </a:r>
            <a:r>
              <a:rPr lang="en-US" dirty="0"/>
              <a:t>(exists today</a:t>
            </a:r>
            <a:r>
              <a:rPr lang="en-US" dirty="0" smtClean="0"/>
              <a:t>), </a:t>
            </a:r>
            <a:r>
              <a:rPr lang="en-US" dirty="0"/>
              <a:t>EIR </a:t>
            </a:r>
            <a:r>
              <a:rPr lang="en-US" dirty="0" smtClean="0"/>
              <a:t>awards (new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Prices</a:t>
            </a:r>
            <a:r>
              <a:rPr lang="en-US" dirty="0"/>
              <a:t>: DA LMP (exists today), FER Price (FERP, new)</a:t>
            </a:r>
          </a:p>
          <a:p>
            <a:pPr lvl="0"/>
            <a:r>
              <a:rPr lang="en-US" dirty="0"/>
              <a:t>In this section, we’ll review the key takeaways associated with clearing and pricing </a:t>
            </a:r>
            <a:r>
              <a:rPr lang="en-US" dirty="0" smtClean="0"/>
              <a:t>with the FER/EIR</a:t>
            </a:r>
            <a:endParaRPr lang="en-US" dirty="0"/>
          </a:p>
          <a:p>
            <a:pPr lvl="1"/>
            <a:r>
              <a:rPr lang="en-US" dirty="0"/>
              <a:t>These details were covered in detail during Energy Security Improvements (ESI) discussions, and are </a:t>
            </a:r>
            <a:r>
              <a:rPr lang="en-US" dirty="0" smtClean="0"/>
              <a:t>unchanged*</a:t>
            </a:r>
            <a:endParaRPr lang="en-US" dirty="0"/>
          </a:p>
          <a:p>
            <a:pPr lvl="1"/>
            <a:r>
              <a:rPr lang="en-US" dirty="0"/>
              <a:t>Detailed conceptual examples and numerical examples are reflected in the </a:t>
            </a:r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3013" y="5892387"/>
            <a:ext cx="289797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*</a:t>
            </a:r>
            <a:r>
              <a:rPr lang="en-US" sz="1600" i="1" dirty="0" smtClean="0">
                <a:solidFill>
                  <a:srgbClr val="000000"/>
                </a:solidFill>
              </a:rPr>
              <a:t>see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hlinkClick r:id="rId2"/>
              </a:rPr>
              <a:t>ESI </a:t>
            </a:r>
            <a:r>
              <a:rPr lang="en-US" sz="1600" u="sng" dirty="0">
                <a:solidFill>
                  <a:srgbClr val="000000"/>
                </a:solidFill>
                <a:hlinkClick r:id="rId2"/>
              </a:rPr>
              <a:t>White Paper</a:t>
            </a:r>
            <a:r>
              <a:rPr lang="en-US" sz="1600" dirty="0">
                <a:solidFill>
                  <a:srgbClr val="000000"/>
                </a:solidFill>
              </a:rPr>
              <a:t> section </a:t>
            </a:r>
            <a:r>
              <a:rPr lang="en-US" sz="1600" dirty="0" smtClean="0">
                <a:solidFill>
                  <a:srgbClr val="000000"/>
                </a:solidFill>
              </a:rPr>
              <a:t>6.2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Clearing and </a:t>
            </a:r>
            <a:r>
              <a:rPr lang="en-US" dirty="0" smtClean="0"/>
              <a:t>Pricing </a:t>
            </a:r>
            <a:r>
              <a:rPr lang="en-US" dirty="0"/>
              <a:t>with </a:t>
            </a:r>
            <a:r>
              <a:rPr lang="en-US" dirty="0" smtClean="0"/>
              <a:t>One Demand Constraint</a:t>
            </a:r>
            <a:r>
              <a:rPr lang="en-US" strike="sngStrike" dirty="0" smtClean="0"/>
              <a:t>  </a:t>
            </a:r>
            <a:r>
              <a:rPr lang="en-US" sz="2400" i="1" dirty="0" smtClean="0"/>
              <a:t>Refresher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Today’s energy balance constraint reflects one demand curve (bid-in energy demand) and one supply curve (offered energy supply)</a:t>
            </a:r>
          </a:p>
          <a:p>
            <a:pPr lvl="0"/>
            <a:r>
              <a:rPr lang="en-US" dirty="0"/>
              <a:t>Today’s DAM clears where supply and demand </a:t>
            </a:r>
            <a:r>
              <a:rPr lang="en-US" dirty="0" smtClean="0"/>
              <a:t>intersect:</a:t>
            </a:r>
            <a:endParaRPr lang="en-US" strike="sngStrike" dirty="0"/>
          </a:p>
          <a:p>
            <a:pPr lvl="1"/>
            <a:r>
              <a:rPr lang="en-US" dirty="0"/>
              <a:t>Price: DA LMP = Marginal Cost (MC) of DA energy supply</a:t>
            </a:r>
          </a:p>
          <a:p>
            <a:pPr lvl="0"/>
            <a:r>
              <a:rPr lang="en-US" dirty="0" smtClean="0"/>
              <a:t>Important</a:t>
            </a:r>
            <a:r>
              <a:rPr lang="en-US" dirty="0"/>
              <a:t>: These dynamics will change with the addition of the FER!</a:t>
            </a:r>
          </a:p>
        </p:txBody>
      </p:sp>
    </p:spTree>
    <p:extLst>
      <p:ext uri="{BB962C8B-B14F-4D97-AF65-F5344CB8AC3E}">
        <p14:creationId xmlns:p14="http://schemas.microsoft.com/office/powerpoint/2010/main" val="19694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Demand Constraints </a:t>
            </a:r>
            <a:r>
              <a:rPr lang="en-US" dirty="0"/>
              <a:t>– </a:t>
            </a:r>
            <a:r>
              <a:rPr lang="en-US" dirty="0" smtClean="0"/>
              <a:t>Quantity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When an energy gap exists, the FER will address it through procurement of the efficient combination of the following products:</a:t>
            </a:r>
          </a:p>
          <a:p>
            <a:pPr lvl="1"/>
            <a:r>
              <a:rPr lang="en-US" dirty="0"/>
              <a:t>EIR</a:t>
            </a:r>
          </a:p>
          <a:p>
            <a:pPr lvl="1"/>
            <a:r>
              <a:rPr lang="en-US" u="sng" dirty="0"/>
              <a:t>Additional</a:t>
            </a:r>
            <a:r>
              <a:rPr lang="en-US" dirty="0"/>
              <a:t> DA energy supply from physical supply resources (which clears against bid-in energy demand, via the energy balance constraint)</a:t>
            </a:r>
          </a:p>
          <a:p>
            <a:pPr lvl="0"/>
            <a:r>
              <a:rPr lang="en-US" b="1" dirty="0"/>
              <a:t>Key </a:t>
            </a:r>
            <a:r>
              <a:rPr lang="en-US" b="1" dirty="0" smtClean="0"/>
              <a:t>point</a:t>
            </a:r>
            <a:r>
              <a:rPr lang="en-US" dirty="0" smtClean="0"/>
              <a:t>: </a:t>
            </a:r>
            <a:r>
              <a:rPr lang="en-US" dirty="0"/>
              <a:t>When an energy gap exists, we expect more </a:t>
            </a:r>
            <a:r>
              <a:rPr lang="en-US" dirty="0" smtClean="0"/>
              <a:t>physical DA </a:t>
            </a:r>
            <a:r>
              <a:rPr lang="en-US" dirty="0"/>
              <a:t>energy supply (and, consequently, more DA energy demand) to clear than under current market rules</a:t>
            </a:r>
          </a:p>
          <a:p>
            <a:pPr lvl="1"/>
            <a:r>
              <a:rPr lang="en-US" dirty="0"/>
              <a:t>It may be more cost effective to clear additional energy supply (against bid-in energy demand) than to clear EIR</a:t>
            </a:r>
          </a:p>
          <a:p>
            <a:pPr lvl="1"/>
            <a:r>
              <a:rPr lang="en-US" dirty="0"/>
              <a:t>Cleared energy quantities no longer occur at the point where offered energy supply intersects </a:t>
            </a:r>
            <a:r>
              <a:rPr lang="en-US" dirty="0" smtClean="0"/>
              <a:t>bid-in </a:t>
            </a:r>
            <a:r>
              <a:rPr lang="en-US" dirty="0"/>
              <a:t>energy </a:t>
            </a:r>
            <a:r>
              <a:rPr lang="en-US" dirty="0" smtClean="0"/>
              <a:t>demand</a:t>
            </a:r>
          </a:p>
          <a:p>
            <a:pPr lvl="1"/>
            <a:r>
              <a:rPr lang="en-US" i="1" dirty="0" smtClean="0"/>
              <a:t>See</a:t>
            </a:r>
            <a:r>
              <a:rPr lang="en-US" dirty="0" smtClean="0"/>
              <a:t> </a:t>
            </a:r>
            <a:r>
              <a:rPr lang="en-US" dirty="0"/>
              <a:t>Appendix for conceptual discussion and clearing example</a:t>
            </a:r>
          </a:p>
        </p:txBody>
      </p:sp>
    </p:spTree>
    <p:extLst>
      <p:ext uri="{BB962C8B-B14F-4D97-AF65-F5344CB8AC3E}">
        <p14:creationId xmlns:p14="http://schemas.microsoft.com/office/powerpoint/2010/main" val="35651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Day-Ahead Ancillary Services Initiative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162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Q4 2024/Q1 2025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DASI, the ISO seeks to procure and </a:t>
            </a:r>
            <a:r>
              <a:rPr lang="en-US" dirty="0" smtClean="0"/>
              <a:t>price </a:t>
            </a:r>
            <a:r>
              <a:rPr lang="en-US" dirty="0"/>
              <a:t>the ancillary service capabilities needed </a:t>
            </a:r>
            <a:r>
              <a:rPr lang="en-US" dirty="0" smtClean="0"/>
              <a:t>to meet real-time energy demand and deliver </a:t>
            </a:r>
            <a:r>
              <a:rPr lang="en-US" dirty="0"/>
              <a:t>a reliable, next-day operating plan with an evolving generation </a:t>
            </a:r>
            <a:r>
              <a:rPr lang="en-US" dirty="0" smtClean="0"/>
              <a:t>fleet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DASI, these reliability requirements will be satisfied within the clearing of the day-ahead market (DAM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Today’s discussion addresses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several components:</a:t>
            </a:r>
          </a:p>
          <a:p>
            <a:pPr lvl="1"/>
            <a:r>
              <a:rPr lang="en-US" dirty="0" smtClean="0"/>
              <a:t>Review clearing and pricing considerations in a co-optimized DAM</a:t>
            </a:r>
          </a:p>
          <a:p>
            <a:pPr lvl="1"/>
            <a:r>
              <a:rPr lang="en-US" dirty="0" smtClean="0"/>
              <a:t>Review the ISO’s methodology and RT LMP forecasting model used to set the strike price and compute expected closeouts</a:t>
            </a:r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Historical </a:t>
            </a:r>
            <a:r>
              <a:rPr lang="en-US" dirty="0" smtClean="0"/>
              <a:t>Day </a:t>
            </a:r>
            <a:r>
              <a:rPr lang="en-US" dirty="0"/>
              <a:t>with </a:t>
            </a:r>
            <a:r>
              <a:rPr lang="en-US" dirty="0" smtClean="0"/>
              <a:t>Persistent Energy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257800"/>
            <a:ext cx="8229600" cy="838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load forecast </a:t>
            </a:r>
            <a:r>
              <a:rPr lang="en-US" dirty="0" smtClean="0"/>
              <a:t>exceeded </a:t>
            </a:r>
            <a:r>
              <a:rPr lang="en-US" dirty="0"/>
              <a:t>DA cleared physical supply in most hours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19200"/>
            <a:ext cx="54102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6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FER </a:t>
            </a:r>
            <a:r>
              <a:rPr lang="en-US" dirty="0" smtClean="0"/>
              <a:t>Closes Energy Gap </a:t>
            </a:r>
            <a:r>
              <a:rPr lang="en-US" dirty="0"/>
              <a:t>with </a:t>
            </a:r>
            <a:r>
              <a:rPr lang="en-US" dirty="0" smtClean="0"/>
              <a:t>Additional Physical </a:t>
            </a:r>
            <a:r>
              <a:rPr lang="en-US" dirty="0"/>
              <a:t>DA </a:t>
            </a:r>
            <a:r>
              <a:rPr lang="en-US" dirty="0" smtClean="0"/>
              <a:t>Energy </a:t>
            </a:r>
            <a:r>
              <a:rPr lang="en-US" dirty="0"/>
              <a:t>and EIR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257800"/>
            <a:ext cx="82296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Observation: the quantity of additional energy procured often exceeds the quantity of EIR procured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results above were produced by simulating the co-optimized DAM with ISO-modeled DA A/S offers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43000"/>
            <a:ext cx="5410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4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Demand Constraints </a:t>
            </a:r>
            <a:r>
              <a:rPr lang="en-US" dirty="0"/>
              <a:t>– </a:t>
            </a:r>
            <a:r>
              <a:rPr lang="en-US" dirty="0" smtClean="0"/>
              <a:t>Pricing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Clearing prices reflect the incremental cost that would be incurred to satisfy one additional MWh of demand</a:t>
            </a:r>
          </a:p>
          <a:p>
            <a:pPr lvl="1"/>
            <a:r>
              <a:rPr lang="en-US" dirty="0"/>
              <a:t>DA LMP = incremental cost of meeting another MWh of (bid-in) energy demand</a:t>
            </a:r>
          </a:p>
          <a:p>
            <a:pPr lvl="1"/>
            <a:r>
              <a:rPr lang="en-US" dirty="0"/>
              <a:t>FERP = incremental cost of meeting another MWh of the Forecast Energy Requirement</a:t>
            </a:r>
          </a:p>
          <a:p>
            <a:pPr lvl="0"/>
            <a:r>
              <a:rPr lang="en-US" dirty="0"/>
              <a:t>Pricing interaction: clearing an additional MWh of physical energy supply means one less MWh of EIR is required</a:t>
            </a:r>
          </a:p>
          <a:p>
            <a:pPr lvl="1"/>
            <a:r>
              <a:rPr lang="en-US" dirty="0"/>
              <a:t>DA LMP can reflect both the marginal cost of one more MWh energy, and the marginal savings of one less MWh of EIR</a:t>
            </a:r>
          </a:p>
          <a:p>
            <a:pPr lvl="1"/>
            <a:r>
              <a:rPr lang="en-US" dirty="0"/>
              <a:t>With two demand constraints, the marginal cost of energy supply is reflected by the combination of DA LMP and FERP</a:t>
            </a:r>
          </a:p>
          <a:p>
            <a:pPr lvl="0"/>
            <a:r>
              <a:rPr lang="en-US" i="1" dirty="0"/>
              <a:t>See</a:t>
            </a:r>
            <a:r>
              <a:rPr lang="en-US" dirty="0"/>
              <a:t> Appendix for </a:t>
            </a:r>
          </a:p>
          <a:p>
            <a:pPr lvl="1"/>
            <a:r>
              <a:rPr lang="en-US" dirty="0"/>
              <a:t>conceptual discussion </a:t>
            </a:r>
          </a:p>
          <a:p>
            <a:pPr lvl="1"/>
            <a:r>
              <a:rPr lang="en-US" dirty="0"/>
              <a:t>Numerical clearing example (Examples 1 &amp; 2)</a:t>
            </a:r>
          </a:p>
        </p:txBody>
      </p:sp>
    </p:spTree>
    <p:extLst>
      <p:ext uri="{BB962C8B-B14F-4D97-AF65-F5344CB8AC3E}">
        <p14:creationId xmlns:p14="http://schemas.microsoft.com/office/powerpoint/2010/main" val="3655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Who gets paid/charged these prices?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i="1" dirty="0"/>
              <a:t>participation payment principle: </a:t>
            </a:r>
            <a:r>
              <a:rPr lang="en-US" dirty="0" smtClean="0"/>
              <a:t>Offers </a:t>
            </a:r>
            <a:r>
              <a:rPr lang="en-US" dirty="0"/>
              <a:t>cleared to help satisfy a constraint must be paid the shadow price of that constraint</a:t>
            </a:r>
          </a:p>
          <a:p>
            <a:pPr lvl="1"/>
            <a:r>
              <a:rPr lang="en-US" dirty="0"/>
              <a:t>Conceptually, a MWh of cleared energy or A/S is compensated for the value (system savings) it provides by avoiding the purchase of a more costly MWh at the margin</a:t>
            </a:r>
          </a:p>
          <a:p>
            <a:pPr lvl="1"/>
            <a:r>
              <a:rPr lang="en-US" dirty="0"/>
              <a:t>Certain DA awards can satisfy more than one constraint</a:t>
            </a:r>
          </a:p>
          <a:p>
            <a:r>
              <a:rPr lang="en-US" dirty="0"/>
              <a:t>Following </a:t>
            </a:r>
            <a:r>
              <a:rPr lang="en-US" dirty="0" smtClean="0"/>
              <a:t>this principle</a:t>
            </a:r>
            <a:r>
              <a:rPr lang="en-US" dirty="0"/>
              <a:t>, </a:t>
            </a:r>
            <a:r>
              <a:rPr lang="en-US" dirty="0" smtClean="0"/>
              <a:t>DA cleared </a:t>
            </a:r>
            <a:r>
              <a:rPr lang="en-US" dirty="0"/>
              <a:t>supply </a:t>
            </a:r>
            <a:r>
              <a:rPr lang="en-US" dirty="0" smtClean="0"/>
              <a:t>offers will be </a:t>
            </a:r>
            <a:r>
              <a:rPr lang="en-US" dirty="0" smtClean="0">
                <a:solidFill>
                  <a:schemeClr val="tx2"/>
                </a:solidFill>
              </a:rPr>
              <a:t>paid</a:t>
            </a:r>
            <a:r>
              <a:rPr lang="en-US" dirty="0" smtClean="0"/>
              <a:t> </a:t>
            </a:r>
            <a:r>
              <a:rPr lang="en-US" dirty="0"/>
              <a:t>(and </a:t>
            </a:r>
            <a:r>
              <a:rPr lang="en-US" dirty="0" smtClean="0"/>
              <a:t>DA cleared </a:t>
            </a:r>
            <a:r>
              <a:rPr lang="en-US" dirty="0"/>
              <a:t>demand bids will be </a:t>
            </a:r>
            <a:r>
              <a:rPr lang="en-US" dirty="0" smtClean="0">
                <a:solidFill>
                  <a:schemeClr val="accent5"/>
                </a:solidFill>
              </a:rPr>
              <a:t>charged</a:t>
            </a:r>
            <a:r>
              <a:rPr lang="en-US" dirty="0"/>
              <a:t>) as </a:t>
            </a:r>
            <a:r>
              <a:rPr lang="en-US" dirty="0" smtClean="0"/>
              <a:t>follows: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953" y="6035976"/>
            <a:ext cx="694209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*FERP charges will be allocated to RT load obligation and DA cleared exports, on a beneficiary pays principle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(further discussion at future MC meeting)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495800"/>
            <a:ext cx="4572000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Equilibrium Behavior and Price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the Appendix numerical examples, we see that DA LMP can be lower with the FER applied</a:t>
            </a:r>
          </a:p>
          <a:p>
            <a:pPr lvl="1"/>
            <a:r>
              <a:rPr lang="en-US" dirty="0"/>
              <a:t>This is conditional on all energy supply offers and demand bids remaining unchanged with the FER/EIR (</a:t>
            </a:r>
            <a:r>
              <a:rPr lang="en-US" i="1" dirty="0"/>
              <a:t>see</a:t>
            </a:r>
            <a:r>
              <a:rPr lang="en-US" dirty="0"/>
              <a:t> Appendix Examples 2 &amp; 5)</a:t>
            </a:r>
          </a:p>
          <a:p>
            <a:pPr lvl="0"/>
            <a:r>
              <a:rPr lang="en-US" dirty="0"/>
              <a:t>Expectation: buyers will respond, with load increasing the amount of energy procured DA</a:t>
            </a:r>
          </a:p>
          <a:p>
            <a:pPr lvl="1"/>
            <a:r>
              <a:rPr lang="en-US" dirty="0"/>
              <a:t>Result: increase in DA LMP, bringing it in line with expected RT LMP (</a:t>
            </a:r>
            <a:r>
              <a:rPr lang="en-US" i="1" dirty="0"/>
              <a:t>see</a:t>
            </a:r>
            <a:r>
              <a:rPr lang="en-US" dirty="0"/>
              <a:t> Appendix Example 6) </a:t>
            </a:r>
          </a:p>
          <a:p>
            <a:pPr lvl="0"/>
            <a:r>
              <a:rPr lang="en-US" dirty="0"/>
              <a:t>Expectation: </a:t>
            </a:r>
            <a:r>
              <a:rPr lang="en-US" dirty="0" smtClean="0"/>
              <a:t>cleared </a:t>
            </a:r>
            <a:r>
              <a:rPr lang="en-US" dirty="0"/>
              <a:t>EIR will be smaller than the historical energy </a:t>
            </a:r>
            <a:r>
              <a:rPr lang="en-US" dirty="0" smtClean="0"/>
              <a:t>gap </a:t>
            </a:r>
            <a:r>
              <a:rPr lang="en-US" dirty="0"/>
              <a:t>as load responds</a:t>
            </a:r>
          </a:p>
          <a:p>
            <a:pPr lvl="1"/>
            <a:r>
              <a:rPr lang="en-US" dirty="0"/>
              <a:t>As load increases the amount of energy it buys DA, additional physical energy supply will be procured, reducing the amount of cleared EIR</a:t>
            </a:r>
          </a:p>
        </p:txBody>
      </p:sp>
    </p:spTree>
    <p:extLst>
      <p:ext uri="{BB962C8B-B14F-4D97-AF65-F5344CB8AC3E}">
        <p14:creationId xmlns:p14="http://schemas.microsoft.com/office/powerpoint/2010/main" val="29992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Takeaways – FER/EIR </a:t>
            </a:r>
            <a:r>
              <a:rPr lang="en-US" dirty="0" smtClean="0"/>
              <a:t>Clearing </a:t>
            </a:r>
            <a:r>
              <a:rPr lang="en-US" dirty="0"/>
              <a:t>and </a:t>
            </a:r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Day-ahead clearing and pricing dynamics change when the FER is applied</a:t>
            </a:r>
          </a:p>
          <a:p>
            <a:pPr lvl="0"/>
            <a:r>
              <a:rPr lang="en-US" dirty="0"/>
              <a:t>Cleared energy from physical suppliers and cleared EIR jointly satisfy the FER</a:t>
            </a:r>
          </a:p>
          <a:p>
            <a:pPr lvl="1"/>
            <a:r>
              <a:rPr lang="en-US" dirty="0"/>
              <a:t>Additional </a:t>
            </a:r>
            <a:r>
              <a:rPr lang="en-US" dirty="0" smtClean="0"/>
              <a:t>physical energy supply, </a:t>
            </a:r>
            <a:r>
              <a:rPr lang="en-US" dirty="0"/>
              <a:t>as well as EIR, will be cleared to satisfy the load forecast when an energy gap exists</a:t>
            </a:r>
          </a:p>
          <a:p>
            <a:pPr lvl="0"/>
            <a:r>
              <a:rPr lang="en-US" dirty="0"/>
              <a:t>DA LMP </a:t>
            </a:r>
            <a:r>
              <a:rPr lang="en-US" dirty="0" smtClean="0"/>
              <a:t>will </a:t>
            </a:r>
            <a:r>
              <a:rPr lang="en-US" dirty="0"/>
              <a:t>be</a:t>
            </a:r>
            <a:r>
              <a:rPr lang="en-US" dirty="0" smtClean="0"/>
              <a:t> </a:t>
            </a:r>
            <a:r>
              <a:rPr lang="en-US" dirty="0"/>
              <a:t>dependent on the marginal </a:t>
            </a:r>
            <a:r>
              <a:rPr lang="en-US" dirty="0" smtClean="0"/>
              <a:t>cost </a:t>
            </a:r>
            <a:r>
              <a:rPr lang="en-US" dirty="0"/>
              <a:t>of energy supply </a:t>
            </a:r>
            <a:r>
              <a:rPr lang="en-US" u="sng" dirty="0"/>
              <a:t>and</a:t>
            </a:r>
            <a:r>
              <a:rPr lang="en-US" dirty="0"/>
              <a:t> the marginal cost of satisfying the </a:t>
            </a:r>
            <a:r>
              <a:rPr lang="en-US" dirty="0" smtClean="0"/>
              <a:t>FER</a:t>
            </a:r>
          </a:p>
          <a:p>
            <a:r>
              <a:rPr lang="en-US" dirty="0"/>
              <a:t>Cleared physical energy </a:t>
            </a:r>
            <a:r>
              <a:rPr lang="en-US" dirty="0" smtClean="0"/>
              <a:t>supply will be paid </a:t>
            </a:r>
            <a:r>
              <a:rPr lang="en-US" u="sng" dirty="0"/>
              <a:t>both</a:t>
            </a:r>
            <a:r>
              <a:rPr lang="en-US" dirty="0"/>
              <a:t> the DA LMP and the </a:t>
            </a:r>
            <a:r>
              <a:rPr lang="en-US" dirty="0" smtClean="0"/>
              <a:t>FERP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Refresher: DA </a:t>
            </a:r>
            <a:r>
              <a:rPr lang="en-US" dirty="0"/>
              <a:t>Flexible Response </a:t>
            </a:r>
            <a:r>
              <a:rPr lang="en-US" dirty="0" smtClean="0"/>
              <a:t>Services</a:t>
            </a:r>
            <a:endParaRPr lang="en-US" strike="sngStrike" dirty="0">
              <a:solidFill>
                <a:srgbClr val="F6892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3397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18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 A/S Products: Flexible Response Services (FRS)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Suite </a:t>
            </a:r>
            <a:r>
              <a:rPr lang="en-US" dirty="0"/>
              <a:t>of three DA A/S products that have a similar purpose as real-time operating reserve </a:t>
            </a:r>
          </a:p>
          <a:p>
            <a:pPr lvl="1"/>
            <a:r>
              <a:rPr lang="en-US" dirty="0"/>
              <a:t>Purpose: prepare the system to be able to successfully respond to sudden, unanticipated losses of supply, or increases in demand, during the operating day</a:t>
            </a:r>
          </a:p>
          <a:p>
            <a:pPr lvl="1"/>
            <a:r>
              <a:rPr lang="en-US" i="1" dirty="0"/>
              <a:t>see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hlinkClick r:id="rId2"/>
              </a:rPr>
              <a:t>reliability standards memo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for further details</a:t>
            </a:r>
          </a:p>
          <a:p>
            <a:pPr lvl="0"/>
            <a:r>
              <a:rPr lang="en-US" dirty="0"/>
              <a:t>DA TMSR – ten-minute response capability on committed (synchronized) resources</a:t>
            </a:r>
          </a:p>
          <a:p>
            <a:pPr lvl="0"/>
            <a:r>
              <a:rPr lang="en-US" dirty="0"/>
              <a:t>DA TMNSR – ten-minute response capability on uncommitted </a:t>
            </a:r>
            <a:r>
              <a:rPr lang="en-US" dirty="0" smtClean="0"/>
              <a:t>FS resources</a:t>
            </a:r>
            <a:endParaRPr lang="en-US" dirty="0"/>
          </a:p>
          <a:p>
            <a:r>
              <a:rPr lang="en-US" dirty="0"/>
              <a:t>DA TMOR – thirty-minute response capability on committed resource or uncommitted FS resources</a:t>
            </a:r>
          </a:p>
        </p:txBody>
      </p:sp>
    </p:spTree>
    <p:extLst>
      <p:ext uri="{BB962C8B-B14F-4D97-AF65-F5344CB8AC3E}">
        <p14:creationId xmlns:p14="http://schemas.microsoft.com/office/powerpoint/2010/main" val="28353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FRS Constraints and Demand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New FRS constraints will be enforced in each hour of the DA </a:t>
            </a:r>
            <a:r>
              <a:rPr lang="en-US" dirty="0" smtClean="0"/>
              <a:t>clearing and pricing process</a:t>
            </a:r>
            <a:endParaRPr lang="en-US" dirty="0"/>
          </a:p>
          <a:p>
            <a:pPr lvl="0"/>
            <a:r>
              <a:rPr lang="en-US" dirty="0"/>
              <a:t>Demand quantities for each constraint will be calculated within the DAM, consistent with ISO, NERC, and NPCC standards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6189" y="5153455"/>
            <a:ext cx="733162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*Non-performance </a:t>
            </a:r>
            <a:r>
              <a:rPr lang="en-US" sz="1200" dirty="0">
                <a:solidFill>
                  <a:srgbClr val="000000"/>
                </a:solidFill>
              </a:rPr>
              <a:t>factor is currently set to 120%, and is reviewed </a:t>
            </a:r>
            <a:r>
              <a:rPr lang="en-US" sz="1200" dirty="0" smtClean="0">
                <a:solidFill>
                  <a:srgbClr val="000000"/>
                </a:solidFill>
              </a:rPr>
              <a:t>quarterly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** </a:t>
            </a:r>
            <a:r>
              <a:rPr lang="en-US" sz="1200" dirty="0">
                <a:solidFill>
                  <a:srgbClr val="000000"/>
                </a:solidFill>
              </a:rPr>
              <a:t>TMSR % can range from 25% to 100</a:t>
            </a:r>
            <a:r>
              <a:rPr lang="en-US" sz="1200" dirty="0" smtClean="0">
                <a:solidFill>
                  <a:srgbClr val="000000"/>
                </a:solidFill>
              </a:rPr>
              <a:t>%; currently</a:t>
            </a:r>
            <a:r>
              <a:rPr lang="en-US" sz="1200" dirty="0">
                <a:solidFill>
                  <a:srgbClr val="000000"/>
                </a:solidFill>
              </a:rPr>
              <a:t>, it is generally set at 25</a:t>
            </a:r>
            <a:r>
              <a:rPr lang="en-US" sz="1200" dirty="0" smtClean="0">
                <a:solidFill>
                  <a:srgbClr val="000000"/>
                </a:solidFill>
              </a:rPr>
              <a:t>%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*** </a:t>
            </a:r>
            <a:r>
              <a:rPr lang="en-US" sz="1200" dirty="0">
                <a:solidFill>
                  <a:srgbClr val="000000"/>
                </a:solidFill>
              </a:rPr>
              <a:t>Replacement reserve MW represent the ‘second step’ of the two-step Total 30-minute reserve demand curve, 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      and </a:t>
            </a:r>
            <a:r>
              <a:rPr lang="en-US" sz="1200" dirty="0">
                <a:solidFill>
                  <a:srgbClr val="000000"/>
                </a:solidFill>
              </a:rPr>
              <a:t>is set to 160 MW or 180 MW seasonally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3352800"/>
            <a:ext cx="81057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FRS Demand Quantity – Historical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Statistics on FRS demand quantities for 2019-2021 are shown in the table below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362200"/>
            <a:ext cx="59721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Reliability standards and DASI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FRS awards ‘cascade down’ to satisfy Demand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Faster-ramping reserve awards </a:t>
            </a:r>
            <a:r>
              <a:rPr lang="en-US" dirty="0" smtClean="0"/>
              <a:t>‘cascade down’ </a:t>
            </a:r>
            <a:r>
              <a:rPr lang="en-US" dirty="0"/>
              <a:t>to satisfy less restrictive </a:t>
            </a:r>
            <a:r>
              <a:rPr lang="en-US" dirty="0" smtClean="0"/>
              <a:t>demand quantities</a:t>
            </a:r>
            <a:endParaRPr lang="en-US" dirty="0"/>
          </a:p>
          <a:p>
            <a:r>
              <a:rPr lang="en-US" dirty="0"/>
              <a:t>This cascading is identical to that in effect for RT reserves today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3352800"/>
            <a:ext cx="60102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FRS prices ‘cascade up’, following the participation payment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FRS clearing prices ‘cascade up’ from slowest-ramping products to fastest-ramping products</a:t>
            </a:r>
          </a:p>
          <a:p>
            <a:pPr lvl="1"/>
            <a:r>
              <a:rPr lang="en-US" dirty="0"/>
              <a:t>Product clearing price is equal to the sum of all shadow </a:t>
            </a:r>
            <a:r>
              <a:rPr lang="en-US" dirty="0" smtClean="0"/>
              <a:t>prices (SPs) </a:t>
            </a:r>
            <a:r>
              <a:rPr lang="en-US" dirty="0"/>
              <a:t>of the constraints to which that product contributes (just as real-time reserve pricing works today)</a:t>
            </a:r>
          </a:p>
          <a:p>
            <a:pPr lvl="1"/>
            <a:r>
              <a:rPr lang="en-US" dirty="0"/>
              <a:t>This satisfies the participation payment principle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3733800"/>
            <a:ext cx="53816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Reserve Constraint Penalty Factors (RCPFs)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FRS constraint RCPFs correspond with those that exist in real-time today</a:t>
            </a:r>
          </a:p>
          <a:p>
            <a:pPr lvl="0"/>
            <a:r>
              <a:rPr lang="en-US" dirty="0"/>
              <a:t>FER constraint RCPF is proposed to be 101% of the sum of FRS RCPFs</a:t>
            </a:r>
          </a:p>
          <a:p>
            <a:pPr lvl="1"/>
            <a:r>
              <a:rPr lang="en-US" dirty="0"/>
              <a:t>The intent is to ensure that satisfying the FER is prioritized above satisfying FRS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737868"/>
            <a:ext cx="45148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Takeaways – </a:t>
            </a:r>
            <a:r>
              <a:rPr lang="en-US" dirty="0" smtClean="0"/>
              <a:t>FRS Clearing </a:t>
            </a:r>
            <a:r>
              <a:rPr lang="en-US" dirty="0"/>
              <a:t>and </a:t>
            </a:r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FRS products satisfy day-ahead reliability standards related to contingency response</a:t>
            </a:r>
            <a:endParaRPr lang="en-US" dirty="0"/>
          </a:p>
          <a:p>
            <a:pPr lvl="0"/>
            <a:r>
              <a:rPr lang="en-US" dirty="0" smtClean="0"/>
              <a:t>Many similarities exist between FRS and real-time operating reserves</a:t>
            </a:r>
          </a:p>
          <a:p>
            <a:pPr lvl="1"/>
            <a:r>
              <a:rPr lang="en-US" dirty="0" smtClean="0"/>
              <a:t>Demand quantities are established in the same manner</a:t>
            </a:r>
          </a:p>
          <a:p>
            <a:pPr lvl="1"/>
            <a:r>
              <a:rPr lang="en-US" dirty="0" smtClean="0"/>
              <a:t>Cleared quantities ‘cascade down’, with faster-ramping products satisfying less restrictive demand quantities</a:t>
            </a:r>
          </a:p>
          <a:p>
            <a:pPr lvl="1"/>
            <a:r>
              <a:rPr lang="en-US" dirty="0" smtClean="0"/>
              <a:t>Clearing prices ‘cascade up’, satisfying the participation payment principle</a:t>
            </a:r>
          </a:p>
          <a:p>
            <a:pPr lvl="1"/>
            <a:r>
              <a:rPr lang="en-US" dirty="0" smtClean="0"/>
              <a:t>RCPFs are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pricing considerations with a co-optimized 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Clearing price considerations – opportunity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In a co-optimized DAM, clearing prices may reflect two components</a:t>
            </a:r>
          </a:p>
          <a:p>
            <a:pPr lvl="1"/>
            <a:r>
              <a:rPr lang="en-US" dirty="0"/>
              <a:t>The supply offer of the marginal resource</a:t>
            </a:r>
          </a:p>
          <a:p>
            <a:pPr lvl="1"/>
            <a:r>
              <a:rPr lang="en-US" dirty="0"/>
              <a:t>Inter-product opportunity costs</a:t>
            </a:r>
          </a:p>
          <a:p>
            <a:pPr lvl="0"/>
            <a:r>
              <a:rPr lang="en-US" dirty="0"/>
              <a:t>Inter-product opportunity costs occur when a resource is cleared to provide one product, but would receive greater profit by providing a different product</a:t>
            </a:r>
          </a:p>
          <a:p>
            <a:pPr lvl="0"/>
            <a:r>
              <a:rPr lang="en-US" dirty="0"/>
              <a:t>In the Appendix, we illustrate how inter-product opportunity costs can be reflected in:</a:t>
            </a:r>
          </a:p>
          <a:p>
            <a:pPr lvl="1"/>
            <a:r>
              <a:rPr lang="en-US" dirty="0"/>
              <a:t>DA LMP (</a:t>
            </a:r>
            <a:r>
              <a:rPr lang="en-US" i="1" dirty="0"/>
              <a:t>see</a:t>
            </a:r>
            <a:r>
              <a:rPr lang="en-US" dirty="0"/>
              <a:t> Example 3) – resource incurs opportunity cost by providing energy, rather than FRS</a:t>
            </a:r>
          </a:p>
          <a:p>
            <a:pPr lvl="1"/>
            <a:r>
              <a:rPr lang="en-US" dirty="0"/>
              <a:t>FRS clearing price (</a:t>
            </a:r>
            <a:r>
              <a:rPr lang="en-US" i="1" dirty="0"/>
              <a:t>see</a:t>
            </a:r>
            <a:r>
              <a:rPr lang="en-US" dirty="0"/>
              <a:t> Example 4) – resource incurs opportunity cost by providing FRS, rather than energy</a:t>
            </a:r>
          </a:p>
          <a:p>
            <a:pPr lvl="1"/>
            <a:r>
              <a:rPr lang="en-US" dirty="0"/>
              <a:t>FER price (</a:t>
            </a:r>
            <a:r>
              <a:rPr lang="en-US" i="1" dirty="0"/>
              <a:t>see</a:t>
            </a:r>
            <a:r>
              <a:rPr lang="en-US" dirty="0"/>
              <a:t> Examples 5 &amp; 6) – resource incurs opportunity cost by providing energy, rather than FRS</a:t>
            </a:r>
          </a:p>
        </p:txBody>
      </p:sp>
    </p:spTree>
    <p:extLst>
      <p:ext uri="{BB962C8B-B14F-4D97-AF65-F5344CB8AC3E}">
        <p14:creationId xmlns:p14="http://schemas.microsoft.com/office/powerpoint/2010/main" val="10368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FRS and FER are tightly-coupled, interdependent design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With DA FRS </a:t>
            </a:r>
            <a:r>
              <a:rPr lang="en-US" dirty="0" smtClean="0"/>
              <a:t>alone </a:t>
            </a:r>
            <a:r>
              <a:rPr lang="en-US" dirty="0"/>
              <a:t>(and no FER), due to energy vs. A/S inter-product opportunity costs:</a:t>
            </a:r>
          </a:p>
          <a:p>
            <a:pPr lvl="1"/>
            <a:r>
              <a:rPr lang="en-US" dirty="0"/>
              <a:t>DA LMPs would generally be higher than expected </a:t>
            </a:r>
            <a:r>
              <a:rPr lang="en-US" dirty="0" smtClean="0"/>
              <a:t>RT </a:t>
            </a:r>
            <a:r>
              <a:rPr lang="en-US" dirty="0"/>
              <a:t>LMPs </a:t>
            </a:r>
          </a:p>
          <a:p>
            <a:pPr lvl="1"/>
            <a:r>
              <a:rPr lang="en-US" dirty="0"/>
              <a:t>That would adversely </a:t>
            </a:r>
            <a:r>
              <a:rPr lang="en-US" u="sng" dirty="0"/>
              <a:t>decrease</a:t>
            </a:r>
            <a:r>
              <a:rPr lang="en-US" dirty="0"/>
              <a:t> load’s incentive to participate in the DAM, making the DAM’s energy gap </a:t>
            </a:r>
            <a:r>
              <a:rPr lang="en-US" u="sng" dirty="0"/>
              <a:t>worse</a:t>
            </a:r>
            <a:r>
              <a:rPr lang="en-US" dirty="0"/>
              <a:t> (</a:t>
            </a:r>
            <a:r>
              <a:rPr lang="en-US" i="1" dirty="0"/>
              <a:t>see</a:t>
            </a:r>
            <a:r>
              <a:rPr lang="en-US" dirty="0"/>
              <a:t> Appendix Example 3)</a:t>
            </a:r>
          </a:p>
          <a:p>
            <a:pPr lvl="0"/>
            <a:r>
              <a:rPr lang="en-US" dirty="0"/>
              <a:t>With both FRS </a:t>
            </a:r>
            <a:r>
              <a:rPr lang="en-US" i="1" dirty="0"/>
              <a:t>and</a:t>
            </a:r>
            <a:r>
              <a:rPr lang="en-US" dirty="0"/>
              <a:t> the FER, demand has a strong incentive to clear in the DAM</a:t>
            </a:r>
          </a:p>
          <a:p>
            <a:pPr lvl="1"/>
            <a:r>
              <a:rPr lang="en-US" dirty="0"/>
              <a:t>This will tend to drive the cleared EIR quantity toward zero, and will tend to converge DA and RT LMPs (</a:t>
            </a:r>
            <a:r>
              <a:rPr lang="en-US" i="1" dirty="0"/>
              <a:t>see</a:t>
            </a:r>
            <a:r>
              <a:rPr lang="en-US" dirty="0"/>
              <a:t> Appendix Examples 5 &amp; 6)</a:t>
            </a:r>
          </a:p>
          <a:p>
            <a:pPr lvl="1"/>
            <a:r>
              <a:rPr lang="en-US" dirty="0" smtClean="0"/>
              <a:t>Co-optimizing </a:t>
            </a:r>
            <a:r>
              <a:rPr lang="en-US" dirty="0"/>
              <a:t>the FER and FRS simultaneously ensures that the inter-product opportunity costs are compensated, without suppliers needing to ‘price’ them into A/S or energy offer </a:t>
            </a:r>
            <a:r>
              <a:rPr lang="en-US" dirty="0" smtClean="0"/>
              <a:t>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RT LMP Forecasting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In this module, we will</a:t>
            </a:r>
            <a:endParaRPr lang="en-US" strike="sngStrik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Describe the ISO’s proposed RT LMP forecasting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Show that the proposed model performs well for its intended purposes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Statistical Model Materials Available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284124"/>
          </a:xfrm>
        </p:spPr>
        <p:txBody>
          <a:bodyPr>
            <a:normAutofit/>
          </a:bodyPr>
          <a:lstStyle/>
          <a:p>
            <a:r>
              <a:rPr lang="en-US" dirty="0" smtClean="0"/>
              <a:t>This module provides a brief summary of the proposed real-time price forecasting model, developed to support DASI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technical memorandum posted for today, </a:t>
            </a:r>
            <a:r>
              <a:rPr lang="en-US" i="1" u="sng" dirty="0" smtClean="0">
                <a:hlinkClick r:id="rId2"/>
              </a:rPr>
              <a:t>Day-Ahead Ancillary Services – Statistical Model for Real-Time Energy Prices</a:t>
            </a:r>
            <a:r>
              <a:rPr lang="en-US" dirty="0" smtClean="0"/>
              <a:t>, provides further modeling information covering:</a:t>
            </a:r>
          </a:p>
          <a:p>
            <a:pPr lvl="1"/>
            <a:r>
              <a:rPr lang="en-US" dirty="0" smtClean="0"/>
              <a:t>Statistical price forecasting model’s objectives </a:t>
            </a:r>
          </a:p>
          <a:p>
            <a:pPr lvl="1"/>
            <a:r>
              <a:rPr lang="en-US" dirty="0" smtClean="0"/>
              <a:t>Modeling approach: Key ideas and simple numerical examples</a:t>
            </a:r>
          </a:p>
          <a:p>
            <a:pPr lvl="1"/>
            <a:r>
              <a:rPr lang="en-US" dirty="0" smtClean="0"/>
              <a:t>Practicalities: Data, training, and testing</a:t>
            </a:r>
          </a:p>
          <a:p>
            <a:pPr lvl="1"/>
            <a:r>
              <a:rPr lang="en-US" dirty="0" smtClean="0"/>
              <a:t>Performance results for expected real-time prices, confidence intervals, and expected closeout cost</a:t>
            </a:r>
          </a:p>
          <a:p>
            <a:pPr lvl="1"/>
            <a:r>
              <a:rPr lang="en-US" dirty="0" smtClean="0"/>
              <a:t>Mathematical formulations and algorithm details (in Appendices)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1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62484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The call option strike </a:t>
            </a:r>
            <a:r>
              <a:rPr lang="en-US" dirty="0"/>
              <a:t>price </a:t>
            </a:r>
            <a:r>
              <a:rPr lang="en-US" dirty="0" smtClean="0"/>
              <a:t>should depend (in significant part) </a:t>
            </a:r>
            <a:r>
              <a:rPr lang="en-US" dirty="0"/>
              <a:t>on the expected RT </a:t>
            </a:r>
            <a:r>
              <a:rPr lang="en-US" dirty="0" smtClean="0"/>
              <a:t>Hub LMP</a:t>
            </a:r>
          </a:p>
          <a:p>
            <a:pPr lvl="1"/>
            <a:r>
              <a:rPr lang="en-US" i="1" dirty="0" smtClean="0"/>
              <a:t>See </a:t>
            </a:r>
            <a:r>
              <a:rPr lang="en-US" dirty="0" smtClean="0"/>
              <a:t>ISO’s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November MC presentation</a:t>
            </a:r>
            <a:r>
              <a:rPr lang="en-US" dirty="0" smtClean="0"/>
              <a:t>, slides 45-56.</a:t>
            </a:r>
          </a:p>
          <a:p>
            <a:pPr lvl="1"/>
            <a:r>
              <a:rPr lang="en-US" dirty="0" smtClean="0"/>
              <a:t>Note: ISO continues to evaluate a possible “strike price adder” (future MC session)</a:t>
            </a:r>
          </a:p>
          <a:p>
            <a:r>
              <a:rPr lang="en-US" dirty="0" smtClean="0"/>
              <a:t>The </a:t>
            </a:r>
            <a:r>
              <a:rPr lang="en-US" dirty="0"/>
              <a:t>expected </a:t>
            </a:r>
            <a:r>
              <a:rPr lang="en-US" dirty="0" smtClean="0"/>
              <a:t>call option closeouts depend </a:t>
            </a:r>
            <a:r>
              <a:rPr lang="en-US" dirty="0"/>
              <a:t>on the distribution </a:t>
            </a:r>
            <a:r>
              <a:rPr lang="en-US" dirty="0" smtClean="0"/>
              <a:t>of possible RT Hub LMPs</a:t>
            </a:r>
          </a:p>
          <a:p>
            <a:pPr lvl="1"/>
            <a:r>
              <a:rPr lang="en-US" dirty="0" smtClean="0"/>
              <a:t>They are an input to calculate reference prices in the proposed </a:t>
            </a:r>
            <a:r>
              <a:rPr lang="en-US" dirty="0"/>
              <a:t>DA </a:t>
            </a:r>
            <a:r>
              <a:rPr lang="en-US" dirty="0" smtClean="0"/>
              <a:t>A/S mitigation design </a:t>
            </a:r>
          </a:p>
          <a:p>
            <a:pPr lvl="1"/>
            <a:r>
              <a:rPr lang="en-US" dirty="0" smtClean="0"/>
              <a:t>They are also used to construct DA A/S offer prices for the Impact Analysis simulations (future MC session)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Administering the DA A/S market requires estimates of the expected RT Hub LMP and its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77001" y="1638763"/>
            <a:ext cx="2057399" cy="6830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Stage 1: </a:t>
            </a:r>
          </a:p>
          <a:p>
            <a:pPr algn="ctr"/>
            <a:r>
              <a:rPr lang="en-US" sz="1600" dirty="0" smtClean="0"/>
              <a:t>Set the Strike Price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7278026" y="2342019"/>
            <a:ext cx="455345" cy="4148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1" y="2819400"/>
            <a:ext cx="2057400" cy="709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Stage 2: </a:t>
            </a:r>
          </a:p>
          <a:p>
            <a:pPr algn="ctr"/>
            <a:r>
              <a:rPr lang="en-US" sz="1600" dirty="0" smtClean="0"/>
              <a:t>DAM energy and DA A/S offers and awards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477001" y="4041383"/>
            <a:ext cx="2057399" cy="6830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Stage 3:</a:t>
            </a:r>
          </a:p>
          <a:p>
            <a:pPr algn="ctr"/>
            <a:r>
              <a:rPr lang="en-US" sz="1600" dirty="0" smtClean="0"/>
              <a:t>RT Market, realizing the LMP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7278027" y="4744639"/>
            <a:ext cx="455345" cy="4148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77001" y="5181600"/>
            <a:ext cx="2057399" cy="6830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Stage 4:</a:t>
            </a:r>
          </a:p>
          <a:p>
            <a:pPr algn="ctr"/>
            <a:r>
              <a:rPr lang="en-US" sz="1600" dirty="0" smtClean="0"/>
              <a:t>Settlement calculation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7278027" y="3562615"/>
            <a:ext cx="455345" cy="4148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864617"/>
            <a:ext cx="5408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For the remaining slides in this module, the term ‘RT LMP’ refers to the RT Hub LMP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Day-Ahead Reliability </a:t>
            </a:r>
            <a:r>
              <a:rPr lang="en-US" dirty="0" smtClean="0"/>
              <a:t>Standards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ISO must produce a day-ahead operating plan that satisfies key reliability standards</a:t>
            </a:r>
          </a:p>
          <a:p>
            <a:pPr lvl="0"/>
            <a:r>
              <a:rPr lang="en-US" b="1" dirty="0"/>
              <a:t>Operating reserve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ISO must have sufficient 10- and 30-minute response capability to ensure the ability to recover from the loss of the largest contingency</a:t>
            </a:r>
          </a:p>
          <a:p>
            <a:pPr lvl="1"/>
            <a:r>
              <a:rPr lang="en-US" dirty="0"/>
              <a:t>NERC </a:t>
            </a:r>
            <a:r>
              <a:rPr lang="en-US" dirty="0" smtClean="0"/>
              <a:t>BAL-002-3, </a:t>
            </a:r>
            <a:r>
              <a:rPr lang="en-US" dirty="0"/>
              <a:t>Requirement </a:t>
            </a:r>
            <a:r>
              <a:rPr lang="en-US" dirty="0" smtClean="0"/>
              <a:t>R.2</a:t>
            </a:r>
            <a:endParaRPr lang="en-US" dirty="0"/>
          </a:p>
          <a:p>
            <a:pPr lvl="1"/>
            <a:r>
              <a:rPr lang="en-US" dirty="0"/>
              <a:t>NPCC Directory </a:t>
            </a:r>
            <a:r>
              <a:rPr lang="en-US" dirty="0" smtClean="0"/>
              <a:t>#5</a:t>
            </a:r>
            <a:endParaRPr lang="en-US" dirty="0"/>
          </a:p>
          <a:p>
            <a:pPr lvl="0"/>
            <a:r>
              <a:rPr lang="en-US" b="1" dirty="0"/>
              <a:t>Load Forecast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ISO must ensure sufficient supply capability to satisfy the load forecast</a:t>
            </a:r>
          </a:p>
          <a:p>
            <a:pPr lvl="1"/>
            <a:r>
              <a:rPr lang="en-US" dirty="0"/>
              <a:t>NERC-TOP-002-4</a:t>
            </a:r>
          </a:p>
          <a:p>
            <a:r>
              <a:rPr lang="en-US" dirty="0" smtClean="0"/>
              <a:t>ISO has provided a detailed </a:t>
            </a:r>
            <a:r>
              <a:rPr lang="en-US" dirty="0" smtClean="0">
                <a:hlinkClick r:id="rId2"/>
              </a:rPr>
              <a:t>memo</a:t>
            </a:r>
            <a:r>
              <a:rPr lang="en-US" dirty="0" smtClean="0"/>
              <a:t> on the associated NERC and NPCC standards, and the current practices for satisfying these standards:</a:t>
            </a:r>
          </a:p>
          <a:p>
            <a:pPr lvl="1"/>
            <a:r>
              <a:rPr lang="en-US" dirty="0" smtClean="0"/>
              <a:t>Reliability Standards Supporting Day-Ahead Ancillary Services Requirements</a:t>
            </a:r>
            <a:r>
              <a:rPr lang="en-US" i="1" dirty="0" smtClean="0"/>
              <a:t> – Revised Edition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13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RT LMP Forecasting Model Needs to be Flexible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1337" y="1408176"/>
            <a:ext cx="4495800" cy="43068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Both the expected RT LMP, and the uncertainty over it, can vary widely by hour and day-to-day</a:t>
            </a:r>
          </a:p>
          <a:p>
            <a:r>
              <a:rPr lang="en-US" dirty="0" smtClean="0"/>
              <a:t>To account for this, the ISO’s model incorporates key predictive data on:</a:t>
            </a:r>
          </a:p>
          <a:p>
            <a:pPr lvl="1"/>
            <a:r>
              <a:rPr lang="en-US" dirty="0" smtClean="0"/>
              <a:t>Fuel prices</a:t>
            </a:r>
          </a:p>
          <a:p>
            <a:pPr lvl="1"/>
            <a:r>
              <a:rPr lang="en-US" dirty="0" smtClean="0"/>
              <a:t>Forecast system loads</a:t>
            </a:r>
          </a:p>
          <a:p>
            <a:pPr lvl="1"/>
            <a:r>
              <a:rPr lang="en-US" dirty="0" smtClean="0"/>
              <a:t>Forecast weather information</a:t>
            </a:r>
          </a:p>
          <a:p>
            <a:r>
              <a:rPr lang="en-US" dirty="0" smtClean="0"/>
              <a:t>For each hour of the next operating day, this information, and the statistical modeling technique we propose, predicts:</a:t>
            </a:r>
          </a:p>
          <a:p>
            <a:pPr lvl="1"/>
            <a:r>
              <a:rPr lang="en-US" dirty="0" smtClean="0"/>
              <a:t>The next-day expected RT LMP</a:t>
            </a:r>
          </a:p>
          <a:p>
            <a:pPr lvl="1"/>
            <a:r>
              <a:rPr lang="en-US" dirty="0" smtClean="0"/>
              <a:t>A full </a:t>
            </a:r>
            <a:r>
              <a:rPr lang="en-US" i="1" dirty="0" smtClean="0"/>
              <a:t>probability distribution </a:t>
            </a:r>
            <a:r>
              <a:rPr lang="en-US" dirty="0" smtClean="0"/>
              <a:t>of possible RT LMP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Chart Placeholder 7"/>
          <p:cNvPicPr>
            <a:picLocks noGrp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76400"/>
            <a:ext cx="4270375" cy="346101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52400" y="5715000"/>
            <a:ext cx="8839200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For more discussion and figures, see Sec. 5.1 of the </a:t>
            </a:r>
            <a:r>
              <a:rPr lang="en-US" sz="2000" u="sng" dirty="0" smtClean="0">
                <a:hlinkClick r:id="rId3"/>
              </a:rPr>
              <a:t>technical memo </a:t>
            </a:r>
            <a:r>
              <a:rPr lang="en-US" sz="2000" dirty="0" smtClean="0"/>
              <a:t>for today</a:t>
            </a:r>
          </a:p>
        </p:txBody>
      </p:sp>
    </p:spTree>
    <p:extLst>
      <p:ext uri="{BB962C8B-B14F-4D97-AF65-F5344CB8AC3E}">
        <p14:creationId xmlns:p14="http://schemas.microsoft.com/office/powerpoint/2010/main" val="33985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Gaussian Mixture Statistical Forecasting Model Performs Well for These Purposes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proposed statistical modeling technique accounts for data that is observable before DA A/S offers are due (details in the memo)</a:t>
            </a:r>
          </a:p>
          <a:p>
            <a:pPr lvl="1"/>
            <a:r>
              <a:rPr lang="en-US" dirty="0" smtClean="0"/>
              <a:t>Day-ahead market load forecast, 24-hour lagged LMP, gas price, No. 6 fuel price, and a number of standard forecast weather measures</a:t>
            </a:r>
          </a:p>
          <a:p>
            <a:pPr lvl="1"/>
            <a:r>
              <a:rPr lang="en-US" dirty="0" smtClean="0"/>
              <a:t>Extensive testing showed that additional variables would not meaningfully improve the forecast model</a:t>
            </a:r>
          </a:p>
          <a:p>
            <a:pPr lvl="1"/>
            <a:r>
              <a:rPr lang="en-US" dirty="0" smtClean="0"/>
              <a:t>All model input information is publicly available (from commercial vendors)</a:t>
            </a:r>
          </a:p>
          <a:p>
            <a:r>
              <a:rPr lang="en-US" dirty="0" smtClean="0"/>
              <a:t>A Gaussian Mixture Model (GMM) will</a:t>
            </a:r>
            <a:r>
              <a:rPr lang="en-US" dirty="0" smtClean="0">
                <a:solidFill>
                  <a:srgbClr val="F68920"/>
                </a:solidFill>
              </a:rPr>
              <a:t> </a:t>
            </a:r>
            <a:r>
              <a:rPr lang="en-US" dirty="0" smtClean="0"/>
              <a:t>allow us to account for structural characteristics observed in the historical RT LMP</a:t>
            </a:r>
          </a:p>
          <a:p>
            <a:pPr lvl="1"/>
            <a:r>
              <a:rPr lang="en-US" dirty="0" smtClean="0"/>
              <a:t>GMM is a sophisticated statistical model useful for forecasting (asymmetric) probability distributions and their dynamics (by hour)</a:t>
            </a:r>
          </a:p>
          <a:p>
            <a:pPr lvl="1"/>
            <a:r>
              <a:rPr lang="en-US" dirty="0" smtClean="0"/>
              <a:t>Provides more flexibility and leverages available data better than widely-used alternatives (</a:t>
            </a:r>
            <a:r>
              <a:rPr lang="en-US" i="1" dirty="0" smtClean="0"/>
              <a:t>more on which shortly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 (GMM)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4731" y="914400"/>
            <a:ext cx="8229600" cy="4572000"/>
          </a:xfrm>
        </p:spPr>
        <p:txBody>
          <a:bodyPr/>
          <a:lstStyle/>
          <a:p>
            <a:r>
              <a:rPr lang="en-US" dirty="0" smtClean="0"/>
              <a:t>We illustrate how the GMM works through an example</a:t>
            </a:r>
          </a:p>
          <a:p>
            <a:pPr lvl="1"/>
            <a:r>
              <a:rPr lang="en-US" dirty="0" smtClean="0"/>
              <a:t>The detail of the example is in section 2 of today’s memorandum</a:t>
            </a:r>
          </a:p>
          <a:p>
            <a:r>
              <a:rPr lang="en-US" dirty="0" smtClean="0"/>
              <a:t>Suppose that we have a (simulated) dataset consisting of hourly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RT LMP data, represented in the following histogram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90600" y="2590800"/>
          <a:ext cx="732268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2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189" y="-76200"/>
            <a:ext cx="8229600" cy="1143000"/>
          </a:xfrm>
        </p:spPr>
        <p:txBody>
          <a:bodyPr/>
          <a:lstStyle/>
          <a:p>
            <a:r>
              <a:rPr lang="en-US" dirty="0" smtClean="0"/>
              <a:t>Challenges Modelling Electricity Price Data: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9189" y="762000"/>
            <a:ext cx="8229600" cy="4572000"/>
          </a:xfrm>
        </p:spPr>
        <p:txBody>
          <a:bodyPr/>
          <a:lstStyle/>
          <a:p>
            <a:r>
              <a:rPr lang="en-US" dirty="0" smtClean="0"/>
              <a:t>Widely-used statistical methods try to find </a:t>
            </a:r>
            <a:r>
              <a:rPr lang="en-US" b="1" i="1" dirty="0" smtClean="0"/>
              <a:t>one </a:t>
            </a:r>
            <a:r>
              <a:rPr lang="en-US" dirty="0" smtClean="0"/>
              <a:t>distribution that best fits the data</a:t>
            </a:r>
          </a:p>
          <a:p>
            <a:r>
              <a:rPr lang="en-US" dirty="0" smtClean="0"/>
              <a:t>One example is the “bell-shape” or normal distribution</a:t>
            </a:r>
          </a:p>
          <a:p>
            <a:r>
              <a:rPr lang="en-US" dirty="0" smtClean="0"/>
              <a:t>In electricity price data, this approach commonly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leads to poor fit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066800" y="2971800"/>
          <a:ext cx="6781800" cy="33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28956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Underestimates the frequency of the most common RT LMP values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795" y="395757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Mis-estimates the frequency of not-so-frequent RT LMP values and the “fat right tail” of electricity price data</a:t>
            </a:r>
            <a:endParaRPr lang="en-US" sz="1600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00400" y="3733800"/>
            <a:ext cx="457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5230785" y="4619297"/>
            <a:ext cx="1161010" cy="44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97629" y="3733800"/>
            <a:ext cx="536171" cy="121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4553990" y="4619297"/>
            <a:ext cx="1837805" cy="33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</a:t>
            </a:r>
            <a:r>
              <a:rPr lang="en-US" dirty="0" smtClean="0"/>
              <a:t>Models (GMM)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36664" y="902847"/>
            <a:ext cx="8654935" cy="4572000"/>
          </a:xfrm>
        </p:spPr>
        <p:txBody>
          <a:bodyPr>
            <a:normAutofit/>
          </a:bodyPr>
          <a:lstStyle/>
          <a:p>
            <a:r>
              <a:rPr lang="en-US" dirty="0"/>
              <a:t>The Gaussian Mixture Model is able to overcome these issues </a:t>
            </a:r>
            <a:endParaRPr lang="en-US" dirty="0" smtClean="0"/>
          </a:p>
          <a:p>
            <a:r>
              <a:rPr lang="en-US" dirty="0" smtClean="0"/>
              <a:t>The GMM technique approximates the data with (dynamic) combinations of multiple distributions, depending on the hour</a:t>
            </a:r>
          </a:p>
          <a:p>
            <a:pPr lvl="1"/>
            <a:r>
              <a:rPr lang="en-US" dirty="0" smtClean="0"/>
              <a:t>This significantly better matches the frequency of each RT LMP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11082"/>
              </p:ext>
            </p:extLst>
          </p:nvPr>
        </p:nvGraphicFramePr>
        <p:xfrm>
          <a:off x="838200" y="2438400"/>
          <a:ext cx="750513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</a:t>
            </a:r>
            <a:r>
              <a:rPr lang="en-US" dirty="0" smtClean="0"/>
              <a:t>Models (GMM)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902847"/>
            <a:ext cx="8839199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 practice, the GMM uses the historical data, identifies the best mean and variance for each distribution, and the optimal weight that each distribution should have, </a:t>
            </a:r>
            <a:r>
              <a:rPr lang="en-US" i="1" dirty="0" smtClean="0"/>
              <a:t>for each hour of the </a:t>
            </a:r>
            <a:r>
              <a:rPr lang="en-US" dirty="0" smtClean="0"/>
              <a:t>data</a:t>
            </a:r>
          </a:p>
          <a:p>
            <a:pPr lvl="1"/>
            <a:r>
              <a:rPr lang="en-US" b="1" dirty="0" smtClean="0"/>
              <a:t>Gaussian Mixture Model = Optimal Dynamic Mix of Different Gaussian Distributions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343398"/>
              </p:ext>
            </p:extLst>
          </p:nvPr>
        </p:nvGraphicFramePr>
        <p:xfrm>
          <a:off x="838199" y="2971800"/>
          <a:ext cx="7086601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5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 Development and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recommend a 3-distribution approximating mixture model, based on extensive testing</a:t>
            </a:r>
          </a:p>
          <a:p>
            <a:pPr lvl="1"/>
            <a:r>
              <a:rPr lang="en-US" dirty="0" smtClean="0"/>
              <a:t>Each distribution’s shape, scale, and position depend on the input data</a:t>
            </a:r>
          </a:p>
          <a:p>
            <a:r>
              <a:rPr lang="en-US" dirty="0" smtClean="0"/>
              <a:t>We trained and tested the proposed model with historical hourly LMPs and observable data from 2012 through 2021</a:t>
            </a:r>
            <a:endParaRPr lang="en-US" dirty="0"/>
          </a:p>
          <a:p>
            <a:pPr lvl="1"/>
            <a:r>
              <a:rPr lang="en-US" dirty="0" smtClean="0"/>
              <a:t>Training Period: 61,389 hours from Jan 2012 through Dec 2018</a:t>
            </a:r>
          </a:p>
          <a:p>
            <a:pPr lvl="1"/>
            <a:r>
              <a:rPr lang="en-US" dirty="0" smtClean="0"/>
              <a:t>Testing Period: 26,304 hours from Jan 2019 through Dec 2021</a:t>
            </a:r>
          </a:p>
          <a:p>
            <a:r>
              <a:rPr lang="en-US" sz="2600" dirty="0" smtClean="0"/>
              <a:t>To evaluate performance during the testing period:</a:t>
            </a:r>
          </a:p>
          <a:p>
            <a:pPr lvl="1"/>
            <a:r>
              <a:rPr lang="en-US" sz="2200" dirty="0" smtClean="0"/>
              <a:t>The next-day hourly RT LMPs were forecasted ‘one day at a time’, sequentially, using the trained model (as would occur in production), and compared with the actual hourly RT LMPs</a:t>
            </a:r>
          </a:p>
        </p:txBody>
      </p:sp>
    </p:spTree>
    <p:extLst>
      <p:ext uri="{BB962C8B-B14F-4D97-AF65-F5344CB8AC3E}">
        <p14:creationId xmlns:p14="http://schemas.microsoft.com/office/powerpoint/2010/main" val="8129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Performance of the Proposed GMM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803282"/>
            <a:ext cx="861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We first assessed the performance of the GMM at predicting the RT LMP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Benchmarked against a leading commercial price forecasting service vendor’s forecasts</a:t>
            </a:r>
          </a:p>
          <a:p>
            <a:pPr lvl="1"/>
            <a:r>
              <a:rPr lang="en-US" dirty="0" smtClean="0"/>
              <a:t>Also compared for reference to the DA LMP, which is determined several hours later (after the DA market is cleared)</a:t>
            </a:r>
          </a:p>
          <a:p>
            <a:r>
              <a:rPr lang="en-US" dirty="0" smtClean="0"/>
              <a:t>The expected RT LMP predicted by the GMM is strongly correlated with the observed RT LMP, and the forecasting errors are slightly smaller than the alternative’s</a:t>
            </a:r>
          </a:p>
          <a:p>
            <a:pPr lvl="1"/>
            <a:r>
              <a:rPr lang="en-US" dirty="0" smtClean="0"/>
              <a:t>For more information, consult Table 4 and section 5.2 </a:t>
            </a:r>
            <a:r>
              <a:rPr lang="en-US" dirty="0"/>
              <a:t>of today’s memo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97704"/>
              </p:ext>
            </p:extLst>
          </p:nvPr>
        </p:nvGraphicFramePr>
        <p:xfrm>
          <a:off x="538943" y="4572000"/>
          <a:ext cx="8147857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162">
                  <a:extLst>
                    <a:ext uri="{9D8B030D-6E8A-4147-A177-3AD203B41FA5}">
                      <a16:colId xmlns:a16="http://schemas.microsoft.com/office/drawing/2014/main" val="2449565269"/>
                    </a:ext>
                  </a:extLst>
                </a:gridCol>
                <a:gridCol w="2006162">
                  <a:extLst>
                    <a:ext uri="{9D8B030D-6E8A-4147-A177-3AD203B41FA5}">
                      <a16:colId xmlns:a16="http://schemas.microsoft.com/office/drawing/2014/main" val="1174278362"/>
                    </a:ext>
                  </a:extLst>
                </a:gridCol>
                <a:gridCol w="2007055">
                  <a:extLst>
                    <a:ext uri="{9D8B030D-6E8A-4147-A177-3AD203B41FA5}">
                      <a16:colId xmlns:a16="http://schemas.microsoft.com/office/drawing/2014/main" val="2963044694"/>
                    </a:ext>
                  </a:extLst>
                </a:gridCol>
                <a:gridCol w="2128478">
                  <a:extLst>
                    <a:ext uri="{9D8B030D-6E8A-4147-A177-3AD203B41FA5}">
                      <a16:colId xmlns:a16="http://schemas.microsoft.com/office/drawing/2014/main" val="1481459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Forecast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Correlation Coefficient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effectLst/>
                        </a:rPr>
                        <a:t>Mean Absolute Error</a:t>
                      </a:r>
                      <a:endParaRPr lang="en-US" sz="1600" b="0" spc="-2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effectLst/>
                        </a:rPr>
                        <a:t>Root Mean Square Error</a:t>
                      </a:r>
                      <a:endParaRPr lang="en-US" sz="1600" b="0" spc="-2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785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ISO’s GMM real-time price forecast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.75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$9.27/MWh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$15.77/MWh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77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Commercial vendor real-time price forecast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.71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$9.74/MWh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$16.65/MWh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1367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For Reference Purposes: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16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DA LMP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.83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$7.48/MWh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$13.26/MWh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64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Performance of the Proposed GMM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6116" y="880867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Both the commercial alternative and the DA LMP forecast the RT LMP, but not its distribution</a:t>
            </a:r>
          </a:p>
          <a:p>
            <a:pPr lvl="1"/>
            <a:r>
              <a:rPr lang="en-US" dirty="0" smtClean="0"/>
              <a:t>As such, they are not viable alternatives to be used to estimate the expected closeouts</a:t>
            </a:r>
          </a:p>
          <a:p>
            <a:pPr lvl="1"/>
            <a:r>
              <a:rPr lang="en-US" dirty="0" smtClean="0"/>
              <a:t>We cannot compare distributional properties across alternatives</a:t>
            </a:r>
          </a:p>
          <a:p>
            <a:r>
              <a:rPr lang="en-US" dirty="0" smtClean="0"/>
              <a:t>Additional testing (Appendix A7.1 of the memo) shows that all three models have qualitatively similar forecasting errors</a:t>
            </a:r>
          </a:p>
          <a:p>
            <a:pPr lvl="1"/>
            <a:r>
              <a:rPr lang="en-US" dirty="0" smtClean="0"/>
              <a:t>No evidence found that the model will materially mis-estimate the expected RT LMP when the other two models would not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2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 smtClean="0"/>
              <a:t>Distributional Performance of the Proposed GMM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1658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Coverage probability accuracy. </a:t>
            </a:r>
            <a:r>
              <a:rPr lang="en-US" dirty="0" smtClean="0"/>
              <a:t>The frequency the RT LMP falls within the model’s hourly predicted confidence intervals</a:t>
            </a:r>
          </a:p>
          <a:p>
            <a:pPr lvl="1"/>
            <a:r>
              <a:rPr lang="en-US" dirty="0" smtClean="0"/>
              <a:t>Measured during the testing period, on ‘one day-before’ forecasts</a:t>
            </a:r>
          </a:p>
          <a:p>
            <a:pPr lvl="1"/>
            <a:r>
              <a:rPr lang="en-US" dirty="0" smtClean="0"/>
              <a:t>An accurate model should produce coverage probabilities equal to the significance level of the confidence interval</a:t>
            </a:r>
          </a:p>
          <a:p>
            <a:r>
              <a:rPr lang="en-US" dirty="0"/>
              <a:t>The trained GMM performs well estimating next-day confidence intervals for each hour’s RT </a:t>
            </a:r>
            <a:r>
              <a:rPr lang="en-US" dirty="0" smtClean="0"/>
              <a:t>LMP</a:t>
            </a:r>
          </a:p>
          <a:p>
            <a:pPr lvl="1"/>
            <a:r>
              <a:rPr lang="en-US" dirty="0" smtClean="0"/>
              <a:t>The GMM coverage probabilities are close to the intervals’ confidence level</a:t>
            </a:r>
          </a:p>
          <a:p>
            <a:pPr lvl="1"/>
            <a:r>
              <a:rPr lang="en-US" dirty="0"/>
              <a:t>For more information, consult Table 5 and section 5.3 of </a:t>
            </a:r>
            <a:r>
              <a:rPr lang="en-US" dirty="0" smtClean="0"/>
              <a:t>today’s </a:t>
            </a:r>
            <a:r>
              <a:rPr lang="en-US" dirty="0"/>
              <a:t>memo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07165"/>
              </p:ext>
            </p:extLst>
          </p:nvPr>
        </p:nvGraphicFramePr>
        <p:xfrm>
          <a:off x="832658" y="4724400"/>
          <a:ext cx="7467600" cy="152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485">
                  <a:extLst>
                    <a:ext uri="{9D8B030D-6E8A-4147-A177-3AD203B41FA5}">
                      <a16:colId xmlns:a16="http://schemas.microsoft.com/office/drawing/2014/main" val="3109428410"/>
                    </a:ext>
                  </a:extLst>
                </a:gridCol>
                <a:gridCol w="1866485">
                  <a:extLst>
                    <a:ext uri="{9D8B030D-6E8A-4147-A177-3AD203B41FA5}">
                      <a16:colId xmlns:a16="http://schemas.microsoft.com/office/drawing/2014/main" val="1076266496"/>
                    </a:ext>
                  </a:extLst>
                </a:gridCol>
                <a:gridCol w="1867315">
                  <a:extLst>
                    <a:ext uri="{9D8B030D-6E8A-4147-A177-3AD203B41FA5}">
                      <a16:colId xmlns:a16="http://schemas.microsoft.com/office/drawing/2014/main" val="3709810160"/>
                    </a:ext>
                  </a:extLst>
                </a:gridCol>
                <a:gridCol w="1867315">
                  <a:extLst>
                    <a:ext uri="{9D8B030D-6E8A-4147-A177-3AD203B41FA5}">
                      <a16:colId xmlns:a16="http://schemas.microsoft.com/office/drawing/2014/main" val="2628206057"/>
                    </a:ext>
                  </a:extLst>
                </a:gridCol>
              </a:tblGrid>
              <a:tr h="32418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Year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50% Confidence Interval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80% Confidence Interval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effectLst/>
                        </a:rPr>
                        <a:t>90% Confidence Interval</a:t>
                      </a:r>
                      <a:endParaRPr lang="en-US" sz="1600" b="0" spc="-2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12311"/>
                  </a:ext>
                </a:extLst>
              </a:tr>
              <a:tr h="2999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effectLst/>
                        </a:rPr>
                        <a:t>2019</a:t>
                      </a:r>
                      <a:endParaRPr lang="en-US" sz="1600" b="0" spc="-2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51%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84%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94%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524137"/>
                  </a:ext>
                </a:extLst>
              </a:tr>
              <a:tr h="2999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effectLst/>
                        </a:rPr>
                        <a:t>2020</a:t>
                      </a:r>
                      <a:endParaRPr lang="en-US" sz="1600" b="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53%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86%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94%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135403"/>
                  </a:ext>
                </a:extLst>
              </a:tr>
              <a:tr h="2999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effectLst/>
                        </a:rPr>
                        <a:t>2021</a:t>
                      </a:r>
                      <a:endParaRPr lang="en-US" sz="1600" b="0" spc="-2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46%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78%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89%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834443"/>
                  </a:ext>
                </a:extLst>
              </a:tr>
              <a:tr h="2999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effectLst/>
                        </a:rPr>
                        <a:t>2019-2021</a:t>
                      </a:r>
                      <a:endParaRPr lang="en-US" sz="1600" b="0" spc="-25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50%</a:t>
                      </a:r>
                      <a:endParaRPr lang="en-US" sz="16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83%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92%</a:t>
                      </a:r>
                      <a:endParaRPr lang="en-US" sz="16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65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DASI satisfies these DA reliability standards within the </a:t>
            </a:r>
            <a:r>
              <a:rPr lang="en-US" dirty="0" smtClean="0"/>
              <a:t>market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With DASI, the ISO is procuring, within the co-optimized DA market, the capabilities required to meet these key reliability standards in the DA timeframe</a:t>
            </a:r>
          </a:p>
          <a:p>
            <a:pPr lvl="1"/>
            <a:r>
              <a:rPr lang="en-US" dirty="0"/>
              <a:t>New DA A/S constraints will be applied in market clearing</a:t>
            </a:r>
          </a:p>
          <a:p>
            <a:pPr lvl="1"/>
            <a:r>
              <a:rPr lang="en-US" dirty="0"/>
              <a:t>New DA A/S products will be procured, and transparently priced</a:t>
            </a:r>
          </a:p>
          <a:p>
            <a:pPr lvl="0"/>
            <a:r>
              <a:rPr lang="en-US" dirty="0"/>
              <a:t>DA A/S awards provide sellers </a:t>
            </a:r>
          </a:p>
          <a:p>
            <a:pPr lvl="1"/>
            <a:r>
              <a:rPr lang="en-US" dirty="0"/>
              <a:t>Information: sellers will know the ISO is counting on their resources’ fast-start and ramp-up capabilities</a:t>
            </a:r>
          </a:p>
          <a:p>
            <a:pPr lvl="1"/>
            <a:r>
              <a:rPr lang="en-US" dirty="0"/>
              <a:t>Compensation: sellers receive payment for providing these key reliability services</a:t>
            </a:r>
          </a:p>
          <a:p>
            <a:pPr lvl="1"/>
            <a:r>
              <a:rPr lang="en-US" dirty="0"/>
              <a:t>Settlement obligation: sellers have efficient incentives to ensure </a:t>
            </a:r>
            <a:r>
              <a:rPr lang="en-US" dirty="0" smtClean="0"/>
              <a:t>the ability </a:t>
            </a:r>
            <a:r>
              <a:rPr lang="en-US" dirty="0"/>
              <a:t>to </a:t>
            </a:r>
            <a:r>
              <a:rPr lang="en-US" dirty="0" smtClean="0"/>
              <a:t>operate </a:t>
            </a:r>
            <a:r>
              <a:rPr lang="en-US" dirty="0"/>
              <a:t>in real-time</a:t>
            </a:r>
          </a:p>
        </p:txBody>
      </p:sp>
    </p:spTree>
    <p:extLst>
      <p:ext uri="{BB962C8B-B14F-4D97-AF65-F5344CB8AC3E}">
        <p14:creationId xmlns:p14="http://schemas.microsoft.com/office/powerpoint/2010/main" val="8666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dirty="0" smtClean="0"/>
              <a:t>Proposed GMM’s Performance Calculating Expected Closeouts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1658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DA A/S market does not operate yet, so there is no historical closeout data to test the model</a:t>
            </a:r>
          </a:p>
          <a:p>
            <a:r>
              <a:rPr lang="en-US" dirty="0" smtClean="0"/>
              <a:t>Using the model’s forecasted expected RT LMP we calculated what the “realized” closeout would have been for each hour of the testing period years</a:t>
            </a:r>
          </a:p>
          <a:p>
            <a:r>
              <a:rPr lang="en-US" dirty="0" smtClean="0"/>
              <a:t>We compared such estimate of the realized closeout with the expected closeout produced by the model</a:t>
            </a:r>
          </a:p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model was $0.04 per MWh from the estimate of the realized expected closeout:</a:t>
            </a:r>
          </a:p>
          <a:p>
            <a:pPr lvl="1"/>
            <a:r>
              <a:rPr lang="en-US" dirty="0" smtClean="0"/>
              <a:t>Average Estimate of the realized closeout = $5.52 /MWh</a:t>
            </a:r>
          </a:p>
          <a:p>
            <a:pPr lvl="1"/>
            <a:r>
              <a:rPr lang="en-US" dirty="0" smtClean="0"/>
              <a:t>Expected closeout = $5.56 /MWh</a:t>
            </a:r>
          </a:p>
          <a:p>
            <a:r>
              <a:rPr lang="en-US" dirty="0" smtClean="0"/>
              <a:t>Additional measures on expected closeout cost accuracy are provided in Table 6 in Section 5.4 of today’s memo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0945"/>
            <a:ext cx="8229600" cy="1143000"/>
          </a:xfrm>
        </p:spPr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7502" y="552515"/>
            <a:ext cx="8458200" cy="5817524"/>
          </a:xfrm>
        </p:spPr>
        <p:txBody>
          <a:bodyPr>
            <a:normAutofit/>
          </a:bodyPr>
          <a:lstStyle/>
          <a:p>
            <a:r>
              <a:rPr lang="en-US" dirty="0"/>
              <a:t>Based on extensive testing, we expect the proposed model will be satisfactory for its intended purposes in administering the co-optimized Day-Ahead </a:t>
            </a:r>
            <a:r>
              <a:rPr lang="en-US" dirty="0" smtClean="0"/>
              <a:t>Market </a:t>
            </a:r>
          </a:p>
          <a:p>
            <a:pPr lvl="1"/>
            <a:r>
              <a:rPr lang="en-US" dirty="0" smtClean="0"/>
              <a:t>It will be used to determine (prior to any “adder”) the energy call option strike price, and to calculate expected closeout costs (a component of DA A/S mitigation reference prices)</a:t>
            </a:r>
          </a:p>
          <a:p>
            <a:r>
              <a:rPr lang="en-US" dirty="0" smtClean="0"/>
              <a:t>The proposed GMM model will be flexible and dynamic, to make forecasts that vary hourly and reflect system conditions forecast for the next day </a:t>
            </a:r>
          </a:p>
          <a:p>
            <a:r>
              <a:rPr lang="en-US" dirty="0" smtClean="0"/>
              <a:t>The model’s technical formulation is provided in the ISO’s memorandum for today, and the input data is publicly available (from commercial vendors)</a:t>
            </a:r>
          </a:p>
          <a:p>
            <a:r>
              <a:rPr lang="en-US" dirty="0" smtClean="0"/>
              <a:t>The GMM model performs slightly superior to available commercial vendor’s forecasts of the expected RT LMP</a:t>
            </a:r>
          </a:p>
          <a:p>
            <a:pPr lvl="1"/>
            <a:r>
              <a:rPr lang="en-US" dirty="0" smtClean="0"/>
              <a:t>Strong predictive power over the RT LMP, with similar forecasting errors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78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3397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51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Takeaways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DASI satisfies day-ahead reliability standards within the clearing and pricing of the DAM</a:t>
            </a:r>
          </a:p>
          <a:p>
            <a:r>
              <a:rPr lang="en-US" dirty="0" smtClean="0"/>
              <a:t>FRS ensures operating reserve needs are satisfied, and that the cost of satisfying them is transparently priced</a:t>
            </a:r>
          </a:p>
          <a:p>
            <a:r>
              <a:rPr lang="en-US" dirty="0" smtClean="0"/>
              <a:t>FER closes the energy gap and satisfies the load forecast by clearing additional physical DA energy supply and EIR</a:t>
            </a:r>
          </a:p>
          <a:p>
            <a:pPr lvl="1"/>
            <a:r>
              <a:rPr lang="en-US" dirty="0" smtClean="0"/>
              <a:t>Works in conjunction with FRS constraints to maintain load’s incentive to participate in the DAM</a:t>
            </a:r>
          </a:p>
          <a:p>
            <a:r>
              <a:rPr lang="en-US" dirty="0" smtClean="0"/>
              <a:t>The DA A/S design requires a reliable RT LMP forecasting model to set the strike price and compute the expected closeouts</a:t>
            </a:r>
          </a:p>
          <a:p>
            <a:pPr lvl="1"/>
            <a:r>
              <a:rPr lang="en-US" dirty="0" smtClean="0"/>
              <a:t>The proposed GMM model performs similarly to alternatives in forecasting the expected RT LMP</a:t>
            </a:r>
          </a:p>
          <a:p>
            <a:pPr lvl="1"/>
            <a:r>
              <a:rPr lang="en-US" dirty="0" smtClean="0"/>
              <a:t>It also accurately estimates the RT LMP distribution needed to compute the expected closeouts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134592746"/>
              </p:ext>
            </p:extLst>
          </p:nvPr>
        </p:nvGraphicFramePr>
        <p:xfrm>
          <a:off x="457200" y="958931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 -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hlinkClick r:id="rId2"/>
                        </a:rPr>
                        <a:t>October 12-13, 2022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Overview and initial proposed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November 8-10,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926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December 6-8,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164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January 10-12, 2023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51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February 7-9,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31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March 7-9,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 and review initial impact analysis results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407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April 11-12,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 and continue review of impact analysis results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819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May 9-10,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Present draft of the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ISO’s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proposal and initial Tariff redlines;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Continue review of impact analysis results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Discussion of any potential amendments to the ISO proposal*</a:t>
                      </a: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822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79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*Members </a:t>
            </a:r>
            <a:r>
              <a:rPr lang="en-US" sz="1200" dirty="0">
                <a:solidFill>
                  <a:srgbClr val="000000"/>
                </a:solidFill>
              </a:rPr>
              <a:t>should provide their materials in advance so that they can be distributed by the </a:t>
            </a:r>
            <a:r>
              <a:rPr lang="en-US" sz="1200" dirty="0" smtClean="0">
                <a:solidFill>
                  <a:srgbClr val="000000"/>
                </a:solidFill>
              </a:rPr>
              <a:t>posting date for the relevant MC meeting and </a:t>
            </a:r>
            <a:r>
              <a:rPr lang="en-US" sz="1200" dirty="0">
                <a:solidFill>
                  <a:srgbClr val="000000"/>
                </a:solidFill>
              </a:rPr>
              <a:t>should work with NEPOOL Counsel in the drafting of any desired Tariff changes or amendments to the ISO proposal</a:t>
            </a:r>
          </a:p>
        </p:txBody>
      </p:sp>
    </p:spTree>
    <p:extLst>
      <p:ext uri="{BB962C8B-B14F-4D97-AF65-F5344CB8AC3E}">
        <p14:creationId xmlns:p14="http://schemas.microsoft.com/office/powerpoint/2010/main" val="15884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457200" y="944253"/>
          <a:ext cx="8229600" cy="423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June 6-7,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Present any design refinements to the ISO’s proposal and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Tariff redlines focusing on revisions since the prior meeting;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Continue review of impact analysis results;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Discussion of any potential amendments to the ISO proposal including Tariff language*</a:t>
                      </a: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227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July 11-12,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Discuss any remaining design refinements to the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ISO’s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proposal and continue review of Tariff redlines focusing on what is new; Continued discussion of any potential amendments*</a:t>
                      </a: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650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August 8-10,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 on DASI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proposal and any proposed stakeholder amendments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09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 - September 7,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 on DASI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proposal and any proposed stakeholder amendments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753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79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*Members </a:t>
            </a:r>
            <a:r>
              <a:rPr lang="en-US" sz="1200" dirty="0">
                <a:solidFill>
                  <a:srgbClr val="000000"/>
                </a:solidFill>
              </a:rPr>
              <a:t>should provide their materials in advance so that they can be distributed by the </a:t>
            </a:r>
            <a:r>
              <a:rPr lang="en-US" sz="1200" dirty="0" smtClean="0">
                <a:solidFill>
                  <a:srgbClr val="000000"/>
                </a:solidFill>
              </a:rPr>
              <a:t>posting date for the relevant MC meeting and </a:t>
            </a:r>
            <a:r>
              <a:rPr lang="en-US" sz="1200" dirty="0">
                <a:solidFill>
                  <a:srgbClr val="000000"/>
                </a:solidFill>
              </a:rPr>
              <a:t>should work with NEPOOL Counsel in the drafting of any desired Tariff changes or amendments to the ISO proposal</a:t>
            </a:r>
          </a:p>
        </p:txBody>
      </p:sp>
    </p:spTree>
    <p:extLst>
      <p:ext uri="{BB962C8B-B14F-4D97-AF65-F5344CB8AC3E}">
        <p14:creationId xmlns:p14="http://schemas.microsoft.com/office/powerpoint/2010/main" val="33945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ext Placeholder 27"/>
          <p:cNvSpPr txBox="1">
            <a:spLocks/>
          </p:cNvSpPr>
          <p:nvPr/>
        </p:nvSpPr>
        <p:spPr>
          <a:xfrm>
            <a:off x="1066800" y="41910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Ben Ewing</a:t>
            </a:r>
          </a:p>
        </p:txBody>
      </p:sp>
      <p:sp>
        <p:nvSpPr>
          <p:cNvPr id="4" name="Text Placeholder 27"/>
          <p:cNvSpPr txBox="1">
            <a:spLocks/>
          </p:cNvSpPr>
          <p:nvPr/>
        </p:nvSpPr>
        <p:spPr>
          <a:xfrm>
            <a:off x="1064741" y="46482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(413) 535-4361 | Bewing@iso-ne.com</a:t>
            </a:r>
          </a:p>
        </p:txBody>
      </p:sp>
      <p:sp>
        <p:nvSpPr>
          <p:cNvPr id="5" name="Text Placeholder 27"/>
          <p:cNvSpPr txBox="1">
            <a:spLocks/>
          </p:cNvSpPr>
          <p:nvPr/>
        </p:nvSpPr>
        <p:spPr>
          <a:xfrm>
            <a:off x="1064741" y="5033319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Zeky Murra Anton</a:t>
            </a:r>
          </a:p>
        </p:txBody>
      </p:sp>
      <p:sp>
        <p:nvSpPr>
          <p:cNvPr id="6" name="Text Placeholder 27"/>
          <p:cNvSpPr txBox="1">
            <a:spLocks/>
          </p:cNvSpPr>
          <p:nvPr/>
        </p:nvSpPr>
        <p:spPr>
          <a:xfrm>
            <a:off x="1064741" y="5414319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(413) 540-4448 | </a:t>
            </a:r>
            <a:r>
              <a:rPr lang="en-US" dirty="0" smtClean="0">
                <a:solidFill>
                  <a:srgbClr val="000000"/>
                </a:solidFill>
              </a:rPr>
              <a:t>zmurra</a:t>
            </a:r>
            <a:r>
              <a:rPr lang="en-US" dirty="0">
                <a:solidFill>
                  <a:srgbClr val="000000"/>
                </a:solidFill>
              </a:rPr>
              <a:t>anton@iso-ne.com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8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 1: Conceptual </a:t>
            </a:r>
            <a:r>
              <a:rPr lang="en-US" dirty="0"/>
              <a:t>Logic of DAM clearing with FER/EIR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DASI </a:t>
            </a:r>
            <a:r>
              <a:rPr lang="en-US" dirty="0" smtClean="0"/>
              <a:t>constraints </a:t>
            </a:r>
            <a:r>
              <a:rPr lang="en-US" dirty="0"/>
              <a:t>and </a:t>
            </a:r>
            <a:r>
              <a:rPr lang="en-US" dirty="0" smtClean="0"/>
              <a:t>products </a:t>
            </a:r>
            <a:r>
              <a:rPr lang="en-US" dirty="0"/>
              <a:t>to meet key reliability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Load Forecast</a:t>
            </a:r>
          </a:p>
          <a:p>
            <a:pPr lvl="1"/>
            <a:r>
              <a:rPr lang="en-US" dirty="0"/>
              <a:t>New system-level DAM constraint: Forecast Energy Requirement (FER)</a:t>
            </a:r>
          </a:p>
          <a:p>
            <a:pPr lvl="1"/>
            <a:r>
              <a:rPr lang="en-US" dirty="0"/>
              <a:t>New system-level DAM product: Energy Imbalance Reserve (EIR)</a:t>
            </a:r>
          </a:p>
          <a:p>
            <a:pPr lvl="0"/>
            <a:r>
              <a:rPr lang="en-US" dirty="0"/>
              <a:t>Operating Reserve</a:t>
            </a:r>
          </a:p>
          <a:p>
            <a:pPr lvl="1"/>
            <a:r>
              <a:rPr lang="en-US" dirty="0"/>
              <a:t>New system-level DA constraints:</a:t>
            </a:r>
          </a:p>
          <a:p>
            <a:pPr lvl="2"/>
            <a:r>
              <a:rPr lang="en-US" dirty="0"/>
              <a:t>TMSR requirement, Total 10-minute requirement, Total 30-minute requirement</a:t>
            </a:r>
          </a:p>
          <a:p>
            <a:pPr lvl="1"/>
            <a:r>
              <a:rPr lang="en-US" dirty="0"/>
              <a:t>New </a:t>
            </a:r>
            <a:r>
              <a:rPr lang="en-US" dirty="0" smtClean="0"/>
              <a:t>suite </a:t>
            </a:r>
            <a:r>
              <a:rPr lang="en-US" dirty="0"/>
              <a:t>of </a:t>
            </a:r>
            <a:r>
              <a:rPr lang="en-US" dirty="0" smtClean="0"/>
              <a:t>system-level products</a:t>
            </a:r>
            <a:r>
              <a:rPr lang="en-US" dirty="0"/>
              <a:t>: Flexible Response Services (FRS)</a:t>
            </a:r>
          </a:p>
          <a:p>
            <a:pPr lvl="2"/>
            <a:r>
              <a:rPr lang="en-US" dirty="0"/>
              <a:t>Day-Ahead Ten-Minute Spinning Reserve (DA TMSR)</a:t>
            </a:r>
          </a:p>
          <a:p>
            <a:pPr lvl="2"/>
            <a:r>
              <a:rPr lang="en-US" dirty="0"/>
              <a:t>Day-Ahead Ten-Minute Non-Spinning Reserve (DA TMNSR) </a:t>
            </a:r>
          </a:p>
          <a:p>
            <a:pPr lvl="2"/>
            <a:r>
              <a:rPr lang="en-US" dirty="0"/>
              <a:t>Day-Ahead Thirty-Minute Operating Reserve (DA TMOR)</a:t>
            </a:r>
          </a:p>
        </p:txBody>
      </p:sp>
    </p:spTree>
    <p:extLst>
      <p:ext uri="{BB962C8B-B14F-4D97-AF65-F5344CB8AC3E}">
        <p14:creationId xmlns:p14="http://schemas.microsoft.com/office/powerpoint/2010/main" val="1215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Clearing fundamentals with FER and Bid-In Energy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Efficient </a:t>
            </a:r>
            <a:r>
              <a:rPr lang="en-US" dirty="0"/>
              <a:t>market clearing occurs when </a:t>
            </a:r>
          </a:p>
          <a:p>
            <a:pPr lvl="1"/>
            <a:r>
              <a:rPr lang="en-US" dirty="0"/>
              <a:t>Marginal Benefit of serving demand = Marginal Cost of serving demand</a:t>
            </a:r>
          </a:p>
          <a:p>
            <a:pPr lvl="0"/>
            <a:r>
              <a:rPr lang="en-US" dirty="0"/>
              <a:t>We’ll examine how this condition holds under the current DAM clearing, as well as with the FER applied</a:t>
            </a:r>
          </a:p>
        </p:txBody>
      </p:sp>
    </p:spTree>
    <p:extLst>
      <p:ext uri="{BB962C8B-B14F-4D97-AF65-F5344CB8AC3E}">
        <p14:creationId xmlns:p14="http://schemas.microsoft.com/office/powerpoint/2010/main" val="11701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DAM: One </a:t>
            </a:r>
            <a:r>
              <a:rPr lang="en-US" dirty="0" smtClean="0"/>
              <a:t>demand </a:t>
            </a:r>
            <a:r>
              <a:rPr lang="en-US" dirty="0"/>
              <a:t>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Conceptually, today’s DAM clears at the point where offered supply meets bid-in </a:t>
            </a:r>
            <a:r>
              <a:rPr lang="en-US" dirty="0" smtClean="0"/>
              <a:t>demand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blue demand curve here is comprised of participant’s demand bids</a:t>
            </a:r>
          </a:p>
          <a:p>
            <a:pPr lvl="0"/>
            <a:r>
              <a:rPr lang="en-US" dirty="0"/>
              <a:t>DA LMP reflects the price at which:</a:t>
            </a:r>
          </a:p>
          <a:p>
            <a:pPr lvl="1"/>
            <a:r>
              <a:rPr lang="en-US" dirty="0"/>
              <a:t>Marginal Cost of Suppliers = Marginal Benefit of Consumers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210810" cy="3105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Two demand constraints will be applied in the clearing of the DAM</a:t>
            </a:r>
          </a:p>
          <a:p>
            <a:pPr lvl="1"/>
            <a:r>
              <a:rPr lang="en-US" dirty="0"/>
              <a:t>Bid-in Demand – exists today</a:t>
            </a:r>
          </a:p>
          <a:p>
            <a:pPr lvl="1"/>
            <a:r>
              <a:rPr lang="en-US" dirty="0"/>
              <a:t>FER – new, considers Load Forecast</a:t>
            </a:r>
          </a:p>
          <a:p>
            <a:pPr lvl="0"/>
            <a:r>
              <a:rPr lang="en-US" dirty="0"/>
              <a:t>Two supply curves will be considered when satisfying these two demands</a:t>
            </a:r>
          </a:p>
          <a:p>
            <a:pPr lvl="1"/>
            <a:r>
              <a:rPr lang="en-US" dirty="0"/>
              <a:t>Energy supply offers – exists today</a:t>
            </a:r>
          </a:p>
          <a:p>
            <a:pPr lvl="1"/>
            <a:r>
              <a:rPr lang="en-US" dirty="0"/>
              <a:t>EIR offers – new</a:t>
            </a:r>
          </a:p>
          <a:p>
            <a:pPr lvl="0"/>
            <a:r>
              <a:rPr lang="en-US" dirty="0"/>
              <a:t>Two clearing prices will result</a:t>
            </a:r>
          </a:p>
          <a:p>
            <a:pPr lvl="1"/>
            <a:r>
              <a:rPr lang="en-US" dirty="0"/>
              <a:t>DA LMP – exists today</a:t>
            </a:r>
          </a:p>
          <a:p>
            <a:pPr lvl="1"/>
            <a:r>
              <a:rPr lang="en-US" dirty="0"/>
              <a:t>FER Price (FERP) – new</a:t>
            </a:r>
          </a:p>
          <a:p>
            <a:pPr lvl="0"/>
            <a:r>
              <a:rPr lang="en-US" dirty="0"/>
              <a:t>We’ll walk through these concepts graphically over the next several slides</a:t>
            </a:r>
          </a:p>
        </p:txBody>
      </p:sp>
    </p:spTree>
    <p:extLst>
      <p:ext uri="{BB962C8B-B14F-4D97-AF65-F5344CB8AC3E}">
        <p14:creationId xmlns:p14="http://schemas.microsoft.com/office/powerpoint/2010/main" val="2953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Cleared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First, examine cleared quantities with two supply and two demand curves in the DAM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(terms defined on the next slide)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95" y="1905000"/>
            <a:ext cx="5210810" cy="3382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Cleared </a:t>
            </a:r>
            <a:r>
              <a:rPr lang="en-US" dirty="0" smtClean="0"/>
              <a:t>Quantities (</a:t>
            </a:r>
            <a:r>
              <a:rPr lang="en-US" i="1" dirty="0" smtClean="0"/>
              <a:t>cont’d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On the prior slide, </a:t>
            </a:r>
          </a:p>
          <a:p>
            <a:pPr lvl="1"/>
            <a:r>
              <a:rPr lang="en-US" dirty="0" smtClean="0"/>
              <a:t>D</a:t>
            </a:r>
            <a:r>
              <a:rPr lang="en-US" dirty="0"/>
              <a:t>* represents the cleared DA Energy quantity</a:t>
            </a:r>
          </a:p>
          <a:p>
            <a:pPr lvl="1"/>
            <a:r>
              <a:rPr lang="en-US" dirty="0"/>
              <a:t>EIR is cleared, beyond D*, to satisfy the load forecast (LF)</a:t>
            </a:r>
          </a:p>
          <a:p>
            <a:pPr lvl="2"/>
            <a:r>
              <a:rPr lang="en-US" dirty="0"/>
              <a:t>For convenience, the EIR supply curve is drawn starting at D*</a:t>
            </a:r>
          </a:p>
          <a:p>
            <a:pPr lvl="1"/>
            <a:r>
              <a:rPr lang="en-US" dirty="0"/>
              <a:t>MC</a:t>
            </a:r>
            <a:r>
              <a:rPr lang="en-US" baseline="30000" dirty="0"/>
              <a:t>S</a:t>
            </a:r>
            <a:r>
              <a:rPr lang="en-US" dirty="0"/>
              <a:t> is the marginal cost of cleared energy supply</a:t>
            </a:r>
          </a:p>
          <a:p>
            <a:pPr lvl="1"/>
            <a:r>
              <a:rPr lang="en-US" dirty="0"/>
              <a:t>MC</a:t>
            </a:r>
            <a:r>
              <a:rPr lang="en-US" baseline="30000" dirty="0"/>
              <a:t>EIR</a:t>
            </a:r>
            <a:r>
              <a:rPr lang="en-US" dirty="0"/>
              <a:t> is the marginal cost of cleared EIR</a:t>
            </a:r>
          </a:p>
          <a:p>
            <a:pPr lvl="1"/>
            <a:r>
              <a:rPr lang="en-US" dirty="0"/>
              <a:t>MB is the marginal benefit of serving energy demand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Cleared Quantities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Cleared Physical Energy + EIR = Load Forecast</a:t>
            </a:r>
          </a:p>
          <a:p>
            <a:pPr lvl="1"/>
            <a:r>
              <a:rPr lang="en-US" b="1" dirty="0"/>
              <a:t>More energy is cleared</a:t>
            </a:r>
            <a:r>
              <a:rPr lang="en-US" dirty="0"/>
              <a:t> with the FER applied than in the current DAM</a:t>
            </a:r>
          </a:p>
          <a:p>
            <a:pPr lvl="2"/>
            <a:r>
              <a:rPr lang="en-US" dirty="0"/>
              <a:t>D* &gt; D</a:t>
            </a:r>
          </a:p>
          <a:p>
            <a:pPr lvl="0"/>
            <a:r>
              <a:rPr lang="en-US" b="1" dirty="0"/>
              <a:t>Note</a:t>
            </a:r>
            <a:r>
              <a:rPr lang="en-US" dirty="0"/>
              <a:t>: The DAM no longer clears where energy supply and bid-in energy demand intersect</a:t>
            </a:r>
          </a:p>
          <a:p>
            <a:pPr lvl="1"/>
            <a:r>
              <a:rPr lang="en-US" dirty="0"/>
              <a:t>The marginal cost of energy supply (MC</a:t>
            </a:r>
            <a:r>
              <a:rPr lang="en-US" baseline="30000" dirty="0"/>
              <a:t>S</a:t>
            </a:r>
            <a:r>
              <a:rPr lang="en-US" dirty="0"/>
              <a:t>) exceeds the marginal benefit of demand (MB)</a:t>
            </a:r>
          </a:p>
          <a:p>
            <a:pPr lvl="1"/>
            <a:r>
              <a:rPr lang="en-US" i="1" dirty="0"/>
              <a:t>next slide</a:t>
            </a:r>
            <a:r>
              <a:rPr lang="en-US" dirty="0"/>
              <a:t>: How are marginal costs and marginal benefits aligned?</a:t>
            </a:r>
          </a:p>
        </p:txBody>
      </p:sp>
    </p:spTree>
    <p:extLst>
      <p:ext uri="{BB962C8B-B14F-4D97-AF65-F5344CB8AC3E}">
        <p14:creationId xmlns:p14="http://schemas.microsoft.com/office/powerpoint/2010/main" val="41348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Aligning marginal costs and marginal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With </a:t>
            </a:r>
            <a:r>
              <a:rPr lang="en-US" dirty="0"/>
              <a:t>two supply curves (energy and EIR), we have two marginal costs to consider</a:t>
            </a:r>
          </a:p>
          <a:p>
            <a:pPr lvl="0"/>
            <a:r>
              <a:rPr lang="en-US" dirty="0"/>
              <a:t>With the FER in place, clearing an additional MWh of energy, at the margin, incurs both a cost and a savings</a:t>
            </a:r>
          </a:p>
          <a:p>
            <a:pPr lvl="1"/>
            <a:r>
              <a:rPr lang="en-US" dirty="0"/>
              <a:t>Cost of one </a:t>
            </a:r>
            <a:r>
              <a:rPr lang="en-US" b="1" u="sng" dirty="0"/>
              <a:t>more</a:t>
            </a:r>
            <a:r>
              <a:rPr lang="en-US" dirty="0"/>
              <a:t> MWh of energy</a:t>
            </a:r>
          </a:p>
          <a:p>
            <a:pPr lvl="1"/>
            <a:r>
              <a:rPr lang="en-US" dirty="0"/>
              <a:t>Savings of one </a:t>
            </a:r>
            <a:r>
              <a:rPr lang="en-US" b="1" u="sng" dirty="0"/>
              <a:t>less</a:t>
            </a:r>
            <a:r>
              <a:rPr lang="en-US" dirty="0"/>
              <a:t> MWh of EIR</a:t>
            </a:r>
          </a:p>
          <a:p>
            <a:pPr lvl="0"/>
            <a:r>
              <a:rPr lang="en-US" dirty="0"/>
              <a:t>MB of serving energy demand = MC of serving energy demand</a:t>
            </a:r>
          </a:p>
          <a:p>
            <a:pPr lvl="1"/>
            <a:r>
              <a:rPr lang="en-US" dirty="0"/>
              <a:t>MC of serving energy demand = MC</a:t>
            </a:r>
            <a:r>
              <a:rPr lang="en-US" baseline="30000" dirty="0"/>
              <a:t>S</a:t>
            </a:r>
            <a:r>
              <a:rPr lang="en-US" dirty="0"/>
              <a:t> - MC</a:t>
            </a:r>
            <a:r>
              <a:rPr lang="en-US" baseline="30000" dirty="0"/>
              <a:t>EIR</a:t>
            </a:r>
            <a:endParaRPr lang="en-US" dirty="0"/>
          </a:p>
          <a:p>
            <a:pPr lvl="1"/>
            <a:r>
              <a:rPr lang="en-US" dirty="0"/>
              <a:t>MB = MC</a:t>
            </a:r>
            <a:r>
              <a:rPr lang="en-US" baseline="30000" dirty="0"/>
              <a:t>S</a:t>
            </a:r>
            <a:r>
              <a:rPr lang="en-US" dirty="0"/>
              <a:t> - MC</a:t>
            </a:r>
            <a:r>
              <a:rPr lang="en-US" baseline="30000" dirty="0"/>
              <a:t>EIR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Aligning marginal costs and marginal benefits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With </a:t>
            </a:r>
            <a:r>
              <a:rPr lang="en-US" dirty="0"/>
              <a:t>two supply and demand curves, efficient market clearing does not necessarily occur where supply and demand for </a:t>
            </a:r>
            <a:r>
              <a:rPr lang="en-US" u="sng" dirty="0"/>
              <a:t>energy alone</a:t>
            </a:r>
            <a:r>
              <a:rPr lang="en-US" dirty="0"/>
              <a:t> intersect</a:t>
            </a:r>
          </a:p>
          <a:p>
            <a:pPr lvl="1"/>
            <a:r>
              <a:rPr lang="en-US" dirty="0"/>
              <a:t>Clearing must account for the fact that clearing one more MWh of energy means we need one less MWh of EIR</a:t>
            </a:r>
          </a:p>
          <a:p>
            <a:pPr lvl="1"/>
            <a:r>
              <a:rPr lang="en-US" dirty="0"/>
              <a:t>This occurs whenever LF is ‘to the right’ of the intersection of energy supply and demand</a:t>
            </a:r>
          </a:p>
          <a:p>
            <a:pPr lvl="2"/>
            <a:r>
              <a:rPr lang="en-US" dirty="0"/>
              <a:t>Under this condition, more energy will be cleared than in today’s energy-only DAM (D* &gt; D)</a:t>
            </a:r>
          </a:p>
        </p:txBody>
      </p:sp>
    </p:spTree>
    <p:extLst>
      <p:ext uri="{BB962C8B-B14F-4D97-AF65-F5344CB8AC3E}">
        <p14:creationId xmlns:p14="http://schemas.microsoft.com/office/powerpoint/2010/main" val="39907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always, clearing prices reflect the incremental cost that would be incurred to satisfy one additional MWh of demand</a:t>
            </a:r>
          </a:p>
          <a:p>
            <a:r>
              <a:rPr lang="en-US" dirty="0"/>
              <a:t>Bid-in Energy: clearing one more MWh of energy supply means one less MWh of EIR is needed</a:t>
            </a:r>
          </a:p>
          <a:p>
            <a:pPr lvl="1"/>
            <a:r>
              <a:rPr lang="en-US" dirty="0"/>
              <a:t>DA LMP = MC</a:t>
            </a:r>
            <a:r>
              <a:rPr lang="en-US" baseline="30000" dirty="0"/>
              <a:t>S</a:t>
            </a:r>
            <a:r>
              <a:rPr lang="en-US" dirty="0"/>
              <a:t> - MC</a:t>
            </a:r>
            <a:r>
              <a:rPr lang="en-US" baseline="30000" dirty="0"/>
              <a:t>EIR</a:t>
            </a:r>
            <a:endParaRPr lang="en-US" dirty="0"/>
          </a:p>
          <a:p>
            <a:r>
              <a:rPr lang="en-US" dirty="0"/>
              <a:t>Load Forecast: an additional MWh of EIR can satisfy an incremental MWh of Load Forecast</a:t>
            </a:r>
          </a:p>
          <a:p>
            <a:pPr lvl="1"/>
            <a:r>
              <a:rPr lang="en-US" dirty="0"/>
              <a:t>FER Price = MC</a:t>
            </a:r>
            <a:r>
              <a:rPr lang="en-US" baseline="30000" dirty="0"/>
              <a:t>EIR</a:t>
            </a:r>
            <a:endParaRPr lang="en-US" dirty="0"/>
          </a:p>
          <a:p>
            <a:r>
              <a:rPr lang="en-US" dirty="0"/>
              <a:t>We’ll look at this pricing in the context of our clearing illustration</a:t>
            </a:r>
          </a:p>
        </p:txBody>
      </p:sp>
    </p:spTree>
    <p:extLst>
      <p:ext uri="{BB962C8B-B14F-4D97-AF65-F5344CB8AC3E}">
        <p14:creationId xmlns:p14="http://schemas.microsoft.com/office/powerpoint/2010/main" val="35081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Pricing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4" y="1600200"/>
            <a:ext cx="6034451" cy="412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4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Refresher: FER </a:t>
            </a:r>
            <a:r>
              <a:rPr lang="en-US" dirty="0"/>
              <a:t>and </a:t>
            </a:r>
            <a:r>
              <a:rPr lang="en-US" dirty="0" smtClean="0"/>
              <a:t>EIR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this module, we’ll discuss: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energy gap, and how it is addressed today and with DASI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formulation of the FER constraint, and the new EIR product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FER supply and </a:t>
            </a:r>
            <a:r>
              <a:rPr lang="en-US" dirty="0" smtClean="0"/>
              <a:t>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 with FER/EIR – Pricing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DA </a:t>
            </a:r>
            <a:r>
              <a:rPr lang="en-US" dirty="0"/>
              <a:t>LMP is the correct price for cleared DA demand</a:t>
            </a:r>
          </a:p>
          <a:p>
            <a:pPr lvl="1"/>
            <a:r>
              <a:rPr lang="en-US" dirty="0"/>
              <a:t>All cleared DA demand is willing to pay, at most, DA LMP</a:t>
            </a:r>
          </a:p>
          <a:p>
            <a:pPr lvl="1"/>
            <a:r>
              <a:rPr lang="en-US" dirty="0"/>
              <a:t>But, the DA LMP is lower than the MC of energy supply!</a:t>
            </a:r>
          </a:p>
          <a:p>
            <a:pPr lvl="2"/>
            <a:r>
              <a:rPr lang="en-US" dirty="0"/>
              <a:t>This is accounted for via the FER Price (FERP)</a:t>
            </a:r>
          </a:p>
          <a:p>
            <a:pPr lvl="0"/>
            <a:r>
              <a:rPr lang="en-US" dirty="0"/>
              <a:t>When EIR is cleared, the MC of energy supply will exceed DA LMP by (precisely) the FERP</a:t>
            </a:r>
          </a:p>
          <a:p>
            <a:pPr lvl="1"/>
            <a:r>
              <a:rPr lang="en-US" dirty="0"/>
              <a:t>MC</a:t>
            </a:r>
            <a:r>
              <a:rPr lang="en-US" baseline="30000" dirty="0"/>
              <a:t>S</a:t>
            </a:r>
            <a:r>
              <a:rPr lang="en-US" dirty="0"/>
              <a:t> = DA LMP + FERP</a:t>
            </a:r>
          </a:p>
          <a:p>
            <a:pPr lvl="0"/>
            <a:r>
              <a:rPr lang="en-US" dirty="0"/>
              <a:t>With the FER applied, the DAM separates the marginal cost of energy supply into two distinct price signals</a:t>
            </a:r>
          </a:p>
          <a:p>
            <a:pPr lvl="1"/>
            <a:r>
              <a:rPr lang="en-US" dirty="0"/>
              <a:t>The MC of serving DA energy demand (DA LMP)</a:t>
            </a:r>
          </a:p>
          <a:p>
            <a:pPr lvl="1"/>
            <a:r>
              <a:rPr lang="en-US" dirty="0"/>
              <a:t>The MC of satisfying the Load Forecast (FERP)</a:t>
            </a:r>
          </a:p>
        </p:txBody>
      </p:sp>
    </p:spTree>
    <p:extLst>
      <p:ext uri="{BB962C8B-B14F-4D97-AF65-F5344CB8AC3E}">
        <p14:creationId xmlns:p14="http://schemas.microsoft.com/office/powerpoint/2010/main" val="17513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 2: Numerical </a:t>
            </a:r>
            <a:r>
              <a:rPr lang="en-US" dirty="0"/>
              <a:t>clearing and pricing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1 - Clearing and pricing - today’s energy-only DAM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72200" y="1219200"/>
            <a:ext cx="251460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/>
              <a:t>DA LMP = $40/MWH</a:t>
            </a:r>
          </a:p>
          <a:p>
            <a:r>
              <a:rPr lang="en-US" sz="1800" dirty="0" smtClean="0"/>
              <a:t>Set by Demand Bid 2</a:t>
            </a:r>
            <a:endParaRPr lang="en-US" sz="1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809625"/>
            <a:ext cx="45624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2 - Clearing and Pricing - Energy balance &amp; FER only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5943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2 - Clearing and Pricing - Energy balance &amp; FER only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Now</a:t>
            </a:r>
            <a:r>
              <a:rPr lang="en-US" dirty="0"/>
              <a:t>, the DAM takes into consideration the load forecast of 720 MWh, via the FER</a:t>
            </a:r>
          </a:p>
          <a:p>
            <a:pPr lvl="0"/>
            <a:r>
              <a:rPr lang="en-US" dirty="0"/>
              <a:t>FER is satisfied with additional cleared energy, as well as EIR</a:t>
            </a:r>
          </a:p>
          <a:p>
            <a:pPr lvl="1"/>
            <a:r>
              <a:rPr lang="en-US" dirty="0"/>
              <a:t>Resource D now clears for energy and EIR, and is marginal for both</a:t>
            </a:r>
          </a:p>
          <a:p>
            <a:pPr lvl="1"/>
            <a:r>
              <a:rPr lang="en-US" dirty="0"/>
              <a:t>Note: in order to clear energy on Resource D, additional demand from Bid 2 is also cleared</a:t>
            </a:r>
          </a:p>
          <a:p>
            <a:pPr lvl="0"/>
            <a:r>
              <a:rPr lang="en-US" dirty="0"/>
              <a:t>FERP = $2.59/MWh</a:t>
            </a:r>
          </a:p>
          <a:p>
            <a:pPr lvl="1"/>
            <a:r>
              <a:rPr lang="en-US" dirty="0"/>
              <a:t>An additional MWh of load forecast would be satisfied by procuring an additional MWh of EIR from Resource D at a cost of $</a:t>
            </a:r>
            <a:r>
              <a:rPr lang="en-US" dirty="0" smtClean="0"/>
              <a:t>2.59/MWh</a:t>
            </a:r>
          </a:p>
          <a:p>
            <a:r>
              <a:rPr lang="en-US" i="1" dirty="0" smtClean="0"/>
              <a:t>continued next slide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2 - Clearing and Pricing - Energy balance &amp; FER only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DA </a:t>
            </a:r>
            <a:r>
              <a:rPr lang="en-US" dirty="0"/>
              <a:t>LMP: an additional MWh of bid-in demand would be satisfied as </a:t>
            </a:r>
            <a:r>
              <a:rPr lang="en-US" dirty="0" smtClean="0"/>
              <a:t>follows: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Marginal Cost of Energy Supply (Resource D) = DA LMP + FERP = $39.41 + $2.59 = $</a:t>
            </a:r>
            <a:r>
              <a:rPr lang="en-US" dirty="0" smtClean="0"/>
              <a:t>42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7543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3 - Energy balance and FRS – Opportunity Costs in DA LMP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81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3 - Energy balance and FRS– Opportunity Costs in DA LMP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a co-optimized DAM, inter-product opportunity costs can be reflected within the DA LMP</a:t>
            </a:r>
          </a:p>
          <a:p>
            <a:pPr lvl="1"/>
            <a:r>
              <a:rPr lang="en-US" dirty="0"/>
              <a:t>Here Gen D is marginal for energy, but incurs an opportunity cost as a result of selling energy and not FRS</a:t>
            </a:r>
          </a:p>
          <a:p>
            <a:pPr lvl="1"/>
            <a:r>
              <a:rPr lang="en-US" dirty="0"/>
              <a:t>Opportunity cost = FRS Clearing Price ($5.54) – Gen D FRS Offer ($2.59) = $2.95/MWh</a:t>
            </a:r>
          </a:p>
          <a:p>
            <a:pPr lvl="1"/>
            <a:r>
              <a:rPr lang="en-US" dirty="0"/>
              <a:t>This opportunity cost is ‘naturally’ reflected in the DA LMP, making Gen D indifferent between providing energy and </a:t>
            </a:r>
            <a:r>
              <a:rPr lang="en-US" dirty="0" smtClean="0"/>
              <a:t>FRS</a:t>
            </a:r>
          </a:p>
          <a:p>
            <a:r>
              <a:rPr lang="en-US" i="1" dirty="0" smtClean="0"/>
              <a:t>continued </a:t>
            </a:r>
            <a:r>
              <a:rPr lang="en-US" i="1" dirty="0"/>
              <a:t>next slide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3 - Energy balance and FRS – Opportunity Costs in DA LMP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 can see how this opportunity cost is incorporated into the DA LMP by calculating the incremental cost that would be incurred to satisfy an additional MWh of bid-in demand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3200"/>
            <a:ext cx="8763000" cy="20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3 - Energy balance and </a:t>
            </a:r>
            <a:r>
              <a:rPr lang="en-US" dirty="0" smtClean="0"/>
              <a:t>FRS – </a:t>
            </a:r>
            <a:r>
              <a:rPr lang="en-US" dirty="0"/>
              <a:t>Opportunity Costs in DA LMP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Key observation</a:t>
            </a:r>
            <a:r>
              <a:rPr lang="en-US" dirty="0"/>
              <a:t>: With the opportunity cost of providing energy, rather than FRS, incorporated into the DA LMP, the DA LMP is higher</a:t>
            </a:r>
          </a:p>
          <a:p>
            <a:pPr lvl="1"/>
            <a:r>
              <a:rPr lang="en-US" dirty="0"/>
              <a:t>DA LMP = $44.95</a:t>
            </a:r>
          </a:p>
          <a:p>
            <a:pPr lvl="1"/>
            <a:r>
              <a:rPr lang="en-US" dirty="0"/>
              <a:t>Expected RT LMP = $42</a:t>
            </a:r>
          </a:p>
          <a:p>
            <a:pPr lvl="0"/>
            <a:r>
              <a:rPr lang="en-US" dirty="0"/>
              <a:t>With FRS alone, this dynamic would provide a disincentive for load to participate in the DAM</a:t>
            </a:r>
          </a:p>
          <a:p>
            <a:pPr lvl="1"/>
            <a:r>
              <a:rPr lang="en-US" dirty="0"/>
              <a:t>Load would instead prefer to consume in real-time only, at lower cost</a:t>
            </a:r>
          </a:p>
          <a:p>
            <a:pPr lvl="0"/>
            <a:r>
              <a:rPr lang="en-US" dirty="0"/>
              <a:t>We’ll see that this is resolved when we jointly apply the FER and FRS constraints</a:t>
            </a:r>
          </a:p>
          <a:p>
            <a:pPr lvl="1"/>
            <a:r>
              <a:rPr lang="en-US" i="1" dirty="0"/>
              <a:t>see</a:t>
            </a:r>
            <a:r>
              <a:rPr lang="en-US" dirty="0"/>
              <a:t> Example 5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Today, an ‘energy gap’ may exist after the DAM clears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Energy gap occurs when Load Forecast &gt; DA cleared physical energy supply</a:t>
            </a:r>
          </a:p>
          <a:p>
            <a:pPr lvl="1"/>
            <a:r>
              <a:rPr lang="en-US" dirty="0"/>
              <a:t>Today, the ISO’s load forecast is not a direct input to the DAM</a:t>
            </a:r>
          </a:p>
          <a:p>
            <a:pPr lvl="1"/>
            <a:r>
              <a:rPr lang="en-US" dirty="0"/>
              <a:t>Today, the energy gap is addressed by the </a:t>
            </a:r>
            <a:r>
              <a:rPr lang="en-US" dirty="0" smtClean="0"/>
              <a:t>Reserve Adequacy Analysis (RAA) </a:t>
            </a:r>
            <a:r>
              <a:rPr lang="en-US" dirty="0"/>
              <a:t>process, outside of the DAM</a:t>
            </a:r>
          </a:p>
          <a:p>
            <a:pPr lvl="0"/>
            <a:r>
              <a:rPr lang="en-US" dirty="0"/>
              <a:t>If energy gap is observed, the RAA can:</a:t>
            </a:r>
          </a:p>
          <a:p>
            <a:pPr lvl="1"/>
            <a:r>
              <a:rPr lang="en-US" dirty="0"/>
              <a:t>Rely upon </a:t>
            </a:r>
            <a:r>
              <a:rPr lang="en-US" dirty="0" err="1"/>
              <a:t>uncleared</a:t>
            </a:r>
            <a:r>
              <a:rPr lang="en-US" dirty="0"/>
              <a:t> fast-start resources, and DA-cleared non-fast start resources’ “headroom” range above DA energy awards  (common)</a:t>
            </a:r>
          </a:p>
          <a:p>
            <a:pPr lvl="1"/>
            <a:r>
              <a:rPr lang="en-US" dirty="0"/>
              <a:t>Commit additional resources, or extend run times of DA cleared resources (uncommon)</a:t>
            </a:r>
          </a:p>
          <a:p>
            <a:pPr lvl="0"/>
            <a:r>
              <a:rPr lang="en-US" dirty="0"/>
              <a:t>RAA results are not financially binding</a:t>
            </a:r>
          </a:p>
          <a:p>
            <a:pPr lvl="1"/>
            <a:r>
              <a:rPr lang="en-US" dirty="0"/>
              <a:t>Resources receive no compensation or settlement obligation associated with being relied upon to operate above their DA energy award in RAA</a:t>
            </a:r>
          </a:p>
        </p:txBody>
      </p:sp>
    </p:spTree>
    <p:extLst>
      <p:ext uri="{BB962C8B-B14F-4D97-AF65-F5344CB8AC3E}">
        <p14:creationId xmlns:p14="http://schemas.microsoft.com/office/powerpoint/2010/main" val="15731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4 - Energy balance and FRS – Opportunity cost in the FRS clearing price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143000"/>
            <a:ext cx="7929563" cy="4424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19551"/>
            <a:ext cx="731931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Key change from prior example: here, Gen D is not offering to supply DA </a:t>
            </a:r>
            <a:r>
              <a:rPr lang="en-US" dirty="0" smtClean="0">
                <a:solidFill>
                  <a:srgbClr val="000000"/>
                </a:solidFill>
              </a:rPr>
              <a:t>A/S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4 - Energy balance and FRS – Opportunity cost in the FRS clearing price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a co-optimized DAM, inter-product opportunity costs can be reflected within the FRS clearing price</a:t>
            </a:r>
          </a:p>
          <a:p>
            <a:pPr lvl="0"/>
            <a:r>
              <a:rPr lang="en-US" dirty="0"/>
              <a:t>Here Gen D is marginal for energy and sets DA LMP at its MC of $42/MWh</a:t>
            </a:r>
          </a:p>
          <a:p>
            <a:pPr lvl="0"/>
            <a:r>
              <a:rPr lang="en-US" dirty="0"/>
              <a:t>The most cost effective way of satisfying the FRS requirement requires ‘holding down’ Gen C to provide FRS instead of energy</a:t>
            </a:r>
          </a:p>
          <a:p>
            <a:pPr lvl="1"/>
            <a:r>
              <a:rPr lang="en-US" dirty="0"/>
              <a:t>This is analogous to the ‘re-dispatch’ for reserves that may occur in real-time today</a:t>
            </a:r>
          </a:p>
          <a:p>
            <a:pPr lvl="1"/>
            <a:r>
              <a:rPr lang="en-US" dirty="0"/>
              <a:t>As a result, Gen C incurs an opportunity cost associated with selling reserves and not energy</a:t>
            </a:r>
          </a:p>
          <a:p>
            <a:pPr lvl="1"/>
            <a:r>
              <a:rPr lang="en-US" dirty="0"/>
              <a:t>This opportunity cost is ‘naturally’ reflected in the FRS clearing price, making Gen C indifferent between providing energy and FRS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4 - Energy balance and FRS – Opportunity cost in the FRS clearing price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 can see how this opportunity cost is incorporated into the FRS clearing price by calculating the incremental cost that would be incurred to satisfy an additional MWh of FRS demand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96386"/>
            <a:ext cx="8534400" cy="19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5 - Energy balance, FER, and FRS – Opportunity costs in FERP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080" y="6470209"/>
            <a:ext cx="791389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Same </a:t>
            </a:r>
            <a:r>
              <a:rPr lang="en-US" dirty="0">
                <a:solidFill>
                  <a:srgbClr val="000000"/>
                </a:solidFill>
              </a:rPr>
              <a:t>setup as the ‘Energy Balance and FER’ Example 2, and add the FRS constraint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4" y="1000400"/>
            <a:ext cx="7401252" cy="54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5 - Energy balance, FER, and FRS – Opportunity costs in FERP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Here, we see that inter-product opportunity costs can be reflected within the FERP</a:t>
            </a:r>
          </a:p>
          <a:p>
            <a:pPr lvl="0"/>
            <a:r>
              <a:rPr lang="en-US" dirty="0"/>
              <a:t>Just as in Example 3, Gen D is marginal for energy, but could sell FRS more profitably</a:t>
            </a:r>
          </a:p>
          <a:p>
            <a:pPr lvl="1"/>
            <a:r>
              <a:rPr lang="en-US" dirty="0"/>
              <a:t>As a result, it incurs an opportunity cost</a:t>
            </a:r>
          </a:p>
          <a:p>
            <a:pPr lvl="1"/>
            <a:r>
              <a:rPr lang="en-US" dirty="0"/>
              <a:t>Its total compensation for energy must be equal to its marginal cost plus this opportunity cost (recall, $44.95/MWh)</a:t>
            </a:r>
          </a:p>
          <a:p>
            <a:pPr lvl="1"/>
            <a:r>
              <a:rPr lang="en-US" dirty="0"/>
              <a:t>With the FER now applied, this opportunity cost is ‘naturally’ reflected in the FERP</a:t>
            </a:r>
          </a:p>
          <a:p>
            <a:pPr lvl="1"/>
            <a:r>
              <a:rPr lang="en-US" dirty="0"/>
              <a:t>Gen D will be paid DA LMP + FERP = $39.41 + $5.54 = $44.95/MWh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5 - Energy balance, FER, and FRS – Opportunity costs in FERP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DA LMP pricing logic is illustrated in the following </a:t>
            </a:r>
            <a:r>
              <a:rPr lang="en-US" dirty="0" smtClean="0"/>
              <a:t>table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FERP </a:t>
            </a:r>
            <a:r>
              <a:rPr lang="en-US" dirty="0"/>
              <a:t>and FRS prices are both $5.54/MWh</a:t>
            </a:r>
          </a:p>
          <a:p>
            <a:pPr lvl="1"/>
            <a:r>
              <a:rPr lang="en-US" dirty="0"/>
              <a:t>An additional MWh of load forecast or an additional MWh of FRS demand would be satisfied by procuring an additional MWh of DA A/S from Gen F at a cost of $5.54/MWh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76400"/>
            <a:ext cx="8724900" cy="2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5 - Energy balance, FER, and FRS – Opportunity costs in FERP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Key Observation: with the FER and FRS constraints applied jointly, the incentive for load to participate in the DAM is strengthened, as FERP internalizes suppliers opportunity costs</a:t>
            </a:r>
          </a:p>
          <a:p>
            <a:pPr lvl="1"/>
            <a:r>
              <a:rPr lang="en-US" dirty="0"/>
              <a:t>DA LMP is now $39.41/MWh</a:t>
            </a:r>
          </a:p>
          <a:p>
            <a:pPr lvl="1"/>
            <a:r>
              <a:rPr lang="en-US" dirty="0"/>
              <a:t>Contrast this with FRS-only Example 3, in which DA LMP was $44.95/MWh</a:t>
            </a:r>
          </a:p>
          <a:p>
            <a:pPr lvl="0"/>
            <a:r>
              <a:rPr lang="en-US" dirty="0"/>
              <a:t>Load will now prefer to clear in the DAM</a:t>
            </a:r>
          </a:p>
          <a:p>
            <a:pPr lvl="1"/>
            <a:r>
              <a:rPr lang="en-US" dirty="0"/>
              <a:t>This will lead to DA-RT price convergence (</a:t>
            </a:r>
            <a:r>
              <a:rPr lang="en-US" i="1" dirty="0"/>
              <a:t>next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 – Energy balance, FER, and FRS – Price Convergence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741" y="6174475"/>
            <a:ext cx="753231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Key </a:t>
            </a:r>
            <a:r>
              <a:rPr lang="en-US" dirty="0">
                <a:solidFill>
                  <a:srgbClr val="000000"/>
                </a:solidFill>
              </a:rPr>
              <a:t>change from Example 5: the addition of an additional demand bid (DEC),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priced </a:t>
            </a:r>
            <a:r>
              <a:rPr lang="en-US" dirty="0">
                <a:solidFill>
                  <a:srgbClr val="000000"/>
                </a:solidFill>
              </a:rPr>
              <a:t>at the expected real-time LMP of $42/MWh (think: $41.9999/MWh)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6172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 – Energy balance, FER, and FRS – Price Convergence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Demand (DEC) now sets the DA LMP equal to the expected RT LMP of $42/MWh</a:t>
            </a:r>
          </a:p>
          <a:p>
            <a:pPr lvl="1"/>
            <a:r>
              <a:rPr lang="en-US" dirty="0"/>
              <a:t>Additional physical supply clears, such that cleared physical supply is equal to the load forecast, and no EIR is required</a:t>
            </a:r>
          </a:p>
          <a:p>
            <a:pPr lvl="0"/>
            <a:r>
              <a:rPr lang="en-US" dirty="0"/>
              <a:t>The FERP has changed from Example 5 as a result, but continues to reflect the inter-product opportunity costs of Gen 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5" y="3909964"/>
            <a:ext cx="8367713" cy="25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 – Energy balance, FER, and FRS – Price Convergence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With </a:t>
            </a:r>
            <a:r>
              <a:rPr lang="en-US" dirty="0"/>
              <a:t>the FER and FRS applied jointly, demand has a strong incentive to clear in the DAM</a:t>
            </a:r>
          </a:p>
          <a:p>
            <a:pPr lvl="1"/>
            <a:r>
              <a:rPr lang="en-US" dirty="0"/>
              <a:t>This will tend to drive the cleared EIR quantity toward zero</a:t>
            </a:r>
          </a:p>
          <a:p>
            <a:pPr lvl="1"/>
            <a:r>
              <a:rPr lang="en-US" dirty="0"/>
              <a:t>This will tend to converge DA and RT LMPs</a:t>
            </a:r>
          </a:p>
          <a:p>
            <a:pPr lvl="0"/>
            <a:r>
              <a:rPr lang="en-US" dirty="0"/>
              <a:t>The FERP pays the inter-product opportunity cost of the marginal physical supply resource</a:t>
            </a:r>
          </a:p>
          <a:p>
            <a:pPr lvl="1"/>
            <a:r>
              <a:rPr lang="en-US" dirty="0"/>
              <a:t>These opportunity costs can exist regardless of whether EIR is cleared</a:t>
            </a:r>
          </a:p>
          <a:p>
            <a:pPr lvl="1"/>
            <a:r>
              <a:rPr lang="en-US" dirty="0"/>
              <a:t>The FERP may be non-zero even when the cleared EIR quantity is zero</a:t>
            </a:r>
          </a:p>
          <a:p>
            <a:pPr lvl="0"/>
            <a:r>
              <a:rPr lang="en-US" dirty="0"/>
              <a:t>The FER and FRS constraints are tightly-coupled elements of the DASI design</a:t>
            </a:r>
          </a:p>
          <a:p>
            <a:pPr lvl="1"/>
            <a:r>
              <a:rPr lang="en-US" dirty="0"/>
              <a:t>FRS ensures that the resources relied upon in the day-ahead timeframe to manage uncertainty throughout the operating day receive compensation for that service</a:t>
            </a:r>
          </a:p>
          <a:p>
            <a:pPr lvl="1"/>
            <a:r>
              <a:rPr lang="en-US" dirty="0"/>
              <a:t>The FER ensures that the inter-product opportunity costs of suppliers are compensated, while maintaining incentives for demand participation in the DAM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Energy Gap - 2021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Energy </a:t>
            </a:r>
            <a:r>
              <a:rPr lang="en-US" sz="1800" dirty="0"/>
              <a:t>gap is 0 MWh in 38% of hours, and greater than 0 MWh in 62% of hours</a:t>
            </a:r>
          </a:p>
          <a:p>
            <a:pPr lvl="1"/>
            <a:r>
              <a:rPr lang="en-US" sz="1600" dirty="0"/>
              <a:t>Average energy gap = 253 MWh</a:t>
            </a:r>
          </a:p>
          <a:p>
            <a:pPr lvl="1"/>
            <a:r>
              <a:rPr lang="en-US" sz="1600" dirty="0"/>
              <a:t>Maximum energy gap = 2,084 </a:t>
            </a:r>
            <a:r>
              <a:rPr lang="en-US" sz="1600" dirty="0" smtClean="0"/>
              <a:t>MWh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43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6783</Words>
  <Application>Microsoft Office PowerPoint</Application>
  <PresentationFormat>On-screen Show (4:3)</PresentationFormat>
  <Paragraphs>701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Arial</vt:lpstr>
      <vt:lpstr>Calibri</vt:lpstr>
      <vt:lpstr>Times New Roman</vt:lpstr>
      <vt:lpstr>Markets Committee PowerPoint Presentation Template 2017</vt:lpstr>
      <vt:lpstr>PowerPoint Presentation</vt:lpstr>
      <vt:lpstr>PowerPoint Presentation</vt:lpstr>
      <vt:lpstr>Review: Reliability standards and DASI</vt:lpstr>
      <vt:lpstr>Review: Day-Ahead Reliability Standards </vt:lpstr>
      <vt:lpstr>Review: DASI satisfies these DA reliability standards within the market </vt:lpstr>
      <vt:lpstr>Review: DASI constraints and products to meet key reliability standards</vt:lpstr>
      <vt:lpstr>Refresher: FER and EIR</vt:lpstr>
      <vt:lpstr>Today, an ‘energy gap’ may exist after the DAM clears</vt:lpstr>
      <vt:lpstr>Historical Energy Gap - 2021</vt:lpstr>
      <vt:lpstr>DASI closes the energy gap within the DAM</vt:lpstr>
      <vt:lpstr>Forecast Energy Requirement – a second DA demand constraint</vt:lpstr>
      <vt:lpstr>EIR is a new product introduced with DASI</vt:lpstr>
      <vt:lpstr>EIR simple numerical examples</vt:lpstr>
      <vt:lpstr>Ample capability is available to the DAM to close the energy gap via the FER</vt:lpstr>
      <vt:lpstr>Key Takeaways – FER/EIR Refresher</vt:lpstr>
      <vt:lpstr>Refresher: FER/EIR clearing and pricing fundamentals</vt:lpstr>
      <vt:lpstr>Clearing and Pricing with Two Demand Constraints  Overview</vt:lpstr>
      <vt:lpstr>Clearing and Pricing with One Demand Constraint  Refresher</vt:lpstr>
      <vt:lpstr>Two Demand Constraints – Quantity Implications</vt:lpstr>
      <vt:lpstr>Example – Historical Day with Persistent Energy Gap</vt:lpstr>
      <vt:lpstr>Example – FER Closes Energy Gap with Additional Physical DA Energy and EIR</vt:lpstr>
      <vt:lpstr>Two Demand Constraints – Pricing Implications</vt:lpstr>
      <vt:lpstr>DAM with FER/EIR – Who gets paid/charged these prices?</vt:lpstr>
      <vt:lpstr>DAM with FER/EIR – Equilibrium Behavior and Price Convergence</vt:lpstr>
      <vt:lpstr>Key Takeaways – FER/EIR Clearing and Pricing</vt:lpstr>
      <vt:lpstr>Refresher: DA Flexible Response Services</vt:lpstr>
      <vt:lpstr>DA A/S Products: Flexible Response Services (FRS)</vt:lpstr>
      <vt:lpstr>FRS Constraints and Demand Quantities</vt:lpstr>
      <vt:lpstr>FRS Demand Quantity – Historical Values</vt:lpstr>
      <vt:lpstr>FRS awards ‘cascade down’ to satisfy Demand Quantities</vt:lpstr>
      <vt:lpstr>FRS prices ‘cascade up’, following the participation payment principle</vt:lpstr>
      <vt:lpstr>Reserve Constraint Penalty Factors (RCPFs)</vt:lpstr>
      <vt:lpstr>Key Takeaways – FRS Clearing and Pricing</vt:lpstr>
      <vt:lpstr>Key pricing considerations with a co-optimized DAM</vt:lpstr>
      <vt:lpstr>Clearing price considerations – opportunity costs</vt:lpstr>
      <vt:lpstr>FRS and FER are tightly-coupled, interdependent design elements</vt:lpstr>
      <vt:lpstr>PROPOSED RT LMP Forecasting Model</vt:lpstr>
      <vt:lpstr>Additional Statistical Model Materials Available</vt:lpstr>
      <vt:lpstr>Administering the DA A/S market requires estimates of the expected RT Hub LMP and its distribution</vt:lpstr>
      <vt:lpstr>RT LMP Forecasting Model Needs to be Flexible</vt:lpstr>
      <vt:lpstr>A Gaussian Mixture Statistical Forecasting Model Performs Well for These Purposes</vt:lpstr>
      <vt:lpstr>Gaussian Mixture Models (GMM)</vt:lpstr>
      <vt:lpstr>Challenges Modelling Electricity Price Data: Example</vt:lpstr>
      <vt:lpstr>Gaussian Mixture Models (GMM)</vt:lpstr>
      <vt:lpstr>Gaussian Mixture Models (GMM)</vt:lpstr>
      <vt:lpstr>GMM Development and Testing</vt:lpstr>
      <vt:lpstr>Comparative Performance of the Proposed GMM</vt:lpstr>
      <vt:lpstr>Comparative Performance of the Proposed GMM</vt:lpstr>
      <vt:lpstr>Distributional Performance of the Proposed GMM</vt:lpstr>
      <vt:lpstr>Proposed GMM’s Performance Calculating Expected Closeouts</vt:lpstr>
      <vt:lpstr>Key Takeaways</vt:lpstr>
      <vt:lpstr>Conclusion</vt:lpstr>
      <vt:lpstr>Key Takeaways</vt:lpstr>
      <vt:lpstr>Stakeholder schedule</vt:lpstr>
      <vt:lpstr>Stakeholder Schedule</vt:lpstr>
      <vt:lpstr>Stakeholder Schedule</vt:lpstr>
      <vt:lpstr>PowerPoint Presentation</vt:lpstr>
      <vt:lpstr>Appendix</vt:lpstr>
      <vt:lpstr>Appendix 1: Conceptual Logic of DAM clearing with FER/EIR</vt:lpstr>
      <vt:lpstr>Market Clearing fundamentals with FER and Bid-In Energy Demand</vt:lpstr>
      <vt:lpstr>Today’s DAM: One demand constraint</vt:lpstr>
      <vt:lpstr>DAM with FER/EIR</vt:lpstr>
      <vt:lpstr>DAM with FER/EIR – Cleared Quantities</vt:lpstr>
      <vt:lpstr>DAM with FER/EIR – Cleared Quantities (cont’d)</vt:lpstr>
      <vt:lpstr>DAM with FER/EIR – Cleared Quantities discussion</vt:lpstr>
      <vt:lpstr>DAM with FER/EIR – Aligning marginal costs and marginal benefits</vt:lpstr>
      <vt:lpstr>DAM with FER/EIR – Aligning marginal costs and marginal benefits (cont’d)</vt:lpstr>
      <vt:lpstr>DAM with FER/EIR – Pricing</vt:lpstr>
      <vt:lpstr>DAM with FER/EIR – Pricing</vt:lpstr>
      <vt:lpstr>DAM with FER/EIR – Pricing Discussion</vt:lpstr>
      <vt:lpstr>Appendix 2: Numerical clearing and pricing examples</vt:lpstr>
      <vt:lpstr>Example 1 - Clearing and pricing - today’s energy-only DAM</vt:lpstr>
      <vt:lpstr>Example 2 - Clearing and Pricing - Energy balance &amp; FER only</vt:lpstr>
      <vt:lpstr>Example 2 - Clearing and Pricing - Energy balance &amp; FER only (cont’d)</vt:lpstr>
      <vt:lpstr>Example 2 - Clearing and Pricing - Energy balance &amp; FER only (cont’d)</vt:lpstr>
      <vt:lpstr>Example 3 - Energy balance and FRS – Opportunity Costs in DA LMP</vt:lpstr>
      <vt:lpstr>Example 3 - Energy balance and FRS– Opportunity Costs in DA LMP (cont’d)</vt:lpstr>
      <vt:lpstr>Example 3 - Energy balance and FRS – Opportunity Costs in DA LMP (cont’d)</vt:lpstr>
      <vt:lpstr>Example 3 - Energy balance and FRS – Opportunity Costs in DA LMP (cont’d)</vt:lpstr>
      <vt:lpstr>Example 4 - Energy balance and FRS – Opportunity cost in the FRS clearing price</vt:lpstr>
      <vt:lpstr>Example 4 - Energy balance and FRS – Opportunity cost in the FRS clearing price (cont’d)</vt:lpstr>
      <vt:lpstr>Example 4 - Energy balance and FRS – Opportunity cost in the FRS clearing price (cont’d)</vt:lpstr>
      <vt:lpstr>Example 5 - Energy balance, FER, and FRS – Opportunity costs in FERP</vt:lpstr>
      <vt:lpstr>Example 5 - Energy balance, FER, and FRS – Opportunity costs in FERP (cont’d)</vt:lpstr>
      <vt:lpstr>Example 5 - Energy balance, FER, and FRS – Opportunity costs in FERP (cont’d)</vt:lpstr>
      <vt:lpstr>Example 5 - Energy balance, FER, and FRS – Opportunity costs in FERP (cont’d)</vt:lpstr>
      <vt:lpstr>Example 6 – Energy balance, FER, and FRS – Price Convergence</vt:lpstr>
      <vt:lpstr>Example 6 – Energy balance, FER, and FRS – Price Convergence (cont’d)</vt:lpstr>
      <vt:lpstr>Example 6 – Energy balance, FER, and FRS – Price Convergence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Murra Anton, Zeky, A</dc:creator>
  <cp:keywords/>
  <dc:description/>
  <cp:lastModifiedBy>Cakert, Dennis, M</cp:lastModifiedBy>
  <cp:revision>151</cp:revision>
  <dcterms:created xsi:type="dcterms:W3CDTF">2022-11-30T18:28:44Z</dcterms:created>
  <dcterms:modified xsi:type="dcterms:W3CDTF">2023-01-05T21:08:54Z</dcterms:modified>
  <cp:category/>
  <cp:contentStatus/>
</cp:coreProperties>
</file>