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8"/>
  </p:notesMasterIdLst>
  <p:sldIdLst>
    <p:sldId id="266" r:id="rId5"/>
    <p:sldId id="286" r:id="rId6"/>
    <p:sldId id="267" r:id="rId7"/>
    <p:sldId id="359" r:id="rId8"/>
    <p:sldId id="349" r:id="rId9"/>
    <p:sldId id="287" r:id="rId10"/>
    <p:sldId id="361" r:id="rId11"/>
    <p:sldId id="272" r:id="rId12"/>
    <p:sldId id="291" r:id="rId13"/>
    <p:sldId id="289" r:id="rId14"/>
    <p:sldId id="290" r:id="rId15"/>
    <p:sldId id="288" r:id="rId16"/>
    <p:sldId id="293" r:id="rId17"/>
    <p:sldId id="362" r:id="rId18"/>
    <p:sldId id="294" r:id="rId19"/>
    <p:sldId id="295" r:id="rId20"/>
    <p:sldId id="296" r:id="rId21"/>
    <p:sldId id="280" r:id="rId22"/>
    <p:sldId id="360" r:id="rId23"/>
    <p:sldId id="284" r:id="rId24"/>
    <p:sldId id="285" r:id="rId25"/>
    <p:sldId id="363" r:id="rId26"/>
    <p:sldId id="3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5D90A1-8722-8E7A-E932-3273B8E7757F}" name="Alexander Mattfolk" initials="AM" userId="Alexander Mattfolk" providerId="None"/>
  <p188:author id="{734D21F0-056B-B354-858F-636DADD82538}" name="David Molin" initials="DM" userId="S::dam@levitan.com::7b59be37-69b3-49dd-be3c-f10cd3892e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W" initials="MEW" lastIdx="20" clrIdx="0">
    <p:extLst>
      <p:ext uri="{19B8F6BF-5375-455C-9EA6-DF929625EA0E}">
        <p15:presenceInfo xmlns:p15="http://schemas.microsoft.com/office/powerpoint/2012/main" userId="MEW" providerId="None"/>
      </p:ext>
    </p:extLst>
  </p:cmAuthor>
  <p:cmAuthor id="2" name="David Molin" initials="DM" lastIdx="6" clrIdx="1">
    <p:extLst>
      <p:ext uri="{19B8F6BF-5375-455C-9EA6-DF929625EA0E}">
        <p15:presenceInfo xmlns:p15="http://schemas.microsoft.com/office/powerpoint/2012/main" userId="S::dam@levitan.com::7b59be37-69b3-49dd-be3c-f10cd3892e1d" providerId="AD"/>
      </p:ext>
    </p:extLst>
  </p:cmAuthor>
  <p:cmAuthor id="3" name="Richard Levitan" initials="RL" lastIdx="3" clrIdx="2">
    <p:extLst>
      <p:ext uri="{19B8F6BF-5375-455C-9EA6-DF929625EA0E}">
        <p15:presenceInfo xmlns:p15="http://schemas.microsoft.com/office/powerpoint/2012/main" userId="S::rll@levitan.com::97849230-5c30-46e5-9de1-044849a1ed83" providerId="AD"/>
      </p:ext>
    </p:extLst>
  </p:cmAuthor>
  <p:cmAuthor id="4" name="Alexander Mattfolk" initials="AM" lastIdx="11" clrIdx="3">
    <p:extLst>
      <p:ext uri="{19B8F6BF-5375-455C-9EA6-DF929625EA0E}">
        <p15:presenceInfo xmlns:p15="http://schemas.microsoft.com/office/powerpoint/2012/main" userId="Alexander Mattfol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  <a:srgbClr val="9933FF"/>
    <a:srgbClr val="FF6600"/>
    <a:srgbClr val="FF9933"/>
    <a:srgbClr val="0000FF"/>
    <a:srgbClr val="038309"/>
    <a:srgbClr val="00863D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BD5D2-B943-0F99-2B51-6936C72B54D3}" v="931" dt="2023-01-05T23:56:31.722"/>
    <p1510:client id="{48A7A2ED-3E16-4DFF-802F-D2B296046329}" v="1363" dt="2023-01-05T22:24:56.716"/>
    <p1510:client id="{8770CFD7-9BFA-4DC4-8742-10D0C25E667E}" v="451" vWet="453" dt="2023-01-05T21:27:02.143"/>
    <p1510:client id="{998A34A6-1D81-4218-9B74-A879D99ECA0D}" v="9" dt="2023-01-06T00:55:10.080"/>
    <p1510:client id="{CCBF15F1-6547-4C95-B8A2-7388551DCC64}" vWet="4" dt="2023-01-06T00:54:24.064"/>
    <p1510:client id="{D2DFBBB6-90EE-4EB9-A34E-74BF4FD43E46}" v="54" vWet="56" dt="2023-01-06T00:37:34.640"/>
    <p1510:client id="{EA8D1F1D-393D-4CB4-B9A9-BEB21DE82363}" v="163" dt="2023-01-06T00:46:2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olin" userId="7b59be37-69b3-49dd-be3c-f10cd3892e1d" providerId="ADAL" clId="{998A34A6-1D81-4218-9B74-A879D99ECA0D}"/>
    <pc:docChg chg="modSld">
      <pc:chgData name="David Molin" userId="7b59be37-69b3-49dd-be3c-f10cd3892e1d" providerId="ADAL" clId="{998A34A6-1D81-4218-9B74-A879D99ECA0D}" dt="2023-01-06T00:55:10.080" v="8" actId="15"/>
      <pc:docMkLst>
        <pc:docMk/>
      </pc:docMkLst>
      <pc:sldChg chg="modSp mod">
        <pc:chgData name="David Molin" userId="7b59be37-69b3-49dd-be3c-f10cd3892e1d" providerId="ADAL" clId="{998A34A6-1D81-4218-9B74-A879D99ECA0D}" dt="2023-01-06T00:52:35.838" v="0" actId="20577"/>
        <pc:sldMkLst>
          <pc:docMk/>
          <pc:sldMk cId="1174043715" sldId="272"/>
        </pc:sldMkLst>
        <pc:spChg chg="mod">
          <ac:chgData name="David Molin" userId="7b59be37-69b3-49dd-be3c-f10cd3892e1d" providerId="ADAL" clId="{998A34A6-1D81-4218-9B74-A879D99ECA0D}" dt="2023-01-06T00:52:35.838" v="0" actId="20577"/>
          <ac:spMkLst>
            <pc:docMk/>
            <pc:sldMk cId="1174043715" sldId="272"/>
            <ac:spMk id="3" creationId="{0FE7DD22-BCB1-47E4-8DAD-9DB5963ADDAE}"/>
          </ac:spMkLst>
        </pc:spChg>
      </pc:sldChg>
      <pc:sldChg chg="modSp mod">
        <pc:chgData name="David Molin" userId="7b59be37-69b3-49dd-be3c-f10cd3892e1d" providerId="ADAL" clId="{998A34A6-1D81-4218-9B74-A879D99ECA0D}" dt="2023-01-06T00:55:10.080" v="8" actId="15"/>
        <pc:sldMkLst>
          <pc:docMk/>
          <pc:sldMk cId="1291544235" sldId="289"/>
        </pc:sldMkLst>
        <pc:spChg chg="mod">
          <ac:chgData name="David Molin" userId="7b59be37-69b3-49dd-be3c-f10cd3892e1d" providerId="ADAL" clId="{998A34A6-1D81-4218-9B74-A879D99ECA0D}" dt="2023-01-06T00:55:10.080" v="8" actId="15"/>
          <ac:spMkLst>
            <pc:docMk/>
            <pc:sldMk cId="1291544235" sldId="289"/>
            <ac:spMk id="3" creationId="{0FE7DD22-BCB1-47E4-8DAD-9DB5963ADDA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vitan-my.sharepoint.com/personal/sw_levitan_com/Documents/LEVSERVER%20Files/Active%20Project%20Files/ISO-NE%20Capacity%20Accreditation%202022/LNG%20Analysis/LNG%20Supply%20Distribution_Clean_11.15.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Distrigas PDF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'Everett Lookup'!$K$5</c:f>
              <c:strCache>
                <c:ptCount val="1"/>
                <c:pt idx="0">
                  <c:v>PDF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'Everett Lookup'!$J$9:$J$19</c:f>
              <c:numCache>
                <c:formatCode>0.0</c:formatCode>
                <c:ptCount val="11"/>
                <c:pt idx="0">
                  <c:v>0.49947519799999995</c:v>
                </c:pt>
                <c:pt idx="1">
                  <c:v>0.78522197820000006</c:v>
                </c:pt>
                <c:pt idx="2">
                  <c:v>1.0709687584000003</c:v>
                </c:pt>
                <c:pt idx="3">
                  <c:v>1.3567155385999998</c:v>
                </c:pt>
                <c:pt idx="4">
                  <c:v>1.6424623188000003</c:v>
                </c:pt>
                <c:pt idx="5">
                  <c:v>1.928209099</c:v>
                </c:pt>
                <c:pt idx="6">
                  <c:v>2.2139558791999998</c:v>
                </c:pt>
                <c:pt idx="7">
                  <c:v>2.4997026593999996</c:v>
                </c:pt>
                <c:pt idx="8">
                  <c:v>2.7854494396000002</c:v>
                </c:pt>
                <c:pt idx="9">
                  <c:v>3.0711962198</c:v>
                </c:pt>
                <c:pt idx="10">
                  <c:v>3.3569429999999998</c:v>
                </c:pt>
              </c:numCache>
            </c:numRef>
          </c:cat>
          <c:val>
            <c:numRef>
              <c:f>'Everett Lookup'!$K$9:$K$19</c:f>
              <c:numCache>
                <c:formatCode>0%</c:formatCode>
                <c:ptCount val="11"/>
                <c:pt idx="0">
                  <c:v>-8.3333333333333332E-3</c:v>
                </c:pt>
                <c:pt idx="1">
                  <c:v>3.3333333333333333E-2</c:v>
                </c:pt>
                <c:pt idx="2">
                  <c:v>8.3333333333333315E-3</c:v>
                </c:pt>
                <c:pt idx="3">
                  <c:v>0.1</c:v>
                </c:pt>
                <c:pt idx="4">
                  <c:v>4.1666666666666657E-2</c:v>
                </c:pt>
                <c:pt idx="5">
                  <c:v>2.5000000000000022E-2</c:v>
                </c:pt>
                <c:pt idx="6">
                  <c:v>2.4999999999999994E-2</c:v>
                </c:pt>
                <c:pt idx="7">
                  <c:v>9.1666666666666646E-2</c:v>
                </c:pt>
                <c:pt idx="8">
                  <c:v>0.2416666666666667</c:v>
                </c:pt>
                <c:pt idx="9">
                  <c:v>0.43333333333333335</c:v>
                </c:pt>
                <c:pt idx="10">
                  <c:v>8.3333333333333037E-3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1-4CF8-8824-549182D1F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816818399"/>
        <c:axId val="1816820895"/>
      </c:barChart>
      <c:catAx>
        <c:axId val="181681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Delivery Volume (BCF)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820895"/>
        <c:crosses val="autoZero"/>
        <c:auto val="1"/>
        <c:lblAlgn val="ctr"/>
        <c:lblOffset val="100"/>
        <c:noMultiLvlLbl val="0"/>
      </c:catAx>
      <c:valAx>
        <c:axId val="18168208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818399"/>
        <c:crossesAt val="0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Saint John PDF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'Canaport Lookup'!$K$1</c:f>
              <c:strCache>
                <c:ptCount val="1"/>
                <c:pt idx="0">
                  <c:v>PDF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'Canaport Lookup'!$J$2:$J$13</c:f>
              <c:numCache>
                <c:formatCode>0.0</c:formatCode>
                <c:ptCount val="12"/>
                <c:pt idx="0">
                  <c:v>0</c:v>
                </c:pt>
                <c:pt idx="1">
                  <c:v>1.4727007318595402</c:v>
                </c:pt>
                <c:pt idx="2">
                  <c:v>1.6911908281746841</c:v>
                </c:pt>
                <c:pt idx="3">
                  <c:v>1.9096809244898283</c:v>
                </c:pt>
                <c:pt idx="4">
                  <c:v>2.128171020804972</c:v>
                </c:pt>
                <c:pt idx="5">
                  <c:v>2.3466611171201159</c:v>
                </c:pt>
                <c:pt idx="6">
                  <c:v>2.5651512134352603</c:v>
                </c:pt>
                <c:pt idx="7">
                  <c:v>2.7836413097504042</c:v>
                </c:pt>
                <c:pt idx="8">
                  <c:v>3.0021314060655482</c:v>
                </c:pt>
                <c:pt idx="9">
                  <c:v>3.2206215023806926</c:v>
                </c:pt>
                <c:pt idx="10">
                  <c:v>3.439111598695836</c:v>
                </c:pt>
                <c:pt idx="11">
                  <c:v>3.65760169501098</c:v>
                </c:pt>
              </c:numCache>
            </c:numRef>
          </c:cat>
          <c:val>
            <c:numRef>
              <c:f>'Canaport Lookup'!$K$2:$K$13</c:f>
              <c:numCache>
                <c:formatCode>0%</c:formatCode>
                <c:ptCount val="12"/>
                <c:pt idx="0">
                  <c:v>0</c:v>
                </c:pt>
                <c:pt idx="1">
                  <c:v>2.3255813953488372E-2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2.3255813953488372E-2</c:v>
                </c:pt>
                <c:pt idx="6">
                  <c:v>0</c:v>
                </c:pt>
                <c:pt idx="7">
                  <c:v>0.20930232558139536</c:v>
                </c:pt>
                <c:pt idx="8">
                  <c:v>0.44186046511627908</c:v>
                </c:pt>
                <c:pt idx="9">
                  <c:v>0.11627906976744184</c:v>
                </c:pt>
                <c:pt idx="10">
                  <c:v>0.11627906976744184</c:v>
                </c:pt>
                <c:pt idx="11">
                  <c:v>6.9767441860465129E-2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2-472F-8C6F-33480D589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49813264"/>
        <c:axId val="549822000"/>
      </c:barChart>
      <c:catAx>
        <c:axId val="549813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Delivery Volume (BCF)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22000"/>
        <c:crosses val="autoZero"/>
        <c:auto val="1"/>
        <c:lblAlgn val="ctr"/>
        <c:lblOffset val="100"/>
        <c:noMultiLvlLbl val="0"/>
      </c:catAx>
      <c:valAx>
        <c:axId val="54982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132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0.09959</cdr:x>
      <cdr:y>0.21528</cdr:y>
    </cdr:from>
    <cdr:to>
      <cdr:x>0.51558</cdr:x>
      <cdr:y>0.53009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C9FDD1-2716-76A9-DBAA-A1B8DFBE9EBA}"/>
            </a:ext>
          </a:extLst>
        </cdr:cNvPr>
        <cdr:cNvSpPr txBox="1"/>
      </cdr:nvSpPr>
      <cdr:spPr>
        <a:xfrm xmlns:a="http://schemas.openxmlformats.org/drawingml/2006/main">
          <a:off x="466725" y="590550"/>
          <a:ext cx="1949450" cy="86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Average = 2.43</a:t>
          </a:r>
        </a:p>
        <a:p xmlns:a="http://schemas.openxmlformats.org/drawingml/2006/main">
          <a:r>
            <a:rPr lang="en-US" sz="1100"/>
            <a:t>Std.</a:t>
          </a:r>
          <a:r>
            <a:rPr lang="en-US" sz="1100" baseline="0"/>
            <a:t> Dev. = 0.69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0.12512</cdr:x>
      <cdr:y>0.21344</cdr:y>
    </cdr:from>
    <cdr:to>
      <cdr:x>0.52235</cdr:x>
      <cdr:y>0.4565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39822C-60B3-39CA-3D55-588D60065FAC}"/>
            </a:ext>
          </a:extLst>
        </cdr:cNvPr>
        <cdr:cNvSpPr txBox="1"/>
      </cdr:nvSpPr>
      <cdr:spPr>
        <a:xfrm xmlns:a="http://schemas.openxmlformats.org/drawingml/2006/main">
          <a:off x="344822" y="525870"/>
          <a:ext cx="1094726" cy="598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Average = 2.93</a:t>
          </a:r>
          <a:endParaRPr lang="en-US">
            <a:effectLst/>
          </a:endParaRPr>
        </a:p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Std. Dev. = 0.36</a:t>
          </a:r>
          <a:endParaRPr lang="en-US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587B-E744-439F-A357-9F6F3B44C89F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48FF8-A5E2-4F53-8ACD-E9F1261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8FF8-A5E2-4F53-8ACD-E9F1261C8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8FF8-A5E2-4F53-8ACD-E9F1261C8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B3116-343B-4E26-A509-4636B6709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8FF8-A5E2-4F53-8ACD-E9F1261C8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15BAF4-BF96-40F4-B7E1-FDD9FD83FB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85000">
                <a:schemeClr val="bg1">
                  <a:lumMod val="100000"/>
                </a:schemeClr>
              </a:gs>
              <a:gs pos="100000">
                <a:srgbClr val="800000"/>
              </a:gs>
            </a:gsLst>
            <a:path path="rect">
              <a:fillToRect l="50000" t="50000" r="50000" b="50000"/>
            </a:path>
          </a:gradFill>
          <a:ln w="635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8926"/>
            <a:ext cx="10363200" cy="1870075"/>
          </a:xfrm>
        </p:spPr>
        <p:txBody>
          <a:bodyPr anchor="ctr"/>
          <a:lstStyle>
            <a:lvl1pPr algn="ctr">
              <a:defRPr sz="6000" b="1"/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487B7D0-DEE6-4179-A0BA-F4122ED8A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8" y="5430838"/>
            <a:ext cx="8532284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4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FCB713-3006-4D8E-B30A-E330A162CEB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-14817" y="0"/>
            <a:ext cx="12202584" cy="669924"/>
          </a:xfrm>
          <a:prstGeom prst="rect">
            <a:avLst/>
          </a:prstGeom>
          <a:gradFill flip="none" rotWithShape="1">
            <a:gsLst>
              <a:gs pos="0">
                <a:srgbClr val="800000">
                  <a:lumMod val="100000"/>
                </a:srgbClr>
              </a:gs>
              <a:gs pos="65000">
                <a:schemeClr val="bg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1BA1B8-7B45-4FD6-B270-6B26593F3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84" y="6413500"/>
            <a:ext cx="12202584" cy="458788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5000">
                <a:schemeClr val="bg1"/>
              </a:gs>
            </a:gsLst>
            <a:lin ang="3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6FAD1-F012-49F4-B5BC-536BFC957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8" y="6497639"/>
            <a:ext cx="57954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05" y="6461395"/>
            <a:ext cx="797944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F84D85BD-521D-4C6A-B772-4935E3FA4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3" y="2168528"/>
            <a:ext cx="11122325" cy="174786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05" y="6451706"/>
            <a:ext cx="774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fld id="{F84D85BD-521D-4C6A-B772-4935E3FA4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AB9BB-936E-46C8-9B1F-AD24C74EC1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984075"/>
            <a:ext cx="12202584" cy="18445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5000">
                <a:schemeClr val="bg1"/>
              </a:gs>
            </a:gsLst>
            <a:lin ang="3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FB9D0D-7A8D-420E-BB2C-ECE7D411747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3933644"/>
            <a:ext cx="12202584" cy="18445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5000">
                <a:schemeClr val="bg1"/>
              </a:gs>
            </a:gsLst>
            <a:lin ang="3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7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205" y="6460332"/>
            <a:ext cx="613913" cy="365125"/>
          </a:xfrm>
          <a:prstGeom prst="rect">
            <a:avLst/>
          </a:prstGeom>
        </p:spPr>
        <p:txBody>
          <a:bodyPr/>
          <a:lstStyle/>
          <a:p>
            <a:fld id="{F84D85BD-521D-4C6A-B772-4935E3FA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088483" cy="669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33" y="754064"/>
            <a:ext cx="11766431" cy="558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9DC78F-F81A-48DE-AEC1-F067388DA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8" y="6497639"/>
            <a:ext cx="57954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78C1-6479-4E18-9218-B43F706F4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LNG Forecast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A62D1-8166-433D-A163-C588AC9C1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NEPOOL Markets &amp; Reliability Committees</a:t>
            </a:r>
          </a:p>
          <a:p>
            <a:r>
              <a:rPr lang="en-US">
                <a:cs typeface="Calibri"/>
              </a:rPr>
              <a:t>January 11, 2023</a:t>
            </a:r>
          </a:p>
        </p:txBody>
      </p:sp>
    </p:spTree>
    <p:extLst>
      <p:ext uri="{BB962C8B-B14F-4D97-AF65-F5344CB8AC3E}">
        <p14:creationId xmlns:p14="http://schemas.microsoft.com/office/powerpoint/2010/main" val="149135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E8F-94F1-42B2-43FD-5D1C0C7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Distrigas and Mystic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DD22-BCB1-47E4-8DAD-9DB5963A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3" y="754065"/>
            <a:ext cx="11766431" cy="51003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LNG forecast for FCA 16 (‘24/25) assumes Distrigas continues operations and Mystic 8&amp;9 retire</a:t>
            </a:r>
          </a:p>
          <a:p>
            <a:pPr lvl="1"/>
            <a:r>
              <a:rPr lang="en-US"/>
              <a:t>Mystic 8&amp;9 retire in 2024</a:t>
            </a:r>
            <a:endParaRPr lang="en-US">
              <a:cs typeface="Calibri"/>
            </a:endParaRPr>
          </a:p>
          <a:p>
            <a:pPr lvl="1"/>
            <a:r>
              <a:rPr lang="en-US"/>
              <a:t>Distrigas availability in FCA 16 (‘24/25) uncertain without an anchor customer</a:t>
            </a:r>
            <a:endParaRPr lang="en-US">
              <a:cs typeface="Calibri"/>
            </a:endParaRPr>
          </a:p>
          <a:p>
            <a:r>
              <a:rPr lang="en-US"/>
              <a:t>No current evidence of LDC, </a:t>
            </a:r>
            <a:r>
              <a:rPr lang="en-US" err="1"/>
              <a:t>genco</a:t>
            </a:r>
            <a:r>
              <a:rPr lang="en-US"/>
              <a:t> or pipeline plans to contractually support continued Distrigas operations without Mystic </a:t>
            </a:r>
          </a:p>
          <a:p>
            <a:pPr lvl="1"/>
            <a:r>
              <a:rPr lang="en-US"/>
              <a:t>CLNG: In 2024, Mystic 8&amp;9, “the anchor customer for [Distrigas] will retire, creating a need for a new anchor customer or customers, otherwise [Distrigas] is likely to cease operations which … will result in the permanent closure of the facility.”</a:t>
            </a:r>
            <a:r>
              <a:rPr lang="en-US" baseline="30000"/>
              <a:t>4</a:t>
            </a:r>
            <a:r>
              <a:rPr lang="en-US"/>
              <a:t>  </a:t>
            </a:r>
            <a:endParaRPr lang="en-US">
              <a:cs typeface="Calibri"/>
            </a:endParaRPr>
          </a:p>
          <a:p>
            <a:pPr lvl="1"/>
            <a:r>
              <a:rPr lang="en-US"/>
              <a:t>ISO-NE and LDCs: The continued operation of [Distrigas] will be needed for a finite period beyond  2024 to maintain gas and electric reliability</a:t>
            </a:r>
            <a:r>
              <a:rPr lang="en-US" baseline="30000"/>
              <a:t> 5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Updated stochastic forecast for FCA 19 (’28/29) will reflect new information regarding Distrigas retirement</a:t>
            </a:r>
          </a:p>
          <a:p>
            <a:pPr lvl="1"/>
            <a:r>
              <a:rPr lang="en-US"/>
              <a:t>LDCs may find alternative solutions, but sustainability of alternative truck transported fixes from QE and PA under review </a:t>
            </a:r>
          </a:p>
          <a:p>
            <a:pPr lvl="1"/>
            <a:r>
              <a:rPr lang="en-US"/>
              <a:t>Limited infra-regional mitigation vis-a-vis new satellite facilities and expanded daily liquefaction capability </a:t>
            </a:r>
            <a:endParaRPr lang="en-US">
              <a:cs typeface="Calibri"/>
            </a:endParaRPr>
          </a:p>
          <a:p>
            <a:pPr lvl="1"/>
            <a:r>
              <a:rPr lang="en-US"/>
              <a:t>Withdrawal of LDC financial support makes Distrigas economics unfavorable without Mystic</a:t>
            </a: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27744-D67F-F5A2-2A04-F3BD4A2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E8F-94F1-42B2-43FD-5D1C0C7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Assumed Level of Existing Generator LNG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DD22-BCB1-47E4-8DAD-9DB5963A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84" y="754064"/>
            <a:ext cx="11766431" cy="5584823"/>
          </a:xfrm>
        </p:spPr>
        <p:txBody>
          <a:bodyPr/>
          <a:lstStyle/>
          <a:p>
            <a:r>
              <a:rPr lang="en-US"/>
              <a:t>In the RCA, resource MRI and QMRIC are calculated based on the resource mix, fuel availability and other assumptions in the RAA base case</a:t>
            </a:r>
          </a:p>
          <a:p>
            <a:r>
              <a:rPr lang="en-US"/>
              <a:t>Forecast for FCA 16 (’24-25) assumes zero generator firm fueling contracts with LNG terminals</a:t>
            </a:r>
          </a:p>
          <a:p>
            <a:pPr lvl="1"/>
            <a:r>
              <a:rPr lang="en-US"/>
              <a:t>Consistent with observed generator behavior, as NE generators do not contract for LNG firm fueling with rare exceptions</a:t>
            </a:r>
          </a:p>
          <a:p>
            <a:pPr lvl="1"/>
            <a:r>
              <a:rPr lang="en-US"/>
              <a:t>When Constellation and/or St. John contract to provide firm fueling services, the annual LNG requirement increases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27744-D67F-F5A2-2A04-F3BD4A2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807AC-67B2-728E-D389-C87102A0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LNG Deliveries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14278-FEA0-3976-4AE5-98BE7F3E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Expected LNG Deliveries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787-F113-7A10-A649-6EEF78EB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3200"/>
              <a:t>The Stochastic forecast of deliveries to Distrigas for FCA 16 (‘24/25) is based on US LDC liquid LNG requirements</a:t>
            </a:r>
          </a:p>
          <a:p>
            <a:pPr lvl="1">
              <a:defRPr/>
            </a:pPr>
            <a:r>
              <a:rPr lang="en-US" sz="2800"/>
              <a:t>Requirement reflects historical LDC liquid LNG use</a:t>
            </a:r>
            <a:endParaRPr lang="en-US" sz="2800">
              <a:cs typeface="Calibri"/>
            </a:endParaRPr>
          </a:p>
          <a:p>
            <a:pPr lvl="1">
              <a:defRPr/>
            </a:pPr>
            <a:r>
              <a:rPr lang="en-US" sz="2800"/>
              <a:t>Adjusted for new or expanded LDC LNG liquefaction projects</a:t>
            </a:r>
            <a:endParaRPr lang="en-US" sz="2800">
              <a:cs typeface="Calibri"/>
            </a:endParaRPr>
          </a:p>
          <a:p>
            <a:pPr>
              <a:defRPr/>
            </a:pPr>
            <a:r>
              <a:rPr lang="en-US" sz="3200"/>
              <a:t>Annual requirement for Saint John reflects </a:t>
            </a:r>
            <a:endParaRPr lang="en-US" sz="3200">
              <a:cs typeface="Calibri"/>
            </a:endParaRPr>
          </a:p>
          <a:p>
            <a:pPr lvl="1">
              <a:defRPr/>
            </a:pPr>
            <a:r>
              <a:rPr lang="en-US" sz="2800"/>
              <a:t>Canadian Maritime LDC and generation</a:t>
            </a:r>
            <a:endParaRPr lang="en-US" sz="2800">
              <a:cs typeface="Calibri"/>
            </a:endParaRPr>
          </a:p>
          <a:p>
            <a:pPr lvl="1">
              <a:defRPr/>
            </a:pPr>
            <a:r>
              <a:rPr lang="en-US" sz="2800"/>
              <a:t>NE LDCs for delivery at Dracut, MA via M&amp;N </a:t>
            </a:r>
            <a:endParaRPr lang="en-US" sz="2800">
              <a:cs typeface="Calibri"/>
            </a:endParaRPr>
          </a:p>
          <a:p>
            <a:pPr lvl="1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D85BD-521D-4C6A-B772-4935E3FA45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7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LNG liquid requirement for US LDCs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787-F113-7A10-A649-6EEF78EB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Upon Mystic retirement, scheduled deliveries to Distrigas will be based on LDC requirements</a:t>
            </a:r>
          </a:p>
          <a:p>
            <a:pPr>
              <a:defRPr/>
            </a:pPr>
            <a:r>
              <a:rPr lang="en-US"/>
              <a:t>Use ICF model of LDC satellite LNG </a:t>
            </a:r>
            <a:r>
              <a:rPr lang="en-US" err="1"/>
              <a:t>sendout</a:t>
            </a:r>
            <a:r>
              <a:rPr lang="en-US"/>
              <a:t> for recent winters (2010/11 to 2021/22)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Winter 2014/15 has highest estimated LDC satellite </a:t>
            </a:r>
            <a:r>
              <a:rPr lang="en-US" err="1"/>
              <a:t>sendout</a:t>
            </a:r>
            <a:r>
              <a:rPr lang="en-US"/>
              <a:t> (15 BCF)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Trucks are used to deliver liquid LNG from Distrigas to LDC satellite facilities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Zero liquid LNG from Saint John and Northeast Gateway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D85BD-521D-4C6A-B772-4935E3FA45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2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Adjustment for new or expanded LNG liquefaction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787-F113-7A10-A649-6EEF78EB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/>
              <a:t>Distrigas annual LDC LNG requirement based on estimated satellite </a:t>
            </a:r>
            <a:r>
              <a:rPr lang="en-US" err="1"/>
              <a:t>sendout</a:t>
            </a:r>
            <a:r>
              <a:rPr lang="en-US"/>
              <a:t> for 2014/15 winter weather less adjustments for:</a:t>
            </a:r>
          </a:p>
          <a:p>
            <a:pPr>
              <a:defRPr/>
            </a:pPr>
            <a:r>
              <a:rPr lang="en-US"/>
              <a:t>Northeast Energy Center (NEC) in Charlton MA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Roughly 21 </a:t>
            </a:r>
            <a:r>
              <a:rPr lang="en-US" err="1"/>
              <a:t>MMcf</a:t>
            </a:r>
            <a:r>
              <a:rPr lang="en-US"/>
              <a:t>/d of liquefaction capacity, 165 </a:t>
            </a:r>
            <a:r>
              <a:rPr lang="en-US" err="1"/>
              <a:t>MMcf</a:t>
            </a:r>
            <a:r>
              <a:rPr lang="en-US"/>
              <a:t> storage tank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NEC will be used to refill LDC satellite facilities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NGLNG Providence liquefaction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20 </a:t>
            </a:r>
            <a:r>
              <a:rPr lang="en-US" err="1"/>
              <a:t>MMcf</a:t>
            </a:r>
            <a:r>
              <a:rPr lang="en-US"/>
              <a:t>/d added to existing 2 </a:t>
            </a:r>
            <a:r>
              <a:rPr lang="en-US" err="1"/>
              <a:t>Bcf</a:t>
            </a:r>
            <a:r>
              <a:rPr lang="en-US"/>
              <a:t> Fields Point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Will be used to liquefy 2 </a:t>
            </a:r>
            <a:r>
              <a:rPr lang="en-US" err="1"/>
              <a:t>Bcf</a:t>
            </a:r>
            <a:r>
              <a:rPr lang="en-US"/>
              <a:t>/</a:t>
            </a:r>
            <a:r>
              <a:rPr lang="en-US" err="1"/>
              <a:t>yr</a:t>
            </a:r>
            <a:r>
              <a:rPr lang="en-US"/>
              <a:t> allowing the Providence tank to be refilled during the shoulder season without replenishment from Distrigas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Eversource’s Hopkinton LNG Liquefaction Replacement project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Project will add 4 </a:t>
            </a:r>
            <a:r>
              <a:rPr lang="en-US" err="1"/>
              <a:t>MMcf</a:t>
            </a:r>
            <a:r>
              <a:rPr lang="en-US"/>
              <a:t>/day of liquefaction capacity to existing facility, increasing capacity from 17 </a:t>
            </a:r>
            <a:r>
              <a:rPr lang="en-US" err="1"/>
              <a:t>MMcf</a:t>
            </a:r>
            <a:r>
              <a:rPr lang="en-US"/>
              <a:t>/day to 21 </a:t>
            </a:r>
            <a:r>
              <a:rPr lang="en-US" err="1"/>
              <a:t>MMcf</a:t>
            </a:r>
            <a:r>
              <a:rPr lang="en-US"/>
              <a:t>/day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Incremental capacity will be used to increase annual LNG production while reducing the length of the refill season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D85BD-521D-4C6A-B772-4935E3FA45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3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requirement for Saint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787-F113-7A10-A649-6EEF78EB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Saint John vapor </a:t>
            </a:r>
            <a:r>
              <a:rPr lang="en-US" err="1"/>
              <a:t>sendout</a:t>
            </a:r>
            <a:r>
              <a:rPr lang="en-US"/>
              <a:t> meets Canadian Maritime LDC and generation demand on cold days</a:t>
            </a:r>
          </a:p>
          <a:p>
            <a:pPr>
              <a:defRPr/>
            </a:pPr>
            <a:r>
              <a:rPr lang="en-US"/>
              <a:t>Saint John also contracts with NE LDCs at Dracut, MA via M&amp;N 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We estimate annual requirement based on average annual deliveries since winter 2016/17</a:t>
            </a:r>
            <a:endParaRPr lang="en-US" i="1"/>
          </a:p>
          <a:p>
            <a:pPr>
              <a:defRPr/>
            </a:pPr>
            <a:r>
              <a:rPr lang="en-US"/>
              <a:t>Shifting a small number of deliveries from Saint John to Distrigas will not impact results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Distrigas can replace Saint John pipeline </a:t>
            </a:r>
            <a:r>
              <a:rPr lang="en-US" err="1"/>
              <a:t>sendout</a:t>
            </a:r>
            <a:r>
              <a:rPr lang="en-US"/>
              <a:t> to NE customers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D85BD-521D-4C6A-B772-4935E3FA45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41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Number of Scheduled Deliveries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24787-F113-7A10-A649-6EEF78EB6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534" y="754064"/>
                <a:ext cx="6316778" cy="5707331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/>
                  <a:t>Distribution of tanker LNG delivery volumes for each terminal </a:t>
                </a:r>
              </a:p>
              <a:p>
                <a:pPr>
                  <a:defRPr/>
                </a:pPr>
                <a:r>
                  <a:rPr lang="en-US"/>
                  <a:t>Based on probability distribution functions (PDFs) of tanker delivery volumes for the Distrigas and Saint John LNG import terminals for 2H 2016 to 1H 2022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/>
                  <a:t>Number of tanker deliveries calculated as: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# 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𝑑𝑒𝑙𝑖𝑣𝑒𝑟𝑖𝑒𝑠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Annual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Requirement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Average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Delivery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Volume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24787-F113-7A10-A649-6EEF78EB6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534" y="754064"/>
                <a:ext cx="6316778" cy="5707331"/>
              </a:xfrm>
              <a:blipFill>
                <a:blip r:embed="rId2"/>
                <a:stretch>
                  <a:fillRect l="-1641" t="-1816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D85BD-521D-4C6A-B772-4935E3FA45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B1EABC-BC45-3406-C510-C611FEB7D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390996"/>
              </p:ext>
            </p:extLst>
          </p:nvPr>
        </p:nvGraphicFramePr>
        <p:xfrm>
          <a:off x="6512312" y="847725"/>
          <a:ext cx="5459794" cy="28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8BB550-364B-A073-9226-94F130F07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522326"/>
              </p:ext>
            </p:extLst>
          </p:nvPr>
        </p:nvGraphicFramePr>
        <p:xfrm>
          <a:off x="6512312" y="3429001"/>
          <a:ext cx="5459794" cy="28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188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C1D8-E215-BC1F-54CD-C59BE87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LDC LNG Demand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0942D-E29E-EC05-9CE1-E6CA8598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E72D-B754-5EEC-9782-DC884E53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Seasonal LDC LNG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23C1-3665-5D66-E797-22A6022A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MARS load level forecast drives ICF sendout model</a:t>
            </a:r>
          </a:p>
          <a:p>
            <a:pPr lvl="1"/>
            <a:r>
              <a:rPr lang="en-US"/>
              <a:t>Implied HDDs are calculated using MARS load forecast for each load uncertainty level</a:t>
            </a:r>
          </a:p>
          <a:p>
            <a:pPr lvl="1"/>
            <a:r>
              <a:rPr lang="en-US"/>
              <a:t>Daily LDC satellite LNG sendout calculated using same Implied HDDs</a:t>
            </a:r>
          </a:p>
          <a:p>
            <a:r>
              <a:rPr lang="en-US"/>
              <a:t>LNG available to gas-only generators reflects LNG terminal imports less</a:t>
            </a:r>
          </a:p>
          <a:p>
            <a:pPr lvl="1"/>
            <a:r>
              <a:rPr lang="en-US"/>
              <a:t>Sendout of liquid LNG to LDCs – distribution </a:t>
            </a:r>
          </a:p>
          <a:p>
            <a:pPr lvl="1"/>
            <a:r>
              <a:rPr lang="en-US"/>
              <a:t>Saint John Canadian sendout – history &amp; ICF</a:t>
            </a:r>
          </a:p>
          <a:p>
            <a:pPr lvl="1"/>
            <a:r>
              <a:rPr lang="en-US"/>
              <a:t>Vapor sendout to LDCs – contract review</a:t>
            </a:r>
          </a:p>
          <a:p>
            <a:r>
              <a:rPr lang="en-US"/>
              <a:t>Result is the distribution of LNG available to generators</a:t>
            </a:r>
          </a:p>
          <a:p>
            <a:pPr lvl="1"/>
            <a:r>
              <a:rPr lang="en-US"/>
              <a:t>Results to be provided in February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4CFF5-2FEB-98B4-6C08-C97D0EA2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929C-E21B-120E-2982-E43BDBE6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92FB-B09E-5AA2-CAFB-6F05FA59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Introduction (slides 3-5)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LNG forecast assumptions (slides 6-11)</a:t>
            </a:r>
          </a:p>
          <a:p>
            <a:r>
              <a:rPr lang="en-US"/>
              <a:t>Expected LNG deliveries (slides 12-17)</a:t>
            </a:r>
          </a:p>
          <a:p>
            <a:r>
              <a:rPr lang="en-US"/>
              <a:t>LDC LNG demand (slides 18-19)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Conclusion (slides 20-21)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876E2-0983-3887-164F-F6F900AC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9C9E-79F3-3C4E-81BA-36F3A6F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21E55-4E36-E640-5E5C-0503D29E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5B85-AC41-B875-C05A-31819101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2C58E-80E1-2C6A-8277-1C7E470C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While LNG seasonal requirements are planned ahead of time, the exact volume of seasonal deliveries is inherently uncertain, resulting in a supply distribution </a:t>
            </a:r>
          </a:p>
          <a:p>
            <a:r>
              <a:rPr lang="en-US"/>
              <a:t>Observed weather and implied </a:t>
            </a:r>
            <a:r>
              <a:rPr lang="en-US" err="1"/>
              <a:t>sendout</a:t>
            </a:r>
            <a:r>
              <a:rPr lang="en-US"/>
              <a:t> to LDCs, carries a wider distribution for LNG demand</a:t>
            </a:r>
            <a:endParaRPr lang="en-US">
              <a:cs typeface="Calibri"/>
            </a:endParaRPr>
          </a:p>
          <a:p>
            <a:r>
              <a:rPr lang="en-US"/>
              <a:t>LNG forecast will be updated before FCA 19 to account for anticipated Distrigas retirement, newly announced LDC LNG liquefaction projects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051F-9FA6-D980-6841-4665629C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9C9E-79F3-3C4E-81BA-36F3A6F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21E55-4E36-E640-5E5C-0503D29E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5B85-AC41-B875-C05A-31819101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051F-9FA6-D980-6841-4665629C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73925-8599-77AF-9841-D377B2CEC02A}"/>
              </a:ext>
            </a:extLst>
          </p:cNvPr>
          <p:cNvSpPr txBox="1"/>
          <p:nvPr/>
        </p:nvSpPr>
        <p:spPr>
          <a:xfrm>
            <a:off x="107111" y="1040148"/>
            <a:ext cx="11977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Repsol, January 14-15, 2020, Presentation to ISO-NE MC Meeting, slide 6.</a:t>
            </a:r>
          </a:p>
          <a:p>
            <a:pPr marL="342900" indent="-342900">
              <a:buAutoNum type="arabicPeriod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of Constellation Energy Generation, LLC. Docket No. AD22-9, November 7, 2022, page 26.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of Constellation Energy Generation, LLC. Docket No. AD22-9, November 7, 2022, page 9.</a:t>
            </a:r>
          </a:p>
          <a:p>
            <a:pPr marL="342900" indent="-342900">
              <a:buAutoNum type="arabicPeriod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of Constellation Energy Generation, LLC. Docket No. AD22-9, November 7, 2022, page 1.</a:t>
            </a:r>
          </a:p>
          <a:p>
            <a:pPr marL="342900" indent="-342900">
              <a:buAutoNum type="arabicPeriod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Problem Statement and Call to Action on LNG and Energy Adequacy, Docket No. AD22-9, September 2, 2022, page 1.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4672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B3DF-35EC-5924-5B5C-FD59A862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787-F113-7A10-A649-6EEF78EB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US"/>
              <a:t>In the RCA, a winter de-rated capacity for gas-fired resources will be determined by de-rating non-firm capacity to reflect limited winter peak gas availability</a:t>
            </a:r>
          </a:p>
          <a:p>
            <a:pPr>
              <a:defRPr/>
            </a:pPr>
            <a:r>
              <a:rPr lang="en-US"/>
              <a:t>Modeled winter gas availability will reflect a stochastic forecast of available pipeline capacity and LNG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LAI provides assumptions and context for FCA 16 (‘24-25) stochastic forecast used in impact analysis.</a:t>
            </a:r>
          </a:p>
          <a:p>
            <a:pPr>
              <a:defRPr/>
            </a:pPr>
            <a:r>
              <a:rPr lang="en-US"/>
              <a:t>LAI outlines issues that will arise in updating stochastic forecast for RCA implementation in FCA 19 (’27-28)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ICF has developed a separate temperature-driven daily gas forecast of the availability of pipeline delivered gas supply to NE 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Daily forecast will reflect the total expected pipeline gas</a:t>
            </a:r>
            <a:r>
              <a:rPr lang="en-US" strike="sngStrike"/>
              <a:t> </a:t>
            </a:r>
            <a:r>
              <a:rPr lang="en-US"/>
              <a:t>adjusted based upon the modeled weather pattern</a:t>
            </a:r>
            <a:endParaRPr lang="en-US" strike="sngStrike">
              <a:cs typeface="Calibri"/>
            </a:endParaRPr>
          </a:p>
          <a:p>
            <a:pPr>
              <a:defRPr/>
            </a:pPr>
            <a:r>
              <a:rPr lang="en-US"/>
              <a:t>LAI has developed a winter period LNG forecast (stochastic distribution) of available LNG to the region 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Combined, both forecasts reflect availability of pipeline delivered supply and LNG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to the region (i.e., intra-regional pipeline deliverability constraints are not reflected)</a:t>
            </a:r>
            <a:endParaRPr lang="en-US" i="1" strike="sngStri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6D31-E11E-A8F0-7A4B-E539DD2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8F896-EE08-E4DD-77B2-FA647AD2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05"/>
          <a:stretch/>
        </p:blipFill>
        <p:spPr>
          <a:xfrm>
            <a:off x="230036" y="866775"/>
            <a:ext cx="6046939" cy="453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C29BA-A1C9-929E-D2CD-75F1FA7C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LNG Terminals Serving NE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5266-A83D-729F-E552-1A723AA1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57A1A1-5CC0-B65C-E324-7D882BD79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92" y="754064"/>
            <a:ext cx="5302372" cy="5707331"/>
          </a:xfrm>
        </p:spPr>
        <p:txBody>
          <a:bodyPr>
            <a:normAutofit lnSpcReduction="10000"/>
          </a:bodyPr>
          <a:lstStyle/>
          <a:p>
            <a:r>
              <a:rPr lang="en-US"/>
              <a:t>Saint John LNG Terminal (previously </a:t>
            </a:r>
            <a:r>
              <a:rPr lang="en-US" err="1"/>
              <a:t>Canaport</a:t>
            </a:r>
            <a:r>
              <a:rPr lang="en-US"/>
              <a:t>)</a:t>
            </a:r>
            <a:endParaRPr lang="en-US" strike="sngStrike"/>
          </a:p>
          <a:p>
            <a:pPr lvl="1"/>
            <a:r>
              <a:rPr lang="en-US"/>
              <a:t>Repsol holds 0.8 </a:t>
            </a:r>
            <a:r>
              <a:rPr lang="en-US" err="1"/>
              <a:t>Bcf</a:t>
            </a:r>
            <a:r>
              <a:rPr lang="en-US"/>
              <a:t>/d of North-to South-capacity on M&amp;N</a:t>
            </a:r>
          </a:p>
          <a:p>
            <a:r>
              <a:rPr lang="en-US"/>
              <a:t>Constellation </a:t>
            </a:r>
            <a:r>
              <a:rPr lang="en-US" err="1"/>
              <a:t>Distrigas</a:t>
            </a:r>
            <a:endParaRPr lang="en-US"/>
          </a:p>
          <a:p>
            <a:pPr lvl="1"/>
            <a:r>
              <a:rPr lang="en-US"/>
              <a:t>Also known as Everett Marine Terminal (EMT)</a:t>
            </a:r>
          </a:p>
          <a:p>
            <a:pPr lvl="1"/>
            <a:r>
              <a:rPr lang="en-US"/>
              <a:t>Purchased from ENGIE in 2018</a:t>
            </a:r>
          </a:p>
          <a:p>
            <a:r>
              <a:rPr lang="en-US"/>
              <a:t>Northeast Gateway</a:t>
            </a:r>
          </a:p>
          <a:p>
            <a:pPr lvl="1"/>
            <a:r>
              <a:rPr lang="en-US"/>
              <a:t>Offshore buoy system owned by </a:t>
            </a:r>
            <a:r>
              <a:rPr lang="en-US" err="1"/>
              <a:t>Excelerate</a:t>
            </a:r>
            <a:endParaRPr lang="en-US"/>
          </a:p>
          <a:p>
            <a:pPr lvl="1"/>
            <a:r>
              <a:rPr lang="en-US"/>
              <a:t>Requires the use of a Floating Storage Regasification Unit (FSRU)</a:t>
            </a:r>
          </a:p>
          <a:p>
            <a:pPr lvl="1"/>
            <a:r>
              <a:rPr lang="en-US" err="1"/>
              <a:t>Excelerate’s</a:t>
            </a:r>
            <a:r>
              <a:rPr lang="en-US"/>
              <a:t> FSRUs are committed to 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BDF0E-DDD9-3977-CB4D-1C73DC0A23E2}"/>
              </a:ext>
            </a:extLst>
          </p:cNvPr>
          <p:cNvSpPr txBox="1"/>
          <p:nvPr/>
        </p:nvSpPr>
        <p:spPr>
          <a:xfrm>
            <a:off x="4088284" y="4280720"/>
            <a:ext cx="211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Natural gas pipeline</a:t>
            </a:r>
          </a:p>
          <a:p>
            <a:r>
              <a:rPr lang="en-US"/>
              <a:t>LNG import terminal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B6D55B-5266-28CF-2D53-289E94DA26C0}"/>
              </a:ext>
            </a:extLst>
          </p:cNvPr>
          <p:cNvCxnSpPr/>
          <p:nvPr/>
        </p:nvCxnSpPr>
        <p:spPr>
          <a:xfrm>
            <a:off x="3764277" y="4460526"/>
            <a:ext cx="340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7DA90-2D9B-79AA-C341-56B5A2F465E9}"/>
              </a:ext>
            </a:extLst>
          </p:cNvPr>
          <p:cNvSpPr/>
          <p:nvPr/>
        </p:nvSpPr>
        <p:spPr>
          <a:xfrm>
            <a:off x="3848100" y="4626904"/>
            <a:ext cx="155448" cy="15544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6AE5C-67F5-0845-582F-10261FAD7648}"/>
              </a:ext>
            </a:extLst>
          </p:cNvPr>
          <p:cNvSpPr txBox="1"/>
          <p:nvPr/>
        </p:nvSpPr>
        <p:spPr>
          <a:xfrm>
            <a:off x="733425" y="1407481"/>
            <a:ext cx="821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3399"/>
                </a:solidFill>
              </a:rPr>
              <a:t>Vermont</a:t>
            </a:r>
          </a:p>
          <a:p>
            <a:r>
              <a:rPr lang="en-US" sz="1400">
                <a:solidFill>
                  <a:srgbClr val="FF3399"/>
                </a:solidFill>
              </a:rPr>
              <a:t>Gas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CBE85-1A42-2DB7-41CC-4D4FCA8240F0}"/>
              </a:ext>
            </a:extLst>
          </p:cNvPr>
          <p:cNvSpPr txBox="1"/>
          <p:nvPr/>
        </p:nvSpPr>
        <p:spPr>
          <a:xfrm>
            <a:off x="2347758" y="1252134"/>
            <a:ext cx="809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8309"/>
                </a:solidFill>
              </a:rPr>
              <a:t>Portland</a:t>
            </a:r>
          </a:p>
          <a:p>
            <a:r>
              <a:rPr lang="en-US" sz="1400">
                <a:solidFill>
                  <a:srgbClr val="038309"/>
                </a:solidFill>
              </a:rPr>
              <a:t>(PNGTS)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CEDCCB-CA1C-A4A6-20ED-313AA9EB9F80}"/>
              </a:ext>
            </a:extLst>
          </p:cNvPr>
          <p:cNvSpPr txBox="1"/>
          <p:nvPr/>
        </p:nvSpPr>
        <p:spPr>
          <a:xfrm>
            <a:off x="4123968" y="1252134"/>
            <a:ext cx="1096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Maritimes &amp;</a:t>
            </a:r>
          </a:p>
          <a:p>
            <a:r>
              <a:rPr lang="en-US" sz="1400">
                <a:solidFill>
                  <a:srgbClr val="0000FF"/>
                </a:solidFill>
              </a:rPr>
              <a:t>Northeast</a:t>
            </a:r>
          </a:p>
          <a:p>
            <a:r>
              <a:rPr lang="en-US" sz="1400">
                <a:solidFill>
                  <a:srgbClr val="0000FF"/>
                </a:solidFill>
              </a:rPr>
              <a:t>(M&amp;N)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7782B-4C46-D071-9D60-BE9AAD8F4734}"/>
              </a:ext>
            </a:extLst>
          </p:cNvPr>
          <p:cNvSpPr txBox="1"/>
          <p:nvPr/>
        </p:nvSpPr>
        <p:spPr>
          <a:xfrm>
            <a:off x="5113473" y="754064"/>
            <a:ext cx="930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6600"/>
                </a:solidFill>
              </a:rPr>
              <a:t>Brunswick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972F8-E4E3-27AC-AA63-2512B2F7589C}"/>
              </a:ext>
            </a:extLst>
          </p:cNvPr>
          <p:cNvSpPr txBox="1"/>
          <p:nvPr/>
        </p:nvSpPr>
        <p:spPr>
          <a:xfrm>
            <a:off x="735098" y="3607756"/>
            <a:ext cx="94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rgbClr val="C00000"/>
                </a:solidFill>
              </a:rPr>
              <a:t>Tennessee</a:t>
            </a:r>
          </a:p>
          <a:p>
            <a:pPr algn="r"/>
            <a:r>
              <a:rPr lang="en-US" sz="1400">
                <a:solidFill>
                  <a:srgbClr val="C00000"/>
                </a:solidFill>
              </a:rPr>
              <a:t>(TGP)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AFF1F-DE32-1151-EE8C-D2BBD4F81499}"/>
              </a:ext>
            </a:extLst>
          </p:cNvPr>
          <p:cNvSpPr txBox="1"/>
          <p:nvPr/>
        </p:nvSpPr>
        <p:spPr>
          <a:xfrm>
            <a:off x="2296670" y="3977087"/>
            <a:ext cx="138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rgbClr val="9933FF"/>
                </a:solidFill>
              </a:rPr>
              <a:t>Algonquin (AGT)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80457-A37F-5CFF-9BF7-3DD011FCEF92}"/>
              </a:ext>
            </a:extLst>
          </p:cNvPr>
          <p:cNvSpPr txBox="1"/>
          <p:nvPr/>
        </p:nvSpPr>
        <p:spPr>
          <a:xfrm>
            <a:off x="105624" y="5359497"/>
            <a:ext cx="1255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rgbClr val="00FFFF"/>
                </a:solidFill>
              </a:rPr>
              <a:t>Iroquois (IGTS)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16341-BB7E-1F06-E05F-14F5A33D7BC4}"/>
              </a:ext>
            </a:extLst>
          </p:cNvPr>
          <p:cNvSpPr txBox="1"/>
          <p:nvPr/>
        </p:nvSpPr>
        <p:spPr>
          <a:xfrm>
            <a:off x="2796369" y="2706934"/>
            <a:ext cx="114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Granite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78C98-B029-102C-067C-D52FF9F2FAAF}"/>
              </a:ext>
            </a:extLst>
          </p:cNvPr>
          <p:cNvSpPr txBox="1"/>
          <p:nvPr/>
        </p:nvSpPr>
        <p:spPr>
          <a:xfrm>
            <a:off x="1586694" y="2373559"/>
            <a:ext cx="119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9999"/>
                </a:solidFill>
              </a:rPr>
              <a:t>M&amp;N/PNGTS</a:t>
            </a:r>
          </a:p>
          <a:p>
            <a:r>
              <a:rPr lang="en-US" sz="1400">
                <a:solidFill>
                  <a:srgbClr val="009999"/>
                </a:solidFill>
              </a:rPr>
              <a:t>Joint Facilities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625513-9FCC-99F4-3138-E9C23AFFF8A2}"/>
              </a:ext>
            </a:extLst>
          </p:cNvPr>
          <p:cNvCxnSpPr>
            <a:cxnSpLocks/>
          </p:cNvCxnSpPr>
          <p:nvPr/>
        </p:nvCxnSpPr>
        <p:spPr>
          <a:xfrm>
            <a:off x="6066453" y="1158905"/>
            <a:ext cx="58122" cy="269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9182FB-7899-AD27-B0E3-2044BD18DD87}"/>
              </a:ext>
            </a:extLst>
          </p:cNvPr>
          <p:cNvSpPr txBox="1"/>
          <p:nvPr/>
        </p:nvSpPr>
        <p:spPr>
          <a:xfrm>
            <a:off x="5520450" y="1342148"/>
            <a:ext cx="929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Saint John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0B3585-ACC7-C079-4044-B04A6B64471D}"/>
              </a:ext>
            </a:extLst>
          </p:cNvPr>
          <p:cNvCxnSpPr>
            <a:cxnSpLocks/>
          </p:cNvCxnSpPr>
          <p:nvPr/>
        </p:nvCxnSpPr>
        <p:spPr>
          <a:xfrm flipH="1">
            <a:off x="2654436" y="3317412"/>
            <a:ext cx="293687" cy="462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C7298BE-73DB-4CF8-E304-7DD2C04B0079}"/>
              </a:ext>
            </a:extLst>
          </p:cNvPr>
          <p:cNvSpPr txBox="1"/>
          <p:nvPr/>
        </p:nvSpPr>
        <p:spPr>
          <a:xfrm>
            <a:off x="2775506" y="3056276"/>
            <a:ext cx="1596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Northeast Gateway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29CD67-D91A-1129-7B7C-41BF6192DC1D}"/>
              </a:ext>
            </a:extLst>
          </p:cNvPr>
          <p:cNvCxnSpPr>
            <a:cxnSpLocks/>
          </p:cNvCxnSpPr>
          <p:nvPr/>
        </p:nvCxnSpPr>
        <p:spPr>
          <a:xfrm flipH="1">
            <a:off x="2386013" y="3920316"/>
            <a:ext cx="593911" cy="55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B78648F-2100-45B5-82CB-F6E54818930C}"/>
              </a:ext>
            </a:extLst>
          </p:cNvPr>
          <p:cNvSpPr txBox="1"/>
          <p:nvPr/>
        </p:nvSpPr>
        <p:spPr>
          <a:xfrm>
            <a:off x="2897954" y="3768061"/>
            <a:ext cx="809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Distrigas</a:t>
            </a:r>
          </a:p>
        </p:txBody>
      </p:sp>
    </p:spTree>
    <p:extLst>
      <p:ext uri="{BB962C8B-B14F-4D97-AF65-F5344CB8AC3E}">
        <p14:creationId xmlns:p14="http://schemas.microsoft.com/office/powerpoint/2010/main" val="247516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9849-D19D-4609-BB5A-863E3B26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Distrigas Facility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D6BE4-6492-497B-AF52-E4FDE09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D84CEA9-2762-B9A3-C4DB-48477B9B7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5" y="770642"/>
            <a:ext cx="7341417" cy="451779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591884-F247-D9F0-D5A6-FA4B5ABD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845" y="754064"/>
            <a:ext cx="4279119" cy="5584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3.4 BCF total storage</a:t>
            </a:r>
          </a:p>
          <a:p>
            <a:r>
              <a:rPr lang="en-US"/>
              <a:t>250 MMcf/d to Mystic </a:t>
            </a:r>
          </a:p>
          <a:p>
            <a:r>
              <a:rPr lang="en-US"/>
              <a:t>Pressure support on AGT and TGP</a:t>
            </a:r>
          </a:p>
          <a:p>
            <a:r>
              <a:rPr lang="en-US"/>
              <a:t>Truck-transported liquids to LDC satellite facilities </a:t>
            </a:r>
            <a:endParaRPr lang="en-US">
              <a:cs typeface="Calibri"/>
            </a:endParaRPr>
          </a:p>
          <a:p>
            <a:r>
              <a:rPr lang="en-US"/>
              <a:t>439 MMcf/d to AGT and TGP </a:t>
            </a:r>
          </a:p>
          <a:p>
            <a:r>
              <a:rPr lang="en-US">
                <a:cs typeface="Calibri"/>
              </a:rPr>
              <a:t>Boil-off to </a:t>
            </a:r>
            <a:r>
              <a:rPr lang="en-US" err="1">
                <a:cs typeface="Calibri"/>
              </a:rPr>
              <a:t>NGrid</a:t>
            </a:r>
            <a:endParaRPr lang="en-US">
              <a:cs typeface="Calibri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5D08-55C9-9925-E267-223F13C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LNG Forecast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92AC2-3E9D-B547-C2A0-AD566308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2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E8F-94F1-42B2-43FD-5D1C0C7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LNG Forecast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DD22-BCB1-47E4-8DAD-9DB5963A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3" y="754065"/>
            <a:ext cx="11766431" cy="4498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Stochastic forecast of LNG deliveries depends on many factors, including:</a:t>
            </a:r>
          </a:p>
          <a:p>
            <a:pPr lvl="1"/>
            <a:r>
              <a:rPr lang="en-US"/>
              <a:t>Contracting and scheduling practices of LNG terminals, LDCs and generators</a:t>
            </a:r>
            <a:endParaRPr lang="en-US">
              <a:cs typeface="Calibri"/>
            </a:endParaRPr>
          </a:p>
          <a:p>
            <a:pPr lvl="1"/>
            <a:r>
              <a:rPr lang="en-US"/>
              <a:t>Conditions in the global market for LNG</a:t>
            </a:r>
            <a:endParaRPr lang="en-US">
              <a:cs typeface="Calibri"/>
            </a:endParaRPr>
          </a:p>
          <a:p>
            <a:pPr lvl="1"/>
            <a:r>
              <a:rPr lang="en-US"/>
              <a:t>LNG terminals serving NE during the forecast period</a:t>
            </a:r>
            <a:endParaRPr lang="en-US">
              <a:cs typeface="Calibri"/>
            </a:endParaRPr>
          </a:p>
          <a:p>
            <a:r>
              <a:rPr lang="en-US"/>
              <a:t>Assumptions underlying FCA 16 (‘24/25) stochastic forecast for impact analysis </a:t>
            </a:r>
          </a:p>
          <a:p>
            <a:r>
              <a:rPr lang="en-US"/>
              <a:t>In this section we provide assumptions underlying FCA 16 (‘24/25) stochastic forecast for impact analysis and discuss how these assumptions may need to be updated before the forecast is updated for implementation in FCA 19 (‘27/28)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27744-D67F-F5A2-2A04-F3BD4A2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E8F-94F1-42B2-43FD-5D1C0C7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LNG Contracting and Delivery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DD22-BCB1-47E4-8DAD-9DB5963A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3" y="754065"/>
            <a:ext cx="11766431" cy="449815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LNG tanker deliveries are scheduled well in advance to meet contractual commitments</a:t>
            </a:r>
          </a:p>
          <a:p>
            <a:pPr lvl="1"/>
            <a:r>
              <a:rPr lang="en-US"/>
              <a:t>“As evidenced this winter and winters past, Repsol will not arrange for cargoes without commitment from the market.”</a:t>
            </a:r>
            <a:r>
              <a:rPr lang="en-US" baseline="30000"/>
              <a:t>1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lvl="1"/>
            <a:r>
              <a:rPr lang="en-US"/>
              <a:t>“Constellation does not buy LNG speculatively. Rather, we buy LNG to meet our LNG commitments. … we seek to purchase the LNG we need to serve our customers quickly, typically contemporaneous with our agreement to sell the LNG”</a:t>
            </a:r>
            <a:r>
              <a:rPr lang="en-US" baseline="30000"/>
              <a:t>2</a:t>
            </a:r>
            <a:r>
              <a:rPr lang="en-US"/>
              <a:t>  </a:t>
            </a:r>
            <a:endParaRPr lang="en-US">
              <a:cs typeface="Calibri"/>
            </a:endParaRPr>
          </a:p>
          <a:p>
            <a:pPr lvl="1"/>
            <a:r>
              <a:rPr lang="en-US"/>
              <a:t>No such thing as just-in-time deliverability</a:t>
            </a:r>
            <a:endParaRPr lang="en-US">
              <a:cs typeface="Calibri"/>
            </a:endParaRPr>
          </a:p>
          <a:p>
            <a:r>
              <a:rPr lang="en-US"/>
              <a:t>Port infrastructure constraints limit availability of tankers capable of delivering to Distrigas</a:t>
            </a:r>
            <a:endParaRPr lang="en-US">
              <a:cs typeface="Calibri"/>
            </a:endParaRPr>
          </a:p>
          <a:p>
            <a:pPr lvl="1"/>
            <a:r>
              <a:rPr lang="en-US"/>
              <a:t>Jones Act precludes US Gulf Coast supplies  </a:t>
            </a:r>
            <a:endParaRPr lang="en-US">
              <a:cs typeface="Calibri"/>
            </a:endParaRPr>
          </a:p>
          <a:p>
            <a:pPr lvl="1"/>
            <a:r>
              <a:rPr lang="en-US"/>
              <a:t>For two decades deliveries have been predominantly from Trinidad -- since 2016, over 95% of from Trinidad </a:t>
            </a:r>
            <a:endParaRPr lang="en-US">
              <a:cs typeface="Calibri"/>
            </a:endParaRPr>
          </a:p>
          <a:p>
            <a:pPr lvl="1"/>
            <a:r>
              <a:rPr lang="en-US"/>
              <a:t>Only 20 or so Distrigas-compliant LNG tankers exist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27744-D67F-F5A2-2A04-F3BD4A2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E8F-94F1-42B2-43FD-5D1C0C7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Geopolitical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DD22-BCB1-47E4-8DAD-9DB5963A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4" y="754064"/>
            <a:ext cx="6252158" cy="55848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LNG deliveries to NE in 2024/25 depend on conditions in the world LNG market.  LAI’s stochastic forecast assumes the following:</a:t>
            </a:r>
          </a:p>
          <a:p>
            <a:r>
              <a:rPr lang="en-US"/>
              <a:t>LNG markets will remain tight, and volatile, with prices elevated relative to Algonquin </a:t>
            </a:r>
            <a:r>
              <a:rPr lang="en-US" err="1"/>
              <a:t>Citygates</a:t>
            </a:r>
            <a:r>
              <a:rPr lang="en-US"/>
              <a:t>, through winter 2024/25</a:t>
            </a:r>
          </a:p>
          <a:p>
            <a:pPr lvl="1"/>
            <a:r>
              <a:rPr lang="en-US"/>
              <a:t>LNG prices rose dramatically in 2022 as EU replaced Russian NG imports with LNG</a:t>
            </a:r>
          </a:p>
          <a:p>
            <a:pPr lvl="1"/>
            <a:r>
              <a:rPr lang="en-US"/>
              <a:t>As a result, LNG prices are now higher than NE monthly NG prices, even in winter</a:t>
            </a:r>
          </a:p>
          <a:p>
            <a:pPr lvl="1"/>
            <a:r>
              <a:rPr lang="en-US"/>
              <a:t>EU faces a large supply deficit for 2023 in response to shutdown of </a:t>
            </a:r>
            <a:r>
              <a:rPr lang="en-US" err="1"/>
              <a:t>Nordstream</a:t>
            </a:r>
            <a:r>
              <a:rPr lang="en-US"/>
              <a:t> imports </a:t>
            </a:r>
          </a:p>
          <a:p>
            <a:r>
              <a:rPr lang="en-US"/>
              <a:t>Zero deliveries to Northeast Gateway due to absence of available </a:t>
            </a:r>
            <a:r>
              <a:rPr lang="en-US">
                <a:ea typeface="+mn-lt"/>
                <a:cs typeface="+mn-lt"/>
              </a:rPr>
              <a:t>floating storage and regasification units (</a:t>
            </a:r>
            <a:r>
              <a:rPr lang="en-US"/>
              <a:t>FSRUs)</a:t>
            </a:r>
            <a:endParaRPr lang="en-US">
              <a:cs typeface="Calibri"/>
            </a:endParaRPr>
          </a:p>
          <a:p>
            <a:pPr lvl="1"/>
            <a:r>
              <a:rPr lang="en-US"/>
              <a:t>Germany and other EU countries have contracted all available FSRUs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27744-D67F-F5A2-2A04-F3BD4A2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85BD-521D-4C6A-B772-4935E3FA45C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BEBDD2-85A1-CE0E-A37E-A1CCD458D667}"/>
              </a:ext>
            </a:extLst>
          </p:cNvPr>
          <p:cNvGrpSpPr/>
          <p:nvPr/>
        </p:nvGrpSpPr>
        <p:grpSpPr>
          <a:xfrm>
            <a:off x="6447692" y="1352809"/>
            <a:ext cx="5439508" cy="4387332"/>
            <a:chOff x="2028093" y="1352809"/>
            <a:chExt cx="5439508" cy="43873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55506A-0403-CD52-FB9F-78D49E471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65"/>
            <a:stretch/>
          </p:blipFill>
          <p:spPr>
            <a:xfrm>
              <a:off x="2028093" y="1352809"/>
              <a:ext cx="5439508" cy="43873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A7D1CF-CE0C-C19F-7061-8DEA78034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109" y="2250437"/>
              <a:ext cx="406421" cy="1016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3A8826-F24B-E50F-609C-74D206142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1180" y="3997957"/>
              <a:ext cx="406421" cy="1016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1DB91F-DCCB-0FFB-649B-D75A731B7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8160" y="4963404"/>
              <a:ext cx="628971" cy="15724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691362-8781-2755-3D37-FA07BF446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990" y="1794191"/>
            <a:ext cx="3797495" cy="4445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4780EA-5905-45BA-6401-05CCDC62ADAE}"/>
              </a:ext>
            </a:extLst>
          </p:cNvPr>
          <p:cNvSpPr txBox="1"/>
          <p:nvPr/>
        </p:nvSpPr>
        <p:spPr>
          <a:xfrm>
            <a:off x="7380641" y="1103753"/>
            <a:ext cx="488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IEA Natural Gas Price Assumptions</a:t>
            </a:r>
          </a:p>
        </p:txBody>
      </p:sp>
    </p:spTree>
    <p:extLst>
      <p:ext uri="{BB962C8B-B14F-4D97-AF65-F5344CB8AC3E}">
        <p14:creationId xmlns:p14="http://schemas.microsoft.com/office/powerpoint/2010/main" val="3130044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63cbd5-ab5e-42b9-a113-cc2629173b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0AE09C411474D819AB5193FF20876" ma:contentTypeVersion="14" ma:contentTypeDescription="Create a new document." ma:contentTypeScope="" ma:versionID="1df3de041de58e8044f44bba87a56cb2">
  <xsd:schema xmlns:xsd="http://www.w3.org/2001/XMLSchema" xmlns:xs="http://www.w3.org/2001/XMLSchema" xmlns:p="http://schemas.microsoft.com/office/2006/metadata/properties" xmlns:ns3="a9b665d2-81a4-423a-9a24-446609e377fa" xmlns:ns4="5363cbd5-ab5e-42b9-a113-cc2629173bcd" targetNamespace="http://schemas.microsoft.com/office/2006/metadata/properties" ma:root="true" ma:fieldsID="9abec0ef70fde8cc7e1f61ece08e81f6" ns3:_="" ns4:_="">
    <xsd:import namespace="a9b665d2-81a4-423a-9a24-446609e377fa"/>
    <xsd:import namespace="5363cbd5-ab5e-42b9-a113-cc2629173b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65d2-81a4-423a-9a24-446609e377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3cbd5-ab5e-42b9-a113-cc2629173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7578D-5A8C-48A9-A621-E69FBBA4E7F3}">
  <ds:schemaRefs>
    <ds:schemaRef ds:uri="5363cbd5-ab5e-42b9-a113-cc2629173bcd"/>
    <ds:schemaRef ds:uri="a9b665d2-81a4-423a-9a24-446609e377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A6AB65-9DDB-48EB-825E-18651AD7A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D50CC-82EC-44D8-86B9-35434EAAC4D9}">
  <ds:schemaRefs>
    <ds:schemaRef ds:uri="5363cbd5-ab5e-42b9-a113-cc2629173bcd"/>
    <ds:schemaRef ds:uri="a9b665d2-81a4-423a-9a24-446609e377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2_Office Theme</vt:lpstr>
      <vt:lpstr>LNG Forecast</vt:lpstr>
      <vt:lpstr>Outline</vt:lpstr>
      <vt:lpstr>Introduction</vt:lpstr>
      <vt:lpstr>LNG Terminals Serving NE</vt:lpstr>
      <vt:lpstr>Distrigas Facility Capacity</vt:lpstr>
      <vt:lpstr>LNG Forecast Assumptions</vt:lpstr>
      <vt:lpstr>LNG Forecast Assumptions</vt:lpstr>
      <vt:lpstr>LNG Contracting and Delivery Scheduling</vt:lpstr>
      <vt:lpstr>Geopolitical Issues </vt:lpstr>
      <vt:lpstr>Distrigas and Mystic Status</vt:lpstr>
      <vt:lpstr>Assumed Level of Existing Generator LNG Contracts</vt:lpstr>
      <vt:lpstr>Expected LNG Deliveries</vt:lpstr>
      <vt:lpstr>Expected LNG Deliveries</vt:lpstr>
      <vt:lpstr>Annual LNG liquid requirement for US LDCs</vt:lpstr>
      <vt:lpstr>Adjustment for new or expanded LNG liquefaction projects</vt:lpstr>
      <vt:lpstr>Annual requirement for Saint John</vt:lpstr>
      <vt:lpstr>Number of Scheduled Deliveries</vt:lpstr>
      <vt:lpstr>LDC LNG Demand</vt:lpstr>
      <vt:lpstr>Seasonal LDC LNG requirements</vt:lpstr>
      <vt:lpstr>Conclusion</vt:lpstr>
      <vt:lpstr>Conclusions</vt:lpstr>
      <vt:lpstr>Endnotes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LNG Supply Scenarios</dc:title>
  <dc:creator>David Molin</dc:creator>
  <cp:revision>1</cp:revision>
  <dcterms:created xsi:type="dcterms:W3CDTF">2022-05-23T15:48:41Z</dcterms:created>
  <dcterms:modified xsi:type="dcterms:W3CDTF">2023-01-06T00:55:52Z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0x0101006FF0AE09C411474D819AB5193FF20876</vt:lpwstr>
  </property>
</Properties>
</file>