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1" r:id="rId2"/>
    <p:sldId id="312" r:id="rId3"/>
    <p:sldId id="287" r:id="rId4"/>
    <p:sldId id="321" r:id="rId5"/>
    <p:sldId id="316" r:id="rId6"/>
    <p:sldId id="327" r:id="rId7"/>
    <p:sldId id="328" r:id="rId8"/>
    <p:sldId id="329" r:id="rId9"/>
    <p:sldId id="324" r:id="rId10"/>
    <p:sldId id="325" r:id="rId11"/>
    <p:sldId id="331" r:id="rId12"/>
    <p:sldId id="332" r:id="rId13"/>
    <p:sldId id="333" r:id="rId14"/>
    <p:sldId id="334" r:id="rId15"/>
  </p:sldIdLst>
  <p:sldSz cx="9144000" cy="6858000" type="screen4x3"/>
  <p:notesSz cx="7315200" cy="96012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20"/>
    <a:srgbClr val="000000"/>
    <a:srgbClr val="62777F"/>
    <a:srgbClr val="EC1F25"/>
    <a:srgbClr val="FBB92F"/>
    <a:srgbClr val="77BD2A"/>
    <a:srgbClr val="6FA943"/>
    <a:srgbClr val="B9D257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89965" autoAdjust="0"/>
  </p:normalViewPr>
  <p:slideViewPr>
    <p:cSldViewPr>
      <p:cViewPr varScale="1">
        <p:scale>
          <a:sx n="176" d="100"/>
          <a:sy n="176" d="100"/>
        </p:scale>
        <p:origin x="13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event-details?eventId=147095&amp;open_projects_value=Inventoried%20Energy%20Program%20(IEP)%20Updates%20(for%20Winters%2023/24%20and%2024/25)%20-%20WMPP%20ID:%20168" TargetMode="External"/><Relationship Id="rId2" Type="http://schemas.openxmlformats.org/officeDocument/2006/relationships/hyperlink" Target="https://www.iso-ne.com/event-details?eventId=147088&amp;open_projects_value=Inventoried%20Energy%20Program%20(IEP)%20Updates%20(for%20Winters%2023/24%20and%2024/25)%20-%20WMPP%20ID:%20168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iso-ne.com/event-details?eventId=147097&amp;open_projects_value=Inventoried%20Energy%20Program%20(IEP)%20Updates%20(for%20Winters%2023/24%20and%2024/25)%20-%20WMPP%20ID:%2016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6400" y="262268"/>
            <a:ext cx="7172154" cy="304800"/>
          </a:xfrm>
        </p:spPr>
        <p:txBody>
          <a:bodyPr/>
          <a:lstStyle/>
          <a:p>
            <a:r>
              <a:rPr lang="en-US" dirty="0" smtClean="0"/>
              <a:t>Markets COMMITTEE | February 7-9, 2023 | Worcester,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Craig Martin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413.535.4042 | CMARTIN@ISO-NE.COM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Proposed Tariff Redlines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Inventoried Energy Program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Proposed Tariff Changes – November 2022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implify </a:t>
            </a:r>
            <a:r>
              <a:rPr lang="en-US" dirty="0"/>
              <a:t>P</a:t>
            </a:r>
            <a:r>
              <a:rPr lang="en-US" dirty="0" smtClean="0"/>
              <a:t>rogram </a:t>
            </a:r>
            <a:r>
              <a:rPr lang="en-US" dirty="0"/>
              <a:t>I</a:t>
            </a:r>
            <a:r>
              <a:rPr lang="en-US" dirty="0" smtClean="0"/>
              <a:t>mplementation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222757"/>
              </p:ext>
            </p:extLst>
          </p:nvPr>
        </p:nvGraphicFramePr>
        <p:xfrm>
          <a:off x="457200" y="1219200"/>
          <a:ext cx="8229600" cy="417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661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III.K.1(b)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assets with a shared fuel supply, eliminate default method and obligate Market Participant to explain fuel allocation to each asset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Eliminates optional fuel allocation proposal and review process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Eliminates multiple eligibility paths for different assets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Conform and simplify eligibility process for all market participants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 ISO requirement to modify election information amounts and replace with right to request Market Participant certification.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Simplify eligibility process for market participants and eliminate uncertainty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Transfer responsibility for accuracy of election information from ISO to Market Participant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926065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III.K.1.1(a)iii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the right for ISO to request officers certification of gas contract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Simplify eligibility process,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Eliminate uncertainty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Transfers responsibility for validity of arrangements from ISO to Market Participant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44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6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Proposed Tariff Changes – November 2022</a:t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implify </a:t>
            </a:r>
            <a:r>
              <a:rPr lang="en-US" dirty="0"/>
              <a:t>P</a:t>
            </a:r>
            <a:r>
              <a:rPr lang="en-US" dirty="0" smtClean="0"/>
              <a:t>rogram Implementation, cont.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376935"/>
              </p:ext>
            </p:extLst>
          </p:nvPr>
        </p:nvGraphicFramePr>
        <p:xfrm>
          <a:off x="457200" y="1219200"/>
          <a:ext cx="8229600" cy="294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661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III.K.3.2.1.1(a)ii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(b)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(d)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(e)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Lead Market Participant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Minimize administrative effort and rework by ensuring only one asset-level real-time energy inventory report is submitted per asset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1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(d)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obligation to Lead Market participant to allocate shared fuel to the asset-level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Simplify real-time reporting process and transfer responsibility for asset-level fuel allocation reporting to Market Participant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74785" y="914400"/>
          <a:ext cx="82296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word ‘period’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Drafting consistency with other sections of Appendix 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III.K.1(a)iii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Require index based gas contracts to refer to a published Platt’s trading location for the northeast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gas contracting requirements with industry practice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III.K.1(b)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Expand requirement to include all relevant contracts not just those related to natural gas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gas contracting requirements with industry practice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57610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III.K.1(d)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III.K.3.2.1.1(f) previously (e)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Replace placeholder value with 72 hours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Undo changes in previous redline to match the existing Tariff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133668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III.K.3.2.1.1(e)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officer’s certificate to affidavit and make it a mandatory item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implementation improvements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16398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Summary of Proposed Tariff Changes – January 2023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023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3686709"/>
              </p:ext>
            </p:extLst>
          </p:nvPr>
        </p:nvGraphicFramePr>
        <p:xfrm>
          <a:off x="495300" y="914400"/>
          <a:ext cx="8229600" cy="510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236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specific index for fixed price threshold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specific daily price to use for indexed price threshold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Drafting changes required to incorporate wider range of allowable gas indices (see III.K.1(a)iii for indexed gas contracts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gas contracting requirements with industry practice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the base payment rate to an indexed rate that gets calculated and posted each August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400" kern="1200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Subject to a price cap of $288/MWh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Remove previous redline draft to eliminate indication that ISO may file for an updated rate ahead of second winter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indexed base payment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Summary of Proposed Tariff Changes – January 2023 (Cont.)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880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2726433"/>
              </p:ext>
            </p:extLst>
          </p:nvPr>
        </p:nvGraphicFramePr>
        <p:xfrm>
          <a:off x="457200" y="1143000"/>
          <a:ext cx="8229600" cy="321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the spot payment rate from placeholder value to be equal to one-tenth of the base payment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indexed base payment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5761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 (a)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a requirement that oil inventory be for the sole and exclusive use of the asset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Clarification that the oil inventory is dedicated for the use of the asset in the IEP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133668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it clear that cost allocation quantity could be different in each winter period now that an index based rate has been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adopted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to indexed base payment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163982"/>
                  </a:ext>
                </a:extLst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Summary of Proposed Tariff Changes – January 2023 (Cont.)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243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485775" y="609600"/>
            <a:ext cx="6448425" cy="381000"/>
          </a:xfrm>
        </p:spPr>
        <p:txBody>
          <a:bodyPr/>
          <a:lstStyle/>
          <a:p>
            <a:r>
              <a:rPr lang="en-US" sz="2350" dirty="0" smtClean="0"/>
              <a:t>Inventoried Energy Program Updates</a:t>
            </a:r>
            <a:endParaRPr lang="en-US" sz="235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168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May 2023 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Inventoried Energy Program (“IEP”) is a temporary program that pays certain generators for maintaining energy inventories during the winters of 2023/24 and 2024/25</a:t>
            </a:r>
            <a:endParaRPr lang="en-US" sz="3200" dirty="0"/>
          </a:p>
          <a:p>
            <a:pPr lvl="0"/>
            <a:r>
              <a:rPr lang="en-US" dirty="0" smtClean="0"/>
              <a:t>This </a:t>
            </a:r>
            <a:r>
              <a:rPr lang="en-US" dirty="0"/>
              <a:t>presentation reviews the </a:t>
            </a:r>
            <a:r>
              <a:rPr lang="en-US" dirty="0" smtClean="0"/>
              <a:t>additional </a:t>
            </a:r>
            <a:r>
              <a:rPr lang="en-US" dirty="0"/>
              <a:t>proposed Tariff </a:t>
            </a:r>
            <a:r>
              <a:rPr lang="en-US" dirty="0" smtClean="0"/>
              <a:t>modifications since 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January 2023 </a:t>
            </a:r>
            <a:r>
              <a:rPr lang="en-US" dirty="0" smtClean="0"/>
              <a:t>MC meeting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26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Overview of Additional </a:t>
            </a:r>
            <a:r>
              <a:rPr lang="en-US" dirty="0" smtClean="0"/>
              <a:t>IEP </a:t>
            </a:r>
            <a:r>
              <a:rPr lang="en-US" dirty="0"/>
              <a:t>Tariff </a:t>
            </a:r>
            <a:r>
              <a:rPr lang="en-US" dirty="0" smtClean="0"/>
              <a:t>Redlines Since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January</a:t>
            </a:r>
            <a:endParaRPr lang="en-US" strike="sngStrike" dirty="0">
              <a:solidFill>
                <a:srgbClr val="F6892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Asset-Level </a:t>
            </a:r>
            <a:r>
              <a:rPr lang="en-US" dirty="0"/>
              <a:t>Real-Time Energy </a:t>
            </a:r>
            <a:r>
              <a:rPr lang="en-US" dirty="0" smtClean="0"/>
              <a:t>Inventory Reporting Time</a:t>
            </a:r>
            <a:endParaRPr lang="en-US" dirty="0"/>
          </a:p>
          <a:p>
            <a:pPr lvl="1"/>
            <a:r>
              <a:rPr lang="en-US" dirty="0" smtClean="0"/>
              <a:t>Change the requirement for reporting Asset-Level Real-Time Energy Inventory to no later than 1:00 pm on the second Business Day following an Inventoried Energy Day</a:t>
            </a:r>
          </a:p>
          <a:p>
            <a:pPr lvl="1"/>
            <a:r>
              <a:rPr lang="en-US" dirty="0" smtClean="0"/>
              <a:t>Previous requirement was to measure </a:t>
            </a:r>
            <a:r>
              <a:rPr lang="en-US" u="sng" dirty="0" smtClean="0"/>
              <a:t>and</a:t>
            </a:r>
            <a:r>
              <a:rPr lang="en-US" dirty="0" smtClean="0"/>
              <a:t> report Asset-Level Real-Time Energy Inventory between 7 am and 8 am on the Operating Day following an Inventoried Energy Day</a:t>
            </a:r>
          </a:p>
          <a:p>
            <a:pPr lvl="1"/>
            <a:r>
              <a:rPr lang="en-US" dirty="0" smtClean="0"/>
              <a:t>Although the reporting period has been extended, Market Participants are still required to measure Asset-Level Real-Time Energy Inventory on the original timeframe (i.e. between 7 am and 8 am on the Operating Day following an Inventoried Energy Day)</a:t>
            </a:r>
            <a:endParaRPr lang="en-US" dirty="0"/>
          </a:p>
          <a:p>
            <a:pPr marL="57150" indent="0">
              <a:buNone/>
            </a:pPr>
            <a:r>
              <a:rPr lang="en-US" b="1" dirty="0"/>
              <a:t>Please see the appendix for a summary of previous redlines presented at the November </a:t>
            </a:r>
            <a:r>
              <a:rPr lang="en-US" b="1" dirty="0" smtClean="0"/>
              <a:t>and January meetings</a:t>
            </a:r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Additional </a:t>
            </a:r>
            <a:r>
              <a:rPr lang="en-US" dirty="0" smtClean="0"/>
              <a:t>Redlines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1361605"/>
              </p:ext>
            </p:extLst>
          </p:nvPr>
        </p:nvGraphicFramePr>
        <p:xfrm>
          <a:off x="474785" y="866461"/>
          <a:ext cx="82296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III.K.3.2.1.1(a</a:t>
                      </a:r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the reporting deadline for a Real-Time Energy Inventory to 1 pm of the second Business Day after the Inventoried Energy Day. 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Simplified</a:t>
                      </a:r>
                      <a:r>
                        <a:rPr lang="en-US" sz="1400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implementation.  Concerned that it will be difficult to obtain signed affidavits between 7 am and 8 am on an Operational Day that lies on a weekend or holiday.</a:t>
                      </a:r>
                      <a:endParaRPr lang="en-US" sz="1400" strike="noStrike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trike="sngStrike" dirty="0">
                        <a:solidFill>
                          <a:srgbClr val="F689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III.K.3.2.1.1(e)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 the word ‘is’ to ‘was</a:t>
                      </a: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’.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Aligns this</a:t>
                      </a:r>
                      <a:r>
                        <a:rPr lang="en-US" sz="14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clause</a:t>
                      </a: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 the change to reporting time being made in III.K.3.2.1.1(a) </a:t>
                      </a:r>
                      <a:r>
                        <a:rPr lang="en-US" sz="14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above</a:t>
                      </a:r>
                      <a:endParaRPr lang="en-US" sz="1400" strike="sngStrike" dirty="0">
                        <a:solidFill>
                          <a:srgbClr val="F689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1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8429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Updated Parameters Will Keep IEP Aligned with Current </a:t>
            </a:r>
            <a:r>
              <a:rPr lang="en-US" dirty="0" smtClean="0"/>
              <a:t>Market &amp; Common Commercial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600200"/>
            <a:ext cx="8229600" cy="4343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Proposed changes keep FERC-approved program structure intact, while being responsive to stakeholder feedback</a:t>
            </a:r>
          </a:p>
          <a:p>
            <a:pPr lvl="0"/>
            <a:r>
              <a:rPr lang="en-US" dirty="0"/>
              <a:t>Indexed forward rate provides a transparent, mechanism that automatically adjusts to changes in gas markets until just prior to each winter </a:t>
            </a:r>
            <a:r>
              <a:rPr lang="en-US" dirty="0" smtClean="0"/>
              <a:t>period</a:t>
            </a:r>
          </a:p>
          <a:p>
            <a:pPr lvl="0"/>
            <a:r>
              <a:rPr lang="en-US" dirty="0" smtClean="0"/>
              <a:t>Updated natural gas contracting requirements more closely align the IEP with common industry and commercial practices</a:t>
            </a:r>
            <a:endParaRPr lang="en-US" dirty="0"/>
          </a:p>
          <a:p>
            <a:pPr lvl="0"/>
            <a:r>
              <a:rPr lang="en-US" dirty="0"/>
              <a:t>These updates will help to increase the quantities of inventoried energy attracted to the region for winters 2023/24 and 2024/25</a:t>
            </a:r>
          </a:p>
        </p:txBody>
      </p:sp>
    </p:spTree>
    <p:extLst>
      <p:ext uri="{BB962C8B-B14F-4D97-AF65-F5344CB8AC3E}">
        <p14:creationId xmlns:p14="http://schemas.microsoft.com/office/powerpoint/2010/main" val="23547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51399034"/>
              </p:ext>
            </p:extLst>
          </p:nvPr>
        </p:nvGraphicFramePr>
        <p:xfrm>
          <a:off x="533400" y="990600"/>
          <a:ext cx="8001000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5476026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219393912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Stakeholder Committee and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Scheduled Project Milestone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/>
                </a:tc>
                <a:extLst>
                  <a:ext uri="{0D108BD9-81ED-4DB2-BD59-A6C34878D82A}">
                    <a16:rowId xmlns:a16="http://schemas.microsoft.com/office/drawing/2014/main" val="153772154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linkClick r:id="rId2"/>
                        </a:rPr>
                        <a:t>October 12-13, 2022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Introduction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12766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  <a:t>November 8-10, 2022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Review detailed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design and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initial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Tariff language; discuss any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potential amendments to the ISO proposal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9597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linkClick r:id="rId4"/>
                        </a:rPr>
                        <a:t>December 6-8, 2022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detailed design for indexed forward rate; discuss any potential amendments to the ISO proposal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046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January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10-12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, 2023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proposed Tariff language; discuss any potential amendments including Tariff language*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214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Markets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</a:rPr>
                        <a:t>February 7-9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, 2023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Vote on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proposal and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any proposed amendments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498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Participants Committee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March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2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Vote on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proposal and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any proposed amendments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9747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819001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*Members should </a:t>
            </a:r>
            <a:r>
              <a:rPr lang="en-US" sz="1200" dirty="0">
                <a:solidFill>
                  <a:srgbClr val="000000"/>
                </a:solidFill>
              </a:rPr>
              <a:t>work with NEPOOL Counsel in the drafting of any desired Tariff changes or amendments to the ISO proposal</a:t>
            </a:r>
          </a:p>
        </p:txBody>
      </p:sp>
    </p:spTree>
    <p:extLst>
      <p:ext uri="{BB962C8B-B14F-4D97-AF65-F5344CB8AC3E}">
        <p14:creationId xmlns:p14="http://schemas.microsoft.com/office/powerpoint/2010/main" val="23162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F9D18D59-7AC8-45AE-9F52-DBA89AEC6E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F9D18D59-7AC8-45AE-9F52-DBA89AEC6E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1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</a:t>
            </a:r>
            <a:r>
              <a:rPr lang="en-US" dirty="0"/>
              <a:t>P</a:t>
            </a:r>
            <a:r>
              <a:rPr lang="en-US" dirty="0" smtClean="0"/>
              <a:t>roposed Tariff Changes</a:t>
            </a:r>
            <a:r>
              <a:rPr lang="en-US" dirty="0"/>
              <a:t> </a:t>
            </a:r>
            <a:r>
              <a:rPr lang="en-US" dirty="0" smtClean="0"/>
              <a:t>– November 2022 </a:t>
            </a:r>
            <a:br>
              <a:rPr lang="en-US" dirty="0" smtClean="0"/>
            </a:br>
            <a:r>
              <a:rPr lang="en-US" dirty="0" smtClean="0"/>
              <a:t>Align Gas Contract </a:t>
            </a:r>
            <a:r>
              <a:rPr lang="en-US" dirty="0"/>
              <a:t>E</a:t>
            </a:r>
            <a:r>
              <a:rPr lang="en-US" dirty="0" smtClean="0"/>
              <a:t>ligibility </a:t>
            </a:r>
            <a:r>
              <a:rPr lang="en-US" dirty="0"/>
              <a:t>with </a:t>
            </a:r>
            <a:r>
              <a:rPr lang="en-US" dirty="0" smtClean="0"/>
              <a:t>Commercial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0508905"/>
              </p:ext>
            </p:extLst>
          </p:nvPr>
        </p:nvGraphicFramePr>
        <p:xfrm>
          <a:off x="474785" y="1219200"/>
          <a:ext cx="82296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 for Change</a:t>
                      </a:r>
                      <a:endParaRPr lang="en-US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III.K.1(a)iii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Clarify gas contracting eligibility requirements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with common commercial practices for scheduling and nominating firm gas transportation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III.K.1.1(a)ii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exercise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price eligibility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language to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reference current indices and allow for contracts with indexed exercise prices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Align with common commercial practices for LNG contracting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1175</Words>
  <Application>Microsoft Office PowerPoint</Application>
  <PresentationFormat>On-screen Show (4:3)</PresentationFormat>
  <Paragraphs>174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Markets Committee PowerPoint Presentation Template 2017</vt:lpstr>
      <vt:lpstr>PowerPoint Presentation</vt:lpstr>
      <vt:lpstr>PowerPoint Presentation</vt:lpstr>
      <vt:lpstr>Overview of Additional IEP Tariff Redlines Since January</vt:lpstr>
      <vt:lpstr>Summary of Additional Redlines  </vt:lpstr>
      <vt:lpstr>Updated Parameters Will Keep IEP Aligned with Current Market &amp; Common Commercial Practices</vt:lpstr>
      <vt:lpstr>Stakeholder Schedule</vt:lpstr>
      <vt:lpstr>PowerPoint Presentation</vt:lpstr>
      <vt:lpstr>Appendix</vt:lpstr>
      <vt:lpstr>Summary of Proposed Tariff Changes – November 2022  Align Gas Contract Eligibility with Commercial Practices </vt:lpstr>
      <vt:lpstr>Summary of Proposed Tariff Changes – November 2022 Simplify Program Implementation</vt:lpstr>
      <vt:lpstr>Summary of Proposed Tariff Changes – November 2022 Simplify Program Implementation, cont.</vt:lpstr>
      <vt:lpstr>Summary of Proposed Tariff Changes – January 2023</vt:lpstr>
      <vt:lpstr>PowerPoint Presentation</vt:lpstr>
      <vt:lpstr>Summary of Proposed Tariff Changes – January 2023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2023-01-05T16:15:29Z</dcterms:created>
  <dcterms:modified xsi:type="dcterms:W3CDTF">2023-02-01T21:33:26Z</dcterms:modified>
  <cp:category/>
  <cp:contentStatus/>
</cp:coreProperties>
</file>