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28"/>
  </p:notesMasterIdLst>
  <p:handoutMasterIdLst>
    <p:handoutMasterId r:id="rId29"/>
  </p:handoutMasterIdLst>
  <p:sldIdLst>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Lst>
  <p:sldSz cx="9144000" cy="6858000" type="screen4x3"/>
  <p:notesSz cx="6950075" cy="9236075"/>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BD2A"/>
    <a:srgbClr val="6FA943"/>
    <a:srgbClr val="EC1F25"/>
    <a:srgbClr val="FBB92F"/>
    <a:srgbClr val="62777F"/>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8" autoAdjust="0"/>
    <p:restoredTop sz="94662" autoAdjust="0"/>
  </p:normalViewPr>
  <p:slideViewPr>
    <p:cSldViewPr>
      <p:cViewPr varScale="1">
        <p:scale>
          <a:sx n="91" d="100"/>
          <a:sy n="91"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6" tIns="45718" rIns="91436" bIns="45718" rtlCol="0"/>
          <a:lstStyle>
            <a:lvl1pPr algn="r">
              <a:defRPr sz="1200"/>
            </a:lvl1pPr>
          </a:lstStyle>
          <a:p>
            <a:fld id="{F87AAE7F-D37E-4830-9F5E-F36A5F180179}" type="datetimeFigureOut">
              <a:rPr lang="en-US" smtClean="0"/>
              <a:pPr/>
              <a:t>3/8/2023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6" tIns="45718" rIns="91436" bIns="45718" rtlCol="0" anchor="b"/>
          <a:lstStyle>
            <a:lvl1pPr algn="r">
              <a:defRPr sz="1200"/>
            </a:lvl1pPr>
          </a:lstStyle>
          <a:p>
            <a:fld id="{8FE02180-CD27-4473-AA37-00085480B5FA}" type="slidenum">
              <a:rPr lang="en-US" smtClean="0"/>
              <a:pPr/>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EDDEDB6-CD57-44C2-AB19-AC7D3BB8FF8E}" type="datetimeFigureOut">
              <a:rPr lang="en-US" smtClean="0"/>
              <a:pPr/>
              <a:t>3/8/2023</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530677A1-BB48-42A6-9D40-5F3F87EA9D2F}" type="slidenum">
              <a:rPr lang="en-US" smtClean="0"/>
              <a:pPr/>
              <a:t>‹#›</a:t>
            </a:fld>
            <a:endParaRPr lang="en-US"/>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733800" y="6327648"/>
            <a:ext cx="1752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733800" y="6329046"/>
            <a:ext cx="1752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iso-ne.com/about/key-stats/maps-and-diagrams/#dispatch-zone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static-assets/documents/2023/01/a08_2023_fcm_transmission_certification.zip" TargetMode="External"/><Relationship Id="rId2" Type="http://schemas.openxmlformats.org/officeDocument/2006/relationships/hyperlink" Target="https://www.iso-ne.com/static-assets/documents/2022/12/a07_fca_18_capacity_zone_development_preview.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so-ne.com/static-assets/documents/2022/12/a07_fca_18_capacity_zone_development_preview.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smd.iso-ne.com/operations-services/ceii/pac/2018/09/a3_upgrades_to_boston_imports_and_sene_import_transfer_capability_for_ccp_10_11.pdf" TargetMode="External"/><Relationship Id="rId2" Type="http://schemas.openxmlformats.org/officeDocument/2006/relationships/hyperlink" Target="https://smd.iso-ne.com/operations-services/ceii/rc/2015/06/a9_transfer_capability_update.pdf" TargetMode="External"/><Relationship Id="rId1" Type="http://schemas.openxmlformats.org/officeDocument/2006/relationships/slideLayout" Target="../slideLayouts/slideLayout6.xml"/><Relationship Id="rId5" Type="http://schemas.openxmlformats.org/officeDocument/2006/relationships/hyperlink" Target="https://smd.iso-ne.com/operations-services/ceii/pac/2020/11/a2_update_to_sene_and_boston_import_transfer_capabilities_with_the_boston_area_optimized_solution_ceii.pdf" TargetMode="External"/><Relationship Id="rId4" Type="http://schemas.openxmlformats.org/officeDocument/2006/relationships/hyperlink" Target="https://smd.iso-ne.com/operations-services/ceii/pac/2020/02/a4_boston_import_transfer.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md.iso-ne.com/operations-services/ceii/pac/2022/04/a2_follow_up_on_proposal_to_change_k_street_345kV_breaker_status_ceii.pdf" TargetMode="External"/><Relationship Id="rId2" Type="http://schemas.openxmlformats.org/officeDocument/2006/relationships/hyperlink" Target="https://smd.iso-ne.com/operations-services/ceii/pac/2020/11/a2_update_to_sene_and_boston_import_transfer_capabilities_with_the_boston_area_optimized_solution_ceii.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p:txBody>
          <a:bodyPr/>
          <a:lstStyle/>
          <a:p>
            <a:r>
              <a:rPr lang="en-US" dirty="0" smtClean="0"/>
              <a:t>Alex Rost</a:t>
            </a:r>
            <a:endParaRPr lang="en-US" dirty="0"/>
          </a:p>
        </p:txBody>
      </p:sp>
      <p:sp>
        <p:nvSpPr>
          <p:cNvPr id="7" name="Text Placeholder 6"/>
          <p:cNvSpPr>
            <a:spLocks noGrp="1"/>
          </p:cNvSpPr>
          <p:nvPr>
            <p:ph type="body" sz="quarter" idx="18"/>
          </p:nvPr>
        </p:nvSpPr>
        <p:spPr/>
        <p:txBody>
          <a:bodyPr/>
          <a:lstStyle/>
          <a:p>
            <a:pPr lvl="0"/>
            <a:r>
              <a:rPr lang="en-US" dirty="0" smtClean="0"/>
              <a:t>Manager, Resource qualification</a:t>
            </a:r>
          </a:p>
        </p:txBody>
      </p:sp>
      <p:sp>
        <p:nvSpPr>
          <p:cNvPr id="8" name="Text Placeholder 7"/>
          <p:cNvSpPr>
            <a:spLocks noGrp="1"/>
          </p:cNvSpPr>
          <p:nvPr>
            <p:ph type="body" sz="quarter" idx="19"/>
          </p:nvPr>
        </p:nvSpPr>
        <p:spPr/>
        <p:txBody>
          <a:bodyPr/>
          <a:lstStyle/>
          <a:p>
            <a:r>
              <a:rPr lang="en-US" sz="2800" dirty="0"/>
              <a:t>Forward Capacity Auction </a:t>
            </a:r>
            <a:r>
              <a:rPr lang="en-US" sz="2800" dirty="0" smtClean="0"/>
              <a:t>18 </a:t>
            </a:r>
            <a:endParaRPr lang="en-US" sz="2800" dirty="0"/>
          </a:p>
          <a:p>
            <a:r>
              <a:rPr lang="en-US" sz="2800" dirty="0"/>
              <a:t>Transmission Transfer Capabilities &amp;</a:t>
            </a:r>
          </a:p>
          <a:p>
            <a:r>
              <a:rPr lang="en-US" sz="2800" dirty="0"/>
              <a:t>Capacity Zone Development</a:t>
            </a:r>
          </a:p>
        </p:txBody>
      </p:sp>
      <p:sp>
        <p:nvSpPr>
          <p:cNvPr id="10" name="Text Placeholder 7"/>
          <p:cNvSpPr>
            <a:spLocks noGrp="1"/>
          </p:cNvSpPr>
          <p:nvPr>
            <p:ph type="body" sz="quarter" idx="13"/>
          </p:nvPr>
        </p:nvSpPr>
        <p:spPr>
          <a:xfrm>
            <a:off x="3289002" y="262268"/>
            <a:ext cx="5559552" cy="304800"/>
          </a:xfrm>
        </p:spPr>
        <p:txBody>
          <a:bodyPr/>
          <a:lstStyle/>
          <a:p>
            <a:r>
              <a:rPr lang="en-US" dirty="0" smtClean="0"/>
              <a:t>March 14, 2023 </a:t>
            </a:r>
            <a:r>
              <a:rPr lang="en-US" dirty="0"/>
              <a:t>| NEPOOL Reliability Committee | Doubletree Hotel, Westborough, ma</a:t>
            </a:r>
          </a:p>
        </p:txBody>
      </p:sp>
      <p:sp>
        <p:nvSpPr>
          <p:cNvPr id="11" name="Text Placeholder 3"/>
          <p:cNvSpPr txBox="1">
            <a:spLocks/>
          </p:cNvSpPr>
          <p:nvPr/>
        </p:nvSpPr>
        <p:spPr>
          <a:xfrm>
            <a:off x="3276600" y="3475680"/>
            <a:ext cx="5559552" cy="867720"/>
          </a:xfrm>
          <a:prstGeom prst="rect">
            <a:avLst/>
          </a:prstGeom>
        </p:spPr>
        <p:txBody>
          <a:bodyPr vert="horz" wrap="square" lIns="0" tIns="0" rIns="0" bIns="0" rtlCol="0">
            <a:normAutofit/>
          </a:bodyPr>
          <a:lstStyle/>
          <a:p>
            <a:pPr lvl="0">
              <a:spcBef>
                <a:spcPts val="1200"/>
              </a:spcBef>
              <a:defRPr/>
            </a:pPr>
            <a:r>
              <a:rPr lang="en-US" sz="2400" i="1" dirty="0" smtClean="0"/>
              <a:t>Reliability Committee</a:t>
            </a:r>
            <a:endParaRPr kumimoji="0" lang="en-US" sz="2400" b="0" i="1" u="none" strike="noStrike" kern="1200" cap="none" spc="0" normalizeH="0" baseline="0" noProof="0" dirty="0">
              <a:ln>
                <a:noFill/>
              </a:ln>
              <a:solidFill>
                <a:srgbClr val="59595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interface transfer capabilities</a:t>
            </a:r>
          </a:p>
        </p:txBody>
      </p:sp>
      <p:sp>
        <p:nvSpPr>
          <p:cNvPr id="3" name="Text Placeholder 2"/>
          <p:cNvSpPr>
            <a:spLocks noGrp="1"/>
          </p:cNvSpPr>
          <p:nvPr>
            <p:ph type="body" idx="1"/>
          </p:nvPr>
        </p:nvSpPr>
        <p:spPr/>
        <p:txBody>
          <a:bodyPr/>
          <a:lstStyle/>
          <a:p>
            <a:r>
              <a:rPr lang="en-US" dirty="0" smtClean="0"/>
              <a:t>External Interfaces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10</a:t>
            </a:fld>
            <a:endParaRPr lang="en-US" dirty="0"/>
          </a:p>
        </p:txBody>
      </p:sp>
    </p:spTree>
    <p:extLst>
      <p:ext uri="{BB962C8B-B14F-4D97-AF65-F5344CB8AC3E}">
        <p14:creationId xmlns:p14="http://schemas.microsoft.com/office/powerpoint/2010/main" val="150987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FCA 18 External Interface Import Capability (MW)</a:t>
            </a:r>
            <a:endParaRPr lang="en-US" sz="3000" dirty="0"/>
          </a:p>
        </p:txBody>
      </p:sp>
      <p:sp>
        <p:nvSpPr>
          <p:cNvPr id="3" name="Slide Number Placeholder 2"/>
          <p:cNvSpPr>
            <a:spLocks noGrp="1"/>
          </p:cNvSpPr>
          <p:nvPr>
            <p:ph type="sldNum" sz="quarter" idx="10"/>
          </p:nvPr>
        </p:nvSpPr>
        <p:spPr/>
        <p:txBody>
          <a:bodyPr/>
          <a:lstStyle/>
          <a:p>
            <a:fld id="{10C7F894-2A36-495D-AB7C-1055F7AC0F9D}" type="slidenum">
              <a:rPr lang="en-US" smtClean="0"/>
              <a:pPr/>
              <a:t>11</a:t>
            </a:fld>
            <a:endParaRPr lang="en-US" dirty="0"/>
          </a:p>
        </p:txBody>
      </p:sp>
      <p:sp>
        <p:nvSpPr>
          <p:cNvPr id="4" name="TextBox 3"/>
          <p:cNvSpPr txBox="1"/>
          <p:nvPr/>
        </p:nvSpPr>
        <p:spPr>
          <a:xfrm>
            <a:off x="488482" y="5691188"/>
            <a:ext cx="2852576" cy="276999"/>
          </a:xfrm>
          <a:prstGeom prst="rect">
            <a:avLst/>
          </a:prstGeom>
          <a:noFill/>
        </p:spPr>
        <p:txBody>
          <a:bodyPr wrap="none" rtlCol="0">
            <a:spAutoFit/>
          </a:bodyPr>
          <a:lstStyle/>
          <a:p>
            <a:r>
              <a:rPr lang="en-US" sz="1200" i="1" dirty="0" smtClean="0">
                <a:solidFill>
                  <a:srgbClr val="000000"/>
                </a:solidFill>
              </a:rPr>
              <a:t>Notes are discussed on the following pages</a:t>
            </a:r>
            <a:endParaRPr lang="en-US" sz="1200" i="1" dirty="0">
              <a:solidFill>
                <a:srgbClr val="000000"/>
              </a:solidFill>
            </a:endParaRPr>
          </a:p>
        </p:txBody>
      </p:sp>
      <p:graphicFrame>
        <p:nvGraphicFramePr>
          <p:cNvPr id="8" name="Object 7"/>
          <p:cNvGraphicFramePr>
            <a:graphicFrameLocks noChangeAspect="1"/>
          </p:cNvGraphicFramePr>
          <p:nvPr>
            <p:extLst/>
          </p:nvPr>
        </p:nvGraphicFramePr>
        <p:xfrm>
          <a:off x="428625" y="1185863"/>
          <a:ext cx="8286750" cy="4505325"/>
        </p:xfrm>
        <a:graphic>
          <a:graphicData uri="http://schemas.openxmlformats.org/presentationml/2006/ole">
            <mc:AlternateContent xmlns:mc="http://schemas.openxmlformats.org/markup-compatibility/2006">
              <mc:Choice xmlns:v="urn:schemas-microsoft-com:vml" Requires="v">
                <p:oleObj spid="_x0000_s9228" name="Worksheet" r:id="rId3" imgW="8286788" imgH="4505461" progId="Excel.Sheet.12">
                  <p:embed/>
                </p:oleObj>
              </mc:Choice>
              <mc:Fallback>
                <p:oleObj name="Worksheet" r:id="rId3" imgW="8286788" imgH="4505461" progId="Excel.Sheet.12">
                  <p:embed/>
                  <p:pic>
                    <p:nvPicPr>
                      <p:cNvPr id="8" name="Object 7"/>
                      <p:cNvPicPr/>
                      <p:nvPr/>
                    </p:nvPicPr>
                    <p:blipFill>
                      <a:blip r:embed="rId4"/>
                      <a:stretch>
                        <a:fillRect/>
                      </a:stretch>
                    </p:blipFill>
                    <p:spPr>
                      <a:xfrm>
                        <a:off x="428625" y="1185863"/>
                        <a:ext cx="8286750" cy="4505325"/>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5029200" y="1328738"/>
            <a:ext cx="560881" cy="4343400"/>
          </a:xfrm>
          <a:prstGeom prst="rect">
            <a:avLst/>
          </a:prstGeom>
        </p:spPr>
      </p:pic>
    </p:spTree>
    <p:extLst>
      <p:ext uri="{BB962C8B-B14F-4D97-AF65-F5344CB8AC3E}">
        <p14:creationId xmlns:p14="http://schemas.microsoft.com/office/powerpoint/2010/main" val="139521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31E6B14B-7B61-4194-8A2D-CCDC24EC3428}" type="slidenum">
              <a:rPr lang="en-US" smtClean="0"/>
              <a:pPr>
                <a:defRPr/>
              </a:pPr>
              <a:t>12</a:t>
            </a:fld>
            <a:endParaRPr lang="en-US" dirty="0"/>
          </a:p>
        </p:txBody>
      </p:sp>
      <p:sp>
        <p:nvSpPr>
          <p:cNvPr id="2" name="Title 1"/>
          <p:cNvSpPr>
            <a:spLocks noGrp="1"/>
          </p:cNvSpPr>
          <p:nvPr>
            <p:ph type="title"/>
          </p:nvPr>
        </p:nvSpPr>
        <p:spPr/>
        <p:txBody>
          <a:bodyPr>
            <a:normAutofit/>
          </a:bodyPr>
          <a:lstStyle/>
          <a:p>
            <a:r>
              <a:rPr lang="en-US" dirty="0"/>
              <a:t>Notes on External </a:t>
            </a:r>
            <a:r>
              <a:rPr lang="en-US" dirty="0" smtClean="0"/>
              <a:t>Interface Import Capability</a:t>
            </a:r>
            <a:endParaRPr lang="en-US" sz="2400" i="1" strike="sngStrike" dirty="0">
              <a:solidFill>
                <a:srgbClr val="77BD2A"/>
              </a:solidFill>
            </a:endParaRPr>
          </a:p>
        </p:txBody>
      </p:sp>
      <p:sp>
        <p:nvSpPr>
          <p:cNvPr id="3" name="Content Placeholder 2"/>
          <p:cNvSpPr>
            <a:spLocks noGrp="1"/>
          </p:cNvSpPr>
          <p:nvPr>
            <p:ph idx="1"/>
          </p:nvPr>
        </p:nvSpPr>
        <p:spPr>
          <a:prstGeom prst="rect">
            <a:avLst/>
          </a:prstGeom>
        </p:spPr>
        <p:txBody>
          <a:bodyPr>
            <a:normAutofit/>
          </a:bodyPr>
          <a:lstStyle/>
          <a:p>
            <a:pPr marL="457200" indent="-457200">
              <a:spcBef>
                <a:spcPts val="400"/>
              </a:spcBef>
              <a:spcAft>
                <a:spcPts val="400"/>
              </a:spcAft>
              <a:buFont typeface="+mj-lt"/>
              <a:buAutoNum type="arabicPeriod"/>
            </a:pPr>
            <a:r>
              <a:rPr lang="en-US" dirty="0" smtClean="0"/>
              <a:t>Limits are for the summer period</a:t>
            </a:r>
          </a:p>
          <a:p>
            <a:pPr marL="857250" lvl="1" indent="-284163">
              <a:spcBef>
                <a:spcPts val="400"/>
              </a:spcBef>
              <a:spcAft>
                <a:spcPts val="400"/>
              </a:spcAft>
            </a:pPr>
            <a:r>
              <a:rPr lang="en-US" dirty="0" smtClean="0"/>
              <a:t>The limits may not include possible simultaneous impacts, and should not be considered as “firm” (the bases for these limits are subject to more detailed review in the future)</a:t>
            </a:r>
            <a:endParaRPr lang="en-US" sz="2800" dirty="0" smtClean="0"/>
          </a:p>
          <a:p>
            <a:pPr marL="457200" indent="-457200">
              <a:spcBef>
                <a:spcPts val="400"/>
              </a:spcBef>
              <a:spcAft>
                <a:spcPts val="400"/>
              </a:spcAft>
              <a:buFont typeface="+mj-lt"/>
              <a:buAutoNum type="arabicPeriod" startAt="2"/>
            </a:pPr>
            <a:r>
              <a:rPr lang="en-US" dirty="0" smtClean="0"/>
              <a:t>The limit on scheduled energy transactions over the </a:t>
            </a:r>
            <a:r>
              <a:rPr lang="en-US" dirty="0"/>
              <a:t>New Brunswick (NB)-New England (NE) Tie is 1,</a:t>
            </a:r>
            <a:r>
              <a:rPr lang="en-US" dirty="0" smtClean="0"/>
              <a:t>000 MW  </a:t>
            </a:r>
          </a:p>
          <a:p>
            <a:pPr marL="857250" lvl="1" indent="-284163">
              <a:spcBef>
                <a:spcPts val="400"/>
              </a:spcBef>
              <a:spcAft>
                <a:spcPts val="400"/>
              </a:spcAft>
            </a:pPr>
            <a:r>
              <a:rPr lang="en-US" dirty="0" smtClean="0"/>
              <a:t>Historically, when adjusted for the ability to deliver capacity to the greater New England Control area, the NB-NE capacity import capability is 700 MW </a:t>
            </a:r>
          </a:p>
          <a:p>
            <a:pPr marL="1257300" lvl="2" indent="-284163">
              <a:spcBef>
                <a:spcPts val="400"/>
              </a:spcBef>
              <a:spcAft>
                <a:spcPts val="400"/>
              </a:spcAft>
            </a:pPr>
            <a:r>
              <a:rPr lang="en-US" dirty="0" smtClean="0"/>
              <a:t>This is because of downstream constraints; in particular Orrington-South </a:t>
            </a:r>
          </a:p>
          <a:p>
            <a:pPr marL="457200" indent="-457200">
              <a:spcBef>
                <a:spcPts val="400"/>
              </a:spcBef>
              <a:spcAft>
                <a:spcPts val="400"/>
              </a:spcAft>
              <a:buFont typeface="+mj-lt"/>
              <a:buAutoNum type="arabicPeriod" startAt="3"/>
            </a:pPr>
            <a:r>
              <a:rPr lang="en-US" dirty="0" smtClean="0"/>
              <a:t>The capability for the </a:t>
            </a:r>
            <a:r>
              <a:rPr lang="en-US" dirty="0" err="1" smtClean="0"/>
              <a:t>Highgate</a:t>
            </a:r>
            <a:r>
              <a:rPr lang="en-US" dirty="0" smtClean="0"/>
              <a:t> facility is listed at the </a:t>
            </a:r>
            <a:br>
              <a:rPr lang="en-US" dirty="0" smtClean="0"/>
            </a:br>
            <a:r>
              <a:rPr lang="en-US" dirty="0" smtClean="0"/>
              <a:t>New England AC side of the </a:t>
            </a:r>
            <a:r>
              <a:rPr lang="en-US" dirty="0" err="1" smtClean="0"/>
              <a:t>Highgate</a:t>
            </a:r>
            <a:r>
              <a:rPr lang="en-US" dirty="0" smtClean="0"/>
              <a:t> terminal</a:t>
            </a:r>
          </a:p>
        </p:txBody>
      </p:sp>
    </p:spTree>
    <p:extLst>
      <p:ext uri="{BB962C8B-B14F-4D97-AF65-F5344CB8AC3E}">
        <p14:creationId xmlns:p14="http://schemas.microsoft.com/office/powerpoint/2010/main" val="392819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pPr>
              <a:defRPr/>
            </a:pPr>
            <a:fld id="{31E6B14B-7B61-4194-8A2D-CCDC24EC3428}" type="slidenum">
              <a:rPr lang="en-US" smtClean="0"/>
              <a:pPr>
                <a:defRPr/>
              </a:pPr>
              <a:t>13</a:t>
            </a:fld>
            <a:endParaRPr lang="en-US" dirty="0"/>
          </a:p>
        </p:txBody>
      </p:sp>
      <p:sp>
        <p:nvSpPr>
          <p:cNvPr id="2" name="Title 1"/>
          <p:cNvSpPr>
            <a:spLocks noGrp="1"/>
          </p:cNvSpPr>
          <p:nvPr>
            <p:ph type="title"/>
          </p:nvPr>
        </p:nvSpPr>
        <p:spPr/>
        <p:txBody>
          <a:bodyPr>
            <a:normAutofit/>
          </a:bodyPr>
          <a:lstStyle/>
          <a:p>
            <a:r>
              <a:rPr lang="en-US" sz="2800" dirty="0"/>
              <a:t>Notes on </a:t>
            </a:r>
            <a:r>
              <a:rPr lang="en-US" sz="2800" dirty="0" smtClean="0"/>
              <a:t>External Interface Import Capability, cont’d</a:t>
            </a:r>
            <a:endParaRPr lang="en-US" sz="2000" strike="sngStrike" dirty="0"/>
          </a:p>
        </p:txBody>
      </p:sp>
      <p:sp>
        <p:nvSpPr>
          <p:cNvPr id="3" name="Content Placeholder 2"/>
          <p:cNvSpPr>
            <a:spLocks noGrp="1"/>
          </p:cNvSpPr>
          <p:nvPr>
            <p:ph idx="1"/>
          </p:nvPr>
        </p:nvSpPr>
        <p:spPr>
          <a:prstGeom prst="rect">
            <a:avLst/>
          </a:prstGeom>
        </p:spPr>
        <p:txBody>
          <a:bodyPr>
            <a:normAutofit lnSpcReduction="10000"/>
          </a:bodyPr>
          <a:lstStyle/>
          <a:p>
            <a:pPr marL="457200" indent="-457200">
              <a:spcBef>
                <a:spcPts val="400"/>
              </a:spcBef>
              <a:spcAft>
                <a:spcPts val="400"/>
              </a:spcAft>
              <a:buFont typeface="+mj-lt"/>
              <a:buAutoNum type="arabicPeriod" startAt="4"/>
            </a:pPr>
            <a:r>
              <a:rPr lang="en-US" dirty="0" smtClean="0"/>
              <a:t>The Hydro-Quebec Phase II interconnection is a DC tie with equipment ratings of 2,000 MW. Due to the need to protect for the loss of this line at full import level in the PJM and New York (NY) Control Areas’ systems, ISO-NE has assumed its transfer capability for capacity and reliability calculation purposes to be 1,400 MW</a:t>
            </a:r>
          </a:p>
          <a:p>
            <a:pPr marL="857250" lvl="1" indent="-284163">
              <a:spcBef>
                <a:spcPts val="400"/>
              </a:spcBef>
              <a:spcAft>
                <a:spcPts val="400"/>
              </a:spcAft>
            </a:pPr>
            <a:r>
              <a:rPr lang="en-US" sz="1600" dirty="0" smtClean="0"/>
              <a:t>This assumption is based on the results of loss-of-source analyses conducted by PJM and NYISO</a:t>
            </a:r>
            <a:endParaRPr lang="en-US" dirty="0" smtClean="0"/>
          </a:p>
          <a:p>
            <a:pPr marL="457200" indent="-457200">
              <a:spcBef>
                <a:spcPts val="400"/>
              </a:spcBef>
              <a:spcAft>
                <a:spcPts val="400"/>
              </a:spcAft>
              <a:buFont typeface="+mj-lt"/>
              <a:buAutoNum type="arabicPeriod" startAt="5"/>
            </a:pPr>
            <a:r>
              <a:rPr lang="en-US" dirty="0" smtClean="0"/>
              <a:t>Import capability on </a:t>
            </a:r>
            <a:r>
              <a:rPr lang="en-US" dirty="0"/>
              <a:t>the Cross Sound Cable (CSC) is dependent on the level of local </a:t>
            </a:r>
            <a:r>
              <a:rPr lang="en-US" dirty="0" smtClean="0"/>
              <a:t>generation </a:t>
            </a:r>
          </a:p>
          <a:p>
            <a:pPr marL="457200" indent="-457200">
              <a:spcBef>
                <a:spcPts val="400"/>
              </a:spcBef>
              <a:spcAft>
                <a:spcPts val="400"/>
              </a:spcAft>
              <a:buFont typeface="+mj-lt"/>
              <a:buAutoNum type="arabicPeriod" startAt="5"/>
            </a:pPr>
            <a:r>
              <a:rPr lang="en-US" dirty="0"/>
              <a:t>NY interface </a:t>
            </a:r>
            <a:r>
              <a:rPr lang="en-US" dirty="0" smtClean="0"/>
              <a:t>limits</a:t>
            </a:r>
          </a:p>
          <a:p>
            <a:pPr marL="857250" lvl="1" indent="-284163">
              <a:spcBef>
                <a:spcPts val="400"/>
              </a:spcBef>
              <a:spcAft>
                <a:spcPts val="400"/>
              </a:spcAft>
            </a:pPr>
            <a:r>
              <a:rPr lang="en-US" sz="1600" dirty="0" smtClean="0"/>
              <a:t>These are without CSC and with the Northport Norwalk Cable at 0 MW flow</a:t>
            </a:r>
          </a:p>
          <a:p>
            <a:pPr marL="857250" lvl="1" indent="-284163">
              <a:spcBef>
                <a:spcPts val="400"/>
              </a:spcBef>
              <a:spcAft>
                <a:spcPts val="400"/>
              </a:spcAft>
            </a:pPr>
            <a:r>
              <a:rPr lang="en-US" sz="1600" dirty="0" smtClean="0"/>
              <a:t>Simultaneously importing into </a:t>
            </a:r>
            <a:r>
              <a:rPr lang="en-US" sz="1600" dirty="0"/>
              <a:t>NE and SWCT or Connecticut can lower the NY-NE capability (very rough decrease = 200 MW)</a:t>
            </a:r>
          </a:p>
          <a:p>
            <a:endParaRPr lang="en-US" dirty="0" smtClean="0"/>
          </a:p>
        </p:txBody>
      </p:sp>
    </p:spTree>
    <p:extLst>
      <p:ext uri="{BB962C8B-B14F-4D97-AF65-F5344CB8AC3E}">
        <p14:creationId xmlns:p14="http://schemas.microsoft.com/office/powerpoint/2010/main" val="1172778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Potential Zonal Construct for </a:t>
            </a:r>
            <a:r>
              <a:rPr lang="en-US" dirty="0" smtClean="0"/>
              <a:t>FCA 18</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2932788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smtClean="0"/>
              <a:t>Proposed Potential Zonal Construct for FCA 18</a:t>
            </a:r>
            <a:endParaRPr lang="en-US" dirty="0"/>
          </a:p>
        </p:txBody>
      </p:sp>
      <p:sp>
        <p:nvSpPr>
          <p:cNvPr id="4" name="Content Placeholder 3"/>
          <p:cNvSpPr>
            <a:spLocks noGrp="1"/>
          </p:cNvSpPr>
          <p:nvPr>
            <p:ph idx="1"/>
          </p:nvPr>
        </p:nvSpPr>
        <p:spPr>
          <a:xfrm>
            <a:off x="457200" y="1219200"/>
            <a:ext cx="8229600" cy="5257800"/>
          </a:xfrm>
        </p:spPr>
        <p:txBody>
          <a:bodyPr>
            <a:normAutofit fontScale="85000" lnSpcReduction="10000"/>
          </a:bodyPr>
          <a:lstStyle/>
          <a:p>
            <a:pPr lvl="0"/>
            <a:r>
              <a:rPr lang="en-US" dirty="0" smtClean="0"/>
              <a:t>For FCA 18, the following potential zones (unchanged from the potential zones evaluated for FCA 17) will be evaluated using the Capacity Zone modeling objective criteria triggers in Section III.12.4 of the Tariff</a:t>
            </a:r>
          </a:p>
          <a:p>
            <a:pPr lvl="1">
              <a:spcBef>
                <a:spcPts val="600"/>
              </a:spcBef>
            </a:pPr>
            <a:r>
              <a:rPr lang="en-US" dirty="0" smtClean="0"/>
              <a:t>Potential export-constrained zones:</a:t>
            </a:r>
          </a:p>
          <a:p>
            <a:pPr lvl="2">
              <a:spcBef>
                <a:spcPts val="600"/>
              </a:spcBef>
            </a:pPr>
            <a:r>
              <a:rPr lang="en-US" dirty="0" smtClean="0"/>
              <a:t>Northern New England (“NNE” - Vermont, New Hampshire &amp; Maine)</a:t>
            </a:r>
          </a:p>
          <a:p>
            <a:pPr lvl="2">
              <a:spcBef>
                <a:spcPts val="600"/>
              </a:spcBef>
            </a:pPr>
            <a:r>
              <a:rPr lang="en-US" dirty="0" smtClean="0"/>
              <a:t>Maine – nested within NNE</a:t>
            </a:r>
          </a:p>
          <a:p>
            <a:pPr lvl="1">
              <a:spcBef>
                <a:spcPts val="600"/>
              </a:spcBef>
            </a:pPr>
            <a:r>
              <a:rPr lang="en-US" dirty="0" smtClean="0"/>
              <a:t>Potential import-constrained zones:</a:t>
            </a:r>
          </a:p>
          <a:p>
            <a:pPr lvl="2">
              <a:spcBef>
                <a:spcPts val="600"/>
              </a:spcBef>
            </a:pPr>
            <a:r>
              <a:rPr lang="en-US" dirty="0" smtClean="0"/>
              <a:t>Southern New England (“SENE” - Northeast Massachusetts/Boston &amp; SEMA/RI) </a:t>
            </a:r>
          </a:p>
          <a:p>
            <a:pPr lvl="2">
              <a:spcBef>
                <a:spcPts val="600"/>
              </a:spcBef>
            </a:pPr>
            <a:r>
              <a:rPr lang="en-US" dirty="0" smtClean="0"/>
              <a:t>Connecticut</a:t>
            </a:r>
          </a:p>
          <a:p>
            <a:r>
              <a:rPr lang="en-US" dirty="0" smtClean="0"/>
              <a:t>Pursuant to Section III.12.4 (b) of the Tariff, the ISO must model out-of-service all Retirement De-List Bids and Permanent De-List Bids (including any received for the current FCA at the time of the calculation) </a:t>
            </a:r>
          </a:p>
          <a:p>
            <a:pPr lvl="1">
              <a:spcBef>
                <a:spcPts val="600"/>
              </a:spcBef>
            </a:pPr>
            <a:r>
              <a:rPr lang="en-US" dirty="0" smtClean="0"/>
              <a:t>The window for submitting these bids for FCA 18 is March 30 – April 6, 2023</a:t>
            </a:r>
          </a:p>
          <a:p>
            <a:pPr lvl="2">
              <a:spcBef>
                <a:spcPts val="600"/>
              </a:spcBef>
            </a:pPr>
            <a:r>
              <a:rPr lang="en-US" dirty="0" smtClean="0"/>
              <a:t>Submissions are based on the FCA Starting Price (which is dependent on the Cost of </a:t>
            </a:r>
            <a:br>
              <a:rPr lang="en-US" dirty="0" smtClean="0"/>
            </a:br>
            <a:r>
              <a:rPr lang="en-US" dirty="0" smtClean="0"/>
              <a:t>New Entry (CONE)) and the Capacity Performance Payment Rate (CPPR)</a:t>
            </a:r>
            <a:endParaRPr lang="en-US" dirty="0"/>
          </a:p>
        </p:txBody>
      </p:sp>
    </p:spTree>
    <p:extLst>
      <p:ext uri="{BB962C8B-B14F-4D97-AF65-F5344CB8AC3E}">
        <p14:creationId xmlns:p14="http://schemas.microsoft.com/office/powerpoint/2010/main" val="362638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Capacity Zone Construct for FCA 18</a:t>
            </a:r>
            <a:endParaRPr lang="en-US" dirty="0"/>
          </a:p>
        </p:txBody>
      </p:sp>
      <p:sp>
        <p:nvSpPr>
          <p:cNvPr id="3" name="Slide Number Placeholder 2"/>
          <p:cNvSpPr>
            <a:spLocks noGrp="1"/>
          </p:cNvSpPr>
          <p:nvPr>
            <p:ph type="sldNum" sz="quarter" idx="10"/>
          </p:nvPr>
        </p:nvSpPr>
        <p:spPr>
          <a:prstGeom prst="rect">
            <a:avLst/>
          </a:prstGeom>
        </p:spPr>
        <p:txBody>
          <a:bodyPr/>
          <a:lstStyle/>
          <a:p>
            <a:fld id="{10C7F894-2A36-495D-AB7C-1055F7AC0F9D}" type="slidenum">
              <a:rPr lang="en-US" smtClean="0"/>
              <a:pPr/>
              <a:t>16</a:t>
            </a:fld>
            <a:endParaRPr lang="en-US" dirty="0"/>
          </a:p>
        </p:txBody>
      </p:sp>
      <p:sp>
        <p:nvSpPr>
          <p:cNvPr id="4" name="Oval 3"/>
          <p:cNvSpPr/>
          <p:nvPr/>
        </p:nvSpPr>
        <p:spPr>
          <a:xfrm>
            <a:off x="2446918" y="1219200"/>
            <a:ext cx="3039482" cy="1428132"/>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 name="Oval 4"/>
          <p:cNvSpPr/>
          <p:nvPr/>
        </p:nvSpPr>
        <p:spPr>
          <a:xfrm>
            <a:off x="1676400" y="2819400"/>
            <a:ext cx="3200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Rest-of-Pool </a:t>
            </a:r>
            <a:br>
              <a:rPr lang="en-US" dirty="0" smtClean="0"/>
            </a:br>
            <a:r>
              <a:rPr lang="en-US" dirty="0" smtClean="0"/>
              <a:t>(West Central Mass, NY-AC &amp; Phase II)</a:t>
            </a:r>
            <a:endParaRPr lang="en-US" dirty="0"/>
          </a:p>
        </p:txBody>
      </p:sp>
      <p:sp>
        <p:nvSpPr>
          <p:cNvPr id="6" name="Oval 5"/>
          <p:cNvSpPr/>
          <p:nvPr/>
        </p:nvSpPr>
        <p:spPr>
          <a:xfrm>
            <a:off x="5105400" y="2743200"/>
            <a:ext cx="1676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SENE </a:t>
            </a:r>
            <a:r>
              <a:rPr lang="en-US" dirty="0" smtClean="0"/>
              <a:t>(NEMA/</a:t>
            </a:r>
          </a:p>
          <a:p>
            <a:pPr algn="ctr"/>
            <a:r>
              <a:rPr lang="en-US" dirty="0" smtClean="0"/>
              <a:t>Boston &amp; SEMA/RI)</a:t>
            </a:r>
            <a:endParaRPr lang="en-US" dirty="0"/>
          </a:p>
        </p:txBody>
      </p:sp>
      <p:sp>
        <p:nvSpPr>
          <p:cNvPr id="7" name="Oval 6"/>
          <p:cNvSpPr/>
          <p:nvPr/>
        </p:nvSpPr>
        <p:spPr>
          <a:xfrm>
            <a:off x="2133600" y="4191000"/>
            <a:ext cx="2057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Connecticut</a:t>
            </a:r>
          </a:p>
        </p:txBody>
      </p:sp>
      <p:cxnSp>
        <p:nvCxnSpPr>
          <p:cNvPr id="9" name="Straight Arrow Connector 8"/>
          <p:cNvCxnSpPr/>
          <p:nvPr/>
        </p:nvCxnSpPr>
        <p:spPr>
          <a:xfrm flipH="1">
            <a:off x="3543300" y="2636838"/>
            <a:ext cx="38100" cy="2152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76800" y="3482732"/>
            <a:ext cx="228600" cy="224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4"/>
            <a:endCxn id="7" idx="0"/>
          </p:cNvCxnSpPr>
          <p:nvPr/>
        </p:nvCxnSpPr>
        <p:spPr>
          <a:xfrm flipH="1">
            <a:off x="3162300" y="3962400"/>
            <a:ext cx="1143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5943600"/>
            <a:ext cx="8036687" cy="307777"/>
          </a:xfrm>
          <a:prstGeom prst="rect">
            <a:avLst/>
          </a:prstGeom>
          <a:noFill/>
        </p:spPr>
        <p:txBody>
          <a:bodyPr wrap="none" rtlCol="0">
            <a:spAutoFit/>
          </a:bodyPr>
          <a:lstStyle/>
          <a:p>
            <a:r>
              <a:rPr lang="en-US" sz="1400" dirty="0" smtClean="0"/>
              <a:t>Note that zones are modeled in the FCA only if the objective </a:t>
            </a:r>
            <a:r>
              <a:rPr lang="en-US" sz="1400" dirty="0"/>
              <a:t>criteria in Section III.12 of the Tariff is triggered</a:t>
            </a:r>
          </a:p>
        </p:txBody>
      </p:sp>
      <p:sp>
        <p:nvSpPr>
          <p:cNvPr id="14" name="Content Placeholder 3"/>
          <p:cNvSpPr txBox="1">
            <a:spLocks/>
          </p:cNvSpPr>
          <p:nvPr/>
        </p:nvSpPr>
        <p:spPr>
          <a:xfrm>
            <a:off x="457200" y="1401762"/>
            <a:ext cx="8229600" cy="4812688"/>
          </a:xfrm>
          <a:prstGeom prst="rect">
            <a:avLst/>
          </a:prstGeom>
        </p:spPr>
        <p:txBody>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15" name="Oval 14"/>
          <p:cNvSpPr/>
          <p:nvPr/>
        </p:nvSpPr>
        <p:spPr>
          <a:xfrm>
            <a:off x="3734895" y="1303094"/>
            <a:ext cx="1524000" cy="838200"/>
          </a:xfrm>
          <a:prstGeom prst="ellipse">
            <a:avLst/>
          </a:prstGeom>
          <a:solidFill>
            <a:schemeClr val="accent1">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Maine</a:t>
            </a:r>
          </a:p>
        </p:txBody>
      </p:sp>
      <p:sp>
        <p:nvSpPr>
          <p:cNvPr id="8" name="TextBox 7"/>
          <p:cNvSpPr txBox="1"/>
          <p:nvPr/>
        </p:nvSpPr>
        <p:spPr>
          <a:xfrm>
            <a:off x="3219450" y="1990015"/>
            <a:ext cx="647700" cy="381000"/>
          </a:xfrm>
          <a:prstGeom prst="rect">
            <a:avLst/>
          </a:prstGeom>
          <a:noFill/>
        </p:spPr>
        <p:txBody>
          <a:bodyPr wrap="square" rtlCol="0">
            <a:spAutoFit/>
          </a:bodyPr>
          <a:lstStyle/>
          <a:p>
            <a:pPr algn="ctr"/>
            <a:r>
              <a:rPr lang="en-US" dirty="0">
                <a:solidFill>
                  <a:schemeClr val="lt1"/>
                </a:solidFill>
              </a:rPr>
              <a:t>NNE</a:t>
            </a:r>
          </a:p>
        </p:txBody>
      </p:sp>
      <p:sp>
        <p:nvSpPr>
          <p:cNvPr id="10" name="TextBox 9"/>
          <p:cNvSpPr txBox="1"/>
          <p:nvPr/>
        </p:nvSpPr>
        <p:spPr>
          <a:xfrm>
            <a:off x="6564289" y="1468904"/>
            <a:ext cx="1626151" cy="830997"/>
          </a:xfrm>
          <a:prstGeom prst="rect">
            <a:avLst/>
          </a:prstGeom>
          <a:noFill/>
        </p:spPr>
        <p:txBody>
          <a:bodyPr wrap="none" rtlCol="0">
            <a:spAutoFit/>
          </a:bodyPr>
          <a:lstStyle/>
          <a:p>
            <a:r>
              <a:rPr lang="en-US" sz="1200" dirty="0" smtClean="0">
                <a:solidFill>
                  <a:schemeClr val="accent1"/>
                </a:solidFill>
              </a:rPr>
              <a:t>Note:</a:t>
            </a:r>
          </a:p>
          <a:p>
            <a:r>
              <a:rPr lang="en-US" sz="1200" dirty="0" smtClean="0">
                <a:solidFill>
                  <a:schemeClr val="accent1"/>
                </a:solidFill>
              </a:rPr>
              <a:t>Supply from New </a:t>
            </a:r>
          </a:p>
          <a:p>
            <a:r>
              <a:rPr lang="en-US" sz="1200" dirty="0" smtClean="0">
                <a:solidFill>
                  <a:schemeClr val="accent1"/>
                </a:solidFill>
              </a:rPr>
              <a:t>Brunswick is modeled </a:t>
            </a:r>
          </a:p>
          <a:p>
            <a:r>
              <a:rPr lang="en-US" sz="1200" dirty="0">
                <a:solidFill>
                  <a:schemeClr val="accent1"/>
                </a:solidFill>
              </a:rPr>
              <a:t>a</a:t>
            </a:r>
            <a:r>
              <a:rPr lang="en-US" sz="1200" dirty="0" smtClean="0">
                <a:solidFill>
                  <a:schemeClr val="accent1"/>
                </a:solidFill>
              </a:rPr>
              <a:t>s connected to Maine</a:t>
            </a:r>
            <a:endParaRPr lang="en-US" sz="1200" dirty="0">
              <a:solidFill>
                <a:schemeClr val="accent1"/>
              </a:solidFill>
            </a:endParaRPr>
          </a:p>
        </p:txBody>
      </p:sp>
    </p:spTree>
    <p:extLst>
      <p:ext uri="{BB962C8B-B14F-4D97-AF65-F5344CB8AC3E}">
        <p14:creationId xmlns:p14="http://schemas.microsoft.com/office/powerpoint/2010/main" val="1944975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normAutofit/>
          </a:bodyPr>
          <a:lstStyle/>
          <a:p>
            <a:r>
              <a:rPr lang="en-US" dirty="0" smtClean="0"/>
              <a:t>Interface Transfer Capabilities for</a:t>
            </a:r>
            <a:r>
              <a:rPr lang="en-US" dirty="0"/>
              <a:t/>
            </a:r>
            <a:br>
              <a:rPr lang="en-US" dirty="0"/>
            </a:br>
            <a:r>
              <a:rPr lang="en-US" dirty="0"/>
              <a:t>Potential </a:t>
            </a:r>
            <a:r>
              <a:rPr lang="en-US" dirty="0" smtClean="0"/>
              <a:t>Capacity Zone Boundaries</a:t>
            </a:r>
            <a:endParaRPr lang="en-US" dirty="0"/>
          </a:p>
        </p:txBody>
      </p:sp>
      <p:graphicFrame>
        <p:nvGraphicFramePr>
          <p:cNvPr id="5" name="Table 4"/>
          <p:cNvGraphicFramePr>
            <a:graphicFrameLocks noGrp="1"/>
          </p:cNvGraphicFramePr>
          <p:nvPr>
            <p:extLst/>
          </p:nvPr>
        </p:nvGraphicFramePr>
        <p:xfrm>
          <a:off x="665035" y="1600200"/>
          <a:ext cx="7813929" cy="27787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727329">
                  <a:extLst>
                    <a:ext uri="{9D8B030D-6E8A-4147-A177-3AD203B41FA5}">
                      <a16:colId xmlns:a16="http://schemas.microsoft.com/office/drawing/2014/main" val="20003"/>
                    </a:ext>
                  </a:extLst>
                </a:gridCol>
              </a:tblGrid>
              <a:tr h="370840">
                <a:tc gridSpan="2">
                  <a:txBody>
                    <a:bodyPr/>
                    <a:lstStyle/>
                    <a:p>
                      <a:r>
                        <a:rPr lang="en-US" dirty="0" smtClean="0"/>
                        <a:t>FCA 17 Transfer Capabilities (MW)</a:t>
                      </a:r>
                      <a:endParaRPr lang="en-US" dirty="0"/>
                    </a:p>
                  </a:txBody>
                  <a:tcPr/>
                </a:tc>
                <a:tc hMerge="1">
                  <a:txBody>
                    <a:bodyPr/>
                    <a:lstStyle/>
                    <a:p>
                      <a:endParaRPr lang="en-US" dirty="0"/>
                    </a:p>
                  </a:txBody>
                  <a:tcPr/>
                </a:tc>
                <a:tc gridSpan="2">
                  <a:txBody>
                    <a:bodyPr/>
                    <a:lstStyle/>
                    <a:p>
                      <a:r>
                        <a:rPr lang="en-US" dirty="0" smtClean="0"/>
                        <a:t>FCA 18 Transfer Capabilities (MW)</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dirty="0" smtClean="0"/>
                        <a:t>SENE</a:t>
                      </a:r>
                      <a:r>
                        <a:rPr lang="en-US" sz="1600" baseline="0" dirty="0" smtClean="0"/>
                        <a:t> Import N-1</a:t>
                      </a:r>
                      <a:endParaRPr lang="en-US" sz="1600" dirty="0"/>
                    </a:p>
                  </a:txBody>
                  <a:tcPr/>
                </a:tc>
                <a:tc>
                  <a:txBody>
                    <a:bodyPr/>
                    <a:lstStyle/>
                    <a:p>
                      <a:pPr algn="ctr"/>
                      <a:r>
                        <a:rPr lang="en-US" sz="1600" kern="1200" dirty="0" smtClean="0">
                          <a:solidFill>
                            <a:schemeClr val="dk1"/>
                          </a:solidFill>
                          <a:latin typeface="+mn-lt"/>
                          <a:ea typeface="+mn-ea"/>
                          <a:cs typeface="+mn-cs"/>
                        </a:rPr>
                        <a:t>5,250</a:t>
                      </a:r>
                      <a:endParaRPr lang="en-US" sz="1600" kern="1200" dirty="0">
                        <a:solidFill>
                          <a:schemeClr val="dk1"/>
                        </a:solidFill>
                        <a:latin typeface="+mn-lt"/>
                        <a:ea typeface="+mn-ea"/>
                        <a:cs typeface="+mn-cs"/>
                      </a:endParaRPr>
                    </a:p>
                  </a:txBody>
                  <a:tcPr/>
                </a:tc>
                <a:tc>
                  <a:txBody>
                    <a:bodyPr/>
                    <a:lstStyle/>
                    <a:p>
                      <a:r>
                        <a:rPr lang="en-US" sz="1600" dirty="0" smtClean="0"/>
                        <a:t>SENE</a:t>
                      </a:r>
                      <a:r>
                        <a:rPr lang="en-US" sz="1600" baseline="0" dirty="0" smtClean="0"/>
                        <a:t> Import N-1</a:t>
                      </a:r>
                      <a:endParaRPr lang="en-US" sz="1600" baseline="30000" dirty="0"/>
                    </a:p>
                  </a:txBody>
                  <a:tcPr/>
                </a:tc>
                <a:tc>
                  <a:txBody>
                    <a:bodyPr/>
                    <a:lstStyle/>
                    <a:p>
                      <a:pPr algn="ctr"/>
                      <a:r>
                        <a:rPr lang="en-US" sz="1600" kern="1200" dirty="0" smtClean="0">
                          <a:solidFill>
                            <a:schemeClr val="dk1"/>
                          </a:solidFill>
                          <a:latin typeface="+mn-lt"/>
                          <a:ea typeface="+mn-ea"/>
                          <a:cs typeface="+mn-cs"/>
                        </a:rPr>
                        <a:t>5,250</a:t>
                      </a: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SENE</a:t>
                      </a:r>
                      <a:r>
                        <a:rPr lang="en-US" sz="1600" baseline="0" dirty="0" smtClean="0"/>
                        <a:t> Import N-1-1</a:t>
                      </a:r>
                      <a:endParaRPr lang="en-US" sz="1600" dirty="0" smtClean="0"/>
                    </a:p>
                  </a:txBody>
                  <a:tcPr/>
                </a:tc>
                <a:tc>
                  <a:txBody>
                    <a:bodyPr/>
                    <a:lstStyle/>
                    <a:p>
                      <a:pPr algn="ctr"/>
                      <a:r>
                        <a:rPr lang="en-US" sz="1600" kern="1200" dirty="0" smtClean="0">
                          <a:solidFill>
                            <a:schemeClr val="dk1"/>
                          </a:solidFill>
                          <a:latin typeface="+mn-lt"/>
                          <a:ea typeface="+mn-ea"/>
                          <a:cs typeface="+mn-cs"/>
                        </a:rPr>
                        <a:t>4,850</a:t>
                      </a:r>
                      <a:endParaRPr lang="en-US" sz="16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SENE</a:t>
                      </a:r>
                      <a:r>
                        <a:rPr lang="en-US" sz="1600" baseline="0" dirty="0" smtClean="0"/>
                        <a:t> Import N-1-1</a:t>
                      </a:r>
                      <a:endParaRPr lang="en-US" sz="1600" baseline="30000" dirty="0" smtClean="0"/>
                    </a:p>
                  </a:txBody>
                  <a:tcPr/>
                </a:tc>
                <a:tc>
                  <a:txBody>
                    <a:bodyPr/>
                    <a:lstStyle/>
                    <a:p>
                      <a:pPr algn="ctr"/>
                      <a:r>
                        <a:rPr lang="en-US" sz="1600" kern="1200" dirty="0" smtClean="0">
                          <a:solidFill>
                            <a:schemeClr val="dk1"/>
                          </a:solidFill>
                          <a:latin typeface="+mn-lt"/>
                          <a:ea typeface="+mn-ea"/>
                          <a:cs typeface="+mn-cs"/>
                        </a:rPr>
                        <a:t>4,850</a:t>
                      </a: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US" sz="1600" dirty="0" smtClean="0"/>
                        <a:t>Connecticut Import N-1</a:t>
                      </a:r>
                      <a:endParaRPr lang="en-US" sz="1600" dirty="0"/>
                    </a:p>
                  </a:txBody>
                  <a:tcPr/>
                </a:tc>
                <a:tc>
                  <a:txBody>
                    <a:bodyPr/>
                    <a:lstStyle/>
                    <a:p>
                      <a:pPr algn="ctr"/>
                      <a:r>
                        <a:rPr lang="en-US" sz="1600" dirty="0" smtClean="0"/>
                        <a:t>3,400</a:t>
                      </a:r>
                      <a:endParaRPr lang="en-US" sz="1600" dirty="0"/>
                    </a:p>
                  </a:txBody>
                  <a:tcPr/>
                </a:tc>
                <a:tc>
                  <a:txBody>
                    <a:bodyPr/>
                    <a:lstStyle/>
                    <a:p>
                      <a:r>
                        <a:rPr lang="en-US" sz="1600" dirty="0" smtClean="0"/>
                        <a:t>Connecticut Import N-1</a:t>
                      </a:r>
                      <a:endParaRPr lang="en-US" sz="1600" dirty="0"/>
                    </a:p>
                  </a:txBody>
                  <a:tcPr/>
                </a:tc>
                <a:tc>
                  <a:txBody>
                    <a:bodyPr/>
                    <a:lstStyle/>
                    <a:p>
                      <a:pPr algn="ctr"/>
                      <a:r>
                        <a:rPr lang="en-US" sz="1600" dirty="0" smtClean="0"/>
                        <a:t>3,400</a:t>
                      </a:r>
                      <a:endParaRPr lang="en-US" sz="1600" dirty="0"/>
                    </a:p>
                  </a:txBody>
                  <a:tcPr/>
                </a:tc>
                <a:extLst>
                  <a:ext uri="{0D108BD9-81ED-4DB2-BD59-A6C34878D82A}">
                    <a16:rowId xmlns:a16="http://schemas.microsoft.com/office/drawing/2014/main" val="10003"/>
                  </a:ext>
                </a:extLst>
              </a:tr>
              <a:tr h="345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Connecticut Import N-1-1</a:t>
                      </a:r>
                      <a:endParaRPr lang="en-US" sz="1600" dirty="0"/>
                    </a:p>
                  </a:txBody>
                  <a:tcPr/>
                </a:tc>
                <a:tc>
                  <a:txBody>
                    <a:bodyPr/>
                    <a:lstStyle/>
                    <a:p>
                      <a:pPr algn="ctr"/>
                      <a:r>
                        <a:rPr lang="en-US" sz="1600" dirty="0" smtClean="0"/>
                        <a:t>2,200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Connecticut Import N-1-1</a:t>
                      </a:r>
                    </a:p>
                  </a:txBody>
                  <a:tcPr/>
                </a:tc>
                <a:tc>
                  <a:txBody>
                    <a:bodyPr/>
                    <a:lstStyle/>
                    <a:p>
                      <a:pPr algn="ctr"/>
                      <a:r>
                        <a:rPr lang="en-US" sz="1600" dirty="0" smtClean="0"/>
                        <a:t>2,200</a:t>
                      </a:r>
                      <a:endParaRPr lang="en-US" sz="1600" dirty="0"/>
                    </a:p>
                  </a:txBody>
                  <a:tcPr/>
                </a:tc>
                <a:extLst>
                  <a:ext uri="{0D108BD9-81ED-4DB2-BD59-A6C34878D82A}">
                    <a16:rowId xmlns:a16="http://schemas.microsoft.com/office/drawing/2014/main" val="10004"/>
                  </a:ext>
                </a:extLst>
              </a:tr>
              <a:tr h="370840">
                <a:tc>
                  <a:txBody>
                    <a:bodyPr/>
                    <a:lstStyle/>
                    <a:p>
                      <a:r>
                        <a:rPr lang="en-US" sz="1600" dirty="0" smtClean="0"/>
                        <a:t>North-South (NNE Boundary)</a:t>
                      </a:r>
                      <a:r>
                        <a:rPr lang="en-US" sz="1600" baseline="0" dirty="0" smtClean="0"/>
                        <a:t> </a:t>
                      </a:r>
                      <a:r>
                        <a:rPr lang="en-US" sz="1600" dirty="0" smtClean="0"/>
                        <a:t>N-1</a:t>
                      </a:r>
                    </a:p>
                  </a:txBody>
                  <a:tcPr/>
                </a:tc>
                <a:tc>
                  <a:txBody>
                    <a:bodyPr/>
                    <a:lstStyle/>
                    <a:p>
                      <a:pPr algn="ctr"/>
                      <a:r>
                        <a:rPr lang="en-US" sz="1600" kern="1200" dirty="0" smtClean="0">
                          <a:solidFill>
                            <a:schemeClr val="dk1"/>
                          </a:solidFill>
                          <a:latin typeface="+mn-lt"/>
                          <a:ea typeface="+mn-ea"/>
                          <a:cs typeface="+mn-cs"/>
                        </a:rPr>
                        <a:t>2,725</a:t>
                      </a:r>
                      <a:endParaRPr lang="en-US" sz="1600" kern="1200" dirty="0">
                        <a:solidFill>
                          <a:schemeClr val="dk1"/>
                        </a:solidFill>
                        <a:latin typeface="+mn-lt"/>
                        <a:ea typeface="+mn-ea"/>
                        <a:cs typeface="+mn-cs"/>
                      </a:endParaRPr>
                    </a:p>
                  </a:txBody>
                  <a:tcPr/>
                </a:tc>
                <a:tc>
                  <a:txBody>
                    <a:bodyPr/>
                    <a:lstStyle/>
                    <a:p>
                      <a:r>
                        <a:rPr lang="en-US" sz="1600" dirty="0" smtClean="0"/>
                        <a:t>North-South (NNE Boundary) N-1</a:t>
                      </a:r>
                    </a:p>
                  </a:txBody>
                  <a:tcPr/>
                </a:tc>
                <a:tc>
                  <a:txBody>
                    <a:bodyPr/>
                    <a:lstStyle/>
                    <a:p>
                      <a:pPr algn="ctr"/>
                      <a:r>
                        <a:rPr lang="en-US" sz="1600" kern="1200" dirty="0" smtClean="0">
                          <a:solidFill>
                            <a:schemeClr val="dk1"/>
                          </a:solidFill>
                          <a:latin typeface="+mn-lt"/>
                          <a:ea typeface="+mn-ea"/>
                          <a:cs typeface="+mn-cs"/>
                        </a:rPr>
                        <a:t>2,725</a:t>
                      </a: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370840">
                <a:tc>
                  <a:txBody>
                    <a:bodyPr/>
                    <a:lstStyle/>
                    <a:p>
                      <a:r>
                        <a:rPr lang="en-US" sz="1600" dirty="0" smtClean="0"/>
                        <a:t>Maine-New Hampshire (Maine Boundary) N-1</a:t>
                      </a:r>
                    </a:p>
                  </a:txBody>
                  <a:tcPr/>
                </a:tc>
                <a:tc>
                  <a:txBody>
                    <a:bodyPr/>
                    <a:lstStyle/>
                    <a:p>
                      <a:pPr algn="ctr"/>
                      <a:r>
                        <a:rPr lang="en-US" sz="1600" kern="1200" dirty="0" smtClean="0">
                          <a:solidFill>
                            <a:schemeClr val="dk1"/>
                          </a:solidFill>
                          <a:latin typeface="+mn-lt"/>
                          <a:ea typeface="+mn-ea"/>
                          <a:cs typeface="+mn-cs"/>
                        </a:rPr>
                        <a:t>1,900</a:t>
                      </a:r>
                      <a:endParaRPr lang="en-US" sz="1600" kern="1200" dirty="0">
                        <a:solidFill>
                          <a:schemeClr val="dk1"/>
                        </a:solidFill>
                        <a:latin typeface="+mn-lt"/>
                        <a:ea typeface="+mn-ea"/>
                        <a:cs typeface="+mn-cs"/>
                      </a:endParaRPr>
                    </a:p>
                  </a:txBody>
                  <a:tcPr/>
                </a:tc>
                <a:tc>
                  <a:txBody>
                    <a:bodyPr/>
                    <a:lstStyle/>
                    <a:p>
                      <a:r>
                        <a:rPr lang="en-US" sz="1600" dirty="0" smtClean="0"/>
                        <a:t>Maine-New Hampshire (Maine Boundary) N-1</a:t>
                      </a:r>
                    </a:p>
                  </a:txBody>
                  <a:tcPr/>
                </a:tc>
                <a:tc>
                  <a:txBody>
                    <a:bodyPr/>
                    <a:lstStyle/>
                    <a:p>
                      <a:pPr algn="ctr"/>
                      <a:r>
                        <a:rPr lang="en-US" sz="1600" kern="1200" dirty="0" smtClean="0">
                          <a:solidFill>
                            <a:schemeClr val="dk1"/>
                          </a:solidFill>
                          <a:latin typeface="+mn-lt"/>
                          <a:ea typeface="+mn-ea"/>
                          <a:cs typeface="+mn-cs"/>
                        </a:rPr>
                        <a:t>1,900</a:t>
                      </a:r>
                      <a:endParaRPr lang="en-US" sz="16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0290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smtClean="0"/>
              <a:t>A Note on Dispatch Zones </a:t>
            </a:r>
            <a:br>
              <a:rPr lang="en-US" dirty="0" smtClean="0"/>
            </a:br>
            <a:r>
              <a:rPr lang="en-US" dirty="0" smtClean="0"/>
              <a:t>(Active Demand Capacity Resources)</a:t>
            </a:r>
            <a:endParaRPr lang="en-US" dirty="0"/>
          </a:p>
        </p:txBody>
      </p:sp>
      <p:sp>
        <p:nvSpPr>
          <p:cNvPr id="4" name="Content Placeholder 3"/>
          <p:cNvSpPr>
            <a:spLocks noGrp="1"/>
          </p:cNvSpPr>
          <p:nvPr>
            <p:ph idx="1"/>
          </p:nvPr>
        </p:nvSpPr>
        <p:spPr/>
        <p:txBody>
          <a:bodyPr>
            <a:normAutofit/>
          </a:bodyPr>
          <a:lstStyle/>
          <a:p>
            <a:r>
              <a:rPr lang="en-US" dirty="0" smtClean="0"/>
              <a:t>Tariff Section III.12.4A</a:t>
            </a:r>
            <a:r>
              <a:rPr lang="en-US" dirty="0"/>
              <a:t>. Dispatch </a:t>
            </a:r>
            <a:r>
              <a:rPr lang="en-US" dirty="0" smtClean="0"/>
              <a:t>Zones</a:t>
            </a:r>
            <a:endParaRPr lang="en-US" dirty="0"/>
          </a:p>
          <a:p>
            <a:pPr lvl="1"/>
            <a:r>
              <a:rPr lang="en-US" sz="1600" dirty="0"/>
              <a:t>The ISO shall establish Dispatch Zones that reflect potential transmission constraints within a Load Zone that are expected to exist during each Capacity Commitment Period. Dispatch Zones shall be used to establish the geographic location of Active Demand Capacity Resources. For each Capacity Commitment Period, the ISO shall establish and publish Dispatch Zones by the beginning of the New Capacity Show of Interest Submission Window of the applicable Forward Capacity Auction, and those Dispatch Zones shall remain in place through the end of the Capacity Commitment Period for which they were established. The ISO will review proposed Dispatch Zones with Market Participants prior to establishing and publishing final Dispatch Zones</a:t>
            </a:r>
            <a:r>
              <a:rPr lang="en-US" sz="1600" dirty="0" smtClean="0"/>
              <a:t>.</a:t>
            </a:r>
          </a:p>
          <a:p>
            <a:r>
              <a:rPr lang="en-US" dirty="0" smtClean="0"/>
              <a:t>The ISO is proposing no changes to </a:t>
            </a:r>
            <a:r>
              <a:rPr lang="en-US" dirty="0" smtClean="0">
                <a:hlinkClick r:id="rId2"/>
              </a:rPr>
              <a:t>the existing Dispatch Zones</a:t>
            </a:r>
            <a:endParaRPr lang="en-US" dirty="0">
              <a:solidFill>
                <a:srgbClr val="6FA943"/>
              </a:solidFill>
            </a:endParaRPr>
          </a:p>
        </p:txBody>
      </p:sp>
    </p:spTree>
    <p:extLst>
      <p:ext uri="{BB962C8B-B14F-4D97-AF65-F5344CB8AC3E}">
        <p14:creationId xmlns:p14="http://schemas.microsoft.com/office/powerpoint/2010/main" val="333514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a:xfrm>
            <a:off x="457200" y="30480"/>
            <a:ext cx="8229600" cy="1143000"/>
          </a:xfrm>
        </p:spPr>
        <p:txBody>
          <a:bodyPr>
            <a:normAutofit/>
          </a:bodyPr>
          <a:lstStyle/>
          <a:p>
            <a:r>
              <a:rPr lang="en-US" dirty="0" smtClean="0"/>
              <a:t>Next Steps</a:t>
            </a:r>
            <a:endParaRPr lang="en-US" dirty="0"/>
          </a:p>
        </p:txBody>
      </p:sp>
      <p:sp>
        <p:nvSpPr>
          <p:cNvPr id="4" name="Content Placeholder 3"/>
          <p:cNvSpPr>
            <a:spLocks noGrp="1"/>
          </p:cNvSpPr>
          <p:nvPr>
            <p:ph idx="1"/>
          </p:nvPr>
        </p:nvSpPr>
        <p:spPr/>
        <p:txBody>
          <a:bodyPr>
            <a:normAutofit/>
          </a:bodyPr>
          <a:lstStyle/>
          <a:p>
            <a:r>
              <a:rPr lang="en-US" dirty="0" smtClean="0"/>
              <a:t>The potential Capacity Zone boundaries will be tested using the Step 2 objective criteria trigger calculations</a:t>
            </a:r>
          </a:p>
          <a:p>
            <a:pPr lvl="1">
              <a:spcBef>
                <a:spcPts val="600"/>
              </a:spcBef>
            </a:pPr>
            <a:r>
              <a:rPr lang="en-US" dirty="0"/>
              <a:t>Results scheduled to be presented at the </a:t>
            </a:r>
            <a:r>
              <a:rPr lang="en-US" dirty="0" smtClean="0"/>
              <a:t>May 31, 2023 </a:t>
            </a:r>
            <a:r>
              <a:rPr lang="en-US" dirty="0"/>
              <a:t>Power Supply Planning Committee</a:t>
            </a:r>
          </a:p>
          <a:p>
            <a:r>
              <a:rPr lang="en-US" dirty="0"/>
              <a:t>Zones that trigger the objective criteria will be modeled in FCA </a:t>
            </a:r>
            <a:r>
              <a:rPr lang="en-US" dirty="0" smtClean="0"/>
              <a:t>18 </a:t>
            </a:r>
            <a:r>
              <a:rPr lang="en-US" dirty="0"/>
              <a:t>and associated </a:t>
            </a:r>
            <a:r>
              <a:rPr lang="en-US" dirty="0" smtClean="0"/>
              <a:t>reconfiguration auctions</a:t>
            </a:r>
          </a:p>
          <a:p>
            <a:r>
              <a:rPr lang="en-US" dirty="0"/>
              <a:t>Whether any of the modeled zones bind in FCA </a:t>
            </a:r>
            <a:r>
              <a:rPr lang="en-US" dirty="0" smtClean="0"/>
              <a:t>18 </a:t>
            </a:r>
            <a:r>
              <a:rPr lang="en-US" dirty="0"/>
              <a:t>and experience price-separation will be determined during the auction itself</a:t>
            </a:r>
          </a:p>
        </p:txBody>
      </p:sp>
    </p:spTree>
    <p:extLst>
      <p:ext uri="{BB962C8B-B14F-4D97-AF65-F5344CB8AC3E}">
        <p14:creationId xmlns:p14="http://schemas.microsoft.com/office/powerpoint/2010/main" val="783322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itle 2"/>
          <p:cNvSpPr>
            <a:spLocks noGrp="1"/>
          </p:cNvSpPr>
          <p:nvPr>
            <p:ph type="title"/>
          </p:nvPr>
        </p:nvSpPr>
        <p:spPr/>
        <p:txBody>
          <a:bodyPr/>
          <a:lstStyle/>
          <a:p>
            <a:r>
              <a:rPr lang="en-US" smtClean="0"/>
              <a:t>Topics</a:t>
            </a:r>
            <a:endParaRPr lang="en-US" dirty="0"/>
          </a:p>
        </p:txBody>
      </p:sp>
      <p:sp>
        <p:nvSpPr>
          <p:cNvPr id="4" name="Content Placeholder 3"/>
          <p:cNvSpPr>
            <a:spLocks noGrp="1"/>
          </p:cNvSpPr>
          <p:nvPr>
            <p:ph idx="1"/>
          </p:nvPr>
        </p:nvSpPr>
        <p:spPr/>
        <p:txBody>
          <a:bodyPr/>
          <a:lstStyle/>
          <a:p>
            <a:r>
              <a:rPr lang="en-US" dirty="0" smtClean="0"/>
              <a:t>Review of interface transfer capabilities</a:t>
            </a:r>
          </a:p>
          <a:p>
            <a:r>
              <a:rPr lang="en-US" dirty="0" smtClean="0"/>
              <a:t>Proposed Capacity Zone construct for Forward Capacity Auction (FCA) 18, which is associated with the 2027-2028 Capacity Commitment Period (CCP)</a:t>
            </a:r>
            <a:endParaRPr lang="en-US" dirty="0"/>
          </a:p>
        </p:txBody>
      </p:sp>
    </p:spTree>
    <p:extLst>
      <p:ext uri="{BB962C8B-B14F-4D97-AF65-F5344CB8AC3E}">
        <p14:creationId xmlns:p14="http://schemas.microsoft.com/office/powerpoint/2010/main" val="1546675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2847804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Appendix</a:t>
            </a:r>
            <a:endParaRPr lang="en-US" dirty="0"/>
          </a:p>
        </p:txBody>
      </p:sp>
      <p:sp>
        <p:nvSpPr>
          <p:cNvPr id="4" name="Text Placeholder 3"/>
          <p:cNvSpPr>
            <a:spLocks noGrp="1"/>
          </p:cNvSpPr>
          <p:nvPr>
            <p:ph type="body" idx="1"/>
          </p:nvPr>
        </p:nvSpPr>
        <p:spPr/>
        <p:txBody>
          <a:bodyPr/>
          <a:lstStyle/>
          <a:p>
            <a:r>
              <a:rPr lang="en-US" dirty="0"/>
              <a:t>Methodology for Modeling Capacity Zones in FCM</a:t>
            </a:r>
          </a:p>
        </p:txBody>
      </p:sp>
    </p:spTree>
    <p:extLst>
      <p:ext uri="{BB962C8B-B14F-4D97-AF65-F5344CB8AC3E}">
        <p14:creationId xmlns:p14="http://schemas.microsoft.com/office/powerpoint/2010/main" val="765280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10C7F894-2A36-495D-AB7C-1055F7AC0F9D}" type="slidenum">
              <a:rPr lang="en-US" smtClean="0"/>
              <a:pPr/>
              <a:t>22</a:t>
            </a:fld>
            <a:endParaRPr lang="en-US" dirty="0"/>
          </a:p>
        </p:txBody>
      </p:sp>
      <p:sp>
        <p:nvSpPr>
          <p:cNvPr id="2" name="Title 1"/>
          <p:cNvSpPr>
            <a:spLocks noGrp="1"/>
          </p:cNvSpPr>
          <p:nvPr>
            <p:ph type="title"/>
          </p:nvPr>
        </p:nvSpPr>
        <p:spPr/>
        <p:txBody>
          <a:bodyPr>
            <a:normAutofit/>
          </a:bodyPr>
          <a:lstStyle/>
          <a:p>
            <a:r>
              <a:rPr lang="en-US" sz="2800" dirty="0" smtClean="0"/>
              <a:t>Developing Zonal Boundaries for the FCM</a:t>
            </a:r>
            <a:endParaRPr lang="en-US" sz="2800" dirty="0"/>
          </a:p>
        </p:txBody>
      </p:sp>
      <p:sp>
        <p:nvSpPr>
          <p:cNvPr id="3" name="Text Placeholder 2"/>
          <p:cNvSpPr>
            <a:spLocks noGrp="1"/>
          </p:cNvSpPr>
          <p:nvPr>
            <p:ph idx="1"/>
          </p:nvPr>
        </p:nvSpPr>
        <p:spPr>
          <a:prstGeom prst="rect">
            <a:avLst/>
          </a:prstGeom>
        </p:spPr>
        <p:txBody>
          <a:bodyPr>
            <a:normAutofit/>
          </a:bodyPr>
          <a:lstStyle/>
          <a:p>
            <a:r>
              <a:rPr lang="en-US" dirty="0"/>
              <a:t>Included in section 14 of Attachment K of the ISO New England Open Access Transmission Tariff (OATT):*</a:t>
            </a:r>
          </a:p>
          <a:p>
            <a:pPr lvl="1"/>
            <a:r>
              <a:rPr lang="en-US" dirty="0" smtClean="0"/>
              <a:t>Annual </a:t>
            </a:r>
            <a:r>
              <a:rPr lang="en-US" dirty="0"/>
              <a:t>a</a:t>
            </a:r>
            <a:r>
              <a:rPr lang="en-US" dirty="0" smtClean="0"/>
              <a:t>ssessment </a:t>
            </a:r>
            <a:r>
              <a:rPr lang="en-US" dirty="0"/>
              <a:t>of transmission transfer capability</a:t>
            </a:r>
          </a:p>
          <a:p>
            <a:pPr lvl="2"/>
            <a:r>
              <a:rPr lang="en-US" dirty="0" smtClean="0"/>
              <a:t>Each year, the ISO shall issue the results of the annual assessment of transmission transfer capability, conducted pursuant to applicable NERC, NPCC and ISO New England standards and criteria and the identification of potential future transmission system weaknesses and limiting facilities that could impact the transmission system’s ability to reliably transfer energy in the planning horizon. </a:t>
            </a:r>
          </a:p>
          <a:p>
            <a:pPr lvl="2"/>
            <a:r>
              <a:rPr lang="en-US" dirty="0" smtClean="0"/>
              <a:t>Each annual assessment will identify those portions of the New England system, along with the associated interface boundaries, that should be considered in the assessment of Capacity Zones to be modeled </a:t>
            </a:r>
            <a:r>
              <a:rPr lang="en-US" dirty="0"/>
              <a:t>in the FCM pursuant to ISO Tariff Section III.12. </a:t>
            </a:r>
          </a:p>
          <a:p>
            <a:pPr marL="914400" lvl="2" indent="0">
              <a:buNone/>
            </a:pPr>
            <a:endParaRPr lang="en-US" dirty="0"/>
          </a:p>
          <a:p>
            <a:pPr marL="914400" lvl="2" indent="0">
              <a:buNone/>
            </a:pPr>
            <a:r>
              <a:rPr lang="en-US" dirty="0" smtClean="0"/>
              <a:t>* The OATT is Section II of the ISO Tariff</a:t>
            </a:r>
          </a:p>
        </p:txBody>
      </p:sp>
    </p:spTree>
    <p:extLst>
      <p:ext uri="{BB962C8B-B14F-4D97-AF65-F5344CB8AC3E}">
        <p14:creationId xmlns:p14="http://schemas.microsoft.com/office/powerpoint/2010/main" val="915491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Zone Formation: A Two Step Process</a:t>
            </a:r>
            <a:endParaRPr lang="en-US" sz="2800" dirty="0"/>
          </a:p>
        </p:txBody>
      </p:sp>
      <p:sp>
        <p:nvSpPr>
          <p:cNvPr id="5" name="Slide Number Placeholder 4"/>
          <p:cNvSpPr>
            <a:spLocks noGrp="1"/>
          </p:cNvSpPr>
          <p:nvPr>
            <p:ph type="sldNum" sz="quarter" idx="12"/>
          </p:nvPr>
        </p:nvSpPr>
        <p:spPr/>
        <p:txBody>
          <a:bodyPr/>
          <a:lstStyle/>
          <a:p>
            <a:fld id="{10C7F894-2A36-495D-AB7C-1055F7AC0F9D}" type="slidenum">
              <a:rPr lang="en-US" smtClean="0"/>
              <a:pPr/>
              <a:t>23</a:t>
            </a:fld>
            <a:endParaRPr lang="en-US" dirty="0"/>
          </a:p>
        </p:txBody>
      </p:sp>
      <p:graphicFrame>
        <p:nvGraphicFramePr>
          <p:cNvPr id="6" name="Table 5"/>
          <p:cNvGraphicFramePr>
            <a:graphicFrameLocks noGrp="1"/>
          </p:cNvGraphicFramePr>
          <p:nvPr>
            <p:extLst/>
          </p:nvPr>
        </p:nvGraphicFramePr>
        <p:xfrm>
          <a:off x="685800" y="1295400"/>
          <a:ext cx="7772400" cy="4937760"/>
        </p:xfrm>
        <a:graphic>
          <a:graphicData uri="http://schemas.openxmlformats.org/drawingml/2006/table">
            <a:tbl>
              <a:tblPr firstRow="1" bandRow="1">
                <a:tableStyleId>{5C22544A-7EE6-4342-B048-85BDC9FD1C3A}</a:tableStyleId>
              </a:tblPr>
              <a:tblGrid>
                <a:gridCol w="3768436">
                  <a:extLst>
                    <a:ext uri="{9D8B030D-6E8A-4147-A177-3AD203B41FA5}">
                      <a16:colId xmlns:a16="http://schemas.microsoft.com/office/drawing/2014/main" val="20000"/>
                    </a:ext>
                  </a:extLst>
                </a:gridCol>
                <a:gridCol w="4003964">
                  <a:extLst>
                    <a:ext uri="{9D8B030D-6E8A-4147-A177-3AD203B41FA5}">
                      <a16:colId xmlns:a16="http://schemas.microsoft.com/office/drawing/2014/main" val="20001"/>
                    </a:ext>
                  </a:extLst>
                </a:gridCol>
              </a:tblGrid>
              <a:tr h="370840">
                <a:tc>
                  <a:txBody>
                    <a:bodyPr/>
                    <a:lstStyle/>
                    <a:p>
                      <a:pPr algn="ctr"/>
                      <a:r>
                        <a:rPr lang="en-US" sz="2400" dirty="0" smtClean="0"/>
                        <a:t>Step ONE</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Step TWO</a:t>
                      </a:r>
                      <a:endParaRPr lang="en-US" sz="2400" dirty="0"/>
                    </a:p>
                  </a:txBody>
                  <a:tcPr>
                    <a:solidFill>
                      <a:srgbClr val="92D050"/>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Identify the potential zonal boundaries and associated transfer limits to be tested for modeling in the FCM</a:t>
                      </a:r>
                      <a:endParaRPr lang="en-US" dirty="0">
                        <a:solidFill>
                          <a:srgbClr val="000000"/>
                        </a:solidFill>
                      </a:endParaRPr>
                    </a:p>
                  </a:txBody>
                  <a:tcPr/>
                </a:tc>
                <a:tc>
                  <a:txBody>
                    <a:bodyPr/>
                    <a:lstStyle/>
                    <a:p>
                      <a:r>
                        <a:rPr lang="en-US" dirty="0" smtClean="0">
                          <a:solidFill>
                            <a:srgbClr val="000000"/>
                          </a:solidFill>
                        </a:rPr>
                        <a:t>Use objective criteria* to conduct the test determining whether or not the zone meets the trigger to be modeled for the CCP</a:t>
                      </a:r>
                      <a:endParaRPr lang="en-US" dirty="0">
                        <a:solidFill>
                          <a:srgbClr val="000000"/>
                        </a:solidFill>
                      </a:endParaRPr>
                    </a:p>
                  </a:txBody>
                  <a:tcP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endParaRPr lang="en-US" dirty="0">
                        <a:solidFill>
                          <a:srgbClr val="000000"/>
                        </a:solidFill>
                      </a:endParaRPr>
                    </a:p>
                  </a:txBody>
                  <a:tcPr>
                    <a:solidFill>
                      <a:schemeClr val="bg1"/>
                    </a:solidFill>
                  </a:tcPr>
                </a:tc>
                <a:tc>
                  <a:txBody>
                    <a:bodyPr/>
                    <a:lstStyle/>
                    <a:p>
                      <a:pPr marL="400050" lvl="0" indent="-457200"/>
                      <a:r>
                        <a:rPr lang="en-US" sz="1600" dirty="0" smtClean="0">
                          <a:solidFill>
                            <a:srgbClr val="000000"/>
                          </a:solidFill>
                        </a:rPr>
                        <a:t>Import-constrained zone</a:t>
                      </a:r>
                    </a:p>
                    <a:p>
                      <a:pPr marL="400050" lvl="0" indent="-457200"/>
                      <a:r>
                        <a:rPr lang="en-US" sz="1600" dirty="0" smtClean="0">
                          <a:solidFill>
                            <a:srgbClr val="000000"/>
                          </a:solidFill>
                        </a:rPr>
                        <a:t>         Trigger to model the zone is based on the quantity of surplus resources in the zone above the zonal requirement</a:t>
                      </a:r>
                    </a:p>
                    <a:p>
                      <a:pPr marL="400050" lvl="0" indent="-457200"/>
                      <a:r>
                        <a:rPr lang="en-US" sz="1600" dirty="0" smtClean="0">
                          <a:solidFill>
                            <a:srgbClr val="000000"/>
                          </a:solidFill>
                        </a:rPr>
                        <a:t>Export-constrained zone</a:t>
                      </a:r>
                    </a:p>
                    <a:p>
                      <a:pPr marL="400050" lvl="0" indent="-457200"/>
                      <a:r>
                        <a:rPr lang="en-US" sz="1600" dirty="0" smtClean="0">
                          <a:solidFill>
                            <a:srgbClr val="000000"/>
                          </a:solidFill>
                        </a:rPr>
                        <a:t>         Trigger to model the zone is based on the quantity of existing and proposed new resources compared with the maximum</a:t>
                      </a:r>
                      <a:r>
                        <a:rPr lang="en-US" sz="1600" baseline="0" dirty="0" smtClean="0">
                          <a:solidFill>
                            <a:srgbClr val="000000"/>
                          </a:solidFill>
                        </a:rPr>
                        <a:t> capacity capability </a:t>
                      </a:r>
                      <a:r>
                        <a:rPr lang="en-US" sz="1600" dirty="0" smtClean="0">
                          <a:solidFill>
                            <a:srgbClr val="000000"/>
                          </a:solidFill>
                        </a:rPr>
                        <a:t>in the zone</a:t>
                      </a:r>
                    </a:p>
                    <a:p>
                      <a:pPr marL="0" lvl="0" indent="-457200" algn="l" defTabSz="914400" rtl="0" eaLnBrk="1" latinLnBrk="0" hangingPunct="1"/>
                      <a:endParaRPr lang="en-US" sz="1800" kern="1200" dirty="0" smtClean="0">
                        <a:solidFill>
                          <a:srgbClr val="000000"/>
                        </a:solidFill>
                        <a:latin typeface="+mn-lt"/>
                        <a:ea typeface="+mn-ea"/>
                        <a:cs typeface="+mn-cs"/>
                      </a:endParaRPr>
                    </a:p>
                    <a:p>
                      <a:pPr marL="0" lvl="0" indent="-457200" algn="l" defTabSz="914400" rtl="0" eaLnBrk="1" latinLnBrk="0" hangingPunct="1"/>
                      <a:r>
                        <a:rPr lang="en-US" sz="1600" kern="1200" dirty="0" smtClean="0">
                          <a:solidFill>
                            <a:srgbClr val="000000"/>
                          </a:solidFill>
                          <a:latin typeface="+mn-lt"/>
                          <a:ea typeface="+mn-ea"/>
                          <a:cs typeface="+mn-cs"/>
                        </a:rPr>
                        <a:t>Adjacent load zones that aren’t import- or export-constrained are modeled together in the rest-of-pool zone </a:t>
                      </a:r>
                    </a:p>
                  </a:txBody>
                  <a:tcP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76200" y="5971401"/>
            <a:ext cx="4377289" cy="276999"/>
          </a:xfrm>
          <a:prstGeom prst="rect">
            <a:avLst/>
          </a:prstGeom>
          <a:noFill/>
        </p:spPr>
        <p:txBody>
          <a:bodyPr wrap="none" rtlCol="0">
            <a:spAutoFit/>
          </a:bodyPr>
          <a:lstStyle/>
          <a:p>
            <a:r>
              <a:rPr lang="en-US" sz="1200" dirty="0" smtClean="0"/>
              <a:t>*Objective criteria are contained in Section III.12.4 of the ISO Tariff </a:t>
            </a:r>
            <a:endParaRPr lang="en-US" sz="1200" dirty="0"/>
          </a:p>
        </p:txBody>
      </p:sp>
    </p:spTree>
    <p:extLst>
      <p:ext uri="{BB962C8B-B14F-4D97-AF65-F5344CB8AC3E}">
        <p14:creationId xmlns:p14="http://schemas.microsoft.com/office/powerpoint/2010/main" val="683677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Zonal Modeling Timeline</a:t>
            </a:r>
            <a:endParaRPr lang="en-US" sz="2800" dirty="0"/>
          </a:p>
        </p:txBody>
      </p:sp>
      <p:sp>
        <p:nvSpPr>
          <p:cNvPr id="7" name="Pentagon 6"/>
          <p:cNvSpPr/>
          <p:nvPr/>
        </p:nvSpPr>
        <p:spPr>
          <a:xfrm>
            <a:off x="1132111" y="1142999"/>
            <a:ext cx="3047998" cy="1524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Pursuant to Attachment K:</a:t>
            </a:r>
          </a:p>
          <a:p>
            <a:pPr>
              <a:buFont typeface="Arial" pitchFamily="34" charset="0"/>
              <a:buChar char="•"/>
            </a:pPr>
            <a:r>
              <a:rPr lang="en-US" sz="1400" dirty="0" smtClean="0"/>
              <a:t>Conduct transfer </a:t>
            </a:r>
            <a:r>
              <a:rPr lang="en-US" sz="1400" dirty="0"/>
              <a:t>a</a:t>
            </a:r>
            <a:r>
              <a:rPr lang="en-US" sz="1400" dirty="0" smtClean="0"/>
              <a:t>nalysis</a:t>
            </a:r>
          </a:p>
          <a:p>
            <a:pPr>
              <a:buFont typeface="Arial" pitchFamily="34" charset="0"/>
              <a:buChar char="•"/>
            </a:pPr>
            <a:r>
              <a:rPr lang="en-US" sz="1400" dirty="0" smtClean="0"/>
              <a:t>Identify </a:t>
            </a:r>
            <a:r>
              <a:rPr lang="en-US" sz="1400" dirty="0"/>
              <a:t>z</a:t>
            </a:r>
            <a:r>
              <a:rPr lang="en-US" sz="1400" dirty="0" smtClean="0"/>
              <a:t>ones &amp; boundaries to be evaluated in FCM preparation </a:t>
            </a:r>
          </a:p>
          <a:p>
            <a:pPr>
              <a:buFont typeface="Arial" pitchFamily="34" charset="0"/>
              <a:buChar char="•"/>
            </a:pPr>
            <a:r>
              <a:rPr lang="en-US" sz="1400" dirty="0" smtClean="0"/>
              <a:t>Discuss with PAC</a:t>
            </a:r>
          </a:p>
          <a:p>
            <a:pPr>
              <a:buFont typeface="Arial" pitchFamily="34" charset="0"/>
              <a:buChar char="•"/>
            </a:pPr>
            <a:r>
              <a:rPr lang="en-US" sz="1400" dirty="0" smtClean="0"/>
              <a:t>Present to RC</a:t>
            </a:r>
            <a:endParaRPr lang="en-US" dirty="0" smtClean="0"/>
          </a:p>
        </p:txBody>
      </p:sp>
      <p:graphicFrame>
        <p:nvGraphicFramePr>
          <p:cNvPr id="8" name="Table 7"/>
          <p:cNvGraphicFramePr>
            <a:graphicFrameLocks noGrp="1"/>
          </p:cNvGraphicFramePr>
          <p:nvPr>
            <p:extLst/>
          </p:nvPr>
        </p:nvGraphicFramePr>
        <p:xfrm>
          <a:off x="228595" y="5801360"/>
          <a:ext cx="8763008" cy="370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0000"/>
                    </a:ext>
                  </a:extLst>
                </a:gridCol>
                <a:gridCol w="547688">
                  <a:extLst>
                    <a:ext uri="{9D8B030D-6E8A-4147-A177-3AD203B41FA5}">
                      <a16:colId xmlns:a16="http://schemas.microsoft.com/office/drawing/2014/main" val="20001"/>
                    </a:ext>
                  </a:extLst>
                </a:gridCol>
                <a:gridCol w="547688">
                  <a:extLst>
                    <a:ext uri="{9D8B030D-6E8A-4147-A177-3AD203B41FA5}">
                      <a16:colId xmlns:a16="http://schemas.microsoft.com/office/drawing/2014/main" val="20002"/>
                    </a:ext>
                  </a:extLst>
                </a:gridCol>
                <a:gridCol w="547688">
                  <a:extLst>
                    <a:ext uri="{9D8B030D-6E8A-4147-A177-3AD203B41FA5}">
                      <a16:colId xmlns:a16="http://schemas.microsoft.com/office/drawing/2014/main" val="20003"/>
                    </a:ext>
                  </a:extLst>
                </a:gridCol>
                <a:gridCol w="547688">
                  <a:extLst>
                    <a:ext uri="{9D8B030D-6E8A-4147-A177-3AD203B41FA5}">
                      <a16:colId xmlns:a16="http://schemas.microsoft.com/office/drawing/2014/main" val="20004"/>
                    </a:ext>
                  </a:extLst>
                </a:gridCol>
                <a:gridCol w="547688">
                  <a:extLst>
                    <a:ext uri="{9D8B030D-6E8A-4147-A177-3AD203B41FA5}">
                      <a16:colId xmlns:a16="http://schemas.microsoft.com/office/drawing/2014/main" val="20005"/>
                    </a:ext>
                  </a:extLst>
                </a:gridCol>
                <a:gridCol w="547688">
                  <a:extLst>
                    <a:ext uri="{9D8B030D-6E8A-4147-A177-3AD203B41FA5}">
                      <a16:colId xmlns:a16="http://schemas.microsoft.com/office/drawing/2014/main" val="20006"/>
                    </a:ext>
                  </a:extLst>
                </a:gridCol>
                <a:gridCol w="547688">
                  <a:extLst>
                    <a:ext uri="{9D8B030D-6E8A-4147-A177-3AD203B41FA5}">
                      <a16:colId xmlns:a16="http://schemas.microsoft.com/office/drawing/2014/main" val="20007"/>
                    </a:ext>
                  </a:extLst>
                </a:gridCol>
                <a:gridCol w="547688">
                  <a:extLst>
                    <a:ext uri="{9D8B030D-6E8A-4147-A177-3AD203B41FA5}">
                      <a16:colId xmlns:a16="http://schemas.microsoft.com/office/drawing/2014/main" val="20008"/>
                    </a:ext>
                  </a:extLst>
                </a:gridCol>
                <a:gridCol w="547688">
                  <a:extLst>
                    <a:ext uri="{9D8B030D-6E8A-4147-A177-3AD203B41FA5}">
                      <a16:colId xmlns:a16="http://schemas.microsoft.com/office/drawing/2014/main" val="20009"/>
                    </a:ext>
                  </a:extLst>
                </a:gridCol>
                <a:gridCol w="547688">
                  <a:extLst>
                    <a:ext uri="{9D8B030D-6E8A-4147-A177-3AD203B41FA5}">
                      <a16:colId xmlns:a16="http://schemas.microsoft.com/office/drawing/2014/main" val="20010"/>
                    </a:ext>
                  </a:extLst>
                </a:gridCol>
                <a:gridCol w="547688">
                  <a:extLst>
                    <a:ext uri="{9D8B030D-6E8A-4147-A177-3AD203B41FA5}">
                      <a16:colId xmlns:a16="http://schemas.microsoft.com/office/drawing/2014/main" val="20011"/>
                    </a:ext>
                  </a:extLst>
                </a:gridCol>
                <a:gridCol w="547688">
                  <a:extLst>
                    <a:ext uri="{9D8B030D-6E8A-4147-A177-3AD203B41FA5}">
                      <a16:colId xmlns:a16="http://schemas.microsoft.com/office/drawing/2014/main" val="20012"/>
                    </a:ext>
                  </a:extLst>
                </a:gridCol>
                <a:gridCol w="547688">
                  <a:extLst>
                    <a:ext uri="{9D8B030D-6E8A-4147-A177-3AD203B41FA5}">
                      <a16:colId xmlns:a16="http://schemas.microsoft.com/office/drawing/2014/main" val="20013"/>
                    </a:ext>
                  </a:extLst>
                </a:gridCol>
                <a:gridCol w="547688">
                  <a:extLst>
                    <a:ext uri="{9D8B030D-6E8A-4147-A177-3AD203B41FA5}">
                      <a16:colId xmlns:a16="http://schemas.microsoft.com/office/drawing/2014/main" val="20014"/>
                    </a:ext>
                  </a:extLst>
                </a:gridCol>
                <a:gridCol w="547688">
                  <a:extLst>
                    <a:ext uri="{9D8B030D-6E8A-4147-A177-3AD203B41FA5}">
                      <a16:colId xmlns:a16="http://schemas.microsoft.com/office/drawing/2014/main" val="20015"/>
                    </a:ext>
                  </a:extLst>
                </a:gridCol>
              </a:tblGrid>
              <a:tr h="370840">
                <a:tc>
                  <a:txBody>
                    <a:bodyPr/>
                    <a:lstStyle/>
                    <a:p>
                      <a:r>
                        <a:rPr lang="en-US" sz="1400" dirty="0" smtClean="0"/>
                        <a:t>Nov</a:t>
                      </a:r>
                      <a:endParaRPr lang="en-US" sz="1400" dirty="0"/>
                    </a:p>
                  </a:txBody>
                  <a:tcPr/>
                </a:tc>
                <a:tc>
                  <a:txBody>
                    <a:bodyPr/>
                    <a:lstStyle/>
                    <a:p>
                      <a:r>
                        <a:rPr lang="en-US" sz="1400" dirty="0" smtClean="0"/>
                        <a:t>Dec</a:t>
                      </a:r>
                      <a:endParaRPr lang="en-US" sz="1400" dirty="0"/>
                    </a:p>
                  </a:txBody>
                  <a:tcPr/>
                </a:tc>
                <a:tc>
                  <a:txBody>
                    <a:bodyPr/>
                    <a:lstStyle/>
                    <a:p>
                      <a:r>
                        <a:rPr lang="en-US" sz="1400" dirty="0" smtClean="0"/>
                        <a:t>Jan</a:t>
                      </a:r>
                      <a:endParaRPr lang="en-US" sz="1400" dirty="0"/>
                    </a:p>
                  </a:txBody>
                  <a:tcPr/>
                </a:tc>
                <a:tc>
                  <a:txBody>
                    <a:bodyPr/>
                    <a:lstStyle/>
                    <a:p>
                      <a:r>
                        <a:rPr lang="en-US" sz="1400" dirty="0" smtClean="0"/>
                        <a:t>Feb</a:t>
                      </a:r>
                      <a:endParaRPr lang="en-US" sz="1400" dirty="0"/>
                    </a:p>
                  </a:txBody>
                  <a:tcPr/>
                </a:tc>
                <a:tc>
                  <a:txBody>
                    <a:bodyPr/>
                    <a:lstStyle/>
                    <a:p>
                      <a:r>
                        <a:rPr lang="en-US" sz="1400" dirty="0" smtClean="0"/>
                        <a:t>Mar</a:t>
                      </a:r>
                      <a:endParaRPr lang="en-US" sz="1400" dirty="0"/>
                    </a:p>
                  </a:txBody>
                  <a:tcPr/>
                </a:tc>
                <a:tc>
                  <a:txBody>
                    <a:bodyPr/>
                    <a:lstStyle/>
                    <a:p>
                      <a:r>
                        <a:rPr lang="en-US" sz="1400" dirty="0" smtClean="0"/>
                        <a:t>Apr</a:t>
                      </a:r>
                      <a:endParaRPr lang="en-US" sz="1400" dirty="0"/>
                    </a:p>
                  </a:txBody>
                  <a:tcPr/>
                </a:tc>
                <a:tc>
                  <a:txBody>
                    <a:bodyPr/>
                    <a:lstStyle/>
                    <a:p>
                      <a:r>
                        <a:rPr lang="en-US" sz="1400" dirty="0" smtClean="0"/>
                        <a:t>May</a:t>
                      </a:r>
                      <a:endParaRPr lang="en-US" sz="1400" dirty="0"/>
                    </a:p>
                  </a:txBody>
                  <a:tcPr/>
                </a:tc>
                <a:tc>
                  <a:txBody>
                    <a:bodyPr/>
                    <a:lstStyle/>
                    <a:p>
                      <a:r>
                        <a:rPr lang="en-US" sz="1400" dirty="0" smtClean="0"/>
                        <a:t>Jun</a:t>
                      </a:r>
                      <a:endParaRPr lang="en-US" sz="1400" dirty="0"/>
                    </a:p>
                  </a:txBody>
                  <a:tcPr/>
                </a:tc>
                <a:tc>
                  <a:txBody>
                    <a:bodyPr/>
                    <a:lstStyle/>
                    <a:p>
                      <a:r>
                        <a:rPr lang="en-US" sz="1400" dirty="0" smtClean="0"/>
                        <a:t>Jul</a:t>
                      </a:r>
                      <a:endParaRPr lang="en-US" sz="1400" dirty="0"/>
                    </a:p>
                  </a:txBody>
                  <a:tcPr/>
                </a:tc>
                <a:tc>
                  <a:txBody>
                    <a:bodyPr/>
                    <a:lstStyle/>
                    <a:p>
                      <a:r>
                        <a:rPr lang="en-US" sz="1400" dirty="0" smtClean="0"/>
                        <a:t>Aug</a:t>
                      </a:r>
                      <a:endParaRPr lang="en-US" sz="1400" dirty="0"/>
                    </a:p>
                  </a:txBody>
                  <a:tcPr/>
                </a:tc>
                <a:tc>
                  <a:txBody>
                    <a:bodyPr/>
                    <a:lstStyle/>
                    <a:p>
                      <a:r>
                        <a:rPr lang="en-US" sz="1400" dirty="0" smtClean="0"/>
                        <a:t>Sep</a:t>
                      </a:r>
                      <a:endParaRPr lang="en-US" sz="1400" dirty="0"/>
                    </a:p>
                  </a:txBody>
                  <a:tcPr/>
                </a:tc>
                <a:tc>
                  <a:txBody>
                    <a:bodyPr/>
                    <a:lstStyle/>
                    <a:p>
                      <a:r>
                        <a:rPr lang="en-US" sz="1400" dirty="0" smtClean="0"/>
                        <a:t>Oct</a:t>
                      </a:r>
                      <a:endParaRPr lang="en-US" sz="1400" dirty="0"/>
                    </a:p>
                  </a:txBody>
                  <a:tcPr/>
                </a:tc>
                <a:tc>
                  <a:txBody>
                    <a:bodyPr/>
                    <a:lstStyle/>
                    <a:p>
                      <a:r>
                        <a:rPr lang="en-US" sz="1400" dirty="0" smtClean="0"/>
                        <a:t>Nov</a:t>
                      </a:r>
                      <a:endParaRPr lang="en-US" sz="1400" dirty="0"/>
                    </a:p>
                  </a:txBody>
                  <a:tcPr/>
                </a:tc>
                <a:tc>
                  <a:txBody>
                    <a:bodyPr/>
                    <a:lstStyle/>
                    <a:p>
                      <a:r>
                        <a:rPr lang="en-US" sz="1400" dirty="0" smtClean="0"/>
                        <a:t>Dec</a:t>
                      </a:r>
                      <a:endParaRPr lang="en-US" sz="1400" dirty="0"/>
                    </a:p>
                  </a:txBody>
                  <a:tcPr/>
                </a:tc>
                <a:tc>
                  <a:txBody>
                    <a:bodyPr/>
                    <a:lstStyle/>
                    <a:p>
                      <a:r>
                        <a:rPr lang="en-US" sz="1400" dirty="0" smtClean="0"/>
                        <a:t>Jan</a:t>
                      </a:r>
                      <a:endParaRPr lang="en-US" sz="1400" dirty="0"/>
                    </a:p>
                  </a:txBody>
                  <a:tcPr/>
                </a:tc>
                <a:tc>
                  <a:txBody>
                    <a:bodyPr/>
                    <a:lstStyle/>
                    <a:p>
                      <a:r>
                        <a:rPr lang="en-US" sz="1400" dirty="0" smtClean="0"/>
                        <a:t>Feb</a:t>
                      </a:r>
                      <a:endParaRPr lang="en-US" sz="1400" dirty="0"/>
                    </a:p>
                  </a:txBody>
                  <a:tcPr/>
                </a:tc>
                <a:extLst>
                  <a:ext uri="{0D108BD9-81ED-4DB2-BD59-A6C34878D82A}">
                    <a16:rowId xmlns:a16="http://schemas.microsoft.com/office/drawing/2014/main" val="10000"/>
                  </a:ext>
                </a:extLst>
              </a:tr>
            </a:tbl>
          </a:graphicData>
        </a:graphic>
      </p:graphicFrame>
      <p:sp>
        <p:nvSpPr>
          <p:cNvPr id="9" name="Diamond 8"/>
          <p:cNvSpPr/>
          <p:nvPr/>
        </p:nvSpPr>
        <p:spPr>
          <a:xfrm>
            <a:off x="3037112" y="4946227"/>
            <a:ext cx="8382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SOI for FCA </a:t>
            </a:r>
            <a:endParaRPr lang="en-US" sz="1000" dirty="0"/>
          </a:p>
        </p:txBody>
      </p:sp>
      <p:sp>
        <p:nvSpPr>
          <p:cNvPr id="10" name="Diamond 9"/>
          <p:cNvSpPr/>
          <p:nvPr/>
        </p:nvSpPr>
        <p:spPr>
          <a:xfrm>
            <a:off x="8153404" y="4946227"/>
            <a:ext cx="838199"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FCA</a:t>
            </a:r>
            <a:endParaRPr lang="en-US" sz="1000" dirty="0"/>
          </a:p>
        </p:txBody>
      </p:sp>
      <p:sp>
        <p:nvSpPr>
          <p:cNvPr id="11" name="Pentagon 10"/>
          <p:cNvSpPr/>
          <p:nvPr/>
        </p:nvSpPr>
        <p:spPr>
          <a:xfrm>
            <a:off x="2971798" y="3152987"/>
            <a:ext cx="3581398" cy="152400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Pursuant to Tariff Section III.12:</a:t>
            </a:r>
          </a:p>
          <a:p>
            <a:pPr>
              <a:buFont typeface="Arial" pitchFamily="34" charset="0"/>
              <a:buChar char="•"/>
            </a:pPr>
            <a:r>
              <a:rPr lang="en-US" sz="1100" dirty="0"/>
              <a:t>Calculate whether the zones identified pursuant to Attachment K should be modeled using the objective criteria </a:t>
            </a:r>
          </a:p>
          <a:p>
            <a:pPr>
              <a:buFont typeface="Arial" pitchFamily="34" charset="0"/>
              <a:buChar char="•"/>
            </a:pPr>
            <a:r>
              <a:rPr lang="en-US" sz="1100" dirty="0"/>
              <a:t>Develop Installed Capacity Requirement, Local Sourcing Requirement, Maximum Capacity Limit, tie benefits and demand curves</a:t>
            </a:r>
          </a:p>
          <a:p>
            <a:pPr>
              <a:buFont typeface="Arial" pitchFamily="34" charset="0"/>
              <a:buChar char="•"/>
            </a:pPr>
            <a:r>
              <a:rPr lang="en-US" sz="1100" dirty="0"/>
              <a:t> Discuss with Power Supply Planning Committee</a:t>
            </a:r>
          </a:p>
          <a:p>
            <a:pPr>
              <a:buFont typeface="Arial" pitchFamily="34" charset="0"/>
              <a:buChar char="•"/>
            </a:pPr>
            <a:r>
              <a:rPr lang="en-US" sz="1100" dirty="0"/>
              <a:t>Present to RC for vote</a:t>
            </a:r>
          </a:p>
        </p:txBody>
      </p:sp>
      <p:sp>
        <p:nvSpPr>
          <p:cNvPr id="13" name="Rectangle 12"/>
          <p:cNvSpPr/>
          <p:nvPr/>
        </p:nvSpPr>
        <p:spPr>
          <a:xfrm>
            <a:off x="6683833" y="4495800"/>
            <a:ext cx="914399" cy="1066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DFDFD"/>
                </a:solidFill>
              </a:rPr>
              <a:t>File modeled Capacity Zones at FERC as part of the FCA informational </a:t>
            </a:r>
            <a:r>
              <a:rPr lang="en-US" sz="1000" dirty="0">
                <a:solidFill>
                  <a:srgbClr val="FDFDFD"/>
                </a:solidFill>
              </a:rPr>
              <a:t>f</a:t>
            </a:r>
            <a:r>
              <a:rPr lang="en-US" sz="1000" dirty="0" smtClean="0">
                <a:solidFill>
                  <a:srgbClr val="FDFDFD"/>
                </a:solidFill>
              </a:rPr>
              <a:t>iling</a:t>
            </a:r>
            <a:endParaRPr lang="en-US" sz="1000" dirty="0">
              <a:solidFill>
                <a:srgbClr val="FDFDFD"/>
              </a:solidFill>
            </a:endParaRPr>
          </a:p>
        </p:txBody>
      </p:sp>
      <p:sp>
        <p:nvSpPr>
          <p:cNvPr id="12" name="Rectangle 11"/>
          <p:cNvSpPr/>
          <p:nvPr/>
        </p:nvSpPr>
        <p:spPr>
          <a:xfrm>
            <a:off x="1562101" y="4114801"/>
            <a:ext cx="1142999" cy="1361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40404"/>
                </a:solidFill>
              </a:rPr>
              <a:t>Retirement / Permanent De-List </a:t>
            </a:r>
          </a:p>
          <a:p>
            <a:pPr algn="ctr"/>
            <a:r>
              <a:rPr lang="en-US" sz="1000" dirty="0" smtClean="0">
                <a:solidFill>
                  <a:srgbClr val="040404"/>
                </a:solidFill>
              </a:rPr>
              <a:t>Bids that are received in this timeframe would be captured in the zone-modeling calculations</a:t>
            </a:r>
            <a:endParaRPr lang="en-US" sz="1000" dirty="0">
              <a:solidFill>
                <a:srgbClr val="040404"/>
              </a:solidFill>
            </a:endParaRPr>
          </a:p>
        </p:txBody>
      </p:sp>
      <p:sp>
        <p:nvSpPr>
          <p:cNvPr id="15" name="Rectangle 14"/>
          <p:cNvSpPr/>
          <p:nvPr/>
        </p:nvSpPr>
        <p:spPr>
          <a:xfrm>
            <a:off x="2552699" y="2121747"/>
            <a:ext cx="838199" cy="9906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DFDFD"/>
                </a:solidFill>
              </a:rPr>
              <a:t>File new Capacity Zone boundary at FERC – if proposed</a:t>
            </a:r>
            <a:endParaRPr lang="en-US" sz="1000" dirty="0">
              <a:solidFill>
                <a:srgbClr val="FDFDFD"/>
              </a:solidFill>
            </a:endParaRPr>
          </a:p>
        </p:txBody>
      </p:sp>
      <p:sp>
        <p:nvSpPr>
          <p:cNvPr id="16" name="Slide Number Placeholder 15"/>
          <p:cNvSpPr>
            <a:spLocks noGrp="1"/>
          </p:cNvSpPr>
          <p:nvPr>
            <p:ph type="sldNum" sz="quarter" idx="12"/>
          </p:nvPr>
        </p:nvSpPr>
        <p:spPr/>
        <p:txBody>
          <a:bodyPr/>
          <a:lstStyle/>
          <a:p>
            <a:fld id="{10C7F894-2A36-495D-AB7C-1055F7AC0F9D}" type="slidenum">
              <a:rPr lang="en-US" smtClean="0"/>
              <a:pPr/>
              <a:t>24</a:t>
            </a:fld>
            <a:endParaRPr lang="en-US" dirty="0"/>
          </a:p>
        </p:txBody>
      </p:sp>
      <p:cxnSp>
        <p:nvCxnSpPr>
          <p:cNvPr id="18" name="Straight Connector 17"/>
          <p:cNvCxnSpPr/>
          <p:nvPr/>
        </p:nvCxnSpPr>
        <p:spPr>
          <a:xfrm>
            <a:off x="1590981" y="5476241"/>
            <a:ext cx="1266518" cy="323426"/>
          </a:xfrm>
          <a:prstGeom prst="line">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05100" y="5484707"/>
            <a:ext cx="419100" cy="299720"/>
          </a:xfrm>
          <a:prstGeom prst="line">
            <a:avLst/>
          </a:prstGeom>
          <a:ln w="25400">
            <a:solidFill>
              <a:srgbClr val="0070C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17709" y="1142999"/>
            <a:ext cx="838200" cy="990600"/>
          </a:xfrm>
          <a:prstGeom prst="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DFDFD"/>
                </a:solidFill>
              </a:rPr>
              <a:t>Preview </a:t>
            </a:r>
            <a:r>
              <a:rPr lang="en-US" sz="900" dirty="0">
                <a:solidFill>
                  <a:schemeClr val="bg1"/>
                </a:solidFill>
              </a:rPr>
              <a:t>b</a:t>
            </a:r>
            <a:r>
              <a:rPr lang="en-US" sz="900" dirty="0" smtClean="0">
                <a:solidFill>
                  <a:srgbClr val="FDFDFD"/>
                </a:solidFill>
              </a:rPr>
              <a:t>oundary </a:t>
            </a:r>
            <a:r>
              <a:rPr lang="en-US" sz="900" dirty="0">
                <a:solidFill>
                  <a:srgbClr val="FDFDFD"/>
                </a:solidFill>
              </a:rPr>
              <a:t>e</a:t>
            </a:r>
            <a:r>
              <a:rPr lang="en-US" sz="900" dirty="0" smtClean="0">
                <a:solidFill>
                  <a:srgbClr val="FDFDFD"/>
                </a:solidFill>
              </a:rPr>
              <a:t>xpectations for upcoming  FCA cycle</a:t>
            </a:r>
            <a:endParaRPr lang="en-US" sz="900" dirty="0">
              <a:solidFill>
                <a:srgbClr val="FDFDFD"/>
              </a:solidFill>
            </a:endParaRPr>
          </a:p>
        </p:txBody>
      </p:sp>
      <p:sp>
        <p:nvSpPr>
          <p:cNvPr id="2" name="Rectangle 1"/>
          <p:cNvSpPr/>
          <p:nvPr/>
        </p:nvSpPr>
        <p:spPr>
          <a:xfrm>
            <a:off x="76200" y="838200"/>
            <a:ext cx="1600200" cy="2286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Transmission Certifications</a:t>
            </a:r>
            <a:endParaRPr lang="en-US" sz="1000" dirty="0"/>
          </a:p>
        </p:txBody>
      </p:sp>
      <p:cxnSp>
        <p:nvCxnSpPr>
          <p:cNvPr id="14" name="Straight Arrow Connector 13"/>
          <p:cNvCxnSpPr>
            <a:stCxn id="13" idx="2"/>
          </p:cNvCxnSpPr>
          <p:nvPr/>
        </p:nvCxnSpPr>
        <p:spPr>
          <a:xfrm flipH="1">
            <a:off x="7141032" y="5562600"/>
            <a:ext cx="1" cy="23706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865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10C7F894-2A36-495D-AB7C-1055F7AC0F9D}" type="slidenum">
              <a:rPr lang="en-US" smtClean="0"/>
              <a:pPr/>
              <a:t>25</a:t>
            </a:fld>
            <a:endParaRPr lang="en-US" dirty="0"/>
          </a:p>
        </p:txBody>
      </p:sp>
      <p:sp>
        <p:nvSpPr>
          <p:cNvPr id="2" name="Title 1"/>
          <p:cNvSpPr>
            <a:spLocks noGrp="1"/>
          </p:cNvSpPr>
          <p:nvPr>
            <p:ph type="title"/>
          </p:nvPr>
        </p:nvSpPr>
        <p:spPr/>
        <p:txBody>
          <a:bodyPr>
            <a:normAutofit/>
          </a:bodyPr>
          <a:lstStyle/>
          <a:p>
            <a:r>
              <a:rPr lang="en-US" sz="2800" dirty="0" smtClean="0"/>
              <a:t>External Import Capability Determinations </a:t>
            </a:r>
            <a:br>
              <a:rPr lang="en-US" sz="2800" dirty="0" smtClean="0"/>
            </a:br>
            <a:r>
              <a:rPr lang="en-US" sz="2800" dirty="0" smtClean="0"/>
              <a:t>For Use in FCM </a:t>
            </a:r>
            <a:r>
              <a:rPr lang="en-US" sz="2000" dirty="0" smtClean="0"/>
              <a:t>(Tariff Section III.12.9.2.4)</a:t>
            </a:r>
            <a:endParaRPr lang="en-US" sz="2800" dirty="0"/>
          </a:p>
        </p:txBody>
      </p:sp>
      <p:sp>
        <p:nvSpPr>
          <p:cNvPr id="3" name="Text Placeholder 2"/>
          <p:cNvSpPr>
            <a:spLocks noGrp="1"/>
          </p:cNvSpPr>
          <p:nvPr>
            <p:ph idx="1"/>
          </p:nvPr>
        </p:nvSpPr>
        <p:spPr>
          <a:xfrm>
            <a:off x="457200" y="1219200"/>
            <a:ext cx="8229600" cy="5105400"/>
          </a:xfrm>
          <a:prstGeom prst="rect">
            <a:avLst/>
          </a:prstGeom>
        </p:spPr>
        <p:txBody>
          <a:bodyPr>
            <a:normAutofit fontScale="85000" lnSpcReduction="20000"/>
          </a:bodyPr>
          <a:lstStyle/>
          <a:p>
            <a:r>
              <a:rPr lang="en-US" dirty="0" smtClean="0"/>
              <a:t>The import capability of all external interconnections with New England will be determined using studies of system conditions expected during </a:t>
            </a:r>
            <a:r>
              <a:rPr lang="en-US" dirty="0"/>
              <a:t>the CCP</a:t>
            </a:r>
            <a:r>
              <a:rPr lang="en-US" dirty="0" smtClean="0"/>
              <a:t>:</a:t>
            </a:r>
          </a:p>
          <a:p>
            <a:pPr marL="911225" lvl="1" indent="-342900">
              <a:spcBef>
                <a:spcPts val="400"/>
              </a:spcBef>
              <a:spcAft>
                <a:spcPts val="400"/>
              </a:spcAft>
            </a:pPr>
            <a:r>
              <a:rPr lang="en-US" sz="2200" dirty="0" smtClean="0"/>
              <a:t>Forecast 90/10 peak load</a:t>
            </a:r>
          </a:p>
          <a:p>
            <a:pPr marL="911225" lvl="1" indent="-342900">
              <a:spcBef>
                <a:spcPts val="400"/>
              </a:spcBef>
              <a:spcAft>
                <a:spcPts val="400"/>
              </a:spcAft>
            </a:pPr>
            <a:r>
              <a:rPr lang="en-US" sz="2200" dirty="0" smtClean="0"/>
              <a:t>Existing Generating Capacity Resources at their Capacity Network Resource (CNR) Capability</a:t>
            </a:r>
          </a:p>
          <a:p>
            <a:pPr marL="911225" lvl="1" indent="-342900">
              <a:spcBef>
                <a:spcPts val="400"/>
              </a:spcBef>
              <a:spcAft>
                <a:spcPts val="400"/>
              </a:spcAft>
            </a:pPr>
            <a:r>
              <a:rPr lang="en-US" sz="2200" dirty="0" smtClean="0"/>
              <a:t>Existing Demand Resources reflecting their Capacity Supply Obligation</a:t>
            </a:r>
            <a:r>
              <a:rPr lang="en-US" sz="2200" dirty="0" smtClean="0">
                <a:solidFill>
                  <a:srgbClr val="6FA943"/>
                </a:solidFill>
              </a:rPr>
              <a:t>s</a:t>
            </a:r>
          </a:p>
          <a:p>
            <a:pPr marL="911225" lvl="1" indent="-342900">
              <a:spcBef>
                <a:spcPts val="400"/>
              </a:spcBef>
              <a:spcAft>
                <a:spcPts val="400"/>
              </a:spcAft>
            </a:pPr>
            <a:r>
              <a:rPr lang="en-US" sz="2200" dirty="0" smtClean="0"/>
              <a:t>Stressed Transfers</a:t>
            </a:r>
          </a:p>
          <a:p>
            <a:r>
              <a:rPr lang="en-US" dirty="0" smtClean="0"/>
              <a:t>The system will be modeled in a manner that reflects the design of the interconnection</a:t>
            </a:r>
          </a:p>
          <a:p>
            <a:pPr marL="911225" lvl="1" indent="-342900">
              <a:spcBef>
                <a:spcPts val="400"/>
              </a:spcBef>
              <a:spcAft>
                <a:spcPts val="400"/>
              </a:spcAft>
            </a:pPr>
            <a:r>
              <a:rPr lang="en-US" sz="2200" dirty="0" smtClean="0"/>
              <a:t>If an interconnection and its supporting system upgrades were designed to provide incremental capacity into the New England Control Area, simulations will assume imports up to the level that the interconnection was designed to support</a:t>
            </a:r>
          </a:p>
          <a:p>
            <a:pPr marL="911225" lvl="1" indent="-342900">
              <a:spcBef>
                <a:spcPts val="400"/>
              </a:spcBef>
              <a:spcAft>
                <a:spcPts val="400"/>
              </a:spcAft>
            </a:pPr>
            <a:r>
              <a:rPr lang="en-US" sz="2200" dirty="0" smtClean="0"/>
              <a:t>If the interconnection was not designed to be comparably integrated, simulations will determine the amount of power that can be delivered into New England over the interconnection</a:t>
            </a:r>
          </a:p>
        </p:txBody>
      </p:sp>
    </p:spTree>
    <p:extLst>
      <p:ext uri="{BB962C8B-B14F-4D97-AF65-F5344CB8AC3E}">
        <p14:creationId xmlns:p14="http://schemas.microsoft.com/office/powerpoint/2010/main" val="2125143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a:xfrm>
            <a:off x="457200" y="279400"/>
            <a:ext cx="8229600" cy="1143000"/>
          </a:xfrm>
        </p:spPr>
        <p:txBody>
          <a:bodyPr>
            <a:normAutofit/>
          </a:bodyPr>
          <a:lstStyle/>
          <a:p>
            <a:r>
              <a:rPr lang="en-US" dirty="0" smtClean="0"/>
              <a:t>FCA 18 – Capacity Zone Development:</a:t>
            </a:r>
            <a:br>
              <a:rPr lang="en-US" dirty="0" smtClean="0"/>
            </a:br>
            <a:r>
              <a:rPr lang="en-US" dirty="0" smtClean="0"/>
              <a:t>Steps So Far</a:t>
            </a:r>
            <a:endParaRPr lang="en-US" dirty="0"/>
          </a:p>
        </p:txBody>
      </p:sp>
      <p:sp>
        <p:nvSpPr>
          <p:cNvPr id="4" name="Content Placeholder 3"/>
          <p:cNvSpPr>
            <a:spLocks noGrp="1"/>
          </p:cNvSpPr>
          <p:nvPr>
            <p:ph idx="1"/>
          </p:nvPr>
        </p:nvSpPr>
        <p:spPr>
          <a:xfrm>
            <a:off x="457200" y="1651000"/>
            <a:ext cx="8229600" cy="4812688"/>
          </a:xfrm>
        </p:spPr>
        <p:txBody>
          <a:bodyPr>
            <a:normAutofit/>
          </a:bodyPr>
          <a:lstStyle/>
          <a:p>
            <a:r>
              <a:rPr lang="en-US" dirty="0"/>
              <a:t>ISO presented the </a:t>
            </a:r>
            <a:r>
              <a:rPr lang="en-US" i="1" dirty="0" smtClean="0">
                <a:hlinkClick r:id="rId2"/>
              </a:rPr>
              <a:t>FCA 18 Capacity Zone Development Preview</a:t>
            </a:r>
            <a:r>
              <a:rPr lang="en-US" i="1" dirty="0" smtClean="0"/>
              <a:t> </a:t>
            </a:r>
            <a:r>
              <a:rPr lang="en-US" dirty="0" smtClean="0"/>
              <a:t>at the December 2022 Planning Advisory Committee (PAC) meeting</a:t>
            </a:r>
          </a:p>
          <a:p>
            <a:pPr marL="342900" lvl="1" indent="-342900">
              <a:spcBef>
                <a:spcPts val="1200"/>
              </a:spcBef>
              <a:buFont typeface="Arial" pitchFamily="34" charset="0"/>
              <a:buChar char="•"/>
            </a:pPr>
            <a:r>
              <a:rPr lang="en-US" sz="2400" dirty="0"/>
              <a:t>ISO presented the </a:t>
            </a:r>
            <a:r>
              <a:rPr lang="en-US" sz="2400" i="1" dirty="0" smtClean="0">
                <a:hlinkClick r:id="rId3"/>
              </a:rPr>
              <a:t>2023 Forward Capacity Market Transmission Certifications</a:t>
            </a:r>
            <a:r>
              <a:rPr lang="en-US" sz="2400" i="1" dirty="0" smtClean="0"/>
              <a:t> </a:t>
            </a:r>
            <a:r>
              <a:rPr lang="en-US" sz="2400" dirty="0" smtClean="0"/>
              <a:t>at </a:t>
            </a:r>
            <a:r>
              <a:rPr lang="en-US" sz="2400" dirty="0"/>
              <a:t>the January </a:t>
            </a:r>
            <a:r>
              <a:rPr lang="en-US" sz="2400" dirty="0" smtClean="0"/>
              <a:t>2022 </a:t>
            </a:r>
            <a:r>
              <a:rPr lang="en-US" sz="2400" dirty="0"/>
              <a:t>Reliability </a:t>
            </a:r>
            <a:r>
              <a:rPr lang="en-US" sz="2400" dirty="0" smtClean="0"/>
              <a:t>Committee (RC) meeting</a:t>
            </a:r>
          </a:p>
        </p:txBody>
      </p:sp>
    </p:spTree>
    <p:extLst>
      <p:ext uri="{BB962C8B-B14F-4D97-AF65-F5344CB8AC3E}">
        <p14:creationId xmlns:p14="http://schemas.microsoft.com/office/powerpoint/2010/main" val="3936591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interface transfer capabilities</a:t>
            </a:r>
          </a:p>
        </p:txBody>
      </p:sp>
      <p:sp>
        <p:nvSpPr>
          <p:cNvPr id="3" name="Text Placeholder 2"/>
          <p:cNvSpPr>
            <a:spLocks noGrp="1"/>
          </p:cNvSpPr>
          <p:nvPr>
            <p:ph type="body" idx="1"/>
          </p:nvPr>
        </p:nvSpPr>
        <p:spPr/>
        <p:txBody>
          <a:bodyPr/>
          <a:lstStyle/>
          <a:p>
            <a:r>
              <a:rPr lang="en-US" dirty="0" smtClean="0"/>
              <a:t>Internal Interfaces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2729826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smtClean="0"/>
              <a:t>Update on Review of Maine Interface </a:t>
            </a:r>
            <a:r>
              <a:rPr lang="en-US" dirty="0"/>
              <a:t>Transfer </a:t>
            </a:r>
            <a:r>
              <a:rPr lang="en-US" dirty="0" smtClean="0"/>
              <a:t>Capabilities</a:t>
            </a:r>
            <a:endParaRPr lang="en-US" dirty="0"/>
          </a:p>
        </p:txBody>
      </p:sp>
      <p:sp>
        <p:nvSpPr>
          <p:cNvPr id="4" name="Content Placeholder 3"/>
          <p:cNvSpPr>
            <a:spLocks noGrp="1"/>
          </p:cNvSpPr>
          <p:nvPr>
            <p:ph idx="1"/>
          </p:nvPr>
        </p:nvSpPr>
        <p:spPr>
          <a:xfrm>
            <a:off x="457200" y="1401762"/>
            <a:ext cx="8229600" cy="4770438"/>
          </a:xfrm>
        </p:spPr>
        <p:txBody>
          <a:bodyPr>
            <a:normAutofit/>
          </a:bodyPr>
          <a:lstStyle/>
          <a:p>
            <a:r>
              <a:rPr lang="en-US" dirty="0" smtClean="0"/>
              <a:t>The </a:t>
            </a:r>
            <a:r>
              <a:rPr lang="en-US" dirty="0"/>
              <a:t>ISO informed the PAC </a:t>
            </a:r>
            <a:r>
              <a:rPr lang="en-US" dirty="0" smtClean="0"/>
              <a:t>during the </a:t>
            </a:r>
            <a:r>
              <a:rPr lang="en-US" dirty="0"/>
              <a:t>December 2022</a:t>
            </a:r>
            <a:r>
              <a:rPr lang="en-US" dirty="0" smtClean="0"/>
              <a:t> </a:t>
            </a:r>
            <a:r>
              <a:rPr lang="en-US" i="1" dirty="0" smtClean="0">
                <a:hlinkClick r:id="rId2"/>
              </a:rPr>
              <a:t>FCA 18 Capacity Zone Development Preview</a:t>
            </a:r>
            <a:r>
              <a:rPr lang="en-US" dirty="0" smtClean="0"/>
              <a:t> presentation that:</a:t>
            </a:r>
          </a:p>
          <a:p>
            <a:pPr lvl="1"/>
            <a:r>
              <a:rPr lang="en-US" dirty="0" smtClean="0"/>
              <a:t>It’s </a:t>
            </a:r>
            <a:r>
              <a:rPr lang="en-US" dirty="0"/>
              <a:t>currently </a:t>
            </a:r>
            <a:r>
              <a:rPr lang="en-US" dirty="0" smtClean="0"/>
              <a:t>investigating </a:t>
            </a:r>
            <a:r>
              <a:rPr lang="en-US" dirty="0"/>
              <a:t>the impacts of changes to NPCC A-10 (Criteria on the Classification of Bulk Power System Elements) on the transfer capabilities of interfaces in </a:t>
            </a:r>
            <a:r>
              <a:rPr lang="en-US" dirty="0" smtClean="0"/>
              <a:t>ME</a:t>
            </a:r>
          </a:p>
          <a:p>
            <a:pPr lvl="1"/>
            <a:r>
              <a:rPr lang="en-US" dirty="0"/>
              <a:t>If completed in time (e.g. around the end of Q1/start of Q2 2023), the ISO will consider the results of this analysis for the FCA 18 Capacity Zone formation </a:t>
            </a:r>
            <a:r>
              <a:rPr lang="en-US" dirty="0" smtClean="0"/>
              <a:t>process</a:t>
            </a:r>
          </a:p>
          <a:p>
            <a:r>
              <a:rPr lang="en-US" dirty="0" smtClean="0"/>
              <a:t>The analysis will not be </a:t>
            </a:r>
            <a:r>
              <a:rPr lang="en-US" dirty="0"/>
              <a:t>completed in time for consideration in the FCA 18 Capacity Zone formation process</a:t>
            </a:r>
            <a:endParaRPr lang="en-US" dirty="0" smtClean="0"/>
          </a:p>
          <a:p>
            <a:pPr lvl="1"/>
            <a:r>
              <a:rPr lang="en-US" dirty="0" smtClean="0"/>
              <a:t>Stability, voltage and thermal analyses to identify key system constraints and evaluate interactions among the Maine interfaces for transfers above the current A-10 limited transfer levels are ongoing</a:t>
            </a:r>
          </a:p>
          <a:p>
            <a:pPr lvl="1"/>
            <a:r>
              <a:rPr lang="en-US" dirty="0" smtClean="0"/>
              <a:t>Completion of the analysis is expected near the end of 2023</a:t>
            </a:r>
          </a:p>
        </p:txBody>
      </p:sp>
    </p:spTree>
    <p:extLst>
      <p:ext uri="{BB962C8B-B14F-4D97-AF65-F5344CB8AC3E}">
        <p14:creationId xmlns:p14="http://schemas.microsoft.com/office/powerpoint/2010/main" val="87918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a:t>A Note on the Boston/Southeast New England (SENE) Import Transfer </a:t>
            </a:r>
            <a:r>
              <a:rPr lang="en-US" dirty="0" smtClean="0"/>
              <a:t>Capabilities</a:t>
            </a:r>
            <a:endParaRPr lang="en-US" dirty="0"/>
          </a:p>
        </p:txBody>
      </p:sp>
      <p:sp>
        <p:nvSpPr>
          <p:cNvPr id="4" name="Content Placeholder 3"/>
          <p:cNvSpPr>
            <a:spLocks noGrp="1"/>
          </p:cNvSpPr>
          <p:nvPr>
            <p:ph idx="1"/>
          </p:nvPr>
        </p:nvSpPr>
        <p:spPr>
          <a:xfrm>
            <a:off x="457200" y="1401762"/>
            <a:ext cx="8229600" cy="4770438"/>
          </a:xfrm>
        </p:spPr>
        <p:txBody>
          <a:bodyPr>
            <a:normAutofit/>
          </a:bodyPr>
          <a:lstStyle/>
          <a:p>
            <a:r>
              <a:rPr lang="en-US" dirty="0" smtClean="0"/>
              <a:t>Several system changes have affected the Boston/SENE import transfer </a:t>
            </a:r>
            <a:r>
              <a:rPr lang="en-US" dirty="0"/>
              <a:t>c</a:t>
            </a:r>
            <a:r>
              <a:rPr lang="en-US" dirty="0" smtClean="0"/>
              <a:t>apabilities</a:t>
            </a:r>
          </a:p>
        </p:txBody>
      </p:sp>
      <p:graphicFrame>
        <p:nvGraphicFramePr>
          <p:cNvPr id="5" name="Table 4"/>
          <p:cNvGraphicFramePr>
            <a:graphicFrameLocks noGrp="1"/>
          </p:cNvGraphicFramePr>
          <p:nvPr>
            <p:extLst/>
          </p:nvPr>
        </p:nvGraphicFramePr>
        <p:xfrm>
          <a:off x="914400" y="2667000"/>
          <a:ext cx="7086600" cy="2123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321557626"/>
                    </a:ext>
                  </a:extLst>
                </a:gridCol>
                <a:gridCol w="1828800">
                  <a:extLst>
                    <a:ext uri="{9D8B030D-6E8A-4147-A177-3AD203B41FA5}">
                      <a16:colId xmlns:a16="http://schemas.microsoft.com/office/drawing/2014/main" val="2258057323"/>
                    </a:ext>
                  </a:extLst>
                </a:gridCol>
              </a:tblGrid>
              <a:tr h="370840">
                <a:tc>
                  <a:txBody>
                    <a:bodyPr/>
                    <a:lstStyle/>
                    <a:p>
                      <a:r>
                        <a:rPr lang="en-US" sz="1400" dirty="0" smtClean="0"/>
                        <a:t>System</a:t>
                      </a:r>
                      <a:r>
                        <a:rPr lang="en-US" sz="1400" baseline="0" dirty="0" smtClean="0"/>
                        <a:t> Change</a:t>
                      </a:r>
                      <a:endParaRPr lang="en-US" sz="1400" dirty="0"/>
                    </a:p>
                  </a:txBody>
                  <a:tcPr/>
                </a:tc>
                <a:tc>
                  <a:txBody>
                    <a:bodyPr/>
                    <a:lstStyle/>
                    <a:p>
                      <a:r>
                        <a:rPr lang="en-US" sz="1400" dirty="0" smtClean="0"/>
                        <a:t>Boston/SENE N-1 Import Transfer Capability (MW)</a:t>
                      </a:r>
                      <a:endParaRPr lang="en-US" sz="1400" dirty="0"/>
                    </a:p>
                  </a:txBody>
                  <a:tcPr/>
                </a:tc>
                <a:extLst>
                  <a:ext uri="{0D108BD9-81ED-4DB2-BD59-A6C34878D82A}">
                    <a16:rowId xmlns:a16="http://schemas.microsoft.com/office/drawing/2014/main" val="12890785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Greater Boston Upgrades,</a:t>
                      </a:r>
                      <a:r>
                        <a:rPr lang="en-US" sz="1400" baseline="0" dirty="0" smtClean="0"/>
                        <a:t> </a:t>
                      </a:r>
                      <a:r>
                        <a:rPr lang="en-US" sz="1400" baseline="0" dirty="0" smtClean="0">
                          <a:solidFill>
                            <a:schemeClr val="accent6"/>
                          </a:solidFill>
                          <a:hlinkClick r:id="rId3"/>
                        </a:rPr>
                        <a:t>except for </a:t>
                      </a:r>
                      <a:r>
                        <a:rPr lang="en-US" sz="1400" dirty="0" smtClean="0">
                          <a:hlinkClick r:id="rId3"/>
                        </a:rPr>
                        <a:t>the Wakefield-Woburn 345 kV line</a:t>
                      </a:r>
                      <a:r>
                        <a:rPr lang="en-US" sz="1400" baseline="30000" dirty="0" smtClean="0"/>
                        <a:t>1</a:t>
                      </a:r>
                      <a:r>
                        <a:rPr lang="en-US" sz="1400" baseline="0" dirty="0" smtClean="0"/>
                        <a:t> </a:t>
                      </a:r>
                      <a:endParaRPr lang="en-US" sz="1400" dirty="0"/>
                    </a:p>
                  </a:txBody>
                  <a:tcPr/>
                </a:tc>
                <a:tc>
                  <a:txBody>
                    <a:bodyPr/>
                    <a:lstStyle/>
                    <a:p>
                      <a:pPr algn="ctr"/>
                      <a:r>
                        <a:rPr lang="en-US" sz="1400" dirty="0" smtClean="0"/>
                        <a:t>5,400</a:t>
                      </a:r>
                      <a:endParaRPr lang="en-US" sz="1400" dirty="0"/>
                    </a:p>
                  </a:txBody>
                  <a:tcPr/>
                </a:tc>
                <a:extLst>
                  <a:ext uri="{0D108BD9-81ED-4DB2-BD59-A6C34878D82A}">
                    <a16:rowId xmlns:a16="http://schemas.microsoft.com/office/drawing/2014/main" val="38313016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Updated load assumptions, updated Northern New England (NNE)-</a:t>
                      </a:r>
                      <a:r>
                        <a:rPr lang="en-US" sz="1400" dirty="0" err="1" smtClean="0">
                          <a:hlinkClick r:id="rId4"/>
                        </a:rPr>
                        <a:t>Scobie</a:t>
                      </a:r>
                      <a:r>
                        <a:rPr lang="en-US" sz="1400" dirty="0" smtClean="0">
                          <a:hlinkClick r:id="rId4"/>
                        </a:rPr>
                        <a:t> transfer capability and retirement of Mystic 7, 8 &amp; 9,</a:t>
                      </a:r>
                      <a:r>
                        <a:rPr lang="en-US" sz="1400" strike="noStrike" baseline="0" dirty="0" smtClean="0"/>
                        <a:t> </a:t>
                      </a:r>
                      <a:r>
                        <a:rPr lang="en-US" sz="1400" dirty="0" smtClean="0">
                          <a:hlinkClick r:id="rId5"/>
                        </a:rPr>
                        <a:t>and with the Boston Area Optimized Solution</a:t>
                      </a:r>
                      <a:r>
                        <a:rPr lang="en-US" sz="1400" dirty="0" smtClean="0"/>
                        <a:t> </a:t>
                      </a:r>
                      <a:r>
                        <a:rPr lang="en-US" sz="1400" baseline="30000" dirty="0" smtClean="0"/>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30000" dirty="0" smtClean="0"/>
                    </a:p>
                  </a:txBody>
                  <a:tcPr/>
                </a:tc>
                <a:tc>
                  <a:txBody>
                    <a:bodyPr/>
                    <a:lstStyle/>
                    <a:p>
                      <a:pPr algn="ctr"/>
                      <a:r>
                        <a:rPr lang="en-US" sz="1400" dirty="0" smtClean="0"/>
                        <a:t>5,250</a:t>
                      </a:r>
                      <a:endParaRPr lang="en-US" sz="1400" dirty="0"/>
                    </a:p>
                  </a:txBody>
                  <a:tcPr/>
                </a:tc>
                <a:extLst>
                  <a:ext uri="{0D108BD9-81ED-4DB2-BD59-A6C34878D82A}">
                    <a16:rowId xmlns:a16="http://schemas.microsoft.com/office/drawing/2014/main" val="446825854"/>
                  </a:ext>
                </a:extLst>
              </a:tr>
            </a:tbl>
          </a:graphicData>
        </a:graphic>
      </p:graphicFrame>
      <p:sp>
        <p:nvSpPr>
          <p:cNvPr id="6" name="TextBox 5"/>
          <p:cNvSpPr txBox="1"/>
          <p:nvPr/>
        </p:nvSpPr>
        <p:spPr>
          <a:xfrm>
            <a:off x="914400" y="4790440"/>
            <a:ext cx="7086600" cy="646331"/>
          </a:xfrm>
          <a:prstGeom prst="rect">
            <a:avLst/>
          </a:prstGeom>
          <a:noFill/>
        </p:spPr>
        <p:txBody>
          <a:bodyPr wrap="square" rtlCol="0">
            <a:spAutoFit/>
          </a:bodyPr>
          <a:lstStyle/>
          <a:p>
            <a:pPr marL="228600" indent="-228600">
              <a:buAutoNum type="arabicPeriod"/>
            </a:pPr>
            <a:r>
              <a:rPr lang="en-US" sz="1200" dirty="0"/>
              <a:t>Wakefield-Woburn 345 kV line is a portion of the Greater Boston Upgrades. The in-service date has been updated to December 2023.</a:t>
            </a:r>
          </a:p>
          <a:p>
            <a:pPr marL="228600" indent="-228600">
              <a:buFontTx/>
              <a:buAutoNum type="arabicPeriod"/>
            </a:pPr>
            <a:r>
              <a:rPr lang="en-US" sz="1200" dirty="0" smtClean="0"/>
              <a:t>Accounts for all of the Greater </a:t>
            </a:r>
            <a:r>
              <a:rPr lang="en-US" sz="1200" dirty="0"/>
              <a:t>Boston Upgrades, including the Wakefield-Woburn 345 kV </a:t>
            </a:r>
            <a:r>
              <a:rPr lang="en-US" sz="1200" dirty="0" smtClean="0"/>
              <a:t>line</a:t>
            </a:r>
            <a:endParaRPr lang="en-US" sz="1200" dirty="0"/>
          </a:p>
        </p:txBody>
      </p:sp>
    </p:spTree>
    <p:extLst>
      <p:ext uri="{BB962C8B-B14F-4D97-AF65-F5344CB8AC3E}">
        <p14:creationId xmlns:p14="http://schemas.microsoft.com/office/powerpoint/2010/main" val="27645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A Note on the Boston/SENE Import Transfer Capabilities, </a:t>
            </a:r>
            <a:r>
              <a:rPr lang="en-US" dirty="0"/>
              <a:t>cont’d</a:t>
            </a:r>
          </a:p>
        </p:txBody>
      </p:sp>
      <p:sp>
        <p:nvSpPr>
          <p:cNvPr id="4" name="Content Placeholder 3"/>
          <p:cNvSpPr>
            <a:spLocks noGrp="1"/>
          </p:cNvSpPr>
          <p:nvPr>
            <p:ph idx="1"/>
          </p:nvPr>
        </p:nvSpPr>
        <p:spPr>
          <a:xfrm>
            <a:off x="457200" y="1401762"/>
            <a:ext cx="8229600" cy="4770438"/>
          </a:xfrm>
        </p:spPr>
        <p:txBody>
          <a:bodyPr>
            <a:normAutofit/>
          </a:bodyPr>
          <a:lstStyle/>
          <a:p>
            <a:r>
              <a:rPr lang="en-US" dirty="0"/>
              <a:t>Several system changes have affected the Boston/SENE import transfer </a:t>
            </a:r>
            <a:r>
              <a:rPr lang="en-US" dirty="0" smtClean="0"/>
              <a:t>capabilities</a:t>
            </a:r>
            <a:endParaRPr lang="en-US" dirty="0"/>
          </a:p>
        </p:txBody>
      </p:sp>
      <p:graphicFrame>
        <p:nvGraphicFramePr>
          <p:cNvPr id="5" name="Table 4"/>
          <p:cNvGraphicFramePr>
            <a:graphicFrameLocks noGrp="1"/>
          </p:cNvGraphicFramePr>
          <p:nvPr>
            <p:extLst/>
          </p:nvPr>
        </p:nvGraphicFramePr>
        <p:xfrm>
          <a:off x="990600" y="2667000"/>
          <a:ext cx="7086600" cy="1473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321557626"/>
                    </a:ext>
                  </a:extLst>
                </a:gridCol>
                <a:gridCol w="1828800">
                  <a:extLst>
                    <a:ext uri="{9D8B030D-6E8A-4147-A177-3AD203B41FA5}">
                      <a16:colId xmlns:a16="http://schemas.microsoft.com/office/drawing/2014/main" val="2258057323"/>
                    </a:ext>
                  </a:extLst>
                </a:gridCol>
              </a:tblGrid>
              <a:tr h="370840">
                <a:tc>
                  <a:txBody>
                    <a:bodyPr/>
                    <a:lstStyle/>
                    <a:p>
                      <a:r>
                        <a:rPr lang="en-US" sz="1400" dirty="0" smtClean="0"/>
                        <a:t>System</a:t>
                      </a:r>
                      <a:r>
                        <a:rPr lang="en-US" sz="1400" baseline="0" dirty="0" smtClean="0"/>
                        <a:t> Change</a:t>
                      </a:r>
                      <a:endParaRPr lang="en-US" sz="1400" dirty="0"/>
                    </a:p>
                  </a:txBody>
                  <a:tcPr/>
                </a:tc>
                <a:tc>
                  <a:txBody>
                    <a:bodyPr/>
                    <a:lstStyle/>
                    <a:p>
                      <a:r>
                        <a:rPr lang="en-US" sz="1400" dirty="0" smtClean="0"/>
                        <a:t>Boston/SENE N-1-1 Import Transfer Capability (MW)</a:t>
                      </a:r>
                      <a:endParaRPr lang="en-US" sz="1400" dirty="0"/>
                    </a:p>
                  </a:txBody>
                  <a:tcPr/>
                </a:tc>
                <a:extLst>
                  <a:ext uri="{0D108BD9-81ED-4DB2-BD59-A6C34878D82A}">
                    <a16:rowId xmlns:a16="http://schemas.microsoft.com/office/drawing/2014/main" val="1289078598"/>
                  </a:ext>
                </a:extLst>
              </a:tr>
              <a:tr h="370840">
                <a:tc>
                  <a:txBody>
                    <a:bodyPr/>
                    <a:lstStyle/>
                    <a:p>
                      <a:r>
                        <a:rPr lang="en-US" sz="1400" dirty="0" smtClean="0">
                          <a:hlinkClick r:id="rId2"/>
                        </a:rPr>
                        <a:t>Boston Area Optimized Solution</a:t>
                      </a:r>
                      <a:r>
                        <a:rPr lang="en-US" sz="1400" baseline="30000" dirty="0" smtClean="0"/>
                        <a:t>1</a:t>
                      </a:r>
                      <a:endParaRPr lang="en-US" sz="1400" baseline="30000" dirty="0"/>
                    </a:p>
                  </a:txBody>
                  <a:tcPr/>
                </a:tc>
                <a:tc>
                  <a:txBody>
                    <a:bodyPr/>
                    <a:lstStyle/>
                    <a:p>
                      <a:pPr algn="ctr"/>
                      <a:r>
                        <a:rPr lang="en-US" sz="1400" dirty="0" smtClean="0"/>
                        <a:t>4,550</a:t>
                      </a:r>
                      <a:endParaRPr lang="en-US" sz="1400" dirty="0"/>
                    </a:p>
                  </a:txBody>
                  <a:tcPr/>
                </a:tc>
                <a:extLst>
                  <a:ext uri="{0D108BD9-81ED-4DB2-BD59-A6C34878D82A}">
                    <a16:rowId xmlns:a16="http://schemas.microsoft.com/office/drawing/2014/main" val="1915713710"/>
                  </a:ext>
                </a:extLst>
              </a:tr>
              <a:tr h="370840">
                <a:tc>
                  <a:txBody>
                    <a:bodyPr/>
                    <a:lstStyle/>
                    <a:p>
                      <a:r>
                        <a:rPr lang="en-US" sz="1400" dirty="0" smtClean="0">
                          <a:hlinkClick r:id="rId3"/>
                        </a:rPr>
                        <a:t>Opening of the K Street Breaker</a:t>
                      </a:r>
                      <a:endParaRPr lang="en-US" sz="1400" dirty="0"/>
                    </a:p>
                  </a:txBody>
                  <a:tcPr/>
                </a:tc>
                <a:tc>
                  <a:txBody>
                    <a:bodyPr/>
                    <a:lstStyle/>
                    <a:p>
                      <a:pPr algn="ctr"/>
                      <a:r>
                        <a:rPr lang="en-US" sz="1400" dirty="0" smtClean="0"/>
                        <a:t>4,850</a:t>
                      </a:r>
                      <a:endParaRPr lang="en-US" sz="1400" dirty="0"/>
                    </a:p>
                  </a:txBody>
                  <a:tcPr/>
                </a:tc>
                <a:extLst>
                  <a:ext uri="{0D108BD9-81ED-4DB2-BD59-A6C34878D82A}">
                    <a16:rowId xmlns:a16="http://schemas.microsoft.com/office/drawing/2014/main" val="3831301608"/>
                  </a:ext>
                </a:extLst>
              </a:tr>
            </a:tbl>
          </a:graphicData>
        </a:graphic>
      </p:graphicFrame>
      <p:sp>
        <p:nvSpPr>
          <p:cNvPr id="6" name="TextBox 5"/>
          <p:cNvSpPr txBox="1"/>
          <p:nvPr/>
        </p:nvSpPr>
        <p:spPr>
          <a:xfrm>
            <a:off x="990600" y="4101000"/>
            <a:ext cx="7086600" cy="276999"/>
          </a:xfrm>
          <a:prstGeom prst="rect">
            <a:avLst/>
          </a:prstGeom>
          <a:noFill/>
        </p:spPr>
        <p:txBody>
          <a:bodyPr wrap="square" rtlCol="0">
            <a:spAutoFit/>
          </a:bodyPr>
          <a:lstStyle/>
          <a:p>
            <a:pPr marL="228600" indent="-228600">
              <a:buAutoNum type="arabicPeriod"/>
            </a:pPr>
            <a:r>
              <a:rPr lang="en-US" sz="1200" dirty="0" smtClean="0"/>
              <a:t>Accounts </a:t>
            </a:r>
            <a:r>
              <a:rPr lang="en-US" sz="1200" dirty="0"/>
              <a:t>for all of the Greater Boston </a:t>
            </a:r>
            <a:r>
              <a:rPr lang="en-US" sz="1200" dirty="0" smtClean="0"/>
              <a:t>Upgrades and the retirement of the Mystic units</a:t>
            </a:r>
          </a:p>
        </p:txBody>
      </p:sp>
    </p:spTree>
    <p:extLst>
      <p:ext uri="{BB962C8B-B14F-4D97-AF65-F5344CB8AC3E}">
        <p14:creationId xmlns:p14="http://schemas.microsoft.com/office/powerpoint/2010/main" val="243081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FCA 18 Internal Interface Transfer Capabilities (MW)</a:t>
            </a:r>
            <a:endParaRPr lang="en-US" sz="2800" dirty="0"/>
          </a:p>
        </p:txBody>
      </p:sp>
      <p:sp>
        <p:nvSpPr>
          <p:cNvPr id="3" name="Slide Number Placeholder 2"/>
          <p:cNvSpPr>
            <a:spLocks noGrp="1"/>
          </p:cNvSpPr>
          <p:nvPr>
            <p:ph type="sldNum" sz="quarter" idx="10"/>
          </p:nvPr>
        </p:nvSpPr>
        <p:spPr/>
        <p:txBody>
          <a:bodyPr/>
          <a:lstStyle/>
          <a:p>
            <a:fld id="{10C7F894-2A36-495D-AB7C-1055F7AC0F9D}" type="slidenum">
              <a:rPr lang="en-US" smtClean="0"/>
              <a:pPr/>
              <a:t>8</a:t>
            </a:fld>
            <a:endParaRPr lang="en-US" dirty="0"/>
          </a:p>
        </p:txBody>
      </p:sp>
      <p:sp>
        <p:nvSpPr>
          <p:cNvPr id="4" name="TextBox 3"/>
          <p:cNvSpPr txBox="1"/>
          <p:nvPr/>
        </p:nvSpPr>
        <p:spPr>
          <a:xfrm>
            <a:off x="328613" y="5538828"/>
            <a:ext cx="2852576" cy="276999"/>
          </a:xfrm>
          <a:prstGeom prst="rect">
            <a:avLst/>
          </a:prstGeom>
          <a:noFill/>
        </p:spPr>
        <p:txBody>
          <a:bodyPr wrap="none" rtlCol="0">
            <a:spAutoFit/>
          </a:bodyPr>
          <a:lstStyle/>
          <a:p>
            <a:r>
              <a:rPr lang="en-US" sz="1200" i="1" dirty="0" smtClean="0">
                <a:solidFill>
                  <a:srgbClr val="000000"/>
                </a:solidFill>
              </a:rPr>
              <a:t>Notes are discussed on the following page</a:t>
            </a:r>
            <a:endParaRPr lang="en-US" sz="1200" i="1" dirty="0">
              <a:solidFill>
                <a:srgbClr val="000000"/>
              </a:solidFill>
            </a:endParaRPr>
          </a:p>
        </p:txBody>
      </p:sp>
      <p:sp>
        <p:nvSpPr>
          <p:cNvPr id="5" name="Rectangle 160"/>
          <p:cNvSpPr>
            <a:spLocks noChangeArrowheads="1"/>
          </p:cNvSpPr>
          <p:nvPr/>
        </p:nvSpPr>
        <p:spPr bwMode="auto">
          <a:xfrm>
            <a:off x="230844" y="1150926"/>
            <a:ext cx="89131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a:p>
        </p:txBody>
      </p:sp>
      <p:graphicFrame>
        <p:nvGraphicFramePr>
          <p:cNvPr id="6" name="Object 5"/>
          <p:cNvGraphicFramePr>
            <a:graphicFrameLocks noChangeAspect="1"/>
          </p:cNvGraphicFramePr>
          <p:nvPr>
            <p:extLst/>
          </p:nvPr>
        </p:nvGraphicFramePr>
        <p:xfrm>
          <a:off x="328613" y="1328738"/>
          <a:ext cx="8486775" cy="4200525"/>
        </p:xfrm>
        <a:graphic>
          <a:graphicData uri="http://schemas.openxmlformats.org/presentationml/2006/ole">
            <mc:AlternateContent xmlns:mc="http://schemas.openxmlformats.org/markup-compatibility/2006">
              <mc:Choice xmlns:v="urn:schemas-microsoft-com:vml" Requires="v">
                <p:oleObj spid="_x0000_s8204" name="Worksheet" r:id="rId3" imgW="8486794" imgH="4200525" progId="Excel.Sheet.12">
                  <p:embed/>
                </p:oleObj>
              </mc:Choice>
              <mc:Fallback>
                <p:oleObj name="Worksheet" r:id="rId3" imgW="8486794" imgH="4200525" progId="Excel.Sheet.12">
                  <p:embed/>
                  <p:pic>
                    <p:nvPicPr>
                      <p:cNvPr id="6" name="Object 5"/>
                      <p:cNvPicPr/>
                      <p:nvPr/>
                    </p:nvPicPr>
                    <p:blipFill>
                      <a:blip r:embed="rId4"/>
                      <a:stretch>
                        <a:fillRect/>
                      </a:stretch>
                    </p:blipFill>
                    <p:spPr>
                      <a:xfrm>
                        <a:off x="328613" y="1328738"/>
                        <a:ext cx="8486775" cy="4200525"/>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5181600" y="1524000"/>
            <a:ext cx="560881" cy="4035683"/>
          </a:xfrm>
          <a:prstGeom prst="rect">
            <a:avLst/>
          </a:prstGeom>
        </p:spPr>
      </p:pic>
    </p:spTree>
    <p:extLst>
      <p:ext uri="{BB962C8B-B14F-4D97-AF65-F5344CB8AC3E}">
        <p14:creationId xmlns:p14="http://schemas.microsoft.com/office/powerpoint/2010/main" val="413875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FCA </a:t>
            </a:r>
            <a:r>
              <a:rPr lang="en-US" sz="2800" dirty="0" smtClean="0"/>
              <a:t>18 </a:t>
            </a:r>
            <a:r>
              <a:rPr lang="en-US" sz="2800" dirty="0"/>
              <a:t>Internal Interface Transfer </a:t>
            </a:r>
            <a:r>
              <a:rPr lang="en-US" sz="2800" dirty="0" smtClean="0"/>
              <a:t>Capabilities </a:t>
            </a:r>
            <a:r>
              <a:rPr lang="en-US" sz="2800" dirty="0"/>
              <a:t>(Notes)</a:t>
            </a:r>
            <a:endParaRPr lang="en-US" sz="2000" dirty="0"/>
          </a:p>
        </p:txBody>
      </p:sp>
      <p:sp>
        <p:nvSpPr>
          <p:cNvPr id="6" name="Content Placeholder 2"/>
          <p:cNvSpPr>
            <a:spLocks noGrp="1"/>
          </p:cNvSpPr>
          <p:nvPr>
            <p:ph idx="1"/>
          </p:nvPr>
        </p:nvSpPr>
        <p:spPr>
          <a:xfrm>
            <a:off x="457200" y="1066800"/>
            <a:ext cx="8382000" cy="5257800"/>
          </a:xfrm>
        </p:spPr>
        <p:txBody>
          <a:bodyPr>
            <a:normAutofit fontScale="85000" lnSpcReduction="10000"/>
          </a:bodyPr>
          <a:lstStyle/>
          <a:p>
            <a:pPr marL="457200" indent="-457200">
              <a:buFont typeface="+mj-lt"/>
              <a:buAutoNum type="alphaLcParenR"/>
            </a:pPr>
            <a:r>
              <a:rPr lang="en-US" dirty="0" smtClean="0"/>
              <a:t>Limits are for the summer period, except where noted to be winter </a:t>
            </a:r>
          </a:p>
          <a:p>
            <a:pPr lvl="1">
              <a:spcBef>
                <a:spcPts val="600"/>
              </a:spcBef>
            </a:pPr>
            <a:r>
              <a:rPr lang="en-US" sz="1900" dirty="0" smtClean="0"/>
              <a:t>The limits may not include possible simultaneous impacts, and should not be considered as “firm”</a:t>
            </a:r>
          </a:p>
          <a:p>
            <a:pPr lvl="1">
              <a:spcBef>
                <a:spcPts val="600"/>
              </a:spcBef>
            </a:pPr>
            <a:r>
              <a:rPr lang="en-US" sz="1900" dirty="0" smtClean="0"/>
              <a:t>For the years within the Forward Capacity Market (FCM) </a:t>
            </a:r>
            <a:r>
              <a:rPr lang="en-US" sz="1900" dirty="0"/>
              <a:t>horizon (CCP </a:t>
            </a:r>
            <a:r>
              <a:rPr lang="en-US" sz="1900" dirty="0" smtClean="0"/>
              <a:t>2027-2028 </a:t>
            </a:r>
            <a:r>
              <a:rPr lang="en-US" sz="1900" dirty="0"/>
              <a:t>and sooner), only accepted certified transmission projects are included when identifying transfer limits</a:t>
            </a:r>
          </a:p>
          <a:p>
            <a:pPr lvl="1">
              <a:spcBef>
                <a:spcPts val="600"/>
              </a:spcBef>
            </a:pPr>
            <a:r>
              <a:rPr lang="en-US" sz="1900" dirty="0"/>
              <a:t>For the years beyond the FCM horizon (CCP </a:t>
            </a:r>
            <a:r>
              <a:rPr lang="en-US" sz="1900" dirty="0" smtClean="0"/>
              <a:t>2028-2029 and later), proposed plan approved transmission upgrades are included according to their expected in-service dates</a:t>
            </a:r>
          </a:p>
          <a:p>
            <a:pPr marL="457200" indent="-457200">
              <a:buFont typeface="+mj-lt"/>
              <a:buAutoNum type="alphaLcParenR"/>
            </a:pPr>
            <a:r>
              <a:rPr lang="en-US" dirty="0" smtClean="0"/>
              <a:t>The </a:t>
            </a:r>
            <a:r>
              <a:rPr lang="en-US" dirty="0"/>
              <a:t>transfer capability was </a:t>
            </a:r>
            <a:r>
              <a:rPr lang="en-US" dirty="0" smtClean="0"/>
              <a:t>decreased by </a:t>
            </a:r>
            <a:r>
              <a:rPr lang="en-US" dirty="0"/>
              <a:t>updated load assumptions, updated Northern New England (</a:t>
            </a:r>
            <a:r>
              <a:rPr lang="en-US" dirty="0" smtClean="0"/>
              <a:t>NNE)-</a:t>
            </a:r>
            <a:r>
              <a:rPr lang="en-US" dirty="0" err="1" smtClean="0"/>
              <a:t>Scobie</a:t>
            </a:r>
            <a:r>
              <a:rPr lang="en-US" dirty="0" smtClean="0"/>
              <a:t> </a:t>
            </a:r>
            <a:r>
              <a:rPr lang="en-US" dirty="0"/>
              <a:t>transfer capability and retirement of Mystic 7, 8 &amp; </a:t>
            </a:r>
            <a:r>
              <a:rPr lang="en-US" dirty="0" smtClean="0"/>
              <a:t>9, </a:t>
            </a:r>
            <a:r>
              <a:rPr lang="en-US" dirty="0"/>
              <a:t>and </a:t>
            </a:r>
            <a:r>
              <a:rPr lang="en-US" dirty="0" smtClean="0"/>
              <a:t>increased by the completion of the Greater </a:t>
            </a:r>
            <a:r>
              <a:rPr lang="en-US" dirty="0"/>
              <a:t>Boston </a:t>
            </a:r>
            <a:r>
              <a:rPr lang="en-US" dirty="0" smtClean="0"/>
              <a:t>upgrades (including the </a:t>
            </a:r>
            <a:r>
              <a:rPr lang="en-US" dirty="0"/>
              <a:t>Wakefield – Woburn 345 kV </a:t>
            </a:r>
            <a:r>
              <a:rPr lang="en-US" dirty="0" smtClean="0"/>
              <a:t>line) and the </a:t>
            </a:r>
            <a:r>
              <a:rPr lang="en-US" dirty="0"/>
              <a:t>Boston Area Optimized </a:t>
            </a:r>
            <a:r>
              <a:rPr lang="en-US" dirty="0" smtClean="0"/>
              <a:t>Solution, </a:t>
            </a:r>
            <a:r>
              <a:rPr lang="en-US" dirty="0"/>
              <a:t>and increased by the inclusion of the opening of the K Street breaker for only the N-1-1 transfer </a:t>
            </a:r>
            <a:r>
              <a:rPr lang="en-US" dirty="0" smtClean="0"/>
              <a:t>capability</a:t>
            </a:r>
          </a:p>
          <a:p>
            <a:pPr marL="457200" indent="-457200">
              <a:buFont typeface="+mj-lt"/>
              <a:buAutoNum type="alphaLcParenR"/>
            </a:pPr>
            <a:r>
              <a:rPr lang="en-US" dirty="0" smtClean="0"/>
              <a:t>The East-West interface transfer capability has not changed; the value presented in the table is its margined limit, where the 3,500 MW value presented in earlier versions of this table is its </a:t>
            </a:r>
            <a:r>
              <a:rPr lang="en-US" dirty="0" err="1" smtClean="0"/>
              <a:t>unmargined</a:t>
            </a:r>
            <a:r>
              <a:rPr lang="en-US" dirty="0" smtClean="0"/>
              <a:t> limit</a:t>
            </a:r>
          </a:p>
          <a:p>
            <a:endParaRPr lang="en-US" dirty="0"/>
          </a:p>
        </p:txBody>
      </p:sp>
      <p:sp>
        <p:nvSpPr>
          <p:cNvPr id="4" name="Slide Number Placeholder 3"/>
          <p:cNvSpPr>
            <a:spLocks noGrp="1"/>
          </p:cNvSpPr>
          <p:nvPr>
            <p:ph type="sldNum" sz="quarter" idx="4294967295"/>
          </p:nvPr>
        </p:nvSpPr>
        <p:spPr>
          <a:xfrm>
            <a:off x="8534400" y="6324600"/>
            <a:ext cx="390525" cy="292100"/>
          </a:xfrm>
        </p:spPr>
        <p:txBody>
          <a:bodyPr/>
          <a:lstStyle/>
          <a:p>
            <a:pPr>
              <a:defRPr/>
            </a:pPr>
            <a:fld id="{31E6B14B-7B61-4194-8A2D-CCDC24EC3428}" type="slidenum">
              <a:rPr lang="en-US" smtClean="0"/>
              <a:pPr>
                <a:defRPr/>
              </a:pPr>
              <a:t>9</a:t>
            </a:fld>
            <a:endParaRPr lang="en-US" dirty="0"/>
          </a:p>
        </p:txBody>
      </p:sp>
    </p:spTree>
    <p:extLst>
      <p:ext uri="{BB962C8B-B14F-4D97-AF65-F5344CB8AC3E}">
        <p14:creationId xmlns:p14="http://schemas.microsoft.com/office/powerpoint/2010/main" val="6099601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2088</Words>
  <Application>Microsoft Office PowerPoint</Application>
  <PresentationFormat>On-screen Show (4:3)</PresentationFormat>
  <Paragraphs>217</Paragraphs>
  <Slides>25</Slides>
  <Notes>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ISO-PPT-Template-Public</vt:lpstr>
      <vt:lpstr>blank</vt:lpstr>
      <vt:lpstr>Worksheet</vt:lpstr>
      <vt:lpstr>PowerPoint Presentation</vt:lpstr>
      <vt:lpstr>Topics</vt:lpstr>
      <vt:lpstr>FCA 18 – Capacity Zone Development: Steps So Far</vt:lpstr>
      <vt:lpstr>Review of interface transfer capabilities</vt:lpstr>
      <vt:lpstr>Update on Review of Maine Interface Transfer Capabilities</vt:lpstr>
      <vt:lpstr>A Note on the Boston/Southeast New England (SENE) Import Transfer Capabilities</vt:lpstr>
      <vt:lpstr>A Note on the Boston/SENE Import Transfer Capabilities, cont’d</vt:lpstr>
      <vt:lpstr>FCA 18 Internal Interface Transfer Capabilities (MW)</vt:lpstr>
      <vt:lpstr>FCA 18 Internal Interface Transfer Capabilities (Notes)</vt:lpstr>
      <vt:lpstr>Review of interface transfer capabilities</vt:lpstr>
      <vt:lpstr>FCA 18 External Interface Import Capability (MW)</vt:lpstr>
      <vt:lpstr>Notes on External Interface Import Capability</vt:lpstr>
      <vt:lpstr>Notes on External Interface Import Capability, cont’d</vt:lpstr>
      <vt:lpstr>Proposed Potential Zonal Construct for FCA 18</vt:lpstr>
      <vt:lpstr>Proposed Potential Zonal Construct for FCA 18</vt:lpstr>
      <vt:lpstr>Potential Capacity Zone Construct for FCA 18</vt:lpstr>
      <vt:lpstr>Interface Transfer Capabilities for Potential Capacity Zone Boundaries</vt:lpstr>
      <vt:lpstr>A Note on Dispatch Zones  (Active Demand Capacity Resources)</vt:lpstr>
      <vt:lpstr>Next Steps</vt:lpstr>
      <vt:lpstr>PowerPoint Presentation</vt:lpstr>
      <vt:lpstr> Appendix</vt:lpstr>
      <vt:lpstr>Developing Zonal Boundaries for the FCM</vt:lpstr>
      <vt:lpstr>Zone Formation: A Two Step Process</vt:lpstr>
      <vt:lpstr>Zonal Modeling Timeline</vt:lpstr>
      <vt:lpstr>External Import Capability Determinations  For Use in FCM (Tariff Section III.12.9.2.4)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2022-04-18T15:41:36Z</dcterms:created>
  <dcterms:modified xsi:type="dcterms:W3CDTF">2023-03-08T15:12:14Z</dcterms:modified>
</cp:coreProperties>
</file>