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708" r:id="rId2"/>
  </p:sldMasterIdLst>
  <p:notesMasterIdLst>
    <p:notesMasterId r:id="rId72"/>
  </p:notesMasterIdLst>
  <p:handoutMasterIdLst>
    <p:handoutMasterId r:id="rId73"/>
  </p:handoutMasterIdLst>
  <p:sldIdLst>
    <p:sldId id="263" r:id="rId3"/>
    <p:sldId id="381" r:id="rId4"/>
    <p:sldId id="313" r:id="rId5"/>
    <p:sldId id="392" r:id="rId6"/>
    <p:sldId id="501" r:id="rId7"/>
    <p:sldId id="664" r:id="rId8"/>
    <p:sldId id="567" r:id="rId9"/>
    <p:sldId id="601" r:id="rId10"/>
    <p:sldId id="634" r:id="rId11"/>
    <p:sldId id="603" r:id="rId12"/>
    <p:sldId id="665" r:id="rId13"/>
    <p:sldId id="561" r:id="rId14"/>
    <p:sldId id="578" r:id="rId15"/>
    <p:sldId id="575" r:id="rId16"/>
    <p:sldId id="576" r:id="rId17"/>
    <p:sldId id="649" r:id="rId18"/>
    <p:sldId id="645" r:id="rId19"/>
    <p:sldId id="651" r:id="rId20"/>
    <p:sldId id="652" r:id="rId21"/>
    <p:sldId id="650" r:id="rId22"/>
    <p:sldId id="589" r:id="rId23"/>
    <p:sldId id="584" r:id="rId24"/>
    <p:sldId id="585" r:id="rId25"/>
    <p:sldId id="607" r:id="rId26"/>
    <p:sldId id="586" r:id="rId27"/>
    <p:sldId id="657" r:id="rId28"/>
    <p:sldId id="625" r:id="rId29"/>
    <p:sldId id="658" r:id="rId30"/>
    <p:sldId id="626" r:id="rId31"/>
    <p:sldId id="659" r:id="rId32"/>
    <p:sldId id="611" r:id="rId33"/>
    <p:sldId id="636" r:id="rId34"/>
    <p:sldId id="637" r:id="rId35"/>
    <p:sldId id="627" r:id="rId36"/>
    <p:sldId id="638" r:id="rId37"/>
    <p:sldId id="648" r:id="rId38"/>
    <p:sldId id="619" r:id="rId39"/>
    <p:sldId id="613" r:id="rId40"/>
    <p:sldId id="590" r:id="rId41"/>
    <p:sldId id="635" r:id="rId42"/>
    <p:sldId id="485" r:id="rId43"/>
    <p:sldId id="525" r:id="rId44"/>
    <p:sldId id="535" r:id="rId45"/>
    <p:sldId id="666" r:id="rId46"/>
    <p:sldId id="667" r:id="rId47"/>
    <p:sldId id="668" r:id="rId48"/>
    <p:sldId id="669" r:id="rId49"/>
    <p:sldId id="670" r:id="rId50"/>
    <p:sldId id="671" r:id="rId51"/>
    <p:sldId id="346" r:id="rId52"/>
    <p:sldId id="614" r:id="rId53"/>
    <p:sldId id="630" r:id="rId54"/>
    <p:sldId id="639" r:id="rId55"/>
    <p:sldId id="632" r:id="rId56"/>
    <p:sldId id="629" r:id="rId57"/>
    <p:sldId id="612" r:id="rId58"/>
    <p:sldId id="616" r:id="rId59"/>
    <p:sldId id="615" r:id="rId60"/>
    <p:sldId id="617" r:id="rId61"/>
    <p:sldId id="653" r:id="rId62"/>
    <p:sldId id="640" r:id="rId63"/>
    <p:sldId id="641" r:id="rId64"/>
    <p:sldId id="642" r:id="rId65"/>
    <p:sldId id="643" r:id="rId66"/>
    <p:sldId id="644" r:id="rId67"/>
    <p:sldId id="663" r:id="rId68"/>
    <p:sldId id="660" r:id="rId69"/>
    <p:sldId id="661" r:id="rId70"/>
    <p:sldId id="662" r:id="rId71"/>
  </p:sldIdLst>
  <p:sldSz cx="9144000" cy="5143500" type="screen16x9"/>
  <p:notesSz cx="7315200" cy="9601200"/>
  <p:custDataLst>
    <p:tags r:id="rId7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189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795D2"/>
    <a:srgbClr val="EC1F25"/>
    <a:srgbClr val="4A91B3"/>
    <a:srgbClr val="62777F"/>
    <a:srgbClr val="FF00FF"/>
    <a:srgbClr val="FF33CC"/>
    <a:srgbClr val="FBB92F"/>
    <a:srgbClr val="E6E6E6"/>
    <a:srgbClr val="4584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7" autoAdjust="0"/>
    <p:restoredTop sz="92891" autoAdjust="0"/>
  </p:normalViewPr>
  <p:slideViewPr>
    <p:cSldViewPr>
      <p:cViewPr varScale="1">
        <p:scale>
          <a:sx n="185" d="100"/>
          <a:sy n="185" d="100"/>
        </p:scale>
        <p:origin x="162" y="67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708"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gs" Target="tags/tag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698" cy="480226"/>
          </a:xfrm>
          <a:prstGeom prst="rect">
            <a:avLst/>
          </a:prstGeom>
        </p:spPr>
        <p:txBody>
          <a:bodyPr vert="horz" lIns="95564" tIns="47782" rIns="95564" bIns="47782" rtlCol="0"/>
          <a:lstStyle>
            <a:lvl1pPr algn="l">
              <a:defRPr sz="1300"/>
            </a:lvl1pPr>
          </a:lstStyle>
          <a:p>
            <a:endParaRPr lang="en-US" dirty="0"/>
          </a:p>
        </p:txBody>
      </p:sp>
      <p:sp>
        <p:nvSpPr>
          <p:cNvPr id="3" name="Date Placeholder 2"/>
          <p:cNvSpPr>
            <a:spLocks noGrp="1"/>
          </p:cNvSpPr>
          <p:nvPr>
            <p:ph type="dt" sz="quarter" idx="1"/>
          </p:nvPr>
        </p:nvSpPr>
        <p:spPr>
          <a:xfrm>
            <a:off x="4143832" y="0"/>
            <a:ext cx="3169698" cy="480226"/>
          </a:xfrm>
          <a:prstGeom prst="rect">
            <a:avLst/>
          </a:prstGeom>
        </p:spPr>
        <p:txBody>
          <a:bodyPr vert="horz" lIns="95564" tIns="47782" rIns="95564" bIns="47782" rtlCol="0"/>
          <a:lstStyle>
            <a:lvl1pPr algn="r">
              <a:defRPr sz="1300"/>
            </a:lvl1pPr>
          </a:lstStyle>
          <a:p>
            <a:fld id="{F87AAE7F-D37E-4830-9F5E-F36A5F180179}" type="datetimeFigureOut">
              <a:rPr lang="en-US" smtClean="0"/>
              <a:t>4/6/2023</a:t>
            </a:fld>
            <a:endParaRPr lang="en-US" dirty="0"/>
          </a:p>
        </p:txBody>
      </p:sp>
      <p:sp>
        <p:nvSpPr>
          <p:cNvPr id="4" name="Footer Placeholder 3"/>
          <p:cNvSpPr>
            <a:spLocks noGrp="1"/>
          </p:cNvSpPr>
          <p:nvPr>
            <p:ph type="ftr" sz="quarter" idx="2"/>
          </p:nvPr>
        </p:nvSpPr>
        <p:spPr>
          <a:xfrm>
            <a:off x="0" y="9119325"/>
            <a:ext cx="3169698" cy="480226"/>
          </a:xfrm>
          <a:prstGeom prst="rect">
            <a:avLst/>
          </a:prstGeom>
        </p:spPr>
        <p:txBody>
          <a:bodyPr vert="horz" lIns="95564" tIns="47782" rIns="95564" bIns="47782"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832" y="9119325"/>
            <a:ext cx="3169698" cy="480226"/>
          </a:xfrm>
          <a:prstGeom prst="rect">
            <a:avLst/>
          </a:prstGeom>
        </p:spPr>
        <p:txBody>
          <a:bodyPr vert="horz" lIns="95564" tIns="47782" rIns="95564" bIns="47782" rtlCol="0" anchor="b"/>
          <a:lstStyle>
            <a:lvl1pPr algn="r">
              <a:defRPr sz="1300"/>
            </a:lvl1pPr>
          </a:lstStyle>
          <a:p>
            <a:fld id="{8FE02180-CD27-4473-AA37-00085480B5FA}" type="slidenum">
              <a:rPr lang="en-US" smtClean="0"/>
              <a:t>‹#›</a:t>
            </a:fld>
            <a:endParaRPr lang="en-US" dirty="0"/>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3" tIns="48332" rIns="96663" bIns="48332" rtlCol="0"/>
          <a:lstStyle>
            <a:lvl1pPr algn="l">
              <a:defRPr sz="1300"/>
            </a:lvl1pPr>
          </a:lstStyle>
          <a:p>
            <a:endParaRPr lang="en-US" dirty="0"/>
          </a:p>
        </p:txBody>
      </p:sp>
      <p:sp>
        <p:nvSpPr>
          <p:cNvPr id="3" name="Date Placeholder 2"/>
          <p:cNvSpPr>
            <a:spLocks noGrp="1"/>
          </p:cNvSpPr>
          <p:nvPr>
            <p:ph type="dt" idx="1"/>
          </p:nvPr>
        </p:nvSpPr>
        <p:spPr>
          <a:xfrm>
            <a:off x="4143588" y="0"/>
            <a:ext cx="3169920" cy="480060"/>
          </a:xfrm>
          <a:prstGeom prst="rect">
            <a:avLst/>
          </a:prstGeom>
        </p:spPr>
        <p:txBody>
          <a:bodyPr vert="horz" lIns="96663" tIns="48332" rIns="96663" bIns="48332" rtlCol="0"/>
          <a:lstStyle>
            <a:lvl1pPr algn="r">
              <a:defRPr sz="1300"/>
            </a:lvl1pPr>
          </a:lstStyle>
          <a:p>
            <a:fld id="{9EDDEDB6-CD57-44C2-AB19-AC7D3BB8FF8E}" type="datetimeFigureOut">
              <a:rPr lang="en-US" smtClean="0"/>
              <a:pPr/>
              <a:t>4/6/2023</a:t>
            </a:fld>
            <a:endParaRPr lang="en-US" dirty="0"/>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63" tIns="48332" rIns="96663" bIns="48332"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63" tIns="48332" rIns="96663" bIns="483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6663" tIns="48332" rIns="96663" bIns="48332"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8" y="9119473"/>
            <a:ext cx="3169920" cy="480060"/>
          </a:xfrm>
          <a:prstGeom prst="rect">
            <a:avLst/>
          </a:prstGeom>
        </p:spPr>
        <p:txBody>
          <a:bodyPr vert="horz" lIns="96663" tIns="48332" rIns="96663" bIns="48332" rtlCol="0" anchor="b"/>
          <a:lstStyle>
            <a:lvl1pPr algn="r">
              <a:defRPr sz="13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dirty="0"/>
          </a:p>
        </p:txBody>
      </p:sp>
    </p:spTree>
    <p:extLst>
      <p:ext uri="{BB962C8B-B14F-4D97-AF65-F5344CB8AC3E}">
        <p14:creationId xmlns:p14="http://schemas.microsoft.com/office/powerpoint/2010/main" val="1900940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11</a:t>
            </a:fld>
            <a:endParaRPr lang="en-US" dirty="0"/>
          </a:p>
        </p:txBody>
      </p:sp>
    </p:spTree>
    <p:extLst>
      <p:ext uri="{BB962C8B-B14F-4D97-AF65-F5344CB8AC3E}">
        <p14:creationId xmlns:p14="http://schemas.microsoft.com/office/powerpoint/2010/main" val="1645169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17</a:t>
            </a:fld>
            <a:endParaRPr lang="en-US" dirty="0"/>
          </a:p>
        </p:txBody>
      </p:sp>
    </p:spTree>
    <p:extLst>
      <p:ext uri="{BB962C8B-B14F-4D97-AF65-F5344CB8AC3E}">
        <p14:creationId xmlns:p14="http://schemas.microsoft.com/office/powerpoint/2010/main" val="3336257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18</a:t>
            </a:fld>
            <a:endParaRPr lang="en-US" dirty="0"/>
          </a:p>
        </p:txBody>
      </p:sp>
    </p:spTree>
    <p:extLst>
      <p:ext uri="{BB962C8B-B14F-4D97-AF65-F5344CB8AC3E}">
        <p14:creationId xmlns:p14="http://schemas.microsoft.com/office/powerpoint/2010/main" val="943027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19</a:t>
            </a:fld>
            <a:endParaRPr lang="en-US" dirty="0"/>
          </a:p>
        </p:txBody>
      </p:sp>
    </p:spTree>
    <p:extLst>
      <p:ext uri="{BB962C8B-B14F-4D97-AF65-F5344CB8AC3E}">
        <p14:creationId xmlns:p14="http://schemas.microsoft.com/office/powerpoint/2010/main" val="677502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23</a:t>
            </a:fld>
            <a:endParaRPr lang="en-US" dirty="0"/>
          </a:p>
        </p:txBody>
      </p:sp>
    </p:spTree>
    <p:extLst>
      <p:ext uri="{BB962C8B-B14F-4D97-AF65-F5344CB8AC3E}">
        <p14:creationId xmlns:p14="http://schemas.microsoft.com/office/powerpoint/2010/main" val="3716123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27</a:t>
            </a:fld>
            <a:endParaRPr lang="en-US" dirty="0"/>
          </a:p>
        </p:txBody>
      </p:sp>
    </p:spTree>
    <p:extLst>
      <p:ext uri="{BB962C8B-B14F-4D97-AF65-F5344CB8AC3E}">
        <p14:creationId xmlns:p14="http://schemas.microsoft.com/office/powerpoint/2010/main" val="180586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63</a:t>
            </a:fld>
            <a:endParaRPr lang="en-US" dirty="0"/>
          </a:p>
        </p:txBody>
      </p:sp>
    </p:spTree>
    <p:extLst>
      <p:ext uri="{BB962C8B-B14F-4D97-AF65-F5344CB8AC3E}">
        <p14:creationId xmlns:p14="http://schemas.microsoft.com/office/powerpoint/2010/main" val="4116557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iso-ne.com/isoexpress/" TargetMode="External"/><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8.jpeg"/><Relationship Id="rId10" Type="http://schemas.openxmlformats.org/officeDocument/2006/relationships/image" Target="../media/image11.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s://twitter.com/isonewengland"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196701"/>
            <a:ext cx="5559552" cy="2286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2435745"/>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3835698"/>
            <a:ext cx="5559552" cy="28575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4186573"/>
            <a:ext cx="5559552" cy="28575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sp>
        <p:nvSpPr>
          <p:cNvPr id="17" name="Text Placeholder 27"/>
          <p:cNvSpPr>
            <a:spLocks noGrp="1"/>
          </p:cNvSpPr>
          <p:nvPr>
            <p:ph type="body" sz="quarter" idx="16" hasCustomPrompt="1"/>
          </p:nvPr>
        </p:nvSpPr>
        <p:spPr>
          <a:xfrm>
            <a:off x="3289002" y="2606760"/>
            <a:ext cx="5559552" cy="65079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064579"/>
            <a:ext cx="5562600" cy="120015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pic>
        <p:nvPicPr>
          <p:cNvPr id="9" name="Picture 8"/>
          <p:cNvPicPr>
            <a:picLocks noChangeAspect="1"/>
          </p:cNvPicPr>
          <p:nvPr userDrawn="1"/>
        </p:nvPicPr>
        <p:blipFill>
          <a:blip r:embed="rId2" cstate="print"/>
          <a:stretch>
            <a:fillRect/>
          </a:stretch>
        </p:blipFill>
        <p:spPr>
          <a:xfrm>
            <a:off x="378980" y="1892458"/>
            <a:ext cx="2287543" cy="1086172"/>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0" y="581891"/>
            <a:ext cx="5334000" cy="4000500"/>
          </a:xfrm>
          <a:prstGeom prst="rect">
            <a:avLst/>
          </a:prstGeom>
        </p:spPr>
      </p:pic>
      <p:sp>
        <p:nvSpPr>
          <p:cNvPr id="2" name="Slide Number Placeholder 1"/>
          <p:cNvSpPr>
            <a:spLocks noGrp="1"/>
          </p:cNvSpPr>
          <p:nvPr>
            <p:ph type="sldNum" sz="quarter" idx="10"/>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2400300"/>
            <a:ext cx="3880514" cy="635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53846"/>
            <a:ext cx="4038600" cy="357530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53846"/>
            <a:ext cx="4038600" cy="3575304"/>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57150"/>
            <a:ext cx="8229600" cy="85725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056132"/>
            <a:ext cx="4040188" cy="47982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554956"/>
            <a:ext cx="4040188" cy="3074194"/>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056132"/>
            <a:ext cx="4041775" cy="47982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554956"/>
            <a:ext cx="4041775" cy="3074194"/>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8534400" y="4774411"/>
            <a:ext cx="381000" cy="197639"/>
          </a:xfrm>
          <a:prstGeom prst="rect">
            <a:avLst/>
          </a:prstGeom>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056132"/>
            <a:ext cx="8229600" cy="3571875"/>
          </a:xfrm>
        </p:spPr>
        <p:txBody>
          <a:bodyPr/>
          <a:lstStyle>
            <a:lvl1pPr>
              <a:defRPr>
                <a:solidFill>
                  <a:srgbClr val="000000"/>
                </a:solidFill>
              </a:defRPr>
            </a:lvl1pPr>
          </a:lstStyle>
          <a:p>
            <a:r>
              <a:rPr lang="en-US" dirty="0" smtClean="0"/>
              <a:t>Click icon to add chart</a:t>
            </a:r>
            <a:endParaRPr lang="en-US" dirty="0"/>
          </a:p>
        </p:txBody>
      </p:sp>
      <p:sp>
        <p:nvSpPr>
          <p:cNvPr id="2" name="Slide Number Placeholder 1"/>
          <p:cNvSpPr>
            <a:spLocks noGrp="1"/>
          </p:cNvSpPr>
          <p:nvPr>
            <p:ph type="sldNum" sz="quarter" idx="12"/>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57150"/>
            <a:ext cx="8229600" cy="85725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053846"/>
            <a:ext cx="8229600" cy="3575304"/>
          </a:xfrm>
        </p:spPr>
        <p:txBody>
          <a:bodyPr/>
          <a:lstStyle>
            <a:lvl1pPr>
              <a:defRPr>
                <a:solidFill>
                  <a:srgbClr val="000000"/>
                </a:solidFill>
              </a:defRPr>
            </a:lvl1pPr>
          </a:lstStyle>
          <a:p>
            <a:r>
              <a:rPr lang="en-US" dirty="0" smtClean="0"/>
              <a:t>Click icon to add SmartArt graphic</a:t>
            </a:r>
            <a:endParaRPr lang="en-US" dirty="0"/>
          </a:p>
        </p:txBody>
      </p:sp>
      <p:sp>
        <p:nvSpPr>
          <p:cNvPr id="2" name="Slide Number Placeholder 1"/>
          <p:cNvSpPr>
            <a:spLocks noGrp="1"/>
          </p:cNvSpPr>
          <p:nvPr>
            <p:ph type="sldNum" sz="quarter" idx="12"/>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57150"/>
            <a:ext cx="8229600" cy="85725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053846"/>
            <a:ext cx="8229600" cy="3575304"/>
          </a:xfrm>
        </p:spPr>
        <p:txBody>
          <a:bodyPr/>
          <a:lstStyle>
            <a:lvl1pPr>
              <a:defRPr>
                <a:solidFill>
                  <a:srgbClr val="000000"/>
                </a:solidFill>
              </a:defRPr>
            </a:lvl1pPr>
          </a:lstStyle>
          <a:p>
            <a:r>
              <a:rPr lang="en-US" dirty="0" smtClean="0"/>
              <a:t>Click icon to add table</a:t>
            </a:r>
            <a:endParaRPr lang="en-US" dirty="0"/>
          </a:p>
        </p:txBody>
      </p:sp>
      <p:sp>
        <p:nvSpPr>
          <p:cNvPr id="2" name="Slide Number Placeholder 1"/>
          <p:cNvSpPr>
            <a:spLocks noGrp="1"/>
          </p:cNvSpPr>
          <p:nvPr>
            <p:ph type="sldNum" sz="quarter" idx="11"/>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57150"/>
            <a:ext cx="8229600" cy="85725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056132"/>
            <a:ext cx="4038600" cy="357505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056132"/>
            <a:ext cx="4041648" cy="3575304"/>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053846"/>
            <a:ext cx="4038600" cy="357530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053846"/>
            <a:ext cx="4041648" cy="3575555"/>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57150"/>
            <a:ext cx="8229600" cy="85725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056132"/>
            <a:ext cx="4038600" cy="35742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056132"/>
            <a:ext cx="4041648" cy="3573018"/>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076706"/>
            <a:ext cx="4038600" cy="357530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076707"/>
            <a:ext cx="4041648" cy="357404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so transitional slide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1543051"/>
            <a:ext cx="7772400" cy="1021556"/>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2571751"/>
            <a:ext cx="7772400" cy="1125140"/>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4725162"/>
            <a:ext cx="9143992" cy="425513"/>
          </a:xfrm>
          <a:prstGeom prst="rect">
            <a:avLst/>
          </a:prstGeom>
        </p:spPr>
      </p:pic>
      <p:sp>
        <p:nvSpPr>
          <p:cNvPr id="17" name="Rectangle 16"/>
          <p:cNvSpPr/>
          <p:nvPr userDrawn="1"/>
        </p:nvSpPr>
        <p:spPr>
          <a:xfrm>
            <a:off x="3900856" y="4745736"/>
            <a:ext cx="1342288" cy="114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8" name="Slide Number Placeholder 5"/>
          <p:cNvSpPr>
            <a:spLocks noGrp="1"/>
          </p:cNvSpPr>
          <p:nvPr>
            <p:ph type="sldNum" sz="quarter" idx="4"/>
          </p:nvPr>
        </p:nvSpPr>
        <p:spPr>
          <a:xfrm>
            <a:off x="8534400" y="4774411"/>
            <a:ext cx="381000" cy="197639"/>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056132"/>
            <a:ext cx="4038600" cy="357505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056132"/>
            <a:ext cx="4041648" cy="3575304"/>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056132"/>
            <a:ext cx="4038600" cy="357530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056132"/>
            <a:ext cx="4041648" cy="3575555"/>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056132"/>
            <a:ext cx="4038600" cy="357276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056132"/>
            <a:ext cx="4041648" cy="3573018"/>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056132"/>
            <a:ext cx="4038600" cy="357301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056132"/>
            <a:ext cx="4041648" cy="3573269"/>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056132"/>
            <a:ext cx="4038600" cy="357276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056132"/>
            <a:ext cx="4041648" cy="3573018"/>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056132"/>
            <a:ext cx="4038600" cy="357301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056132"/>
            <a:ext cx="4041648" cy="3573269"/>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056132"/>
            <a:ext cx="4038600" cy="35742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056132"/>
            <a:ext cx="4041648" cy="3573018"/>
          </a:xfrm>
        </p:spPr>
        <p:txBody>
          <a:bodyPr/>
          <a:lstStyle>
            <a:lvl1pPr>
              <a:defRPr>
                <a:solidFill>
                  <a:srgbClr val="000000"/>
                </a:solidFill>
              </a:defRPr>
            </a:lvl1pPr>
          </a:lstStyle>
          <a:p>
            <a:r>
              <a:rPr lang="en-US" dirty="0" smtClean="0"/>
              <a:t>Click icon to add online image</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056132"/>
            <a:ext cx="4038600" cy="357301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056132"/>
            <a:ext cx="4041648" cy="3571764"/>
          </a:xfrm>
        </p:spPr>
        <p:txBody>
          <a:bodyPr/>
          <a:lstStyle>
            <a:lvl1pPr>
              <a:defRPr>
                <a:solidFill>
                  <a:srgbClr val="000000"/>
                </a:solidFill>
              </a:defRPr>
            </a:lvl1pPr>
          </a:lstStyle>
          <a:p>
            <a:r>
              <a:rPr lang="en-US" dirty="0" smtClean="0"/>
              <a:t>Click icon to add online image</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1657351"/>
            <a:ext cx="7772400" cy="1021556"/>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2686051"/>
            <a:ext cx="7772400" cy="1125140"/>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4457701"/>
            <a:ext cx="7360920" cy="290393"/>
          </a:xfrm>
          <a:prstGeom prst="roundRect">
            <a:avLst>
              <a:gd name="adj" fmla="val 8861"/>
            </a:avLst>
          </a:prstGeom>
        </p:spPr>
        <p:txBody>
          <a:bodyPr/>
          <a:lstStyle>
            <a:lvl1pPr algn="r">
              <a:defRPr i="1">
                <a:solidFill>
                  <a:srgbClr val="000000"/>
                </a:solidFill>
              </a:defRPr>
            </a:lvl1pPr>
          </a:lstStyle>
          <a:p>
            <a:r>
              <a:rPr lang="en-US" dirty="0" smtClean="0"/>
              <a:t>Optional: use this for references or other footnotes (18pt )</a:t>
            </a:r>
            <a:endParaRPr lang="en-US" dirty="0"/>
          </a:p>
        </p:txBody>
      </p:sp>
      <p:sp>
        <p:nvSpPr>
          <p:cNvPr id="6"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roject Title WMPP I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sp>
        <p:nvSpPr>
          <p:cNvPr id="4" name="Text Placeholder 4"/>
          <p:cNvSpPr txBox="1">
            <a:spLocks/>
          </p:cNvSpPr>
          <p:nvPr userDrawn="1"/>
        </p:nvSpPr>
        <p:spPr>
          <a:xfrm>
            <a:off x="485899" y="1371600"/>
            <a:ext cx="8229600" cy="3314700"/>
          </a:xfrm>
          <a:prstGeom prst="rect">
            <a:avLst/>
          </a:prstGeom>
        </p:spPr>
        <p:txBody>
          <a:bodyPr vert="horz" lIns="68580" tIns="34290" rIns="68580" bIns="3429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dirty="0" smtClean="0"/>
          </a:p>
        </p:txBody>
      </p:sp>
      <p:graphicFrame>
        <p:nvGraphicFramePr>
          <p:cNvPr id="5" name="Table 4"/>
          <p:cNvGraphicFramePr>
            <a:graphicFrameLocks noGrp="1"/>
          </p:cNvGraphicFramePr>
          <p:nvPr userDrawn="1">
            <p:extLst/>
          </p:nvPr>
        </p:nvGraphicFramePr>
        <p:xfrm>
          <a:off x="457200" y="400050"/>
          <a:ext cx="8077200" cy="863108"/>
        </p:xfrm>
        <a:graphic>
          <a:graphicData uri="http://schemas.openxmlformats.org/drawingml/2006/table">
            <a:tbl>
              <a:tblPr firstRow="1" bandRow="1">
                <a:tableStyleId>{5C22544A-7EE6-4342-B048-85BDC9FD1C3A}</a:tableStyleId>
              </a:tblPr>
              <a:tblGrid>
                <a:gridCol w="6477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578889">
                <a:tc>
                  <a:txBody>
                    <a:bodyPr/>
                    <a:lstStyle/>
                    <a:p>
                      <a:endParaRPr lang="en-US" sz="1800" baseline="30000" dirty="0"/>
                    </a:p>
                  </a:txBody>
                  <a:tcPr marT="34290" marB="34290"/>
                </a:tc>
                <a:tc>
                  <a:txBody>
                    <a:bodyPr/>
                    <a:lstStyle/>
                    <a:p>
                      <a:pPr algn="ctr"/>
                      <a:endParaRPr lang="en-US" sz="1800" dirty="0"/>
                    </a:p>
                  </a:txBody>
                  <a:tcPr marT="34290" marB="34290"/>
                </a:tc>
                <a:extLst>
                  <a:ext uri="{0D108BD9-81ED-4DB2-BD59-A6C34878D82A}">
                    <a16:rowId xmlns:a16="http://schemas.microsoft.com/office/drawing/2014/main" val="10000"/>
                  </a:ext>
                </a:extLst>
              </a:tr>
              <a:tr h="284219">
                <a:tc gridSpan="2">
                  <a:txBody>
                    <a:bodyPr/>
                    <a:lstStyle/>
                    <a:p>
                      <a:endParaRPr lang="en-US" sz="1200" dirty="0"/>
                    </a:p>
                  </a:txBody>
                  <a:tcPr marT="34290" marB="34290"/>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2" name="Text Placeholder 11"/>
          <p:cNvSpPr>
            <a:spLocks noGrp="1"/>
          </p:cNvSpPr>
          <p:nvPr>
            <p:ph type="body" sz="quarter" idx="11" hasCustomPrompt="1"/>
          </p:nvPr>
        </p:nvSpPr>
        <p:spPr>
          <a:xfrm>
            <a:off x="513608" y="457200"/>
            <a:ext cx="6096000" cy="285750"/>
          </a:xfrm>
        </p:spPr>
        <p:txBody>
          <a:bodyPr>
            <a:noAutofit/>
          </a:bodyPr>
          <a:lstStyle>
            <a:lvl1pPr marL="0" indent="0">
              <a:buNone/>
              <a:defRPr sz="2100" b="1" baseline="0">
                <a:solidFill>
                  <a:schemeClr val="bg1"/>
                </a:solidFill>
              </a:defRPr>
            </a:lvl1pPr>
          </a:lstStyle>
          <a:p>
            <a:pPr lvl="0"/>
            <a:r>
              <a:rPr lang="en-US" dirty="0" smtClean="0"/>
              <a:t>Project Title: Summary</a:t>
            </a:r>
          </a:p>
        </p:txBody>
      </p:sp>
      <p:sp>
        <p:nvSpPr>
          <p:cNvPr id="14" name="Text Placeholder 13"/>
          <p:cNvSpPr>
            <a:spLocks noGrp="1"/>
          </p:cNvSpPr>
          <p:nvPr>
            <p:ph type="body" sz="quarter" idx="12" hasCustomPrompt="1"/>
          </p:nvPr>
        </p:nvSpPr>
        <p:spPr>
          <a:xfrm>
            <a:off x="7010400" y="400050"/>
            <a:ext cx="1524000" cy="514350"/>
          </a:xfrm>
        </p:spPr>
        <p:txBody>
          <a:bodyPr/>
          <a:lstStyle>
            <a:lvl1pPr marL="0" indent="0">
              <a:buNone/>
              <a:defRPr b="1" baseline="0">
                <a:solidFill>
                  <a:schemeClr val="bg1"/>
                </a:solidFill>
              </a:defRPr>
            </a:lvl1pPr>
          </a:lstStyle>
          <a:p>
            <a:pPr lvl="0"/>
            <a:r>
              <a:rPr lang="en-US" dirty="0" smtClean="0"/>
              <a:t>WMPP ID: XX</a:t>
            </a:r>
            <a:endParaRPr lang="en-US" dirty="0"/>
          </a:p>
        </p:txBody>
      </p:sp>
      <p:sp>
        <p:nvSpPr>
          <p:cNvPr id="16" name="Text Placeholder 15"/>
          <p:cNvSpPr>
            <a:spLocks noGrp="1"/>
          </p:cNvSpPr>
          <p:nvPr>
            <p:ph type="body" sz="quarter" idx="13" hasCustomPrompt="1"/>
          </p:nvPr>
        </p:nvSpPr>
        <p:spPr>
          <a:xfrm>
            <a:off x="485900" y="1028700"/>
            <a:ext cx="7896101" cy="228600"/>
          </a:xfrm>
        </p:spPr>
        <p:txBody>
          <a:bodyPr>
            <a:noAutofit/>
          </a:bodyPr>
          <a:lstStyle>
            <a:lvl1pPr marL="0" indent="0">
              <a:buNone/>
              <a:defRPr sz="1200" b="1" baseline="0">
                <a:solidFill>
                  <a:srgbClr val="000000"/>
                </a:solidFill>
              </a:defRPr>
            </a:lvl1pPr>
          </a:lstStyle>
          <a:p>
            <a:pPr lvl="0"/>
            <a:r>
              <a:rPr lang="en-US" dirty="0" smtClean="0"/>
              <a:t>Proposed Effective Date: [Color When Recently Changed]</a:t>
            </a:r>
            <a:endParaRPr lang="en-US" dirty="0"/>
          </a:p>
        </p:txBody>
      </p:sp>
      <p:sp>
        <p:nvSpPr>
          <p:cNvPr id="20" name="Text Placeholder 19"/>
          <p:cNvSpPr>
            <a:spLocks noGrp="1"/>
          </p:cNvSpPr>
          <p:nvPr>
            <p:ph type="body" sz="quarter" idx="14"/>
          </p:nvPr>
        </p:nvSpPr>
        <p:spPr>
          <a:xfrm>
            <a:off x="485775" y="1485900"/>
            <a:ext cx="8229600" cy="3200400"/>
          </a:xfrm>
        </p:spPr>
        <p:txBody>
          <a:bodyPr/>
          <a:lstStyle>
            <a:lvl1pPr>
              <a:defRPr baseline="0"/>
            </a:lvl1pPr>
            <a:lvl2pPr>
              <a:defRPr baseline="0"/>
            </a:lvl2pPr>
            <a:lvl3pPr marL="685800" indent="0">
              <a:buNone/>
              <a:defRPr/>
            </a:lvl3pPr>
          </a:lstStyle>
          <a:p>
            <a:pPr lvl="0"/>
            <a:r>
              <a:rPr lang="en-US" smtClean="0"/>
              <a:t>Click to edit Master text styles</a:t>
            </a:r>
          </a:p>
        </p:txBody>
      </p:sp>
    </p:spTree>
    <p:extLst>
      <p:ext uri="{BB962C8B-B14F-4D97-AF65-F5344CB8AC3E}">
        <p14:creationId xmlns:p14="http://schemas.microsoft.com/office/powerpoint/2010/main" val="24244770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1543051"/>
            <a:ext cx="7772400" cy="1021556"/>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2571751"/>
            <a:ext cx="7772400" cy="1125140"/>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descr="ISO049-PowerPoint-d1-revised-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25162"/>
            <a:ext cx="9144000" cy="425513"/>
          </a:xfrm>
          <a:prstGeom prst="rect">
            <a:avLst/>
          </a:prstGeom>
        </p:spPr>
      </p:pic>
      <p:sp>
        <p:nvSpPr>
          <p:cNvPr id="12" name="Rectangle 11"/>
          <p:cNvSpPr/>
          <p:nvPr userDrawn="1"/>
        </p:nvSpPr>
        <p:spPr>
          <a:xfrm>
            <a:off x="3900856" y="4745736"/>
            <a:ext cx="1342288" cy="114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3" name="Slide Number Placeholder 5"/>
          <p:cNvSpPr>
            <a:spLocks noGrp="1"/>
          </p:cNvSpPr>
          <p:nvPr>
            <p:ph type="sldNum" sz="quarter" idx="4"/>
          </p:nvPr>
        </p:nvSpPr>
        <p:spPr>
          <a:xfrm>
            <a:off x="8534400" y="4774411"/>
            <a:ext cx="381000" cy="197639"/>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4945861"/>
            <a:ext cx="381000" cy="197639"/>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4945861"/>
            <a:ext cx="381000" cy="197639"/>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transitional slide 3">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1543051"/>
            <a:ext cx="7772400" cy="1021556"/>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2571751"/>
            <a:ext cx="7772400" cy="1125140"/>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4725162"/>
            <a:ext cx="9143992" cy="425513"/>
          </a:xfrm>
          <a:prstGeom prst="rect">
            <a:avLst/>
          </a:prstGeom>
        </p:spPr>
      </p:pic>
      <p:sp>
        <p:nvSpPr>
          <p:cNvPr id="12" name="Rectangle 11"/>
          <p:cNvSpPr/>
          <p:nvPr userDrawn="1"/>
        </p:nvSpPr>
        <p:spPr>
          <a:xfrm>
            <a:off x="3900856" y="4745736"/>
            <a:ext cx="1342288" cy="114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3" name="Slide Number Placeholder 5"/>
          <p:cNvSpPr>
            <a:spLocks noGrp="1"/>
          </p:cNvSpPr>
          <p:nvPr>
            <p:ph type="sldNum" sz="quarter" idx="4"/>
          </p:nvPr>
        </p:nvSpPr>
        <p:spPr>
          <a:xfrm>
            <a:off x="8534400" y="4774411"/>
            <a:ext cx="381000" cy="197639"/>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transitional slide 4">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1543051"/>
            <a:ext cx="7772400" cy="1021556"/>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2571751"/>
            <a:ext cx="7772400" cy="1125140"/>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4725162"/>
            <a:ext cx="9143992" cy="425512"/>
          </a:xfrm>
          <a:prstGeom prst="rect">
            <a:avLst/>
          </a:prstGeom>
        </p:spPr>
      </p:pic>
      <p:sp>
        <p:nvSpPr>
          <p:cNvPr id="12" name="Rectangle 11"/>
          <p:cNvSpPr/>
          <p:nvPr userDrawn="1"/>
        </p:nvSpPr>
        <p:spPr>
          <a:xfrm>
            <a:off x="3900856" y="4745736"/>
            <a:ext cx="1342288" cy="114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3" name="Slide Number Placeholder 5"/>
          <p:cNvSpPr>
            <a:spLocks noGrp="1"/>
          </p:cNvSpPr>
          <p:nvPr>
            <p:ph type="sldNum" sz="quarter" idx="4"/>
          </p:nvPr>
        </p:nvSpPr>
        <p:spPr>
          <a:xfrm>
            <a:off x="8534400" y="4774411"/>
            <a:ext cx="381000" cy="197639"/>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57150"/>
            <a:ext cx="8229600" cy="85725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051322"/>
            <a:ext cx="8229600" cy="3609516"/>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4774411"/>
            <a:ext cx="381000" cy="197639"/>
          </a:xfrm>
          <a:prstGeom prst="rect">
            <a:avLst/>
          </a:prstGeom>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5560607" y="229008"/>
            <a:ext cx="1600200" cy="1600200"/>
          </a:xfrm>
          <a:prstGeom prst="rect">
            <a:avLst/>
          </a:prstGeom>
        </p:spPr>
      </p:pic>
      <p:pic>
        <p:nvPicPr>
          <p:cNvPr id="6" name="Picture 4" descr="ISO Newswire">
            <a:hlinkClick r:id="rId4"/>
          </p:cNvPr>
          <p:cNvPicPr>
            <a:picLocks noChangeAspect="1" noChangeArrowheads="1"/>
          </p:cNvPicPr>
          <p:nvPr userDrawn="1"/>
        </p:nvPicPr>
        <p:blipFill>
          <a:blip r:embed="rId5" cstate="print"/>
          <a:stretch>
            <a:fillRect/>
          </a:stretch>
        </p:blipFill>
        <p:spPr bwMode="auto">
          <a:xfrm>
            <a:off x="7235014" y="438150"/>
            <a:ext cx="1600200" cy="16002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486400" y="1829208"/>
            <a:ext cx="1748614" cy="2514600"/>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931621" y="2109788"/>
            <a:ext cx="1748614" cy="2514600"/>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619250" y="4214813"/>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3219450" y="4214813"/>
            <a:ext cx="1276350" cy="409575"/>
          </a:xfrm>
          <a:prstGeom prst="rect">
            <a:avLst/>
          </a:prstGeom>
        </p:spPr>
      </p:pic>
      <p:sp>
        <p:nvSpPr>
          <p:cNvPr id="11" name="TextBox 10"/>
          <p:cNvSpPr txBox="1"/>
          <p:nvPr userDrawn="1"/>
        </p:nvSpPr>
        <p:spPr>
          <a:xfrm>
            <a:off x="457200" y="1092994"/>
            <a:ext cx="4848101" cy="335476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hlinkClick r:id="rId4"/>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0" kern="1200" baseline="0" dirty="0" smtClean="0">
                <a:solidFill>
                  <a:srgbClr val="000000"/>
                </a:solidFill>
                <a:latin typeface="+mn-lt"/>
                <a:ea typeface="+mn-ea"/>
                <a:cs typeface="+mn-cs"/>
              </a:rPr>
              <a:t>Regular news about the ISO and wholesale </a:t>
            </a:r>
            <a:br>
              <a:rPr lang="en-US" sz="1400" i="0" kern="1200" baseline="0" dirty="0" smtClean="0">
                <a:solidFill>
                  <a:srgbClr val="000000"/>
                </a:solidFill>
                <a:latin typeface="+mn-lt"/>
                <a:ea typeface="+mn-ea"/>
                <a:cs typeface="+mn-cs"/>
              </a:rPr>
            </a:br>
            <a:r>
              <a:rPr lang="en-US" sz="1400" i="0" kern="1200" baseline="0" dirty="0" smtClean="0">
                <a:solidFill>
                  <a:srgbClr val="000000"/>
                </a:solidFill>
                <a:latin typeface="+mn-lt"/>
                <a:ea typeface="+mn-ea"/>
                <a:cs typeface="+mn-cs"/>
              </a:rPr>
              <a:t>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hlinkClick r:id="rId13"/>
              </a:rPr>
              <a:t>ISO Express </a:t>
            </a:r>
            <a:endParaRPr lang="en-US" sz="2000" b="1"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0" kern="1200" baseline="0" dirty="0" smtClean="0">
                <a:solidFill>
                  <a:srgbClr val="000000"/>
                </a:solidFill>
                <a:latin typeface="+mn-lt"/>
                <a:ea typeface="+mn-ea"/>
                <a:cs typeface="+mn-cs"/>
              </a:rPr>
              <a:t>Real-time data on New England’s wholesale </a:t>
            </a:r>
            <a:br>
              <a:rPr lang="en-US" sz="1400" i="0" kern="1200" baseline="0" dirty="0" smtClean="0">
                <a:solidFill>
                  <a:srgbClr val="000000"/>
                </a:solidFill>
                <a:latin typeface="+mn-lt"/>
                <a:ea typeface="+mn-ea"/>
                <a:cs typeface="+mn-cs"/>
              </a:rPr>
            </a:br>
            <a:r>
              <a:rPr lang="en-US" sz="1400" i="0" kern="1200" baseline="0" dirty="0" smtClean="0">
                <a:solidFill>
                  <a:srgbClr val="000000"/>
                </a:solidFill>
                <a:latin typeface="+mn-lt"/>
                <a:ea typeface="+mn-ea"/>
                <a:cs typeface="+mn-cs"/>
              </a:rPr>
              <a:t>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us on </a:t>
            </a:r>
            <a:r>
              <a:rPr lang="en-US" sz="2000" b="0" dirty="0" smtClean="0">
                <a:solidFill>
                  <a:srgbClr val="000000"/>
                </a:solidFill>
              </a:rPr>
              <a:t>Twitter: </a:t>
            </a:r>
            <a:r>
              <a:rPr lang="en-US" sz="2000" b="1" i="1" kern="1200" baseline="0" dirty="0" smtClean="0">
                <a:solidFill>
                  <a:srgbClr val="000000"/>
                </a:solidFill>
                <a:latin typeface="+mn-lt"/>
                <a:ea typeface="+mn-ea"/>
                <a:cs typeface="+mn-cs"/>
                <a:hlinkClick r:id="rId14"/>
              </a:rPr>
              <a:t>@isonewengland</a:t>
            </a:r>
            <a:endParaRPr lang="en-US" sz="2000" b="1"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hlinkClick r:id="rId6"/>
              </a:rPr>
              <a:t>ISO to Go App</a:t>
            </a:r>
            <a:endParaRPr lang="en-US" sz="2000" b="1"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0" kern="1200" baseline="0" dirty="0" smtClean="0">
                <a:solidFill>
                  <a:srgbClr val="000000"/>
                </a:solidFill>
                <a:latin typeface="+mn-lt"/>
                <a:ea typeface="+mn-ea"/>
                <a:cs typeface="+mn-cs"/>
              </a:rPr>
              <a:t>Free mobile app puts real-time wholesale electricity pricing and power grid info in the palm of your hand </a:t>
            </a:r>
          </a:p>
          <a:p>
            <a:pPr lvl="1"/>
            <a:endParaRPr lang="en-US" dirty="0" smtClean="0"/>
          </a:p>
        </p:txBody>
      </p:sp>
      <p:sp>
        <p:nvSpPr>
          <p:cNvPr id="12" name="TextBox 11"/>
          <p:cNvSpPr txBox="1"/>
          <p:nvPr userDrawn="1"/>
        </p:nvSpPr>
        <p:spPr>
          <a:xfrm>
            <a:off x="457200" y="268651"/>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150"/>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28700"/>
            <a:ext cx="8229600" cy="36095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 y="4717987"/>
            <a:ext cx="9143992" cy="425513"/>
          </a:xfrm>
          <a:prstGeom prst="rect">
            <a:avLst/>
          </a:prstGeom>
        </p:spPr>
      </p:pic>
      <p:sp>
        <p:nvSpPr>
          <p:cNvPr id="9" name="Slide Number Placeholder 5"/>
          <p:cNvSpPr>
            <a:spLocks noGrp="1"/>
          </p:cNvSpPr>
          <p:nvPr>
            <p:ph type="sldNum" sz="quarter" idx="4"/>
          </p:nvPr>
        </p:nvSpPr>
        <p:spPr>
          <a:xfrm>
            <a:off x="8534400" y="4774411"/>
            <a:ext cx="381000" cy="197639"/>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p:nvSpPr>
        <p:spPr>
          <a:xfrm>
            <a:off x="3900856" y="4746785"/>
            <a:ext cx="1342288" cy="114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07" r:id="rId1"/>
    <p:sldLayoutId id="2147483683" r:id="rId2"/>
    <p:sldLayoutId id="2147483714" r:id="rId3"/>
    <p:sldLayoutId id="2147483715" r:id="rId4"/>
    <p:sldLayoutId id="2147483716" r:id="rId5"/>
    <p:sldLayoutId id="2147483675" r:id="rId6"/>
    <p:sldLayoutId id="2147483650" r:id="rId7"/>
    <p:sldLayoutId id="2147483664" r:id="rId8"/>
    <p:sldLayoutId id="2147483720" r:id="rId9"/>
    <p:sldLayoutId id="2147483684"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17" r:id="rId28"/>
    <p:sldLayoutId id="2147483721" r:id="rId29"/>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56132"/>
            <a:ext cx="8229600" cy="352067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63000" y="4945861"/>
            <a:ext cx="381000" cy="197639"/>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5029200"/>
            <a:ext cx="1342288" cy="114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3712" r:id="rId1"/>
    <p:sldLayoutId id="2147483713"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iso-ne.com/static-assets/documents/2023/02/a07a_mc_2023_02_07-09_rca_gas_accreditation_r1.pptx"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iso-ne.com/static-assets/documents/2022/09/a05c_mc_2022_09_13-14_rca_impact_assessment_approach_presentation_.pptx"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1.pn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1.emf"/></Relationships>
</file>

<file path=ppt/slides/_rels/slide3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 Id="rId5" Type="http://schemas.openxmlformats.org/officeDocument/2006/relationships/image" Target="../media/image33.emf"/><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s://www.iso-ne.com/event-details?eventId=147054&amp;key-topic=Resource%20Capacity%20Accreditation%20in%20the%20Forward%20Capacity%20Market" TargetMode="External"/><Relationship Id="rId2" Type="http://schemas.openxmlformats.org/officeDocument/2006/relationships/hyperlink" Target="https://www.iso-ne.com/event-details?eventId=147070&amp;key-topic=Resource%20Capacity%20Accreditation%20in%20the%20Forward%20Capacity%20Market" TargetMode="External"/><Relationship Id="rId1" Type="http://schemas.openxmlformats.org/officeDocument/2006/relationships/slideLayout" Target="../slideLayouts/slideLayout6.xml"/><Relationship Id="rId5" Type="http://schemas.openxmlformats.org/officeDocument/2006/relationships/hyperlink" Target="https://www.iso-ne.com/event-details?eventId=147101&amp;key-topic=Resource%20Capacity%20Accreditation%20in%20the%20Forward%20Capacity%20Market" TargetMode="External"/><Relationship Id="rId4" Type="http://schemas.openxmlformats.org/officeDocument/2006/relationships/hyperlink" Target="https://www.iso-ne.com/event-details?eventId=147061&amp;key-topic=Resource%20Capacity%20Accreditation%20in%20the%20Forward%20Capacity%20Market"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iso-ne.com/event-details?eventId=150162" TargetMode="External"/><Relationship Id="rId2" Type="http://schemas.openxmlformats.org/officeDocument/2006/relationships/hyperlink" Target="https://www.iso-ne.com/event-details?eventId=147088&amp;key-topic=Resource%20Capacity%20Accreditation%20in%20the%20Forward%20Capacity%20Market" TargetMode="External"/><Relationship Id="rId1" Type="http://schemas.openxmlformats.org/officeDocument/2006/relationships/slideLayout" Target="../slideLayouts/slideLayout6.xml"/><Relationship Id="rId6" Type="http://schemas.openxmlformats.org/officeDocument/2006/relationships/hyperlink" Target="https://www.iso-ne.com/event-details?eventId=147092&amp;key-topic=Resource%20Capacity%20Accreditation%20in%20the%20Forward%20Capacity%20Market" TargetMode="External"/><Relationship Id="rId5" Type="http://schemas.openxmlformats.org/officeDocument/2006/relationships/hyperlink" Target="https://www.iso-ne.com/event-details?eventId=147097&amp;key-topic=Resource%20Capacity%20Accreditation%20in%20the%20Forward%20Capacity%20Market" TargetMode="External"/><Relationship Id="rId4" Type="http://schemas.openxmlformats.org/officeDocument/2006/relationships/hyperlink" Target="https://www.iso-ne.com/event-details?eventId=147095&amp;key-topic=Resource%20Capacity%20Accreditation%20in%20the%20Forward%20Capacity%20Market"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iso-ne.com/event-details?eventId=150019&amp;key-topic=Resource%20Capacity%20Accreditation%20in%20the%20Forward%20Capacity%20Market" TargetMode="External"/><Relationship Id="rId7" Type="http://schemas.openxmlformats.org/officeDocument/2006/relationships/hyperlink" Target="https://www.iso-ne.com/event-details?eventId=150293" TargetMode="External"/><Relationship Id="rId2" Type="http://schemas.openxmlformats.org/officeDocument/2006/relationships/hyperlink" Target="https://www.iso-ne.com/event-details?eventId=150017&amp;key-topic=Resource%20Capacity%20Accreditation%20in%20the%20Forward%20Capacity%20Market" TargetMode="External"/><Relationship Id="rId1" Type="http://schemas.openxmlformats.org/officeDocument/2006/relationships/slideLayout" Target="../slideLayouts/slideLayout6.xml"/><Relationship Id="rId6" Type="http://schemas.openxmlformats.org/officeDocument/2006/relationships/hyperlink" Target="https://www.iso-ne.com/event-details?eventId=151104&amp;key-topic=Resource%20Capacity%20Accreditation%20in%20the%20Forward%20Capacity%20Market" TargetMode="External"/><Relationship Id="rId5" Type="http://schemas.openxmlformats.org/officeDocument/2006/relationships/hyperlink" Target="https://www.iso-ne.com/event-details?eventId=150021&amp;key-topic=Resource%20Capacity%20Accreditation%20in%20the%20Forward%20Capacity%20Market" TargetMode="External"/><Relationship Id="rId4" Type="http://schemas.openxmlformats.org/officeDocument/2006/relationships/hyperlink" Target="https://www.iso-ne.com/event-details?eventId=151102&amp;key-topic=Resource%20Capacity%20Accreditation%20in%20the%20Forward%20Capacity%20Market"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image" Target="../media/image49.png"/><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42.png"/></Relationships>
</file>

<file path=ppt/slides/_rels/slide53.xml.rels><?xml version="1.0" encoding="UTF-8" standalone="yes"?>
<Relationships xmlns="http://schemas.openxmlformats.org/package/2006/relationships"><Relationship Id="rId2" Type="http://schemas.openxmlformats.org/officeDocument/2006/relationships/image" Target="../media/image390.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60.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60.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6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so-ne.com/static-assets/documents/2023/02/a05a_mc_2023_01_10-12_rca_iso_gas_accreditation_presentation_r1.pptx" TargetMode="External"/><Relationship Id="rId2" Type="http://schemas.openxmlformats.org/officeDocument/2006/relationships/hyperlink" Target="https://www.iso-ne.com/static-assets/documents/2023/02/a02a_rca_raa.pptx" TargetMode="External"/><Relationship Id="rId1" Type="http://schemas.openxmlformats.org/officeDocument/2006/relationships/slideLayout" Target="../slideLayouts/slideLayout6.xml"/><Relationship Id="rId5" Type="http://schemas.openxmlformats.org/officeDocument/2006/relationships/hyperlink" Target="https://www.iso-ne.com/static-assets/documents/2023/03/a13_c_rca_lng_forecast.pptx" TargetMode="External"/><Relationship Id="rId4" Type="http://schemas.openxmlformats.org/officeDocument/2006/relationships/hyperlink" Target="https://www.iso-ne.com/static-assets/documents/2023/03/a13_b_rca_daily_gas_pipeline_forecas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981200" y="196701"/>
            <a:ext cx="6867354" cy="289730"/>
          </a:xfrm>
        </p:spPr>
        <p:txBody>
          <a:bodyPr/>
          <a:lstStyle/>
          <a:p>
            <a:r>
              <a:rPr lang="en-US" dirty="0" smtClean="0"/>
              <a:t>NEPOOL Markets committee | April 11-13, 2023 </a:t>
            </a:r>
            <a:r>
              <a:rPr lang="en-US" dirty="0"/>
              <a:t>| </a:t>
            </a:r>
            <a:r>
              <a:rPr lang="en-US" dirty="0" smtClean="0"/>
              <a:t>Westborough, MA</a:t>
            </a:r>
            <a:endParaRPr lang="en-US" dirty="0"/>
          </a:p>
        </p:txBody>
      </p:sp>
      <p:sp>
        <p:nvSpPr>
          <p:cNvPr id="6" name="Text Placeholder 5"/>
          <p:cNvSpPr>
            <a:spLocks noGrp="1"/>
          </p:cNvSpPr>
          <p:nvPr>
            <p:ph type="body" sz="quarter" idx="17"/>
          </p:nvPr>
        </p:nvSpPr>
        <p:spPr/>
        <p:txBody>
          <a:bodyPr>
            <a:normAutofit fontScale="92500" lnSpcReduction="20000"/>
          </a:bodyPr>
          <a:lstStyle/>
          <a:p>
            <a:r>
              <a:rPr lang="en-US" dirty="0" smtClean="0"/>
              <a:t>Dane Schiro</a:t>
            </a:r>
            <a:endParaRPr lang="en-US" dirty="0"/>
          </a:p>
        </p:txBody>
      </p:sp>
      <p:sp>
        <p:nvSpPr>
          <p:cNvPr id="7" name="Text Placeholder 6"/>
          <p:cNvSpPr>
            <a:spLocks noGrp="1"/>
          </p:cNvSpPr>
          <p:nvPr>
            <p:ph type="body" sz="quarter" idx="18"/>
          </p:nvPr>
        </p:nvSpPr>
        <p:spPr>
          <a:xfrm>
            <a:off x="3289002" y="4186573"/>
            <a:ext cx="5559552" cy="366378"/>
          </a:xfrm>
        </p:spPr>
        <p:txBody>
          <a:bodyPr>
            <a:normAutofit fontScale="55000" lnSpcReduction="20000"/>
          </a:bodyPr>
          <a:lstStyle/>
          <a:p>
            <a:r>
              <a:rPr lang="en-US" sz="1900" dirty="0" smtClean="0"/>
              <a:t>Principal analyst</a:t>
            </a:r>
            <a:r>
              <a:rPr lang="en-US" sz="1900" dirty="0"/>
              <a:t/>
            </a:r>
            <a:br>
              <a:rPr lang="en-US" sz="1900" dirty="0"/>
            </a:br>
            <a:r>
              <a:rPr lang="en-US" sz="1900" dirty="0" smtClean="0"/>
              <a:t>dschiro@iso-ne.com</a:t>
            </a:r>
            <a:r>
              <a:rPr lang="en-US" sz="1900" dirty="0"/>
              <a:t/>
            </a:r>
            <a:br>
              <a:rPr lang="en-US" sz="1900" dirty="0"/>
            </a:br>
            <a:r>
              <a:rPr lang="en-US" sz="1900" dirty="0" smtClean="0"/>
              <a:t>413-540-4792</a:t>
            </a:r>
            <a:endParaRPr lang="en-US" sz="1900" dirty="0"/>
          </a:p>
          <a:p>
            <a:endParaRPr lang="en-US" dirty="0"/>
          </a:p>
        </p:txBody>
      </p:sp>
      <p:sp>
        <p:nvSpPr>
          <p:cNvPr id="5" name="Text Placeholder 4"/>
          <p:cNvSpPr>
            <a:spLocks noGrp="1"/>
          </p:cNvSpPr>
          <p:nvPr>
            <p:ph type="body" sz="quarter" idx="16"/>
          </p:nvPr>
        </p:nvSpPr>
        <p:spPr/>
        <p:txBody>
          <a:bodyPr>
            <a:normAutofit/>
          </a:bodyPr>
          <a:lstStyle/>
          <a:p>
            <a:r>
              <a:rPr lang="en-US" dirty="0" smtClean="0"/>
              <a:t>FCA16 Baseline Case Accreditation</a:t>
            </a:r>
            <a:endParaRPr lang="en-US" dirty="0">
              <a:latin typeface="+mj-lt"/>
            </a:endParaRPr>
          </a:p>
        </p:txBody>
      </p:sp>
      <p:sp>
        <p:nvSpPr>
          <p:cNvPr id="8" name="Text Placeholder 7"/>
          <p:cNvSpPr>
            <a:spLocks noGrp="1"/>
          </p:cNvSpPr>
          <p:nvPr>
            <p:ph type="body" sz="quarter" idx="19"/>
          </p:nvPr>
        </p:nvSpPr>
        <p:spPr/>
        <p:txBody>
          <a:bodyPr/>
          <a:lstStyle/>
          <a:p>
            <a:r>
              <a:rPr lang="en-US" sz="3200" dirty="0"/>
              <a:t>Resource Capacity Accreditation in the Forward Capacity Market</a:t>
            </a:r>
            <a:endParaRPr lang="en-US" sz="3200" strike="sngStrike"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10</a:t>
            </a:fld>
            <a:endParaRPr lang="en-US" dirty="0"/>
          </a:p>
        </p:txBody>
      </p:sp>
      <p:sp>
        <p:nvSpPr>
          <p:cNvPr id="3" name="Title 2"/>
          <p:cNvSpPr>
            <a:spLocks noGrp="1"/>
          </p:cNvSpPr>
          <p:nvPr>
            <p:ph type="title"/>
          </p:nvPr>
        </p:nvSpPr>
        <p:spPr/>
        <p:txBody>
          <a:bodyPr>
            <a:normAutofit/>
          </a:bodyPr>
          <a:lstStyle/>
          <a:p>
            <a:r>
              <a:rPr lang="en-US" dirty="0" smtClean="0"/>
              <a:t>Fuel Requirement Assumptions</a:t>
            </a:r>
            <a:endParaRPr lang="en-US" dirty="0"/>
          </a:p>
        </p:txBody>
      </p:sp>
      <p:sp>
        <p:nvSpPr>
          <p:cNvPr id="4" name="Content Placeholder 3"/>
          <p:cNvSpPr>
            <a:spLocks noGrp="1"/>
          </p:cNvSpPr>
          <p:nvPr>
            <p:ph idx="1"/>
          </p:nvPr>
        </p:nvSpPr>
        <p:spPr>
          <a:xfrm>
            <a:off x="457200" y="1051322"/>
            <a:ext cx="8458200" cy="3609516"/>
          </a:xfrm>
        </p:spPr>
        <p:txBody>
          <a:bodyPr>
            <a:normAutofit/>
          </a:bodyPr>
          <a:lstStyle/>
          <a:p>
            <a:r>
              <a:rPr lang="en-US" dirty="0"/>
              <a:t>Fuel requirements (to cover most stressed winter hours)</a:t>
            </a:r>
          </a:p>
          <a:p>
            <a:pPr lvl="1"/>
            <a:r>
              <a:rPr lang="en-US" dirty="0"/>
              <a:t>Firm Daily Operations Requirement: 10 hours</a:t>
            </a:r>
          </a:p>
          <a:p>
            <a:pPr lvl="1"/>
            <a:r>
              <a:rPr lang="en-US" dirty="0"/>
              <a:t>Firm Seasonal Operations Requirement: 110 hours</a:t>
            </a:r>
          </a:p>
          <a:p>
            <a:pPr lvl="1"/>
            <a:r>
              <a:rPr lang="en-US" dirty="0"/>
              <a:t>Firm Oil Storage Requirement: 40 hours</a:t>
            </a:r>
          </a:p>
          <a:p>
            <a:r>
              <a:rPr lang="en-US" dirty="0" smtClean="0"/>
              <a:t>Only existing fuel arrangements prior to FCA16 were considered</a:t>
            </a:r>
          </a:p>
          <a:p>
            <a:pPr lvl="1"/>
            <a:r>
              <a:rPr lang="en-US" dirty="0" smtClean="0"/>
              <a:t>Oil storage and firm transport</a:t>
            </a:r>
            <a:endParaRPr lang="en-US" dirty="0"/>
          </a:p>
          <a:p>
            <a:pPr lvl="1"/>
            <a:r>
              <a:rPr lang="en-US" dirty="0"/>
              <a:t>For resources with shared oil storage, fuel was allocated so each resource had the same Firm Oil Storage </a:t>
            </a:r>
            <a:r>
              <a:rPr lang="en-US" dirty="0" smtClean="0"/>
              <a:t>Hours</a:t>
            </a:r>
            <a:endParaRPr lang="en-US" dirty="0"/>
          </a:p>
        </p:txBody>
      </p:sp>
    </p:spTree>
    <p:extLst>
      <p:ext uri="{BB962C8B-B14F-4D97-AF65-F5344CB8AC3E}">
        <p14:creationId xmlns:p14="http://schemas.microsoft.com/office/powerpoint/2010/main" val="1479343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11</a:t>
            </a:fld>
            <a:endParaRPr lang="en-US" dirty="0"/>
          </a:p>
        </p:txBody>
      </p:sp>
      <p:sp>
        <p:nvSpPr>
          <p:cNvPr id="3" name="Title 2"/>
          <p:cNvSpPr>
            <a:spLocks noGrp="1"/>
          </p:cNvSpPr>
          <p:nvPr>
            <p:ph type="title"/>
          </p:nvPr>
        </p:nvSpPr>
        <p:spPr/>
        <p:txBody>
          <a:bodyPr>
            <a:normAutofit/>
          </a:bodyPr>
          <a:lstStyle/>
          <a:p>
            <a:r>
              <a:rPr lang="en-US" dirty="0" smtClean="0"/>
              <a:t>Season Definitions</a:t>
            </a:r>
            <a:endParaRPr lang="en-US" dirty="0"/>
          </a:p>
        </p:txBody>
      </p:sp>
      <p:sp>
        <p:nvSpPr>
          <p:cNvPr id="4" name="Content Placeholder 3"/>
          <p:cNvSpPr>
            <a:spLocks noGrp="1"/>
          </p:cNvSpPr>
          <p:nvPr>
            <p:ph idx="1"/>
          </p:nvPr>
        </p:nvSpPr>
        <p:spPr>
          <a:xfrm>
            <a:off x="457200" y="1051322"/>
            <a:ext cx="8458200" cy="3609516"/>
          </a:xfrm>
        </p:spPr>
        <p:txBody>
          <a:bodyPr>
            <a:normAutofit/>
          </a:bodyPr>
          <a:lstStyle/>
          <a:p>
            <a:r>
              <a:rPr lang="en-US" dirty="0" smtClean="0"/>
              <a:t>As described on </a:t>
            </a:r>
            <a:r>
              <a:rPr lang="en-US" dirty="0" smtClean="0">
                <a:hlinkClick r:id="rId3"/>
              </a:rPr>
              <a:t>February 8, 2023</a:t>
            </a:r>
            <a:r>
              <a:rPr lang="en-US" dirty="0" smtClean="0"/>
              <a:t>, months are grouped into the following seasons</a:t>
            </a:r>
          </a:p>
          <a:p>
            <a:pPr lvl="1"/>
            <a:r>
              <a:rPr lang="en-US" dirty="0" smtClean="0"/>
              <a:t>Summer: June – September</a:t>
            </a:r>
          </a:p>
          <a:p>
            <a:pPr lvl="1"/>
            <a:r>
              <a:rPr lang="en-US" dirty="0" smtClean="0"/>
              <a:t>Winter Period: December – February</a:t>
            </a:r>
          </a:p>
          <a:p>
            <a:pPr lvl="1"/>
            <a:r>
              <a:rPr lang="en-US" dirty="0" smtClean="0"/>
              <a:t>Winter Non-Gas Period: </a:t>
            </a:r>
            <a:r>
              <a:rPr lang="en-US" dirty="0"/>
              <a:t>March </a:t>
            </a:r>
            <a:r>
              <a:rPr lang="en-US" dirty="0" smtClean="0"/>
              <a:t>– May, October, November</a:t>
            </a:r>
            <a:endParaRPr lang="en-US" dirty="0"/>
          </a:p>
        </p:txBody>
      </p:sp>
    </p:spTree>
    <p:extLst>
      <p:ext uri="{BB962C8B-B14F-4D97-AF65-F5344CB8AC3E}">
        <p14:creationId xmlns:p14="http://schemas.microsoft.com/office/powerpoint/2010/main" val="2439565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Understanding class-level Results</a:t>
            </a:r>
            <a:endParaRPr lang="en-US" strike="sngStrike" dirty="0">
              <a:solidFill>
                <a:schemeClr val="accent5">
                  <a:lumMod val="75000"/>
                </a:schemeClr>
              </a:solidFill>
            </a:endParaRPr>
          </a:p>
        </p:txBody>
      </p:sp>
      <p:sp>
        <p:nvSpPr>
          <p:cNvPr id="4" name="Slide Number Placeholder 3"/>
          <p:cNvSpPr>
            <a:spLocks noGrp="1"/>
          </p:cNvSpPr>
          <p:nvPr>
            <p:ph type="sldNum" sz="quarter" idx="4"/>
          </p:nvPr>
        </p:nvSpPr>
        <p:spPr/>
        <p:txBody>
          <a:bodyPr/>
          <a:lstStyle/>
          <a:p>
            <a:fld id="{10C7F894-2A36-495D-AB7C-1055F7AC0F9D}" type="slidenum">
              <a:rPr lang="en-US" smtClean="0"/>
              <a:pPr/>
              <a:t>12</a:t>
            </a:fld>
            <a:endParaRPr lang="en-US" dirty="0"/>
          </a:p>
        </p:txBody>
      </p:sp>
    </p:spTree>
    <p:extLst>
      <p:ext uri="{BB962C8B-B14F-4D97-AF65-F5344CB8AC3E}">
        <p14:creationId xmlns:p14="http://schemas.microsoft.com/office/powerpoint/2010/main" val="2020855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13</a:t>
            </a:fld>
            <a:endParaRPr lang="en-US" dirty="0"/>
          </a:p>
        </p:txBody>
      </p:sp>
      <p:sp>
        <p:nvSpPr>
          <p:cNvPr id="3" name="Title 2"/>
          <p:cNvSpPr>
            <a:spLocks noGrp="1"/>
          </p:cNvSpPr>
          <p:nvPr>
            <p:ph type="title"/>
          </p:nvPr>
        </p:nvSpPr>
        <p:spPr/>
        <p:txBody>
          <a:bodyPr/>
          <a:lstStyle/>
          <a:p>
            <a:r>
              <a:rPr lang="en-US" dirty="0" smtClean="0"/>
              <a:t>Impact Analysis Resource Classes</a:t>
            </a:r>
            <a:endParaRPr lang="en-US" dirty="0"/>
          </a:p>
        </p:txBody>
      </p:sp>
      <p:sp>
        <p:nvSpPr>
          <p:cNvPr id="4" name="Content Placeholder 3"/>
          <p:cNvSpPr>
            <a:spLocks noGrp="1"/>
          </p:cNvSpPr>
          <p:nvPr>
            <p:ph idx="1"/>
          </p:nvPr>
        </p:nvSpPr>
        <p:spPr>
          <a:xfrm>
            <a:off x="457200" y="1051322"/>
            <a:ext cx="8458200" cy="3609516"/>
          </a:xfrm>
        </p:spPr>
        <p:txBody>
          <a:bodyPr>
            <a:normAutofit fontScale="85000" lnSpcReduction="20000"/>
          </a:bodyPr>
          <a:lstStyle/>
          <a:p>
            <a:r>
              <a:rPr lang="en-US" dirty="0" smtClean="0"/>
              <a:t>Results are provided for aggregate resource classes</a:t>
            </a:r>
          </a:p>
          <a:p>
            <a:r>
              <a:rPr lang="en-US" dirty="0" smtClean="0"/>
              <a:t>A preliminary resource class proposal was presented at the </a:t>
            </a:r>
            <a:r>
              <a:rPr lang="en-US" dirty="0" smtClean="0">
                <a:hlinkClick r:id="rId2"/>
              </a:rPr>
              <a:t>September 2022 Joint MC/RC</a:t>
            </a:r>
            <a:endParaRPr lang="en-US" dirty="0" smtClean="0"/>
          </a:p>
          <a:p>
            <a:pPr lvl="1"/>
            <a:r>
              <a:rPr lang="en-US" dirty="0" smtClean="0"/>
              <a:t>Extension of NERC Generating Unit Statistical Brochure</a:t>
            </a:r>
          </a:p>
          <a:p>
            <a:pPr marL="400050"/>
            <a:r>
              <a:rPr lang="en-US" dirty="0" smtClean="0"/>
              <a:t>Based on RCA design developments, classes have been reformulated to closely align with qualified fuel type consistent with how GE MARS modeling changes have been presented at the Reliability Committee</a:t>
            </a:r>
          </a:p>
          <a:p>
            <a:pPr marL="400050"/>
            <a:r>
              <a:rPr lang="en-US" dirty="0" smtClean="0"/>
              <a:t>High-level classes in this presentation</a:t>
            </a:r>
          </a:p>
          <a:p>
            <a:pPr marL="800100" lvl="1"/>
            <a:r>
              <a:rPr lang="en-US" dirty="0" smtClean="0"/>
              <a:t>Gas-only, Dual-fuel, Oil-only, Hybrid, Energy Storage, Fuel Cell, Other Non-IPR, IPR Wind, IPR PV, Other IPR, Passive DR, ADCR, Import</a:t>
            </a:r>
          </a:p>
          <a:p>
            <a:pPr marL="800100" lvl="1"/>
            <a:r>
              <a:rPr lang="en-US" dirty="0" smtClean="0"/>
              <a:t>Class assignment information is provided in Appendix B</a:t>
            </a:r>
          </a:p>
          <a:p>
            <a:pPr marL="800100" lvl="1"/>
            <a:r>
              <a:rPr lang="en-US" dirty="0" smtClean="0"/>
              <a:t>More granular classes will be used for new resource MRI assignment</a:t>
            </a:r>
          </a:p>
        </p:txBody>
      </p:sp>
    </p:spTree>
    <p:extLst>
      <p:ext uri="{BB962C8B-B14F-4D97-AF65-F5344CB8AC3E}">
        <p14:creationId xmlns:p14="http://schemas.microsoft.com/office/powerpoint/2010/main" val="1034365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14</a:t>
            </a:fld>
            <a:endParaRPr lang="en-US" dirty="0"/>
          </a:p>
        </p:txBody>
      </p:sp>
      <p:sp>
        <p:nvSpPr>
          <p:cNvPr id="3" name="Title 2"/>
          <p:cNvSpPr>
            <a:spLocks noGrp="1"/>
          </p:cNvSpPr>
          <p:nvPr>
            <p:ph type="title"/>
          </p:nvPr>
        </p:nvSpPr>
        <p:spPr/>
        <p:txBody>
          <a:bodyPr>
            <a:normAutofit fontScale="90000"/>
          </a:bodyPr>
          <a:lstStyle/>
          <a:p>
            <a:r>
              <a:rPr lang="en-US" dirty="0" smtClean="0"/>
              <a:t>Resource Properties Associated with Higher MRIs</a:t>
            </a:r>
            <a:endParaRPr lang="en-US" dirty="0"/>
          </a:p>
        </p:txBody>
      </p:sp>
      <p:sp>
        <p:nvSpPr>
          <p:cNvPr id="4" name="Content Placeholder 3"/>
          <p:cNvSpPr>
            <a:spLocks noGrp="1"/>
          </p:cNvSpPr>
          <p:nvPr>
            <p:ph idx="1"/>
          </p:nvPr>
        </p:nvSpPr>
        <p:spPr>
          <a:xfrm>
            <a:off x="236551" y="1051322"/>
            <a:ext cx="8686800" cy="3609516"/>
          </a:xfrm>
        </p:spPr>
        <p:txBody>
          <a:bodyPr>
            <a:normAutofit/>
          </a:bodyPr>
          <a:lstStyle/>
          <a:p>
            <a:r>
              <a:rPr lang="en-US" dirty="0" smtClean="0"/>
              <a:t>Smaller capacity</a:t>
            </a:r>
          </a:p>
          <a:p>
            <a:pPr lvl="1"/>
            <a:r>
              <a:rPr lang="en-US" dirty="0" smtClean="0"/>
              <a:t>Reason: Forced outage of a small resource is less likely to cause loss of load</a:t>
            </a:r>
          </a:p>
          <a:p>
            <a:r>
              <a:rPr lang="en-US" dirty="0" smtClean="0"/>
              <a:t>Lower Equivalent Demand Forced Outage Rate (</a:t>
            </a:r>
            <a:r>
              <a:rPr lang="en-US" dirty="0" err="1" smtClean="0"/>
              <a:t>EFORd</a:t>
            </a:r>
            <a:r>
              <a:rPr lang="en-US" dirty="0" smtClean="0"/>
              <a:t>)</a:t>
            </a:r>
          </a:p>
          <a:p>
            <a:pPr lvl="1"/>
            <a:r>
              <a:rPr lang="en-US" dirty="0" smtClean="0"/>
              <a:t>Reason: Resource is less likely to be on forced outage during loss of load</a:t>
            </a:r>
          </a:p>
          <a:p>
            <a:r>
              <a:rPr lang="en-US" dirty="0" smtClean="0"/>
              <a:t>Longer storage duration</a:t>
            </a:r>
          </a:p>
          <a:p>
            <a:pPr lvl="1"/>
            <a:r>
              <a:rPr lang="en-US" dirty="0" smtClean="0"/>
              <a:t>Reason: More stored energy is available during loss of load events</a:t>
            </a:r>
          </a:p>
        </p:txBody>
      </p:sp>
    </p:spTree>
    <p:extLst>
      <p:ext uri="{BB962C8B-B14F-4D97-AF65-F5344CB8AC3E}">
        <p14:creationId xmlns:p14="http://schemas.microsoft.com/office/powerpoint/2010/main" val="3873038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15</a:t>
            </a:fld>
            <a:endParaRPr lang="en-US" dirty="0"/>
          </a:p>
        </p:txBody>
      </p:sp>
      <p:sp>
        <p:nvSpPr>
          <p:cNvPr id="3" name="Title 2"/>
          <p:cNvSpPr>
            <a:spLocks noGrp="1"/>
          </p:cNvSpPr>
          <p:nvPr>
            <p:ph type="title"/>
          </p:nvPr>
        </p:nvSpPr>
        <p:spPr/>
        <p:txBody>
          <a:bodyPr>
            <a:normAutofit fontScale="90000"/>
          </a:bodyPr>
          <a:lstStyle/>
          <a:p>
            <a:r>
              <a:rPr lang="en-US" dirty="0" smtClean="0"/>
              <a:t>Resource Properties Associated with Lower MRIs</a:t>
            </a:r>
            <a:endParaRPr lang="en-US" dirty="0"/>
          </a:p>
        </p:txBody>
      </p:sp>
      <p:sp>
        <p:nvSpPr>
          <p:cNvPr id="4" name="Content Placeholder 3"/>
          <p:cNvSpPr>
            <a:spLocks noGrp="1"/>
          </p:cNvSpPr>
          <p:nvPr>
            <p:ph idx="1"/>
          </p:nvPr>
        </p:nvSpPr>
        <p:spPr>
          <a:xfrm>
            <a:off x="236551" y="1051322"/>
            <a:ext cx="8686800" cy="3609516"/>
          </a:xfrm>
        </p:spPr>
        <p:txBody>
          <a:bodyPr>
            <a:normAutofit/>
          </a:bodyPr>
          <a:lstStyle/>
          <a:p>
            <a:r>
              <a:rPr lang="en-US" dirty="0" smtClean="0"/>
              <a:t>Larger capacity</a:t>
            </a:r>
          </a:p>
          <a:p>
            <a:pPr lvl="1"/>
            <a:r>
              <a:rPr lang="en-US" dirty="0"/>
              <a:t>Reason: Forced outage of a </a:t>
            </a:r>
            <a:r>
              <a:rPr lang="en-US" dirty="0" smtClean="0"/>
              <a:t>large </a:t>
            </a:r>
            <a:r>
              <a:rPr lang="en-US" dirty="0"/>
              <a:t>resource is </a:t>
            </a:r>
            <a:r>
              <a:rPr lang="en-US" dirty="0" smtClean="0"/>
              <a:t>more </a:t>
            </a:r>
            <a:r>
              <a:rPr lang="en-US" dirty="0"/>
              <a:t>likely to cause loss of load</a:t>
            </a:r>
          </a:p>
          <a:p>
            <a:r>
              <a:rPr lang="en-US" dirty="0" smtClean="0"/>
              <a:t>Higher </a:t>
            </a:r>
            <a:r>
              <a:rPr lang="en-US" dirty="0" err="1" smtClean="0"/>
              <a:t>EFORd</a:t>
            </a:r>
            <a:endParaRPr lang="en-US" dirty="0" smtClean="0"/>
          </a:p>
          <a:p>
            <a:pPr lvl="1"/>
            <a:r>
              <a:rPr lang="en-US" dirty="0"/>
              <a:t>Reason: Resource is </a:t>
            </a:r>
            <a:r>
              <a:rPr lang="en-US" dirty="0" smtClean="0"/>
              <a:t>more </a:t>
            </a:r>
            <a:r>
              <a:rPr lang="en-US" dirty="0"/>
              <a:t>likely to be on forced outage during loss of </a:t>
            </a:r>
            <a:r>
              <a:rPr lang="en-US" dirty="0" smtClean="0"/>
              <a:t>load</a:t>
            </a:r>
          </a:p>
          <a:p>
            <a:r>
              <a:rPr lang="en-US" dirty="0" smtClean="0"/>
              <a:t>Shorter storage duration</a:t>
            </a:r>
          </a:p>
          <a:p>
            <a:pPr lvl="1"/>
            <a:r>
              <a:rPr lang="en-US" dirty="0" smtClean="0"/>
              <a:t>Reason: Less stored energy is available during loss of load events</a:t>
            </a:r>
            <a:endParaRPr lang="en-US" dirty="0"/>
          </a:p>
        </p:txBody>
      </p:sp>
    </p:spTree>
    <p:extLst>
      <p:ext uri="{BB962C8B-B14F-4D97-AF65-F5344CB8AC3E}">
        <p14:creationId xmlns:p14="http://schemas.microsoft.com/office/powerpoint/2010/main" val="2723651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16</a:t>
            </a:fld>
            <a:endParaRPr lang="en-US" dirty="0"/>
          </a:p>
        </p:txBody>
      </p:sp>
      <p:sp>
        <p:nvSpPr>
          <p:cNvPr id="3" name="Title 2"/>
          <p:cNvSpPr>
            <a:spLocks noGrp="1"/>
          </p:cNvSpPr>
          <p:nvPr>
            <p:ph type="title"/>
          </p:nvPr>
        </p:nvSpPr>
        <p:spPr/>
        <p:txBody>
          <a:bodyPr>
            <a:normAutofit/>
          </a:bodyPr>
          <a:lstStyle/>
          <a:p>
            <a:r>
              <a:rPr lang="en-US" dirty="0" smtClean="0"/>
              <a:t>Refresher: Annual MRI Interpretation</a:t>
            </a:r>
            <a:endParaRPr lang="en-US" dirty="0"/>
          </a:p>
        </p:txBody>
      </p:sp>
      <mc:AlternateContent xmlns:mc="http://schemas.openxmlformats.org/markup-compatibility/2006" xmlns:a14="http://schemas.microsoft.com/office/drawing/2010/main">
        <mc:Choice Requires="a14">
          <p:sp>
            <p:nvSpPr>
              <p:cNvPr id="7" name="Rectangle 6"/>
              <p:cNvSpPr/>
              <p:nvPr/>
            </p:nvSpPr>
            <p:spPr>
              <a:xfrm>
                <a:off x="457200" y="1148456"/>
                <a:ext cx="7086600" cy="120994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smtClean="0">
                          <a:solidFill>
                            <a:srgbClr val="000000"/>
                          </a:solidFill>
                          <a:latin typeface="Cambria Math" panose="02040503050406030204" pitchFamily="18" charset="0"/>
                          <a:ea typeface="Cambria Math" panose="02040503050406030204" pitchFamily="18" charset="0"/>
                        </a:rPr>
                        <m:t>𝐴𝑛𝑛𝑢𝑎𝑙</m:t>
                      </m:r>
                      <m:r>
                        <a:rPr lang="en-US" sz="1400" i="1" smtClean="0">
                          <a:solidFill>
                            <a:srgbClr val="000000"/>
                          </a:solidFill>
                          <a:latin typeface="Cambria Math" panose="02040503050406030204" pitchFamily="18" charset="0"/>
                          <a:ea typeface="Cambria Math" panose="02040503050406030204" pitchFamily="18" charset="0"/>
                        </a:rPr>
                        <m:t> </m:t>
                      </m:r>
                      <m:r>
                        <a:rPr lang="en-US" sz="1400" i="1" smtClean="0">
                          <a:solidFill>
                            <a:srgbClr val="000000"/>
                          </a:solidFill>
                          <a:latin typeface="Cambria Math" panose="02040503050406030204" pitchFamily="18" charset="0"/>
                          <a:ea typeface="Cambria Math" panose="02040503050406030204" pitchFamily="18" charset="0"/>
                        </a:rPr>
                        <m:t>𝑀𝑅𝐼</m:t>
                      </m:r>
                      <m:r>
                        <a:rPr lang="en-US" sz="1400" i="1" smtClean="0">
                          <a:solidFill>
                            <a:srgbClr val="000000"/>
                          </a:solidFill>
                          <a:latin typeface="Cambria Math" panose="02040503050406030204" pitchFamily="18" charset="0"/>
                          <a:ea typeface="Cambria Math" panose="02040503050406030204" pitchFamily="18" charset="0"/>
                        </a:rPr>
                        <m:t>=−</m:t>
                      </m:r>
                      <m:f>
                        <m:fPr>
                          <m:ctrlPr>
                            <a:rPr lang="en-US" sz="1400" i="1">
                              <a:solidFill>
                                <a:srgbClr val="000000"/>
                              </a:solidFill>
                              <a:latin typeface="Cambria Math" panose="02040503050406030204" pitchFamily="18" charset="0"/>
                              <a:ea typeface="Cambria Math" panose="02040503050406030204" pitchFamily="18" charset="0"/>
                            </a:rPr>
                          </m:ctrlPr>
                        </m:fPr>
                        <m:num>
                          <m:r>
                            <a:rPr lang="en-US" sz="1400" i="1">
                              <a:solidFill>
                                <a:srgbClr val="000000"/>
                              </a:solidFill>
                              <a:latin typeface="Cambria Math" panose="02040503050406030204" pitchFamily="18" charset="0"/>
                              <a:ea typeface="Cambria Math" panose="02040503050406030204" pitchFamily="18" charset="0"/>
                            </a:rPr>
                            <m:t>∆</m:t>
                          </m:r>
                          <m:sSub>
                            <m:sSubPr>
                              <m:ctrlPr>
                                <a:rPr lang="en-US" sz="1400" i="1" smtClean="0">
                                  <a:solidFill>
                                    <a:srgbClr val="000000"/>
                                  </a:solidFill>
                                  <a:latin typeface="Cambria Math" panose="02040503050406030204" pitchFamily="18" charset="0"/>
                                  <a:ea typeface="Cambria Math" panose="02040503050406030204" pitchFamily="18" charset="0"/>
                                </a:rPr>
                              </m:ctrlPr>
                            </m:sSubPr>
                            <m:e>
                              <m:r>
                                <a:rPr lang="en-US" sz="1400" b="0" i="1" smtClean="0">
                                  <a:solidFill>
                                    <a:srgbClr val="000000"/>
                                  </a:solidFill>
                                  <a:latin typeface="Cambria Math" panose="02040503050406030204" pitchFamily="18" charset="0"/>
                                  <a:ea typeface="Cambria Math" panose="02040503050406030204" pitchFamily="18" charset="0"/>
                                </a:rPr>
                                <m:t>𝐸𝑈𝐸</m:t>
                              </m:r>
                            </m:e>
                            <m:sub>
                              <m:r>
                                <a:rPr lang="en-US" sz="1400" b="0" i="1" smtClean="0">
                                  <a:solidFill>
                                    <a:srgbClr val="000000"/>
                                  </a:solidFill>
                                  <a:latin typeface="Cambria Math" panose="02040503050406030204" pitchFamily="18" charset="0"/>
                                  <a:ea typeface="Cambria Math" panose="02040503050406030204" pitchFamily="18" charset="0"/>
                                </a:rPr>
                                <m:t>𝐴𝑛𝑛𝑢𝑎𝑙</m:t>
                              </m:r>
                            </m:sub>
                          </m:sSub>
                        </m:num>
                        <m:den>
                          <m:r>
                            <a:rPr lang="en-US" sz="1400" i="1">
                              <a:solidFill>
                                <a:srgbClr val="000000"/>
                              </a:solidFill>
                              <a:latin typeface="Cambria Math" panose="02040503050406030204" pitchFamily="18" charset="0"/>
                              <a:ea typeface="Cambria Math" panose="02040503050406030204" pitchFamily="18" charset="0"/>
                            </a:rPr>
                            <m:t>∆</m:t>
                          </m:r>
                          <m:r>
                            <a:rPr lang="en-US" sz="1400" i="1">
                              <a:solidFill>
                                <a:srgbClr val="000000"/>
                              </a:solidFill>
                              <a:latin typeface="Cambria Math" panose="02040503050406030204" pitchFamily="18" charset="0"/>
                              <a:ea typeface="Cambria Math" panose="02040503050406030204" pitchFamily="18" charset="0"/>
                            </a:rPr>
                            <m:t>𝐹𝐶𝐴</m:t>
                          </m:r>
                          <m:r>
                            <a:rPr lang="en-US" sz="1400" i="1">
                              <a:solidFill>
                                <a:srgbClr val="000000"/>
                              </a:solidFill>
                              <a:latin typeface="Cambria Math" panose="02040503050406030204" pitchFamily="18" charset="0"/>
                              <a:ea typeface="Cambria Math" panose="02040503050406030204" pitchFamily="18" charset="0"/>
                            </a:rPr>
                            <m:t> </m:t>
                          </m:r>
                          <m:r>
                            <a:rPr lang="en-US" sz="1400" i="1">
                              <a:solidFill>
                                <a:srgbClr val="000000"/>
                              </a:solidFill>
                              <a:latin typeface="Cambria Math" panose="02040503050406030204" pitchFamily="18" charset="0"/>
                              <a:ea typeface="Cambria Math" panose="02040503050406030204" pitchFamily="18" charset="0"/>
                            </a:rPr>
                            <m:t>𝑄𝐶</m:t>
                          </m:r>
                        </m:den>
                      </m:f>
                    </m:oMath>
                    <m:oMath xmlns:m="http://schemas.openxmlformats.org/officeDocument/2006/math">
                      <m:r>
                        <a:rPr lang="en-US" sz="1400" i="1">
                          <a:solidFill>
                            <a:srgbClr val="000000"/>
                          </a:solidFill>
                          <a:latin typeface="Cambria Math" panose="02040503050406030204" pitchFamily="18" charset="0"/>
                          <a:ea typeface="Cambria Math" panose="02040503050406030204" pitchFamily="18" charset="0"/>
                        </a:rPr>
                        <m:t>=</m:t>
                      </m:r>
                      <m:f>
                        <m:fPr>
                          <m:ctrlPr>
                            <a:rPr lang="en-US" sz="1400" i="1">
                              <a:solidFill>
                                <a:srgbClr val="000000"/>
                              </a:solidFill>
                              <a:latin typeface="Cambria Math" panose="02040503050406030204" pitchFamily="18" charset="0"/>
                              <a:ea typeface="Cambria Math" panose="02040503050406030204" pitchFamily="18" charset="0"/>
                            </a:rPr>
                          </m:ctrlPr>
                        </m:fPr>
                        <m:num>
                          <m:r>
                            <a:rPr lang="en-US" sz="1400" i="1">
                              <a:solidFill>
                                <a:srgbClr val="000000"/>
                              </a:solidFill>
                              <a:latin typeface="Cambria Math" panose="02040503050406030204" pitchFamily="18" charset="0"/>
                              <a:ea typeface="Cambria Math" panose="02040503050406030204" pitchFamily="18" charset="0"/>
                            </a:rPr>
                            <m:t>𝐶h𝑎𝑛𝑔𝑒</m:t>
                          </m:r>
                          <m:r>
                            <a:rPr lang="en-US" sz="1400" i="1">
                              <a:solidFill>
                                <a:srgbClr val="000000"/>
                              </a:solidFill>
                              <a:latin typeface="Cambria Math" panose="02040503050406030204" pitchFamily="18" charset="0"/>
                              <a:ea typeface="Cambria Math" panose="02040503050406030204" pitchFamily="18" charset="0"/>
                            </a:rPr>
                            <m:t> </m:t>
                          </m:r>
                          <m:r>
                            <a:rPr lang="en-US" sz="1400" i="1">
                              <a:solidFill>
                                <a:srgbClr val="000000"/>
                              </a:solidFill>
                              <a:latin typeface="Cambria Math" panose="02040503050406030204" pitchFamily="18" charset="0"/>
                              <a:ea typeface="Cambria Math" panose="02040503050406030204" pitchFamily="18" charset="0"/>
                            </a:rPr>
                            <m:t>𝑖𝑛</m:t>
                          </m:r>
                          <m:r>
                            <a:rPr lang="en-US" sz="1400" i="1">
                              <a:solidFill>
                                <a:srgbClr val="000000"/>
                              </a:solidFill>
                              <a:latin typeface="Cambria Math" panose="02040503050406030204" pitchFamily="18" charset="0"/>
                              <a:ea typeface="Cambria Math" panose="02040503050406030204" pitchFamily="18" charset="0"/>
                            </a:rPr>
                            <m:t> </m:t>
                          </m:r>
                          <m:r>
                            <a:rPr lang="en-US" sz="1400" i="1">
                              <a:solidFill>
                                <a:srgbClr val="000000"/>
                              </a:solidFill>
                              <a:latin typeface="Cambria Math" panose="02040503050406030204" pitchFamily="18" charset="0"/>
                              <a:ea typeface="Cambria Math" panose="02040503050406030204" pitchFamily="18" charset="0"/>
                            </a:rPr>
                            <m:t>𝑒𝑥𝑝𝑒𝑐𝑡𝑒𝑑</m:t>
                          </m:r>
                          <m:r>
                            <a:rPr lang="en-US" sz="1400" i="1">
                              <a:solidFill>
                                <a:srgbClr val="000000"/>
                              </a:solidFill>
                              <a:latin typeface="Cambria Math" panose="02040503050406030204" pitchFamily="18" charset="0"/>
                              <a:ea typeface="Cambria Math" panose="02040503050406030204" pitchFamily="18" charset="0"/>
                            </a:rPr>
                            <m:t> </m:t>
                          </m:r>
                          <m:r>
                            <a:rPr lang="en-US" sz="1400" b="0" i="1" smtClean="0">
                              <a:solidFill>
                                <a:srgbClr val="000000"/>
                              </a:solidFill>
                              <a:latin typeface="Cambria Math" panose="02040503050406030204" pitchFamily="18" charset="0"/>
                              <a:ea typeface="Cambria Math" panose="02040503050406030204" pitchFamily="18" charset="0"/>
                            </a:rPr>
                            <m:t>𝑛𝑒𝑡</m:t>
                          </m:r>
                          <m:r>
                            <a:rPr lang="en-US" sz="1400" b="0" i="1" smtClean="0">
                              <a:solidFill>
                                <a:srgbClr val="000000"/>
                              </a:solidFill>
                              <a:latin typeface="Cambria Math" panose="02040503050406030204" pitchFamily="18" charset="0"/>
                              <a:ea typeface="Cambria Math" panose="02040503050406030204" pitchFamily="18" charset="0"/>
                            </a:rPr>
                            <m:t> </m:t>
                          </m:r>
                          <m:r>
                            <a:rPr lang="en-US" sz="1400" i="1">
                              <a:solidFill>
                                <a:srgbClr val="000000"/>
                              </a:solidFill>
                              <a:latin typeface="Cambria Math" panose="02040503050406030204" pitchFamily="18" charset="0"/>
                              <a:ea typeface="Cambria Math" panose="02040503050406030204" pitchFamily="18" charset="0"/>
                            </a:rPr>
                            <m:t>𝑒𝑛𝑒𝑟𝑔𝑦</m:t>
                          </m:r>
                          <m:r>
                            <a:rPr lang="en-US" sz="1400" i="1">
                              <a:solidFill>
                                <a:srgbClr val="000000"/>
                              </a:solidFill>
                              <a:latin typeface="Cambria Math" panose="02040503050406030204" pitchFamily="18" charset="0"/>
                              <a:ea typeface="Cambria Math" panose="02040503050406030204" pitchFamily="18" charset="0"/>
                            </a:rPr>
                            <m:t> </m:t>
                          </m:r>
                          <m:r>
                            <a:rPr lang="en-US" sz="1400" i="1">
                              <a:solidFill>
                                <a:srgbClr val="000000"/>
                              </a:solidFill>
                              <a:latin typeface="Cambria Math" panose="02040503050406030204" pitchFamily="18" charset="0"/>
                              <a:ea typeface="Cambria Math" panose="02040503050406030204" pitchFamily="18" charset="0"/>
                            </a:rPr>
                            <m:t>𝑜𝑢𝑡𝑝𝑢𝑡</m:t>
                          </m:r>
                          <m:r>
                            <a:rPr lang="en-US" sz="1400" i="1">
                              <a:solidFill>
                                <a:srgbClr val="000000"/>
                              </a:solidFill>
                              <a:latin typeface="Cambria Math" panose="02040503050406030204" pitchFamily="18" charset="0"/>
                              <a:ea typeface="Cambria Math" panose="02040503050406030204" pitchFamily="18" charset="0"/>
                            </a:rPr>
                            <m:t> </m:t>
                          </m:r>
                          <m:r>
                            <a:rPr lang="en-US" sz="1400" i="1">
                              <a:solidFill>
                                <a:srgbClr val="000000"/>
                              </a:solidFill>
                              <a:latin typeface="Cambria Math" panose="02040503050406030204" pitchFamily="18" charset="0"/>
                              <a:ea typeface="Cambria Math" panose="02040503050406030204" pitchFamily="18" charset="0"/>
                            </a:rPr>
                            <m:t>𝑑𝑢𝑟𝑖𝑛𝑔</m:t>
                          </m:r>
                          <m:r>
                            <a:rPr lang="en-US" sz="1400" i="1">
                              <a:solidFill>
                                <a:srgbClr val="000000"/>
                              </a:solidFill>
                              <a:latin typeface="Cambria Math" panose="02040503050406030204" pitchFamily="18" charset="0"/>
                              <a:ea typeface="Cambria Math" panose="02040503050406030204" pitchFamily="18" charset="0"/>
                            </a:rPr>
                            <m:t> </m:t>
                          </m:r>
                          <m:r>
                            <a:rPr lang="en-US" sz="1400" i="1">
                              <a:solidFill>
                                <a:srgbClr val="000000"/>
                              </a:solidFill>
                              <a:latin typeface="Cambria Math" panose="02040503050406030204" pitchFamily="18" charset="0"/>
                              <a:ea typeface="Cambria Math" panose="02040503050406030204" pitchFamily="18" charset="0"/>
                            </a:rPr>
                            <m:t>𝑅𝐴𝐴</m:t>
                          </m:r>
                          <m:r>
                            <a:rPr lang="en-US" sz="1400" i="1">
                              <a:solidFill>
                                <a:srgbClr val="000000"/>
                              </a:solidFill>
                              <a:latin typeface="Cambria Math" panose="02040503050406030204" pitchFamily="18" charset="0"/>
                              <a:ea typeface="Cambria Math" panose="02040503050406030204" pitchFamily="18" charset="0"/>
                            </a:rPr>
                            <m:t> </m:t>
                          </m:r>
                          <m:r>
                            <a:rPr lang="en-US" sz="1400" b="0" i="1" smtClean="0">
                              <a:solidFill>
                                <a:srgbClr val="000000"/>
                              </a:solidFill>
                              <a:latin typeface="Cambria Math" panose="02040503050406030204" pitchFamily="18" charset="0"/>
                              <a:ea typeface="Cambria Math" panose="02040503050406030204" pitchFamily="18" charset="0"/>
                            </a:rPr>
                            <m:t>𝑀𝑅𝐼</m:t>
                          </m:r>
                          <m:r>
                            <a:rPr lang="en-US" sz="1400" b="0" i="1" smtClean="0">
                              <a:solidFill>
                                <a:srgbClr val="000000"/>
                              </a:solidFill>
                              <a:latin typeface="Cambria Math" panose="02040503050406030204" pitchFamily="18" charset="0"/>
                              <a:ea typeface="Cambria Math" panose="02040503050406030204" pitchFamily="18" charset="0"/>
                            </a:rPr>
                            <m:t> </m:t>
                          </m:r>
                          <m:r>
                            <a:rPr lang="en-US" sz="1400" b="0" i="1" smtClean="0">
                              <a:solidFill>
                                <a:srgbClr val="000000"/>
                              </a:solidFill>
                              <a:latin typeface="Cambria Math" panose="02040503050406030204" pitchFamily="18" charset="0"/>
                              <a:ea typeface="Cambria Math" panose="02040503050406030204" pitchFamily="18" charset="0"/>
                            </a:rPr>
                            <m:t>h𝑜𝑢𝑟𝑠</m:t>
                          </m:r>
                          <m:r>
                            <a:rPr lang="en-US" sz="1400" b="0" i="1" smtClean="0">
                              <a:solidFill>
                                <a:srgbClr val="000000"/>
                              </a:solidFill>
                              <a:latin typeface="Cambria Math" panose="02040503050406030204" pitchFamily="18" charset="0"/>
                              <a:ea typeface="Cambria Math" panose="02040503050406030204" pitchFamily="18" charset="0"/>
                            </a:rPr>
                            <m:t> </m:t>
                          </m:r>
                          <m:r>
                            <a:rPr lang="en-US" sz="1400" b="0" i="1" smtClean="0">
                              <a:solidFill>
                                <a:srgbClr val="000000"/>
                              </a:solidFill>
                              <a:latin typeface="Cambria Math" panose="02040503050406030204" pitchFamily="18" charset="0"/>
                              <a:ea typeface="Cambria Math" panose="02040503050406030204" pitchFamily="18" charset="0"/>
                            </a:rPr>
                            <m:t>𝑝𝑒𝑟</m:t>
                          </m:r>
                          <m:r>
                            <a:rPr lang="en-US" sz="1400" b="0" i="1" smtClean="0">
                              <a:solidFill>
                                <a:srgbClr val="000000"/>
                              </a:solidFill>
                              <a:latin typeface="Cambria Math" panose="02040503050406030204" pitchFamily="18" charset="0"/>
                              <a:ea typeface="Cambria Math" panose="02040503050406030204" pitchFamily="18" charset="0"/>
                            </a:rPr>
                            <m:t> </m:t>
                          </m:r>
                          <m:r>
                            <a:rPr lang="en-US" sz="1400" b="0" i="1" smtClean="0">
                              <a:solidFill>
                                <a:srgbClr val="000000"/>
                              </a:solidFill>
                              <a:latin typeface="Cambria Math" panose="02040503050406030204" pitchFamily="18" charset="0"/>
                              <a:ea typeface="Cambria Math" panose="02040503050406030204" pitchFamily="18" charset="0"/>
                            </a:rPr>
                            <m:t>𝑦𝑒𝑎𝑟</m:t>
                          </m:r>
                        </m:num>
                        <m:den>
                          <m:r>
                            <a:rPr lang="en-US" sz="1400" i="1">
                              <a:solidFill>
                                <a:srgbClr val="000000"/>
                              </a:solidFill>
                              <a:latin typeface="Cambria Math" panose="02040503050406030204" pitchFamily="18" charset="0"/>
                              <a:ea typeface="Cambria Math" panose="02040503050406030204" pitchFamily="18" charset="0"/>
                            </a:rPr>
                            <m:t>𝐶h𝑎𝑛𝑔𝑒</m:t>
                          </m:r>
                          <m:r>
                            <a:rPr lang="en-US" sz="1400" i="1">
                              <a:solidFill>
                                <a:srgbClr val="000000"/>
                              </a:solidFill>
                              <a:latin typeface="Cambria Math" panose="02040503050406030204" pitchFamily="18" charset="0"/>
                              <a:ea typeface="Cambria Math" panose="02040503050406030204" pitchFamily="18" charset="0"/>
                            </a:rPr>
                            <m:t> </m:t>
                          </m:r>
                          <m:r>
                            <a:rPr lang="en-US" sz="1400" i="1">
                              <a:solidFill>
                                <a:srgbClr val="000000"/>
                              </a:solidFill>
                              <a:latin typeface="Cambria Math" panose="02040503050406030204" pitchFamily="18" charset="0"/>
                              <a:ea typeface="Cambria Math" panose="02040503050406030204" pitchFamily="18" charset="0"/>
                            </a:rPr>
                            <m:t>𝑖𝑛</m:t>
                          </m:r>
                          <m:r>
                            <a:rPr lang="en-US" sz="1400" i="1">
                              <a:solidFill>
                                <a:srgbClr val="000000"/>
                              </a:solidFill>
                              <a:latin typeface="Cambria Math" panose="02040503050406030204" pitchFamily="18" charset="0"/>
                              <a:ea typeface="Cambria Math" panose="02040503050406030204" pitchFamily="18" charset="0"/>
                            </a:rPr>
                            <m:t> </m:t>
                          </m:r>
                          <m:r>
                            <a:rPr lang="en-US" sz="1400" i="1">
                              <a:solidFill>
                                <a:srgbClr val="000000"/>
                              </a:solidFill>
                              <a:latin typeface="Cambria Math" panose="02040503050406030204" pitchFamily="18" charset="0"/>
                              <a:ea typeface="Cambria Math" panose="02040503050406030204" pitchFamily="18" charset="0"/>
                            </a:rPr>
                            <m:t>𝐹𝐶𝐴</m:t>
                          </m:r>
                          <m:r>
                            <a:rPr lang="en-US" sz="1400" i="1">
                              <a:solidFill>
                                <a:srgbClr val="000000"/>
                              </a:solidFill>
                              <a:latin typeface="Cambria Math" panose="02040503050406030204" pitchFamily="18" charset="0"/>
                              <a:ea typeface="Cambria Math" panose="02040503050406030204" pitchFamily="18" charset="0"/>
                            </a:rPr>
                            <m:t> </m:t>
                          </m:r>
                          <m:r>
                            <a:rPr lang="en-US" sz="1400" i="1">
                              <a:solidFill>
                                <a:srgbClr val="000000"/>
                              </a:solidFill>
                              <a:latin typeface="Cambria Math" panose="02040503050406030204" pitchFamily="18" charset="0"/>
                              <a:ea typeface="Cambria Math" panose="02040503050406030204" pitchFamily="18" charset="0"/>
                            </a:rPr>
                            <m:t>𝑄𝐶</m:t>
                          </m:r>
                        </m:den>
                      </m:f>
                      <m:r>
                        <a:rPr lang="en-US" sz="1400" i="1">
                          <a:solidFill>
                            <a:srgbClr val="000000"/>
                          </a:solidFill>
                          <a:latin typeface="Cambria Math" panose="02040503050406030204" pitchFamily="18" charset="0"/>
                          <a:ea typeface="Cambria Math" panose="02040503050406030204" pitchFamily="18" charset="0"/>
                        </a:rPr>
                        <m:t>=</m:t>
                      </m:r>
                      <m:r>
                        <a:rPr lang="en-US" sz="1400" i="1">
                          <a:solidFill>
                            <a:srgbClr val="000000"/>
                          </a:solidFill>
                          <a:latin typeface="Cambria Math" panose="02040503050406030204" pitchFamily="18" charset="0"/>
                        </a:rPr>
                        <m:t>𝐸𝑥𝑝𝑒𝑐𝑡𝑒𝑑</m:t>
                      </m:r>
                      <m:r>
                        <a:rPr lang="en-US" sz="1400" i="1">
                          <a:solidFill>
                            <a:srgbClr val="000000"/>
                          </a:solidFill>
                          <a:latin typeface="Cambria Math" panose="02040503050406030204" pitchFamily="18" charset="0"/>
                        </a:rPr>
                        <m:t> </m:t>
                      </m:r>
                      <m:r>
                        <a:rPr lang="en-US" sz="1400" b="0" i="1" smtClean="0">
                          <a:solidFill>
                            <a:srgbClr val="000000"/>
                          </a:solidFill>
                          <a:latin typeface="Cambria Math" panose="02040503050406030204" pitchFamily="18" charset="0"/>
                        </a:rPr>
                        <m:t>𝑛𝑒𝑡</m:t>
                      </m:r>
                      <m:r>
                        <a:rPr lang="en-US" sz="1400" b="0" i="1" smtClean="0">
                          <a:solidFill>
                            <a:srgbClr val="000000"/>
                          </a:solidFill>
                          <a:latin typeface="Cambria Math" panose="02040503050406030204" pitchFamily="18" charset="0"/>
                        </a:rPr>
                        <m:t> </m:t>
                      </m:r>
                      <m:r>
                        <a:rPr lang="en-US" sz="1400" i="1">
                          <a:solidFill>
                            <a:srgbClr val="000000"/>
                          </a:solidFill>
                          <a:latin typeface="Cambria Math" panose="02040503050406030204" pitchFamily="18" charset="0"/>
                        </a:rPr>
                        <m:t>𝑛𝑢𝑚𝑏𝑒𝑟</m:t>
                      </m:r>
                      <m:r>
                        <a:rPr lang="en-US" sz="1400" i="1">
                          <a:solidFill>
                            <a:srgbClr val="000000"/>
                          </a:solidFill>
                          <a:latin typeface="Cambria Math" panose="02040503050406030204" pitchFamily="18" charset="0"/>
                        </a:rPr>
                        <m:t> </m:t>
                      </m:r>
                      <m:r>
                        <a:rPr lang="en-US" sz="1400" i="1">
                          <a:solidFill>
                            <a:srgbClr val="000000"/>
                          </a:solidFill>
                          <a:latin typeface="Cambria Math" panose="02040503050406030204" pitchFamily="18" charset="0"/>
                        </a:rPr>
                        <m:t>𝑜𝑓</m:t>
                      </m:r>
                      <m:r>
                        <a:rPr lang="en-US" sz="1400" i="1">
                          <a:solidFill>
                            <a:srgbClr val="000000"/>
                          </a:solidFill>
                          <a:latin typeface="Cambria Math" panose="02040503050406030204" pitchFamily="18" charset="0"/>
                        </a:rPr>
                        <m:t> </m:t>
                      </m:r>
                      <m:r>
                        <a:rPr lang="en-US" sz="1400" i="1">
                          <a:solidFill>
                            <a:srgbClr val="000000"/>
                          </a:solidFill>
                          <a:latin typeface="Cambria Math" panose="02040503050406030204" pitchFamily="18" charset="0"/>
                        </a:rPr>
                        <m:t>h𝑜𝑢𝑟𝑠</m:t>
                      </m:r>
                      <m:r>
                        <a:rPr lang="en-US" sz="1400" i="1">
                          <a:solidFill>
                            <a:srgbClr val="000000"/>
                          </a:solidFill>
                          <a:latin typeface="Cambria Math" panose="02040503050406030204" pitchFamily="18" charset="0"/>
                        </a:rPr>
                        <m:t> </m:t>
                      </m:r>
                      <m:r>
                        <a:rPr lang="en-US" sz="1400" i="1">
                          <a:solidFill>
                            <a:srgbClr val="000000"/>
                          </a:solidFill>
                          <a:latin typeface="Cambria Math" panose="02040503050406030204" pitchFamily="18" charset="0"/>
                        </a:rPr>
                        <m:t>𝑎𝑣𝑎𝑖𝑙𝑎𝑏𝑙𝑒</m:t>
                      </m:r>
                      <m:r>
                        <a:rPr lang="en-US" sz="1400" i="1">
                          <a:solidFill>
                            <a:srgbClr val="000000"/>
                          </a:solidFill>
                          <a:latin typeface="Cambria Math" panose="02040503050406030204" pitchFamily="18" charset="0"/>
                        </a:rPr>
                        <m:t> </m:t>
                      </m:r>
                      <m:r>
                        <a:rPr lang="en-US" sz="1400" i="1">
                          <a:solidFill>
                            <a:srgbClr val="000000"/>
                          </a:solidFill>
                          <a:latin typeface="Cambria Math" panose="02040503050406030204" pitchFamily="18" charset="0"/>
                        </a:rPr>
                        <m:t>𝑎𝑡</m:t>
                      </m:r>
                      <m:r>
                        <a:rPr lang="en-US" sz="1400" i="1">
                          <a:solidFill>
                            <a:srgbClr val="000000"/>
                          </a:solidFill>
                          <a:latin typeface="Cambria Math" panose="02040503050406030204" pitchFamily="18" charset="0"/>
                        </a:rPr>
                        <m:t> </m:t>
                      </m:r>
                      <m:r>
                        <a:rPr lang="en-US" sz="1400" i="1">
                          <a:solidFill>
                            <a:srgbClr val="000000"/>
                          </a:solidFill>
                          <a:latin typeface="Cambria Math" panose="02040503050406030204" pitchFamily="18" charset="0"/>
                        </a:rPr>
                        <m:t>𝐹𝐶𝐴</m:t>
                      </m:r>
                      <m:r>
                        <a:rPr lang="en-US" sz="1400" i="1">
                          <a:solidFill>
                            <a:srgbClr val="000000"/>
                          </a:solidFill>
                          <a:latin typeface="Cambria Math" panose="02040503050406030204" pitchFamily="18" charset="0"/>
                        </a:rPr>
                        <m:t> </m:t>
                      </m:r>
                      <m:r>
                        <a:rPr lang="en-US" sz="1400" i="1">
                          <a:solidFill>
                            <a:srgbClr val="000000"/>
                          </a:solidFill>
                          <a:latin typeface="Cambria Math" panose="02040503050406030204" pitchFamily="18" charset="0"/>
                        </a:rPr>
                        <m:t>𝑄𝐶</m:t>
                      </m:r>
                      <m:r>
                        <a:rPr lang="en-US" sz="1400" i="1">
                          <a:solidFill>
                            <a:srgbClr val="000000"/>
                          </a:solidFill>
                          <a:latin typeface="Cambria Math" panose="02040503050406030204" pitchFamily="18" charset="0"/>
                        </a:rPr>
                        <m:t> </m:t>
                      </m:r>
                      <m:r>
                        <a:rPr lang="en-US" sz="1400" i="1">
                          <a:solidFill>
                            <a:srgbClr val="000000"/>
                          </a:solidFill>
                          <a:latin typeface="Cambria Math" panose="02040503050406030204" pitchFamily="18" charset="0"/>
                        </a:rPr>
                        <m:t>𝑑𝑢𝑟𝑖𝑛𝑔</m:t>
                      </m:r>
                      <m:r>
                        <a:rPr lang="en-US" sz="1400" i="1">
                          <a:solidFill>
                            <a:srgbClr val="000000"/>
                          </a:solidFill>
                          <a:latin typeface="Cambria Math" panose="02040503050406030204" pitchFamily="18" charset="0"/>
                        </a:rPr>
                        <m:t> </m:t>
                      </m:r>
                      <m:r>
                        <a:rPr lang="en-US" sz="1400" i="1">
                          <a:solidFill>
                            <a:srgbClr val="000000"/>
                          </a:solidFill>
                          <a:latin typeface="Cambria Math" panose="02040503050406030204" pitchFamily="18" charset="0"/>
                        </a:rPr>
                        <m:t>𝑅𝐴𝐴</m:t>
                      </m:r>
                      <m:r>
                        <a:rPr lang="en-US" sz="1400" i="1">
                          <a:solidFill>
                            <a:srgbClr val="000000"/>
                          </a:solidFill>
                          <a:latin typeface="Cambria Math" panose="02040503050406030204" pitchFamily="18" charset="0"/>
                        </a:rPr>
                        <m:t> </m:t>
                      </m:r>
                      <m:r>
                        <a:rPr lang="en-US" sz="1400" b="0" i="1" smtClean="0">
                          <a:solidFill>
                            <a:srgbClr val="000000"/>
                          </a:solidFill>
                          <a:latin typeface="Cambria Math" panose="02040503050406030204" pitchFamily="18" charset="0"/>
                        </a:rPr>
                        <m:t>𝑀𝑅𝐼</m:t>
                      </m:r>
                      <m:r>
                        <a:rPr lang="en-US" sz="1400" b="0" i="1" smtClean="0">
                          <a:solidFill>
                            <a:srgbClr val="000000"/>
                          </a:solidFill>
                          <a:latin typeface="Cambria Math" panose="02040503050406030204" pitchFamily="18" charset="0"/>
                        </a:rPr>
                        <m:t> </m:t>
                      </m:r>
                      <m:r>
                        <a:rPr lang="en-US" sz="1400" b="0" i="1" smtClean="0">
                          <a:solidFill>
                            <a:srgbClr val="000000"/>
                          </a:solidFill>
                          <a:latin typeface="Cambria Math" panose="02040503050406030204" pitchFamily="18" charset="0"/>
                        </a:rPr>
                        <m:t>h𝑜𝑢𝑟𝑠</m:t>
                      </m:r>
                      <m:r>
                        <a:rPr lang="en-US" sz="1400" b="0" i="1" smtClean="0">
                          <a:solidFill>
                            <a:srgbClr val="000000"/>
                          </a:solidFill>
                          <a:latin typeface="Cambria Math" panose="02040503050406030204" pitchFamily="18" charset="0"/>
                        </a:rPr>
                        <m:t> </m:t>
                      </m:r>
                      <m:r>
                        <a:rPr lang="en-US" sz="1400" b="0" i="1" smtClean="0">
                          <a:solidFill>
                            <a:srgbClr val="000000"/>
                          </a:solidFill>
                          <a:latin typeface="Cambria Math" panose="02040503050406030204" pitchFamily="18" charset="0"/>
                        </a:rPr>
                        <m:t>𝑝𝑒𝑟</m:t>
                      </m:r>
                      <m:r>
                        <a:rPr lang="en-US" sz="1400" b="0" i="1" smtClean="0">
                          <a:solidFill>
                            <a:srgbClr val="000000"/>
                          </a:solidFill>
                          <a:latin typeface="Cambria Math" panose="02040503050406030204" pitchFamily="18" charset="0"/>
                        </a:rPr>
                        <m:t> </m:t>
                      </m:r>
                      <m:r>
                        <a:rPr lang="en-US" sz="1400" b="0" i="1" smtClean="0">
                          <a:solidFill>
                            <a:srgbClr val="000000"/>
                          </a:solidFill>
                          <a:latin typeface="Cambria Math" panose="02040503050406030204" pitchFamily="18" charset="0"/>
                        </a:rPr>
                        <m:t>𝑦𝑒𝑎𝑟</m:t>
                      </m:r>
                    </m:oMath>
                  </m:oMathPara>
                </a14:m>
                <a:endParaRPr lang="en-US" sz="1400" i="1" dirty="0">
                  <a:solidFill>
                    <a:srgbClr val="000000"/>
                  </a:solidFill>
                  <a:latin typeface="Cambria Math"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57200" y="1148456"/>
                <a:ext cx="7086600" cy="120994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57200" y="2627725"/>
                <a:ext cx="5562600" cy="32502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𝐴𝑛𝑛𝑢𝑎𝑙</m:t>
                          </m:r>
                          <m:r>
                            <a:rPr lang="en-US" sz="1400" i="1">
                              <a:solidFill>
                                <a:srgbClr val="000000"/>
                              </a:solidFill>
                              <a:latin typeface="Cambria Math" panose="02040503050406030204" pitchFamily="18" charset="0"/>
                            </a:rPr>
                            <m:t> </m:t>
                          </m:r>
                          <m:r>
                            <a:rPr lang="en-US" sz="1400" i="1">
                              <a:solidFill>
                                <a:srgbClr val="000000"/>
                              </a:solidFill>
                              <a:latin typeface="Cambria Math" panose="02040503050406030204" pitchFamily="18" charset="0"/>
                            </a:rPr>
                            <m:t>𝑀𝑅𝐼</m:t>
                          </m:r>
                        </m:e>
                        <m:sub>
                          <m:r>
                            <a:rPr lang="en-US" sz="1400" i="1">
                              <a:solidFill>
                                <a:srgbClr val="000000"/>
                              </a:solidFill>
                              <a:latin typeface="Cambria Math" panose="02040503050406030204" pitchFamily="18" charset="0"/>
                            </a:rPr>
                            <m:t>𝑝𝑒𝑟𝑓𝑒𝑐𝑡</m:t>
                          </m:r>
                        </m:sub>
                      </m:sSub>
                      <m:r>
                        <a:rPr lang="en-US" sz="1400" b="0" i="1" smtClean="0">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𝐸𝑥𝑝𝑒𝑐𝑡𝑒𝑑</m:t>
                      </m:r>
                      <m:r>
                        <a:rPr lang="en-US" sz="1400" i="1">
                          <a:solidFill>
                            <a:srgbClr val="000000"/>
                          </a:solidFill>
                          <a:latin typeface="Cambria Math" panose="02040503050406030204" pitchFamily="18" charset="0"/>
                        </a:rPr>
                        <m:t> </m:t>
                      </m:r>
                      <m:r>
                        <a:rPr lang="en-US" sz="1400" i="1">
                          <a:solidFill>
                            <a:srgbClr val="000000"/>
                          </a:solidFill>
                          <a:latin typeface="Cambria Math" panose="02040503050406030204" pitchFamily="18" charset="0"/>
                        </a:rPr>
                        <m:t>𝑛𝑢𝑚𝑏𝑒𝑟</m:t>
                      </m:r>
                      <m:r>
                        <a:rPr lang="en-US" sz="1400" i="1">
                          <a:solidFill>
                            <a:srgbClr val="000000"/>
                          </a:solidFill>
                          <a:latin typeface="Cambria Math" panose="02040503050406030204" pitchFamily="18" charset="0"/>
                        </a:rPr>
                        <m:t> </m:t>
                      </m:r>
                      <m:r>
                        <a:rPr lang="en-US" sz="1400" i="1">
                          <a:solidFill>
                            <a:srgbClr val="000000"/>
                          </a:solidFill>
                          <a:latin typeface="Cambria Math" panose="02040503050406030204" pitchFamily="18" charset="0"/>
                        </a:rPr>
                        <m:t>𝑜𝑓</m:t>
                      </m:r>
                      <m:r>
                        <a:rPr lang="en-US" sz="1400" i="1">
                          <a:solidFill>
                            <a:srgbClr val="000000"/>
                          </a:solidFill>
                          <a:latin typeface="Cambria Math" panose="02040503050406030204" pitchFamily="18" charset="0"/>
                        </a:rPr>
                        <m:t> </m:t>
                      </m:r>
                      <m:r>
                        <a:rPr lang="en-US" sz="1400" i="1">
                          <a:solidFill>
                            <a:srgbClr val="000000"/>
                          </a:solidFill>
                          <a:latin typeface="Cambria Math" panose="02040503050406030204" pitchFamily="18" charset="0"/>
                        </a:rPr>
                        <m:t>𝑅𝐴𝐴</m:t>
                      </m:r>
                      <m:r>
                        <a:rPr lang="en-US" sz="1400" i="1">
                          <a:solidFill>
                            <a:srgbClr val="000000"/>
                          </a:solidFill>
                          <a:latin typeface="Cambria Math" panose="02040503050406030204" pitchFamily="18" charset="0"/>
                        </a:rPr>
                        <m:t> </m:t>
                      </m:r>
                      <m:r>
                        <a:rPr lang="en-US" sz="1400" b="0" i="1" smtClean="0">
                          <a:solidFill>
                            <a:srgbClr val="000000"/>
                          </a:solidFill>
                          <a:latin typeface="Cambria Math" panose="02040503050406030204" pitchFamily="18" charset="0"/>
                        </a:rPr>
                        <m:t>𝑀𝑅𝐼</m:t>
                      </m:r>
                      <m:r>
                        <a:rPr lang="en-US" sz="1400" i="1">
                          <a:solidFill>
                            <a:srgbClr val="000000"/>
                          </a:solidFill>
                          <a:latin typeface="Cambria Math" panose="02040503050406030204" pitchFamily="18" charset="0"/>
                        </a:rPr>
                        <m:t> </m:t>
                      </m:r>
                      <m:r>
                        <a:rPr lang="en-US" sz="1400" i="1">
                          <a:solidFill>
                            <a:srgbClr val="000000"/>
                          </a:solidFill>
                          <a:latin typeface="Cambria Math" panose="02040503050406030204" pitchFamily="18" charset="0"/>
                        </a:rPr>
                        <m:t>h𝑜𝑢𝑟𝑠</m:t>
                      </m:r>
                      <m:r>
                        <a:rPr lang="en-US" sz="1400" b="0" i="1" smtClean="0">
                          <a:solidFill>
                            <a:srgbClr val="000000"/>
                          </a:solidFill>
                          <a:latin typeface="Cambria Math" panose="02040503050406030204" pitchFamily="18" charset="0"/>
                        </a:rPr>
                        <m:t> </m:t>
                      </m:r>
                      <m:r>
                        <a:rPr lang="en-US" sz="1400" b="0" i="1" smtClean="0">
                          <a:solidFill>
                            <a:srgbClr val="000000"/>
                          </a:solidFill>
                          <a:latin typeface="Cambria Math" panose="02040503050406030204" pitchFamily="18" charset="0"/>
                        </a:rPr>
                        <m:t>𝑝𝑒𝑟</m:t>
                      </m:r>
                      <m:r>
                        <a:rPr lang="en-US" sz="1400" b="0" i="1" smtClean="0">
                          <a:solidFill>
                            <a:srgbClr val="000000"/>
                          </a:solidFill>
                          <a:latin typeface="Cambria Math" panose="02040503050406030204" pitchFamily="18" charset="0"/>
                        </a:rPr>
                        <m:t> </m:t>
                      </m:r>
                      <m:r>
                        <a:rPr lang="en-US" sz="1400" b="0" i="1" smtClean="0">
                          <a:solidFill>
                            <a:srgbClr val="000000"/>
                          </a:solidFill>
                          <a:latin typeface="Cambria Math" panose="02040503050406030204" pitchFamily="18" charset="0"/>
                        </a:rPr>
                        <m:t>𝑦𝑒𝑎𝑟</m:t>
                      </m:r>
                    </m:oMath>
                  </m:oMathPara>
                </a14:m>
                <a:endParaRPr lang="en-US" sz="1400" dirty="0">
                  <a:solidFill>
                    <a:srgbClr val="00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457200" y="2627725"/>
                <a:ext cx="5562600" cy="325025"/>
              </a:xfrm>
              <a:prstGeom prst="rect">
                <a:avLst/>
              </a:prstGeom>
              <a:blipFill>
                <a:blip r:embed="rId3"/>
                <a:stretch>
                  <a:fillRect b="-37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57200" y="3251315"/>
                <a:ext cx="7543800" cy="53963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smtClean="0">
                          <a:solidFill>
                            <a:srgbClr val="000000"/>
                          </a:solidFill>
                          <a:latin typeface="Cambria Math" panose="02040503050406030204" pitchFamily="18" charset="0"/>
                        </a:rPr>
                        <m:t>𝑟𝑀𝑅𝐼</m:t>
                      </m:r>
                      <m:r>
                        <a:rPr lang="en-US" sz="1400" i="1" smtClean="0">
                          <a:solidFill>
                            <a:srgbClr val="000000"/>
                          </a:solidFill>
                          <a:latin typeface="Cambria Math" panose="02040503050406030204" pitchFamily="18" charset="0"/>
                        </a:rPr>
                        <m:t>=</m:t>
                      </m:r>
                      <m:f>
                        <m:fPr>
                          <m:ctrlPr>
                            <a:rPr lang="en-US" sz="1400" i="1">
                              <a:solidFill>
                                <a:srgbClr val="000000"/>
                              </a:solidFill>
                              <a:latin typeface="Cambria Math" panose="02040503050406030204" pitchFamily="18" charset="0"/>
                            </a:rPr>
                          </m:ctrlPr>
                        </m:fPr>
                        <m:num>
                          <m:r>
                            <a:rPr lang="en-US" sz="1400" i="1">
                              <a:solidFill>
                                <a:srgbClr val="000000"/>
                              </a:solidFill>
                              <a:latin typeface="Cambria Math" panose="02040503050406030204" pitchFamily="18" charset="0"/>
                            </a:rPr>
                            <m:t>𝐸𝑥𝑝𝑒𝑐𝑡𝑒𝑑</m:t>
                          </m:r>
                          <m:r>
                            <a:rPr lang="en-US" sz="1400" i="1">
                              <a:solidFill>
                                <a:srgbClr val="000000"/>
                              </a:solidFill>
                              <a:latin typeface="Cambria Math" panose="02040503050406030204" pitchFamily="18" charset="0"/>
                            </a:rPr>
                            <m:t> </m:t>
                          </m:r>
                          <m:r>
                            <a:rPr lang="en-US" sz="1400" b="0" i="1" smtClean="0">
                              <a:solidFill>
                                <a:srgbClr val="000000"/>
                              </a:solidFill>
                              <a:latin typeface="Cambria Math" panose="02040503050406030204" pitchFamily="18" charset="0"/>
                            </a:rPr>
                            <m:t>𝑛𝑒𝑡</m:t>
                          </m:r>
                          <m:r>
                            <a:rPr lang="en-US" sz="1400" b="0" i="1" smtClean="0">
                              <a:solidFill>
                                <a:srgbClr val="000000"/>
                              </a:solidFill>
                              <a:latin typeface="Cambria Math" panose="02040503050406030204" pitchFamily="18" charset="0"/>
                            </a:rPr>
                            <m:t> </m:t>
                          </m:r>
                          <m:r>
                            <a:rPr lang="en-US" sz="1400" i="1">
                              <a:solidFill>
                                <a:srgbClr val="000000"/>
                              </a:solidFill>
                              <a:latin typeface="Cambria Math" panose="02040503050406030204" pitchFamily="18" charset="0"/>
                            </a:rPr>
                            <m:t>𝑛𝑢𝑚𝑏𝑒𝑟</m:t>
                          </m:r>
                          <m:r>
                            <a:rPr lang="en-US" sz="1400" i="1">
                              <a:solidFill>
                                <a:srgbClr val="000000"/>
                              </a:solidFill>
                              <a:latin typeface="Cambria Math" panose="02040503050406030204" pitchFamily="18" charset="0"/>
                            </a:rPr>
                            <m:t> </m:t>
                          </m:r>
                          <m:r>
                            <a:rPr lang="en-US" sz="1400" i="1">
                              <a:solidFill>
                                <a:srgbClr val="000000"/>
                              </a:solidFill>
                              <a:latin typeface="Cambria Math" panose="02040503050406030204" pitchFamily="18" charset="0"/>
                            </a:rPr>
                            <m:t>𝑜𝑓</m:t>
                          </m:r>
                          <m:r>
                            <a:rPr lang="en-US" sz="1400" i="1">
                              <a:solidFill>
                                <a:srgbClr val="000000"/>
                              </a:solidFill>
                              <a:latin typeface="Cambria Math" panose="02040503050406030204" pitchFamily="18" charset="0"/>
                            </a:rPr>
                            <m:t> </m:t>
                          </m:r>
                          <m:r>
                            <a:rPr lang="en-US" sz="1400" i="1">
                              <a:solidFill>
                                <a:srgbClr val="000000"/>
                              </a:solidFill>
                              <a:latin typeface="Cambria Math" panose="02040503050406030204" pitchFamily="18" charset="0"/>
                            </a:rPr>
                            <m:t>h𝑜𝑢𝑟𝑠</m:t>
                          </m:r>
                          <m:r>
                            <a:rPr lang="en-US" sz="1400" i="1">
                              <a:solidFill>
                                <a:srgbClr val="000000"/>
                              </a:solidFill>
                              <a:latin typeface="Cambria Math" panose="02040503050406030204" pitchFamily="18" charset="0"/>
                            </a:rPr>
                            <m:t> </m:t>
                          </m:r>
                          <m:r>
                            <a:rPr lang="en-US" sz="1400" i="1">
                              <a:solidFill>
                                <a:srgbClr val="000000"/>
                              </a:solidFill>
                              <a:latin typeface="Cambria Math" panose="02040503050406030204" pitchFamily="18" charset="0"/>
                            </a:rPr>
                            <m:t>𝑎𝑣𝑎𝑖𝑙𝑎𝑏𝑙𝑒</m:t>
                          </m:r>
                          <m:r>
                            <a:rPr lang="en-US" sz="1400" i="1">
                              <a:solidFill>
                                <a:srgbClr val="000000"/>
                              </a:solidFill>
                              <a:latin typeface="Cambria Math" panose="02040503050406030204" pitchFamily="18" charset="0"/>
                            </a:rPr>
                            <m:t> </m:t>
                          </m:r>
                          <m:r>
                            <a:rPr lang="en-US" sz="1400" i="1">
                              <a:solidFill>
                                <a:srgbClr val="000000"/>
                              </a:solidFill>
                              <a:latin typeface="Cambria Math" panose="02040503050406030204" pitchFamily="18" charset="0"/>
                            </a:rPr>
                            <m:t>𝑎𝑡</m:t>
                          </m:r>
                          <m:r>
                            <a:rPr lang="en-US" sz="1400" i="1">
                              <a:solidFill>
                                <a:srgbClr val="000000"/>
                              </a:solidFill>
                              <a:latin typeface="Cambria Math" panose="02040503050406030204" pitchFamily="18" charset="0"/>
                            </a:rPr>
                            <m:t> </m:t>
                          </m:r>
                          <m:r>
                            <a:rPr lang="en-US" sz="1400" i="1">
                              <a:solidFill>
                                <a:srgbClr val="000000"/>
                              </a:solidFill>
                              <a:latin typeface="Cambria Math" panose="02040503050406030204" pitchFamily="18" charset="0"/>
                            </a:rPr>
                            <m:t>𝐹𝐶𝐴</m:t>
                          </m:r>
                          <m:r>
                            <a:rPr lang="en-US" sz="1400" i="1">
                              <a:solidFill>
                                <a:srgbClr val="000000"/>
                              </a:solidFill>
                              <a:latin typeface="Cambria Math" panose="02040503050406030204" pitchFamily="18" charset="0"/>
                            </a:rPr>
                            <m:t> </m:t>
                          </m:r>
                          <m:r>
                            <a:rPr lang="en-US" sz="1400" i="1">
                              <a:solidFill>
                                <a:srgbClr val="000000"/>
                              </a:solidFill>
                              <a:latin typeface="Cambria Math" panose="02040503050406030204" pitchFamily="18" charset="0"/>
                            </a:rPr>
                            <m:t>𝑄𝐶</m:t>
                          </m:r>
                          <m:r>
                            <a:rPr lang="en-US" sz="1400" i="1">
                              <a:solidFill>
                                <a:srgbClr val="000000"/>
                              </a:solidFill>
                              <a:latin typeface="Cambria Math" panose="02040503050406030204" pitchFamily="18" charset="0"/>
                            </a:rPr>
                            <m:t> </m:t>
                          </m:r>
                          <m:r>
                            <a:rPr lang="en-US" sz="1400" i="1">
                              <a:solidFill>
                                <a:srgbClr val="000000"/>
                              </a:solidFill>
                              <a:latin typeface="Cambria Math" panose="02040503050406030204" pitchFamily="18" charset="0"/>
                            </a:rPr>
                            <m:t>𝑑𝑢𝑟𝑖𝑛𝑔</m:t>
                          </m:r>
                          <m:r>
                            <a:rPr lang="en-US" sz="1400" i="1">
                              <a:solidFill>
                                <a:srgbClr val="000000"/>
                              </a:solidFill>
                              <a:latin typeface="Cambria Math" panose="02040503050406030204" pitchFamily="18" charset="0"/>
                            </a:rPr>
                            <m:t> </m:t>
                          </m:r>
                          <m:r>
                            <a:rPr lang="en-US" sz="1400" i="1">
                              <a:solidFill>
                                <a:srgbClr val="000000"/>
                              </a:solidFill>
                              <a:latin typeface="Cambria Math" panose="02040503050406030204" pitchFamily="18" charset="0"/>
                            </a:rPr>
                            <m:t>𝑅𝐴𝐴</m:t>
                          </m:r>
                          <m:r>
                            <a:rPr lang="en-US" sz="1400" i="1">
                              <a:solidFill>
                                <a:srgbClr val="000000"/>
                              </a:solidFill>
                              <a:latin typeface="Cambria Math" panose="02040503050406030204" pitchFamily="18" charset="0"/>
                            </a:rPr>
                            <m:t> </m:t>
                          </m:r>
                          <m:r>
                            <a:rPr lang="en-US" sz="1400" b="0" i="1" smtClean="0">
                              <a:solidFill>
                                <a:srgbClr val="000000"/>
                              </a:solidFill>
                              <a:latin typeface="Cambria Math" panose="02040503050406030204" pitchFamily="18" charset="0"/>
                            </a:rPr>
                            <m:t>𝑀𝑅𝐼</m:t>
                          </m:r>
                          <m:r>
                            <a:rPr lang="en-US" sz="1400" b="0" i="1" smtClean="0">
                              <a:solidFill>
                                <a:srgbClr val="000000"/>
                              </a:solidFill>
                              <a:latin typeface="Cambria Math" panose="02040503050406030204" pitchFamily="18" charset="0"/>
                            </a:rPr>
                            <m:t> </m:t>
                          </m:r>
                          <m:r>
                            <a:rPr lang="en-US" sz="1400" b="0" i="1" smtClean="0">
                              <a:solidFill>
                                <a:srgbClr val="000000"/>
                              </a:solidFill>
                              <a:latin typeface="Cambria Math" panose="02040503050406030204" pitchFamily="18" charset="0"/>
                            </a:rPr>
                            <m:t>h𝑜𝑢𝑟𝑠</m:t>
                          </m:r>
                          <m:r>
                            <a:rPr lang="en-US" sz="1400" b="0" i="1" smtClean="0">
                              <a:solidFill>
                                <a:srgbClr val="000000"/>
                              </a:solidFill>
                              <a:latin typeface="Cambria Math" panose="02040503050406030204" pitchFamily="18" charset="0"/>
                            </a:rPr>
                            <m:t> </m:t>
                          </m:r>
                          <m:r>
                            <a:rPr lang="en-US" sz="1400" b="0" i="1" smtClean="0">
                              <a:solidFill>
                                <a:srgbClr val="000000"/>
                              </a:solidFill>
                              <a:latin typeface="Cambria Math" panose="02040503050406030204" pitchFamily="18" charset="0"/>
                            </a:rPr>
                            <m:t>𝑝𝑒𝑟</m:t>
                          </m:r>
                          <m:r>
                            <a:rPr lang="en-US" sz="1400" b="0" i="1" smtClean="0">
                              <a:solidFill>
                                <a:srgbClr val="000000"/>
                              </a:solidFill>
                              <a:latin typeface="Cambria Math" panose="02040503050406030204" pitchFamily="18" charset="0"/>
                            </a:rPr>
                            <m:t> </m:t>
                          </m:r>
                          <m:r>
                            <a:rPr lang="en-US" sz="1400" b="0" i="1" smtClean="0">
                              <a:solidFill>
                                <a:srgbClr val="000000"/>
                              </a:solidFill>
                              <a:latin typeface="Cambria Math" panose="02040503050406030204" pitchFamily="18" charset="0"/>
                            </a:rPr>
                            <m:t>𝑦𝑒𝑎𝑟</m:t>
                          </m:r>
                        </m:num>
                        <m:den>
                          <m:r>
                            <a:rPr lang="en-US" sz="1400" i="1">
                              <a:solidFill>
                                <a:srgbClr val="000000"/>
                              </a:solidFill>
                              <a:latin typeface="Cambria Math" panose="02040503050406030204" pitchFamily="18" charset="0"/>
                            </a:rPr>
                            <m:t>𝐸𝑥𝑝𝑒𝑐𝑡𝑒𝑑</m:t>
                          </m:r>
                          <m:r>
                            <a:rPr lang="en-US" sz="1400" i="1">
                              <a:solidFill>
                                <a:srgbClr val="000000"/>
                              </a:solidFill>
                              <a:latin typeface="Cambria Math" panose="02040503050406030204" pitchFamily="18" charset="0"/>
                            </a:rPr>
                            <m:t> </m:t>
                          </m:r>
                          <m:r>
                            <a:rPr lang="en-US" sz="1400" i="1">
                              <a:solidFill>
                                <a:srgbClr val="000000"/>
                              </a:solidFill>
                              <a:latin typeface="Cambria Math" panose="02040503050406030204" pitchFamily="18" charset="0"/>
                            </a:rPr>
                            <m:t>𝑛𝑢𝑚𝑏𝑒𝑟</m:t>
                          </m:r>
                          <m:r>
                            <a:rPr lang="en-US" sz="1400" i="1">
                              <a:solidFill>
                                <a:srgbClr val="000000"/>
                              </a:solidFill>
                              <a:latin typeface="Cambria Math" panose="02040503050406030204" pitchFamily="18" charset="0"/>
                            </a:rPr>
                            <m:t> </m:t>
                          </m:r>
                          <m:r>
                            <a:rPr lang="en-US" sz="1400" i="1">
                              <a:solidFill>
                                <a:srgbClr val="000000"/>
                              </a:solidFill>
                              <a:latin typeface="Cambria Math" panose="02040503050406030204" pitchFamily="18" charset="0"/>
                            </a:rPr>
                            <m:t>𝑜𝑓</m:t>
                          </m:r>
                          <m:r>
                            <a:rPr lang="en-US" sz="1400" i="1">
                              <a:solidFill>
                                <a:srgbClr val="000000"/>
                              </a:solidFill>
                              <a:latin typeface="Cambria Math" panose="02040503050406030204" pitchFamily="18" charset="0"/>
                            </a:rPr>
                            <m:t> </m:t>
                          </m:r>
                          <m:r>
                            <a:rPr lang="en-US" sz="1400" i="1">
                              <a:solidFill>
                                <a:srgbClr val="000000"/>
                              </a:solidFill>
                              <a:latin typeface="Cambria Math" panose="02040503050406030204" pitchFamily="18" charset="0"/>
                            </a:rPr>
                            <m:t>𝑅𝐴𝐴</m:t>
                          </m:r>
                          <m:r>
                            <a:rPr lang="en-US" sz="1400" i="1">
                              <a:solidFill>
                                <a:srgbClr val="000000"/>
                              </a:solidFill>
                              <a:latin typeface="Cambria Math" panose="02040503050406030204" pitchFamily="18" charset="0"/>
                            </a:rPr>
                            <m:t> </m:t>
                          </m:r>
                          <m:r>
                            <a:rPr lang="en-US" sz="1400" b="0" i="1" smtClean="0">
                              <a:solidFill>
                                <a:srgbClr val="000000"/>
                              </a:solidFill>
                              <a:latin typeface="Cambria Math" panose="02040503050406030204" pitchFamily="18" charset="0"/>
                            </a:rPr>
                            <m:t>𝑀𝑅𝐼</m:t>
                          </m:r>
                          <m:r>
                            <a:rPr lang="en-US" sz="1400" i="1">
                              <a:solidFill>
                                <a:srgbClr val="000000"/>
                              </a:solidFill>
                              <a:latin typeface="Cambria Math" panose="02040503050406030204" pitchFamily="18" charset="0"/>
                            </a:rPr>
                            <m:t> </m:t>
                          </m:r>
                          <m:r>
                            <a:rPr lang="en-US" sz="1400" i="1">
                              <a:solidFill>
                                <a:srgbClr val="000000"/>
                              </a:solidFill>
                              <a:latin typeface="Cambria Math" panose="02040503050406030204" pitchFamily="18" charset="0"/>
                            </a:rPr>
                            <m:t>h𝑜𝑢𝑟𝑠</m:t>
                          </m:r>
                          <m:r>
                            <a:rPr lang="en-US" sz="1400" b="0" i="1" smtClean="0">
                              <a:solidFill>
                                <a:srgbClr val="000000"/>
                              </a:solidFill>
                              <a:latin typeface="Cambria Math" panose="02040503050406030204" pitchFamily="18" charset="0"/>
                            </a:rPr>
                            <m:t> </m:t>
                          </m:r>
                          <m:r>
                            <a:rPr lang="en-US" sz="1400" b="0" i="1" smtClean="0">
                              <a:solidFill>
                                <a:srgbClr val="000000"/>
                              </a:solidFill>
                              <a:latin typeface="Cambria Math" panose="02040503050406030204" pitchFamily="18" charset="0"/>
                            </a:rPr>
                            <m:t>𝑝𝑒𝑟</m:t>
                          </m:r>
                          <m:r>
                            <a:rPr lang="en-US" sz="1400" b="0" i="1" smtClean="0">
                              <a:solidFill>
                                <a:srgbClr val="000000"/>
                              </a:solidFill>
                              <a:latin typeface="Cambria Math" panose="02040503050406030204" pitchFamily="18" charset="0"/>
                            </a:rPr>
                            <m:t> </m:t>
                          </m:r>
                          <m:r>
                            <a:rPr lang="en-US" sz="1400" b="0" i="1" smtClean="0">
                              <a:solidFill>
                                <a:srgbClr val="000000"/>
                              </a:solidFill>
                              <a:latin typeface="Cambria Math" panose="02040503050406030204" pitchFamily="18" charset="0"/>
                            </a:rPr>
                            <m:t>𝑦𝑒𝑎𝑟</m:t>
                          </m:r>
                        </m:den>
                      </m:f>
                    </m:oMath>
                  </m:oMathPara>
                </a14:m>
                <a:endParaRPr lang="en-US" sz="1400" dirty="0">
                  <a:solidFill>
                    <a:srgbClr val="0000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457200" y="3251315"/>
                <a:ext cx="7543800" cy="539635"/>
              </a:xfrm>
              <a:prstGeom prst="rect">
                <a:avLst/>
              </a:prstGeom>
              <a:blipFill>
                <a:blip r:embed="rId4"/>
                <a:stretch>
                  <a:fillRect b="-44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924800" y="1321938"/>
                <a:ext cx="87630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h𝑜𝑢𝑟</m:t>
                      </m:r>
                      <m:r>
                        <a:rPr lang="en-US" sz="1400" b="0" i="1" smtClean="0">
                          <a:latin typeface="Cambria Math" panose="02040503050406030204" pitchFamily="18" charset="0"/>
                        </a:rPr>
                        <m:t>/</m:t>
                      </m:r>
                      <m:r>
                        <a:rPr lang="en-US" sz="1400" b="0" i="1" smtClean="0">
                          <a:latin typeface="Cambria Math" panose="02040503050406030204" pitchFamily="18" charset="0"/>
                        </a:rPr>
                        <m:t>𝑦𝑒𝑎𝑟</m:t>
                      </m:r>
                    </m:oMath>
                  </m:oMathPara>
                </a14:m>
                <a:endParaRPr lang="en-US"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7924800" y="1321938"/>
                <a:ext cx="876300" cy="215444"/>
              </a:xfrm>
              <a:prstGeom prst="rect">
                <a:avLst/>
              </a:prstGeom>
              <a:blipFill>
                <a:blip r:embed="rId5"/>
                <a:stretch>
                  <a:fillRect l="-5556" r="-4167" b="-3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924800" y="2670563"/>
                <a:ext cx="87630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h𝑜𝑢𝑟</m:t>
                      </m:r>
                      <m:r>
                        <a:rPr lang="en-US" sz="1400" b="0" i="1" smtClean="0">
                          <a:latin typeface="Cambria Math" panose="02040503050406030204" pitchFamily="18" charset="0"/>
                        </a:rPr>
                        <m:t>/</m:t>
                      </m:r>
                      <m:r>
                        <a:rPr lang="en-US" sz="1400" b="0" i="1" smtClean="0">
                          <a:latin typeface="Cambria Math" panose="02040503050406030204" pitchFamily="18" charset="0"/>
                        </a:rPr>
                        <m:t>𝑦𝑒𝑎𝑟</m:t>
                      </m:r>
                    </m:oMath>
                  </m:oMathPara>
                </a14:m>
                <a:endParaRPr lang="en-US"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7924800" y="2670563"/>
                <a:ext cx="876300" cy="215444"/>
              </a:xfrm>
              <a:prstGeom prst="rect">
                <a:avLst/>
              </a:prstGeom>
              <a:blipFill>
                <a:blip r:embed="rId6"/>
                <a:stretch>
                  <a:fillRect l="-5556" r="-4167" b="-3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7962900" y="3411803"/>
                <a:ext cx="80010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𝑢𝑛𝑖𝑡𝑙𝑒𝑠𝑠</m:t>
                      </m:r>
                    </m:oMath>
                  </m:oMathPara>
                </a14:m>
                <a:endParaRPr lang="en-US" sz="1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7962900" y="3411803"/>
                <a:ext cx="800100" cy="215444"/>
              </a:xfrm>
              <a:prstGeom prst="rect">
                <a:avLst/>
              </a:prstGeom>
              <a:blipFill>
                <a:blip r:embed="rId7"/>
                <a:stretch>
                  <a:fillRect b="-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57200" y="4092773"/>
                <a:ext cx="6553200"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00"/>
                          </a:solidFill>
                          <a:latin typeface="Cambria Math" panose="02040503050406030204" pitchFamily="18" charset="0"/>
                        </a:rPr>
                        <m:t>𝑄𝑀𝑅𝐼𝐶</m:t>
                      </m:r>
                      <m:r>
                        <a:rPr lang="en-US" sz="1400" i="1" smtClean="0">
                          <a:solidFill>
                            <a:srgbClr val="000000"/>
                          </a:solidFill>
                          <a:latin typeface="Cambria Math" panose="02040503050406030204" pitchFamily="18" charset="0"/>
                        </a:rPr>
                        <m:t>=</m:t>
                      </m:r>
                      <m:r>
                        <a:rPr lang="en-US" sz="1400" b="0" i="1" smtClean="0">
                          <a:solidFill>
                            <a:srgbClr val="000000"/>
                          </a:solidFill>
                          <a:latin typeface="Cambria Math" panose="02040503050406030204" pitchFamily="18" charset="0"/>
                        </a:rPr>
                        <m:t>𝐹𝐶𝐴</m:t>
                      </m:r>
                      <m:r>
                        <a:rPr lang="en-US" sz="1400" b="0" i="1" smtClean="0">
                          <a:solidFill>
                            <a:srgbClr val="000000"/>
                          </a:solidFill>
                          <a:latin typeface="Cambria Math" panose="02040503050406030204" pitchFamily="18" charset="0"/>
                        </a:rPr>
                        <m:t> </m:t>
                      </m:r>
                      <m:r>
                        <a:rPr lang="en-US" sz="1400" b="0" i="1" smtClean="0">
                          <a:solidFill>
                            <a:srgbClr val="000000"/>
                          </a:solidFill>
                          <a:latin typeface="Cambria Math" panose="02040503050406030204" pitchFamily="18" charset="0"/>
                        </a:rPr>
                        <m:t>𝑄𝐶</m:t>
                      </m:r>
                      <m:r>
                        <a:rPr lang="en-US" sz="1400" b="0" i="1" smtClean="0">
                          <a:solidFill>
                            <a:srgbClr val="000000"/>
                          </a:solidFill>
                          <a:latin typeface="Cambria Math" panose="02040503050406030204" pitchFamily="18" charset="0"/>
                        </a:rPr>
                        <m:t> ×</m:t>
                      </m:r>
                      <m:r>
                        <a:rPr lang="en-US" sz="1400" b="0" i="1" smtClean="0">
                          <a:solidFill>
                            <a:srgbClr val="000000"/>
                          </a:solidFill>
                          <a:latin typeface="Cambria Math" panose="02040503050406030204" pitchFamily="18" charset="0"/>
                          <a:ea typeface="Cambria Math" panose="02040503050406030204" pitchFamily="18" charset="0"/>
                        </a:rPr>
                        <m:t>𝑟𝑀𝑅𝐼</m:t>
                      </m:r>
                      <m:r>
                        <a:rPr lang="en-US" sz="1400" b="0" i="1" smtClean="0">
                          <a:solidFill>
                            <a:srgbClr val="000000"/>
                          </a:solidFill>
                          <a:latin typeface="Cambria Math" panose="02040503050406030204" pitchFamily="18" charset="0"/>
                          <a:ea typeface="Cambria Math" panose="02040503050406030204" pitchFamily="18" charset="0"/>
                        </a:rPr>
                        <m:t>=</m:t>
                      </m:r>
                      <m:r>
                        <a:rPr lang="en-US" sz="1400" b="0" i="1" smtClean="0">
                          <a:solidFill>
                            <a:srgbClr val="000000"/>
                          </a:solidFill>
                          <a:latin typeface="Cambria Math" panose="02040503050406030204" pitchFamily="18" charset="0"/>
                          <a:ea typeface="Cambria Math" panose="02040503050406030204" pitchFamily="18" charset="0"/>
                        </a:rPr>
                        <m:t>𝐸𝑥𝑝𝑒𝑐𝑡𝑒𝑑</m:t>
                      </m:r>
                      <m:r>
                        <a:rPr lang="en-US" sz="1400" b="0" i="1" smtClean="0">
                          <a:solidFill>
                            <a:srgbClr val="000000"/>
                          </a:solidFill>
                          <a:latin typeface="Cambria Math" panose="02040503050406030204" pitchFamily="18" charset="0"/>
                          <a:ea typeface="Cambria Math" panose="02040503050406030204" pitchFamily="18" charset="0"/>
                        </a:rPr>
                        <m:t> </m:t>
                      </m:r>
                      <m:r>
                        <a:rPr lang="en-US" sz="1400" b="0" i="1" smtClean="0">
                          <a:solidFill>
                            <a:srgbClr val="000000"/>
                          </a:solidFill>
                          <a:latin typeface="Cambria Math" panose="02040503050406030204" pitchFamily="18" charset="0"/>
                          <a:ea typeface="Cambria Math" panose="02040503050406030204" pitchFamily="18" charset="0"/>
                        </a:rPr>
                        <m:t>𝑛𝑒𝑡</m:t>
                      </m:r>
                      <m:r>
                        <a:rPr lang="en-US" sz="1400" b="0" i="1" smtClean="0">
                          <a:solidFill>
                            <a:srgbClr val="000000"/>
                          </a:solidFill>
                          <a:latin typeface="Cambria Math" panose="02040503050406030204" pitchFamily="18" charset="0"/>
                          <a:ea typeface="Cambria Math" panose="02040503050406030204" pitchFamily="18" charset="0"/>
                        </a:rPr>
                        <m:t> </m:t>
                      </m:r>
                      <m:r>
                        <a:rPr lang="en-US" sz="1400" b="0" i="1" smtClean="0">
                          <a:solidFill>
                            <a:srgbClr val="000000"/>
                          </a:solidFill>
                          <a:latin typeface="Cambria Math" panose="02040503050406030204" pitchFamily="18" charset="0"/>
                          <a:ea typeface="Cambria Math" panose="02040503050406030204" pitchFamily="18" charset="0"/>
                        </a:rPr>
                        <m:t>𝑒𝑛𝑒𝑟𝑔𝑦</m:t>
                      </m:r>
                      <m:r>
                        <a:rPr lang="en-US" sz="1400" b="0" i="1" smtClean="0">
                          <a:solidFill>
                            <a:srgbClr val="000000"/>
                          </a:solidFill>
                          <a:latin typeface="Cambria Math" panose="02040503050406030204" pitchFamily="18" charset="0"/>
                          <a:ea typeface="Cambria Math" panose="02040503050406030204" pitchFamily="18" charset="0"/>
                        </a:rPr>
                        <m:t> </m:t>
                      </m:r>
                      <m:r>
                        <a:rPr lang="en-US" sz="1400" b="0" i="1" smtClean="0">
                          <a:solidFill>
                            <a:srgbClr val="000000"/>
                          </a:solidFill>
                          <a:latin typeface="Cambria Math" panose="02040503050406030204" pitchFamily="18" charset="0"/>
                          <a:ea typeface="Cambria Math" panose="02040503050406030204" pitchFamily="18" charset="0"/>
                        </a:rPr>
                        <m:t>𝑜𝑢𝑡𝑝𝑢𝑡</m:t>
                      </m:r>
                      <m:r>
                        <a:rPr lang="en-US" sz="1400" i="1">
                          <a:solidFill>
                            <a:srgbClr val="000000"/>
                          </a:solidFill>
                          <a:latin typeface="Cambria Math" panose="02040503050406030204" pitchFamily="18" charset="0"/>
                          <a:ea typeface="Cambria Math" panose="02040503050406030204" pitchFamily="18" charset="0"/>
                        </a:rPr>
                        <m:t> </m:t>
                      </m:r>
                      <m:r>
                        <a:rPr lang="en-US" sz="1400" b="0" i="1" smtClean="0">
                          <a:solidFill>
                            <a:srgbClr val="000000"/>
                          </a:solidFill>
                          <a:latin typeface="Cambria Math" panose="02040503050406030204" pitchFamily="18" charset="0"/>
                          <a:ea typeface="Cambria Math" panose="02040503050406030204" pitchFamily="18" charset="0"/>
                        </a:rPr>
                        <m:t>𝑖𝑛</m:t>
                      </m:r>
                      <m:r>
                        <a:rPr lang="en-US" sz="1400" b="0" i="1" smtClean="0">
                          <a:solidFill>
                            <a:srgbClr val="000000"/>
                          </a:solidFill>
                          <a:latin typeface="Cambria Math" panose="02040503050406030204" pitchFamily="18" charset="0"/>
                          <a:ea typeface="Cambria Math" panose="02040503050406030204" pitchFamily="18" charset="0"/>
                        </a:rPr>
                        <m:t> </m:t>
                      </m:r>
                      <m:r>
                        <a:rPr lang="en-US" sz="1400" b="0" i="1" smtClean="0">
                          <a:solidFill>
                            <a:srgbClr val="000000"/>
                          </a:solidFill>
                          <a:latin typeface="Cambria Math" panose="02040503050406030204" pitchFamily="18" charset="0"/>
                          <a:ea typeface="Cambria Math" panose="02040503050406030204" pitchFamily="18" charset="0"/>
                        </a:rPr>
                        <m:t>𝑒𝑎𝑐h</m:t>
                      </m:r>
                      <m:r>
                        <a:rPr lang="en-US" sz="1400" b="0" i="1" smtClean="0">
                          <a:solidFill>
                            <a:srgbClr val="000000"/>
                          </a:solidFill>
                          <a:latin typeface="Cambria Math" panose="02040503050406030204" pitchFamily="18" charset="0"/>
                          <a:ea typeface="Cambria Math" panose="02040503050406030204" pitchFamily="18" charset="0"/>
                        </a:rPr>
                        <m:t> </m:t>
                      </m:r>
                      <m:r>
                        <a:rPr lang="en-US" sz="1400" i="1">
                          <a:solidFill>
                            <a:srgbClr val="000000"/>
                          </a:solidFill>
                          <a:latin typeface="Cambria Math" panose="02040503050406030204" pitchFamily="18" charset="0"/>
                          <a:ea typeface="Cambria Math" panose="02040503050406030204" pitchFamily="18" charset="0"/>
                        </a:rPr>
                        <m:t>𝑅𝐴𝐴</m:t>
                      </m:r>
                      <m:r>
                        <a:rPr lang="en-US" sz="1400" i="1">
                          <a:solidFill>
                            <a:srgbClr val="000000"/>
                          </a:solidFill>
                          <a:latin typeface="Cambria Math" panose="02040503050406030204" pitchFamily="18" charset="0"/>
                          <a:ea typeface="Cambria Math" panose="02040503050406030204" pitchFamily="18" charset="0"/>
                        </a:rPr>
                        <m:t> </m:t>
                      </m:r>
                      <m:r>
                        <a:rPr lang="en-US" sz="1400" i="1">
                          <a:solidFill>
                            <a:srgbClr val="000000"/>
                          </a:solidFill>
                          <a:latin typeface="Cambria Math" panose="02040503050406030204" pitchFamily="18" charset="0"/>
                          <a:ea typeface="Cambria Math" panose="02040503050406030204" pitchFamily="18" charset="0"/>
                        </a:rPr>
                        <m:t>𝑀𝑅𝐼</m:t>
                      </m:r>
                      <m:r>
                        <a:rPr lang="en-US" sz="1400" i="1">
                          <a:solidFill>
                            <a:srgbClr val="000000"/>
                          </a:solidFill>
                          <a:latin typeface="Cambria Math" panose="02040503050406030204" pitchFamily="18" charset="0"/>
                          <a:ea typeface="Cambria Math" panose="02040503050406030204" pitchFamily="18" charset="0"/>
                        </a:rPr>
                        <m:t> </m:t>
                      </m:r>
                      <m:r>
                        <a:rPr lang="en-US" sz="1400" i="1">
                          <a:solidFill>
                            <a:srgbClr val="000000"/>
                          </a:solidFill>
                          <a:latin typeface="Cambria Math" panose="02040503050406030204" pitchFamily="18" charset="0"/>
                          <a:ea typeface="Cambria Math" panose="02040503050406030204" pitchFamily="18" charset="0"/>
                        </a:rPr>
                        <m:t>h𝑜𝑢𝑟</m:t>
                      </m:r>
                    </m:oMath>
                  </m:oMathPara>
                </a14:m>
                <a:endParaRPr lang="en-US" sz="1400" dirty="0">
                  <a:solidFill>
                    <a:srgbClr val="000000"/>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457200" y="4092773"/>
                <a:ext cx="6553200" cy="307777"/>
              </a:xfrm>
              <a:prstGeom prst="rect">
                <a:avLst/>
              </a:prstGeom>
              <a:blipFill>
                <a:blip r:embed="rId8"/>
                <a:stretch>
                  <a:fillRect b="-5882"/>
                </a:stretch>
              </a:blipFill>
            </p:spPr>
            <p:txBody>
              <a:bodyPr/>
              <a:lstStyle/>
              <a:p>
                <a:r>
                  <a:rPr lang="en-US">
                    <a:noFill/>
                  </a:rPr>
                  <a:t> </a:t>
                </a:r>
              </a:p>
            </p:txBody>
          </p:sp>
        </mc:Fallback>
      </mc:AlternateContent>
      <p:sp>
        <p:nvSpPr>
          <p:cNvPr id="18" name="TextBox 17"/>
          <p:cNvSpPr txBox="1"/>
          <p:nvPr/>
        </p:nvSpPr>
        <p:spPr>
          <a:xfrm>
            <a:off x="7962900" y="895350"/>
            <a:ext cx="800100" cy="215444"/>
          </a:xfrm>
          <a:prstGeom prst="rect">
            <a:avLst/>
          </a:prstGeom>
          <a:noFill/>
        </p:spPr>
        <p:txBody>
          <a:bodyPr wrap="square" lIns="0" tIns="0" rIns="0" bIns="0" rtlCol="0">
            <a:spAutoFit/>
          </a:bodyPr>
          <a:lstStyle/>
          <a:p>
            <a:pPr algn="ctr"/>
            <a:r>
              <a:rPr lang="en-US" sz="1400" i="1" u="sng" dirty="0" smtClean="0"/>
              <a:t>Units</a:t>
            </a:r>
            <a:endParaRPr lang="en-US" sz="1400" i="1" u="sng" dirty="0"/>
          </a:p>
        </p:txBody>
      </p:sp>
      <mc:AlternateContent xmlns:mc="http://schemas.openxmlformats.org/markup-compatibility/2006" xmlns:a14="http://schemas.microsoft.com/office/drawing/2010/main">
        <mc:Choice Requires="a14">
          <p:sp>
            <p:nvSpPr>
              <p:cNvPr id="19" name="TextBox 18"/>
              <p:cNvSpPr txBox="1"/>
              <p:nvPr/>
            </p:nvSpPr>
            <p:spPr>
              <a:xfrm>
                <a:off x="7962900" y="4138939"/>
                <a:ext cx="80010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𝑀𝑊</m:t>
                      </m:r>
                    </m:oMath>
                  </m:oMathPara>
                </a14:m>
                <a:endParaRPr lang="en-US" sz="1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7962900" y="4138939"/>
                <a:ext cx="800100" cy="215444"/>
              </a:xfrm>
              <a:prstGeom prst="rect">
                <a:avLst/>
              </a:prstGeom>
              <a:blipFill>
                <a:blip r:embed="rId9"/>
                <a:stretch>
                  <a:fillRect b="-5714"/>
                </a:stretch>
              </a:blipFill>
            </p:spPr>
            <p:txBody>
              <a:bodyPr/>
              <a:lstStyle/>
              <a:p>
                <a:r>
                  <a:rPr lang="en-US">
                    <a:noFill/>
                  </a:rPr>
                  <a:t> </a:t>
                </a:r>
              </a:p>
            </p:txBody>
          </p:sp>
        </mc:Fallback>
      </mc:AlternateContent>
    </p:spTree>
    <p:extLst>
      <p:ext uri="{BB962C8B-B14F-4D97-AF65-F5344CB8AC3E}">
        <p14:creationId xmlns:p14="http://schemas.microsoft.com/office/powerpoint/2010/main" val="620496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17</a:t>
            </a:fld>
            <a:endParaRPr lang="en-US" dirty="0"/>
          </a:p>
        </p:txBody>
      </p:sp>
      <p:sp>
        <p:nvSpPr>
          <p:cNvPr id="3" name="Title 2"/>
          <p:cNvSpPr>
            <a:spLocks noGrp="1"/>
          </p:cNvSpPr>
          <p:nvPr>
            <p:ph type="title"/>
          </p:nvPr>
        </p:nvSpPr>
        <p:spPr/>
        <p:txBody>
          <a:bodyPr>
            <a:normAutofit/>
          </a:bodyPr>
          <a:lstStyle/>
          <a:p>
            <a:r>
              <a:rPr lang="en-US" dirty="0" err="1" smtClean="0"/>
              <a:t>rMRI</a:t>
            </a:r>
            <a:r>
              <a:rPr lang="en-US" dirty="0" smtClean="0"/>
              <a:t> &gt; 1 due to Different Seasonal QCs</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normAutofit fontScale="77500" lnSpcReduction="20000"/>
              </a:bodyPr>
              <a:lstStyle/>
              <a:p>
                <a:r>
                  <a:rPr lang="en-US" dirty="0" smtClean="0"/>
                  <a:t>Assume 2 RAA MRI hours per year (1 hour summer, 1 hour winter) so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𝐴𝑛𝑛𝑢𝑎𝑙</m:t>
                        </m:r>
                        <m:r>
                          <a:rPr lang="en-US" i="1">
                            <a:latin typeface="Cambria Math" panose="02040503050406030204" pitchFamily="18" charset="0"/>
                          </a:rPr>
                          <m:t> </m:t>
                        </m:r>
                        <m:r>
                          <a:rPr lang="en-US" i="1">
                            <a:latin typeface="Cambria Math" panose="02040503050406030204" pitchFamily="18" charset="0"/>
                          </a:rPr>
                          <m:t>𝑀𝑅𝐼</m:t>
                        </m:r>
                      </m:e>
                      <m:sub>
                        <m:r>
                          <a:rPr lang="en-US" i="1">
                            <a:latin typeface="Cambria Math" panose="02040503050406030204" pitchFamily="18" charset="0"/>
                          </a:rPr>
                          <m:t>𝑝𝑒𝑟𝑓𝑒𝑐𝑡</m:t>
                        </m:r>
                      </m:sub>
                    </m:sSub>
                    <m:r>
                      <a:rPr lang="en-US" i="1">
                        <a:latin typeface="Cambria Math" panose="02040503050406030204" pitchFamily="18" charset="0"/>
                      </a:rPr>
                      <m:t>=2 </m:t>
                    </m:r>
                    <m:r>
                      <a:rPr lang="en-US" i="1">
                        <a:latin typeface="Cambria Math" panose="02040503050406030204" pitchFamily="18" charset="0"/>
                      </a:rPr>
                      <m:t>h𝑜𝑢𝑟𝑠</m:t>
                    </m:r>
                  </m:oMath>
                </a14:m>
                <a:endParaRPr lang="en-US" dirty="0"/>
              </a:p>
              <a:p>
                <a:r>
                  <a:rPr lang="en-US" dirty="0" smtClean="0"/>
                  <a:t>Consider a thermal resource with </a:t>
                </a:r>
                <a:r>
                  <a:rPr lang="en-US" dirty="0" err="1" smtClean="0"/>
                  <a:t>EFORd</a:t>
                </a:r>
                <a:r>
                  <a:rPr lang="en-US" dirty="0" smtClean="0"/>
                  <a:t> = 0, FCA QC = 100 MW, Summer QC = 100 MW, and Winter QC = 150 MW</a:t>
                </a:r>
              </a:p>
              <a:p>
                <a:r>
                  <a:rPr lang="en-US" dirty="0" smtClean="0"/>
                  <a:t>Changing the thermal resource’s FCA QC by 1 MW changes its expected energy output during RAA MRI hours by 2.5 MWh per year (1 MWh summer + 1.5 MWh winter)</a:t>
                </a:r>
              </a:p>
              <a:p>
                <a:pPr lvl="1"/>
                <a14:m>
                  <m:oMath xmlns:m="http://schemas.openxmlformats.org/officeDocument/2006/math">
                    <m:r>
                      <a:rPr lang="en-US" i="1">
                        <a:latin typeface="Cambria Math" panose="02040503050406030204" pitchFamily="18" charset="0"/>
                        <a:ea typeface="Cambria Math" panose="02040503050406030204" pitchFamily="18" charset="0"/>
                      </a:rPr>
                      <m:t>𝐴𝑛𝑛𝑢𝑎𝑙</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𝑀𝑅𝐼</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1 </m:t>
                        </m:r>
                        <m:r>
                          <a:rPr lang="en-US" b="0" i="1" smtClean="0">
                            <a:latin typeface="Cambria Math" panose="02040503050406030204" pitchFamily="18" charset="0"/>
                            <a:ea typeface="Cambria Math" panose="02040503050406030204" pitchFamily="18" charset="0"/>
                          </a:rPr>
                          <m:t>𝑀𝑊h</m:t>
                        </m:r>
                        <m:r>
                          <a:rPr lang="en-US" b="0" i="1" smtClean="0">
                            <a:latin typeface="Cambria Math" panose="02040503050406030204" pitchFamily="18" charset="0"/>
                            <a:ea typeface="Cambria Math" panose="02040503050406030204" pitchFamily="18" charset="0"/>
                          </a:rPr>
                          <m:t>+1.5 </m:t>
                        </m:r>
                        <m:r>
                          <a:rPr lang="en-US" b="0" i="1" smtClean="0">
                            <a:latin typeface="Cambria Math" panose="02040503050406030204" pitchFamily="18" charset="0"/>
                            <a:ea typeface="Cambria Math" panose="02040503050406030204" pitchFamily="18" charset="0"/>
                          </a:rPr>
                          <m:t>𝑀𝑊h</m:t>
                        </m:r>
                      </m:num>
                      <m:den>
                        <m:r>
                          <a:rPr lang="en-US" b="0" i="1" smtClean="0">
                            <a:latin typeface="Cambria Math" panose="02040503050406030204" pitchFamily="18" charset="0"/>
                            <a:ea typeface="Cambria Math" panose="02040503050406030204" pitchFamily="18" charset="0"/>
                          </a:rPr>
                          <m:t>1 </m:t>
                        </m:r>
                        <m:r>
                          <a:rPr lang="en-US" b="0" i="1" smtClean="0">
                            <a:latin typeface="Cambria Math" panose="02040503050406030204" pitchFamily="18" charset="0"/>
                            <a:ea typeface="Cambria Math" panose="02040503050406030204" pitchFamily="18" charset="0"/>
                          </a:rPr>
                          <m:t>𝑀𝑊</m:t>
                        </m:r>
                      </m:den>
                    </m:f>
                    <m:r>
                      <a:rPr lang="en-US" b="0" i="1" smtClean="0">
                        <a:latin typeface="Cambria Math" panose="02040503050406030204" pitchFamily="18" charset="0"/>
                        <a:ea typeface="Cambria Math" panose="02040503050406030204" pitchFamily="18" charset="0"/>
                      </a:rPr>
                      <m:t>=2.5 </m:t>
                    </m:r>
                    <m:r>
                      <a:rPr lang="en-US" b="0" i="1" smtClean="0">
                        <a:latin typeface="Cambria Math" panose="02040503050406030204" pitchFamily="18" charset="0"/>
                        <a:ea typeface="Cambria Math" panose="02040503050406030204" pitchFamily="18" charset="0"/>
                      </a:rPr>
                      <m:t>h𝑜𝑢𝑟𝑠</m:t>
                    </m:r>
                  </m:oMath>
                </a14:m>
                <a:endParaRPr lang="en-US" dirty="0" smtClean="0"/>
              </a:p>
              <a:p>
                <a:pPr lvl="1"/>
                <a14:m>
                  <m:oMath xmlns:m="http://schemas.openxmlformats.org/officeDocument/2006/math">
                    <m:r>
                      <a:rPr lang="en-US" i="1">
                        <a:latin typeface="Cambria Math" panose="02040503050406030204" pitchFamily="18" charset="0"/>
                      </a:rPr>
                      <m:t>𝑟𝑀𝑅𝐼</m:t>
                    </m:r>
                    <m:r>
                      <a:rPr lang="en-US" i="1">
                        <a:latin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2.5 </m:t>
                        </m:r>
                        <m:r>
                          <a:rPr lang="en-US" b="0" i="1" smtClean="0">
                            <a:latin typeface="Cambria Math" panose="02040503050406030204" pitchFamily="18" charset="0"/>
                            <a:ea typeface="Cambria Math" panose="02040503050406030204" pitchFamily="18" charset="0"/>
                          </a:rPr>
                          <m:t>h𝑜𝑢𝑟𝑠</m:t>
                        </m:r>
                      </m:num>
                      <m:den>
                        <m:r>
                          <a:rPr lang="en-US" b="0" i="1" smtClean="0">
                            <a:latin typeface="Cambria Math" panose="02040503050406030204" pitchFamily="18" charset="0"/>
                            <a:ea typeface="Cambria Math" panose="02040503050406030204" pitchFamily="18" charset="0"/>
                          </a:rPr>
                          <m:t>2 </m:t>
                        </m:r>
                        <m:r>
                          <a:rPr lang="en-US" b="0" i="1" smtClean="0">
                            <a:latin typeface="Cambria Math" panose="02040503050406030204" pitchFamily="18" charset="0"/>
                            <a:ea typeface="Cambria Math" panose="02040503050406030204" pitchFamily="18" charset="0"/>
                          </a:rPr>
                          <m:t>h𝑜𝑢𝑟𝑠</m:t>
                        </m:r>
                      </m:den>
                    </m:f>
                    <m:r>
                      <a:rPr lang="en-US" b="0" i="1" smtClean="0">
                        <a:latin typeface="Cambria Math" panose="02040503050406030204" pitchFamily="18" charset="0"/>
                        <a:ea typeface="Cambria Math" panose="02040503050406030204" pitchFamily="18" charset="0"/>
                      </a:rPr>
                      <m:t>=1.25</m:t>
                    </m:r>
                  </m:oMath>
                </a14:m>
                <a:endParaRPr lang="en-US" b="0" dirty="0" smtClean="0"/>
              </a:p>
              <a:p>
                <a:r>
                  <a:rPr lang="en-US" dirty="0" smtClean="0"/>
                  <a:t>Because of the thermal resource’s seasonal QC difference, 1 MW of its FCA QC contributes 25% more to reliability than 1 MW of perfect capacity FCA QC</a:t>
                </a:r>
                <a:endParaRPr lang="en-US" b="0" dirty="0" smtClean="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a:blip r:embed="rId3"/>
                <a:stretch>
                  <a:fillRect l="-519" t="-2192" r="-1259"/>
                </a:stretch>
              </a:blipFill>
            </p:spPr>
            <p:txBody>
              <a:bodyPr/>
              <a:lstStyle/>
              <a:p>
                <a:r>
                  <a:rPr lang="en-US">
                    <a:noFill/>
                  </a:rPr>
                  <a:t> </a:t>
                </a:r>
              </a:p>
            </p:txBody>
          </p:sp>
        </mc:Fallback>
      </mc:AlternateContent>
    </p:spTree>
    <p:extLst>
      <p:ext uri="{BB962C8B-B14F-4D97-AF65-F5344CB8AC3E}">
        <p14:creationId xmlns:p14="http://schemas.microsoft.com/office/powerpoint/2010/main" val="24042027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57200" y="1051322"/>
                <a:ext cx="8458200" cy="3609516"/>
              </a:xfrm>
            </p:spPr>
            <p:txBody>
              <a:bodyPr>
                <a:normAutofit/>
              </a:bodyPr>
              <a:lstStyle/>
              <a:p>
                <a:r>
                  <a:rPr lang="en-US" sz="2100" dirty="0" smtClean="0"/>
                  <a:t>Consider a 200MW nameplate resource with profiled output in GE MARS</a:t>
                </a:r>
              </a:p>
              <a:p>
                <a:pPr lvl="1"/>
                <a:r>
                  <a:rPr lang="en-US" sz="1700" dirty="0" smtClean="0"/>
                  <a:t>FCA QC = 100 MW</a:t>
                </a:r>
              </a:p>
              <a:p>
                <a:pPr lvl="1"/>
                <a:r>
                  <a:rPr lang="en-US" sz="1700" dirty="0" smtClean="0"/>
                  <a:t>1 RAA MRI hour</a:t>
                </a:r>
              </a:p>
              <a:p>
                <a:r>
                  <a:rPr lang="en-US" sz="2100" dirty="0" smtClean="0"/>
                  <a:t>Based on the output profile,</a:t>
                </a:r>
              </a:p>
              <a:p>
                <a:pPr lvl="1"/>
                <a14:m>
                  <m:oMath xmlns:m="http://schemas.openxmlformats.org/officeDocument/2006/math">
                    <m:r>
                      <a:rPr lang="en-US" sz="1800" i="1">
                        <a:latin typeface="Cambria Math" panose="02040503050406030204" pitchFamily="18" charset="0"/>
                        <a:ea typeface="Cambria Math" panose="02040503050406030204" pitchFamily="18" charset="0"/>
                      </a:rPr>
                      <m:t>𝐴𝑛𝑛𝑢𝑎𝑙</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𝑀𝑅𝐼</m:t>
                    </m:r>
                    <m:r>
                      <a:rPr lang="en-US" sz="1800" i="1">
                        <a:latin typeface="Cambria Math" panose="02040503050406030204" pitchFamily="18" charset="0"/>
                        <a:ea typeface="Cambria Math" panose="02040503050406030204" pitchFamily="18" charset="0"/>
                      </a:rPr>
                      <m:t>=</m:t>
                    </m:r>
                    <m:f>
                      <m:fPr>
                        <m:ctrlPr>
                          <a:rPr lang="en-US" sz="1800" i="1">
                            <a:latin typeface="Cambria Math" panose="02040503050406030204" pitchFamily="18" charset="0"/>
                            <a:ea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1.25 </m:t>
                        </m:r>
                        <m:r>
                          <a:rPr lang="en-US" sz="1800" i="1">
                            <a:latin typeface="Cambria Math" panose="02040503050406030204" pitchFamily="18" charset="0"/>
                            <a:ea typeface="Cambria Math" panose="02040503050406030204" pitchFamily="18" charset="0"/>
                          </a:rPr>
                          <m:t>𝑀𝑊h</m:t>
                        </m:r>
                      </m:num>
                      <m:den>
                        <m:r>
                          <a:rPr lang="en-US" sz="1800" i="1">
                            <a:latin typeface="Cambria Math" panose="02040503050406030204" pitchFamily="18" charset="0"/>
                            <a:ea typeface="Cambria Math" panose="02040503050406030204" pitchFamily="18" charset="0"/>
                          </a:rPr>
                          <m:t>1 </m:t>
                        </m:r>
                        <m:r>
                          <a:rPr lang="en-US" sz="1800" i="1">
                            <a:latin typeface="Cambria Math" panose="02040503050406030204" pitchFamily="18" charset="0"/>
                            <a:ea typeface="Cambria Math" panose="02040503050406030204" pitchFamily="18" charset="0"/>
                          </a:rPr>
                          <m:t>𝑀𝑊</m:t>
                        </m:r>
                      </m:den>
                    </m:f>
                    <m:r>
                      <a:rPr lang="en-US" sz="1800" i="1">
                        <a:latin typeface="Cambria Math" panose="02040503050406030204" pitchFamily="18" charset="0"/>
                        <a:ea typeface="Cambria Math" panose="02040503050406030204" pitchFamily="18" charset="0"/>
                      </a:rPr>
                      <m:t>=1.25 </m:t>
                    </m:r>
                    <m:r>
                      <a:rPr lang="en-US" sz="1800" i="1">
                        <a:latin typeface="Cambria Math" panose="02040503050406030204" pitchFamily="18" charset="0"/>
                        <a:ea typeface="Cambria Math" panose="02040503050406030204" pitchFamily="18" charset="0"/>
                      </a:rPr>
                      <m:t>h𝑜𝑢𝑟𝑠</m:t>
                    </m:r>
                  </m:oMath>
                </a14:m>
                <a:endParaRPr lang="en-US" sz="1800" dirty="0" smtClean="0"/>
              </a:p>
              <a:p>
                <a:pPr lvl="1"/>
                <a14:m>
                  <m:oMath xmlns:m="http://schemas.openxmlformats.org/officeDocument/2006/math">
                    <m:r>
                      <a:rPr lang="en-US" sz="1800" i="1">
                        <a:latin typeface="Cambria Math" panose="02040503050406030204" pitchFamily="18" charset="0"/>
                      </a:rPr>
                      <m:t>𝑟𝑀𝑅𝐼</m:t>
                    </m:r>
                    <m:r>
                      <a:rPr lang="en-US" sz="1800" i="1">
                        <a:latin typeface="Cambria Math" panose="02040503050406030204" pitchFamily="18" charset="0"/>
                      </a:rPr>
                      <m:t>=</m:t>
                    </m:r>
                    <m:f>
                      <m:fPr>
                        <m:ctrlPr>
                          <a:rPr lang="en-US" sz="1800" i="1">
                            <a:latin typeface="Cambria Math" panose="02040503050406030204" pitchFamily="18" charset="0"/>
                            <a:ea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1.25 </m:t>
                        </m:r>
                        <m:r>
                          <a:rPr lang="en-US" sz="1800" i="1">
                            <a:latin typeface="Cambria Math" panose="02040503050406030204" pitchFamily="18" charset="0"/>
                            <a:ea typeface="Cambria Math" panose="02040503050406030204" pitchFamily="18" charset="0"/>
                          </a:rPr>
                          <m:t>h𝑜𝑢𝑟𝑠</m:t>
                        </m:r>
                      </m:num>
                      <m:den>
                        <m:r>
                          <a:rPr lang="en-US" sz="1800" i="1">
                            <a:latin typeface="Cambria Math" panose="02040503050406030204" pitchFamily="18" charset="0"/>
                            <a:ea typeface="Cambria Math" panose="02040503050406030204" pitchFamily="18" charset="0"/>
                          </a:rPr>
                          <m:t>1 </m:t>
                        </m:r>
                        <m:r>
                          <a:rPr lang="en-US" sz="1800" i="1">
                            <a:latin typeface="Cambria Math" panose="02040503050406030204" pitchFamily="18" charset="0"/>
                            <a:ea typeface="Cambria Math" panose="02040503050406030204" pitchFamily="18" charset="0"/>
                          </a:rPr>
                          <m:t>h𝑜𝑢𝑟</m:t>
                        </m:r>
                      </m:den>
                    </m:f>
                    <m:r>
                      <a:rPr lang="en-US" sz="1800" i="1">
                        <a:latin typeface="Cambria Math" panose="02040503050406030204" pitchFamily="18" charset="0"/>
                        <a:ea typeface="Cambria Math" panose="02040503050406030204" pitchFamily="18" charset="0"/>
                      </a:rPr>
                      <m:t>=1.25</m:t>
                    </m:r>
                  </m:oMath>
                </a14:m>
                <a:endParaRPr lang="en-US" sz="1800" dirty="0"/>
              </a:p>
              <a:p>
                <a:r>
                  <a:rPr lang="en-US" sz="2100" dirty="0" smtClean="0"/>
                  <a:t>Because the resource’s output profile is not limited by FCA QC, 1MW of its FCA QC contributes 25% more to reliability than 1MW of perfect capacity FCA QC</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57200" y="1051322"/>
                <a:ext cx="8458200" cy="3609516"/>
              </a:xfrm>
              <a:blipFill>
                <a:blip r:embed="rId3"/>
                <a:stretch>
                  <a:fillRect l="-720" t="-1012" r="-144"/>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10C7F894-2A36-495D-AB7C-1055F7AC0F9D}" type="slidenum">
              <a:rPr lang="en-US" smtClean="0"/>
              <a:pPr/>
              <a:t>18</a:t>
            </a:fld>
            <a:endParaRPr lang="en-US" dirty="0"/>
          </a:p>
        </p:txBody>
      </p:sp>
      <p:sp>
        <p:nvSpPr>
          <p:cNvPr id="3" name="Title 2"/>
          <p:cNvSpPr>
            <a:spLocks noGrp="1"/>
          </p:cNvSpPr>
          <p:nvPr>
            <p:ph type="title"/>
          </p:nvPr>
        </p:nvSpPr>
        <p:spPr/>
        <p:txBody>
          <a:bodyPr>
            <a:normAutofit/>
          </a:bodyPr>
          <a:lstStyle/>
          <a:p>
            <a:r>
              <a:rPr lang="en-US" dirty="0" err="1" smtClean="0"/>
              <a:t>rMRI</a:t>
            </a:r>
            <a:r>
              <a:rPr lang="en-US" dirty="0" smtClean="0"/>
              <a:t> &gt; 1 due to Profiled Output</a:t>
            </a:r>
            <a:endParaRPr lang="en-US" dirty="0"/>
          </a:p>
        </p:txBody>
      </p:sp>
      <p:grpSp>
        <p:nvGrpSpPr>
          <p:cNvPr id="31" name="Group 30"/>
          <p:cNvGrpSpPr/>
          <p:nvPr/>
        </p:nvGrpSpPr>
        <p:grpSpPr>
          <a:xfrm>
            <a:off x="5313269" y="1454373"/>
            <a:ext cx="3298713" cy="1879377"/>
            <a:chOff x="600027" y="2759935"/>
            <a:chExt cx="3298713" cy="1879377"/>
          </a:xfrm>
        </p:grpSpPr>
        <p:cxnSp>
          <p:nvCxnSpPr>
            <p:cNvPr id="14" name="Straight Connector 13"/>
            <p:cNvCxnSpPr>
              <a:stCxn id="10" idx="0"/>
              <a:endCxn id="10" idx="0"/>
            </p:cNvCxnSpPr>
            <p:nvPr/>
          </p:nvCxnSpPr>
          <p:spPr>
            <a:xfrm>
              <a:off x="2679541" y="4457463"/>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1038824" y="3089737"/>
              <a:ext cx="2250317" cy="1549575"/>
              <a:chOff x="6055483" y="3028950"/>
              <a:chExt cx="2250317" cy="1549575"/>
            </a:xfrm>
          </p:grpSpPr>
          <p:grpSp>
            <p:nvGrpSpPr>
              <p:cNvPr id="11" name="Group 10"/>
              <p:cNvGrpSpPr/>
              <p:nvPr/>
            </p:nvGrpSpPr>
            <p:grpSpPr>
              <a:xfrm>
                <a:off x="6248400" y="3028950"/>
                <a:ext cx="2057400" cy="1143000"/>
                <a:chOff x="6248400" y="3232234"/>
                <a:chExt cx="2057400" cy="1143000"/>
              </a:xfrm>
            </p:grpSpPr>
            <p:cxnSp>
              <p:nvCxnSpPr>
                <p:cNvPr id="6" name="Straight Arrow Connector 5"/>
                <p:cNvCxnSpPr/>
                <p:nvPr/>
              </p:nvCxnSpPr>
              <p:spPr>
                <a:xfrm flipV="1">
                  <a:off x="6248400" y="3232234"/>
                  <a:ext cx="0" cy="114300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248400" y="4375234"/>
                  <a:ext cx="2057400" cy="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6350312" y="3318747"/>
                  <a:ext cx="1845629" cy="843197"/>
                </a:xfrm>
                <a:custGeom>
                  <a:avLst/>
                  <a:gdLst>
                    <a:gd name="connsiteX0" fmla="*/ 0 w 1845629"/>
                    <a:gd name="connsiteY0" fmla="*/ 832505 h 832505"/>
                    <a:gd name="connsiteX1" fmla="*/ 370248 w 1845629"/>
                    <a:gd name="connsiteY1" fmla="*/ 322012 h 832505"/>
                    <a:gd name="connsiteX2" fmla="*/ 813423 w 1845629"/>
                    <a:gd name="connsiteY2" fmla="*/ 484697 h 832505"/>
                    <a:gd name="connsiteX3" fmla="*/ 1262208 w 1845629"/>
                    <a:gd name="connsiteY3" fmla="*/ 19082 h 832505"/>
                    <a:gd name="connsiteX4" fmla="*/ 1593187 w 1845629"/>
                    <a:gd name="connsiteY4" fmla="*/ 136888 h 832505"/>
                    <a:gd name="connsiteX5" fmla="*/ 1845629 w 1845629"/>
                    <a:gd name="connsiteY5" fmla="*/ 568844 h 8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5629" h="832505">
                      <a:moveTo>
                        <a:pt x="0" y="832505"/>
                      </a:moveTo>
                      <a:cubicBezTo>
                        <a:pt x="117339" y="606242"/>
                        <a:pt x="234678" y="379980"/>
                        <a:pt x="370248" y="322012"/>
                      </a:cubicBezTo>
                      <a:cubicBezTo>
                        <a:pt x="505819" y="264044"/>
                        <a:pt x="664763" y="535185"/>
                        <a:pt x="813423" y="484697"/>
                      </a:cubicBezTo>
                      <a:cubicBezTo>
                        <a:pt x="962083" y="434209"/>
                        <a:pt x="1132247" y="77050"/>
                        <a:pt x="1262208" y="19082"/>
                      </a:cubicBezTo>
                      <a:cubicBezTo>
                        <a:pt x="1392169" y="-38886"/>
                        <a:pt x="1495950" y="45261"/>
                        <a:pt x="1593187" y="136888"/>
                      </a:cubicBezTo>
                      <a:cubicBezTo>
                        <a:pt x="1690424" y="228515"/>
                        <a:pt x="1768026" y="398679"/>
                        <a:pt x="1845629" y="568844"/>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698304" y="3663724"/>
                  <a:ext cx="45719" cy="694944"/>
                </a:xfrm>
                <a:prstGeom prst="rect">
                  <a:avLst/>
                </a:prstGeom>
                <a:solidFill>
                  <a:srgbClr val="EC1F25"/>
                </a:solidFill>
                <a:ln>
                  <a:solidFill>
                    <a:srgbClr val="EC1F25"/>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7164943" y="4174986"/>
                <a:ext cx="973771" cy="253916"/>
              </a:xfrm>
              <a:prstGeom prst="rect">
                <a:avLst/>
              </a:prstGeom>
              <a:noFill/>
            </p:spPr>
            <p:txBody>
              <a:bodyPr wrap="square" rtlCol="0">
                <a:spAutoFit/>
              </a:bodyPr>
              <a:lstStyle/>
              <a:p>
                <a:pPr algn="ctr"/>
                <a:r>
                  <a:rPr lang="en-US" sz="1000" dirty="0" smtClean="0"/>
                  <a:t>RAA MRI hour</a:t>
                </a:r>
                <a:endParaRPr lang="en-US" sz="1000" dirty="0"/>
              </a:p>
            </p:txBody>
          </p:sp>
          <p:sp>
            <p:nvSpPr>
              <p:cNvPr id="17" name="TextBox 16"/>
              <p:cNvSpPr txBox="1"/>
              <p:nvPr/>
            </p:nvSpPr>
            <p:spPr>
              <a:xfrm>
                <a:off x="6055483" y="4178415"/>
                <a:ext cx="1331360" cy="400110"/>
              </a:xfrm>
              <a:prstGeom prst="rect">
                <a:avLst/>
              </a:prstGeom>
              <a:noFill/>
            </p:spPr>
            <p:txBody>
              <a:bodyPr wrap="square" rtlCol="0">
                <a:spAutoFit/>
              </a:bodyPr>
              <a:lstStyle/>
              <a:p>
                <a:pPr algn="ctr"/>
                <a:r>
                  <a:rPr lang="en-US" sz="1000" dirty="0" smtClean="0"/>
                  <a:t>FCA QC determination hour</a:t>
                </a:r>
                <a:endParaRPr lang="en-US" sz="1000" dirty="0"/>
              </a:p>
            </p:txBody>
          </p:sp>
        </p:grpSp>
        <p:sp>
          <p:nvSpPr>
            <p:cNvPr id="22" name="TextBox 21"/>
            <p:cNvSpPr txBox="1"/>
            <p:nvPr/>
          </p:nvSpPr>
          <p:spPr>
            <a:xfrm>
              <a:off x="600960" y="3380889"/>
              <a:ext cx="658483" cy="253916"/>
            </a:xfrm>
            <a:prstGeom prst="rect">
              <a:avLst/>
            </a:prstGeom>
            <a:noFill/>
          </p:spPr>
          <p:txBody>
            <a:bodyPr wrap="square" rtlCol="0">
              <a:spAutoFit/>
            </a:bodyPr>
            <a:lstStyle/>
            <a:p>
              <a:r>
                <a:rPr lang="en-US" sz="1050" dirty="0" smtClean="0"/>
                <a:t>100 MW</a:t>
              </a:r>
              <a:endParaRPr lang="en-US" sz="1050" dirty="0"/>
            </a:p>
          </p:txBody>
        </p:sp>
        <p:cxnSp>
          <p:nvCxnSpPr>
            <p:cNvPr id="26" name="Straight Connector 25"/>
            <p:cNvCxnSpPr/>
            <p:nvPr/>
          </p:nvCxnSpPr>
          <p:spPr>
            <a:xfrm flipH="1">
              <a:off x="1184421" y="3507847"/>
              <a:ext cx="91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8" idx="2"/>
              <a:endCxn id="5" idx="0"/>
            </p:cNvCxnSpPr>
            <p:nvPr/>
          </p:nvCxnSpPr>
          <p:spPr>
            <a:xfrm flipH="1">
              <a:off x="2634134" y="3036934"/>
              <a:ext cx="1036" cy="15485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3285033">
              <a:off x="2651289" y="3280812"/>
              <a:ext cx="918020" cy="230832"/>
            </a:xfrm>
            <a:prstGeom prst="rect">
              <a:avLst/>
            </a:prstGeom>
            <a:noFill/>
          </p:spPr>
          <p:txBody>
            <a:bodyPr wrap="square" rtlCol="0">
              <a:spAutoFit/>
            </a:bodyPr>
            <a:lstStyle/>
            <a:p>
              <a:r>
                <a:rPr lang="en-US" sz="900" dirty="0" smtClean="0">
                  <a:solidFill>
                    <a:srgbClr val="4A91B3"/>
                  </a:solidFill>
                </a:rPr>
                <a:t>Output profile</a:t>
              </a:r>
              <a:endParaRPr lang="en-US" sz="900" dirty="0">
                <a:solidFill>
                  <a:srgbClr val="4A91B3"/>
                </a:solidFill>
              </a:endParaRPr>
            </a:p>
          </p:txBody>
        </p:sp>
        <p:sp>
          <p:nvSpPr>
            <p:cNvPr id="5" name="Rectangle 4"/>
            <p:cNvSpPr/>
            <p:nvPr/>
          </p:nvSpPr>
          <p:spPr>
            <a:xfrm>
              <a:off x="2611274" y="3191784"/>
              <a:ext cx="45720" cy="1033272"/>
            </a:xfrm>
            <a:prstGeom prst="rect">
              <a:avLst/>
            </a:prstGeom>
            <a:ln>
              <a:solidFill>
                <a:srgbClr val="1795D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flipH="1">
              <a:off x="1184832" y="3219869"/>
              <a:ext cx="91440"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00027" y="3105395"/>
              <a:ext cx="685583" cy="253916"/>
            </a:xfrm>
            <a:prstGeom prst="rect">
              <a:avLst/>
            </a:prstGeom>
            <a:noFill/>
          </p:spPr>
          <p:txBody>
            <a:bodyPr wrap="square" rtlCol="0">
              <a:spAutoFit/>
            </a:bodyPr>
            <a:lstStyle/>
            <a:p>
              <a:r>
                <a:rPr lang="en-US" sz="1050" dirty="0" smtClean="0"/>
                <a:t>125 MW</a:t>
              </a:r>
              <a:endParaRPr lang="en-US" sz="1050" dirty="0"/>
            </a:p>
          </p:txBody>
        </p:sp>
        <p:sp>
          <p:nvSpPr>
            <p:cNvPr id="8" name="TextBox 7"/>
            <p:cNvSpPr txBox="1"/>
            <p:nvPr/>
          </p:nvSpPr>
          <p:spPr>
            <a:xfrm>
              <a:off x="1371600" y="2759935"/>
              <a:ext cx="2527140" cy="276999"/>
            </a:xfrm>
            <a:prstGeom prst="rect">
              <a:avLst/>
            </a:prstGeom>
            <a:noFill/>
          </p:spPr>
          <p:txBody>
            <a:bodyPr wrap="square" rtlCol="0">
              <a:spAutoFit/>
            </a:bodyPr>
            <a:lstStyle/>
            <a:p>
              <a:r>
                <a:rPr lang="en-US" sz="1200" dirty="0" smtClean="0"/>
                <a:t>Expected output in RAA MRI hour</a:t>
              </a:r>
              <a:endParaRPr lang="en-US" sz="1200" dirty="0"/>
            </a:p>
          </p:txBody>
        </p:sp>
      </p:grpSp>
    </p:spTree>
    <p:extLst>
      <p:ext uri="{BB962C8B-B14F-4D97-AF65-F5344CB8AC3E}">
        <p14:creationId xmlns:p14="http://schemas.microsoft.com/office/powerpoint/2010/main" val="3621086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19</a:t>
            </a:fld>
            <a:endParaRPr lang="en-US" dirty="0"/>
          </a:p>
        </p:txBody>
      </p:sp>
      <p:sp>
        <p:nvSpPr>
          <p:cNvPr id="3" name="Title 2"/>
          <p:cNvSpPr>
            <a:spLocks noGrp="1"/>
          </p:cNvSpPr>
          <p:nvPr>
            <p:ph type="title"/>
          </p:nvPr>
        </p:nvSpPr>
        <p:spPr/>
        <p:txBody>
          <a:bodyPr>
            <a:normAutofit/>
          </a:bodyPr>
          <a:lstStyle/>
          <a:p>
            <a:r>
              <a:rPr lang="en-US" dirty="0" err="1" smtClean="0"/>
              <a:t>rMRI</a:t>
            </a:r>
            <a:r>
              <a:rPr lang="en-US" dirty="0" smtClean="0"/>
              <a:t> &gt; 1 Does Not Imply an Inflated QMRIC</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normAutofit/>
              </a:bodyPr>
              <a:lstStyle/>
              <a:p>
                <a:r>
                  <a:rPr lang="en-US" dirty="0" smtClean="0"/>
                  <a:t>Even when </a:t>
                </a:r>
                <a14:m>
                  <m:oMath xmlns:m="http://schemas.openxmlformats.org/officeDocument/2006/math">
                    <m:r>
                      <a:rPr lang="en-US" i="1">
                        <a:latin typeface="Cambria Math" panose="02040503050406030204" pitchFamily="18" charset="0"/>
                      </a:rPr>
                      <m:t>𝑟𝑀𝑅𝐼</m:t>
                    </m:r>
                    <m:r>
                      <a:rPr lang="en-US" b="0" i="0" smtClean="0">
                        <a:latin typeface="Cambria Math" panose="02040503050406030204" pitchFamily="18" charset="0"/>
                      </a:rPr>
                      <m:t>&gt;1</m:t>
                    </m:r>
                  </m:oMath>
                </a14:m>
                <a:r>
                  <a:rPr lang="en-US" dirty="0" smtClean="0"/>
                  <a:t>, QMRIC is correct</a:t>
                </a:r>
              </a:p>
              <a:p>
                <a:r>
                  <a:rPr lang="en-US" b="0" dirty="0" smtClean="0"/>
                  <a:t>For both </a:t>
                </a:r>
                <a:r>
                  <a:rPr lang="en-US" b="0" dirty="0" err="1" smtClean="0"/>
                  <a:t>rMRI</a:t>
                </a:r>
                <a:r>
                  <a:rPr lang="en-US" b="0" dirty="0" smtClean="0"/>
                  <a:t> &gt; 1 examples,</a:t>
                </a:r>
              </a:p>
              <a:p>
                <a:pPr lvl="1"/>
                <a14:m>
                  <m:oMath xmlns:m="http://schemas.openxmlformats.org/officeDocument/2006/math">
                    <m:r>
                      <a:rPr lang="en-US" b="0" i="1" smtClean="0">
                        <a:latin typeface="Cambria Math" panose="02040503050406030204" pitchFamily="18" charset="0"/>
                      </a:rPr>
                      <m:t>𝑄𝑀𝑅𝐼𝐶</m:t>
                    </m:r>
                    <m:r>
                      <a:rPr lang="en-US" b="0" i="0" smtClean="0">
                        <a:latin typeface="Cambria Math" panose="02040503050406030204" pitchFamily="18" charset="0"/>
                      </a:rPr>
                      <m:t>=</m:t>
                    </m:r>
                    <m:r>
                      <a:rPr lang="en-US" b="0" i="1" smtClean="0">
                        <a:latin typeface="Cambria Math" panose="02040503050406030204" pitchFamily="18" charset="0"/>
                      </a:rPr>
                      <m:t>𝐹𝐶𝐴</m:t>
                    </m:r>
                    <m:r>
                      <a:rPr lang="en-US" b="0" i="1" smtClean="0">
                        <a:latin typeface="Cambria Math" panose="02040503050406030204" pitchFamily="18" charset="0"/>
                      </a:rPr>
                      <m:t> </m:t>
                    </m:r>
                    <m:r>
                      <a:rPr lang="en-US" b="0" i="1" smtClean="0">
                        <a:latin typeface="Cambria Math" panose="02040503050406030204" pitchFamily="18" charset="0"/>
                      </a:rPr>
                      <m:t>𝑄𝐶</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𝑟𝑀𝑅𝐼</m:t>
                    </m:r>
                    <m:r>
                      <a:rPr lang="en-US" b="0" i="1" smtClean="0">
                        <a:latin typeface="Cambria Math" panose="02040503050406030204" pitchFamily="18" charset="0"/>
                      </a:rPr>
                      <m:t>=100 </m:t>
                    </m:r>
                    <m:r>
                      <a:rPr lang="en-US" b="0" i="1" smtClean="0">
                        <a:latin typeface="Cambria Math" panose="02040503050406030204" pitchFamily="18" charset="0"/>
                      </a:rPr>
                      <m:t>𝑀𝑊</m:t>
                    </m:r>
                    <m:r>
                      <a:rPr lang="en-US" b="0" i="1" smtClean="0">
                        <a:latin typeface="Cambria Math" panose="02040503050406030204" pitchFamily="18" charset="0"/>
                        <a:ea typeface="Cambria Math" panose="02040503050406030204" pitchFamily="18" charset="0"/>
                      </a:rPr>
                      <m:t>×1.25=125 </m:t>
                    </m:r>
                    <m:r>
                      <a:rPr lang="en-US" b="0" i="1" smtClean="0">
                        <a:latin typeface="Cambria Math" panose="02040503050406030204" pitchFamily="18" charset="0"/>
                        <a:ea typeface="Cambria Math" panose="02040503050406030204" pitchFamily="18" charset="0"/>
                      </a:rPr>
                      <m:t>𝑀𝑊</m:t>
                    </m:r>
                  </m:oMath>
                </a14:m>
                <a:endParaRPr lang="en-US" b="0" dirty="0" smtClean="0"/>
              </a:p>
              <a:p>
                <a:pPr lvl="1"/>
                <a:r>
                  <a:rPr lang="en-US" dirty="0" smtClean="0"/>
                  <a:t>Interpretation: From a reliability contribution perspective, the resource is equivalent to 125 MW of perfect capacity. This outcome is sensible because the resource is not subject to outages and has an expected output of 125MW during the RAA MRI hours</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a:blip r:embed="rId3"/>
                <a:stretch>
                  <a:fillRect l="-963" t="-1349"/>
                </a:stretch>
              </a:blipFill>
            </p:spPr>
            <p:txBody>
              <a:bodyPr/>
              <a:lstStyle/>
              <a:p>
                <a:r>
                  <a:rPr lang="en-US">
                    <a:noFill/>
                  </a:rPr>
                  <a:t> </a:t>
                </a:r>
              </a:p>
            </p:txBody>
          </p:sp>
        </mc:Fallback>
      </mc:AlternateContent>
    </p:spTree>
    <p:extLst>
      <p:ext uri="{BB962C8B-B14F-4D97-AF65-F5344CB8AC3E}">
        <p14:creationId xmlns:p14="http://schemas.microsoft.com/office/powerpoint/2010/main" val="3439963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2</a:t>
            </a:fld>
            <a:endParaRPr lang="en-US" dirty="0"/>
          </a:p>
        </p:txBody>
      </p:sp>
      <p:sp>
        <p:nvSpPr>
          <p:cNvPr id="30" name="Text Placeholder 29"/>
          <p:cNvSpPr>
            <a:spLocks noGrp="1"/>
          </p:cNvSpPr>
          <p:nvPr>
            <p:ph type="body" sz="quarter" idx="12"/>
          </p:nvPr>
        </p:nvSpPr>
        <p:spPr/>
        <p:txBody>
          <a:bodyPr>
            <a:normAutofit fontScale="70000" lnSpcReduction="20000"/>
          </a:bodyPr>
          <a:lstStyle/>
          <a:p>
            <a:pPr>
              <a:spcBef>
                <a:spcPts val="0"/>
              </a:spcBef>
            </a:pPr>
            <a:r>
              <a:rPr lang="en-US" dirty="0" smtClean="0"/>
              <a:t>WMPP ID:</a:t>
            </a:r>
          </a:p>
          <a:p>
            <a:pPr>
              <a:spcBef>
                <a:spcPts val="0"/>
              </a:spcBef>
            </a:pPr>
            <a:r>
              <a:rPr lang="en-US" dirty="0" smtClean="0"/>
              <a:t>157</a:t>
            </a:r>
            <a:endParaRPr lang="en-US" dirty="0"/>
          </a:p>
        </p:txBody>
      </p:sp>
      <p:sp>
        <p:nvSpPr>
          <p:cNvPr id="31" name="Text Placeholder 30"/>
          <p:cNvSpPr>
            <a:spLocks noGrp="1"/>
          </p:cNvSpPr>
          <p:nvPr>
            <p:ph type="body" sz="quarter" idx="13"/>
          </p:nvPr>
        </p:nvSpPr>
        <p:spPr/>
        <p:txBody>
          <a:bodyPr/>
          <a:lstStyle/>
          <a:p>
            <a:r>
              <a:rPr lang="en-US" dirty="0" smtClean="0"/>
              <a:t>Proposed Effective Date: FCA 19</a:t>
            </a:r>
          </a:p>
          <a:p>
            <a:endParaRPr lang="en-US" dirty="0"/>
          </a:p>
        </p:txBody>
      </p:sp>
      <p:sp>
        <p:nvSpPr>
          <p:cNvPr id="16" name="Text Placeholder 15"/>
          <p:cNvSpPr>
            <a:spLocks noGrp="1"/>
          </p:cNvSpPr>
          <p:nvPr>
            <p:ph type="body" sz="quarter" idx="14"/>
          </p:nvPr>
        </p:nvSpPr>
        <p:spPr>
          <a:xfrm>
            <a:off x="485775" y="1428750"/>
            <a:ext cx="8229600" cy="3345661"/>
          </a:xfrm>
        </p:spPr>
        <p:txBody>
          <a:bodyPr>
            <a:normAutofit fontScale="77500" lnSpcReduction="20000"/>
          </a:bodyPr>
          <a:lstStyle/>
          <a:p>
            <a:r>
              <a:rPr lang="en-US" dirty="0"/>
              <a:t>The Resource Capacity Accreditation (RCA) project </a:t>
            </a:r>
            <a:r>
              <a:rPr lang="en-US" dirty="0" smtClean="0"/>
              <a:t>proposes improvements to ISO-NE’s accreditation processes in </a:t>
            </a:r>
            <a:r>
              <a:rPr lang="en-US" dirty="0"/>
              <a:t>the Forward Capacity Market (FCM) to </a:t>
            </a:r>
            <a:r>
              <a:rPr lang="en-US" dirty="0" smtClean="0"/>
              <a:t>further support </a:t>
            </a:r>
            <a:r>
              <a:rPr lang="en-US" dirty="0"/>
              <a:t>a reliable, clean-energy transition by implementing methodologies that </a:t>
            </a:r>
            <a:r>
              <a:rPr lang="en-US" dirty="0" smtClean="0"/>
              <a:t>will more </a:t>
            </a:r>
            <a:r>
              <a:rPr lang="en-US" dirty="0"/>
              <a:t>appropriately accredit resource contributions to resource adequacy as the resource mix </a:t>
            </a:r>
            <a:r>
              <a:rPr lang="en-US" dirty="0" smtClean="0"/>
              <a:t>transforms</a:t>
            </a:r>
          </a:p>
          <a:p>
            <a:r>
              <a:rPr lang="en-US" dirty="0"/>
              <a:t>The ISO has made a commitment </a:t>
            </a:r>
            <a:r>
              <a:rPr lang="en-US" dirty="0" smtClean="0"/>
              <a:t>to file the proposed improvements with FERC</a:t>
            </a:r>
            <a:r>
              <a:rPr lang="en-US" dirty="0" smtClean="0">
                <a:solidFill>
                  <a:schemeClr val="accent6"/>
                </a:solidFill>
              </a:rPr>
              <a:t> </a:t>
            </a:r>
            <a:r>
              <a:rPr lang="en-US" dirty="0"/>
              <a:t>in time for FCA 19</a:t>
            </a:r>
          </a:p>
          <a:p>
            <a:r>
              <a:rPr lang="en-US" dirty="0" smtClean="0"/>
              <a:t>At the February MC/RC meeting, the ISO provided updates on the impact assessment scenarios</a:t>
            </a:r>
          </a:p>
          <a:p>
            <a:r>
              <a:rPr lang="en-US" dirty="0" smtClean="0"/>
              <a:t>This presentation summarizes FCA16 Baseline Case assumptions, provides directional insights into MRIs, and details capacity accreditation for the FCA16 Baseline Case</a:t>
            </a:r>
            <a:endParaRPr lang="en-US" dirty="0"/>
          </a:p>
        </p:txBody>
      </p:sp>
      <p:sp>
        <p:nvSpPr>
          <p:cNvPr id="3" name="Text Placeholder 2"/>
          <p:cNvSpPr>
            <a:spLocks noGrp="1"/>
          </p:cNvSpPr>
          <p:nvPr>
            <p:ph type="body" sz="quarter" idx="11"/>
          </p:nvPr>
        </p:nvSpPr>
        <p:spPr>
          <a:xfrm>
            <a:off x="513608" y="457200"/>
            <a:ext cx="6420592" cy="285750"/>
          </a:xfrm>
        </p:spPr>
        <p:txBody>
          <a:bodyPr>
            <a:noAutofit/>
          </a:bodyPr>
          <a:lstStyle/>
          <a:p>
            <a:r>
              <a:rPr lang="en-US" sz="1800" dirty="0" smtClean="0"/>
              <a:t>Resource Capacity Accreditation in the Forward Capacity Market</a:t>
            </a:r>
            <a:endParaRPr lang="en-US" sz="1800" strike="sngStrike" dirty="0">
              <a:solidFill>
                <a:srgbClr val="FF0000"/>
              </a:solidFill>
            </a:endParaRPr>
          </a:p>
        </p:txBody>
      </p:sp>
    </p:spTree>
    <p:extLst>
      <p:ext uri="{BB962C8B-B14F-4D97-AF65-F5344CB8AC3E}">
        <p14:creationId xmlns:p14="http://schemas.microsoft.com/office/powerpoint/2010/main" val="2327300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20</a:t>
            </a:fld>
            <a:endParaRPr lang="en-US" dirty="0"/>
          </a:p>
        </p:txBody>
      </p:sp>
      <p:sp>
        <p:nvSpPr>
          <p:cNvPr id="3" name="Title 2"/>
          <p:cNvSpPr>
            <a:spLocks noGrp="1"/>
          </p:cNvSpPr>
          <p:nvPr>
            <p:ph type="title"/>
          </p:nvPr>
        </p:nvSpPr>
        <p:spPr/>
        <p:txBody>
          <a:bodyPr>
            <a:normAutofit/>
          </a:bodyPr>
          <a:lstStyle/>
          <a:p>
            <a:r>
              <a:rPr lang="en-US" dirty="0" smtClean="0"/>
              <a:t>Refresher: Seasonal MRI Interpretation</a:t>
            </a:r>
            <a:endParaRPr lang="en-US" dirty="0"/>
          </a:p>
        </p:txBody>
      </p:sp>
      <mc:AlternateContent xmlns:mc="http://schemas.openxmlformats.org/markup-compatibility/2006" xmlns:a14="http://schemas.microsoft.com/office/drawing/2010/main">
        <mc:Choice Requires="a14">
          <p:sp>
            <p:nvSpPr>
              <p:cNvPr id="7" name="Rectangle 6"/>
              <p:cNvSpPr/>
              <p:nvPr/>
            </p:nvSpPr>
            <p:spPr>
              <a:xfrm>
                <a:off x="457200" y="1148456"/>
                <a:ext cx="7010400" cy="10343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000000"/>
                          </a:solidFill>
                          <a:latin typeface="Cambria Math" panose="02040503050406030204" pitchFamily="18" charset="0"/>
                          <a:ea typeface="Cambria Math" panose="02040503050406030204" pitchFamily="18" charset="0"/>
                        </a:rPr>
                        <m:t>𝑆𝑒𝑎𝑠𝑜𝑛𝑎𝑙</m:t>
                      </m:r>
                      <m:r>
                        <a:rPr lang="en-US" sz="1200" b="0" i="1" smtClean="0">
                          <a:solidFill>
                            <a:srgbClr val="000000"/>
                          </a:solidFill>
                          <a:latin typeface="Cambria Math" panose="02040503050406030204" pitchFamily="18" charset="0"/>
                          <a:ea typeface="Cambria Math" panose="02040503050406030204" pitchFamily="18" charset="0"/>
                        </a:rPr>
                        <m:t> </m:t>
                      </m:r>
                      <m:r>
                        <a:rPr lang="en-US" sz="1200" i="1" smtClean="0">
                          <a:solidFill>
                            <a:srgbClr val="000000"/>
                          </a:solidFill>
                          <a:latin typeface="Cambria Math" panose="02040503050406030204" pitchFamily="18" charset="0"/>
                          <a:ea typeface="Cambria Math" panose="02040503050406030204" pitchFamily="18" charset="0"/>
                        </a:rPr>
                        <m:t>𝑀𝑅𝐼</m:t>
                      </m:r>
                      <m:r>
                        <a:rPr lang="en-US" sz="1200" i="1" smtClean="0">
                          <a:solidFill>
                            <a:srgbClr val="000000"/>
                          </a:solidFill>
                          <a:latin typeface="Cambria Math" panose="02040503050406030204" pitchFamily="18" charset="0"/>
                          <a:ea typeface="Cambria Math" panose="02040503050406030204" pitchFamily="18" charset="0"/>
                        </a:rPr>
                        <m:t>=−</m:t>
                      </m:r>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ea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ea typeface="Cambria Math" panose="02040503050406030204" pitchFamily="18" charset="0"/>
                                </a:rPr>
                                <m:t>𝐸𝑈𝐸</m:t>
                              </m:r>
                            </m:e>
                            <m:sub>
                              <m:r>
                                <a:rPr lang="en-US" sz="1200" i="1">
                                  <a:solidFill>
                                    <a:srgbClr val="000000"/>
                                  </a:solidFill>
                                  <a:latin typeface="Cambria Math" panose="02040503050406030204" pitchFamily="18" charset="0"/>
                                </a:rPr>
                                <m:t>𝐴𝑛𝑛𝑢𝑎𝑙</m:t>
                              </m:r>
                            </m:sub>
                          </m:sSub>
                        </m:num>
                        <m:den>
                          <m:r>
                            <a:rPr lang="en-US" sz="1200" i="1" smtClean="0">
                              <a:solidFill>
                                <a:srgbClr val="000000"/>
                              </a:solidFill>
                              <a:latin typeface="Cambria Math" panose="02040503050406030204" pitchFamily="18" charset="0"/>
                              <a:ea typeface="Cambria Math" panose="02040503050406030204" pitchFamily="18" charset="0"/>
                            </a:rPr>
                            <m:t>∆</m:t>
                          </m:r>
                          <m:r>
                            <a:rPr lang="en-US" sz="1200" b="0" i="1" smtClean="0">
                              <a:solidFill>
                                <a:srgbClr val="000000"/>
                              </a:solidFill>
                              <a:latin typeface="Cambria Math" panose="02040503050406030204" pitchFamily="18" charset="0"/>
                              <a:ea typeface="Cambria Math" panose="02040503050406030204" pitchFamily="18" charset="0"/>
                            </a:rPr>
                            <m:t>𝑆𝑒𝑎𝑠𝑜𝑛𝑎𝑙</m:t>
                          </m:r>
                          <m:r>
                            <a:rPr lang="en-US" sz="1200" i="1">
                              <a:solidFill>
                                <a:srgbClr val="000000"/>
                              </a:solidFill>
                              <a:latin typeface="Cambria Math" panose="02040503050406030204" pitchFamily="18" charset="0"/>
                              <a:ea typeface="Cambria Math" panose="02040503050406030204" pitchFamily="18" charset="0"/>
                            </a:rPr>
                            <m:t> </m:t>
                          </m:r>
                          <m:r>
                            <a:rPr lang="en-US" sz="1200" i="1">
                              <a:solidFill>
                                <a:srgbClr val="000000"/>
                              </a:solidFill>
                              <a:latin typeface="Cambria Math" panose="02040503050406030204" pitchFamily="18" charset="0"/>
                              <a:ea typeface="Cambria Math" panose="02040503050406030204" pitchFamily="18" charset="0"/>
                            </a:rPr>
                            <m:t>𝑄𝐶</m:t>
                          </m:r>
                        </m:den>
                      </m:f>
                      <m:r>
                        <a:rPr lang="en-US" sz="1200" i="1">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m:t>
                      </m:r>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ea typeface="Cambria Math" panose="02040503050406030204" pitchFamily="18" charset="0"/>
                            </a:rPr>
                            <m:t>∆</m:t>
                          </m:r>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ea typeface="Cambria Math" panose="02040503050406030204" pitchFamily="18" charset="0"/>
                                </a:rPr>
                                <m:t>𝐸𝑈𝐸</m:t>
                              </m:r>
                            </m:e>
                            <m:sub>
                              <m:r>
                                <a:rPr lang="en-US" sz="1200" i="1">
                                  <a:solidFill>
                                    <a:srgbClr val="000000"/>
                                  </a:solidFill>
                                  <a:latin typeface="Cambria Math" panose="02040503050406030204" pitchFamily="18" charset="0"/>
                                  <a:ea typeface="Cambria Math" panose="02040503050406030204" pitchFamily="18" charset="0"/>
                                </a:rPr>
                                <m:t>𝑆</m:t>
                              </m:r>
                              <m:r>
                                <a:rPr lang="en-US" sz="1200" b="0" i="1" smtClean="0">
                                  <a:solidFill>
                                    <a:srgbClr val="000000"/>
                                  </a:solidFill>
                                  <a:latin typeface="Cambria Math" panose="02040503050406030204" pitchFamily="18" charset="0"/>
                                  <a:ea typeface="Cambria Math" panose="02040503050406030204" pitchFamily="18" charset="0"/>
                                </a:rPr>
                                <m:t>𝑒𝑎𝑠𝑜𝑛𝑎𝑙</m:t>
                              </m:r>
                            </m:sub>
                          </m:sSub>
                        </m:num>
                        <m:den>
                          <m:r>
                            <a:rPr lang="en-US" sz="1200" i="1">
                              <a:solidFill>
                                <a:srgbClr val="000000"/>
                              </a:solidFill>
                              <a:latin typeface="Cambria Math" panose="02040503050406030204" pitchFamily="18" charset="0"/>
                              <a:ea typeface="Cambria Math" panose="02040503050406030204" pitchFamily="18" charset="0"/>
                            </a:rPr>
                            <m:t>∆</m:t>
                          </m:r>
                          <m:r>
                            <a:rPr lang="en-US" sz="1200" i="1">
                              <a:solidFill>
                                <a:srgbClr val="000000"/>
                              </a:solidFill>
                              <a:latin typeface="Cambria Math" panose="02040503050406030204" pitchFamily="18" charset="0"/>
                              <a:ea typeface="Cambria Math" panose="02040503050406030204" pitchFamily="18" charset="0"/>
                            </a:rPr>
                            <m:t>𝑆𝑒𝑎𝑠𝑜𝑛𝑎𝑙</m:t>
                          </m:r>
                          <m:r>
                            <a:rPr lang="en-US" sz="1200" b="0" i="1" smtClean="0">
                              <a:solidFill>
                                <a:srgbClr val="000000"/>
                              </a:solidFill>
                              <a:latin typeface="Cambria Math" panose="02040503050406030204" pitchFamily="18" charset="0"/>
                              <a:ea typeface="Cambria Math" panose="02040503050406030204" pitchFamily="18" charset="0"/>
                            </a:rPr>
                            <m:t> </m:t>
                          </m:r>
                          <m:r>
                            <a:rPr lang="en-US" sz="1200" i="1">
                              <a:solidFill>
                                <a:srgbClr val="000000"/>
                              </a:solidFill>
                              <a:latin typeface="Cambria Math" panose="02040503050406030204" pitchFamily="18" charset="0"/>
                              <a:ea typeface="Cambria Math" panose="02040503050406030204" pitchFamily="18" charset="0"/>
                            </a:rPr>
                            <m:t>𝑄𝐶</m:t>
                          </m:r>
                        </m:den>
                      </m:f>
                    </m:oMath>
                    <m:oMath xmlns:m="http://schemas.openxmlformats.org/officeDocument/2006/math">
                      <m:r>
                        <a:rPr lang="en-US" sz="1200" i="1">
                          <a:solidFill>
                            <a:srgbClr val="000000"/>
                          </a:solidFill>
                          <a:latin typeface="Cambria Math" panose="02040503050406030204" pitchFamily="18" charset="0"/>
                          <a:ea typeface="Cambria Math" panose="02040503050406030204" pitchFamily="18" charset="0"/>
                        </a:rPr>
                        <m:t>=</m:t>
                      </m:r>
                      <m:f>
                        <m:fPr>
                          <m:ctrlPr>
                            <a:rPr lang="en-US" sz="1200" i="1">
                              <a:solidFill>
                                <a:srgbClr val="000000"/>
                              </a:solidFill>
                              <a:latin typeface="Cambria Math" panose="02040503050406030204" pitchFamily="18" charset="0"/>
                              <a:ea typeface="Cambria Math" panose="02040503050406030204" pitchFamily="18" charset="0"/>
                            </a:rPr>
                          </m:ctrlPr>
                        </m:fPr>
                        <m:num>
                          <m:r>
                            <a:rPr lang="en-US" sz="1200" i="1">
                              <a:solidFill>
                                <a:srgbClr val="000000"/>
                              </a:solidFill>
                              <a:latin typeface="Cambria Math" panose="02040503050406030204" pitchFamily="18" charset="0"/>
                              <a:ea typeface="Cambria Math" panose="02040503050406030204" pitchFamily="18" charset="0"/>
                            </a:rPr>
                            <m:t>𝐶h𝑎𝑛𝑔𝑒</m:t>
                          </m:r>
                          <m:r>
                            <a:rPr lang="en-US" sz="1200" i="1">
                              <a:solidFill>
                                <a:srgbClr val="000000"/>
                              </a:solidFill>
                              <a:latin typeface="Cambria Math" panose="02040503050406030204" pitchFamily="18" charset="0"/>
                              <a:ea typeface="Cambria Math" panose="02040503050406030204" pitchFamily="18" charset="0"/>
                            </a:rPr>
                            <m:t> </m:t>
                          </m:r>
                          <m:r>
                            <a:rPr lang="en-US" sz="1200" i="1">
                              <a:solidFill>
                                <a:srgbClr val="000000"/>
                              </a:solidFill>
                              <a:latin typeface="Cambria Math" panose="02040503050406030204" pitchFamily="18" charset="0"/>
                              <a:ea typeface="Cambria Math" panose="02040503050406030204" pitchFamily="18" charset="0"/>
                            </a:rPr>
                            <m:t>𝑖𝑛</m:t>
                          </m:r>
                          <m:r>
                            <a:rPr lang="en-US" sz="1200" i="1">
                              <a:solidFill>
                                <a:srgbClr val="000000"/>
                              </a:solidFill>
                              <a:latin typeface="Cambria Math" panose="02040503050406030204" pitchFamily="18" charset="0"/>
                              <a:ea typeface="Cambria Math" panose="02040503050406030204" pitchFamily="18" charset="0"/>
                            </a:rPr>
                            <m:t> </m:t>
                          </m:r>
                          <m:r>
                            <a:rPr lang="en-US" sz="1200" i="1">
                              <a:solidFill>
                                <a:srgbClr val="000000"/>
                              </a:solidFill>
                              <a:latin typeface="Cambria Math" panose="02040503050406030204" pitchFamily="18" charset="0"/>
                              <a:ea typeface="Cambria Math" panose="02040503050406030204" pitchFamily="18" charset="0"/>
                            </a:rPr>
                            <m:t>𝑒𝑥𝑝𝑒𝑐𝑡𝑒𝑑</m:t>
                          </m:r>
                          <m:r>
                            <a:rPr lang="en-US" sz="1200" b="0" i="1" smtClean="0">
                              <a:solidFill>
                                <a:srgbClr val="000000"/>
                              </a:solidFill>
                              <a:latin typeface="Cambria Math" panose="02040503050406030204" pitchFamily="18" charset="0"/>
                              <a:ea typeface="Cambria Math" panose="02040503050406030204" pitchFamily="18" charset="0"/>
                            </a:rPr>
                            <m:t> </m:t>
                          </m:r>
                          <m:r>
                            <a:rPr lang="en-US" sz="1200" b="0" i="1" smtClean="0">
                              <a:solidFill>
                                <a:srgbClr val="000000"/>
                              </a:solidFill>
                              <a:latin typeface="Cambria Math" panose="02040503050406030204" pitchFamily="18" charset="0"/>
                              <a:ea typeface="Cambria Math" panose="02040503050406030204" pitchFamily="18" charset="0"/>
                            </a:rPr>
                            <m:t>𝑛𝑒𝑡</m:t>
                          </m:r>
                          <m:r>
                            <a:rPr lang="en-US" sz="1200" b="0" i="1" smtClean="0">
                              <a:solidFill>
                                <a:srgbClr val="000000"/>
                              </a:solidFill>
                              <a:latin typeface="Cambria Math" panose="02040503050406030204" pitchFamily="18" charset="0"/>
                              <a:ea typeface="Cambria Math" panose="02040503050406030204" pitchFamily="18" charset="0"/>
                            </a:rPr>
                            <m:t> </m:t>
                          </m:r>
                          <m:r>
                            <a:rPr lang="en-US" sz="1200" i="1">
                              <a:solidFill>
                                <a:srgbClr val="000000"/>
                              </a:solidFill>
                              <a:latin typeface="Cambria Math" panose="02040503050406030204" pitchFamily="18" charset="0"/>
                              <a:ea typeface="Cambria Math" panose="02040503050406030204" pitchFamily="18" charset="0"/>
                            </a:rPr>
                            <m:t>𝑒𝑛𝑒𝑟𝑔𝑦</m:t>
                          </m:r>
                          <m:r>
                            <a:rPr lang="en-US" sz="1200" i="1">
                              <a:solidFill>
                                <a:srgbClr val="000000"/>
                              </a:solidFill>
                              <a:latin typeface="Cambria Math" panose="02040503050406030204" pitchFamily="18" charset="0"/>
                              <a:ea typeface="Cambria Math" panose="02040503050406030204" pitchFamily="18" charset="0"/>
                            </a:rPr>
                            <m:t> </m:t>
                          </m:r>
                          <m:r>
                            <a:rPr lang="en-US" sz="1200" i="1">
                              <a:solidFill>
                                <a:srgbClr val="000000"/>
                              </a:solidFill>
                              <a:latin typeface="Cambria Math" panose="02040503050406030204" pitchFamily="18" charset="0"/>
                              <a:ea typeface="Cambria Math" panose="02040503050406030204" pitchFamily="18" charset="0"/>
                            </a:rPr>
                            <m:t>𝑜𝑢𝑡𝑝𝑢𝑡</m:t>
                          </m:r>
                          <m:r>
                            <a:rPr lang="en-US" sz="1200" i="1">
                              <a:solidFill>
                                <a:srgbClr val="000000"/>
                              </a:solidFill>
                              <a:latin typeface="Cambria Math" panose="02040503050406030204" pitchFamily="18" charset="0"/>
                              <a:ea typeface="Cambria Math" panose="02040503050406030204" pitchFamily="18" charset="0"/>
                            </a:rPr>
                            <m:t> </m:t>
                          </m:r>
                          <m:r>
                            <a:rPr lang="en-US" sz="1200" i="1">
                              <a:solidFill>
                                <a:srgbClr val="000000"/>
                              </a:solidFill>
                              <a:latin typeface="Cambria Math" panose="02040503050406030204" pitchFamily="18" charset="0"/>
                              <a:ea typeface="Cambria Math" panose="02040503050406030204" pitchFamily="18" charset="0"/>
                            </a:rPr>
                            <m:t>𝑑𝑢𝑟𝑖𝑛𝑔</m:t>
                          </m:r>
                          <m:r>
                            <a:rPr lang="en-US" sz="1200" i="1">
                              <a:solidFill>
                                <a:srgbClr val="000000"/>
                              </a:solidFill>
                              <a:latin typeface="Cambria Math" panose="02040503050406030204" pitchFamily="18" charset="0"/>
                              <a:ea typeface="Cambria Math" panose="02040503050406030204" pitchFamily="18" charset="0"/>
                            </a:rPr>
                            <m:t> </m:t>
                          </m:r>
                          <m:r>
                            <a:rPr lang="en-US" sz="1200" b="0" i="1" smtClean="0">
                              <a:solidFill>
                                <a:srgbClr val="000000"/>
                              </a:solidFill>
                              <a:latin typeface="Cambria Math" panose="02040503050406030204" pitchFamily="18" charset="0"/>
                              <a:ea typeface="Cambria Math" panose="02040503050406030204" pitchFamily="18" charset="0"/>
                            </a:rPr>
                            <m:t>𝑠𝑒𝑎𝑠𝑜𝑛𝑎𝑙</m:t>
                          </m:r>
                          <m:r>
                            <a:rPr lang="en-US" sz="1200" b="0" i="1" smtClean="0">
                              <a:solidFill>
                                <a:srgbClr val="000000"/>
                              </a:solidFill>
                              <a:latin typeface="Cambria Math" panose="02040503050406030204" pitchFamily="18" charset="0"/>
                              <a:ea typeface="Cambria Math" panose="02040503050406030204" pitchFamily="18" charset="0"/>
                            </a:rPr>
                            <m:t> </m:t>
                          </m:r>
                          <m:r>
                            <a:rPr lang="en-US" sz="1200" i="1">
                              <a:solidFill>
                                <a:srgbClr val="000000"/>
                              </a:solidFill>
                              <a:latin typeface="Cambria Math" panose="02040503050406030204" pitchFamily="18" charset="0"/>
                              <a:ea typeface="Cambria Math" panose="02040503050406030204" pitchFamily="18" charset="0"/>
                            </a:rPr>
                            <m:t>𝑅𝐴𝐴</m:t>
                          </m:r>
                          <m:r>
                            <a:rPr lang="en-US" sz="1200" i="1">
                              <a:solidFill>
                                <a:srgbClr val="000000"/>
                              </a:solidFill>
                              <a:latin typeface="Cambria Math" panose="02040503050406030204" pitchFamily="18" charset="0"/>
                              <a:ea typeface="Cambria Math" panose="02040503050406030204" pitchFamily="18" charset="0"/>
                            </a:rPr>
                            <m:t> </m:t>
                          </m:r>
                          <m:r>
                            <a:rPr lang="en-US" sz="1200" b="0" i="1" smtClean="0">
                              <a:solidFill>
                                <a:srgbClr val="000000"/>
                              </a:solidFill>
                              <a:latin typeface="Cambria Math" panose="02040503050406030204" pitchFamily="18" charset="0"/>
                              <a:ea typeface="Cambria Math" panose="02040503050406030204" pitchFamily="18" charset="0"/>
                            </a:rPr>
                            <m:t>𝑀𝑅𝐼</m:t>
                          </m:r>
                          <m:r>
                            <a:rPr lang="en-US" sz="1200" b="0" i="1" smtClean="0">
                              <a:solidFill>
                                <a:srgbClr val="000000"/>
                              </a:solidFill>
                              <a:latin typeface="Cambria Math" panose="02040503050406030204" pitchFamily="18" charset="0"/>
                              <a:ea typeface="Cambria Math" panose="02040503050406030204" pitchFamily="18" charset="0"/>
                            </a:rPr>
                            <m:t> </m:t>
                          </m:r>
                          <m:r>
                            <a:rPr lang="en-US" sz="1200" b="0" i="1" smtClean="0">
                              <a:solidFill>
                                <a:srgbClr val="000000"/>
                              </a:solidFill>
                              <a:latin typeface="Cambria Math" panose="02040503050406030204" pitchFamily="18" charset="0"/>
                              <a:ea typeface="Cambria Math" panose="02040503050406030204" pitchFamily="18" charset="0"/>
                            </a:rPr>
                            <m:t>h𝑜𝑢𝑟𝑠</m:t>
                          </m:r>
                          <m:r>
                            <a:rPr lang="en-US" sz="1200" b="0" i="1" smtClean="0">
                              <a:solidFill>
                                <a:srgbClr val="000000"/>
                              </a:solidFill>
                              <a:latin typeface="Cambria Math" panose="02040503050406030204" pitchFamily="18" charset="0"/>
                              <a:ea typeface="Cambria Math" panose="02040503050406030204" pitchFamily="18" charset="0"/>
                            </a:rPr>
                            <m:t> </m:t>
                          </m:r>
                          <m:r>
                            <a:rPr lang="en-US" sz="1200" b="0" i="1" smtClean="0">
                              <a:solidFill>
                                <a:srgbClr val="000000"/>
                              </a:solidFill>
                              <a:latin typeface="Cambria Math" panose="02040503050406030204" pitchFamily="18" charset="0"/>
                              <a:ea typeface="Cambria Math" panose="02040503050406030204" pitchFamily="18" charset="0"/>
                            </a:rPr>
                            <m:t>𝑝𝑒𝑟</m:t>
                          </m:r>
                          <m:r>
                            <a:rPr lang="en-US" sz="1200" b="0" i="1" smtClean="0">
                              <a:solidFill>
                                <a:srgbClr val="000000"/>
                              </a:solidFill>
                              <a:latin typeface="Cambria Math" panose="02040503050406030204" pitchFamily="18" charset="0"/>
                              <a:ea typeface="Cambria Math" panose="02040503050406030204" pitchFamily="18" charset="0"/>
                            </a:rPr>
                            <m:t> </m:t>
                          </m:r>
                          <m:r>
                            <a:rPr lang="en-US" sz="1200" b="0" i="1" smtClean="0">
                              <a:solidFill>
                                <a:srgbClr val="000000"/>
                              </a:solidFill>
                              <a:latin typeface="Cambria Math" panose="02040503050406030204" pitchFamily="18" charset="0"/>
                              <a:ea typeface="Cambria Math" panose="02040503050406030204" pitchFamily="18" charset="0"/>
                            </a:rPr>
                            <m:t>𝑦𝑒𝑎𝑟</m:t>
                          </m:r>
                        </m:num>
                        <m:den>
                          <m:r>
                            <a:rPr lang="en-US" sz="1200" i="1">
                              <a:solidFill>
                                <a:srgbClr val="000000"/>
                              </a:solidFill>
                              <a:latin typeface="Cambria Math" panose="02040503050406030204" pitchFamily="18" charset="0"/>
                              <a:ea typeface="Cambria Math" panose="02040503050406030204" pitchFamily="18" charset="0"/>
                            </a:rPr>
                            <m:t>𝐶h𝑎𝑛𝑔𝑒</m:t>
                          </m:r>
                          <m:r>
                            <a:rPr lang="en-US" sz="1200" i="1">
                              <a:solidFill>
                                <a:srgbClr val="000000"/>
                              </a:solidFill>
                              <a:latin typeface="Cambria Math" panose="02040503050406030204" pitchFamily="18" charset="0"/>
                              <a:ea typeface="Cambria Math" panose="02040503050406030204" pitchFamily="18" charset="0"/>
                            </a:rPr>
                            <m:t> </m:t>
                          </m:r>
                          <m:r>
                            <a:rPr lang="en-US" sz="1200" i="1">
                              <a:solidFill>
                                <a:srgbClr val="000000"/>
                              </a:solidFill>
                              <a:latin typeface="Cambria Math" panose="02040503050406030204" pitchFamily="18" charset="0"/>
                              <a:ea typeface="Cambria Math" panose="02040503050406030204" pitchFamily="18" charset="0"/>
                            </a:rPr>
                            <m:t>𝑖𝑛</m:t>
                          </m:r>
                          <m:r>
                            <a:rPr lang="en-US" sz="1200" i="1">
                              <a:solidFill>
                                <a:srgbClr val="000000"/>
                              </a:solidFill>
                              <a:latin typeface="Cambria Math" panose="02040503050406030204" pitchFamily="18" charset="0"/>
                              <a:ea typeface="Cambria Math" panose="02040503050406030204" pitchFamily="18" charset="0"/>
                            </a:rPr>
                            <m:t> </m:t>
                          </m:r>
                          <m:r>
                            <a:rPr lang="en-US" sz="1200" b="0" i="1" smtClean="0">
                              <a:solidFill>
                                <a:srgbClr val="000000"/>
                              </a:solidFill>
                              <a:latin typeface="Cambria Math" panose="02040503050406030204" pitchFamily="18" charset="0"/>
                              <a:ea typeface="Cambria Math" panose="02040503050406030204" pitchFamily="18" charset="0"/>
                            </a:rPr>
                            <m:t>𝑆𝑒𝑎𝑠𝑜𝑛𝑎𝑙</m:t>
                          </m:r>
                          <m:r>
                            <a:rPr lang="en-US" sz="1200" i="1">
                              <a:solidFill>
                                <a:srgbClr val="000000"/>
                              </a:solidFill>
                              <a:latin typeface="Cambria Math" panose="02040503050406030204" pitchFamily="18" charset="0"/>
                              <a:ea typeface="Cambria Math" panose="02040503050406030204" pitchFamily="18" charset="0"/>
                            </a:rPr>
                            <m:t> </m:t>
                          </m:r>
                          <m:r>
                            <a:rPr lang="en-US" sz="1200" i="1">
                              <a:solidFill>
                                <a:srgbClr val="000000"/>
                              </a:solidFill>
                              <a:latin typeface="Cambria Math" panose="02040503050406030204" pitchFamily="18" charset="0"/>
                              <a:ea typeface="Cambria Math" panose="02040503050406030204" pitchFamily="18" charset="0"/>
                            </a:rPr>
                            <m:t>𝑄𝐶</m:t>
                          </m:r>
                        </m:den>
                      </m:f>
                      <m:r>
                        <a:rPr lang="en-US" sz="1200" i="1">
                          <a:solidFill>
                            <a:srgbClr val="000000"/>
                          </a:solidFill>
                          <a:latin typeface="Cambria Math" panose="02040503050406030204" pitchFamily="18" charset="0"/>
                          <a:ea typeface="Cambria Math" panose="02040503050406030204" pitchFamily="18" charset="0"/>
                        </a:rPr>
                        <m:t>=</m:t>
                      </m:r>
                      <m:r>
                        <a:rPr lang="en-US" sz="1200" i="1">
                          <a:solidFill>
                            <a:srgbClr val="000000"/>
                          </a:solidFill>
                          <a:latin typeface="Cambria Math" panose="02040503050406030204" pitchFamily="18" charset="0"/>
                        </a:rPr>
                        <m:t>𝐸𝑥𝑝𝑒𝑐𝑡𝑒𝑑</m:t>
                      </m:r>
                      <m:r>
                        <a:rPr lang="en-US" sz="1200" i="1">
                          <a:solidFill>
                            <a:srgbClr val="000000"/>
                          </a:solidFill>
                          <a:latin typeface="Cambria Math" panose="02040503050406030204" pitchFamily="18" charset="0"/>
                        </a:rPr>
                        <m:t> </m:t>
                      </m:r>
                      <m:r>
                        <a:rPr lang="en-US" sz="1200" b="0" i="1" smtClean="0">
                          <a:solidFill>
                            <a:srgbClr val="000000"/>
                          </a:solidFill>
                          <a:latin typeface="Cambria Math" panose="02040503050406030204" pitchFamily="18" charset="0"/>
                        </a:rPr>
                        <m:t>𝑛𝑒𝑡</m:t>
                      </m:r>
                      <m:r>
                        <a:rPr lang="en-US" sz="1200" b="0" i="1" smtClean="0">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𝑛𝑢𝑚𝑏𝑒𝑟</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𝑜𝑓</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h𝑜𝑢𝑟𝑠</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𝑎𝑣𝑎𝑖𝑙𝑎𝑏𝑙𝑒</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𝑎𝑡</m:t>
                      </m:r>
                      <m:r>
                        <a:rPr lang="en-US" sz="1200" i="1">
                          <a:solidFill>
                            <a:srgbClr val="000000"/>
                          </a:solidFill>
                          <a:latin typeface="Cambria Math" panose="02040503050406030204" pitchFamily="18" charset="0"/>
                        </a:rPr>
                        <m:t> </m:t>
                      </m:r>
                      <m:r>
                        <a:rPr lang="en-US" sz="1200" b="0" i="1" smtClean="0">
                          <a:solidFill>
                            <a:srgbClr val="000000"/>
                          </a:solidFill>
                          <a:latin typeface="Cambria Math" panose="02040503050406030204" pitchFamily="18" charset="0"/>
                        </a:rPr>
                        <m:t>𝑠𝑒𝑎𝑠𝑜𝑛𝑎𝑙</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𝑄𝐶</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𝑑𝑢𝑟𝑖𝑛𝑔</m:t>
                      </m:r>
                      <m:r>
                        <a:rPr lang="en-US" sz="1200" i="1">
                          <a:solidFill>
                            <a:srgbClr val="000000"/>
                          </a:solidFill>
                          <a:latin typeface="Cambria Math" panose="02040503050406030204" pitchFamily="18" charset="0"/>
                        </a:rPr>
                        <m:t> </m:t>
                      </m:r>
                      <m:r>
                        <a:rPr lang="en-US" sz="1200" b="0" i="1" smtClean="0">
                          <a:solidFill>
                            <a:srgbClr val="000000"/>
                          </a:solidFill>
                          <a:latin typeface="Cambria Math" panose="02040503050406030204" pitchFamily="18" charset="0"/>
                        </a:rPr>
                        <m:t>𝑠𝑒𝑎𝑠𝑜𝑛𝑎𝑙</m:t>
                      </m:r>
                      <m:r>
                        <a:rPr lang="en-US" sz="1200" b="0" i="1" smtClean="0">
                          <a:solidFill>
                            <a:srgbClr val="000000"/>
                          </a:solidFill>
                          <a:latin typeface="Cambria Math" panose="02040503050406030204" pitchFamily="18" charset="0"/>
                        </a:rPr>
                        <m:t> </m:t>
                      </m:r>
                      <m:r>
                        <a:rPr lang="en-US" sz="1200" b="0" i="1" smtClean="0">
                          <a:solidFill>
                            <a:srgbClr val="000000"/>
                          </a:solidFill>
                          <a:latin typeface="Cambria Math" panose="02040503050406030204" pitchFamily="18" charset="0"/>
                        </a:rPr>
                        <m:t>𝑅𝐴𝐴</m:t>
                      </m:r>
                      <m:r>
                        <a:rPr lang="en-US" sz="1200" i="1">
                          <a:solidFill>
                            <a:srgbClr val="000000"/>
                          </a:solidFill>
                          <a:latin typeface="Cambria Math" panose="02040503050406030204" pitchFamily="18" charset="0"/>
                        </a:rPr>
                        <m:t> </m:t>
                      </m:r>
                      <m:r>
                        <a:rPr lang="en-US" sz="1200" b="0" i="1" smtClean="0">
                          <a:solidFill>
                            <a:srgbClr val="000000"/>
                          </a:solidFill>
                          <a:latin typeface="Cambria Math" panose="02040503050406030204" pitchFamily="18" charset="0"/>
                        </a:rPr>
                        <m:t>𝑀𝑅𝐼</m:t>
                      </m:r>
                      <m:r>
                        <a:rPr lang="en-US" sz="1200" b="0" i="1" smtClean="0">
                          <a:solidFill>
                            <a:srgbClr val="000000"/>
                          </a:solidFill>
                          <a:latin typeface="Cambria Math" panose="02040503050406030204" pitchFamily="18" charset="0"/>
                        </a:rPr>
                        <m:t> </m:t>
                      </m:r>
                      <m:r>
                        <a:rPr lang="en-US" sz="1200" b="0" i="1" smtClean="0">
                          <a:solidFill>
                            <a:srgbClr val="000000"/>
                          </a:solidFill>
                          <a:latin typeface="Cambria Math" panose="02040503050406030204" pitchFamily="18" charset="0"/>
                        </a:rPr>
                        <m:t>h𝑜𝑢𝑟𝑠</m:t>
                      </m:r>
                      <m:r>
                        <a:rPr lang="en-US" sz="1200" b="0" i="1" smtClean="0">
                          <a:solidFill>
                            <a:srgbClr val="000000"/>
                          </a:solidFill>
                          <a:latin typeface="Cambria Math" panose="02040503050406030204" pitchFamily="18" charset="0"/>
                        </a:rPr>
                        <m:t> </m:t>
                      </m:r>
                      <m:r>
                        <a:rPr lang="en-US" sz="1200" b="0" i="1" smtClean="0">
                          <a:solidFill>
                            <a:srgbClr val="000000"/>
                          </a:solidFill>
                          <a:latin typeface="Cambria Math" panose="02040503050406030204" pitchFamily="18" charset="0"/>
                        </a:rPr>
                        <m:t>𝑝𝑒𝑟</m:t>
                      </m:r>
                      <m:r>
                        <a:rPr lang="en-US" sz="1200" b="0" i="1" smtClean="0">
                          <a:solidFill>
                            <a:srgbClr val="000000"/>
                          </a:solidFill>
                          <a:latin typeface="Cambria Math" panose="02040503050406030204" pitchFamily="18" charset="0"/>
                        </a:rPr>
                        <m:t> </m:t>
                      </m:r>
                      <m:r>
                        <a:rPr lang="en-US" sz="1200" b="0" i="1" smtClean="0">
                          <a:solidFill>
                            <a:srgbClr val="000000"/>
                          </a:solidFill>
                          <a:latin typeface="Cambria Math" panose="02040503050406030204" pitchFamily="18" charset="0"/>
                        </a:rPr>
                        <m:t>𝑦𝑒𝑎𝑟</m:t>
                      </m:r>
                    </m:oMath>
                  </m:oMathPara>
                </a14:m>
                <a:endParaRPr lang="en-US" sz="1200" i="1" dirty="0">
                  <a:solidFill>
                    <a:srgbClr val="000000"/>
                  </a:solidFill>
                  <a:latin typeface="Cambria Math"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57200" y="1148456"/>
                <a:ext cx="7010400" cy="1034386"/>
              </a:xfrm>
              <a:prstGeom prst="rect">
                <a:avLst/>
              </a:prstGeom>
              <a:blipFill>
                <a:blip r:embed="rId2"/>
                <a:stretch>
                  <a:fillRect b="-1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48235" y="2419350"/>
                <a:ext cx="5495365" cy="29181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i="1" smtClean="0">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𝑆𝑒𝑎𝑠𝑜𝑛𝑎𝑙</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𝑀𝑅𝐼</m:t>
                          </m:r>
                        </m:e>
                        <m:sub>
                          <m:r>
                            <a:rPr lang="en-US" sz="1200" i="1">
                              <a:solidFill>
                                <a:srgbClr val="000000"/>
                              </a:solidFill>
                              <a:latin typeface="Cambria Math" panose="02040503050406030204" pitchFamily="18" charset="0"/>
                            </a:rPr>
                            <m:t>𝑝𝑒𝑟𝑓𝑒𝑐𝑡</m:t>
                          </m:r>
                        </m:sub>
                      </m:sSub>
                      <m:r>
                        <a:rPr lang="en-US" sz="1200" i="1">
                          <a:solidFill>
                            <a:srgbClr val="000000"/>
                          </a:solidFill>
                          <a:latin typeface="Cambria Math" panose="02040503050406030204" pitchFamily="18" charset="0"/>
                        </a:rPr>
                        <m:t>=</m:t>
                      </m:r>
                      <m:r>
                        <a:rPr lang="en-US" sz="1200" i="1">
                          <a:solidFill>
                            <a:srgbClr val="000000"/>
                          </a:solidFill>
                          <a:latin typeface="Cambria Math" panose="02040503050406030204" pitchFamily="18" charset="0"/>
                        </a:rPr>
                        <m:t>𝐸𝑥𝑝𝑒𝑐𝑡𝑒𝑑</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𝑛𝑢𝑚𝑏𝑒𝑟</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𝑜𝑓</m:t>
                      </m:r>
                      <m:r>
                        <a:rPr lang="en-US" sz="1200" i="1">
                          <a:solidFill>
                            <a:srgbClr val="000000"/>
                          </a:solidFill>
                          <a:latin typeface="Cambria Math" panose="02040503050406030204" pitchFamily="18" charset="0"/>
                        </a:rPr>
                        <m:t> </m:t>
                      </m:r>
                      <m:r>
                        <a:rPr lang="en-US" sz="1200" b="0" i="1" smtClean="0">
                          <a:solidFill>
                            <a:srgbClr val="000000"/>
                          </a:solidFill>
                          <a:latin typeface="Cambria Math" panose="02040503050406030204" pitchFamily="18" charset="0"/>
                        </a:rPr>
                        <m:t>𝑠𝑒𝑎𝑠𝑜𝑛𝑎𝑙</m:t>
                      </m:r>
                      <m:r>
                        <a:rPr lang="en-US" sz="1200" b="0" i="1" smtClean="0">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𝑅𝐴𝐴</m:t>
                      </m:r>
                      <m:r>
                        <a:rPr lang="en-US" sz="1200" i="1">
                          <a:solidFill>
                            <a:srgbClr val="000000"/>
                          </a:solidFill>
                          <a:latin typeface="Cambria Math" panose="02040503050406030204" pitchFamily="18" charset="0"/>
                        </a:rPr>
                        <m:t> </m:t>
                      </m:r>
                      <m:r>
                        <a:rPr lang="en-US" sz="1200" b="0" i="1" smtClean="0">
                          <a:solidFill>
                            <a:srgbClr val="000000"/>
                          </a:solidFill>
                          <a:latin typeface="Cambria Math" panose="02040503050406030204" pitchFamily="18" charset="0"/>
                        </a:rPr>
                        <m:t>𝑀𝑅𝐼</m:t>
                      </m:r>
                      <m:r>
                        <a:rPr lang="en-US" sz="1200" b="0" i="1" smtClean="0">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h𝑜𝑢𝑟𝑠</m:t>
                      </m:r>
                      <m:r>
                        <a:rPr lang="en-US" sz="1200" b="0" i="1" smtClean="0">
                          <a:solidFill>
                            <a:srgbClr val="000000"/>
                          </a:solidFill>
                          <a:latin typeface="Cambria Math" panose="02040503050406030204" pitchFamily="18" charset="0"/>
                        </a:rPr>
                        <m:t> </m:t>
                      </m:r>
                      <m:r>
                        <a:rPr lang="en-US" sz="1200" b="0" i="1" smtClean="0">
                          <a:solidFill>
                            <a:srgbClr val="000000"/>
                          </a:solidFill>
                          <a:latin typeface="Cambria Math" panose="02040503050406030204" pitchFamily="18" charset="0"/>
                        </a:rPr>
                        <m:t>𝑝𝑒𝑟</m:t>
                      </m:r>
                      <m:r>
                        <a:rPr lang="en-US" sz="1200" b="0" i="1" smtClean="0">
                          <a:solidFill>
                            <a:srgbClr val="000000"/>
                          </a:solidFill>
                          <a:latin typeface="Cambria Math" panose="02040503050406030204" pitchFamily="18" charset="0"/>
                        </a:rPr>
                        <m:t> </m:t>
                      </m:r>
                      <m:r>
                        <a:rPr lang="en-US" sz="1200" b="0" i="1" smtClean="0">
                          <a:solidFill>
                            <a:srgbClr val="000000"/>
                          </a:solidFill>
                          <a:latin typeface="Cambria Math" panose="02040503050406030204" pitchFamily="18" charset="0"/>
                        </a:rPr>
                        <m:t>𝑦𝑒𝑎𝑟</m:t>
                      </m:r>
                    </m:oMath>
                  </m:oMathPara>
                </a14:m>
                <a:endParaRPr lang="en-US" sz="1200" dirty="0">
                  <a:solidFill>
                    <a:srgbClr val="00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448235" y="2419350"/>
                <a:ext cx="5495365" cy="291811"/>
              </a:xfrm>
              <a:prstGeom prst="rect">
                <a:avLst/>
              </a:prstGeom>
              <a:blipFill>
                <a:blip r:embed="rId3"/>
                <a:stretch>
                  <a:fillRect b="-20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962900" y="1305589"/>
                <a:ext cx="800100" cy="1846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h𝑜𝑢𝑟</m:t>
                      </m:r>
                      <m:r>
                        <a:rPr lang="en-US" sz="1200" b="0" i="1" smtClean="0">
                          <a:latin typeface="Cambria Math" panose="02040503050406030204" pitchFamily="18" charset="0"/>
                        </a:rPr>
                        <m:t>/</m:t>
                      </m:r>
                      <m:r>
                        <a:rPr lang="en-US" sz="1200" b="0" i="1" smtClean="0">
                          <a:latin typeface="Cambria Math" panose="02040503050406030204" pitchFamily="18" charset="0"/>
                        </a:rPr>
                        <m:t>𝑦𝑒𝑎𝑟</m:t>
                      </m:r>
                    </m:oMath>
                  </m:oMathPara>
                </a14:m>
                <a:endParaRPr lang="en-US" sz="1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7962900" y="1305589"/>
                <a:ext cx="800100" cy="184666"/>
              </a:xfrm>
              <a:prstGeom prst="rect">
                <a:avLst/>
              </a:prstGeom>
              <a:blipFill>
                <a:blip r:embed="rId4"/>
                <a:stretch>
                  <a:fillRect l="-2273" t="-3333" r="-758"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7953935" y="2466361"/>
                <a:ext cx="800100" cy="1846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h𝑜𝑢𝑟</m:t>
                      </m:r>
                      <m:r>
                        <a:rPr lang="en-US" sz="1200" b="0" i="1" smtClean="0">
                          <a:latin typeface="Cambria Math" panose="02040503050406030204" pitchFamily="18" charset="0"/>
                        </a:rPr>
                        <m:t>/</m:t>
                      </m:r>
                      <m:r>
                        <a:rPr lang="en-US" sz="1200" b="0" i="1" smtClean="0">
                          <a:latin typeface="Cambria Math" panose="02040503050406030204" pitchFamily="18" charset="0"/>
                        </a:rPr>
                        <m:t>𝑦𝑒𝑎𝑟</m:t>
                      </m:r>
                    </m:oMath>
                  </m:oMathPara>
                </a14:m>
                <a:endParaRPr lang="en-US" sz="1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7953935" y="2466361"/>
                <a:ext cx="800100" cy="184666"/>
              </a:xfrm>
              <a:prstGeom prst="rect">
                <a:avLst/>
              </a:prstGeom>
              <a:blipFill>
                <a:blip r:embed="rId5"/>
                <a:stretch>
                  <a:fillRect l="-3053" t="-6667" r="-1527" b="-33333"/>
                </a:stretch>
              </a:blipFill>
            </p:spPr>
            <p:txBody>
              <a:bodyPr/>
              <a:lstStyle/>
              <a:p>
                <a:r>
                  <a:rPr lang="en-US">
                    <a:noFill/>
                  </a:rPr>
                  <a:t> </a:t>
                </a:r>
              </a:p>
            </p:txBody>
          </p:sp>
        </mc:Fallback>
      </mc:AlternateContent>
      <p:sp>
        <p:nvSpPr>
          <p:cNvPr id="20" name="TextBox 19"/>
          <p:cNvSpPr txBox="1"/>
          <p:nvPr/>
        </p:nvSpPr>
        <p:spPr>
          <a:xfrm>
            <a:off x="7962900" y="971550"/>
            <a:ext cx="800100" cy="215444"/>
          </a:xfrm>
          <a:prstGeom prst="rect">
            <a:avLst/>
          </a:prstGeom>
          <a:noFill/>
        </p:spPr>
        <p:txBody>
          <a:bodyPr wrap="square" lIns="0" tIns="0" rIns="0" bIns="0" rtlCol="0">
            <a:spAutoFit/>
          </a:bodyPr>
          <a:lstStyle/>
          <a:p>
            <a:pPr algn="ctr"/>
            <a:r>
              <a:rPr lang="en-US" sz="1400" i="1" u="sng" dirty="0" smtClean="0"/>
              <a:t>Units</a:t>
            </a:r>
            <a:endParaRPr lang="en-US" sz="1400" i="1" u="sng" dirty="0"/>
          </a:p>
        </p:txBody>
      </p:sp>
      <mc:AlternateContent xmlns:mc="http://schemas.openxmlformats.org/markup-compatibility/2006" xmlns:a14="http://schemas.microsoft.com/office/drawing/2010/main">
        <mc:Choice Requires="a14">
          <p:sp>
            <p:nvSpPr>
              <p:cNvPr id="21" name="Rectangle 20"/>
              <p:cNvSpPr/>
              <p:nvPr/>
            </p:nvSpPr>
            <p:spPr>
              <a:xfrm>
                <a:off x="448234" y="2876550"/>
                <a:ext cx="8543366" cy="128631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000000"/>
                          </a:solidFill>
                          <a:latin typeface="Cambria Math" panose="02040503050406030204" pitchFamily="18" charset="0"/>
                        </a:rPr>
                        <m:t>𝑆𝑒𝑎𝑠𝑜𝑛𝑎𝑙</m:t>
                      </m:r>
                      <m:r>
                        <a:rPr lang="en-US" sz="1200" b="0" i="1" smtClean="0">
                          <a:solidFill>
                            <a:srgbClr val="000000"/>
                          </a:solidFill>
                          <a:latin typeface="Cambria Math" panose="02040503050406030204" pitchFamily="18" charset="0"/>
                        </a:rPr>
                        <m:t> </m:t>
                      </m:r>
                      <m:r>
                        <a:rPr lang="en-US" sz="1200" b="0" i="1" smtClean="0">
                          <a:solidFill>
                            <a:srgbClr val="000000"/>
                          </a:solidFill>
                          <a:latin typeface="Cambria Math" panose="02040503050406030204" pitchFamily="18" charset="0"/>
                        </a:rPr>
                        <m:t>𝑄𝑀𝑅𝐼𝐶</m:t>
                      </m:r>
                      <m:r>
                        <a:rPr lang="en-US" sz="120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𝑆𝑒𝑎𝑠𝑜𝑛𝑎𝑙</m:t>
                      </m:r>
                      <m:r>
                        <a:rPr lang="en-US" sz="1200" b="0" i="1" smtClean="0">
                          <a:solidFill>
                            <a:srgbClr val="000000"/>
                          </a:solidFill>
                          <a:latin typeface="Cambria Math" panose="02040503050406030204" pitchFamily="18" charset="0"/>
                        </a:rPr>
                        <m:t> </m:t>
                      </m:r>
                      <m:r>
                        <a:rPr lang="en-US" sz="1200" b="0" i="1" smtClean="0">
                          <a:solidFill>
                            <a:srgbClr val="000000"/>
                          </a:solidFill>
                          <a:latin typeface="Cambria Math" panose="02040503050406030204" pitchFamily="18" charset="0"/>
                        </a:rPr>
                        <m:t>𝑄𝐶</m:t>
                      </m:r>
                      <m:r>
                        <a:rPr lang="en-US" sz="1200" b="0" i="1" smtClean="0">
                          <a:solidFill>
                            <a:srgbClr val="000000"/>
                          </a:solidFill>
                          <a:latin typeface="Cambria Math" panose="02040503050406030204" pitchFamily="18" charset="0"/>
                          <a:ea typeface="Cambria Math" panose="02040503050406030204" pitchFamily="18" charset="0"/>
                        </a:rPr>
                        <m:t>×</m:t>
                      </m:r>
                      <m:f>
                        <m:fPr>
                          <m:ctrlPr>
                            <a:rPr lang="en-US" sz="1200" i="1" smtClean="0">
                              <a:solidFill>
                                <a:srgbClr val="000000"/>
                              </a:solidFill>
                              <a:latin typeface="Cambria Math" panose="02040503050406030204" pitchFamily="18" charset="0"/>
                            </a:rPr>
                          </m:ctrlPr>
                        </m:fPr>
                        <m:num>
                          <m:r>
                            <a:rPr lang="en-US" sz="1200" b="0" i="1" smtClean="0">
                              <a:solidFill>
                                <a:srgbClr val="000000"/>
                              </a:solidFill>
                              <a:latin typeface="Cambria Math" panose="02040503050406030204" pitchFamily="18" charset="0"/>
                            </a:rPr>
                            <m:t>𝑆𝑒𝑎𝑠𝑜𝑛𝑎𝑙</m:t>
                          </m:r>
                          <m:r>
                            <a:rPr lang="en-US" sz="1200" b="0" i="1" smtClean="0">
                              <a:solidFill>
                                <a:srgbClr val="000000"/>
                              </a:solidFill>
                              <a:latin typeface="Cambria Math" panose="02040503050406030204" pitchFamily="18" charset="0"/>
                            </a:rPr>
                            <m:t> </m:t>
                          </m:r>
                          <m:r>
                            <a:rPr lang="en-US" sz="1200" b="0" i="1" smtClean="0">
                              <a:solidFill>
                                <a:srgbClr val="000000"/>
                              </a:solidFill>
                              <a:latin typeface="Cambria Math" panose="02040503050406030204" pitchFamily="18" charset="0"/>
                            </a:rPr>
                            <m:t>𝑀𝑅𝐼</m:t>
                          </m:r>
                        </m:num>
                        <m:den>
                          <m:sSub>
                            <m:sSubPr>
                              <m:ctrlPr>
                                <a:rPr lang="en-US" sz="1200" i="1" smtClean="0">
                                  <a:solidFill>
                                    <a:srgbClr val="000000"/>
                                  </a:solidFill>
                                  <a:latin typeface="Cambria Math" panose="02040503050406030204" pitchFamily="18" charset="0"/>
                                </a:rPr>
                              </m:ctrlPr>
                            </m:sSubPr>
                            <m:e>
                              <m:r>
                                <a:rPr lang="en-US" sz="1200" b="0" i="1" smtClean="0">
                                  <a:solidFill>
                                    <a:srgbClr val="000000"/>
                                  </a:solidFill>
                                  <a:latin typeface="Cambria Math" panose="02040503050406030204" pitchFamily="18" charset="0"/>
                                </a:rPr>
                                <m:t>𝐴𝑛𝑛𝑢𝑎𝑙</m:t>
                              </m:r>
                              <m:r>
                                <a:rPr lang="en-US" sz="1200" b="0" i="1" smtClean="0">
                                  <a:solidFill>
                                    <a:srgbClr val="000000"/>
                                  </a:solidFill>
                                  <a:latin typeface="Cambria Math" panose="02040503050406030204" pitchFamily="18" charset="0"/>
                                </a:rPr>
                                <m:t> </m:t>
                              </m:r>
                              <m:r>
                                <a:rPr lang="en-US" sz="1200" b="0" i="1" smtClean="0">
                                  <a:solidFill>
                                    <a:srgbClr val="000000"/>
                                  </a:solidFill>
                                  <a:latin typeface="Cambria Math" panose="02040503050406030204" pitchFamily="18" charset="0"/>
                                </a:rPr>
                                <m:t>𝑀𝑅𝐼</m:t>
                              </m:r>
                            </m:e>
                            <m:sub>
                              <m:r>
                                <a:rPr lang="en-US" sz="1200" b="0" i="1" smtClean="0">
                                  <a:solidFill>
                                    <a:srgbClr val="000000"/>
                                  </a:solidFill>
                                  <a:latin typeface="Cambria Math" panose="02040503050406030204" pitchFamily="18" charset="0"/>
                                </a:rPr>
                                <m:t>𝑝𝑒𝑟𝑓𝑒𝑐𝑡</m:t>
                              </m:r>
                            </m:sub>
                          </m:sSub>
                          <m:r>
                            <m:rPr>
                              <m:nor/>
                            </m:rPr>
                            <a:rPr lang="en-US" sz="1200" dirty="0">
                              <a:solidFill>
                                <a:srgbClr val="000000"/>
                              </a:solidFill>
                            </a:rPr>
                            <m:t> </m:t>
                          </m:r>
                        </m:den>
                      </m:f>
                    </m:oMath>
                    <m:oMath xmlns:m="http://schemas.openxmlformats.org/officeDocument/2006/math">
                      <m:r>
                        <a:rPr lang="en-US" sz="1200" b="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𝑆𝑒𝑎𝑠𝑜𝑛𝑎𝑙</m:t>
                      </m:r>
                      <m:r>
                        <a:rPr lang="en-US" sz="1200" b="0" i="1" smtClean="0">
                          <a:solidFill>
                            <a:srgbClr val="000000"/>
                          </a:solidFill>
                          <a:latin typeface="Cambria Math" panose="02040503050406030204" pitchFamily="18" charset="0"/>
                        </a:rPr>
                        <m:t> </m:t>
                      </m:r>
                      <m:r>
                        <a:rPr lang="en-US" sz="1200" b="0" i="1" smtClean="0">
                          <a:solidFill>
                            <a:srgbClr val="000000"/>
                          </a:solidFill>
                          <a:latin typeface="Cambria Math" panose="02040503050406030204" pitchFamily="18" charset="0"/>
                        </a:rPr>
                        <m:t>𝑄𝐶</m:t>
                      </m:r>
                      <m:r>
                        <a:rPr lang="en-US" sz="1200" b="0" i="1" smtClean="0">
                          <a:solidFill>
                            <a:srgbClr val="000000"/>
                          </a:solidFill>
                          <a:latin typeface="Cambria Math" panose="02040503050406030204" pitchFamily="18" charset="0"/>
                          <a:ea typeface="Cambria Math" panose="02040503050406030204" pitchFamily="18" charset="0"/>
                        </a:rPr>
                        <m:t>×</m:t>
                      </m:r>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𝑆𝑒𝑎𝑠𝑜𝑛𝑎𝑙</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𝑀𝑅𝐼</m:t>
                          </m:r>
                        </m:num>
                        <m:den>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𝑆𝑒𝑎𝑠𝑜𝑛𝑎𝑙</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𝑀𝑅𝐼</m:t>
                              </m:r>
                            </m:e>
                            <m:sub>
                              <m:r>
                                <a:rPr lang="en-US" sz="1200" i="1">
                                  <a:solidFill>
                                    <a:srgbClr val="000000"/>
                                  </a:solidFill>
                                  <a:latin typeface="Cambria Math" panose="02040503050406030204" pitchFamily="18" charset="0"/>
                                </a:rPr>
                                <m:t>𝑝𝑒𝑟𝑓𝑒𝑐𝑡</m:t>
                              </m:r>
                            </m:sub>
                          </m:sSub>
                        </m:den>
                      </m:f>
                      <m:r>
                        <a:rPr lang="en-US" sz="1200" i="1">
                          <a:solidFill>
                            <a:srgbClr val="000000"/>
                          </a:solidFill>
                          <a:latin typeface="Cambria Math" panose="02040503050406030204" pitchFamily="18" charset="0"/>
                          <a:ea typeface="Cambria Math" panose="02040503050406030204" pitchFamily="18" charset="0"/>
                        </a:rPr>
                        <m:t>×</m:t>
                      </m:r>
                      <m:f>
                        <m:fPr>
                          <m:ctrlPr>
                            <a:rPr lang="en-US" sz="1200" i="1">
                              <a:solidFill>
                                <a:srgbClr val="000000"/>
                              </a:solidFill>
                              <a:latin typeface="Cambria Math" panose="02040503050406030204" pitchFamily="18" charset="0"/>
                              <a:ea typeface="Cambria Math" panose="02040503050406030204" pitchFamily="18" charset="0"/>
                            </a:rPr>
                          </m:ctrlPr>
                        </m:fPr>
                        <m:num>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𝑆𝑒𝑎𝑠𝑜𝑛𝑎𝑙</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𝑀𝑅𝐼</m:t>
                              </m:r>
                            </m:e>
                            <m:sub>
                              <m:r>
                                <a:rPr lang="en-US" sz="1200" i="1">
                                  <a:solidFill>
                                    <a:srgbClr val="000000"/>
                                  </a:solidFill>
                                  <a:latin typeface="Cambria Math" panose="02040503050406030204" pitchFamily="18" charset="0"/>
                                </a:rPr>
                                <m:t>𝑝𝑒𝑟𝑓𝑒𝑐𝑡</m:t>
                              </m:r>
                            </m:sub>
                          </m:sSub>
                        </m:num>
                        <m:den>
                          <m:sSub>
                            <m:sSubPr>
                              <m:ctrlPr>
                                <a:rPr lang="en-US" sz="1200" i="1">
                                  <a:solidFill>
                                    <a:srgbClr val="000000"/>
                                  </a:solidFill>
                                  <a:latin typeface="Cambria Math" panose="02040503050406030204" pitchFamily="18" charset="0"/>
                                </a:rPr>
                              </m:ctrlPr>
                            </m:sSubPr>
                            <m:e>
                              <m:r>
                                <a:rPr lang="en-US" sz="1200" i="1">
                                  <a:solidFill>
                                    <a:srgbClr val="000000"/>
                                  </a:solidFill>
                                  <a:latin typeface="Cambria Math" panose="02040503050406030204" pitchFamily="18" charset="0"/>
                                </a:rPr>
                                <m:t>𝐴𝑛𝑛𝑢𝑎𝑙</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𝑀𝑅𝐼</m:t>
                              </m:r>
                            </m:e>
                            <m:sub>
                              <m:r>
                                <a:rPr lang="en-US" sz="1200" i="1">
                                  <a:solidFill>
                                    <a:srgbClr val="000000"/>
                                  </a:solidFill>
                                  <a:latin typeface="Cambria Math" panose="02040503050406030204" pitchFamily="18" charset="0"/>
                                </a:rPr>
                                <m:t>𝑝𝑒𝑟𝑓𝑒𝑐𝑡</m:t>
                              </m:r>
                            </m:sub>
                          </m:sSub>
                        </m:den>
                      </m:f>
                      <m:r>
                        <a:rPr lang="en-US" sz="1200" i="1">
                          <a:solidFill>
                            <a:srgbClr val="000000"/>
                          </a:solidFill>
                          <a:latin typeface="Cambria Math" panose="02040503050406030204" pitchFamily="18" charset="0"/>
                        </a:rPr>
                        <m:t> </m:t>
                      </m:r>
                    </m:oMath>
                    <m:oMath xmlns:m="http://schemas.openxmlformats.org/officeDocument/2006/math">
                      <m:r>
                        <a:rPr lang="en-US" sz="1200" b="0" i="1" smtClean="0">
                          <a:solidFill>
                            <a:srgbClr val="000000"/>
                          </a:solidFill>
                          <a:latin typeface="Cambria Math" panose="02040503050406030204" pitchFamily="18" charset="0"/>
                        </a:rPr>
                        <m:t>=</m:t>
                      </m:r>
                      <m:r>
                        <a:rPr lang="en-US" sz="1200" i="1" smtClean="0">
                          <a:solidFill>
                            <a:srgbClr val="000000"/>
                          </a:solidFill>
                          <a:latin typeface="Cambria Math" panose="02040503050406030204" pitchFamily="18" charset="0"/>
                        </a:rPr>
                        <m:t>𝐸𝑥𝑝𝑒𝑐𝑡𝑒𝑑</m:t>
                      </m:r>
                      <m:r>
                        <a:rPr lang="en-US" sz="1200" i="1" smtClean="0">
                          <a:solidFill>
                            <a:srgbClr val="000000"/>
                          </a:solidFill>
                          <a:latin typeface="Cambria Math" panose="02040503050406030204" pitchFamily="18" charset="0"/>
                        </a:rPr>
                        <m:t> </m:t>
                      </m:r>
                      <m:r>
                        <a:rPr lang="en-US" sz="1200" i="1" smtClean="0">
                          <a:solidFill>
                            <a:srgbClr val="000000"/>
                          </a:solidFill>
                          <a:latin typeface="Cambria Math" panose="02040503050406030204" pitchFamily="18" charset="0"/>
                        </a:rPr>
                        <m:t>𝑛𝑒𝑡</m:t>
                      </m:r>
                      <m:r>
                        <a:rPr lang="en-US" sz="1200" i="1" smtClean="0">
                          <a:solidFill>
                            <a:srgbClr val="000000"/>
                          </a:solidFill>
                          <a:latin typeface="Cambria Math" panose="02040503050406030204" pitchFamily="18" charset="0"/>
                        </a:rPr>
                        <m:t> </m:t>
                      </m:r>
                      <m:r>
                        <a:rPr lang="en-US" sz="1200" i="1" smtClean="0">
                          <a:solidFill>
                            <a:srgbClr val="000000"/>
                          </a:solidFill>
                          <a:latin typeface="Cambria Math" panose="02040503050406030204" pitchFamily="18" charset="0"/>
                        </a:rPr>
                        <m:t>𝑒𝑛𝑒𝑟𝑔𝑦</m:t>
                      </m:r>
                      <m:r>
                        <a:rPr lang="en-US" sz="1200" i="1" smtClean="0">
                          <a:solidFill>
                            <a:srgbClr val="000000"/>
                          </a:solidFill>
                          <a:latin typeface="Cambria Math" panose="02040503050406030204" pitchFamily="18" charset="0"/>
                        </a:rPr>
                        <m:t> </m:t>
                      </m:r>
                      <m:r>
                        <a:rPr lang="en-US" sz="1200" i="1" smtClean="0">
                          <a:solidFill>
                            <a:srgbClr val="000000"/>
                          </a:solidFill>
                          <a:latin typeface="Cambria Math" panose="02040503050406030204" pitchFamily="18" charset="0"/>
                        </a:rPr>
                        <m:t>𝑜𝑢𝑡𝑝𝑢𝑡</m:t>
                      </m:r>
                      <m:r>
                        <a:rPr lang="en-US" sz="1200" i="1" smtClean="0">
                          <a:solidFill>
                            <a:srgbClr val="000000"/>
                          </a:solidFill>
                          <a:latin typeface="Cambria Math" panose="02040503050406030204" pitchFamily="18" charset="0"/>
                        </a:rPr>
                        <m:t> </m:t>
                      </m:r>
                      <m:r>
                        <a:rPr lang="en-US" sz="1200" b="0" i="1" smtClean="0">
                          <a:solidFill>
                            <a:srgbClr val="000000"/>
                          </a:solidFill>
                          <a:latin typeface="Cambria Math" panose="02040503050406030204" pitchFamily="18" charset="0"/>
                        </a:rPr>
                        <m:t>𝑖𝑛</m:t>
                      </m:r>
                      <m:r>
                        <a:rPr lang="en-US" sz="1200" b="0" i="1" smtClean="0">
                          <a:solidFill>
                            <a:srgbClr val="000000"/>
                          </a:solidFill>
                          <a:latin typeface="Cambria Math" panose="02040503050406030204" pitchFamily="18" charset="0"/>
                        </a:rPr>
                        <m:t> </m:t>
                      </m:r>
                      <m:r>
                        <a:rPr lang="en-US" sz="1200" b="0" i="1" smtClean="0">
                          <a:solidFill>
                            <a:srgbClr val="000000"/>
                          </a:solidFill>
                          <a:latin typeface="Cambria Math" panose="02040503050406030204" pitchFamily="18" charset="0"/>
                        </a:rPr>
                        <m:t>𝑒𝑎𝑐h</m:t>
                      </m:r>
                      <m:r>
                        <a:rPr lang="en-US" sz="1200" i="1">
                          <a:solidFill>
                            <a:srgbClr val="000000"/>
                          </a:solidFill>
                          <a:latin typeface="Cambria Math" panose="02040503050406030204" pitchFamily="18" charset="0"/>
                        </a:rPr>
                        <m:t> </m:t>
                      </m:r>
                      <m:r>
                        <a:rPr lang="en-US" sz="1200" b="0" i="1" smtClean="0">
                          <a:solidFill>
                            <a:srgbClr val="000000"/>
                          </a:solidFill>
                          <a:latin typeface="Cambria Math" panose="02040503050406030204" pitchFamily="18" charset="0"/>
                        </a:rPr>
                        <m:t>𝑠𝑒𝑎𝑠𝑜𝑛𝑎𝑙</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𝑅𝐴𝐴</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𝑀𝑅𝐼</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h𝑜𝑢𝑟</m:t>
                      </m:r>
                      <m:r>
                        <a:rPr lang="en-US" sz="1200" i="1">
                          <a:solidFill>
                            <a:srgbClr val="000000"/>
                          </a:solidFill>
                          <a:latin typeface="Cambria Math" panose="02040503050406030204" pitchFamily="18" charset="0"/>
                          <a:ea typeface="Cambria Math" panose="02040503050406030204" pitchFamily="18" charset="0"/>
                        </a:rPr>
                        <m:t>×</m:t>
                      </m:r>
                      <m:f>
                        <m:fPr>
                          <m:ctrlPr>
                            <a:rPr lang="en-US" sz="1200" i="1">
                              <a:solidFill>
                                <a:srgbClr val="000000"/>
                              </a:solidFill>
                              <a:latin typeface="Cambria Math" panose="02040503050406030204" pitchFamily="18" charset="0"/>
                              <a:ea typeface="Cambria Math" panose="02040503050406030204" pitchFamily="18" charset="0"/>
                            </a:rPr>
                          </m:ctrlPr>
                        </m:fPr>
                        <m:num>
                          <m:r>
                            <a:rPr lang="en-US" sz="1200" i="1">
                              <a:solidFill>
                                <a:srgbClr val="000000"/>
                              </a:solidFill>
                              <a:latin typeface="Cambria Math" panose="02040503050406030204" pitchFamily="18" charset="0"/>
                              <a:ea typeface="Cambria Math" panose="02040503050406030204" pitchFamily="18" charset="0"/>
                            </a:rPr>
                            <m:t>𝐸𝑥𝑝𝑒𝑐𝑡𝑒𝑑</m:t>
                          </m:r>
                          <m:r>
                            <a:rPr lang="en-US" sz="1200" i="1">
                              <a:solidFill>
                                <a:srgbClr val="000000"/>
                              </a:solidFill>
                              <a:latin typeface="Cambria Math" panose="02040503050406030204" pitchFamily="18" charset="0"/>
                              <a:ea typeface="Cambria Math" panose="02040503050406030204" pitchFamily="18" charset="0"/>
                            </a:rPr>
                            <m:t> </m:t>
                          </m:r>
                          <m:r>
                            <a:rPr lang="en-US" sz="1200" i="1">
                              <a:solidFill>
                                <a:srgbClr val="000000"/>
                              </a:solidFill>
                              <a:latin typeface="Cambria Math" panose="02040503050406030204" pitchFamily="18" charset="0"/>
                              <a:ea typeface="Cambria Math" panose="02040503050406030204" pitchFamily="18" charset="0"/>
                            </a:rPr>
                            <m:t>𝑛𝑢𝑚𝑏𝑒𝑟</m:t>
                          </m:r>
                          <m:r>
                            <a:rPr lang="en-US" sz="1200" i="1">
                              <a:solidFill>
                                <a:srgbClr val="000000"/>
                              </a:solidFill>
                              <a:latin typeface="Cambria Math" panose="02040503050406030204" pitchFamily="18" charset="0"/>
                              <a:ea typeface="Cambria Math" panose="02040503050406030204" pitchFamily="18" charset="0"/>
                            </a:rPr>
                            <m:t> </m:t>
                          </m:r>
                          <m:r>
                            <a:rPr lang="en-US" sz="1200" i="1">
                              <a:solidFill>
                                <a:srgbClr val="000000"/>
                              </a:solidFill>
                              <a:latin typeface="Cambria Math" panose="02040503050406030204" pitchFamily="18" charset="0"/>
                              <a:ea typeface="Cambria Math" panose="02040503050406030204" pitchFamily="18" charset="0"/>
                            </a:rPr>
                            <m:t>𝑜𝑓</m:t>
                          </m:r>
                          <m:r>
                            <a:rPr lang="en-US" sz="1200" i="1">
                              <a:solidFill>
                                <a:srgbClr val="000000"/>
                              </a:solidFill>
                              <a:latin typeface="Cambria Math" panose="02040503050406030204" pitchFamily="18" charset="0"/>
                              <a:ea typeface="Cambria Math" panose="02040503050406030204" pitchFamily="18" charset="0"/>
                            </a:rPr>
                            <m:t> </m:t>
                          </m:r>
                          <m:r>
                            <a:rPr lang="en-US" sz="1200" b="0" i="1" smtClean="0">
                              <a:solidFill>
                                <a:srgbClr val="000000"/>
                              </a:solidFill>
                              <a:latin typeface="Cambria Math" panose="02040503050406030204" pitchFamily="18" charset="0"/>
                              <a:ea typeface="Cambria Math" panose="02040503050406030204" pitchFamily="18" charset="0"/>
                            </a:rPr>
                            <m:t>𝑠𝑒𝑎𝑠𝑜𝑛𝑎𝑙</m:t>
                          </m:r>
                          <m:r>
                            <a:rPr lang="en-US" sz="1200" i="1">
                              <a:solidFill>
                                <a:srgbClr val="000000"/>
                              </a:solidFill>
                              <a:latin typeface="Cambria Math" panose="02040503050406030204" pitchFamily="18" charset="0"/>
                              <a:ea typeface="Cambria Math" panose="02040503050406030204" pitchFamily="18" charset="0"/>
                            </a:rPr>
                            <m:t> </m:t>
                          </m:r>
                          <m:r>
                            <a:rPr lang="en-US" sz="1200" i="1">
                              <a:solidFill>
                                <a:srgbClr val="000000"/>
                              </a:solidFill>
                              <a:latin typeface="Cambria Math" panose="02040503050406030204" pitchFamily="18" charset="0"/>
                              <a:ea typeface="Cambria Math" panose="02040503050406030204" pitchFamily="18" charset="0"/>
                            </a:rPr>
                            <m:t>𝑅𝐴𝐴</m:t>
                          </m:r>
                          <m:r>
                            <a:rPr lang="en-US" sz="1200" i="1">
                              <a:solidFill>
                                <a:srgbClr val="000000"/>
                              </a:solidFill>
                              <a:latin typeface="Cambria Math" panose="02040503050406030204" pitchFamily="18" charset="0"/>
                              <a:ea typeface="Cambria Math" panose="02040503050406030204" pitchFamily="18" charset="0"/>
                            </a:rPr>
                            <m:t> </m:t>
                          </m:r>
                          <m:r>
                            <a:rPr lang="en-US" sz="1200" i="1">
                              <a:solidFill>
                                <a:srgbClr val="000000"/>
                              </a:solidFill>
                              <a:latin typeface="Cambria Math" panose="02040503050406030204" pitchFamily="18" charset="0"/>
                              <a:ea typeface="Cambria Math" panose="02040503050406030204" pitchFamily="18" charset="0"/>
                            </a:rPr>
                            <m:t>𝑀𝑅𝐼</m:t>
                          </m:r>
                          <m:r>
                            <a:rPr lang="en-US" sz="1200" i="1">
                              <a:solidFill>
                                <a:srgbClr val="000000"/>
                              </a:solidFill>
                              <a:latin typeface="Cambria Math" panose="02040503050406030204" pitchFamily="18" charset="0"/>
                              <a:ea typeface="Cambria Math" panose="02040503050406030204" pitchFamily="18" charset="0"/>
                            </a:rPr>
                            <m:t> </m:t>
                          </m:r>
                          <m:r>
                            <a:rPr lang="en-US" sz="1200" i="1">
                              <a:solidFill>
                                <a:srgbClr val="000000"/>
                              </a:solidFill>
                              <a:latin typeface="Cambria Math" panose="02040503050406030204" pitchFamily="18" charset="0"/>
                              <a:ea typeface="Cambria Math" panose="02040503050406030204" pitchFamily="18" charset="0"/>
                            </a:rPr>
                            <m:t>h𝑜𝑢𝑟𝑠</m:t>
                          </m:r>
                          <m:r>
                            <a:rPr lang="en-US" sz="1200" b="0" i="1" smtClean="0">
                              <a:solidFill>
                                <a:srgbClr val="000000"/>
                              </a:solidFill>
                              <a:latin typeface="Cambria Math" panose="02040503050406030204" pitchFamily="18" charset="0"/>
                              <a:ea typeface="Cambria Math" panose="02040503050406030204" pitchFamily="18" charset="0"/>
                            </a:rPr>
                            <m:t> </m:t>
                          </m:r>
                          <m:r>
                            <a:rPr lang="en-US" sz="1200" b="0" i="1" smtClean="0">
                              <a:solidFill>
                                <a:srgbClr val="000000"/>
                              </a:solidFill>
                              <a:latin typeface="Cambria Math" panose="02040503050406030204" pitchFamily="18" charset="0"/>
                              <a:ea typeface="Cambria Math" panose="02040503050406030204" pitchFamily="18" charset="0"/>
                            </a:rPr>
                            <m:t>𝑝𝑒𝑟</m:t>
                          </m:r>
                          <m:r>
                            <a:rPr lang="en-US" sz="1200" b="0" i="1" smtClean="0">
                              <a:solidFill>
                                <a:srgbClr val="000000"/>
                              </a:solidFill>
                              <a:latin typeface="Cambria Math" panose="02040503050406030204" pitchFamily="18" charset="0"/>
                              <a:ea typeface="Cambria Math" panose="02040503050406030204" pitchFamily="18" charset="0"/>
                            </a:rPr>
                            <m:t> </m:t>
                          </m:r>
                          <m:r>
                            <a:rPr lang="en-US" sz="1200" b="0" i="1" smtClean="0">
                              <a:solidFill>
                                <a:srgbClr val="000000"/>
                              </a:solidFill>
                              <a:latin typeface="Cambria Math" panose="02040503050406030204" pitchFamily="18" charset="0"/>
                              <a:ea typeface="Cambria Math" panose="02040503050406030204" pitchFamily="18" charset="0"/>
                            </a:rPr>
                            <m:t>𝑦𝑒𝑎𝑟</m:t>
                          </m:r>
                        </m:num>
                        <m:den>
                          <m:r>
                            <a:rPr lang="en-US" sz="1200" i="1">
                              <a:solidFill>
                                <a:srgbClr val="000000"/>
                              </a:solidFill>
                              <a:latin typeface="Cambria Math" panose="02040503050406030204" pitchFamily="18" charset="0"/>
                              <a:ea typeface="Cambria Math" panose="02040503050406030204" pitchFamily="18" charset="0"/>
                            </a:rPr>
                            <m:t>𝐸𝑥𝑝𝑒𝑐𝑡𝑒𝑑</m:t>
                          </m:r>
                          <m:r>
                            <a:rPr lang="en-US" sz="1200" i="1">
                              <a:solidFill>
                                <a:srgbClr val="000000"/>
                              </a:solidFill>
                              <a:latin typeface="Cambria Math" panose="02040503050406030204" pitchFamily="18" charset="0"/>
                              <a:ea typeface="Cambria Math" panose="02040503050406030204" pitchFamily="18" charset="0"/>
                            </a:rPr>
                            <m:t> </m:t>
                          </m:r>
                          <m:r>
                            <a:rPr lang="en-US" sz="1200" i="1">
                              <a:solidFill>
                                <a:srgbClr val="000000"/>
                              </a:solidFill>
                              <a:latin typeface="Cambria Math" panose="02040503050406030204" pitchFamily="18" charset="0"/>
                              <a:ea typeface="Cambria Math" panose="02040503050406030204" pitchFamily="18" charset="0"/>
                            </a:rPr>
                            <m:t>𝑛𝑢𝑚𝑏𝑒𝑟</m:t>
                          </m:r>
                          <m:r>
                            <a:rPr lang="en-US" sz="1200" i="1">
                              <a:solidFill>
                                <a:srgbClr val="000000"/>
                              </a:solidFill>
                              <a:latin typeface="Cambria Math" panose="02040503050406030204" pitchFamily="18" charset="0"/>
                              <a:ea typeface="Cambria Math" panose="02040503050406030204" pitchFamily="18" charset="0"/>
                            </a:rPr>
                            <m:t> </m:t>
                          </m:r>
                          <m:r>
                            <a:rPr lang="en-US" sz="1200" i="1">
                              <a:solidFill>
                                <a:srgbClr val="000000"/>
                              </a:solidFill>
                              <a:latin typeface="Cambria Math" panose="02040503050406030204" pitchFamily="18" charset="0"/>
                              <a:ea typeface="Cambria Math" panose="02040503050406030204" pitchFamily="18" charset="0"/>
                            </a:rPr>
                            <m:t>𝑜𝑓</m:t>
                          </m:r>
                          <m:r>
                            <a:rPr lang="en-US" sz="1200" i="1">
                              <a:solidFill>
                                <a:srgbClr val="000000"/>
                              </a:solidFill>
                              <a:latin typeface="Cambria Math" panose="02040503050406030204" pitchFamily="18" charset="0"/>
                              <a:ea typeface="Cambria Math" panose="02040503050406030204" pitchFamily="18" charset="0"/>
                            </a:rPr>
                            <m:t> </m:t>
                          </m:r>
                          <m:r>
                            <a:rPr lang="en-US" sz="1200" i="1">
                              <a:solidFill>
                                <a:srgbClr val="000000"/>
                              </a:solidFill>
                              <a:latin typeface="Cambria Math" panose="02040503050406030204" pitchFamily="18" charset="0"/>
                              <a:ea typeface="Cambria Math" panose="02040503050406030204" pitchFamily="18" charset="0"/>
                            </a:rPr>
                            <m:t>𝑅𝐴𝐴</m:t>
                          </m:r>
                          <m:r>
                            <a:rPr lang="en-US" sz="1200" i="1">
                              <a:solidFill>
                                <a:srgbClr val="000000"/>
                              </a:solidFill>
                              <a:latin typeface="Cambria Math" panose="02040503050406030204" pitchFamily="18" charset="0"/>
                              <a:ea typeface="Cambria Math" panose="02040503050406030204" pitchFamily="18" charset="0"/>
                            </a:rPr>
                            <m:t> </m:t>
                          </m:r>
                          <m:r>
                            <a:rPr lang="en-US" sz="1200" i="1">
                              <a:solidFill>
                                <a:srgbClr val="000000"/>
                              </a:solidFill>
                              <a:latin typeface="Cambria Math" panose="02040503050406030204" pitchFamily="18" charset="0"/>
                              <a:ea typeface="Cambria Math" panose="02040503050406030204" pitchFamily="18" charset="0"/>
                            </a:rPr>
                            <m:t>𝑀𝑅𝐼</m:t>
                          </m:r>
                          <m:r>
                            <a:rPr lang="en-US" sz="1200" i="1">
                              <a:solidFill>
                                <a:srgbClr val="000000"/>
                              </a:solidFill>
                              <a:latin typeface="Cambria Math" panose="02040503050406030204" pitchFamily="18" charset="0"/>
                              <a:ea typeface="Cambria Math" panose="02040503050406030204" pitchFamily="18" charset="0"/>
                            </a:rPr>
                            <m:t> </m:t>
                          </m:r>
                          <m:r>
                            <a:rPr lang="en-US" sz="1200" i="1">
                              <a:solidFill>
                                <a:srgbClr val="000000"/>
                              </a:solidFill>
                              <a:latin typeface="Cambria Math" panose="02040503050406030204" pitchFamily="18" charset="0"/>
                              <a:ea typeface="Cambria Math" panose="02040503050406030204" pitchFamily="18" charset="0"/>
                            </a:rPr>
                            <m:t>h𝑜𝑢𝑟𝑠</m:t>
                          </m:r>
                          <m:r>
                            <a:rPr lang="en-US" sz="1200" b="0" i="1" smtClean="0">
                              <a:solidFill>
                                <a:srgbClr val="000000"/>
                              </a:solidFill>
                              <a:latin typeface="Cambria Math" panose="02040503050406030204" pitchFamily="18" charset="0"/>
                              <a:ea typeface="Cambria Math" panose="02040503050406030204" pitchFamily="18" charset="0"/>
                            </a:rPr>
                            <m:t> </m:t>
                          </m:r>
                          <m:r>
                            <a:rPr lang="en-US" sz="1200" b="0" i="1" smtClean="0">
                              <a:solidFill>
                                <a:srgbClr val="000000"/>
                              </a:solidFill>
                              <a:latin typeface="Cambria Math" panose="02040503050406030204" pitchFamily="18" charset="0"/>
                              <a:ea typeface="Cambria Math" panose="02040503050406030204" pitchFamily="18" charset="0"/>
                            </a:rPr>
                            <m:t>𝑝𝑒𝑟</m:t>
                          </m:r>
                          <m:r>
                            <a:rPr lang="en-US" sz="1200" b="0" i="1" smtClean="0">
                              <a:solidFill>
                                <a:srgbClr val="000000"/>
                              </a:solidFill>
                              <a:latin typeface="Cambria Math" panose="02040503050406030204" pitchFamily="18" charset="0"/>
                              <a:ea typeface="Cambria Math" panose="02040503050406030204" pitchFamily="18" charset="0"/>
                            </a:rPr>
                            <m:t> </m:t>
                          </m:r>
                          <m:r>
                            <a:rPr lang="en-US" sz="1200" b="0" i="1" smtClean="0">
                              <a:solidFill>
                                <a:srgbClr val="000000"/>
                              </a:solidFill>
                              <a:latin typeface="Cambria Math" panose="02040503050406030204" pitchFamily="18" charset="0"/>
                              <a:ea typeface="Cambria Math" panose="02040503050406030204" pitchFamily="18" charset="0"/>
                            </a:rPr>
                            <m:t>𝑦𝑒𝑎𝑟</m:t>
                          </m:r>
                        </m:den>
                      </m:f>
                    </m:oMath>
                  </m:oMathPara>
                </a14:m>
                <a:endParaRPr lang="en-US" sz="1200" dirty="0">
                  <a:solidFill>
                    <a:srgbClr val="000000"/>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448234" y="2876550"/>
                <a:ext cx="8543366" cy="1286314"/>
              </a:xfrm>
              <a:prstGeom prst="rect">
                <a:avLst/>
              </a:prstGeom>
              <a:blipFill>
                <a:blip r:embed="rId6"/>
                <a:stretch>
                  <a:fillRect b="-9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962900" y="3032131"/>
                <a:ext cx="800100" cy="1846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𝑀𝑊</m:t>
                      </m:r>
                    </m:oMath>
                  </m:oMathPara>
                </a14:m>
                <a:endParaRPr lang="en-US" sz="1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7962900" y="3032131"/>
                <a:ext cx="800100" cy="184666"/>
              </a:xfrm>
              <a:prstGeom prst="rect">
                <a:avLst/>
              </a:prstGeom>
              <a:blipFill>
                <a:blip r:embed="rId7"/>
                <a:stretch>
                  <a:fillRect b="-3226"/>
                </a:stretch>
              </a:blipFill>
            </p:spPr>
            <p:txBody>
              <a:bodyPr/>
              <a:lstStyle/>
              <a:p>
                <a:r>
                  <a:rPr lang="en-US">
                    <a:noFill/>
                  </a:rPr>
                  <a:t> </a:t>
                </a:r>
              </a:p>
            </p:txBody>
          </p:sp>
        </mc:Fallback>
      </mc:AlternateContent>
      <p:sp>
        <p:nvSpPr>
          <p:cNvPr id="36" name="Content Placeholder 3"/>
          <p:cNvSpPr>
            <a:spLocks noGrp="1"/>
          </p:cNvSpPr>
          <p:nvPr>
            <p:ph idx="1"/>
          </p:nvPr>
        </p:nvSpPr>
        <p:spPr>
          <a:xfrm>
            <a:off x="457200" y="4318444"/>
            <a:ext cx="8458200" cy="342393"/>
          </a:xfrm>
        </p:spPr>
        <p:txBody>
          <a:bodyPr>
            <a:normAutofit fontScale="55000" lnSpcReduction="20000"/>
          </a:bodyPr>
          <a:lstStyle/>
          <a:p>
            <a:pPr marL="0" indent="0">
              <a:buNone/>
            </a:pPr>
            <a:r>
              <a:rPr lang="en-US" b="1" dirty="0" smtClean="0"/>
              <a:t>Note</a:t>
            </a:r>
            <a:r>
              <a:rPr lang="en-US" dirty="0" smtClean="0"/>
              <a:t>: The seasonal MRI of a profiled resource may exceed perfect capacity’s seasonal MRI (analogous to slide 18)</a:t>
            </a:r>
            <a:endParaRPr lang="en-US" dirty="0"/>
          </a:p>
        </p:txBody>
      </p:sp>
    </p:spTree>
    <p:extLst>
      <p:ext uri="{BB962C8B-B14F-4D97-AF65-F5344CB8AC3E}">
        <p14:creationId xmlns:p14="http://schemas.microsoft.com/office/powerpoint/2010/main" val="36325410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a:t>
            </a:r>
            <a:endParaRPr lang="en-US" strike="sngStrike" dirty="0">
              <a:solidFill>
                <a:schemeClr val="accent5">
                  <a:lumMod val="75000"/>
                </a:schemeClr>
              </a:solidFill>
            </a:endParaRPr>
          </a:p>
        </p:txBody>
      </p:sp>
      <p:sp>
        <p:nvSpPr>
          <p:cNvPr id="4" name="Slide Number Placeholder 3"/>
          <p:cNvSpPr>
            <a:spLocks noGrp="1"/>
          </p:cNvSpPr>
          <p:nvPr>
            <p:ph type="sldNum" sz="quarter" idx="4"/>
          </p:nvPr>
        </p:nvSpPr>
        <p:spPr/>
        <p:txBody>
          <a:bodyPr/>
          <a:lstStyle/>
          <a:p>
            <a:fld id="{10C7F894-2A36-495D-AB7C-1055F7AC0F9D}" type="slidenum">
              <a:rPr lang="en-US" smtClean="0"/>
              <a:pPr/>
              <a:t>21</a:t>
            </a:fld>
            <a:endParaRPr lang="en-US" dirty="0"/>
          </a:p>
        </p:txBody>
      </p:sp>
    </p:spTree>
    <p:extLst>
      <p:ext uri="{BB962C8B-B14F-4D97-AF65-F5344CB8AC3E}">
        <p14:creationId xmlns:p14="http://schemas.microsoft.com/office/powerpoint/2010/main" val="1365601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22</a:t>
            </a:fld>
            <a:endParaRPr lang="en-US" dirty="0"/>
          </a:p>
        </p:txBody>
      </p:sp>
      <p:sp>
        <p:nvSpPr>
          <p:cNvPr id="3" name="Title 2"/>
          <p:cNvSpPr>
            <a:spLocks noGrp="1"/>
          </p:cNvSpPr>
          <p:nvPr>
            <p:ph type="title"/>
          </p:nvPr>
        </p:nvSpPr>
        <p:spPr/>
        <p:txBody>
          <a:bodyPr>
            <a:normAutofit/>
          </a:bodyPr>
          <a:lstStyle/>
          <a:p>
            <a:r>
              <a:rPr lang="en-US" dirty="0" smtClean="0"/>
              <a:t>Achieving Annual LOLE = 0.1 day/year</a:t>
            </a:r>
            <a:endParaRPr lang="en-US" dirty="0"/>
          </a:p>
        </p:txBody>
      </p:sp>
      <p:sp>
        <p:nvSpPr>
          <p:cNvPr id="4" name="Content Placeholder 3"/>
          <p:cNvSpPr>
            <a:spLocks noGrp="1"/>
          </p:cNvSpPr>
          <p:nvPr>
            <p:ph idx="1"/>
          </p:nvPr>
        </p:nvSpPr>
        <p:spPr>
          <a:xfrm>
            <a:off x="457200" y="1051322"/>
            <a:ext cx="8458200" cy="3609516"/>
          </a:xfrm>
        </p:spPr>
        <p:txBody>
          <a:bodyPr>
            <a:normAutofit/>
          </a:bodyPr>
          <a:lstStyle/>
          <a:p>
            <a:r>
              <a:rPr lang="en-US" dirty="0" smtClean="0"/>
              <a:t>ALCC = 1,597MW</a:t>
            </a:r>
          </a:p>
          <a:p>
            <a:pPr lvl="1"/>
            <a:r>
              <a:rPr lang="en-US" dirty="0" smtClean="0"/>
              <a:t>Historical FCA16 ALCC = 1,663MW</a:t>
            </a:r>
          </a:p>
          <a:p>
            <a:r>
              <a:rPr lang="en-US" dirty="0" smtClean="0"/>
              <a:t>Summer </a:t>
            </a:r>
            <a:r>
              <a:rPr lang="en-US" dirty="0"/>
              <a:t>LOLH = </a:t>
            </a:r>
            <a:r>
              <a:rPr lang="en-US" dirty="0" smtClean="0"/>
              <a:t>80.7%, Winter </a:t>
            </a:r>
            <a:r>
              <a:rPr lang="en-US" dirty="0"/>
              <a:t>LOLH = </a:t>
            </a:r>
            <a:r>
              <a:rPr lang="en-US" dirty="0" smtClean="0"/>
              <a:t>19.3%</a:t>
            </a:r>
          </a:p>
          <a:p>
            <a:pPr lvl="1"/>
            <a:r>
              <a:rPr lang="en-US" dirty="0"/>
              <a:t>Historical FCA16 Summer </a:t>
            </a:r>
            <a:r>
              <a:rPr lang="en-US" dirty="0" smtClean="0"/>
              <a:t>LOLH </a:t>
            </a:r>
            <a:r>
              <a:rPr lang="en-US" dirty="0"/>
              <a:t>= </a:t>
            </a:r>
            <a:r>
              <a:rPr lang="en-US" dirty="0" smtClean="0"/>
              <a:t>100</a:t>
            </a:r>
            <a:r>
              <a:rPr lang="en-US" dirty="0"/>
              <a:t>%</a:t>
            </a:r>
          </a:p>
          <a:p>
            <a:r>
              <a:rPr lang="en-US" sz="2400" dirty="0" smtClean="0"/>
              <a:t>Summer LOLE = 70.6%, Winter LOLE = 29.4%</a:t>
            </a:r>
          </a:p>
          <a:p>
            <a:pPr lvl="1"/>
            <a:r>
              <a:rPr lang="en-US" dirty="0" smtClean="0"/>
              <a:t>Historical FCA16 Summer LOLE = 100%</a:t>
            </a:r>
          </a:p>
          <a:p>
            <a:r>
              <a:rPr lang="en-US" dirty="0" smtClean="0"/>
              <a:t>Summer EUE = 89.6%, Winter EUE = 10.4%</a:t>
            </a:r>
          </a:p>
          <a:p>
            <a:pPr lvl="1"/>
            <a:r>
              <a:rPr lang="en-US" dirty="0" smtClean="0"/>
              <a:t>Historical FCA16 Summer EUE = 100%</a:t>
            </a:r>
          </a:p>
        </p:txBody>
      </p:sp>
    </p:spTree>
    <p:extLst>
      <p:ext uri="{BB962C8B-B14F-4D97-AF65-F5344CB8AC3E}">
        <p14:creationId xmlns:p14="http://schemas.microsoft.com/office/powerpoint/2010/main" val="38174496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23</a:t>
            </a:fld>
            <a:endParaRPr lang="en-US" dirty="0"/>
          </a:p>
        </p:txBody>
      </p:sp>
      <p:sp>
        <p:nvSpPr>
          <p:cNvPr id="3" name="Title 2"/>
          <p:cNvSpPr>
            <a:spLocks noGrp="1"/>
          </p:cNvSpPr>
          <p:nvPr>
            <p:ph type="title"/>
          </p:nvPr>
        </p:nvSpPr>
        <p:spPr/>
        <p:txBody>
          <a:bodyPr>
            <a:normAutofit/>
          </a:bodyPr>
          <a:lstStyle/>
          <a:p>
            <a:r>
              <a:rPr lang="en-US" dirty="0" smtClean="0"/>
              <a:t>LOLH Heat Map</a:t>
            </a:r>
            <a:endParaRPr lang="en-US" dirty="0"/>
          </a:p>
        </p:txBody>
      </p:sp>
      <p:sp>
        <p:nvSpPr>
          <p:cNvPr id="4" name="Content Placeholder 3"/>
          <p:cNvSpPr>
            <a:spLocks noGrp="1"/>
          </p:cNvSpPr>
          <p:nvPr>
            <p:ph idx="1"/>
          </p:nvPr>
        </p:nvSpPr>
        <p:spPr>
          <a:xfrm>
            <a:off x="457200" y="1051322"/>
            <a:ext cx="4267200" cy="3609516"/>
          </a:xfrm>
        </p:spPr>
        <p:txBody>
          <a:bodyPr>
            <a:normAutofit fontScale="85000" lnSpcReduction="20000"/>
          </a:bodyPr>
          <a:lstStyle/>
          <a:p>
            <a:r>
              <a:rPr lang="en-US" dirty="0" smtClean="0"/>
              <a:t>LOLHs occurred in</a:t>
            </a:r>
          </a:p>
          <a:p>
            <a:pPr lvl="1"/>
            <a:r>
              <a:rPr lang="en-US" dirty="0" smtClean="0"/>
              <a:t>June through September</a:t>
            </a:r>
          </a:p>
          <a:p>
            <a:pPr lvl="2"/>
            <a:r>
              <a:rPr lang="en-US" dirty="0" smtClean="0"/>
              <a:t>Low July LOLH frequency due to mild 2021 July weather</a:t>
            </a:r>
          </a:p>
          <a:p>
            <a:pPr lvl="1"/>
            <a:r>
              <a:rPr lang="en-US" dirty="0" smtClean="0"/>
              <a:t>December through February</a:t>
            </a:r>
          </a:p>
          <a:p>
            <a:r>
              <a:rPr lang="en-US" dirty="0" smtClean="0"/>
              <a:t>Hour Ending 18 was the most commonly lost hour, and evening hours were problematic in both seasons</a:t>
            </a:r>
          </a:p>
          <a:p>
            <a:r>
              <a:rPr lang="en-US" dirty="0" smtClean="0"/>
              <a:t>The winter had a wider range of loss of load hours, with some December and January losses occurring during the morning ramp</a:t>
            </a:r>
          </a:p>
        </p:txBody>
      </p:sp>
      <p:grpSp>
        <p:nvGrpSpPr>
          <p:cNvPr id="6" name="Group 5"/>
          <p:cNvGrpSpPr/>
          <p:nvPr/>
        </p:nvGrpSpPr>
        <p:grpSpPr>
          <a:xfrm>
            <a:off x="4749800" y="1174766"/>
            <a:ext cx="4300538" cy="2864882"/>
            <a:chOff x="4749800" y="1174766"/>
            <a:chExt cx="4300538" cy="2864882"/>
          </a:xfrm>
        </p:grpSpPr>
        <p:sp>
          <p:nvSpPr>
            <p:cNvPr id="15" name="TextBox 14"/>
            <p:cNvSpPr txBox="1"/>
            <p:nvPr/>
          </p:nvSpPr>
          <p:spPr>
            <a:xfrm>
              <a:off x="5371711" y="1174766"/>
              <a:ext cx="3048000" cy="369332"/>
            </a:xfrm>
            <a:prstGeom prst="rect">
              <a:avLst/>
            </a:prstGeom>
            <a:noFill/>
          </p:spPr>
          <p:txBody>
            <a:bodyPr wrap="square" rtlCol="0">
              <a:spAutoFit/>
            </a:bodyPr>
            <a:lstStyle/>
            <a:p>
              <a:pPr algn="ctr"/>
              <a:r>
                <a:rPr lang="en-US" dirty="0" smtClean="0"/>
                <a:t>LOLH Distribution</a:t>
              </a:r>
              <a:endParaRPr lang="en-US" dirty="0"/>
            </a:p>
          </p:txBody>
        </p:sp>
        <p:pic>
          <p:nvPicPr>
            <p:cNvPr id="5" name="Picture 4"/>
            <p:cNvPicPr>
              <a:picLocks noChangeAspect="1"/>
            </p:cNvPicPr>
            <p:nvPr/>
          </p:nvPicPr>
          <p:blipFill>
            <a:blip r:embed="rId3"/>
            <a:stretch>
              <a:fillRect/>
            </a:stretch>
          </p:blipFill>
          <p:spPr>
            <a:xfrm>
              <a:off x="4749800" y="1544098"/>
              <a:ext cx="4300538" cy="2495550"/>
            </a:xfrm>
            <a:prstGeom prst="rect">
              <a:avLst/>
            </a:prstGeom>
          </p:spPr>
        </p:pic>
      </p:grpSp>
    </p:spTree>
    <p:extLst>
      <p:ext uri="{BB962C8B-B14F-4D97-AF65-F5344CB8AC3E}">
        <p14:creationId xmlns:p14="http://schemas.microsoft.com/office/powerpoint/2010/main" val="33154174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24</a:t>
            </a:fld>
            <a:endParaRPr lang="en-US" dirty="0"/>
          </a:p>
        </p:txBody>
      </p:sp>
      <p:sp>
        <p:nvSpPr>
          <p:cNvPr id="3" name="Title 2"/>
          <p:cNvSpPr>
            <a:spLocks noGrp="1"/>
          </p:cNvSpPr>
          <p:nvPr>
            <p:ph type="title"/>
          </p:nvPr>
        </p:nvSpPr>
        <p:spPr/>
        <p:txBody>
          <a:bodyPr>
            <a:normAutofit/>
          </a:bodyPr>
          <a:lstStyle/>
          <a:p>
            <a:r>
              <a:rPr lang="en-US" dirty="0" smtClean="0"/>
              <a:t>EUE Heat Map</a:t>
            </a:r>
            <a:endParaRPr lang="en-US" dirty="0"/>
          </a:p>
        </p:txBody>
      </p:sp>
      <p:sp>
        <p:nvSpPr>
          <p:cNvPr id="4" name="Content Placeholder 3"/>
          <p:cNvSpPr>
            <a:spLocks noGrp="1"/>
          </p:cNvSpPr>
          <p:nvPr>
            <p:ph idx="1"/>
          </p:nvPr>
        </p:nvSpPr>
        <p:spPr>
          <a:xfrm>
            <a:off x="457200" y="1051322"/>
            <a:ext cx="4270248" cy="3609516"/>
          </a:xfrm>
        </p:spPr>
        <p:txBody>
          <a:bodyPr>
            <a:normAutofit/>
          </a:bodyPr>
          <a:lstStyle/>
          <a:p>
            <a:r>
              <a:rPr lang="en-US" dirty="0" smtClean="0"/>
              <a:t>Relative to loss of load hours, a greater percentage of EUE occurred in the summer</a:t>
            </a:r>
          </a:p>
          <a:p>
            <a:pPr lvl="1"/>
            <a:r>
              <a:rPr lang="en-US" dirty="0" smtClean="0"/>
              <a:t>Summer LOL events had more EUE per event than winter LOL events</a:t>
            </a:r>
          </a:p>
        </p:txBody>
      </p:sp>
      <p:grpSp>
        <p:nvGrpSpPr>
          <p:cNvPr id="6" name="Group 5"/>
          <p:cNvGrpSpPr/>
          <p:nvPr/>
        </p:nvGrpSpPr>
        <p:grpSpPr>
          <a:xfrm>
            <a:off x="4747355" y="1176004"/>
            <a:ext cx="4300538" cy="2869645"/>
            <a:chOff x="4747355" y="1176004"/>
            <a:chExt cx="4300538" cy="2869645"/>
          </a:xfrm>
        </p:grpSpPr>
        <p:sp>
          <p:nvSpPr>
            <p:cNvPr id="11" name="TextBox 10"/>
            <p:cNvSpPr txBox="1"/>
            <p:nvPr/>
          </p:nvSpPr>
          <p:spPr>
            <a:xfrm>
              <a:off x="5373624" y="1176004"/>
              <a:ext cx="3048000" cy="369332"/>
            </a:xfrm>
            <a:prstGeom prst="rect">
              <a:avLst/>
            </a:prstGeom>
            <a:noFill/>
          </p:spPr>
          <p:txBody>
            <a:bodyPr wrap="square" rtlCol="0">
              <a:spAutoFit/>
            </a:bodyPr>
            <a:lstStyle/>
            <a:p>
              <a:pPr algn="ctr"/>
              <a:r>
                <a:rPr lang="en-US" dirty="0" smtClean="0"/>
                <a:t>EUE Distribution</a:t>
              </a:r>
              <a:endParaRPr lang="en-US" dirty="0"/>
            </a:p>
          </p:txBody>
        </p:sp>
        <p:pic>
          <p:nvPicPr>
            <p:cNvPr id="5" name="Picture 4"/>
            <p:cNvPicPr>
              <a:picLocks noChangeAspect="1"/>
            </p:cNvPicPr>
            <p:nvPr/>
          </p:nvPicPr>
          <p:blipFill>
            <a:blip r:embed="rId2"/>
            <a:stretch>
              <a:fillRect/>
            </a:stretch>
          </p:blipFill>
          <p:spPr>
            <a:xfrm>
              <a:off x="4747355" y="1545336"/>
              <a:ext cx="4300538" cy="2500313"/>
            </a:xfrm>
            <a:prstGeom prst="rect">
              <a:avLst/>
            </a:prstGeom>
          </p:spPr>
        </p:pic>
      </p:grpSp>
    </p:spTree>
    <p:extLst>
      <p:ext uri="{BB962C8B-B14F-4D97-AF65-F5344CB8AC3E}">
        <p14:creationId xmlns:p14="http://schemas.microsoft.com/office/powerpoint/2010/main" val="7705434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25</a:t>
            </a:fld>
            <a:endParaRPr lang="en-US" dirty="0"/>
          </a:p>
        </p:txBody>
      </p:sp>
      <p:sp>
        <p:nvSpPr>
          <p:cNvPr id="3" name="Title 2"/>
          <p:cNvSpPr>
            <a:spLocks noGrp="1"/>
          </p:cNvSpPr>
          <p:nvPr>
            <p:ph type="title"/>
          </p:nvPr>
        </p:nvSpPr>
        <p:spPr/>
        <p:txBody>
          <a:bodyPr>
            <a:normAutofit/>
          </a:bodyPr>
          <a:lstStyle/>
          <a:p>
            <a:r>
              <a:rPr lang="en-US" dirty="0" smtClean="0"/>
              <a:t>Annual LOL Duration</a:t>
            </a:r>
            <a:endParaRPr lang="en-US" dirty="0"/>
          </a:p>
        </p:txBody>
      </p:sp>
      <p:sp>
        <p:nvSpPr>
          <p:cNvPr id="4" name="Content Placeholder 3"/>
          <p:cNvSpPr>
            <a:spLocks noGrp="1"/>
          </p:cNvSpPr>
          <p:nvPr>
            <p:ph idx="1"/>
          </p:nvPr>
        </p:nvSpPr>
        <p:spPr>
          <a:xfrm>
            <a:off x="457200" y="1051322"/>
            <a:ext cx="5404486" cy="3609516"/>
          </a:xfrm>
        </p:spPr>
        <p:txBody>
          <a:bodyPr>
            <a:normAutofit fontScale="77500" lnSpcReduction="20000"/>
          </a:bodyPr>
          <a:lstStyle/>
          <a:p>
            <a:r>
              <a:rPr lang="en-US" dirty="0" smtClean="0"/>
              <a:t>MRI is a function of EUE, which depends on load level probabilities</a:t>
            </a:r>
          </a:p>
          <a:p>
            <a:pPr lvl="1"/>
            <a:r>
              <a:rPr lang="en-US" dirty="0" smtClean="0"/>
              <a:t>EUE =</a:t>
            </a:r>
          </a:p>
          <a:p>
            <a:pPr marL="857250" lvl="2" indent="0">
              <a:buNone/>
            </a:pPr>
            <a:r>
              <a:rPr lang="en-US" sz="1900" dirty="0" smtClean="0"/>
              <a:t>∑(</a:t>
            </a:r>
            <a:r>
              <a:rPr lang="en-US" sz="1900" dirty="0"/>
              <a:t>Load </a:t>
            </a:r>
            <a:r>
              <a:rPr lang="en-US" sz="1900" dirty="0" smtClean="0"/>
              <a:t>level probability x Unserved energy for load level)/ 5000</a:t>
            </a:r>
          </a:p>
          <a:p>
            <a:pPr lvl="1"/>
            <a:r>
              <a:rPr lang="en-US" dirty="0" smtClean="0"/>
              <a:t>The EUE impact of 1MWh unserved energy is proportional to the associated load level probability</a:t>
            </a:r>
          </a:p>
          <a:p>
            <a:r>
              <a:rPr lang="en-US" dirty="0" smtClean="0"/>
              <a:t>Because EUE is positively correlated with LOL duration, it is useful to summarize LOL durations using the same load level probabilities</a:t>
            </a:r>
          </a:p>
          <a:p>
            <a:pPr lvl="1"/>
            <a:r>
              <a:rPr lang="en-US" dirty="0" smtClean="0"/>
              <a:t>The impact of an LOL event’s duration is proportional to the associated load level probability</a:t>
            </a:r>
          </a:p>
          <a:p>
            <a:r>
              <a:rPr lang="en-US" dirty="0" smtClean="0"/>
              <a:t>LOL events lasting over 7 hours were less frequent (7.1% frequency)</a:t>
            </a:r>
          </a:p>
          <a:p>
            <a:pPr lvl="1"/>
            <a:r>
              <a:rPr lang="en-US" dirty="0" smtClean="0"/>
              <a:t>Maximum duration = 17 hours</a:t>
            </a:r>
          </a:p>
        </p:txBody>
      </p:sp>
      <p:pic>
        <p:nvPicPr>
          <p:cNvPr id="6" name="Picture 5"/>
          <p:cNvPicPr>
            <a:picLocks noChangeAspect="1"/>
          </p:cNvPicPr>
          <p:nvPr/>
        </p:nvPicPr>
        <p:blipFill>
          <a:blip r:embed="rId2"/>
          <a:stretch>
            <a:fillRect/>
          </a:stretch>
        </p:blipFill>
        <p:spPr>
          <a:xfrm>
            <a:off x="5852160" y="722376"/>
            <a:ext cx="2970657" cy="1971675"/>
          </a:xfrm>
          <a:prstGeom prst="rect">
            <a:avLst/>
          </a:prstGeom>
        </p:spPr>
      </p:pic>
      <p:pic>
        <p:nvPicPr>
          <p:cNvPr id="8" name="Picture 7"/>
          <p:cNvPicPr>
            <a:picLocks noChangeAspect="1"/>
          </p:cNvPicPr>
          <p:nvPr/>
        </p:nvPicPr>
        <p:blipFill>
          <a:blip r:embed="rId3"/>
          <a:stretch>
            <a:fillRect/>
          </a:stretch>
        </p:blipFill>
        <p:spPr>
          <a:xfrm>
            <a:off x="5852160" y="2694051"/>
            <a:ext cx="2970657" cy="1985733"/>
          </a:xfrm>
          <a:prstGeom prst="rect">
            <a:avLst/>
          </a:prstGeom>
        </p:spPr>
      </p:pic>
    </p:spTree>
    <p:extLst>
      <p:ext uri="{BB962C8B-B14F-4D97-AF65-F5344CB8AC3E}">
        <p14:creationId xmlns:p14="http://schemas.microsoft.com/office/powerpoint/2010/main" val="10467686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26</a:t>
            </a:fld>
            <a:endParaRPr lang="en-US" dirty="0"/>
          </a:p>
        </p:txBody>
      </p:sp>
      <p:sp>
        <p:nvSpPr>
          <p:cNvPr id="3" name="Title 2"/>
          <p:cNvSpPr>
            <a:spLocks noGrp="1"/>
          </p:cNvSpPr>
          <p:nvPr>
            <p:ph type="title"/>
          </p:nvPr>
        </p:nvSpPr>
        <p:spPr/>
        <p:txBody>
          <a:bodyPr>
            <a:normAutofit/>
          </a:bodyPr>
          <a:lstStyle/>
          <a:p>
            <a:r>
              <a:rPr lang="en-US" dirty="0" smtClean="0"/>
              <a:t>Estimated Annual RAA MRI Event Duration</a:t>
            </a:r>
            <a:endParaRPr lang="en-US" dirty="0"/>
          </a:p>
        </p:txBody>
      </p:sp>
      <p:sp>
        <p:nvSpPr>
          <p:cNvPr id="9" name="Content Placeholder 3"/>
          <p:cNvSpPr txBox="1">
            <a:spLocks/>
          </p:cNvSpPr>
          <p:nvPr/>
        </p:nvSpPr>
        <p:spPr>
          <a:xfrm>
            <a:off x="457200" y="1051322"/>
            <a:ext cx="5404486" cy="360951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Estimating the frequency of RAA MRI event durations (i.e., contiguous blocks of RAA MRI hours) shows more frequent long-duration events</a:t>
            </a:r>
          </a:p>
          <a:p>
            <a:pPr lvl="1"/>
            <a:r>
              <a:rPr lang="en-US" dirty="0" smtClean="0"/>
              <a:t>Difference caused by the removal of storage</a:t>
            </a:r>
          </a:p>
          <a:p>
            <a:pPr lvl="1"/>
            <a:r>
              <a:rPr lang="en-US" dirty="0" smtClean="0"/>
              <a:t>Recall that additional resource output when storage is discharging prior to an LOL event may increase MRI by allowing more stored energy to be carried into the LOL event</a:t>
            </a:r>
          </a:p>
        </p:txBody>
      </p:sp>
      <p:pic>
        <p:nvPicPr>
          <p:cNvPr id="13" name="Picture 12"/>
          <p:cNvPicPr>
            <a:picLocks noChangeAspect="1"/>
          </p:cNvPicPr>
          <p:nvPr/>
        </p:nvPicPr>
        <p:blipFill>
          <a:blip r:embed="rId2"/>
          <a:stretch>
            <a:fillRect/>
          </a:stretch>
        </p:blipFill>
        <p:spPr>
          <a:xfrm>
            <a:off x="5852160" y="722376"/>
            <a:ext cx="2986430" cy="1971675"/>
          </a:xfrm>
          <a:prstGeom prst="rect">
            <a:avLst/>
          </a:prstGeom>
        </p:spPr>
      </p:pic>
      <p:pic>
        <p:nvPicPr>
          <p:cNvPr id="14" name="Picture 13"/>
          <p:cNvPicPr>
            <a:picLocks noChangeAspect="1"/>
          </p:cNvPicPr>
          <p:nvPr/>
        </p:nvPicPr>
        <p:blipFill>
          <a:blip r:embed="rId3"/>
          <a:stretch>
            <a:fillRect/>
          </a:stretch>
        </p:blipFill>
        <p:spPr>
          <a:xfrm>
            <a:off x="5852160" y="2694051"/>
            <a:ext cx="2986430" cy="1858899"/>
          </a:xfrm>
          <a:prstGeom prst="rect">
            <a:avLst/>
          </a:prstGeom>
        </p:spPr>
      </p:pic>
    </p:spTree>
    <p:extLst>
      <p:ext uri="{BB962C8B-B14F-4D97-AF65-F5344CB8AC3E}">
        <p14:creationId xmlns:p14="http://schemas.microsoft.com/office/powerpoint/2010/main" val="39832201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27</a:t>
            </a:fld>
            <a:endParaRPr lang="en-US" dirty="0"/>
          </a:p>
        </p:txBody>
      </p:sp>
      <p:sp>
        <p:nvSpPr>
          <p:cNvPr id="3" name="Title 2"/>
          <p:cNvSpPr>
            <a:spLocks noGrp="1"/>
          </p:cNvSpPr>
          <p:nvPr>
            <p:ph type="title"/>
          </p:nvPr>
        </p:nvSpPr>
        <p:spPr/>
        <p:txBody>
          <a:bodyPr>
            <a:normAutofit/>
          </a:bodyPr>
          <a:lstStyle/>
          <a:p>
            <a:r>
              <a:rPr lang="en-US" dirty="0" smtClean="0"/>
              <a:t>Summer LOL Duration</a:t>
            </a:r>
            <a:endParaRPr lang="en-US" dirty="0"/>
          </a:p>
        </p:txBody>
      </p:sp>
      <p:sp>
        <p:nvSpPr>
          <p:cNvPr id="4" name="Content Placeholder 3"/>
          <p:cNvSpPr>
            <a:spLocks noGrp="1"/>
          </p:cNvSpPr>
          <p:nvPr>
            <p:ph idx="1"/>
          </p:nvPr>
        </p:nvSpPr>
        <p:spPr>
          <a:xfrm>
            <a:off x="457200" y="1051322"/>
            <a:ext cx="5404486" cy="3609516"/>
          </a:xfrm>
        </p:spPr>
        <p:txBody>
          <a:bodyPr>
            <a:normAutofit/>
          </a:bodyPr>
          <a:lstStyle/>
          <a:p>
            <a:r>
              <a:rPr lang="en-US" dirty="0" smtClean="0"/>
              <a:t>The frequency of summer LOL event durations was roughly uniform up to 7 hours</a:t>
            </a:r>
          </a:p>
          <a:p>
            <a:r>
              <a:rPr lang="en-US" dirty="0" smtClean="0"/>
              <a:t>9.7% of LOL events lasted more than 7 hours</a:t>
            </a:r>
          </a:p>
          <a:p>
            <a:r>
              <a:rPr lang="en-US" dirty="0" smtClean="0"/>
              <a:t>No summer LOL events were over 12 hours</a:t>
            </a:r>
            <a:endParaRPr lang="en-US" dirty="0"/>
          </a:p>
        </p:txBody>
      </p:sp>
      <p:pic>
        <p:nvPicPr>
          <p:cNvPr id="9" name="Picture 8"/>
          <p:cNvPicPr>
            <a:picLocks noChangeAspect="1"/>
          </p:cNvPicPr>
          <p:nvPr/>
        </p:nvPicPr>
        <p:blipFill>
          <a:blip r:embed="rId3"/>
          <a:stretch>
            <a:fillRect/>
          </a:stretch>
        </p:blipFill>
        <p:spPr>
          <a:xfrm>
            <a:off x="5852160" y="722376"/>
            <a:ext cx="2965399" cy="1961159"/>
          </a:xfrm>
          <a:prstGeom prst="rect">
            <a:avLst/>
          </a:prstGeom>
        </p:spPr>
      </p:pic>
      <p:pic>
        <p:nvPicPr>
          <p:cNvPr id="10" name="Picture 9"/>
          <p:cNvPicPr>
            <a:picLocks noChangeAspect="1"/>
          </p:cNvPicPr>
          <p:nvPr/>
        </p:nvPicPr>
        <p:blipFill>
          <a:blip r:embed="rId4"/>
          <a:stretch>
            <a:fillRect/>
          </a:stretch>
        </p:blipFill>
        <p:spPr>
          <a:xfrm>
            <a:off x="5852160" y="2683535"/>
            <a:ext cx="2965399" cy="1978701"/>
          </a:xfrm>
          <a:prstGeom prst="rect">
            <a:avLst/>
          </a:prstGeom>
        </p:spPr>
      </p:pic>
    </p:spTree>
    <p:extLst>
      <p:ext uri="{BB962C8B-B14F-4D97-AF65-F5344CB8AC3E}">
        <p14:creationId xmlns:p14="http://schemas.microsoft.com/office/powerpoint/2010/main" val="17806875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28</a:t>
            </a:fld>
            <a:endParaRPr lang="en-US" dirty="0"/>
          </a:p>
        </p:txBody>
      </p:sp>
      <p:sp>
        <p:nvSpPr>
          <p:cNvPr id="3" name="Title 2"/>
          <p:cNvSpPr>
            <a:spLocks noGrp="1"/>
          </p:cNvSpPr>
          <p:nvPr>
            <p:ph type="title"/>
          </p:nvPr>
        </p:nvSpPr>
        <p:spPr/>
        <p:txBody>
          <a:bodyPr>
            <a:normAutofit/>
          </a:bodyPr>
          <a:lstStyle/>
          <a:p>
            <a:r>
              <a:rPr lang="en-US" dirty="0" smtClean="0"/>
              <a:t>Estimated Summer RAA MRI Event Duration</a:t>
            </a:r>
            <a:endParaRPr lang="en-US" dirty="0"/>
          </a:p>
        </p:txBody>
      </p:sp>
      <p:sp>
        <p:nvSpPr>
          <p:cNvPr id="13" name="Content Placeholder 3"/>
          <p:cNvSpPr txBox="1">
            <a:spLocks/>
          </p:cNvSpPr>
          <p:nvPr/>
        </p:nvSpPr>
        <p:spPr>
          <a:xfrm>
            <a:off x="457200" y="1051322"/>
            <a:ext cx="5404486" cy="360951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The frequency distribution of Summer RAA MRI Event durations is roughly normal with a mean of 8 hours</a:t>
            </a:r>
          </a:p>
          <a:p>
            <a:pPr lvl="1"/>
            <a:r>
              <a:rPr lang="en-US" dirty="0" smtClean="0"/>
              <a:t>Difference caused </a:t>
            </a:r>
            <a:r>
              <a:rPr lang="en-US" dirty="0"/>
              <a:t>by </a:t>
            </a:r>
            <a:r>
              <a:rPr lang="en-US" dirty="0" smtClean="0"/>
              <a:t>the removal of storage</a:t>
            </a:r>
          </a:p>
        </p:txBody>
      </p:sp>
      <p:pic>
        <p:nvPicPr>
          <p:cNvPr id="14" name="Picture 13"/>
          <p:cNvPicPr>
            <a:picLocks noChangeAspect="1"/>
          </p:cNvPicPr>
          <p:nvPr/>
        </p:nvPicPr>
        <p:blipFill>
          <a:blip r:embed="rId2"/>
          <a:stretch>
            <a:fillRect/>
          </a:stretch>
        </p:blipFill>
        <p:spPr>
          <a:xfrm>
            <a:off x="5852160" y="722376"/>
            <a:ext cx="2981173" cy="1966417"/>
          </a:xfrm>
          <a:prstGeom prst="rect">
            <a:avLst/>
          </a:prstGeom>
        </p:spPr>
      </p:pic>
      <p:pic>
        <p:nvPicPr>
          <p:cNvPr id="15" name="Picture 14"/>
          <p:cNvPicPr>
            <a:picLocks noChangeAspect="1"/>
          </p:cNvPicPr>
          <p:nvPr/>
        </p:nvPicPr>
        <p:blipFill>
          <a:blip r:embed="rId3"/>
          <a:stretch>
            <a:fillRect/>
          </a:stretch>
        </p:blipFill>
        <p:spPr>
          <a:xfrm>
            <a:off x="5861686" y="2688793"/>
            <a:ext cx="2971647" cy="1864758"/>
          </a:xfrm>
          <a:prstGeom prst="rect">
            <a:avLst/>
          </a:prstGeom>
        </p:spPr>
      </p:pic>
    </p:spTree>
    <p:extLst>
      <p:ext uri="{BB962C8B-B14F-4D97-AF65-F5344CB8AC3E}">
        <p14:creationId xmlns:p14="http://schemas.microsoft.com/office/powerpoint/2010/main" val="29449539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29</a:t>
            </a:fld>
            <a:endParaRPr lang="en-US" dirty="0"/>
          </a:p>
        </p:txBody>
      </p:sp>
      <p:sp>
        <p:nvSpPr>
          <p:cNvPr id="3" name="Title 2"/>
          <p:cNvSpPr>
            <a:spLocks noGrp="1"/>
          </p:cNvSpPr>
          <p:nvPr>
            <p:ph type="title"/>
          </p:nvPr>
        </p:nvSpPr>
        <p:spPr/>
        <p:txBody>
          <a:bodyPr>
            <a:normAutofit/>
          </a:bodyPr>
          <a:lstStyle/>
          <a:p>
            <a:r>
              <a:rPr lang="en-US" dirty="0" smtClean="0"/>
              <a:t>Winter LOL Duration</a:t>
            </a:r>
            <a:endParaRPr lang="en-US" dirty="0"/>
          </a:p>
        </p:txBody>
      </p:sp>
      <p:sp>
        <p:nvSpPr>
          <p:cNvPr id="4" name="Content Placeholder 3"/>
          <p:cNvSpPr>
            <a:spLocks noGrp="1"/>
          </p:cNvSpPr>
          <p:nvPr>
            <p:ph idx="1"/>
          </p:nvPr>
        </p:nvSpPr>
        <p:spPr>
          <a:xfrm>
            <a:off x="457200" y="1051322"/>
            <a:ext cx="5404486" cy="3609516"/>
          </a:xfrm>
        </p:spPr>
        <p:txBody>
          <a:bodyPr>
            <a:normAutofit/>
          </a:bodyPr>
          <a:lstStyle/>
          <a:p>
            <a:r>
              <a:rPr lang="en-US" dirty="0" smtClean="0"/>
              <a:t>Winter LOL events were highly concentrated in short durations</a:t>
            </a:r>
          </a:p>
          <a:p>
            <a:r>
              <a:rPr lang="en-US" dirty="0" smtClean="0"/>
              <a:t>While less frequent, LOL durations between 10 and 17 hours do occur (0.6% frequency)</a:t>
            </a:r>
          </a:p>
        </p:txBody>
      </p:sp>
      <p:pic>
        <p:nvPicPr>
          <p:cNvPr id="7" name="Picture 6"/>
          <p:cNvPicPr>
            <a:picLocks noChangeAspect="1"/>
          </p:cNvPicPr>
          <p:nvPr/>
        </p:nvPicPr>
        <p:blipFill>
          <a:blip r:embed="rId2"/>
          <a:stretch>
            <a:fillRect/>
          </a:stretch>
        </p:blipFill>
        <p:spPr>
          <a:xfrm>
            <a:off x="5852160" y="722376"/>
            <a:ext cx="2965399" cy="1955902"/>
          </a:xfrm>
          <a:prstGeom prst="rect">
            <a:avLst/>
          </a:prstGeom>
        </p:spPr>
      </p:pic>
      <p:pic>
        <p:nvPicPr>
          <p:cNvPr id="8" name="Picture 7"/>
          <p:cNvPicPr>
            <a:picLocks noChangeAspect="1"/>
          </p:cNvPicPr>
          <p:nvPr/>
        </p:nvPicPr>
        <p:blipFill>
          <a:blip r:embed="rId3"/>
          <a:stretch>
            <a:fillRect/>
          </a:stretch>
        </p:blipFill>
        <p:spPr>
          <a:xfrm>
            <a:off x="5852409" y="2678278"/>
            <a:ext cx="2965150" cy="1973230"/>
          </a:xfrm>
          <a:prstGeom prst="rect">
            <a:avLst/>
          </a:prstGeom>
        </p:spPr>
      </p:pic>
    </p:spTree>
    <p:extLst>
      <p:ext uri="{BB962C8B-B14F-4D97-AF65-F5344CB8AC3E}">
        <p14:creationId xmlns:p14="http://schemas.microsoft.com/office/powerpoint/2010/main" val="1235083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3</a:t>
            </a:fld>
            <a:endParaRPr lang="en-US" dirty="0"/>
          </a:p>
        </p:txBody>
      </p:sp>
      <p:sp>
        <p:nvSpPr>
          <p:cNvPr id="30" name="Text Placeholder 29"/>
          <p:cNvSpPr>
            <a:spLocks noGrp="1"/>
          </p:cNvSpPr>
          <p:nvPr>
            <p:ph type="body" sz="quarter" idx="12"/>
          </p:nvPr>
        </p:nvSpPr>
        <p:spPr/>
        <p:txBody>
          <a:bodyPr>
            <a:normAutofit fontScale="70000" lnSpcReduction="20000"/>
          </a:bodyPr>
          <a:lstStyle/>
          <a:p>
            <a:pPr>
              <a:spcBef>
                <a:spcPts val="0"/>
              </a:spcBef>
            </a:pPr>
            <a:r>
              <a:rPr lang="en-US" dirty="0" smtClean="0"/>
              <a:t>WMPP ID:</a:t>
            </a:r>
          </a:p>
          <a:p>
            <a:pPr>
              <a:spcBef>
                <a:spcPts val="0"/>
              </a:spcBef>
            </a:pPr>
            <a:r>
              <a:rPr lang="en-US" dirty="0" smtClean="0"/>
              <a:t>157</a:t>
            </a:r>
            <a:endParaRPr lang="en-US" dirty="0"/>
          </a:p>
        </p:txBody>
      </p:sp>
      <p:sp>
        <p:nvSpPr>
          <p:cNvPr id="31" name="Text Placeholder 30"/>
          <p:cNvSpPr>
            <a:spLocks noGrp="1"/>
          </p:cNvSpPr>
          <p:nvPr>
            <p:ph type="body" sz="quarter" idx="13"/>
          </p:nvPr>
        </p:nvSpPr>
        <p:spPr/>
        <p:txBody>
          <a:bodyPr/>
          <a:lstStyle/>
          <a:p>
            <a:r>
              <a:rPr lang="en-US" dirty="0" smtClean="0"/>
              <a:t>Proposed Effective Date: FCA 19</a:t>
            </a:r>
          </a:p>
          <a:p>
            <a:endParaRPr lang="en-US" dirty="0"/>
          </a:p>
        </p:txBody>
      </p:sp>
      <p:sp>
        <p:nvSpPr>
          <p:cNvPr id="16" name="Text Placeholder 15"/>
          <p:cNvSpPr>
            <a:spLocks noGrp="1"/>
          </p:cNvSpPr>
          <p:nvPr>
            <p:ph type="body" sz="quarter" idx="14"/>
          </p:nvPr>
        </p:nvSpPr>
        <p:spPr>
          <a:xfrm>
            <a:off x="485775" y="1352550"/>
            <a:ext cx="8229600" cy="3371850"/>
          </a:xfrm>
        </p:spPr>
        <p:txBody>
          <a:bodyPr>
            <a:normAutofit fontScale="92500" lnSpcReduction="20000"/>
          </a:bodyPr>
          <a:lstStyle/>
          <a:p>
            <a:pPr marL="0" indent="0">
              <a:buNone/>
            </a:pPr>
            <a:r>
              <a:rPr lang="en-US" dirty="0" smtClean="0"/>
              <a:t>Outline of today’s discussion:</a:t>
            </a:r>
            <a:endParaRPr lang="en-US" dirty="0"/>
          </a:p>
          <a:p>
            <a:r>
              <a:rPr lang="en-US" dirty="0" smtClean="0"/>
              <a:t>Review of Impact Analysis Plan </a:t>
            </a:r>
            <a:r>
              <a:rPr lang="en-US" dirty="0"/>
              <a:t>(slides </a:t>
            </a:r>
            <a:r>
              <a:rPr lang="en-US" dirty="0" smtClean="0"/>
              <a:t>4-7)</a:t>
            </a:r>
            <a:endParaRPr lang="en-US" dirty="0"/>
          </a:p>
          <a:p>
            <a:r>
              <a:rPr lang="en-US" dirty="0" smtClean="0"/>
              <a:t>FCA16 Baseline Case Details </a:t>
            </a:r>
            <a:r>
              <a:rPr lang="en-US" dirty="0"/>
              <a:t>(slides </a:t>
            </a:r>
            <a:r>
              <a:rPr lang="en-US" dirty="0" smtClean="0"/>
              <a:t>8-11)</a:t>
            </a:r>
            <a:endParaRPr lang="en-US" dirty="0"/>
          </a:p>
          <a:p>
            <a:r>
              <a:rPr lang="en-US" dirty="0" smtClean="0"/>
              <a:t>Understanding Class-Level Results </a:t>
            </a:r>
            <a:r>
              <a:rPr lang="en-US" dirty="0"/>
              <a:t>(</a:t>
            </a:r>
            <a:r>
              <a:rPr lang="en-US" dirty="0" smtClean="0"/>
              <a:t>slides 12-20)</a:t>
            </a:r>
          </a:p>
          <a:p>
            <a:r>
              <a:rPr lang="en-US" dirty="0" smtClean="0"/>
              <a:t>Results (slides 21-40)</a:t>
            </a:r>
          </a:p>
          <a:p>
            <a:r>
              <a:rPr lang="en-US" dirty="0" smtClean="0"/>
              <a:t>Conclusion (slides 41-42)</a:t>
            </a:r>
          </a:p>
          <a:p>
            <a:r>
              <a:rPr lang="en-US" dirty="0" smtClean="0"/>
              <a:t>Stakeholder Schedule (</a:t>
            </a:r>
            <a:r>
              <a:rPr lang="en-US" dirty="0"/>
              <a:t>s</a:t>
            </a:r>
            <a:r>
              <a:rPr lang="en-US" dirty="0" smtClean="0"/>
              <a:t>lides 43-50)</a:t>
            </a:r>
          </a:p>
          <a:p>
            <a:r>
              <a:rPr lang="en-US" dirty="0" smtClean="0"/>
              <a:t>Appendices (</a:t>
            </a:r>
            <a:r>
              <a:rPr lang="en-US" dirty="0"/>
              <a:t>slides </a:t>
            </a:r>
            <a:r>
              <a:rPr lang="en-US" dirty="0" smtClean="0"/>
              <a:t>51-69)</a:t>
            </a:r>
            <a:endParaRPr lang="en-US" dirty="0"/>
          </a:p>
          <a:p>
            <a:endParaRPr lang="en-US" dirty="0" smtClean="0"/>
          </a:p>
        </p:txBody>
      </p:sp>
      <p:sp>
        <p:nvSpPr>
          <p:cNvPr id="3" name="Text Placeholder 2"/>
          <p:cNvSpPr>
            <a:spLocks noGrp="1"/>
          </p:cNvSpPr>
          <p:nvPr>
            <p:ph type="body" sz="quarter" idx="11"/>
          </p:nvPr>
        </p:nvSpPr>
        <p:spPr>
          <a:xfrm>
            <a:off x="513608" y="438150"/>
            <a:ext cx="6420592" cy="285750"/>
          </a:xfrm>
        </p:spPr>
        <p:txBody>
          <a:bodyPr>
            <a:noAutofit/>
          </a:bodyPr>
          <a:lstStyle/>
          <a:p>
            <a:r>
              <a:rPr lang="en-US" sz="1800" dirty="0" smtClean="0"/>
              <a:t>Resource Capacity Accreditation in the Forward Capacity Market</a:t>
            </a:r>
            <a:endParaRPr lang="en-US" sz="1800" strike="sngStrike" dirty="0">
              <a:solidFill>
                <a:srgbClr val="FF0000"/>
              </a:solidFill>
            </a:endParaRPr>
          </a:p>
        </p:txBody>
      </p:sp>
    </p:spTree>
    <p:extLst>
      <p:ext uri="{BB962C8B-B14F-4D97-AF65-F5344CB8AC3E}">
        <p14:creationId xmlns:p14="http://schemas.microsoft.com/office/powerpoint/2010/main" val="30032585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30</a:t>
            </a:fld>
            <a:endParaRPr lang="en-US" dirty="0"/>
          </a:p>
        </p:txBody>
      </p:sp>
      <p:sp>
        <p:nvSpPr>
          <p:cNvPr id="3" name="Title 2"/>
          <p:cNvSpPr>
            <a:spLocks noGrp="1"/>
          </p:cNvSpPr>
          <p:nvPr>
            <p:ph type="title"/>
          </p:nvPr>
        </p:nvSpPr>
        <p:spPr/>
        <p:txBody>
          <a:bodyPr>
            <a:normAutofit/>
          </a:bodyPr>
          <a:lstStyle/>
          <a:p>
            <a:r>
              <a:rPr lang="en-US" dirty="0" smtClean="0"/>
              <a:t>Estimated Winter RAA MRI Event Duration</a:t>
            </a:r>
            <a:endParaRPr lang="en-US" dirty="0"/>
          </a:p>
        </p:txBody>
      </p:sp>
      <p:sp>
        <p:nvSpPr>
          <p:cNvPr id="13" name="Content Placeholder 3"/>
          <p:cNvSpPr txBox="1">
            <a:spLocks/>
          </p:cNvSpPr>
          <p:nvPr/>
        </p:nvSpPr>
        <p:spPr>
          <a:xfrm>
            <a:off x="457200" y="1051322"/>
            <a:ext cx="5404486" cy="360951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The frequency distribution of Winter RAA MRI Event durations is bimodal and includes more frequent long duration events</a:t>
            </a:r>
          </a:p>
          <a:p>
            <a:pPr lvl="1"/>
            <a:r>
              <a:rPr lang="en-US" dirty="0"/>
              <a:t>Difference </a:t>
            </a:r>
            <a:r>
              <a:rPr lang="en-US" dirty="0" smtClean="0"/>
              <a:t>caused </a:t>
            </a:r>
            <a:r>
              <a:rPr lang="en-US" dirty="0"/>
              <a:t>by </a:t>
            </a:r>
            <a:r>
              <a:rPr lang="en-US" dirty="0" smtClean="0"/>
              <a:t>the removal of storage</a:t>
            </a:r>
          </a:p>
          <a:p>
            <a:r>
              <a:rPr lang="en-US" dirty="0" smtClean="0"/>
              <a:t>Insight: Relatively flat 2013/14 winter load profile and dual-peak winter days contributes to long duration RAA MRI Events</a:t>
            </a:r>
            <a:endParaRPr lang="en-US" dirty="0"/>
          </a:p>
        </p:txBody>
      </p:sp>
      <p:pic>
        <p:nvPicPr>
          <p:cNvPr id="8" name="Picture 7"/>
          <p:cNvPicPr>
            <a:picLocks noChangeAspect="1"/>
          </p:cNvPicPr>
          <p:nvPr/>
        </p:nvPicPr>
        <p:blipFill>
          <a:blip r:embed="rId2"/>
          <a:stretch>
            <a:fillRect/>
          </a:stretch>
        </p:blipFill>
        <p:spPr>
          <a:xfrm>
            <a:off x="5852160" y="722376"/>
            <a:ext cx="2981173" cy="1966417"/>
          </a:xfrm>
          <a:prstGeom prst="rect">
            <a:avLst/>
          </a:prstGeom>
        </p:spPr>
      </p:pic>
      <p:pic>
        <p:nvPicPr>
          <p:cNvPr id="9" name="Picture 8"/>
          <p:cNvPicPr>
            <a:picLocks noChangeAspect="1"/>
          </p:cNvPicPr>
          <p:nvPr/>
        </p:nvPicPr>
        <p:blipFill>
          <a:blip r:embed="rId3"/>
          <a:stretch>
            <a:fillRect/>
          </a:stretch>
        </p:blipFill>
        <p:spPr>
          <a:xfrm>
            <a:off x="5852160" y="2688793"/>
            <a:ext cx="2981173" cy="1870736"/>
          </a:xfrm>
          <a:prstGeom prst="rect">
            <a:avLst/>
          </a:prstGeom>
        </p:spPr>
      </p:pic>
    </p:spTree>
    <p:extLst>
      <p:ext uri="{BB962C8B-B14F-4D97-AF65-F5344CB8AC3E}">
        <p14:creationId xmlns:p14="http://schemas.microsoft.com/office/powerpoint/2010/main" val="12377830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31</a:t>
            </a:fld>
            <a:endParaRPr lang="en-US" dirty="0"/>
          </a:p>
        </p:txBody>
      </p:sp>
      <p:sp>
        <p:nvSpPr>
          <p:cNvPr id="3" name="Title 2"/>
          <p:cNvSpPr>
            <a:spLocks noGrp="1"/>
          </p:cNvSpPr>
          <p:nvPr>
            <p:ph type="title"/>
          </p:nvPr>
        </p:nvSpPr>
        <p:spPr/>
        <p:txBody>
          <a:bodyPr>
            <a:normAutofit/>
          </a:bodyPr>
          <a:lstStyle/>
          <a:p>
            <a:r>
              <a:rPr lang="en-US" dirty="0" smtClean="0"/>
              <a:t>Annual MRI Results</a:t>
            </a:r>
            <a:endParaRPr lang="en-US" dirty="0"/>
          </a:p>
        </p:txBody>
      </p:sp>
      <mc:AlternateContent xmlns:mc="http://schemas.openxmlformats.org/markup-compatibility/2006" xmlns:a14="http://schemas.microsoft.com/office/drawing/2010/main">
        <mc:Choice Requires="a14">
          <p:sp>
            <p:nvSpPr>
              <p:cNvPr id="8" name="Rectangle 7"/>
              <p:cNvSpPr/>
              <p:nvPr/>
            </p:nvSpPr>
            <p:spPr>
              <a:xfrm>
                <a:off x="3104699" y="983218"/>
                <a:ext cx="2895600" cy="369332"/>
              </a:xfrm>
              <a:prstGeom prst="rect">
                <a:avLst/>
              </a:prstGeom>
            </p:spPr>
            <p:txBody>
              <a:bodyPr wrap="square">
                <a:spAutoFit/>
              </a:bodyPr>
              <a:lstStyle/>
              <a:p>
                <a:pPr marL="460375" indent="-460375"/>
                <a14:m>
                  <m:oMathPara xmlns:m="http://schemas.openxmlformats.org/officeDocument/2006/math">
                    <m:oMathParaPr>
                      <m:jc m:val="center"/>
                    </m:oMathParaPr>
                    <m:oMath xmlns:m="http://schemas.openxmlformats.org/officeDocument/2006/math">
                      <m:r>
                        <a:rPr lang="en-US" i="1" smtClean="0">
                          <a:solidFill>
                            <a:srgbClr val="000000"/>
                          </a:solidFill>
                          <a:latin typeface="Cambria Math" panose="02040503050406030204" pitchFamily="18" charset="0"/>
                          <a:ea typeface="Cambria Math" panose="02040503050406030204" pitchFamily="18" charset="0"/>
                        </a:rPr>
                        <m:t>𝑄𝑀𝑅𝐼𝐶</m:t>
                      </m:r>
                      <m:r>
                        <a:rPr lang="en-US" i="1" smtClean="0">
                          <a:solidFill>
                            <a:srgbClr val="000000"/>
                          </a:solidFill>
                          <a:latin typeface="Cambria Math" panose="02040503050406030204" pitchFamily="18" charset="0"/>
                          <a:ea typeface="Cambria Math" panose="02040503050406030204" pitchFamily="18" charset="0"/>
                        </a:rPr>
                        <m:t>=</m:t>
                      </m:r>
                      <m:r>
                        <a:rPr lang="en-US" i="1" smtClean="0">
                          <a:solidFill>
                            <a:srgbClr val="000000"/>
                          </a:solidFill>
                          <a:latin typeface="Cambria Math" panose="02040503050406030204" pitchFamily="18" charset="0"/>
                          <a:ea typeface="Cambria Math" panose="02040503050406030204" pitchFamily="18" charset="0"/>
                        </a:rPr>
                        <m:t>𝐹𝐶𝐴</m:t>
                      </m:r>
                      <m:r>
                        <a:rPr lang="en-US" b="0" i="1" smtClean="0">
                          <a:solidFill>
                            <a:srgbClr val="000000"/>
                          </a:solidFill>
                          <a:latin typeface="Cambria Math" panose="02040503050406030204" pitchFamily="18" charset="0"/>
                          <a:ea typeface="Cambria Math" panose="02040503050406030204" pitchFamily="18" charset="0"/>
                        </a:rPr>
                        <m:t> </m:t>
                      </m:r>
                      <m:r>
                        <a:rPr lang="en-US" i="1">
                          <a:solidFill>
                            <a:srgbClr val="000000"/>
                          </a:solidFill>
                          <a:latin typeface="Cambria Math" panose="02040503050406030204" pitchFamily="18" charset="0"/>
                          <a:ea typeface="Cambria Math" panose="02040503050406030204" pitchFamily="18" charset="0"/>
                        </a:rPr>
                        <m:t>𝑄𝐶</m:t>
                      </m:r>
                      <m:r>
                        <a:rPr lang="en-US" i="1">
                          <a:solidFill>
                            <a:srgbClr val="000000"/>
                          </a:solidFill>
                          <a:latin typeface="Cambria Math" panose="02040503050406030204" pitchFamily="18" charset="0"/>
                          <a:ea typeface="Cambria Math" panose="02040503050406030204" pitchFamily="18" charset="0"/>
                        </a:rPr>
                        <m:t>×</m:t>
                      </m:r>
                      <m:r>
                        <a:rPr lang="en-US" i="1">
                          <a:solidFill>
                            <a:srgbClr val="000000"/>
                          </a:solidFill>
                          <a:latin typeface="Cambria Math" panose="02040503050406030204" pitchFamily="18" charset="0"/>
                          <a:ea typeface="Cambria Math" panose="02040503050406030204" pitchFamily="18" charset="0"/>
                        </a:rPr>
                        <m:t>𝑟𝑀𝑅𝐼</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3104699" y="983218"/>
                <a:ext cx="2895600" cy="369332"/>
              </a:xfrm>
              <a:prstGeom prst="rect">
                <a:avLst/>
              </a:prstGeom>
              <a:blipFill>
                <a:blip r:embed="rId2"/>
                <a:stretch>
                  <a:fillRect b="-9836"/>
                </a:stretch>
              </a:blipFill>
            </p:spPr>
            <p:txBody>
              <a:bodyPr/>
              <a:lstStyle/>
              <a:p>
                <a:r>
                  <a:rPr lang="en-US">
                    <a:noFill/>
                  </a:rPr>
                  <a:t> </a:t>
                </a:r>
              </a:p>
            </p:txBody>
          </p:sp>
        </mc:Fallback>
      </mc:AlternateContent>
      <p:sp>
        <p:nvSpPr>
          <p:cNvPr id="9" name="TextBox 8"/>
          <p:cNvSpPr txBox="1"/>
          <p:nvPr/>
        </p:nvSpPr>
        <p:spPr>
          <a:xfrm>
            <a:off x="1628775" y="4496235"/>
            <a:ext cx="2667000" cy="246221"/>
          </a:xfrm>
          <a:prstGeom prst="rect">
            <a:avLst/>
          </a:prstGeom>
          <a:noFill/>
        </p:spPr>
        <p:txBody>
          <a:bodyPr wrap="square" rtlCol="0">
            <a:spAutoFit/>
          </a:bodyPr>
          <a:lstStyle/>
          <a:p>
            <a:r>
              <a:rPr lang="en-US" sz="1000" b="1" dirty="0" smtClean="0"/>
              <a:t>Note</a:t>
            </a:r>
            <a:r>
              <a:rPr lang="en-US" sz="1000" dirty="0" smtClean="0"/>
              <a:t>: “Existing” means modeled in GE MARS.</a:t>
            </a:r>
            <a:endParaRPr lang="en-US" sz="1000" dirty="0"/>
          </a:p>
        </p:txBody>
      </p:sp>
      <p:pic>
        <p:nvPicPr>
          <p:cNvPr id="4" name="Picture 3"/>
          <p:cNvPicPr>
            <a:picLocks noChangeAspect="1"/>
          </p:cNvPicPr>
          <p:nvPr/>
        </p:nvPicPr>
        <p:blipFill>
          <a:blip r:embed="rId3"/>
          <a:stretch>
            <a:fillRect/>
          </a:stretch>
        </p:blipFill>
        <p:spPr>
          <a:xfrm>
            <a:off x="1628775" y="1428750"/>
            <a:ext cx="5886450" cy="3067050"/>
          </a:xfrm>
          <a:prstGeom prst="rect">
            <a:avLst/>
          </a:prstGeom>
        </p:spPr>
      </p:pic>
    </p:spTree>
    <p:extLst>
      <p:ext uri="{BB962C8B-B14F-4D97-AF65-F5344CB8AC3E}">
        <p14:creationId xmlns:p14="http://schemas.microsoft.com/office/powerpoint/2010/main" val="40515414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32</a:t>
            </a:fld>
            <a:endParaRPr lang="en-US" dirty="0"/>
          </a:p>
        </p:txBody>
      </p:sp>
      <p:sp>
        <p:nvSpPr>
          <p:cNvPr id="3" name="Title 2"/>
          <p:cNvSpPr>
            <a:spLocks noGrp="1"/>
          </p:cNvSpPr>
          <p:nvPr>
            <p:ph type="title"/>
          </p:nvPr>
        </p:nvSpPr>
        <p:spPr/>
        <p:txBody>
          <a:bodyPr>
            <a:normAutofit/>
          </a:bodyPr>
          <a:lstStyle/>
          <a:p>
            <a:r>
              <a:rPr lang="en-US" dirty="0" smtClean="0"/>
              <a:t>Summer MRI Results</a:t>
            </a:r>
            <a:endParaRPr lang="en-US" dirty="0"/>
          </a:p>
        </p:txBody>
      </p:sp>
      <mc:AlternateContent xmlns:mc="http://schemas.openxmlformats.org/markup-compatibility/2006" xmlns:a14="http://schemas.microsoft.com/office/drawing/2010/main">
        <mc:Choice Requires="a14">
          <p:sp>
            <p:nvSpPr>
              <p:cNvPr id="7" name="Rectangle 6"/>
              <p:cNvSpPr/>
              <p:nvPr/>
            </p:nvSpPr>
            <p:spPr>
              <a:xfrm>
                <a:off x="978952" y="812936"/>
                <a:ext cx="5638800" cy="690895"/>
              </a:xfrm>
              <a:prstGeom prst="rect">
                <a:avLst/>
              </a:prstGeom>
            </p:spPr>
            <p:txBody>
              <a:bodyPr wrap="square">
                <a:spAutoFit/>
              </a:bodyPr>
              <a:lstStyle/>
              <a:p>
                <a:pPr marL="460375" indent="-460375"/>
                <a14:m>
                  <m:oMathPara xmlns:m="http://schemas.openxmlformats.org/officeDocument/2006/math">
                    <m:oMathParaPr>
                      <m:jc m:val="center"/>
                    </m:oMathParaPr>
                    <m:oMath xmlns:m="http://schemas.openxmlformats.org/officeDocument/2006/math">
                      <m:r>
                        <a:rPr lang="en-US" b="0" i="1" smtClean="0">
                          <a:solidFill>
                            <a:srgbClr val="000000"/>
                          </a:solidFill>
                          <a:latin typeface="Cambria Math" panose="02040503050406030204" pitchFamily="18" charset="0"/>
                          <a:ea typeface="Cambria Math" panose="02040503050406030204" pitchFamily="18" charset="0"/>
                        </a:rPr>
                        <m:t>𝑆𝑢𝑚𝑚𝑒𝑟</m:t>
                      </m:r>
                      <m:r>
                        <a:rPr lang="en-US" b="0" i="1" smtClean="0">
                          <a:solidFill>
                            <a:srgbClr val="000000"/>
                          </a:solidFill>
                          <a:latin typeface="Cambria Math" panose="02040503050406030204" pitchFamily="18" charset="0"/>
                          <a:ea typeface="Cambria Math" panose="02040503050406030204" pitchFamily="18" charset="0"/>
                        </a:rPr>
                        <m:t> </m:t>
                      </m:r>
                      <m:r>
                        <a:rPr lang="en-US" b="0" i="1" smtClean="0">
                          <a:solidFill>
                            <a:srgbClr val="000000"/>
                          </a:solidFill>
                          <a:latin typeface="Cambria Math" panose="02040503050406030204" pitchFamily="18" charset="0"/>
                          <a:ea typeface="Cambria Math" panose="02040503050406030204" pitchFamily="18" charset="0"/>
                        </a:rPr>
                        <m:t>𝑄𝑀𝑅𝐼𝐶</m:t>
                      </m:r>
                      <m:r>
                        <a:rPr lang="en-US" b="0" i="1" smtClean="0">
                          <a:solidFill>
                            <a:srgbClr val="000000"/>
                          </a:solidFill>
                          <a:latin typeface="Cambria Math" panose="02040503050406030204" pitchFamily="18" charset="0"/>
                          <a:ea typeface="Cambria Math" panose="02040503050406030204" pitchFamily="18" charset="0"/>
                        </a:rPr>
                        <m:t>=</m:t>
                      </m:r>
                      <m:r>
                        <a:rPr lang="en-US" i="1">
                          <a:solidFill>
                            <a:srgbClr val="000000"/>
                          </a:solidFill>
                          <a:latin typeface="Cambria Math" panose="02040503050406030204" pitchFamily="18" charset="0"/>
                          <a:ea typeface="Cambria Math" panose="02040503050406030204" pitchFamily="18" charset="0"/>
                        </a:rPr>
                        <m:t>𝑆𝑢𝑚𝑚𝑒𝑟</m:t>
                      </m:r>
                      <m:r>
                        <a:rPr lang="en-US" b="0" i="1" smtClean="0">
                          <a:solidFill>
                            <a:srgbClr val="000000"/>
                          </a:solidFill>
                          <a:latin typeface="Cambria Math" panose="02040503050406030204" pitchFamily="18" charset="0"/>
                          <a:ea typeface="Cambria Math" panose="02040503050406030204" pitchFamily="18" charset="0"/>
                        </a:rPr>
                        <m:t> </m:t>
                      </m:r>
                      <m:r>
                        <a:rPr lang="en-US" i="1">
                          <a:solidFill>
                            <a:srgbClr val="000000"/>
                          </a:solidFill>
                          <a:latin typeface="Cambria Math" panose="02040503050406030204" pitchFamily="18" charset="0"/>
                          <a:ea typeface="Cambria Math" panose="02040503050406030204" pitchFamily="18" charset="0"/>
                        </a:rPr>
                        <m:t>𝑄𝐶</m:t>
                      </m:r>
                      <m:r>
                        <a:rPr lang="en-US" i="1">
                          <a:solidFill>
                            <a:srgbClr val="000000"/>
                          </a:solidFill>
                          <a:latin typeface="Cambria Math" panose="02040503050406030204" pitchFamily="18" charset="0"/>
                          <a:ea typeface="Cambria Math" panose="02040503050406030204" pitchFamily="18" charset="0"/>
                        </a:rPr>
                        <m:t>×</m:t>
                      </m:r>
                      <m:f>
                        <m:fPr>
                          <m:ctrlPr>
                            <a:rPr lang="en-US" i="1">
                              <a:solidFill>
                                <a:srgbClr val="000000"/>
                              </a:solidFill>
                              <a:latin typeface="Cambria Math" panose="02040503050406030204" pitchFamily="18" charset="0"/>
                              <a:ea typeface="Cambria Math" panose="02040503050406030204" pitchFamily="18" charset="0"/>
                            </a:rPr>
                          </m:ctrlPr>
                        </m:fPr>
                        <m:num>
                          <m:r>
                            <a:rPr lang="en-US" i="1">
                              <a:solidFill>
                                <a:srgbClr val="000000"/>
                              </a:solidFill>
                              <a:latin typeface="Cambria Math" panose="02040503050406030204" pitchFamily="18" charset="0"/>
                              <a:ea typeface="Cambria Math" panose="02040503050406030204" pitchFamily="18" charset="0"/>
                            </a:rPr>
                            <m:t>𝑆𝑢𝑚𝑚𝑒𝑟</m:t>
                          </m:r>
                          <m:r>
                            <a:rPr lang="en-US" b="0" i="1" smtClean="0">
                              <a:solidFill>
                                <a:srgbClr val="000000"/>
                              </a:solidFill>
                              <a:latin typeface="Cambria Math" panose="02040503050406030204" pitchFamily="18" charset="0"/>
                              <a:ea typeface="Cambria Math" panose="02040503050406030204" pitchFamily="18" charset="0"/>
                            </a:rPr>
                            <m:t> </m:t>
                          </m:r>
                          <m:r>
                            <a:rPr lang="en-US" i="1">
                              <a:solidFill>
                                <a:srgbClr val="000000"/>
                              </a:solidFill>
                              <a:latin typeface="Cambria Math" panose="02040503050406030204" pitchFamily="18" charset="0"/>
                              <a:ea typeface="Cambria Math" panose="02040503050406030204" pitchFamily="18" charset="0"/>
                            </a:rPr>
                            <m:t>𝑀𝑅𝐼</m:t>
                          </m:r>
                        </m:num>
                        <m:den>
                          <m:sSub>
                            <m:sSubPr>
                              <m:ctrlPr>
                                <a:rPr lang="en-US" i="1">
                                  <a:solidFill>
                                    <a:srgbClr val="000000"/>
                                  </a:solidFill>
                                  <a:latin typeface="Cambria Math" panose="02040503050406030204" pitchFamily="18" charset="0"/>
                                  <a:ea typeface="Cambria Math" panose="02040503050406030204" pitchFamily="18" charset="0"/>
                                </a:rPr>
                              </m:ctrlPr>
                            </m:sSubPr>
                            <m:e>
                              <m:r>
                                <a:rPr lang="en-US" b="0" i="1" smtClean="0">
                                  <a:solidFill>
                                    <a:srgbClr val="000000"/>
                                  </a:solidFill>
                                  <a:latin typeface="Cambria Math" panose="02040503050406030204" pitchFamily="18" charset="0"/>
                                  <a:ea typeface="Cambria Math" panose="02040503050406030204" pitchFamily="18" charset="0"/>
                                </a:rPr>
                                <m:t>𝐴𝑛𝑛𝑢𝑎𝑙</m:t>
                              </m:r>
                              <m:r>
                                <a:rPr lang="en-US" b="0" i="1" smtClean="0">
                                  <a:solidFill>
                                    <a:srgbClr val="000000"/>
                                  </a:solidFill>
                                  <a:latin typeface="Cambria Math" panose="02040503050406030204" pitchFamily="18" charset="0"/>
                                  <a:ea typeface="Cambria Math" panose="02040503050406030204" pitchFamily="18" charset="0"/>
                                </a:rPr>
                                <m:t> </m:t>
                              </m:r>
                              <m:r>
                                <a:rPr lang="en-US" i="1">
                                  <a:solidFill>
                                    <a:srgbClr val="000000"/>
                                  </a:solidFill>
                                  <a:latin typeface="Cambria Math" panose="02040503050406030204" pitchFamily="18" charset="0"/>
                                  <a:ea typeface="Cambria Math" panose="02040503050406030204" pitchFamily="18" charset="0"/>
                                </a:rPr>
                                <m:t>𝑀𝑅𝐼</m:t>
                              </m:r>
                            </m:e>
                            <m:sub>
                              <m:r>
                                <a:rPr lang="en-US" i="1">
                                  <a:solidFill>
                                    <a:srgbClr val="000000"/>
                                  </a:solidFill>
                                  <a:latin typeface="Cambria Math" panose="02040503050406030204" pitchFamily="18" charset="0"/>
                                  <a:ea typeface="Cambria Math" panose="02040503050406030204" pitchFamily="18" charset="0"/>
                                </a:rPr>
                                <m:t>𝑝𝑒𝑟𝑓𝑒𝑐𝑡</m:t>
                              </m:r>
                            </m:sub>
                          </m:sSub>
                        </m:den>
                      </m:f>
                    </m:oMath>
                  </m:oMathPara>
                </a14:m>
                <a:r>
                  <a:rPr lang="en-US" b="0" i="1" dirty="0" smtClean="0">
                    <a:solidFill>
                      <a:srgbClr val="000000"/>
                    </a:solidFill>
                    <a:latin typeface="Cambria Math" panose="02040503050406030204" pitchFamily="18" charset="0"/>
                    <a:ea typeface="Cambria Math" panose="02040503050406030204" pitchFamily="18" charset="0"/>
                  </a:rPr>
                  <a:t/>
                </a:r>
                <a:br>
                  <a:rPr lang="en-US" b="0" i="1" dirty="0" smtClean="0">
                    <a:solidFill>
                      <a:srgbClr val="000000"/>
                    </a:solidFill>
                    <a:latin typeface="Cambria Math" panose="02040503050406030204" pitchFamily="18" charset="0"/>
                    <a:ea typeface="Cambria Math" panose="02040503050406030204" pitchFamily="18" charset="0"/>
                  </a:rPr>
                </a:br>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978952" y="812936"/>
                <a:ext cx="5638800" cy="690895"/>
              </a:xfrm>
              <a:prstGeom prst="rect">
                <a:avLst/>
              </a:prstGeom>
              <a:blipFill>
                <a:blip r:embed="rId2"/>
                <a:stretch>
                  <a:fillRect/>
                </a:stretch>
              </a:blipFill>
            </p:spPr>
            <p:txBody>
              <a:bodyPr/>
              <a:lstStyle/>
              <a:p>
                <a:r>
                  <a:rPr lang="en-US">
                    <a:noFill/>
                  </a:rPr>
                  <a:t> </a:t>
                </a:r>
              </a:p>
            </p:txBody>
          </p:sp>
        </mc:Fallback>
      </mc:AlternateContent>
      <p:sp>
        <p:nvSpPr>
          <p:cNvPr id="8" name="TextBox 7"/>
          <p:cNvSpPr txBox="1"/>
          <p:nvPr/>
        </p:nvSpPr>
        <p:spPr>
          <a:xfrm>
            <a:off x="6781800" y="1123950"/>
            <a:ext cx="1524000" cy="338554"/>
          </a:xfrm>
          <a:prstGeom prst="rect">
            <a:avLst/>
          </a:prstGeom>
          <a:noFill/>
        </p:spPr>
        <p:txBody>
          <a:bodyPr wrap="square" rtlCol="0">
            <a:spAutoFit/>
          </a:bodyPr>
          <a:lstStyle/>
          <a:p>
            <a:r>
              <a:rPr lang="en-US" sz="1600" dirty="0" smtClean="0"/>
              <a:t>0.553 (slide 31)</a:t>
            </a:r>
            <a:endParaRPr lang="en-US" sz="1600" dirty="0"/>
          </a:p>
        </p:txBody>
      </p:sp>
      <p:cxnSp>
        <p:nvCxnSpPr>
          <p:cNvPr id="10" name="Straight Arrow Connector 9"/>
          <p:cNvCxnSpPr>
            <a:stCxn id="8" idx="1"/>
          </p:cNvCxnSpPr>
          <p:nvPr/>
        </p:nvCxnSpPr>
        <p:spPr>
          <a:xfrm flipH="1">
            <a:off x="6477000" y="1293227"/>
            <a:ext cx="304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stretch>
            <a:fillRect/>
          </a:stretch>
        </p:blipFill>
        <p:spPr>
          <a:xfrm>
            <a:off x="1890712" y="1581150"/>
            <a:ext cx="5362575" cy="2876550"/>
          </a:xfrm>
          <a:prstGeom prst="rect">
            <a:avLst/>
          </a:prstGeom>
        </p:spPr>
      </p:pic>
    </p:spTree>
    <p:extLst>
      <p:ext uri="{BB962C8B-B14F-4D97-AF65-F5344CB8AC3E}">
        <p14:creationId xmlns:p14="http://schemas.microsoft.com/office/powerpoint/2010/main" val="36719871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33</a:t>
            </a:fld>
            <a:endParaRPr lang="en-US" dirty="0"/>
          </a:p>
        </p:txBody>
      </p:sp>
      <p:sp>
        <p:nvSpPr>
          <p:cNvPr id="3" name="Title 2"/>
          <p:cNvSpPr>
            <a:spLocks noGrp="1"/>
          </p:cNvSpPr>
          <p:nvPr>
            <p:ph type="title"/>
          </p:nvPr>
        </p:nvSpPr>
        <p:spPr/>
        <p:txBody>
          <a:bodyPr>
            <a:normAutofit/>
          </a:bodyPr>
          <a:lstStyle/>
          <a:p>
            <a:r>
              <a:rPr lang="en-US" dirty="0" smtClean="0"/>
              <a:t>Winter MRI Results</a:t>
            </a:r>
            <a:endParaRPr lang="en-US" dirty="0"/>
          </a:p>
        </p:txBody>
      </p:sp>
      <mc:AlternateContent xmlns:mc="http://schemas.openxmlformats.org/markup-compatibility/2006" xmlns:a14="http://schemas.microsoft.com/office/drawing/2010/main">
        <mc:Choice Requires="a14">
          <p:sp>
            <p:nvSpPr>
              <p:cNvPr id="7" name="Rectangle 6"/>
              <p:cNvSpPr/>
              <p:nvPr/>
            </p:nvSpPr>
            <p:spPr>
              <a:xfrm>
                <a:off x="457200" y="769258"/>
                <a:ext cx="6858000" cy="689035"/>
              </a:xfrm>
              <a:prstGeom prst="rect">
                <a:avLst/>
              </a:prstGeom>
            </p:spPr>
            <p:txBody>
              <a:bodyPr wrap="square">
                <a:spAutoFit/>
              </a:bodyPr>
              <a:lstStyle/>
              <a:p>
                <a:pPr marL="460375" indent="-460375"/>
                <a14:m>
                  <m:oMathPara xmlns:m="http://schemas.openxmlformats.org/officeDocument/2006/math">
                    <m:oMathParaPr>
                      <m:jc m:val="center"/>
                    </m:oMathParaPr>
                    <m:oMath xmlns:m="http://schemas.openxmlformats.org/officeDocument/2006/math">
                      <m:r>
                        <a:rPr lang="en-US" b="0" i="1" smtClean="0">
                          <a:solidFill>
                            <a:srgbClr val="000000"/>
                          </a:solidFill>
                          <a:latin typeface="Cambria Math" panose="02040503050406030204" pitchFamily="18" charset="0"/>
                          <a:ea typeface="Cambria Math" panose="02040503050406030204" pitchFamily="18" charset="0"/>
                        </a:rPr>
                        <m:t>𝑊𝑖𝑛𝑡𝑒𝑟</m:t>
                      </m:r>
                      <m:r>
                        <a:rPr lang="en-US" b="0" i="1" smtClean="0">
                          <a:solidFill>
                            <a:srgbClr val="000000"/>
                          </a:solidFill>
                          <a:latin typeface="Cambria Math" panose="02040503050406030204" pitchFamily="18" charset="0"/>
                          <a:ea typeface="Cambria Math" panose="02040503050406030204" pitchFamily="18" charset="0"/>
                        </a:rPr>
                        <m:t> </m:t>
                      </m:r>
                      <m:r>
                        <a:rPr lang="en-US" b="0" i="1" smtClean="0">
                          <a:solidFill>
                            <a:srgbClr val="000000"/>
                          </a:solidFill>
                          <a:latin typeface="Cambria Math" panose="02040503050406030204" pitchFamily="18" charset="0"/>
                          <a:ea typeface="Cambria Math" panose="02040503050406030204" pitchFamily="18" charset="0"/>
                        </a:rPr>
                        <m:t>𝑄𝑀𝑅𝐼𝐶</m:t>
                      </m:r>
                      <m:r>
                        <a:rPr lang="en-US" b="0" i="1" smtClean="0">
                          <a:solidFill>
                            <a:srgbClr val="000000"/>
                          </a:solidFill>
                          <a:latin typeface="Cambria Math" panose="02040503050406030204" pitchFamily="18" charset="0"/>
                          <a:ea typeface="Cambria Math" panose="02040503050406030204" pitchFamily="18" charset="0"/>
                        </a:rPr>
                        <m:t>=</m:t>
                      </m:r>
                      <m:r>
                        <a:rPr lang="en-US" b="0" i="1" smtClean="0">
                          <a:solidFill>
                            <a:srgbClr val="000000"/>
                          </a:solidFill>
                          <a:latin typeface="Cambria Math" panose="02040503050406030204" pitchFamily="18" charset="0"/>
                          <a:ea typeface="Cambria Math" panose="02040503050406030204" pitchFamily="18" charset="0"/>
                        </a:rPr>
                        <m:t>𝑊𝑖𝑛𝑡𝑒𝑟</m:t>
                      </m:r>
                      <m:r>
                        <a:rPr lang="en-US" b="0" i="1" smtClean="0">
                          <a:solidFill>
                            <a:srgbClr val="000000"/>
                          </a:solidFill>
                          <a:latin typeface="Cambria Math" panose="02040503050406030204" pitchFamily="18" charset="0"/>
                          <a:ea typeface="Cambria Math" panose="02040503050406030204" pitchFamily="18" charset="0"/>
                        </a:rPr>
                        <m:t> </m:t>
                      </m:r>
                      <m:r>
                        <a:rPr lang="en-US" b="0" i="1" smtClean="0">
                          <a:solidFill>
                            <a:srgbClr val="000000"/>
                          </a:solidFill>
                          <a:latin typeface="Cambria Math" panose="02040503050406030204" pitchFamily="18" charset="0"/>
                          <a:ea typeface="Cambria Math" panose="02040503050406030204" pitchFamily="18" charset="0"/>
                        </a:rPr>
                        <m:t>𝑃𝑒𝑟𝑖𝑜𝑑</m:t>
                      </m:r>
                      <m:r>
                        <a:rPr lang="en-US" b="0" i="1" smtClean="0">
                          <a:solidFill>
                            <a:srgbClr val="000000"/>
                          </a:solidFill>
                          <a:latin typeface="Cambria Math" panose="02040503050406030204" pitchFamily="18" charset="0"/>
                          <a:ea typeface="Cambria Math" panose="02040503050406030204" pitchFamily="18" charset="0"/>
                        </a:rPr>
                        <m:t> </m:t>
                      </m:r>
                      <m:r>
                        <a:rPr lang="en-US" b="0" i="1" smtClean="0">
                          <a:solidFill>
                            <a:srgbClr val="000000"/>
                          </a:solidFill>
                          <a:latin typeface="Cambria Math" panose="02040503050406030204" pitchFamily="18" charset="0"/>
                          <a:ea typeface="Cambria Math" panose="02040503050406030204" pitchFamily="18" charset="0"/>
                        </a:rPr>
                        <m:t>𝐶𝑎𝑝𝑎𝑐𝑖𝑡𝑦</m:t>
                      </m:r>
                      <m:r>
                        <a:rPr lang="en-US" i="1">
                          <a:solidFill>
                            <a:srgbClr val="000000"/>
                          </a:solidFill>
                          <a:latin typeface="Cambria Math" panose="02040503050406030204" pitchFamily="18" charset="0"/>
                          <a:ea typeface="Cambria Math" panose="02040503050406030204" pitchFamily="18" charset="0"/>
                        </a:rPr>
                        <m:t>×</m:t>
                      </m:r>
                      <m:f>
                        <m:fPr>
                          <m:ctrlPr>
                            <a:rPr lang="en-US" i="1">
                              <a:solidFill>
                                <a:srgbClr val="000000"/>
                              </a:solidFill>
                              <a:latin typeface="Cambria Math" panose="02040503050406030204" pitchFamily="18" charset="0"/>
                              <a:ea typeface="Cambria Math" panose="02040503050406030204" pitchFamily="18" charset="0"/>
                            </a:rPr>
                          </m:ctrlPr>
                        </m:fPr>
                        <m:num>
                          <m:r>
                            <a:rPr lang="en-US" b="0" i="1" smtClean="0">
                              <a:solidFill>
                                <a:srgbClr val="000000"/>
                              </a:solidFill>
                              <a:latin typeface="Cambria Math" panose="02040503050406030204" pitchFamily="18" charset="0"/>
                              <a:ea typeface="Cambria Math" panose="02040503050406030204" pitchFamily="18" charset="0"/>
                            </a:rPr>
                            <m:t>𝑊𝑖𝑛𝑡𝑒𝑟</m:t>
                          </m:r>
                          <m:r>
                            <a:rPr lang="en-US" b="0" i="1" smtClean="0">
                              <a:solidFill>
                                <a:srgbClr val="000000"/>
                              </a:solidFill>
                              <a:latin typeface="Cambria Math" panose="02040503050406030204" pitchFamily="18" charset="0"/>
                              <a:ea typeface="Cambria Math" panose="02040503050406030204" pitchFamily="18" charset="0"/>
                            </a:rPr>
                            <m:t> </m:t>
                          </m:r>
                          <m:r>
                            <a:rPr lang="en-US" b="0" i="1" smtClean="0">
                              <a:solidFill>
                                <a:srgbClr val="000000"/>
                              </a:solidFill>
                              <a:latin typeface="Cambria Math" panose="02040503050406030204" pitchFamily="18" charset="0"/>
                              <a:ea typeface="Cambria Math" panose="02040503050406030204" pitchFamily="18" charset="0"/>
                            </a:rPr>
                            <m:t>𝑀𝑅𝐼</m:t>
                          </m:r>
                        </m:num>
                        <m:den>
                          <m:sSub>
                            <m:sSubPr>
                              <m:ctrlPr>
                                <a:rPr lang="en-US" i="1">
                                  <a:solidFill>
                                    <a:srgbClr val="000000"/>
                                  </a:solidFill>
                                  <a:latin typeface="Cambria Math" panose="02040503050406030204" pitchFamily="18" charset="0"/>
                                  <a:ea typeface="Cambria Math" panose="02040503050406030204" pitchFamily="18" charset="0"/>
                                </a:rPr>
                              </m:ctrlPr>
                            </m:sSubPr>
                            <m:e>
                              <m:r>
                                <a:rPr lang="en-US" b="0" i="1" smtClean="0">
                                  <a:solidFill>
                                    <a:srgbClr val="000000"/>
                                  </a:solidFill>
                                  <a:latin typeface="Cambria Math" panose="02040503050406030204" pitchFamily="18" charset="0"/>
                                  <a:ea typeface="Cambria Math" panose="02040503050406030204" pitchFamily="18" charset="0"/>
                                </a:rPr>
                                <m:t>𝐴𝑛𝑛𝑢𝑎𝑙</m:t>
                              </m:r>
                              <m:r>
                                <a:rPr lang="en-US" b="0" i="1" smtClean="0">
                                  <a:solidFill>
                                    <a:srgbClr val="000000"/>
                                  </a:solidFill>
                                  <a:latin typeface="Cambria Math" panose="02040503050406030204" pitchFamily="18" charset="0"/>
                                  <a:ea typeface="Cambria Math" panose="02040503050406030204" pitchFamily="18" charset="0"/>
                                </a:rPr>
                                <m:t> </m:t>
                              </m:r>
                              <m:r>
                                <a:rPr lang="en-US" i="1">
                                  <a:solidFill>
                                    <a:srgbClr val="000000"/>
                                  </a:solidFill>
                                  <a:latin typeface="Cambria Math" panose="02040503050406030204" pitchFamily="18" charset="0"/>
                                  <a:ea typeface="Cambria Math" panose="02040503050406030204" pitchFamily="18" charset="0"/>
                                </a:rPr>
                                <m:t>𝑀𝑅𝐼</m:t>
                              </m:r>
                            </m:e>
                            <m:sub>
                              <m:r>
                                <a:rPr lang="en-US" i="1">
                                  <a:solidFill>
                                    <a:srgbClr val="000000"/>
                                  </a:solidFill>
                                  <a:latin typeface="Cambria Math" panose="02040503050406030204" pitchFamily="18" charset="0"/>
                                  <a:ea typeface="Cambria Math" panose="02040503050406030204" pitchFamily="18" charset="0"/>
                                </a:rPr>
                                <m:t>𝑝𝑒𝑟𝑓𝑒𝑐𝑡</m:t>
                              </m:r>
                            </m:sub>
                          </m:sSub>
                        </m:den>
                      </m:f>
                    </m:oMath>
                  </m:oMathPara>
                </a14:m>
                <a:r>
                  <a:rPr lang="en-US" b="0" i="1" dirty="0" smtClean="0">
                    <a:solidFill>
                      <a:srgbClr val="000000"/>
                    </a:solidFill>
                    <a:latin typeface="Cambria Math" panose="02040503050406030204" pitchFamily="18" charset="0"/>
                    <a:ea typeface="Cambria Math" panose="02040503050406030204" pitchFamily="18" charset="0"/>
                  </a:rPr>
                  <a:t/>
                </a:r>
                <a:br>
                  <a:rPr lang="en-US" b="0" i="1" dirty="0" smtClean="0">
                    <a:solidFill>
                      <a:srgbClr val="000000"/>
                    </a:solidFill>
                    <a:latin typeface="Cambria Math" panose="02040503050406030204" pitchFamily="18" charset="0"/>
                    <a:ea typeface="Cambria Math" panose="02040503050406030204" pitchFamily="18" charset="0"/>
                  </a:rPr>
                </a:br>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457200" y="769258"/>
                <a:ext cx="6858000" cy="68903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990600" y="4353779"/>
                <a:ext cx="8111706" cy="351571"/>
              </a:xfrm>
              <a:prstGeom prst="rect">
                <a:avLst/>
              </a:prstGeom>
              <a:noFill/>
            </p:spPr>
            <p:txBody>
              <a:bodyPr wrap="square" rtlCol="0">
                <a:spAutoFit/>
              </a:bodyPr>
              <a:lstStyle/>
              <a:p>
                <a:r>
                  <a:rPr lang="en-US" sz="1000" dirty="0" smtClean="0"/>
                  <a:t>† The equation </a:t>
                </a:r>
                <a14:m>
                  <m:oMath xmlns:m="http://schemas.openxmlformats.org/officeDocument/2006/math">
                    <m:r>
                      <a:rPr lang="en-US" sz="1000" i="1" smtClean="0">
                        <a:solidFill>
                          <a:schemeClr val="tx1"/>
                        </a:solidFill>
                        <a:latin typeface="Cambria Math" panose="02040503050406030204" pitchFamily="18" charset="0"/>
                        <a:ea typeface="Cambria Math" panose="02040503050406030204" pitchFamily="18" charset="0"/>
                      </a:rPr>
                      <m:t>𝑊𝑖𝑛𝑡𝑒𝑟</m:t>
                    </m:r>
                    <m:r>
                      <a:rPr lang="en-US" sz="1000" i="1" smtClean="0">
                        <a:solidFill>
                          <a:schemeClr val="tx1"/>
                        </a:solidFill>
                        <a:latin typeface="Cambria Math" panose="02040503050406030204" pitchFamily="18" charset="0"/>
                        <a:ea typeface="Cambria Math" panose="02040503050406030204" pitchFamily="18" charset="0"/>
                      </a:rPr>
                      <m:t> </m:t>
                    </m:r>
                    <m:r>
                      <a:rPr lang="en-US" sz="1000" i="1" smtClean="0">
                        <a:solidFill>
                          <a:schemeClr val="tx1"/>
                        </a:solidFill>
                        <a:latin typeface="Cambria Math" panose="02040503050406030204" pitchFamily="18" charset="0"/>
                        <a:ea typeface="Cambria Math" panose="02040503050406030204" pitchFamily="18" charset="0"/>
                      </a:rPr>
                      <m:t>𝑄𝑀𝑅𝐼𝐶</m:t>
                    </m:r>
                    <m:r>
                      <a:rPr lang="en-US" sz="1000" i="1" smtClean="0">
                        <a:solidFill>
                          <a:schemeClr val="tx1"/>
                        </a:solidFill>
                        <a:latin typeface="Cambria Math" panose="02040503050406030204" pitchFamily="18" charset="0"/>
                        <a:ea typeface="Cambria Math" panose="02040503050406030204" pitchFamily="18" charset="0"/>
                      </a:rPr>
                      <m:t>=</m:t>
                    </m:r>
                    <m:r>
                      <a:rPr lang="en-US" sz="1000" b="0" i="1" smtClean="0">
                        <a:solidFill>
                          <a:schemeClr val="tx1"/>
                        </a:solidFill>
                        <a:latin typeface="Cambria Math" panose="02040503050406030204" pitchFamily="18" charset="0"/>
                        <a:ea typeface="Cambria Math" panose="02040503050406030204" pitchFamily="18" charset="0"/>
                      </a:rPr>
                      <m:t>𝑆𝑢𝑚𝑚𝑒𝑟</m:t>
                    </m:r>
                    <m:r>
                      <a:rPr lang="en-US" sz="1000" i="1" smtClean="0">
                        <a:solidFill>
                          <a:schemeClr val="tx1"/>
                        </a:solidFill>
                        <a:latin typeface="Cambria Math" panose="02040503050406030204" pitchFamily="18" charset="0"/>
                        <a:ea typeface="Cambria Math" panose="02040503050406030204" pitchFamily="18" charset="0"/>
                      </a:rPr>
                      <m:t> </m:t>
                    </m:r>
                    <m:r>
                      <a:rPr lang="en-US" sz="1000" i="1" smtClean="0">
                        <a:solidFill>
                          <a:schemeClr val="tx1"/>
                        </a:solidFill>
                        <a:latin typeface="Cambria Math" panose="02040503050406030204" pitchFamily="18" charset="0"/>
                        <a:ea typeface="Cambria Math" panose="02040503050406030204" pitchFamily="18" charset="0"/>
                      </a:rPr>
                      <m:t>𝐶𝑎𝑝𝑎𝑐𝑖𝑡𝑦</m:t>
                    </m:r>
                    <m:r>
                      <a:rPr lang="en-US" sz="1000" i="1">
                        <a:solidFill>
                          <a:schemeClr val="tx1"/>
                        </a:solidFill>
                        <a:latin typeface="Cambria Math" panose="02040503050406030204" pitchFamily="18" charset="0"/>
                        <a:ea typeface="Cambria Math" panose="02040503050406030204" pitchFamily="18" charset="0"/>
                      </a:rPr>
                      <m:t>×</m:t>
                    </m:r>
                    <m:f>
                      <m:fPr>
                        <m:ctrlPr>
                          <a:rPr lang="en-US" sz="1000" i="1">
                            <a:solidFill>
                              <a:schemeClr val="tx1"/>
                            </a:solidFill>
                            <a:latin typeface="Cambria Math" panose="02040503050406030204" pitchFamily="18" charset="0"/>
                            <a:ea typeface="Cambria Math" panose="02040503050406030204" pitchFamily="18" charset="0"/>
                          </a:rPr>
                        </m:ctrlPr>
                      </m:fPr>
                      <m:num>
                        <m:r>
                          <a:rPr lang="en-US" sz="1000" i="1">
                            <a:solidFill>
                              <a:schemeClr val="tx1"/>
                            </a:solidFill>
                            <a:latin typeface="Cambria Math" panose="02040503050406030204" pitchFamily="18" charset="0"/>
                            <a:ea typeface="Cambria Math" panose="02040503050406030204" pitchFamily="18" charset="0"/>
                          </a:rPr>
                          <m:t>𝑊𝑖𝑛𝑡𝑒𝑟</m:t>
                        </m:r>
                        <m:r>
                          <a:rPr lang="en-US" sz="1000" i="1">
                            <a:solidFill>
                              <a:schemeClr val="tx1"/>
                            </a:solidFill>
                            <a:latin typeface="Cambria Math" panose="02040503050406030204" pitchFamily="18" charset="0"/>
                            <a:ea typeface="Cambria Math" panose="02040503050406030204" pitchFamily="18" charset="0"/>
                          </a:rPr>
                          <m:t> </m:t>
                        </m:r>
                        <m:r>
                          <a:rPr lang="en-US" sz="1000" i="1">
                            <a:solidFill>
                              <a:schemeClr val="tx1"/>
                            </a:solidFill>
                            <a:latin typeface="Cambria Math" panose="02040503050406030204" pitchFamily="18" charset="0"/>
                            <a:ea typeface="Cambria Math" panose="02040503050406030204" pitchFamily="18" charset="0"/>
                          </a:rPr>
                          <m:t>𝑀𝑅𝐼</m:t>
                        </m:r>
                      </m:num>
                      <m:den>
                        <m:sSub>
                          <m:sSubPr>
                            <m:ctrlPr>
                              <a:rPr lang="en-US" sz="1000" i="1">
                                <a:solidFill>
                                  <a:schemeClr val="tx1"/>
                                </a:solidFill>
                                <a:latin typeface="Cambria Math" panose="02040503050406030204" pitchFamily="18" charset="0"/>
                                <a:ea typeface="Cambria Math" panose="02040503050406030204" pitchFamily="18" charset="0"/>
                              </a:rPr>
                            </m:ctrlPr>
                          </m:sSubPr>
                          <m:e>
                            <m:r>
                              <a:rPr lang="en-US" sz="1000" i="1">
                                <a:solidFill>
                                  <a:schemeClr val="tx1"/>
                                </a:solidFill>
                                <a:latin typeface="Cambria Math" panose="02040503050406030204" pitchFamily="18" charset="0"/>
                                <a:ea typeface="Cambria Math" panose="02040503050406030204" pitchFamily="18" charset="0"/>
                              </a:rPr>
                              <m:t>𝐴𝑛𝑛𝑢𝑎𝑙</m:t>
                            </m:r>
                            <m:r>
                              <a:rPr lang="en-US" sz="1000" i="1">
                                <a:solidFill>
                                  <a:schemeClr val="tx1"/>
                                </a:solidFill>
                                <a:latin typeface="Cambria Math" panose="02040503050406030204" pitchFamily="18" charset="0"/>
                                <a:ea typeface="Cambria Math" panose="02040503050406030204" pitchFamily="18" charset="0"/>
                              </a:rPr>
                              <m:t> </m:t>
                            </m:r>
                            <m:r>
                              <a:rPr lang="en-US" sz="1000" i="1">
                                <a:solidFill>
                                  <a:schemeClr val="tx1"/>
                                </a:solidFill>
                                <a:latin typeface="Cambria Math" panose="02040503050406030204" pitchFamily="18" charset="0"/>
                                <a:ea typeface="Cambria Math" panose="02040503050406030204" pitchFamily="18" charset="0"/>
                              </a:rPr>
                              <m:t>𝑀𝑅𝐼</m:t>
                            </m:r>
                          </m:e>
                          <m:sub>
                            <m:r>
                              <a:rPr lang="en-US" sz="1000" i="1">
                                <a:solidFill>
                                  <a:schemeClr val="tx1"/>
                                </a:solidFill>
                                <a:latin typeface="Cambria Math" panose="02040503050406030204" pitchFamily="18" charset="0"/>
                                <a:ea typeface="Cambria Math" panose="02040503050406030204" pitchFamily="18" charset="0"/>
                              </a:rPr>
                              <m:t>𝑝𝑒𝑟𝑓𝑒𝑐𝑡</m:t>
                            </m:r>
                          </m:sub>
                        </m:sSub>
                      </m:den>
                    </m:f>
                  </m:oMath>
                </a14:m>
                <a:r>
                  <a:rPr lang="en-US" sz="1000" dirty="0" smtClean="0"/>
                  <a:t> is used to calculate Winter MRI for IPR PV. Summer QC is used for weighting.</a:t>
                </a:r>
                <a:endParaRPr lang="en-US" sz="1000" dirty="0"/>
              </a:p>
            </p:txBody>
          </p:sp>
        </mc:Choice>
        <mc:Fallback xmlns="">
          <p:sp>
            <p:nvSpPr>
              <p:cNvPr id="8" name="TextBox 7"/>
              <p:cNvSpPr txBox="1">
                <a:spLocks noRot="1" noChangeAspect="1" noMove="1" noResize="1" noEditPoints="1" noAdjustHandles="1" noChangeArrowheads="1" noChangeShapeType="1" noTextEdit="1"/>
              </p:cNvSpPr>
              <p:nvPr/>
            </p:nvSpPr>
            <p:spPr>
              <a:xfrm>
                <a:off x="990600" y="4353779"/>
                <a:ext cx="8111706" cy="351571"/>
              </a:xfrm>
              <a:prstGeom prst="rect">
                <a:avLst/>
              </a:prstGeom>
              <a:blipFill>
                <a:blip r:embed="rId3"/>
                <a:stretch>
                  <a:fillRect/>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1266825" y="1490134"/>
            <a:ext cx="6610350" cy="2876550"/>
          </a:xfrm>
          <a:prstGeom prst="rect">
            <a:avLst/>
          </a:prstGeom>
        </p:spPr>
      </p:pic>
      <p:sp>
        <p:nvSpPr>
          <p:cNvPr id="11" name="TextBox 10"/>
          <p:cNvSpPr txBox="1"/>
          <p:nvPr/>
        </p:nvSpPr>
        <p:spPr>
          <a:xfrm>
            <a:off x="7429500" y="1117050"/>
            <a:ext cx="1524000" cy="338554"/>
          </a:xfrm>
          <a:prstGeom prst="rect">
            <a:avLst/>
          </a:prstGeom>
          <a:noFill/>
        </p:spPr>
        <p:txBody>
          <a:bodyPr wrap="square" rtlCol="0">
            <a:spAutoFit/>
          </a:bodyPr>
          <a:lstStyle/>
          <a:p>
            <a:r>
              <a:rPr lang="en-US" sz="1600" dirty="0" smtClean="0"/>
              <a:t>0.553 (slide 31)</a:t>
            </a:r>
            <a:endParaRPr lang="en-US" sz="1600" dirty="0"/>
          </a:p>
        </p:txBody>
      </p:sp>
      <p:cxnSp>
        <p:nvCxnSpPr>
          <p:cNvPr id="12" name="Straight Arrow Connector 11"/>
          <p:cNvCxnSpPr>
            <a:stCxn id="11" idx="1"/>
          </p:cNvCxnSpPr>
          <p:nvPr/>
        </p:nvCxnSpPr>
        <p:spPr>
          <a:xfrm flipH="1">
            <a:off x="7124700" y="1286327"/>
            <a:ext cx="304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93808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34</a:t>
            </a:fld>
            <a:endParaRPr lang="en-US" dirty="0"/>
          </a:p>
        </p:txBody>
      </p:sp>
      <p:sp>
        <p:nvSpPr>
          <p:cNvPr id="3" name="Title 2"/>
          <p:cNvSpPr>
            <a:spLocks noGrp="1"/>
          </p:cNvSpPr>
          <p:nvPr>
            <p:ph type="title"/>
          </p:nvPr>
        </p:nvSpPr>
        <p:spPr/>
        <p:txBody>
          <a:bodyPr>
            <a:normAutofit/>
          </a:bodyPr>
          <a:lstStyle/>
          <a:p>
            <a:r>
              <a:rPr lang="en-US" dirty="0" smtClean="0"/>
              <a:t>Classes Limited During Winter Period</a:t>
            </a:r>
            <a:endParaRPr lang="en-US" dirty="0"/>
          </a:p>
        </p:txBody>
      </p:sp>
      <mc:AlternateContent xmlns:mc="http://schemas.openxmlformats.org/markup-compatibility/2006" xmlns:a14="http://schemas.microsoft.com/office/drawing/2010/main">
        <mc:Choice Requires="a14">
          <p:sp>
            <p:nvSpPr>
              <p:cNvPr id="5" name="Content Placeholder 3"/>
              <p:cNvSpPr>
                <a:spLocks noGrp="1"/>
              </p:cNvSpPr>
              <p:nvPr>
                <p:ph idx="1"/>
              </p:nvPr>
            </p:nvSpPr>
            <p:spPr>
              <a:xfrm>
                <a:off x="381000" y="2190750"/>
                <a:ext cx="8153400" cy="2470088"/>
              </a:xfrm>
            </p:spPr>
            <p:txBody>
              <a:bodyPr>
                <a:normAutofit fontScale="55000" lnSpcReduction="20000"/>
              </a:bodyPr>
              <a:lstStyle/>
              <a:p>
                <a:r>
                  <a:rPr lang="en-US" dirty="0" smtClean="0"/>
                  <a:t>Because most dual-fuel resources have tanks capable of holding more than 40 hours of oil (at Winter QC), most dual-fuel winter capacity is firm</a:t>
                </a:r>
              </a:p>
              <a:p>
                <a:r>
                  <a:rPr lang="en-US" dirty="0" smtClean="0"/>
                  <a:t>Most gas-only capacity is </a:t>
                </a:r>
                <a:r>
                  <a:rPr lang="en-US" dirty="0" err="1" smtClean="0"/>
                  <a:t>nonfirm</a:t>
                </a:r>
                <a:r>
                  <a:rPr lang="en-US" dirty="0" smtClean="0"/>
                  <a:t> and is </a:t>
                </a:r>
                <a:r>
                  <a:rPr lang="en-US" dirty="0" err="1" smtClean="0"/>
                  <a:t>derated</a:t>
                </a:r>
                <a:r>
                  <a:rPr lang="en-US" dirty="0" smtClean="0"/>
                  <a:t> 52.25%</a:t>
                </a:r>
              </a:p>
              <a:p>
                <a:r>
                  <a:rPr lang="en-US" dirty="0" smtClean="0"/>
                  <a:t>Operationally limited gas-only resources are </a:t>
                </a:r>
                <a:r>
                  <a:rPr lang="en-US" dirty="0" err="1" smtClean="0"/>
                  <a:t>derated</a:t>
                </a:r>
                <a:r>
                  <a:rPr lang="en-US" dirty="0" smtClean="0"/>
                  <a:t> 100% based on LAI’s identification of physical and/or operational constraints during cold weather</a:t>
                </a:r>
              </a:p>
              <a:p>
                <a:r>
                  <a:rPr lang="en-US" dirty="0" smtClean="0"/>
                  <a:t>Oil capacity that is </a:t>
                </a:r>
                <a:r>
                  <a:rPr lang="en-US" dirty="0" err="1" smtClean="0"/>
                  <a:t>nonfirm</a:t>
                </a:r>
                <a:r>
                  <a:rPr lang="en-US" dirty="0" smtClean="0"/>
                  <a:t> is </a:t>
                </a:r>
                <a:r>
                  <a:rPr lang="en-US" dirty="0" err="1" smtClean="0"/>
                  <a:t>derated</a:t>
                </a:r>
                <a:r>
                  <a:rPr lang="en-US" dirty="0" smtClean="0"/>
                  <a:t> 100%</a:t>
                </a:r>
              </a:p>
              <a:p>
                <a:r>
                  <a:rPr lang="en-US" dirty="0" smtClean="0"/>
                  <a:t>For these classes,</a:t>
                </a:r>
                <a:endParaRPr lang="en-US" i="1" dirty="0">
                  <a:latin typeface="Cambria Math" panose="02040503050406030204" pitchFamily="18" charset="0"/>
                  <a:ea typeface="Cambria Math" panose="02040503050406030204" pitchFamily="18" charset="0"/>
                </a:endParaRPr>
              </a:p>
              <a:p>
                <a:pPr marL="800100" lvl="2" indent="0">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ea typeface="Cambria Math" panose="02040503050406030204" pitchFamily="18" charset="0"/>
                        </a:rPr>
                        <m:t>𝑊𝑖𝑛𝑡𝑒𝑟</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𝑄𝑀𝑅𝐼𝐶</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𝑊𝑖𝑛𝑡𝑒𝑟</m:t>
                      </m:r>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𝐷𝑄𝐶</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𝑊𝑖𝑛𝑡𝑒𝑟</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𝑀𝑅𝐼</m:t>
                          </m:r>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𝐴𝑛𝑛𝑢𝑎𝑙</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𝑀𝑅𝐼</m:t>
                              </m:r>
                            </m:e>
                            <m:sub>
                              <m:r>
                                <a:rPr lang="en-US" i="1">
                                  <a:latin typeface="Cambria Math" panose="02040503050406030204" pitchFamily="18" charset="0"/>
                                  <a:ea typeface="Cambria Math" panose="02040503050406030204" pitchFamily="18" charset="0"/>
                                </a:rPr>
                                <m:t>𝑝𝑒𝑟𝑓𝑒𝑐𝑡</m:t>
                              </m:r>
                            </m:sub>
                          </m:sSub>
                        </m:den>
                      </m:f>
                    </m:oMath>
                    <m:oMath xmlns:m="http://schemas.openxmlformats.org/officeDocument/2006/math">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𝐹𝑖𝑟𝑚</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𝐶𝑎𝑝𝑎𝑐𝑖𝑡𝑦</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1 −</m:t>
                              </m:r>
                              <m:r>
                                <a:rPr lang="en-US" i="1">
                                  <a:latin typeface="Cambria Math" panose="02040503050406030204" pitchFamily="18" charset="0"/>
                                  <a:ea typeface="Cambria Math" panose="02040503050406030204" pitchFamily="18" charset="0"/>
                                </a:rPr>
                                <m:t>𝐷𝑒𝑟𝑎𝑡𝑖𝑛𝑔</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𝐹𝑎𝑐𝑡𝑜𝑟</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𝑁𝑜𝑛𝑓𝑖𝑟𝑚</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𝐶𝑎𝑝𝑎𝑐𝑖𝑡𝑦</m:t>
                          </m:r>
                        </m:e>
                      </m:d>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𝑊𝑖𝑛𝑡𝑒𝑟</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𝑀𝑅𝐼</m:t>
                          </m:r>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𝐴𝑛𝑛𝑢𝑎𝑙</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𝑀𝑅𝐼</m:t>
                              </m:r>
                            </m:e>
                            <m:sub>
                              <m:r>
                                <a:rPr lang="en-US" i="1">
                                  <a:latin typeface="Cambria Math" panose="02040503050406030204" pitchFamily="18" charset="0"/>
                                  <a:ea typeface="Cambria Math" panose="02040503050406030204" pitchFamily="18" charset="0"/>
                                </a:rPr>
                                <m:t>𝑝𝑒𝑟𝑓𝑒𝑐𝑡</m:t>
                              </m:r>
                            </m:sub>
                          </m:sSub>
                        </m:den>
                      </m:f>
                    </m:oMath>
                  </m:oMathPara>
                </a14:m>
                <a:r>
                  <a:rPr lang="en-US" i="1" dirty="0">
                    <a:latin typeface="Cambria Math" panose="02040503050406030204" pitchFamily="18" charset="0"/>
                    <a:ea typeface="Cambria Math" panose="02040503050406030204" pitchFamily="18" charset="0"/>
                  </a:rPr>
                  <a:t/>
                </a:r>
                <a:br>
                  <a:rPr lang="en-US" i="1" dirty="0">
                    <a:latin typeface="Cambria Math" panose="02040503050406030204" pitchFamily="18" charset="0"/>
                    <a:ea typeface="Cambria Math" panose="02040503050406030204" pitchFamily="18" charset="0"/>
                  </a:rPr>
                </a:br>
                <a:endParaRPr lang="en-US" dirty="0"/>
              </a:p>
              <a:p>
                <a:endParaRPr lang="en-US" dirty="0" smtClean="0"/>
              </a:p>
            </p:txBody>
          </p:sp>
        </mc:Choice>
        <mc:Fallback xmlns="">
          <p:sp>
            <p:nvSpPr>
              <p:cNvPr id="5" name="Content Placeholder 3"/>
              <p:cNvSpPr>
                <a:spLocks noGrp="1" noRot="1" noChangeAspect="1" noMove="1" noResize="1" noEditPoints="1" noAdjustHandles="1" noChangeArrowheads="1" noChangeShapeType="1" noTextEdit="1"/>
              </p:cNvSpPr>
              <p:nvPr>
                <p:ph idx="1"/>
              </p:nvPr>
            </p:nvSpPr>
            <p:spPr>
              <a:xfrm>
                <a:off x="381000" y="2190750"/>
                <a:ext cx="8153400" cy="2470088"/>
              </a:xfrm>
              <a:blipFill>
                <a:blip r:embed="rId2"/>
                <a:stretch>
                  <a:fillRect l="-75" t="-1478"/>
                </a:stretch>
              </a:blipFill>
            </p:spPr>
            <p:txBody>
              <a:bodyPr/>
              <a:lstStyle/>
              <a:p>
                <a:r>
                  <a:rPr lang="en-US">
                    <a:noFill/>
                  </a:rPr>
                  <a:t> </a:t>
                </a:r>
              </a:p>
            </p:txBody>
          </p:sp>
        </mc:Fallback>
      </mc:AlternateContent>
      <p:pic>
        <p:nvPicPr>
          <p:cNvPr id="7" name="Picture 6"/>
          <p:cNvPicPr>
            <a:picLocks noChangeAspect="1"/>
          </p:cNvPicPr>
          <p:nvPr/>
        </p:nvPicPr>
        <p:blipFill>
          <a:blip r:embed="rId3"/>
          <a:stretch>
            <a:fillRect/>
          </a:stretch>
        </p:blipFill>
        <p:spPr>
          <a:xfrm>
            <a:off x="519112" y="1115152"/>
            <a:ext cx="8105775" cy="962025"/>
          </a:xfrm>
          <a:prstGeom prst="rect">
            <a:avLst/>
          </a:prstGeom>
        </p:spPr>
      </p:pic>
    </p:spTree>
    <p:extLst>
      <p:ext uri="{BB962C8B-B14F-4D97-AF65-F5344CB8AC3E}">
        <p14:creationId xmlns:p14="http://schemas.microsoft.com/office/powerpoint/2010/main" val="26574455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35</a:t>
            </a:fld>
            <a:endParaRPr lang="en-US" dirty="0"/>
          </a:p>
        </p:txBody>
      </p:sp>
      <p:sp>
        <p:nvSpPr>
          <p:cNvPr id="3" name="Title 2"/>
          <p:cNvSpPr>
            <a:spLocks noGrp="1"/>
          </p:cNvSpPr>
          <p:nvPr>
            <p:ph type="title"/>
          </p:nvPr>
        </p:nvSpPr>
        <p:spPr/>
        <p:txBody>
          <a:bodyPr>
            <a:normAutofit fontScale="90000"/>
          </a:bodyPr>
          <a:lstStyle/>
          <a:p>
            <a:r>
              <a:rPr lang="en-US" dirty="0" smtClean="0"/>
              <a:t>Seasonal MRI Relative to Seasonal Perfect Capacity</a:t>
            </a:r>
            <a:endParaRPr lang="en-US" dirty="0"/>
          </a:p>
        </p:txBody>
      </p:sp>
      <mc:AlternateContent xmlns:mc="http://schemas.openxmlformats.org/markup-compatibility/2006" xmlns:a14="http://schemas.microsoft.com/office/drawing/2010/main">
        <mc:Choice Requires="a14">
          <p:sp>
            <p:nvSpPr>
              <p:cNvPr id="7" name="Rectangle 6"/>
              <p:cNvSpPr/>
              <p:nvPr/>
            </p:nvSpPr>
            <p:spPr>
              <a:xfrm>
                <a:off x="152401" y="819150"/>
                <a:ext cx="8796616" cy="698781"/>
              </a:xfrm>
              <a:prstGeom prst="rect">
                <a:avLst/>
              </a:prstGeom>
            </p:spPr>
            <p:txBody>
              <a:bodyPr wrap="square">
                <a:spAutoFit/>
              </a:bodyPr>
              <a:lstStyle/>
              <a:p>
                <a:pPr marL="460375" indent="-460375"/>
                <a14:m>
                  <m:oMathPara xmlns:m="http://schemas.openxmlformats.org/officeDocument/2006/math">
                    <m:oMathParaPr>
                      <m:jc m:val="center"/>
                    </m:oMathParaPr>
                    <m:oMath xmlns:m="http://schemas.openxmlformats.org/officeDocument/2006/math">
                      <m:r>
                        <a:rPr lang="en-US" b="0" i="1" smtClean="0">
                          <a:solidFill>
                            <a:srgbClr val="000000"/>
                          </a:solidFill>
                          <a:latin typeface="Cambria Math" panose="02040503050406030204" pitchFamily="18" charset="0"/>
                          <a:ea typeface="Cambria Math" panose="02040503050406030204" pitchFamily="18" charset="0"/>
                        </a:rPr>
                        <m:t>𝑆𝑒𝑎𝑠𝑜𝑛𝑎𝑙</m:t>
                      </m:r>
                      <m:r>
                        <a:rPr lang="en-US" b="0" i="1" smtClean="0">
                          <a:solidFill>
                            <a:srgbClr val="000000"/>
                          </a:solidFill>
                          <a:latin typeface="Cambria Math" panose="02040503050406030204" pitchFamily="18" charset="0"/>
                          <a:ea typeface="Cambria Math" panose="02040503050406030204" pitchFamily="18" charset="0"/>
                        </a:rPr>
                        <m:t> </m:t>
                      </m:r>
                      <m:r>
                        <a:rPr lang="en-US" b="0" i="1" smtClean="0">
                          <a:solidFill>
                            <a:srgbClr val="000000"/>
                          </a:solidFill>
                          <a:latin typeface="Cambria Math" panose="02040503050406030204" pitchFamily="18" charset="0"/>
                          <a:ea typeface="Cambria Math" panose="02040503050406030204" pitchFamily="18" charset="0"/>
                        </a:rPr>
                        <m:t>𝑄𝑀𝑅𝐼𝐶</m:t>
                      </m:r>
                      <m:r>
                        <a:rPr lang="en-US" b="0" i="1" smtClean="0">
                          <a:solidFill>
                            <a:srgbClr val="000000"/>
                          </a:solidFill>
                          <a:latin typeface="Cambria Math" panose="02040503050406030204" pitchFamily="18" charset="0"/>
                          <a:ea typeface="Cambria Math" panose="02040503050406030204" pitchFamily="18" charset="0"/>
                        </a:rPr>
                        <m:t>=</m:t>
                      </m:r>
                      <m:r>
                        <a:rPr lang="en-US" b="0" i="1" smtClean="0">
                          <a:solidFill>
                            <a:srgbClr val="000000"/>
                          </a:solidFill>
                          <a:latin typeface="Cambria Math" panose="02040503050406030204" pitchFamily="18" charset="0"/>
                          <a:ea typeface="Cambria Math" panose="02040503050406030204" pitchFamily="18" charset="0"/>
                        </a:rPr>
                        <m:t>𝑆𝑒𝑎𝑠𝑜𝑛𝑎𝑙</m:t>
                      </m:r>
                      <m:r>
                        <a:rPr lang="en-US" b="0" i="1" smtClean="0">
                          <a:solidFill>
                            <a:srgbClr val="000000"/>
                          </a:solidFill>
                          <a:latin typeface="Cambria Math" panose="02040503050406030204" pitchFamily="18" charset="0"/>
                          <a:ea typeface="Cambria Math" panose="02040503050406030204" pitchFamily="18" charset="0"/>
                        </a:rPr>
                        <m:t> </m:t>
                      </m:r>
                      <m:r>
                        <a:rPr lang="en-US" b="0" i="1" smtClean="0">
                          <a:solidFill>
                            <a:srgbClr val="000000"/>
                          </a:solidFill>
                          <a:latin typeface="Cambria Math" panose="02040503050406030204" pitchFamily="18" charset="0"/>
                          <a:ea typeface="Cambria Math" panose="02040503050406030204" pitchFamily="18" charset="0"/>
                        </a:rPr>
                        <m:t>𝐶𝑎𝑝𝑎𝑐𝑖𝑡𝑦</m:t>
                      </m:r>
                      <m:r>
                        <a:rPr lang="en-US" i="1">
                          <a:solidFill>
                            <a:srgbClr val="000000"/>
                          </a:solidFill>
                          <a:latin typeface="Cambria Math" panose="02040503050406030204" pitchFamily="18" charset="0"/>
                          <a:ea typeface="Cambria Math" panose="02040503050406030204" pitchFamily="18" charset="0"/>
                        </a:rPr>
                        <m:t>×</m:t>
                      </m:r>
                      <m:f>
                        <m:fPr>
                          <m:ctrlPr>
                            <a:rPr lang="en-US" i="1">
                              <a:solidFill>
                                <a:srgbClr val="000000"/>
                              </a:solidFill>
                              <a:latin typeface="Cambria Math" panose="02040503050406030204" pitchFamily="18" charset="0"/>
                              <a:ea typeface="Cambria Math" panose="02040503050406030204" pitchFamily="18" charset="0"/>
                            </a:rPr>
                          </m:ctrlPr>
                        </m:fPr>
                        <m:num>
                          <m:r>
                            <a:rPr lang="en-US" b="0" i="1" smtClean="0">
                              <a:solidFill>
                                <a:srgbClr val="000000"/>
                              </a:solidFill>
                              <a:latin typeface="Cambria Math" panose="02040503050406030204" pitchFamily="18" charset="0"/>
                              <a:ea typeface="Cambria Math" panose="02040503050406030204" pitchFamily="18" charset="0"/>
                            </a:rPr>
                            <m:t>𝑆𝑒𝑎𝑠𝑜𝑛𝑎𝑙</m:t>
                          </m:r>
                          <m:r>
                            <a:rPr lang="en-US" b="0" i="1" smtClean="0">
                              <a:solidFill>
                                <a:srgbClr val="000000"/>
                              </a:solidFill>
                              <a:latin typeface="Cambria Math" panose="02040503050406030204" pitchFamily="18" charset="0"/>
                              <a:ea typeface="Cambria Math" panose="02040503050406030204" pitchFamily="18" charset="0"/>
                            </a:rPr>
                            <m:t> </m:t>
                          </m:r>
                          <m:r>
                            <a:rPr lang="en-US" i="1">
                              <a:solidFill>
                                <a:srgbClr val="000000"/>
                              </a:solidFill>
                              <a:latin typeface="Cambria Math" panose="02040503050406030204" pitchFamily="18" charset="0"/>
                              <a:ea typeface="Cambria Math" panose="02040503050406030204" pitchFamily="18" charset="0"/>
                            </a:rPr>
                            <m:t>𝑀𝑅𝐼</m:t>
                          </m:r>
                        </m:num>
                        <m:den>
                          <m:sSub>
                            <m:sSubPr>
                              <m:ctrlPr>
                                <a:rPr lang="en-US" i="1">
                                  <a:solidFill>
                                    <a:srgbClr val="000000"/>
                                  </a:solidFill>
                                  <a:latin typeface="Cambria Math" panose="02040503050406030204" pitchFamily="18" charset="0"/>
                                  <a:ea typeface="Cambria Math" panose="02040503050406030204" pitchFamily="18" charset="0"/>
                                </a:rPr>
                              </m:ctrlPr>
                            </m:sSubPr>
                            <m:e>
                              <m:r>
                                <a:rPr lang="en-US" b="0" i="1" smtClean="0">
                                  <a:solidFill>
                                    <a:srgbClr val="000000"/>
                                  </a:solidFill>
                                  <a:latin typeface="Cambria Math" panose="02040503050406030204" pitchFamily="18" charset="0"/>
                                  <a:ea typeface="Cambria Math" panose="02040503050406030204" pitchFamily="18" charset="0"/>
                                </a:rPr>
                                <m:t>𝑆𝑒𝑎𝑠𝑜𝑛𝑎𝑙</m:t>
                              </m:r>
                              <m:r>
                                <a:rPr lang="en-US" b="0" i="1" smtClean="0">
                                  <a:solidFill>
                                    <a:srgbClr val="000000"/>
                                  </a:solidFill>
                                  <a:latin typeface="Cambria Math" panose="02040503050406030204" pitchFamily="18" charset="0"/>
                                  <a:ea typeface="Cambria Math" panose="02040503050406030204" pitchFamily="18" charset="0"/>
                                </a:rPr>
                                <m:t> </m:t>
                              </m:r>
                              <m:r>
                                <a:rPr lang="en-US" i="1">
                                  <a:solidFill>
                                    <a:srgbClr val="000000"/>
                                  </a:solidFill>
                                  <a:latin typeface="Cambria Math" panose="02040503050406030204" pitchFamily="18" charset="0"/>
                                  <a:ea typeface="Cambria Math" panose="02040503050406030204" pitchFamily="18" charset="0"/>
                                </a:rPr>
                                <m:t>𝑀𝑅𝐼</m:t>
                              </m:r>
                            </m:e>
                            <m:sub>
                              <m:r>
                                <a:rPr lang="en-US" i="1">
                                  <a:solidFill>
                                    <a:srgbClr val="000000"/>
                                  </a:solidFill>
                                  <a:latin typeface="Cambria Math" panose="02040503050406030204" pitchFamily="18" charset="0"/>
                                  <a:ea typeface="Cambria Math" panose="02040503050406030204" pitchFamily="18" charset="0"/>
                                </a:rPr>
                                <m:t>𝑝𝑒𝑟𝑓𝑒𝑐𝑡</m:t>
                              </m:r>
                            </m:sub>
                          </m:sSub>
                        </m:den>
                      </m:f>
                      <m:r>
                        <a:rPr lang="en-US" i="1">
                          <a:solidFill>
                            <a:srgbClr val="000000"/>
                          </a:solidFill>
                          <a:latin typeface="Cambria Math" panose="02040503050406030204" pitchFamily="18" charset="0"/>
                          <a:ea typeface="Cambria Math" panose="02040503050406030204" pitchFamily="18" charset="0"/>
                        </a:rPr>
                        <m:t>×</m:t>
                      </m:r>
                      <m:f>
                        <m:fPr>
                          <m:ctrlPr>
                            <a:rPr lang="en-US" i="1">
                              <a:solidFill>
                                <a:srgbClr val="000000"/>
                              </a:solidFill>
                              <a:latin typeface="Cambria Math" panose="02040503050406030204" pitchFamily="18" charset="0"/>
                              <a:ea typeface="Cambria Math" panose="02040503050406030204" pitchFamily="18" charset="0"/>
                            </a:rPr>
                          </m:ctrlPr>
                        </m:fPr>
                        <m:num>
                          <m:sSub>
                            <m:sSubPr>
                              <m:ctrlPr>
                                <a:rPr lang="en-US" i="1">
                                  <a:solidFill>
                                    <a:srgbClr val="000000"/>
                                  </a:solidFill>
                                  <a:latin typeface="Cambria Math" panose="02040503050406030204" pitchFamily="18" charset="0"/>
                                  <a:ea typeface="Cambria Math" panose="02040503050406030204" pitchFamily="18" charset="0"/>
                                </a:rPr>
                              </m:ctrlPr>
                            </m:sSubPr>
                            <m:e>
                              <m:r>
                                <a:rPr lang="en-US" b="0" i="1" smtClean="0">
                                  <a:solidFill>
                                    <a:srgbClr val="000000"/>
                                  </a:solidFill>
                                  <a:latin typeface="Cambria Math" panose="02040503050406030204" pitchFamily="18" charset="0"/>
                                  <a:ea typeface="Cambria Math" panose="02040503050406030204" pitchFamily="18" charset="0"/>
                                </a:rPr>
                                <m:t>𝑆𝑒𝑎𝑠𝑜𝑛𝑎𝑙</m:t>
                              </m:r>
                              <m:r>
                                <a:rPr lang="en-US" i="1">
                                  <a:solidFill>
                                    <a:srgbClr val="000000"/>
                                  </a:solidFill>
                                  <a:latin typeface="Cambria Math" panose="02040503050406030204" pitchFamily="18" charset="0"/>
                                  <a:ea typeface="Cambria Math" panose="02040503050406030204" pitchFamily="18" charset="0"/>
                                </a:rPr>
                                <m:t> </m:t>
                              </m:r>
                              <m:r>
                                <a:rPr lang="en-US" i="1">
                                  <a:solidFill>
                                    <a:srgbClr val="000000"/>
                                  </a:solidFill>
                                  <a:latin typeface="Cambria Math" panose="02040503050406030204" pitchFamily="18" charset="0"/>
                                  <a:ea typeface="Cambria Math" panose="02040503050406030204" pitchFamily="18" charset="0"/>
                                </a:rPr>
                                <m:t>𝑀𝑅𝐼</m:t>
                              </m:r>
                            </m:e>
                            <m:sub>
                              <m:r>
                                <a:rPr lang="en-US" i="1">
                                  <a:solidFill>
                                    <a:srgbClr val="000000"/>
                                  </a:solidFill>
                                  <a:latin typeface="Cambria Math" panose="02040503050406030204" pitchFamily="18" charset="0"/>
                                  <a:ea typeface="Cambria Math" panose="02040503050406030204" pitchFamily="18" charset="0"/>
                                </a:rPr>
                                <m:t>𝑝𝑒𝑟𝑓𝑒𝑐𝑡</m:t>
                              </m:r>
                            </m:sub>
                          </m:sSub>
                        </m:num>
                        <m:den>
                          <m:sSub>
                            <m:sSubPr>
                              <m:ctrlPr>
                                <a:rPr lang="en-US" i="1">
                                  <a:solidFill>
                                    <a:srgbClr val="000000"/>
                                  </a:solidFill>
                                  <a:latin typeface="Cambria Math" panose="02040503050406030204" pitchFamily="18" charset="0"/>
                                  <a:ea typeface="Cambria Math" panose="02040503050406030204" pitchFamily="18" charset="0"/>
                                </a:rPr>
                              </m:ctrlPr>
                            </m:sSubPr>
                            <m:e>
                              <m:r>
                                <a:rPr lang="en-US" i="1">
                                  <a:solidFill>
                                    <a:srgbClr val="000000"/>
                                  </a:solidFill>
                                  <a:latin typeface="Cambria Math" panose="02040503050406030204" pitchFamily="18" charset="0"/>
                                  <a:ea typeface="Cambria Math" panose="02040503050406030204" pitchFamily="18" charset="0"/>
                                </a:rPr>
                                <m:t>𝐴𝑛𝑛𝑢𝑎𝑙</m:t>
                              </m:r>
                              <m:r>
                                <a:rPr lang="en-US" i="1">
                                  <a:solidFill>
                                    <a:srgbClr val="000000"/>
                                  </a:solidFill>
                                  <a:latin typeface="Cambria Math" panose="02040503050406030204" pitchFamily="18" charset="0"/>
                                  <a:ea typeface="Cambria Math" panose="02040503050406030204" pitchFamily="18" charset="0"/>
                                </a:rPr>
                                <m:t> </m:t>
                              </m:r>
                              <m:r>
                                <a:rPr lang="en-US" i="1">
                                  <a:solidFill>
                                    <a:srgbClr val="000000"/>
                                  </a:solidFill>
                                  <a:latin typeface="Cambria Math" panose="02040503050406030204" pitchFamily="18" charset="0"/>
                                  <a:ea typeface="Cambria Math" panose="02040503050406030204" pitchFamily="18" charset="0"/>
                                </a:rPr>
                                <m:t>𝑀𝑅𝐼</m:t>
                              </m:r>
                            </m:e>
                            <m:sub>
                              <m:r>
                                <a:rPr lang="en-US" i="1">
                                  <a:solidFill>
                                    <a:srgbClr val="000000"/>
                                  </a:solidFill>
                                  <a:latin typeface="Cambria Math" panose="02040503050406030204" pitchFamily="18" charset="0"/>
                                  <a:ea typeface="Cambria Math" panose="02040503050406030204" pitchFamily="18" charset="0"/>
                                </a:rPr>
                                <m:t>𝑝𝑒𝑟𝑓𝑒𝑐𝑡</m:t>
                              </m:r>
                            </m:sub>
                          </m:sSub>
                        </m:den>
                      </m:f>
                    </m:oMath>
                  </m:oMathPara>
                </a14:m>
                <a:r>
                  <a:rPr lang="en-US" b="0" i="1" dirty="0" smtClean="0">
                    <a:solidFill>
                      <a:srgbClr val="000000"/>
                    </a:solidFill>
                    <a:latin typeface="Cambria Math" panose="02040503050406030204" pitchFamily="18" charset="0"/>
                    <a:ea typeface="Cambria Math" panose="02040503050406030204" pitchFamily="18" charset="0"/>
                  </a:rPr>
                  <a:t/>
                </a:r>
                <a:br>
                  <a:rPr lang="en-US" b="0" i="1" dirty="0" smtClean="0">
                    <a:solidFill>
                      <a:srgbClr val="000000"/>
                    </a:solidFill>
                    <a:latin typeface="Cambria Math" panose="02040503050406030204" pitchFamily="18" charset="0"/>
                    <a:ea typeface="Cambria Math" panose="02040503050406030204" pitchFamily="18" charset="0"/>
                  </a:rPr>
                </a:br>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152401" y="819150"/>
                <a:ext cx="8796616" cy="698781"/>
              </a:xfrm>
              <a:prstGeom prst="rect">
                <a:avLst/>
              </a:prstGeom>
              <a:blipFill>
                <a:blip r:embed="rId2"/>
                <a:stretch>
                  <a:fillRect/>
                </a:stretch>
              </a:blipFill>
            </p:spPr>
            <p:txBody>
              <a:bodyPr/>
              <a:lstStyle/>
              <a:p>
                <a:r>
                  <a:rPr lang="en-US">
                    <a:noFill/>
                  </a:rPr>
                  <a:t> </a:t>
                </a:r>
              </a:p>
            </p:txBody>
          </p:sp>
        </mc:Fallback>
      </mc:AlternateContent>
      <p:sp>
        <p:nvSpPr>
          <p:cNvPr id="10" name="Content Placeholder 3"/>
          <p:cNvSpPr>
            <a:spLocks noGrp="1"/>
          </p:cNvSpPr>
          <p:nvPr>
            <p:ph idx="1"/>
          </p:nvPr>
        </p:nvSpPr>
        <p:spPr>
          <a:xfrm>
            <a:off x="381000" y="1809750"/>
            <a:ext cx="4648200" cy="2851088"/>
          </a:xfrm>
        </p:spPr>
        <p:txBody>
          <a:bodyPr>
            <a:normAutofit fontScale="85000" lnSpcReduction="20000"/>
          </a:bodyPr>
          <a:lstStyle/>
          <a:p>
            <a:r>
              <a:rPr lang="en-US" dirty="0" smtClean="0"/>
              <a:t>These values strip out the effects of the RAA MRI </a:t>
            </a:r>
            <a:r>
              <a:rPr lang="en-US" dirty="0"/>
              <a:t>hour </a:t>
            </a:r>
            <a:r>
              <a:rPr lang="en-US" dirty="0" smtClean="0"/>
              <a:t>seasonal distribution</a:t>
            </a:r>
          </a:p>
          <a:p>
            <a:r>
              <a:rPr lang="en-US" dirty="0" smtClean="0"/>
              <a:t>Most resource classes have similar summer and winter values, meaning that their output relative to perfect capacity is similar in both seasons</a:t>
            </a:r>
          </a:p>
          <a:p>
            <a:r>
              <a:rPr lang="en-US" dirty="0" smtClean="0"/>
              <a:t>IPR classes have the largest changes due to seasonal output profile differences</a:t>
            </a:r>
          </a:p>
        </p:txBody>
      </p:sp>
      <p:sp>
        <p:nvSpPr>
          <p:cNvPr id="14" name="TextBox 13"/>
          <p:cNvSpPr txBox="1"/>
          <p:nvPr/>
        </p:nvSpPr>
        <p:spPr>
          <a:xfrm>
            <a:off x="5029200" y="4181827"/>
            <a:ext cx="1828799" cy="215444"/>
          </a:xfrm>
          <a:prstGeom prst="rect">
            <a:avLst/>
          </a:prstGeom>
          <a:noFill/>
        </p:spPr>
        <p:txBody>
          <a:bodyPr wrap="square" rtlCol="0">
            <a:spAutoFit/>
          </a:bodyPr>
          <a:lstStyle/>
          <a:p>
            <a:r>
              <a:rPr lang="en-US" sz="800" dirty="0" smtClean="0"/>
              <a:t>* Winter value based on Winter DQC</a:t>
            </a:r>
            <a:endParaRPr lang="en-US" sz="800" dirty="0"/>
          </a:p>
        </p:txBody>
      </p:sp>
      <mc:AlternateContent xmlns:mc="http://schemas.openxmlformats.org/markup-compatibility/2006" xmlns:a14="http://schemas.microsoft.com/office/drawing/2010/main">
        <mc:Choice Requires="a14">
          <p:sp>
            <p:nvSpPr>
              <p:cNvPr id="6" name="Rectangle 5"/>
              <p:cNvSpPr/>
              <p:nvPr/>
            </p:nvSpPr>
            <p:spPr>
              <a:xfrm>
                <a:off x="5029200" y="4351346"/>
                <a:ext cx="4191000" cy="423065"/>
              </a:xfrm>
              <a:prstGeom prst="rect">
                <a:avLst/>
              </a:prstGeom>
            </p:spPr>
            <p:txBody>
              <a:bodyPr wrap="square">
                <a:spAutoFit/>
              </a:bodyPr>
              <a:lstStyle/>
              <a:p>
                <a:r>
                  <a:rPr lang="en-US" sz="800" dirty="0"/>
                  <a:t>† The equation </a:t>
                </a:r>
                <a14:m>
                  <m:oMath xmlns:m="http://schemas.openxmlformats.org/officeDocument/2006/math">
                    <m:r>
                      <a:rPr lang="en-US" sz="800" i="1">
                        <a:latin typeface="Cambria Math" panose="02040503050406030204" pitchFamily="18" charset="0"/>
                        <a:ea typeface="Cambria Math" panose="02040503050406030204" pitchFamily="18" charset="0"/>
                      </a:rPr>
                      <m:t>𝑊𝑖𝑛𝑡𝑒𝑟</m:t>
                    </m:r>
                    <m:r>
                      <a:rPr lang="en-US" sz="800" i="1">
                        <a:latin typeface="Cambria Math" panose="02040503050406030204" pitchFamily="18" charset="0"/>
                        <a:ea typeface="Cambria Math" panose="02040503050406030204" pitchFamily="18" charset="0"/>
                      </a:rPr>
                      <m:t> </m:t>
                    </m:r>
                    <m:r>
                      <a:rPr lang="en-US" sz="800" i="1">
                        <a:latin typeface="Cambria Math" panose="02040503050406030204" pitchFamily="18" charset="0"/>
                        <a:ea typeface="Cambria Math" panose="02040503050406030204" pitchFamily="18" charset="0"/>
                      </a:rPr>
                      <m:t>𝑄𝑀𝑅𝐼𝐶</m:t>
                    </m:r>
                    <m:r>
                      <a:rPr lang="en-US" sz="800" i="1">
                        <a:latin typeface="Cambria Math" panose="02040503050406030204" pitchFamily="18" charset="0"/>
                        <a:ea typeface="Cambria Math" panose="02040503050406030204" pitchFamily="18" charset="0"/>
                      </a:rPr>
                      <m:t>=</m:t>
                    </m:r>
                    <m:r>
                      <a:rPr lang="en-US" sz="800" i="1">
                        <a:latin typeface="Cambria Math" panose="02040503050406030204" pitchFamily="18" charset="0"/>
                        <a:ea typeface="Cambria Math" panose="02040503050406030204" pitchFamily="18" charset="0"/>
                      </a:rPr>
                      <m:t>𝑆𝑢𝑚𝑚𝑒𝑟</m:t>
                    </m:r>
                    <m:r>
                      <a:rPr lang="en-US" sz="800" i="1">
                        <a:latin typeface="Cambria Math" panose="02040503050406030204" pitchFamily="18" charset="0"/>
                        <a:ea typeface="Cambria Math" panose="02040503050406030204" pitchFamily="18" charset="0"/>
                      </a:rPr>
                      <m:t> </m:t>
                    </m:r>
                    <m:r>
                      <a:rPr lang="en-US" sz="800" i="1">
                        <a:latin typeface="Cambria Math" panose="02040503050406030204" pitchFamily="18" charset="0"/>
                        <a:ea typeface="Cambria Math" panose="02040503050406030204" pitchFamily="18" charset="0"/>
                      </a:rPr>
                      <m:t>𝐶𝑎𝑝𝑎𝑐𝑖𝑡𝑦</m:t>
                    </m:r>
                    <m:r>
                      <a:rPr lang="en-US" sz="800" i="1">
                        <a:latin typeface="Cambria Math" panose="02040503050406030204" pitchFamily="18" charset="0"/>
                        <a:ea typeface="Cambria Math" panose="02040503050406030204" pitchFamily="18" charset="0"/>
                      </a:rPr>
                      <m:t>×</m:t>
                    </m:r>
                    <m:f>
                      <m:fPr>
                        <m:ctrlPr>
                          <a:rPr lang="en-US" sz="800" i="1">
                            <a:latin typeface="Cambria Math" panose="02040503050406030204" pitchFamily="18" charset="0"/>
                            <a:ea typeface="Cambria Math" panose="02040503050406030204" pitchFamily="18" charset="0"/>
                          </a:rPr>
                        </m:ctrlPr>
                      </m:fPr>
                      <m:num>
                        <m:r>
                          <a:rPr lang="en-US" sz="800" i="1">
                            <a:latin typeface="Cambria Math" panose="02040503050406030204" pitchFamily="18" charset="0"/>
                            <a:ea typeface="Cambria Math" panose="02040503050406030204" pitchFamily="18" charset="0"/>
                          </a:rPr>
                          <m:t>𝑊𝑖𝑛𝑡𝑒𝑟</m:t>
                        </m:r>
                        <m:r>
                          <a:rPr lang="en-US" sz="800" i="1">
                            <a:latin typeface="Cambria Math" panose="02040503050406030204" pitchFamily="18" charset="0"/>
                            <a:ea typeface="Cambria Math" panose="02040503050406030204" pitchFamily="18" charset="0"/>
                          </a:rPr>
                          <m:t> </m:t>
                        </m:r>
                        <m:r>
                          <a:rPr lang="en-US" sz="800" i="1">
                            <a:latin typeface="Cambria Math" panose="02040503050406030204" pitchFamily="18" charset="0"/>
                            <a:ea typeface="Cambria Math" panose="02040503050406030204" pitchFamily="18" charset="0"/>
                          </a:rPr>
                          <m:t>𝑀𝑅𝐼</m:t>
                        </m:r>
                      </m:num>
                      <m:den>
                        <m:sSub>
                          <m:sSubPr>
                            <m:ctrlPr>
                              <a:rPr lang="en-US" sz="800" i="1">
                                <a:latin typeface="Cambria Math" panose="02040503050406030204" pitchFamily="18" charset="0"/>
                                <a:ea typeface="Cambria Math" panose="02040503050406030204" pitchFamily="18" charset="0"/>
                              </a:rPr>
                            </m:ctrlPr>
                          </m:sSubPr>
                          <m:e>
                            <m:r>
                              <a:rPr lang="en-US" sz="800" i="1">
                                <a:latin typeface="Cambria Math" panose="02040503050406030204" pitchFamily="18" charset="0"/>
                                <a:ea typeface="Cambria Math" panose="02040503050406030204" pitchFamily="18" charset="0"/>
                              </a:rPr>
                              <m:t>𝐴𝑛𝑛𝑢𝑎𝑙</m:t>
                            </m:r>
                            <m:r>
                              <a:rPr lang="en-US" sz="800" i="1">
                                <a:latin typeface="Cambria Math" panose="02040503050406030204" pitchFamily="18" charset="0"/>
                                <a:ea typeface="Cambria Math" panose="02040503050406030204" pitchFamily="18" charset="0"/>
                              </a:rPr>
                              <m:t> </m:t>
                            </m:r>
                            <m:r>
                              <a:rPr lang="en-US" sz="800" i="1">
                                <a:latin typeface="Cambria Math" panose="02040503050406030204" pitchFamily="18" charset="0"/>
                                <a:ea typeface="Cambria Math" panose="02040503050406030204" pitchFamily="18" charset="0"/>
                              </a:rPr>
                              <m:t>𝑀𝑅𝐼</m:t>
                            </m:r>
                          </m:e>
                          <m:sub>
                            <m:r>
                              <a:rPr lang="en-US" sz="800" i="1">
                                <a:latin typeface="Cambria Math" panose="02040503050406030204" pitchFamily="18" charset="0"/>
                                <a:ea typeface="Cambria Math" panose="02040503050406030204" pitchFamily="18" charset="0"/>
                              </a:rPr>
                              <m:t>𝑝𝑒𝑟𝑓𝑒𝑐𝑡</m:t>
                            </m:r>
                          </m:sub>
                        </m:sSub>
                      </m:den>
                    </m:f>
                  </m:oMath>
                </a14:m>
                <a:r>
                  <a:rPr lang="en-US" sz="800" dirty="0"/>
                  <a:t> is used to calculate Winter MRI for IPR PV</a:t>
                </a:r>
              </a:p>
            </p:txBody>
          </p:sp>
        </mc:Choice>
        <mc:Fallback xmlns="">
          <p:sp>
            <p:nvSpPr>
              <p:cNvPr id="6" name="Rectangle 5"/>
              <p:cNvSpPr>
                <a:spLocks noRot="1" noChangeAspect="1" noMove="1" noResize="1" noEditPoints="1" noAdjustHandles="1" noChangeArrowheads="1" noChangeShapeType="1" noTextEdit="1"/>
              </p:cNvSpPr>
              <p:nvPr/>
            </p:nvSpPr>
            <p:spPr>
              <a:xfrm>
                <a:off x="5029200" y="4351346"/>
                <a:ext cx="4191000" cy="423065"/>
              </a:xfrm>
              <a:prstGeom prst="rect">
                <a:avLst/>
              </a:prstGeom>
              <a:blipFill>
                <a:blip r:embed="rId4"/>
                <a:stretch>
                  <a:fillRect b="-4348"/>
                </a:stretch>
              </a:blipFill>
            </p:spPr>
            <p:txBody>
              <a:bodyPr/>
              <a:lstStyle/>
              <a:p>
                <a:r>
                  <a:rPr lang="en-US">
                    <a:noFill/>
                  </a:rPr>
                  <a:t> </a:t>
                </a:r>
              </a:p>
            </p:txBody>
          </p:sp>
        </mc:Fallback>
      </mc:AlternateContent>
      <p:pic>
        <p:nvPicPr>
          <p:cNvPr id="5" name="Picture 4"/>
          <p:cNvPicPr>
            <a:picLocks noChangeAspect="1"/>
          </p:cNvPicPr>
          <p:nvPr/>
        </p:nvPicPr>
        <p:blipFill>
          <a:blip r:embed="rId5"/>
          <a:stretch>
            <a:fillRect/>
          </a:stretch>
        </p:blipFill>
        <p:spPr>
          <a:xfrm>
            <a:off x="5063613" y="1666835"/>
            <a:ext cx="3470787" cy="2526911"/>
          </a:xfrm>
          <a:prstGeom prst="rect">
            <a:avLst/>
          </a:prstGeom>
        </p:spPr>
      </p:pic>
      <p:cxnSp>
        <p:nvCxnSpPr>
          <p:cNvPr id="16" name="Straight Arrow Connector 15"/>
          <p:cNvCxnSpPr/>
          <p:nvPr/>
        </p:nvCxnSpPr>
        <p:spPr>
          <a:xfrm>
            <a:off x="6172200" y="1542136"/>
            <a:ext cx="0" cy="1453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567816" y="1417543"/>
            <a:ext cx="747384" cy="249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07055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36</a:t>
            </a:fld>
            <a:endParaRPr lang="en-US" dirty="0"/>
          </a:p>
        </p:txBody>
      </p:sp>
      <p:sp>
        <p:nvSpPr>
          <p:cNvPr id="3" name="Title 2"/>
          <p:cNvSpPr>
            <a:spLocks noGrp="1"/>
          </p:cNvSpPr>
          <p:nvPr>
            <p:ph type="title"/>
          </p:nvPr>
        </p:nvSpPr>
        <p:spPr/>
        <p:txBody>
          <a:bodyPr/>
          <a:lstStyle/>
          <a:p>
            <a:r>
              <a:rPr lang="en-US" dirty="0" smtClean="0"/>
              <a:t>Indicative Storage </a:t>
            </a:r>
            <a:r>
              <a:rPr lang="en-US" dirty="0" err="1" smtClean="0"/>
              <a:t>rMRI</a:t>
            </a:r>
            <a:r>
              <a:rPr lang="en-US" dirty="0" err="1"/>
              <a:t>s</a:t>
            </a:r>
            <a:endParaRPr lang="en-US" dirty="0"/>
          </a:p>
        </p:txBody>
      </p:sp>
      <p:sp>
        <p:nvSpPr>
          <p:cNvPr id="4" name="Content Placeholder 3"/>
          <p:cNvSpPr>
            <a:spLocks noGrp="1"/>
          </p:cNvSpPr>
          <p:nvPr>
            <p:ph idx="1"/>
          </p:nvPr>
        </p:nvSpPr>
        <p:spPr>
          <a:xfrm>
            <a:off x="4732020" y="1051322"/>
            <a:ext cx="4183380" cy="3609516"/>
          </a:xfrm>
        </p:spPr>
        <p:txBody>
          <a:bodyPr>
            <a:normAutofit fontScale="92500" lnSpcReduction="10000"/>
          </a:bodyPr>
          <a:lstStyle/>
          <a:p>
            <a:r>
              <a:rPr lang="en-US" dirty="0" smtClean="0"/>
              <a:t>This curve shows the </a:t>
            </a:r>
            <a:r>
              <a:rPr lang="en-US" dirty="0" err="1" smtClean="0"/>
              <a:t>rMRIs</a:t>
            </a:r>
            <a:r>
              <a:rPr lang="en-US" dirty="0" smtClean="0"/>
              <a:t> of hypothetical storage resources with different durations</a:t>
            </a:r>
          </a:p>
          <a:p>
            <a:r>
              <a:rPr lang="en-US" dirty="0" err="1" smtClean="0"/>
              <a:t>rMRI</a:t>
            </a:r>
            <a:r>
              <a:rPr lang="en-US" dirty="0" smtClean="0"/>
              <a:t> increases with duration but is always less than 1</a:t>
            </a:r>
          </a:p>
          <a:p>
            <a:pPr lvl="1"/>
            <a:r>
              <a:rPr lang="en-US" dirty="0" smtClean="0"/>
              <a:t>Reason 1: Storage does not recharge storage</a:t>
            </a:r>
          </a:p>
          <a:p>
            <a:pPr lvl="1"/>
            <a:r>
              <a:rPr lang="en-US" dirty="0" smtClean="0"/>
              <a:t>Reason 2: Storage charging between LOL events may be limited by time and/or available energy</a:t>
            </a:r>
          </a:p>
        </p:txBody>
      </p:sp>
      <p:pic>
        <p:nvPicPr>
          <p:cNvPr id="7" name="Picture 6"/>
          <p:cNvPicPr>
            <a:picLocks noChangeAspect="1"/>
          </p:cNvPicPr>
          <p:nvPr/>
        </p:nvPicPr>
        <p:blipFill>
          <a:blip r:embed="rId2"/>
          <a:stretch>
            <a:fillRect/>
          </a:stretch>
        </p:blipFill>
        <p:spPr>
          <a:xfrm>
            <a:off x="227937" y="1276350"/>
            <a:ext cx="4312920" cy="2895600"/>
          </a:xfrm>
          <a:prstGeom prst="rect">
            <a:avLst/>
          </a:prstGeom>
        </p:spPr>
      </p:pic>
    </p:spTree>
    <p:extLst>
      <p:ext uri="{BB962C8B-B14F-4D97-AF65-F5344CB8AC3E}">
        <p14:creationId xmlns:p14="http://schemas.microsoft.com/office/powerpoint/2010/main" val="37391994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37</a:t>
            </a:fld>
            <a:endParaRPr lang="en-US" dirty="0"/>
          </a:p>
        </p:txBody>
      </p:sp>
      <p:sp>
        <p:nvSpPr>
          <p:cNvPr id="3" name="Title 2"/>
          <p:cNvSpPr>
            <a:spLocks noGrp="1"/>
          </p:cNvSpPr>
          <p:nvPr>
            <p:ph type="title"/>
          </p:nvPr>
        </p:nvSpPr>
        <p:spPr/>
        <p:txBody>
          <a:bodyPr/>
          <a:lstStyle/>
          <a:p>
            <a:r>
              <a:rPr lang="en-US" dirty="0" smtClean="0"/>
              <a:t>Seasonal Storage Analysis</a:t>
            </a:r>
            <a:endParaRPr lang="en-US" dirty="0"/>
          </a:p>
        </p:txBody>
      </p:sp>
      <p:sp>
        <p:nvSpPr>
          <p:cNvPr id="4" name="Content Placeholder 3"/>
          <p:cNvSpPr>
            <a:spLocks noGrp="1"/>
          </p:cNvSpPr>
          <p:nvPr>
            <p:ph idx="1"/>
          </p:nvPr>
        </p:nvSpPr>
        <p:spPr>
          <a:xfrm>
            <a:off x="3886200" y="1051322"/>
            <a:ext cx="5029200" cy="3609516"/>
          </a:xfrm>
        </p:spPr>
        <p:txBody>
          <a:bodyPr>
            <a:normAutofit fontScale="92500"/>
          </a:bodyPr>
          <a:lstStyle/>
          <a:p>
            <a:r>
              <a:rPr lang="en-US" dirty="0" smtClean="0"/>
              <a:t>The summer performance factor for 24-hour storage is 99.81%</a:t>
            </a:r>
          </a:p>
          <a:p>
            <a:pPr lvl="1"/>
            <a:r>
              <a:rPr lang="en-US" dirty="0" smtClean="0"/>
              <a:t>Estimated 0.15% reduction from Reason 1</a:t>
            </a:r>
          </a:p>
          <a:p>
            <a:pPr lvl="1"/>
            <a:r>
              <a:rPr lang="en-US" dirty="0" smtClean="0"/>
              <a:t>Estimated 0.05% reduction from Reason 2</a:t>
            </a:r>
          </a:p>
          <a:p>
            <a:pPr lvl="2"/>
            <a:r>
              <a:rPr lang="en-US" dirty="0" smtClean="0"/>
              <a:t>Recharging limits are very minor</a:t>
            </a:r>
          </a:p>
          <a:p>
            <a:r>
              <a:rPr lang="en-US" dirty="0" smtClean="0"/>
              <a:t>The winter performance factor for 24-hour storage is 91.18%</a:t>
            </a:r>
          </a:p>
          <a:p>
            <a:pPr lvl="1"/>
            <a:r>
              <a:rPr lang="en-US" dirty="0" smtClean="0"/>
              <a:t>Estimated 4.98% reduction from Reason 1</a:t>
            </a:r>
          </a:p>
          <a:p>
            <a:pPr lvl="1"/>
            <a:r>
              <a:rPr lang="en-US" dirty="0" smtClean="0"/>
              <a:t>Estimated 3.84% reduction from Reason 2</a:t>
            </a:r>
          </a:p>
          <a:p>
            <a:pPr lvl="2"/>
            <a:r>
              <a:rPr lang="en-US" dirty="0" smtClean="0"/>
              <a:t>Recharging limits are more significant</a:t>
            </a:r>
          </a:p>
        </p:txBody>
      </p:sp>
      <p:pic>
        <p:nvPicPr>
          <p:cNvPr id="13" name="Picture 12"/>
          <p:cNvPicPr>
            <a:picLocks noChangeAspect="1"/>
          </p:cNvPicPr>
          <p:nvPr/>
        </p:nvPicPr>
        <p:blipFill>
          <a:blip r:embed="rId2"/>
          <a:stretch>
            <a:fillRect/>
          </a:stretch>
        </p:blipFill>
        <p:spPr>
          <a:xfrm>
            <a:off x="838200" y="1051322"/>
            <a:ext cx="2529625" cy="1693866"/>
          </a:xfrm>
          <a:prstGeom prst="rect">
            <a:avLst/>
          </a:prstGeom>
        </p:spPr>
      </p:pic>
      <p:pic>
        <p:nvPicPr>
          <p:cNvPr id="14" name="Picture 13"/>
          <p:cNvPicPr>
            <a:picLocks noChangeAspect="1"/>
          </p:cNvPicPr>
          <p:nvPr/>
        </p:nvPicPr>
        <p:blipFill>
          <a:blip r:embed="rId3"/>
          <a:stretch>
            <a:fillRect/>
          </a:stretch>
        </p:blipFill>
        <p:spPr>
          <a:xfrm>
            <a:off x="838200" y="2745188"/>
            <a:ext cx="2529625" cy="1693866"/>
          </a:xfrm>
          <a:prstGeom prst="rect">
            <a:avLst/>
          </a:prstGeom>
        </p:spPr>
      </p:pic>
    </p:spTree>
    <p:extLst>
      <p:ext uri="{BB962C8B-B14F-4D97-AF65-F5344CB8AC3E}">
        <p14:creationId xmlns:p14="http://schemas.microsoft.com/office/powerpoint/2010/main" val="3192078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38</a:t>
            </a:fld>
            <a:endParaRPr lang="en-US" dirty="0"/>
          </a:p>
        </p:txBody>
      </p:sp>
      <p:sp>
        <p:nvSpPr>
          <p:cNvPr id="3" name="Title 2"/>
          <p:cNvSpPr>
            <a:spLocks noGrp="1"/>
          </p:cNvSpPr>
          <p:nvPr>
            <p:ph type="title"/>
          </p:nvPr>
        </p:nvSpPr>
        <p:spPr/>
        <p:txBody>
          <a:bodyPr>
            <a:normAutofit/>
          </a:bodyPr>
          <a:lstStyle/>
          <a:p>
            <a:r>
              <a:rPr lang="en-US" dirty="0" smtClean="0"/>
              <a:t>Relationship between </a:t>
            </a:r>
            <a:r>
              <a:rPr lang="en-US" dirty="0" err="1" smtClean="0"/>
              <a:t>EFORd</a:t>
            </a:r>
            <a:r>
              <a:rPr lang="en-US" dirty="0" smtClean="0"/>
              <a:t> and </a:t>
            </a:r>
            <a:r>
              <a:rPr lang="en-US" dirty="0" err="1" smtClean="0"/>
              <a:t>rMRI</a:t>
            </a:r>
            <a:endParaRPr lang="en-US" dirty="0"/>
          </a:p>
        </p:txBody>
      </p:sp>
      <p:sp>
        <p:nvSpPr>
          <p:cNvPr id="4" name="Content Placeholder 3"/>
          <p:cNvSpPr>
            <a:spLocks noGrp="1"/>
          </p:cNvSpPr>
          <p:nvPr>
            <p:ph idx="1"/>
          </p:nvPr>
        </p:nvSpPr>
        <p:spPr>
          <a:xfrm>
            <a:off x="457200" y="1051322"/>
            <a:ext cx="4038600" cy="3609516"/>
          </a:xfrm>
        </p:spPr>
        <p:txBody>
          <a:bodyPr>
            <a:normAutofit fontScale="92500"/>
          </a:bodyPr>
          <a:lstStyle/>
          <a:p>
            <a:r>
              <a:rPr lang="en-US" dirty="0" smtClean="0"/>
              <a:t>This figure shows the relationship between </a:t>
            </a:r>
            <a:r>
              <a:rPr lang="en-US" dirty="0" err="1" smtClean="0"/>
              <a:t>EFORd</a:t>
            </a:r>
            <a:r>
              <a:rPr lang="en-US" dirty="0" smtClean="0"/>
              <a:t> and </a:t>
            </a:r>
            <a:r>
              <a:rPr lang="en-US" dirty="0" err="1" smtClean="0"/>
              <a:t>rMRI</a:t>
            </a:r>
            <a:r>
              <a:rPr lang="en-US" dirty="0" smtClean="0"/>
              <a:t> for thermal resources (excluding outliers)</a:t>
            </a:r>
          </a:p>
          <a:p>
            <a:pPr lvl="1"/>
            <a:r>
              <a:rPr lang="en-US" dirty="0" smtClean="0"/>
              <a:t>Gridlines have been removed to avoid revealing resource-specific </a:t>
            </a:r>
            <a:r>
              <a:rPr lang="en-US" dirty="0" err="1" smtClean="0"/>
              <a:t>rMRIs</a:t>
            </a:r>
            <a:endParaRPr lang="en-US" dirty="0" smtClean="0"/>
          </a:p>
          <a:p>
            <a:r>
              <a:rPr lang="en-US" dirty="0"/>
              <a:t>H</a:t>
            </a:r>
            <a:r>
              <a:rPr lang="en-US" dirty="0" smtClean="0"/>
              <a:t>igher </a:t>
            </a:r>
            <a:r>
              <a:rPr lang="en-US" dirty="0" err="1" smtClean="0"/>
              <a:t>EFORd</a:t>
            </a:r>
            <a:r>
              <a:rPr lang="en-US" dirty="0"/>
              <a:t> </a:t>
            </a:r>
            <a:r>
              <a:rPr lang="en-US" dirty="0" smtClean="0"/>
              <a:t>values are generally associated with lower </a:t>
            </a:r>
            <a:r>
              <a:rPr lang="en-US" dirty="0" err="1" smtClean="0"/>
              <a:t>rMRIs</a:t>
            </a:r>
            <a:endParaRPr lang="en-US" dirty="0" smtClean="0"/>
          </a:p>
          <a:p>
            <a:endParaRPr lang="en-US" dirty="0" smtClean="0">
              <a:solidFill>
                <a:srgbClr val="FF0000"/>
              </a:solidFill>
            </a:endParaRPr>
          </a:p>
        </p:txBody>
      </p:sp>
      <p:pic>
        <p:nvPicPr>
          <p:cNvPr id="5" name="Picture 4"/>
          <p:cNvPicPr>
            <a:picLocks noChangeAspect="1"/>
          </p:cNvPicPr>
          <p:nvPr/>
        </p:nvPicPr>
        <p:blipFill>
          <a:blip r:embed="rId2"/>
          <a:stretch>
            <a:fillRect/>
          </a:stretch>
        </p:blipFill>
        <p:spPr>
          <a:xfrm>
            <a:off x="4585638" y="1352550"/>
            <a:ext cx="4329762" cy="2377654"/>
          </a:xfrm>
          <a:prstGeom prst="rect">
            <a:avLst/>
          </a:prstGeom>
        </p:spPr>
      </p:pic>
    </p:spTree>
    <p:extLst>
      <p:ext uri="{BB962C8B-B14F-4D97-AF65-F5344CB8AC3E}">
        <p14:creationId xmlns:p14="http://schemas.microsoft.com/office/powerpoint/2010/main" val="38249275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39</a:t>
            </a:fld>
            <a:endParaRPr lang="en-US" dirty="0"/>
          </a:p>
        </p:txBody>
      </p:sp>
      <p:sp>
        <p:nvSpPr>
          <p:cNvPr id="3" name="Title 2"/>
          <p:cNvSpPr>
            <a:spLocks noGrp="1"/>
          </p:cNvSpPr>
          <p:nvPr>
            <p:ph type="title"/>
          </p:nvPr>
        </p:nvSpPr>
        <p:spPr/>
        <p:txBody>
          <a:bodyPr>
            <a:normAutofit/>
          </a:bodyPr>
          <a:lstStyle/>
          <a:p>
            <a:r>
              <a:rPr lang="en-US" dirty="0" smtClean="0"/>
              <a:t>Net ICR</a:t>
            </a:r>
            <a:endParaRPr lang="en-US" dirty="0"/>
          </a:p>
        </p:txBody>
      </p:sp>
      <p:sp>
        <p:nvSpPr>
          <p:cNvPr id="4" name="Content Placeholder 3"/>
          <p:cNvSpPr>
            <a:spLocks noGrp="1"/>
          </p:cNvSpPr>
          <p:nvPr>
            <p:ph idx="1"/>
          </p:nvPr>
        </p:nvSpPr>
        <p:spPr>
          <a:xfrm>
            <a:off x="457200" y="1051322"/>
            <a:ext cx="8458200" cy="3609516"/>
          </a:xfrm>
        </p:spPr>
        <p:txBody>
          <a:bodyPr>
            <a:normAutofit/>
          </a:bodyPr>
          <a:lstStyle/>
          <a:p>
            <a:r>
              <a:rPr lang="en-US" dirty="0" smtClean="0"/>
              <a:t>QC-based Net ICR </a:t>
            </a:r>
            <a:r>
              <a:rPr lang="en-US" dirty="0"/>
              <a:t>= </a:t>
            </a:r>
            <a:r>
              <a:rPr lang="en-US" dirty="0" smtClean="0"/>
              <a:t>32,540MW</a:t>
            </a:r>
            <a:endParaRPr lang="en-US" dirty="0"/>
          </a:p>
          <a:p>
            <a:pPr lvl="1"/>
            <a:r>
              <a:rPr lang="en-US" dirty="0"/>
              <a:t>Historical FCA16 had </a:t>
            </a:r>
            <a:r>
              <a:rPr lang="en-US" dirty="0" smtClean="0"/>
              <a:t>QC-based Net ICR </a:t>
            </a:r>
            <a:r>
              <a:rPr lang="en-US" dirty="0"/>
              <a:t>= </a:t>
            </a:r>
            <a:r>
              <a:rPr lang="en-US" dirty="0" smtClean="0"/>
              <a:t>31,645MW</a:t>
            </a:r>
          </a:p>
          <a:p>
            <a:pPr lvl="1"/>
            <a:r>
              <a:rPr lang="en-US" dirty="0" smtClean="0"/>
              <a:t>RCA increase of QC-based Net ICR: 2.8%</a:t>
            </a:r>
          </a:p>
          <a:p>
            <a:pPr lvl="2"/>
            <a:r>
              <a:rPr lang="en-US" dirty="0" smtClean="0"/>
              <a:t>Approximately 400MW (45%) of increase from improved GE MARS modeling</a:t>
            </a:r>
          </a:p>
          <a:p>
            <a:pPr lvl="2"/>
            <a:r>
              <a:rPr lang="en-US" dirty="0" smtClean="0"/>
              <a:t>Approximately 500MW (55%) of increase from identification of winter risk</a:t>
            </a:r>
          </a:p>
          <a:p>
            <a:r>
              <a:rPr lang="en-US" dirty="0" smtClean="0"/>
              <a:t>QMRIC-based Net Capacity Requirement = 27,890MW</a:t>
            </a:r>
          </a:p>
          <a:p>
            <a:pPr lvl="1"/>
            <a:r>
              <a:rPr lang="en-US" dirty="0" smtClean="0"/>
              <a:t>Conversion factor = 0.857 (FCA QC-weighted </a:t>
            </a:r>
            <a:r>
              <a:rPr lang="en-US" dirty="0" err="1" smtClean="0"/>
              <a:t>rMRI</a:t>
            </a:r>
            <a:r>
              <a:rPr lang="en-US" dirty="0" smtClean="0"/>
              <a:t> of existing resources)</a:t>
            </a:r>
          </a:p>
        </p:txBody>
      </p:sp>
    </p:spTree>
    <p:extLst>
      <p:ext uri="{BB962C8B-B14F-4D97-AF65-F5344CB8AC3E}">
        <p14:creationId xmlns:p14="http://schemas.microsoft.com/office/powerpoint/2010/main" val="2653407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Review of Impact analysis plan</a:t>
            </a:r>
            <a:endParaRPr lang="en-US" strike="sngStrike" dirty="0">
              <a:solidFill>
                <a:schemeClr val="accent5">
                  <a:lumMod val="75000"/>
                </a:schemeClr>
              </a:solidFill>
            </a:endParaRPr>
          </a:p>
        </p:txBody>
      </p:sp>
      <p:sp>
        <p:nvSpPr>
          <p:cNvPr id="4" name="Slide Number Placeholder 3"/>
          <p:cNvSpPr>
            <a:spLocks noGrp="1"/>
          </p:cNvSpPr>
          <p:nvPr>
            <p:ph type="sldNum" sz="quarter" idx="4"/>
          </p:nvPr>
        </p:nvSpPr>
        <p:spPr/>
        <p:txBody>
          <a:bodyPr/>
          <a:lstStyle/>
          <a:p>
            <a:fld id="{10C7F894-2A36-495D-AB7C-1055F7AC0F9D}" type="slidenum">
              <a:rPr lang="en-US" smtClean="0"/>
              <a:pPr/>
              <a:t>4</a:t>
            </a:fld>
            <a:endParaRPr lang="en-US" dirty="0"/>
          </a:p>
        </p:txBody>
      </p:sp>
    </p:spTree>
    <p:extLst>
      <p:ext uri="{BB962C8B-B14F-4D97-AF65-F5344CB8AC3E}">
        <p14:creationId xmlns:p14="http://schemas.microsoft.com/office/powerpoint/2010/main" val="40625859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40</a:t>
            </a:fld>
            <a:endParaRPr lang="en-US" dirty="0"/>
          </a:p>
        </p:txBody>
      </p:sp>
      <p:sp>
        <p:nvSpPr>
          <p:cNvPr id="3" name="Title 2"/>
          <p:cNvSpPr>
            <a:spLocks noGrp="1"/>
          </p:cNvSpPr>
          <p:nvPr>
            <p:ph type="title"/>
          </p:nvPr>
        </p:nvSpPr>
        <p:spPr/>
        <p:txBody>
          <a:bodyPr>
            <a:normAutofit/>
          </a:bodyPr>
          <a:lstStyle/>
          <a:p>
            <a:r>
              <a:rPr lang="en-US" dirty="0" smtClean="0"/>
              <a:t>Net ICR Calculation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83322599"/>
              </p:ext>
            </p:extLst>
          </p:nvPr>
        </p:nvGraphicFramePr>
        <p:xfrm>
          <a:off x="990600" y="914400"/>
          <a:ext cx="7162799" cy="2397318"/>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312008533"/>
                    </a:ext>
                  </a:extLst>
                </a:gridCol>
                <a:gridCol w="2209800">
                  <a:extLst>
                    <a:ext uri="{9D8B030D-6E8A-4147-A177-3AD203B41FA5}">
                      <a16:colId xmlns:a16="http://schemas.microsoft.com/office/drawing/2014/main" val="1895360331"/>
                    </a:ext>
                  </a:extLst>
                </a:gridCol>
                <a:gridCol w="2209799">
                  <a:extLst>
                    <a:ext uri="{9D8B030D-6E8A-4147-A177-3AD203B41FA5}">
                      <a16:colId xmlns:a16="http://schemas.microsoft.com/office/drawing/2014/main" val="1611605927"/>
                    </a:ext>
                  </a:extLst>
                </a:gridCol>
              </a:tblGrid>
              <a:tr h="416781">
                <a:tc>
                  <a:txBody>
                    <a:bodyPr/>
                    <a:lstStyle/>
                    <a:p>
                      <a:r>
                        <a:rPr lang="en-US" sz="1200" dirty="0" smtClean="0"/>
                        <a:t>Total MW Breakdown</a:t>
                      </a:r>
                      <a:endParaRPr lang="en-US" sz="1200" dirty="0"/>
                    </a:p>
                  </a:txBody>
                  <a:tcPr/>
                </a:tc>
                <a:tc>
                  <a:txBody>
                    <a:bodyPr/>
                    <a:lstStyle/>
                    <a:p>
                      <a:pPr algn="ctr"/>
                      <a:r>
                        <a:rPr lang="en-US" sz="1200" dirty="0" smtClean="0"/>
                        <a:t>2025-2026</a:t>
                      </a:r>
                      <a:r>
                        <a:rPr lang="en-US" sz="1200" baseline="0" dirty="0" smtClean="0"/>
                        <a:t> FCA16 Baseline Case (Summer QC MW)</a:t>
                      </a:r>
                      <a:endParaRPr lang="en-US" sz="1200" dirty="0"/>
                    </a:p>
                  </a:txBody>
                  <a:tcPr/>
                </a:tc>
                <a:tc>
                  <a:txBody>
                    <a:bodyPr/>
                    <a:lstStyle/>
                    <a:p>
                      <a:pPr algn="ctr"/>
                      <a:r>
                        <a:rPr lang="en-US" sz="1200" dirty="0" smtClean="0"/>
                        <a:t>2025-2026</a:t>
                      </a:r>
                      <a:r>
                        <a:rPr lang="en-US" sz="1200" baseline="0" dirty="0" smtClean="0"/>
                        <a:t> FCA16 Historical ICR</a:t>
                      </a:r>
                    </a:p>
                    <a:p>
                      <a:pPr algn="ctr"/>
                      <a:r>
                        <a:rPr lang="en-US" sz="1200" baseline="0" dirty="0" smtClean="0"/>
                        <a:t>(Summer QC MW)</a:t>
                      </a:r>
                      <a:endParaRPr lang="en-US" sz="1200" dirty="0"/>
                    </a:p>
                  </a:txBody>
                  <a:tcPr/>
                </a:tc>
                <a:extLst>
                  <a:ext uri="{0D108BD9-81ED-4DB2-BD59-A6C34878D82A}">
                    <a16:rowId xmlns:a16="http://schemas.microsoft.com/office/drawing/2014/main" val="3193710614"/>
                  </a:ext>
                </a:extLst>
              </a:tr>
              <a:tr h="152400">
                <a:tc>
                  <a:txBody>
                    <a:bodyPr/>
                    <a:lstStyle/>
                    <a:p>
                      <a:r>
                        <a:rPr lang="en-US" sz="1200" dirty="0" smtClean="0"/>
                        <a:t>Generating Capacity Resources</a:t>
                      </a:r>
                      <a:endParaRPr lang="en-US" sz="1200" dirty="0"/>
                    </a:p>
                  </a:txBody>
                  <a:tcPr/>
                </a:tc>
                <a:tc>
                  <a:txBody>
                    <a:bodyPr/>
                    <a:lstStyle/>
                    <a:p>
                      <a:pPr algn="ctr"/>
                      <a:r>
                        <a:rPr lang="en-US" sz="1200" dirty="0" smtClean="0"/>
                        <a:t>29,223</a:t>
                      </a:r>
                      <a:endParaRPr lang="en-US" sz="1200" dirty="0"/>
                    </a:p>
                  </a:txBody>
                  <a:tcPr anchor="ctr"/>
                </a:tc>
                <a:tc>
                  <a:txBody>
                    <a:bodyPr/>
                    <a:lstStyle/>
                    <a:p>
                      <a:pPr algn="ctr"/>
                      <a:r>
                        <a:rPr lang="en-US" sz="1200" dirty="0" smtClean="0"/>
                        <a:t>29,855</a:t>
                      </a:r>
                      <a:endParaRPr lang="en-US" sz="1200" dirty="0"/>
                    </a:p>
                  </a:txBody>
                  <a:tcPr anchor="ctr"/>
                </a:tc>
                <a:extLst>
                  <a:ext uri="{0D108BD9-81ED-4DB2-BD59-A6C34878D82A}">
                    <a16:rowId xmlns:a16="http://schemas.microsoft.com/office/drawing/2014/main" val="4075908242"/>
                  </a:ext>
                </a:extLst>
              </a:tr>
              <a:tr h="0">
                <a:tc>
                  <a:txBody>
                    <a:bodyPr/>
                    <a:lstStyle/>
                    <a:p>
                      <a:r>
                        <a:rPr lang="en-US" sz="1200" dirty="0" smtClean="0"/>
                        <a:t>Demand Resources</a:t>
                      </a:r>
                      <a:endParaRPr lang="en-US" sz="1200" dirty="0"/>
                    </a:p>
                  </a:txBody>
                  <a:tcPr/>
                </a:tc>
                <a:tc>
                  <a:txBody>
                    <a:bodyPr/>
                    <a:lstStyle/>
                    <a:p>
                      <a:pPr algn="ctr"/>
                      <a:r>
                        <a:rPr lang="en-US" sz="1200" dirty="0" smtClean="0"/>
                        <a:t>3,667</a:t>
                      </a:r>
                      <a:endParaRPr lang="en-US" sz="1200" dirty="0"/>
                    </a:p>
                  </a:txBody>
                  <a:tcPr anchor="ctr"/>
                </a:tc>
                <a:tc>
                  <a:txBody>
                    <a:bodyPr/>
                    <a:lstStyle/>
                    <a:p>
                      <a:pPr algn="ctr"/>
                      <a:r>
                        <a:rPr lang="en-US" sz="1200" dirty="0" smtClean="0"/>
                        <a:t>3,667</a:t>
                      </a:r>
                      <a:endParaRPr lang="en-US" sz="1200" dirty="0"/>
                    </a:p>
                  </a:txBody>
                  <a:tcPr anchor="ctr"/>
                </a:tc>
                <a:extLst>
                  <a:ext uri="{0D108BD9-81ED-4DB2-BD59-A6C34878D82A}">
                    <a16:rowId xmlns:a16="http://schemas.microsoft.com/office/drawing/2014/main" val="610869054"/>
                  </a:ext>
                </a:extLst>
              </a:tr>
              <a:tr h="147099">
                <a:tc>
                  <a:txBody>
                    <a:bodyPr/>
                    <a:lstStyle/>
                    <a:p>
                      <a:r>
                        <a:rPr lang="en-US" sz="1200" dirty="0" smtClean="0"/>
                        <a:t>Import Capacity Resources</a:t>
                      </a:r>
                      <a:endParaRPr lang="en-US" sz="1200" dirty="0"/>
                    </a:p>
                  </a:txBody>
                  <a:tcPr/>
                </a:tc>
                <a:tc>
                  <a:txBody>
                    <a:bodyPr/>
                    <a:lstStyle/>
                    <a:p>
                      <a:pPr algn="ctr"/>
                      <a:r>
                        <a:rPr lang="en-US" sz="1200" dirty="0" smtClean="0"/>
                        <a:t>1,504</a:t>
                      </a:r>
                      <a:endParaRPr lang="en-US" sz="1200" dirty="0"/>
                    </a:p>
                  </a:txBody>
                  <a:tcPr anchor="ctr"/>
                </a:tc>
                <a:tc>
                  <a:txBody>
                    <a:bodyPr/>
                    <a:lstStyle/>
                    <a:p>
                      <a:pPr algn="ctr"/>
                      <a:r>
                        <a:rPr lang="en-US" sz="1200" dirty="0" smtClean="0"/>
                        <a:t>-</a:t>
                      </a:r>
                      <a:endParaRPr lang="en-US" sz="1200" dirty="0"/>
                    </a:p>
                  </a:txBody>
                  <a:tcPr anchor="ctr"/>
                </a:tc>
                <a:extLst>
                  <a:ext uri="{0D108BD9-81ED-4DB2-BD59-A6C34878D82A}">
                    <a16:rowId xmlns:a16="http://schemas.microsoft.com/office/drawing/2014/main" val="3416687312"/>
                  </a:ext>
                </a:extLst>
              </a:tr>
              <a:tr h="245165">
                <a:tc>
                  <a:txBody>
                    <a:bodyPr/>
                    <a:lstStyle/>
                    <a:p>
                      <a:r>
                        <a:rPr lang="en-US" sz="1200" baseline="0" dirty="0" smtClean="0"/>
                        <a:t>Tie Benefits</a:t>
                      </a:r>
                      <a:endParaRPr lang="en-US" sz="1200" dirty="0"/>
                    </a:p>
                  </a:txBody>
                  <a:tcPr/>
                </a:tc>
                <a:tc>
                  <a:txBody>
                    <a:bodyPr/>
                    <a:lstStyle/>
                    <a:p>
                      <a:pPr algn="ctr"/>
                      <a:r>
                        <a:rPr lang="en-US" sz="1200" dirty="0" smtClean="0"/>
                        <a:t>1,830</a:t>
                      </a:r>
                      <a:endParaRPr lang="en-US" sz="1200" dirty="0"/>
                    </a:p>
                  </a:txBody>
                  <a:tcPr anchor="ctr"/>
                </a:tc>
                <a:tc>
                  <a:txBody>
                    <a:bodyPr/>
                    <a:lstStyle/>
                    <a:p>
                      <a:pPr algn="ctr"/>
                      <a:r>
                        <a:rPr lang="en-US" sz="1200" dirty="0" smtClean="0"/>
                        <a:t>1,830</a:t>
                      </a:r>
                      <a:endParaRPr lang="en-US" sz="1200" dirty="0"/>
                    </a:p>
                  </a:txBody>
                  <a:tcPr anchor="ctr"/>
                </a:tc>
                <a:extLst>
                  <a:ext uri="{0D108BD9-81ED-4DB2-BD59-A6C34878D82A}">
                    <a16:rowId xmlns:a16="http://schemas.microsoft.com/office/drawing/2014/main" val="2140842431"/>
                  </a:ext>
                </a:extLst>
              </a:tr>
              <a:tr h="294198">
                <a:tc>
                  <a:txBody>
                    <a:bodyPr/>
                    <a:lstStyle/>
                    <a:p>
                      <a:r>
                        <a:rPr lang="en-US" sz="1200" dirty="0" smtClean="0"/>
                        <a:t>OP-4 Actions 6 &amp; 8 (Voltage Reduction)</a:t>
                      </a:r>
                      <a:endParaRPr lang="en-US" sz="1200" dirty="0"/>
                    </a:p>
                  </a:txBody>
                  <a:tcPr/>
                </a:tc>
                <a:tc>
                  <a:txBody>
                    <a:bodyPr/>
                    <a:lstStyle/>
                    <a:p>
                      <a:pPr algn="ctr"/>
                      <a:r>
                        <a:rPr lang="en-US" sz="1200" dirty="0" smtClean="0"/>
                        <a:t>263</a:t>
                      </a:r>
                      <a:endParaRPr lang="en-US" sz="1200" dirty="0"/>
                    </a:p>
                  </a:txBody>
                  <a:tcPr anchor="ctr"/>
                </a:tc>
                <a:tc>
                  <a:txBody>
                    <a:bodyPr/>
                    <a:lstStyle/>
                    <a:p>
                      <a:pPr algn="ctr"/>
                      <a:r>
                        <a:rPr lang="en-US" sz="1200" dirty="0" smtClean="0"/>
                        <a:t>263</a:t>
                      </a:r>
                      <a:endParaRPr lang="en-US" sz="1200" dirty="0"/>
                    </a:p>
                  </a:txBody>
                  <a:tcPr anchor="ctr"/>
                </a:tc>
                <a:extLst>
                  <a:ext uri="{0D108BD9-81ED-4DB2-BD59-A6C34878D82A}">
                    <a16:rowId xmlns:a16="http://schemas.microsoft.com/office/drawing/2014/main" val="2900569674"/>
                  </a:ext>
                </a:extLst>
              </a:tr>
              <a:tr h="132522">
                <a:tc>
                  <a:txBody>
                    <a:bodyPr/>
                    <a:lstStyle/>
                    <a:p>
                      <a:r>
                        <a:rPr lang="en-US" sz="1200" dirty="0" smtClean="0"/>
                        <a:t>Minimum System Reserve</a:t>
                      </a:r>
                      <a:endParaRPr lang="en-US" sz="1200" dirty="0"/>
                    </a:p>
                  </a:txBody>
                  <a:tcPr/>
                </a:tc>
                <a:tc>
                  <a:txBody>
                    <a:bodyPr/>
                    <a:lstStyle/>
                    <a:p>
                      <a:pPr algn="ctr"/>
                      <a:r>
                        <a:rPr lang="en-US" sz="1200" dirty="0" smtClean="0"/>
                        <a:t>(700)</a:t>
                      </a:r>
                      <a:endParaRPr lang="en-US" sz="1200" dirty="0"/>
                    </a:p>
                  </a:txBody>
                  <a:tcPr anchor="ctr"/>
                </a:tc>
                <a:tc>
                  <a:txBody>
                    <a:bodyPr/>
                    <a:lstStyle/>
                    <a:p>
                      <a:pPr algn="ctr"/>
                      <a:r>
                        <a:rPr lang="en-US" sz="1200" dirty="0" smtClean="0"/>
                        <a:t>(700)</a:t>
                      </a:r>
                      <a:endParaRPr lang="en-US" sz="1200" dirty="0"/>
                    </a:p>
                  </a:txBody>
                  <a:tcPr anchor="ctr"/>
                </a:tc>
                <a:extLst>
                  <a:ext uri="{0D108BD9-81ED-4DB2-BD59-A6C34878D82A}">
                    <a16:rowId xmlns:a16="http://schemas.microsoft.com/office/drawing/2014/main" val="3073192411"/>
                  </a:ext>
                </a:extLst>
              </a:tr>
              <a:tr h="245165">
                <a:tc>
                  <a:txBody>
                    <a:bodyPr/>
                    <a:lstStyle/>
                    <a:p>
                      <a:r>
                        <a:rPr lang="en-US" sz="1200" dirty="0" smtClean="0"/>
                        <a:t>Total MW</a:t>
                      </a:r>
                      <a:endParaRPr lang="en-US" sz="1200" dirty="0"/>
                    </a:p>
                  </a:txBody>
                  <a:tcPr/>
                </a:tc>
                <a:tc>
                  <a:txBody>
                    <a:bodyPr/>
                    <a:lstStyle/>
                    <a:p>
                      <a:pPr algn="ctr"/>
                      <a:r>
                        <a:rPr lang="en-US" sz="1200" dirty="0" smtClean="0"/>
                        <a:t>35,788</a:t>
                      </a:r>
                      <a:endParaRPr lang="en-US" sz="1200" dirty="0"/>
                    </a:p>
                  </a:txBody>
                  <a:tcPr anchor="ctr"/>
                </a:tc>
                <a:tc>
                  <a:txBody>
                    <a:bodyPr/>
                    <a:lstStyle/>
                    <a:p>
                      <a:pPr algn="ctr"/>
                      <a:r>
                        <a:rPr lang="en-US" sz="1200" dirty="0" smtClean="0"/>
                        <a:t>34,916</a:t>
                      </a:r>
                      <a:endParaRPr lang="en-US" sz="1200" dirty="0"/>
                    </a:p>
                  </a:txBody>
                  <a:tcPr anchor="ctr"/>
                </a:tc>
                <a:extLst>
                  <a:ext uri="{0D108BD9-81ED-4DB2-BD59-A6C34878D82A}">
                    <a16:rowId xmlns:a16="http://schemas.microsoft.com/office/drawing/2014/main" val="2853806208"/>
                  </a:ext>
                </a:extLst>
              </a:tr>
            </a:tbl>
          </a:graphicData>
        </a:graphic>
      </p:graphicFrame>
      <p:graphicFrame>
        <p:nvGraphicFramePr>
          <p:cNvPr id="19" name="Content Placeholder 5"/>
          <p:cNvGraphicFramePr>
            <a:graphicFrameLocks/>
          </p:cNvGraphicFramePr>
          <p:nvPr>
            <p:extLst>
              <p:ext uri="{D42A27DB-BD31-4B8C-83A1-F6EECF244321}">
                <p14:modId xmlns:p14="http://schemas.microsoft.com/office/powerpoint/2010/main" val="2637544874"/>
              </p:ext>
            </p:extLst>
          </p:nvPr>
        </p:nvGraphicFramePr>
        <p:xfrm>
          <a:off x="990599" y="3311718"/>
          <a:ext cx="7162799" cy="1097280"/>
        </p:xfrm>
        <a:graphic>
          <a:graphicData uri="http://schemas.openxmlformats.org/drawingml/2006/table">
            <a:tbl>
              <a:tblPr firstRow="1" bandRow="1">
                <a:tableStyleId>{5C22544A-7EE6-4342-B048-85BDC9FD1C3A}</a:tableStyleId>
              </a:tblPr>
              <a:tblGrid>
                <a:gridCol w="2743201">
                  <a:extLst>
                    <a:ext uri="{9D8B030D-6E8A-4147-A177-3AD203B41FA5}">
                      <a16:colId xmlns:a16="http://schemas.microsoft.com/office/drawing/2014/main" val="312008533"/>
                    </a:ext>
                  </a:extLst>
                </a:gridCol>
                <a:gridCol w="2209800">
                  <a:extLst>
                    <a:ext uri="{9D8B030D-6E8A-4147-A177-3AD203B41FA5}">
                      <a16:colId xmlns:a16="http://schemas.microsoft.com/office/drawing/2014/main" val="1895360331"/>
                    </a:ext>
                  </a:extLst>
                </a:gridCol>
                <a:gridCol w="2209798">
                  <a:extLst>
                    <a:ext uri="{9D8B030D-6E8A-4147-A177-3AD203B41FA5}">
                      <a16:colId xmlns:a16="http://schemas.microsoft.com/office/drawing/2014/main" val="1301481156"/>
                    </a:ext>
                  </a:extLst>
                </a:gridCol>
              </a:tblGrid>
              <a:tr h="121920">
                <a:tc>
                  <a:txBody>
                    <a:bodyPr/>
                    <a:lstStyle/>
                    <a:p>
                      <a:r>
                        <a:rPr lang="en-US" sz="1200" dirty="0" smtClean="0"/>
                        <a:t>Other Details</a:t>
                      </a:r>
                      <a:endParaRPr lang="en-US" sz="1200" dirty="0"/>
                    </a:p>
                  </a:txBody>
                  <a:tcPr/>
                </a:tc>
                <a:tc gridSpan="2">
                  <a:txBody>
                    <a:bodyPr/>
                    <a:lstStyle/>
                    <a:p>
                      <a:endParaRPr lang="en-US" sz="1200" dirty="0"/>
                    </a:p>
                  </a:txBody>
                  <a:tcPr/>
                </a:tc>
                <a:tc hMerge="1">
                  <a:txBody>
                    <a:bodyPr/>
                    <a:lstStyle/>
                    <a:p>
                      <a:endParaRPr lang="en-US" sz="1400" dirty="0"/>
                    </a:p>
                  </a:txBody>
                  <a:tcPr/>
                </a:tc>
                <a:extLst>
                  <a:ext uri="{0D108BD9-81ED-4DB2-BD59-A6C34878D82A}">
                    <a16:rowId xmlns:a16="http://schemas.microsoft.com/office/drawing/2014/main" val="3193710614"/>
                  </a:ext>
                </a:extLst>
              </a:tr>
              <a:tr h="126727">
                <a:tc>
                  <a:txBody>
                    <a:bodyPr/>
                    <a:lstStyle/>
                    <a:p>
                      <a:r>
                        <a:rPr lang="en-US" sz="1200" dirty="0" smtClean="0">
                          <a:solidFill>
                            <a:srgbClr val="62777F"/>
                          </a:solidFill>
                        </a:rPr>
                        <a:t>Annual Peak</a:t>
                      </a:r>
                      <a:endParaRPr lang="en-US" sz="1200" dirty="0">
                        <a:solidFill>
                          <a:srgbClr val="62777F"/>
                        </a:solidFill>
                      </a:endParaRPr>
                    </a:p>
                  </a:txBody>
                  <a:tcPr/>
                </a:tc>
                <a:tc>
                  <a:txBody>
                    <a:bodyPr/>
                    <a:lstStyle/>
                    <a:p>
                      <a:pPr algn="ctr"/>
                      <a:r>
                        <a:rPr lang="en-US" sz="1200" dirty="0" smtClean="0">
                          <a:solidFill>
                            <a:srgbClr val="62777F"/>
                          </a:solidFill>
                        </a:rPr>
                        <a:t>28,025</a:t>
                      </a:r>
                      <a:endParaRPr lang="en-US" sz="1200" dirty="0">
                        <a:solidFill>
                          <a:srgbClr val="62777F"/>
                        </a:solidFill>
                      </a:endParaRPr>
                    </a:p>
                  </a:txBody>
                  <a:tcPr/>
                </a:tc>
                <a:tc>
                  <a:txBody>
                    <a:bodyPr/>
                    <a:lstStyle/>
                    <a:p>
                      <a:pPr algn="ctr"/>
                      <a:r>
                        <a:rPr lang="en-US" sz="1200" dirty="0" smtClean="0">
                          <a:solidFill>
                            <a:srgbClr val="62777F"/>
                          </a:solidFill>
                        </a:rPr>
                        <a:t>28,025</a:t>
                      </a:r>
                      <a:endParaRPr lang="en-US" sz="1200" dirty="0">
                        <a:solidFill>
                          <a:srgbClr val="62777F"/>
                        </a:solidFill>
                      </a:endParaRPr>
                    </a:p>
                  </a:txBody>
                  <a:tcPr/>
                </a:tc>
                <a:extLst>
                  <a:ext uri="{0D108BD9-81ED-4DB2-BD59-A6C34878D82A}">
                    <a16:rowId xmlns:a16="http://schemas.microsoft.com/office/drawing/2014/main" val="4075908242"/>
                  </a:ext>
                </a:extLst>
              </a:tr>
              <a:tr h="126727">
                <a:tc>
                  <a:txBody>
                    <a:bodyPr/>
                    <a:lstStyle/>
                    <a:p>
                      <a:r>
                        <a:rPr lang="en-US" sz="1200" dirty="0" smtClean="0">
                          <a:solidFill>
                            <a:srgbClr val="62777F"/>
                          </a:solidFill>
                        </a:rPr>
                        <a:t>ALCC</a:t>
                      </a:r>
                      <a:endParaRPr lang="en-US" sz="1200" dirty="0">
                        <a:solidFill>
                          <a:srgbClr val="62777F"/>
                        </a:solidFill>
                      </a:endParaRPr>
                    </a:p>
                  </a:txBody>
                  <a:tcPr/>
                </a:tc>
                <a:tc>
                  <a:txBody>
                    <a:bodyPr/>
                    <a:lstStyle/>
                    <a:p>
                      <a:pPr algn="ctr"/>
                      <a:r>
                        <a:rPr lang="en-US" sz="1200" dirty="0" smtClean="0">
                          <a:solidFill>
                            <a:srgbClr val="62777F"/>
                          </a:solidFill>
                        </a:rPr>
                        <a:t>1,597</a:t>
                      </a:r>
                      <a:endParaRPr lang="en-US" sz="1200" dirty="0">
                        <a:solidFill>
                          <a:srgbClr val="62777F"/>
                        </a:solidFill>
                      </a:endParaRPr>
                    </a:p>
                  </a:txBody>
                  <a:tcPr/>
                </a:tc>
                <a:tc>
                  <a:txBody>
                    <a:bodyPr/>
                    <a:lstStyle/>
                    <a:p>
                      <a:pPr algn="ctr"/>
                      <a:r>
                        <a:rPr lang="en-US" sz="1200" dirty="0" smtClean="0">
                          <a:solidFill>
                            <a:srgbClr val="62777F"/>
                          </a:solidFill>
                        </a:rPr>
                        <a:t>1,663</a:t>
                      </a:r>
                      <a:endParaRPr lang="en-US" sz="1200" dirty="0">
                        <a:solidFill>
                          <a:srgbClr val="62777F"/>
                        </a:solidFill>
                      </a:endParaRPr>
                    </a:p>
                  </a:txBody>
                  <a:tcPr/>
                </a:tc>
                <a:extLst>
                  <a:ext uri="{0D108BD9-81ED-4DB2-BD59-A6C34878D82A}">
                    <a16:rowId xmlns:a16="http://schemas.microsoft.com/office/drawing/2014/main" val="2792585814"/>
                  </a:ext>
                </a:extLst>
              </a:tr>
              <a:tr h="126727">
                <a:tc>
                  <a:txBody>
                    <a:bodyPr/>
                    <a:lstStyle/>
                    <a:p>
                      <a:r>
                        <a:rPr lang="en-US" sz="1200" dirty="0" smtClean="0">
                          <a:solidFill>
                            <a:srgbClr val="62777F"/>
                          </a:solidFill>
                        </a:rPr>
                        <a:t>Net ICR</a:t>
                      </a:r>
                      <a:endParaRPr lang="en-US" sz="1200" dirty="0">
                        <a:solidFill>
                          <a:srgbClr val="62777F"/>
                        </a:solidFill>
                      </a:endParaRPr>
                    </a:p>
                  </a:txBody>
                  <a:tcPr/>
                </a:tc>
                <a:tc>
                  <a:txBody>
                    <a:bodyPr/>
                    <a:lstStyle/>
                    <a:p>
                      <a:pPr algn="ctr"/>
                      <a:r>
                        <a:rPr lang="en-US" sz="1200" dirty="0" smtClean="0">
                          <a:solidFill>
                            <a:srgbClr val="62777F"/>
                          </a:solidFill>
                        </a:rPr>
                        <a:t>32,540</a:t>
                      </a:r>
                      <a:endParaRPr lang="en-US" sz="1200" dirty="0">
                        <a:solidFill>
                          <a:srgbClr val="62777F"/>
                        </a:solidFill>
                      </a:endParaRPr>
                    </a:p>
                  </a:txBody>
                  <a:tcPr/>
                </a:tc>
                <a:tc>
                  <a:txBody>
                    <a:bodyPr/>
                    <a:lstStyle/>
                    <a:p>
                      <a:pPr algn="ctr"/>
                      <a:r>
                        <a:rPr lang="en-US" sz="1200" dirty="0" smtClean="0">
                          <a:solidFill>
                            <a:srgbClr val="62777F"/>
                          </a:solidFill>
                        </a:rPr>
                        <a:t>31,645</a:t>
                      </a:r>
                      <a:endParaRPr lang="en-US" sz="1200" dirty="0">
                        <a:solidFill>
                          <a:srgbClr val="62777F"/>
                        </a:solidFill>
                      </a:endParaRPr>
                    </a:p>
                  </a:txBody>
                  <a:tcPr/>
                </a:tc>
                <a:extLst>
                  <a:ext uri="{0D108BD9-81ED-4DB2-BD59-A6C34878D82A}">
                    <a16:rowId xmlns:a16="http://schemas.microsoft.com/office/drawing/2014/main" val="4181790188"/>
                  </a:ext>
                </a:extLst>
              </a:tr>
            </a:tbl>
          </a:graphicData>
        </a:graphic>
      </p:graphicFrame>
    </p:spTree>
    <p:extLst>
      <p:ext uri="{BB962C8B-B14F-4D97-AF65-F5344CB8AC3E}">
        <p14:creationId xmlns:p14="http://schemas.microsoft.com/office/powerpoint/2010/main" val="39481475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41</a:t>
            </a:fld>
            <a:endParaRPr lang="en-US" dirty="0"/>
          </a:p>
        </p:txBody>
      </p:sp>
    </p:spTree>
    <p:extLst>
      <p:ext uri="{BB962C8B-B14F-4D97-AF65-F5344CB8AC3E}">
        <p14:creationId xmlns:p14="http://schemas.microsoft.com/office/powerpoint/2010/main" val="33799085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42</a:t>
            </a:fld>
            <a:endParaRPr lang="en-US" dirty="0"/>
          </a:p>
        </p:txBody>
      </p:sp>
      <p:sp>
        <p:nvSpPr>
          <p:cNvPr id="3" name="Title 2"/>
          <p:cNvSpPr>
            <a:spLocks noGrp="1"/>
          </p:cNvSpPr>
          <p:nvPr>
            <p:ph type="title"/>
          </p:nvPr>
        </p:nvSpPr>
        <p:spPr>
          <a:xfrm>
            <a:off x="457200" y="57150"/>
            <a:ext cx="8382000" cy="857250"/>
          </a:xfrm>
        </p:spPr>
        <p:txBody>
          <a:bodyPr>
            <a:normAutofit/>
          </a:bodyPr>
          <a:lstStyle/>
          <a:p>
            <a:r>
              <a:rPr lang="en-US" dirty="0" smtClean="0"/>
              <a:t>Conclusion</a:t>
            </a:r>
            <a:endParaRPr lang="en-US" dirty="0"/>
          </a:p>
        </p:txBody>
      </p:sp>
      <p:sp>
        <p:nvSpPr>
          <p:cNvPr id="4" name="Content Placeholder 3"/>
          <p:cNvSpPr>
            <a:spLocks noGrp="1"/>
          </p:cNvSpPr>
          <p:nvPr>
            <p:ph idx="1"/>
          </p:nvPr>
        </p:nvSpPr>
        <p:spPr>
          <a:xfrm>
            <a:off x="457200" y="1051321"/>
            <a:ext cx="8229600" cy="3577829"/>
          </a:xfrm>
        </p:spPr>
        <p:txBody>
          <a:bodyPr>
            <a:normAutofit/>
          </a:bodyPr>
          <a:lstStyle/>
          <a:p>
            <a:r>
              <a:rPr lang="en-US" dirty="0" smtClean="0"/>
              <a:t>This presentation provided:</a:t>
            </a:r>
          </a:p>
          <a:p>
            <a:pPr lvl="1"/>
            <a:r>
              <a:rPr lang="en-US" dirty="0"/>
              <a:t>Details for FCA16 </a:t>
            </a:r>
            <a:r>
              <a:rPr lang="en-US" dirty="0" smtClean="0"/>
              <a:t>Baseline Case</a:t>
            </a:r>
            <a:endParaRPr lang="en-US" dirty="0"/>
          </a:p>
          <a:p>
            <a:pPr lvl="1"/>
            <a:r>
              <a:rPr lang="en-US" dirty="0" smtClean="0"/>
              <a:t>Directional insights for MRIs</a:t>
            </a:r>
          </a:p>
          <a:p>
            <a:pPr lvl="1"/>
            <a:r>
              <a:rPr lang="en-US" dirty="0" smtClean="0"/>
              <a:t>Accreditation results for FCA16 Baseline Case</a:t>
            </a:r>
          </a:p>
        </p:txBody>
      </p:sp>
    </p:spTree>
    <p:extLst>
      <p:ext uri="{BB962C8B-B14F-4D97-AF65-F5344CB8AC3E}">
        <p14:creationId xmlns:p14="http://schemas.microsoft.com/office/powerpoint/2010/main" val="28195646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Stakeholder schedule</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43</a:t>
            </a:fld>
            <a:endParaRPr lang="en-US" dirty="0"/>
          </a:p>
        </p:txBody>
      </p:sp>
    </p:spTree>
    <p:extLst>
      <p:ext uri="{BB962C8B-B14F-4D97-AF65-F5344CB8AC3E}">
        <p14:creationId xmlns:p14="http://schemas.microsoft.com/office/powerpoint/2010/main" val="3745885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44</a:t>
            </a:fld>
            <a:endParaRPr lang="en-US" dirty="0"/>
          </a:p>
        </p:txBody>
      </p:sp>
      <p:sp>
        <p:nvSpPr>
          <p:cNvPr id="6" name="Title 1"/>
          <p:cNvSpPr>
            <a:spLocks noGrp="1"/>
          </p:cNvSpPr>
          <p:nvPr>
            <p:ph type="title"/>
          </p:nvPr>
        </p:nvSpPr>
        <p:spPr>
          <a:xfrm>
            <a:off x="304800" y="-171450"/>
            <a:ext cx="8229600" cy="857250"/>
          </a:xfrm>
        </p:spPr>
        <p:txBody>
          <a:bodyPr>
            <a:normAutofit/>
          </a:bodyPr>
          <a:lstStyle/>
          <a:p>
            <a:r>
              <a:rPr lang="en-US" sz="2800" dirty="0" smtClean="0"/>
              <a:t>RCA Stakeholder Process</a:t>
            </a:r>
            <a:endParaRPr lang="en-US" sz="2800" dirty="0"/>
          </a:p>
        </p:txBody>
      </p:sp>
      <p:sp>
        <p:nvSpPr>
          <p:cNvPr id="2" name="Content Placeholder 1"/>
          <p:cNvSpPr>
            <a:spLocks noGrp="1"/>
          </p:cNvSpPr>
          <p:nvPr>
            <p:ph idx="1"/>
          </p:nvPr>
        </p:nvSpPr>
        <p:spPr>
          <a:xfrm>
            <a:off x="304800" y="514350"/>
            <a:ext cx="8763000" cy="4152900"/>
          </a:xfrm>
        </p:spPr>
        <p:txBody>
          <a:bodyPr>
            <a:normAutofit/>
          </a:bodyPr>
          <a:lstStyle/>
          <a:p>
            <a:pPr>
              <a:lnSpc>
                <a:spcPct val="90000"/>
              </a:lnSpc>
            </a:pPr>
            <a:r>
              <a:rPr lang="en-US" sz="1600" dirty="0" smtClean="0"/>
              <a:t>There are several broad phases laid out for this proposal in the stakeholder process:</a:t>
            </a:r>
            <a:endParaRPr lang="en-US" sz="1600" dirty="0"/>
          </a:p>
          <a:p>
            <a:pPr lvl="1">
              <a:lnSpc>
                <a:spcPct val="90000"/>
              </a:lnSpc>
            </a:pPr>
            <a:r>
              <a:rPr lang="en-US" sz="1400" dirty="0" smtClean="0"/>
              <a:t>Background, Conceptual Design, &amp; Education: June 2022 – January 2023 </a:t>
            </a:r>
          </a:p>
          <a:p>
            <a:pPr lvl="1">
              <a:lnSpc>
                <a:spcPct val="90000"/>
              </a:lnSpc>
            </a:pPr>
            <a:r>
              <a:rPr lang="en-US" sz="1400" dirty="0" smtClean="0"/>
              <a:t>Detailed Design: November 2022 – April 2023 </a:t>
            </a:r>
          </a:p>
          <a:p>
            <a:pPr lvl="1">
              <a:lnSpc>
                <a:spcPct val="90000"/>
              </a:lnSpc>
            </a:pPr>
            <a:r>
              <a:rPr lang="en-US" sz="1400" dirty="0" smtClean="0"/>
              <a:t>Finalize Design, Review Tariff Language, and Stakeholder Amendments: May 2023 – August 2023 </a:t>
            </a:r>
          </a:p>
          <a:p>
            <a:pPr lvl="1">
              <a:lnSpc>
                <a:spcPct val="90000"/>
              </a:lnSpc>
            </a:pPr>
            <a:r>
              <a:rPr lang="en-US" sz="1400" dirty="0" smtClean="0"/>
              <a:t>Voting: September 2023 (Technical Committees) and October 2023 (Participants Committee)</a:t>
            </a:r>
          </a:p>
          <a:p>
            <a:pPr>
              <a:lnSpc>
                <a:spcPct val="90000"/>
              </a:lnSpc>
            </a:pPr>
            <a:r>
              <a:rPr lang="en-US" sz="1800" dirty="0"/>
              <a:t>There are also several key dates for the impact assessment projected in the </a:t>
            </a:r>
            <a:r>
              <a:rPr lang="en-US" sz="1800" dirty="0" smtClean="0"/>
              <a:t>process</a:t>
            </a:r>
            <a:r>
              <a:rPr lang="en-US" sz="1600" dirty="0" smtClean="0"/>
              <a:t>: </a:t>
            </a:r>
          </a:p>
          <a:p>
            <a:pPr lvl="1">
              <a:lnSpc>
                <a:spcPct val="90000"/>
              </a:lnSpc>
            </a:pPr>
            <a:r>
              <a:rPr lang="en-US" sz="1400" dirty="0"/>
              <a:t>September 2022: Introduce proposed impact assessment approach</a:t>
            </a:r>
          </a:p>
          <a:p>
            <a:pPr lvl="1">
              <a:lnSpc>
                <a:spcPct val="90000"/>
              </a:lnSpc>
            </a:pPr>
            <a:r>
              <a:rPr lang="en-US" sz="1400" dirty="0"/>
              <a:t>February 2023: </a:t>
            </a:r>
            <a:r>
              <a:rPr lang="en-US" sz="1400" dirty="0" smtClean="0"/>
              <a:t>Review updated IA scenarios</a:t>
            </a:r>
            <a:endParaRPr lang="en-US" sz="1400" dirty="0"/>
          </a:p>
          <a:p>
            <a:pPr lvl="1">
              <a:lnSpc>
                <a:spcPct val="90000"/>
              </a:lnSpc>
            </a:pPr>
            <a:r>
              <a:rPr lang="en-US" sz="1400" dirty="0" smtClean="0"/>
              <a:t>April </a:t>
            </a:r>
            <a:r>
              <a:rPr lang="en-US" sz="1400" dirty="0"/>
              <a:t>2023: Review initial results </a:t>
            </a:r>
            <a:endParaRPr lang="en-US" sz="1400" dirty="0" smtClean="0"/>
          </a:p>
          <a:p>
            <a:pPr lvl="1">
              <a:lnSpc>
                <a:spcPct val="90000"/>
              </a:lnSpc>
            </a:pPr>
            <a:r>
              <a:rPr lang="en-US" sz="1400" dirty="0" smtClean="0"/>
              <a:t>July </a:t>
            </a:r>
            <a:r>
              <a:rPr lang="en-US" sz="1400" dirty="0"/>
              <a:t>2023: Final </a:t>
            </a:r>
            <a:r>
              <a:rPr lang="en-US" sz="1400" dirty="0" smtClean="0"/>
              <a:t>report</a:t>
            </a:r>
            <a:endParaRPr lang="en-US" sz="1400" dirty="0"/>
          </a:p>
          <a:p>
            <a:pPr lvl="1"/>
            <a:endParaRPr lang="en-US" sz="1800" dirty="0" smtClean="0"/>
          </a:p>
        </p:txBody>
      </p:sp>
      <p:cxnSp>
        <p:nvCxnSpPr>
          <p:cNvPr id="17" name="Straight Arrow Connector 16"/>
          <p:cNvCxnSpPr/>
          <p:nvPr/>
        </p:nvCxnSpPr>
        <p:spPr>
          <a:xfrm flipV="1">
            <a:off x="2285749" y="3648730"/>
            <a:ext cx="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06597" y="3801130"/>
            <a:ext cx="540533" cy="415498"/>
          </a:xfrm>
          <a:prstGeom prst="rect">
            <a:avLst/>
          </a:prstGeom>
          <a:noFill/>
        </p:spPr>
        <p:txBody>
          <a:bodyPr wrap="none" rtlCol="0">
            <a:spAutoFit/>
          </a:bodyPr>
          <a:lstStyle/>
          <a:p>
            <a:pPr algn="ctr"/>
            <a:r>
              <a:rPr lang="en-US" sz="700" dirty="0" smtClean="0">
                <a:solidFill>
                  <a:srgbClr val="000000"/>
                </a:solidFill>
              </a:rPr>
              <a:t>Introduce</a:t>
            </a:r>
          </a:p>
          <a:p>
            <a:pPr algn="ctr"/>
            <a:r>
              <a:rPr lang="en-US" sz="700" dirty="0" smtClean="0">
                <a:solidFill>
                  <a:srgbClr val="000000"/>
                </a:solidFill>
              </a:rPr>
              <a:t>IA </a:t>
            </a:r>
          </a:p>
          <a:p>
            <a:pPr algn="ctr"/>
            <a:r>
              <a:rPr lang="en-US" sz="700" dirty="0" smtClean="0">
                <a:solidFill>
                  <a:srgbClr val="000000"/>
                </a:solidFill>
              </a:rPr>
              <a:t>Approach</a:t>
            </a:r>
            <a:endParaRPr lang="en-US" sz="700" dirty="0">
              <a:solidFill>
                <a:srgbClr val="000000"/>
              </a:solidFill>
            </a:endParaRPr>
          </a:p>
        </p:txBody>
      </p:sp>
      <p:cxnSp>
        <p:nvCxnSpPr>
          <p:cNvPr id="19" name="Straight Arrow Connector 18"/>
          <p:cNvCxnSpPr/>
          <p:nvPr/>
        </p:nvCxnSpPr>
        <p:spPr>
          <a:xfrm flipV="1">
            <a:off x="3276600" y="3648730"/>
            <a:ext cx="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942777" y="3801130"/>
            <a:ext cx="587820" cy="523220"/>
          </a:xfrm>
          <a:prstGeom prst="rect">
            <a:avLst/>
          </a:prstGeom>
          <a:noFill/>
        </p:spPr>
        <p:txBody>
          <a:bodyPr wrap="square" rtlCol="0">
            <a:spAutoFit/>
          </a:bodyPr>
          <a:lstStyle/>
          <a:p>
            <a:pPr algn="ctr"/>
            <a:r>
              <a:rPr lang="en-US" sz="700" dirty="0" smtClean="0">
                <a:solidFill>
                  <a:srgbClr val="000000"/>
                </a:solidFill>
              </a:rPr>
              <a:t>Review</a:t>
            </a:r>
          </a:p>
          <a:p>
            <a:pPr algn="ctr"/>
            <a:r>
              <a:rPr lang="en-US" sz="700" dirty="0" smtClean="0">
                <a:solidFill>
                  <a:srgbClr val="000000"/>
                </a:solidFill>
              </a:rPr>
              <a:t>Updated </a:t>
            </a:r>
          </a:p>
          <a:p>
            <a:pPr algn="ctr"/>
            <a:r>
              <a:rPr lang="en-US" sz="700" dirty="0" smtClean="0">
                <a:solidFill>
                  <a:srgbClr val="000000"/>
                </a:solidFill>
              </a:rPr>
              <a:t>IA</a:t>
            </a:r>
          </a:p>
          <a:p>
            <a:pPr algn="ctr"/>
            <a:r>
              <a:rPr lang="en-US" sz="700" dirty="0" smtClean="0">
                <a:solidFill>
                  <a:srgbClr val="000000"/>
                </a:solidFill>
              </a:rPr>
              <a:t>Scenarios</a:t>
            </a:r>
            <a:endParaRPr lang="en-US" sz="700" dirty="0">
              <a:solidFill>
                <a:srgbClr val="000000"/>
              </a:solidFill>
            </a:endParaRPr>
          </a:p>
        </p:txBody>
      </p:sp>
      <p:cxnSp>
        <p:nvCxnSpPr>
          <p:cNvPr id="21" name="Straight Arrow Connector 20"/>
          <p:cNvCxnSpPr/>
          <p:nvPr/>
        </p:nvCxnSpPr>
        <p:spPr>
          <a:xfrm flipV="1">
            <a:off x="3733800" y="3648730"/>
            <a:ext cx="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450780" y="3801130"/>
            <a:ext cx="587820" cy="415498"/>
          </a:xfrm>
          <a:prstGeom prst="rect">
            <a:avLst/>
          </a:prstGeom>
          <a:noFill/>
        </p:spPr>
        <p:txBody>
          <a:bodyPr wrap="square" rtlCol="0">
            <a:spAutoFit/>
          </a:bodyPr>
          <a:lstStyle/>
          <a:p>
            <a:pPr algn="ctr"/>
            <a:r>
              <a:rPr lang="en-US" sz="700" dirty="0" smtClean="0">
                <a:solidFill>
                  <a:srgbClr val="000000"/>
                </a:solidFill>
              </a:rPr>
              <a:t>Review</a:t>
            </a:r>
          </a:p>
          <a:p>
            <a:pPr algn="ctr"/>
            <a:r>
              <a:rPr lang="en-US" sz="700" dirty="0" smtClean="0">
                <a:solidFill>
                  <a:srgbClr val="000000"/>
                </a:solidFill>
              </a:rPr>
              <a:t>Initial IA</a:t>
            </a:r>
          </a:p>
          <a:p>
            <a:pPr algn="ctr"/>
            <a:r>
              <a:rPr lang="en-US" sz="700" dirty="0" smtClean="0">
                <a:solidFill>
                  <a:srgbClr val="000000"/>
                </a:solidFill>
              </a:rPr>
              <a:t>Results</a:t>
            </a:r>
            <a:endParaRPr lang="en-US" sz="700" dirty="0">
              <a:solidFill>
                <a:srgbClr val="000000"/>
              </a:solidFill>
            </a:endParaRPr>
          </a:p>
        </p:txBody>
      </p:sp>
      <p:cxnSp>
        <p:nvCxnSpPr>
          <p:cNvPr id="23" name="Straight Arrow Connector 22"/>
          <p:cNvCxnSpPr/>
          <p:nvPr/>
        </p:nvCxnSpPr>
        <p:spPr>
          <a:xfrm flipV="1">
            <a:off x="4902197" y="3648730"/>
            <a:ext cx="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619177" y="3801130"/>
            <a:ext cx="587820" cy="307777"/>
          </a:xfrm>
          <a:prstGeom prst="rect">
            <a:avLst/>
          </a:prstGeom>
          <a:noFill/>
        </p:spPr>
        <p:txBody>
          <a:bodyPr wrap="square" rtlCol="0">
            <a:spAutoFit/>
          </a:bodyPr>
          <a:lstStyle/>
          <a:p>
            <a:pPr algn="ctr"/>
            <a:r>
              <a:rPr lang="en-US" sz="700" dirty="0" smtClean="0">
                <a:solidFill>
                  <a:srgbClr val="000000"/>
                </a:solidFill>
              </a:rPr>
              <a:t>Final IA</a:t>
            </a:r>
          </a:p>
          <a:p>
            <a:pPr algn="ctr"/>
            <a:r>
              <a:rPr lang="en-US" sz="700" dirty="0" smtClean="0">
                <a:solidFill>
                  <a:srgbClr val="000000"/>
                </a:solidFill>
              </a:rPr>
              <a:t>Report</a:t>
            </a:r>
            <a:endParaRPr lang="en-US" sz="700" dirty="0">
              <a:solidFill>
                <a:srgbClr val="000000"/>
              </a:solidFill>
            </a:endParaRPr>
          </a:p>
        </p:txBody>
      </p:sp>
      <p:sp>
        <p:nvSpPr>
          <p:cNvPr id="25" name="TextBox 24"/>
          <p:cNvSpPr txBox="1"/>
          <p:nvPr/>
        </p:nvSpPr>
        <p:spPr>
          <a:xfrm>
            <a:off x="6562277" y="3807852"/>
            <a:ext cx="587820" cy="307777"/>
          </a:xfrm>
          <a:prstGeom prst="rect">
            <a:avLst/>
          </a:prstGeom>
          <a:noFill/>
        </p:spPr>
        <p:txBody>
          <a:bodyPr wrap="square" rtlCol="0">
            <a:spAutoFit/>
          </a:bodyPr>
          <a:lstStyle/>
          <a:p>
            <a:pPr algn="ctr"/>
            <a:r>
              <a:rPr lang="en-US" sz="700" dirty="0" smtClean="0">
                <a:solidFill>
                  <a:srgbClr val="000000"/>
                </a:solidFill>
              </a:rPr>
              <a:t>FERC</a:t>
            </a:r>
          </a:p>
          <a:p>
            <a:pPr algn="ctr"/>
            <a:r>
              <a:rPr lang="en-US" sz="700" dirty="0" smtClean="0">
                <a:solidFill>
                  <a:srgbClr val="000000"/>
                </a:solidFill>
              </a:rPr>
              <a:t>Order</a:t>
            </a:r>
            <a:endParaRPr lang="en-US" sz="700" dirty="0">
              <a:solidFill>
                <a:srgbClr val="000000"/>
              </a:solidFill>
            </a:endParaRPr>
          </a:p>
        </p:txBody>
      </p:sp>
      <p:cxnSp>
        <p:nvCxnSpPr>
          <p:cNvPr id="26" name="Straight Arrow Connector 25"/>
          <p:cNvCxnSpPr/>
          <p:nvPr/>
        </p:nvCxnSpPr>
        <p:spPr>
          <a:xfrm flipV="1">
            <a:off x="6845297" y="3655452"/>
            <a:ext cx="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7" name="Table 26"/>
          <p:cNvGraphicFramePr>
            <a:graphicFrameLocks noGrp="1"/>
          </p:cNvGraphicFramePr>
          <p:nvPr>
            <p:extLst/>
          </p:nvPr>
        </p:nvGraphicFramePr>
        <p:xfrm>
          <a:off x="838200" y="2886730"/>
          <a:ext cx="6658659" cy="756920"/>
        </p:xfrm>
        <a:graphic>
          <a:graphicData uri="http://schemas.openxmlformats.org/drawingml/2006/table">
            <a:tbl>
              <a:tblPr/>
              <a:tblGrid>
                <a:gridCol w="770158">
                  <a:extLst>
                    <a:ext uri="{9D8B030D-6E8A-4147-A177-3AD203B41FA5}">
                      <a16:colId xmlns:a16="http://schemas.microsoft.com/office/drawing/2014/main" val="1232264954"/>
                    </a:ext>
                  </a:extLst>
                </a:gridCol>
                <a:gridCol w="200562">
                  <a:extLst>
                    <a:ext uri="{9D8B030D-6E8A-4147-A177-3AD203B41FA5}">
                      <a16:colId xmlns:a16="http://schemas.microsoft.com/office/drawing/2014/main" val="3979442651"/>
                    </a:ext>
                  </a:extLst>
                </a:gridCol>
                <a:gridCol w="200562">
                  <a:extLst>
                    <a:ext uri="{9D8B030D-6E8A-4147-A177-3AD203B41FA5}">
                      <a16:colId xmlns:a16="http://schemas.microsoft.com/office/drawing/2014/main" val="1618950358"/>
                    </a:ext>
                  </a:extLst>
                </a:gridCol>
                <a:gridCol w="200562">
                  <a:extLst>
                    <a:ext uri="{9D8B030D-6E8A-4147-A177-3AD203B41FA5}">
                      <a16:colId xmlns:a16="http://schemas.microsoft.com/office/drawing/2014/main" val="1379410426"/>
                    </a:ext>
                  </a:extLst>
                </a:gridCol>
                <a:gridCol w="200562">
                  <a:extLst>
                    <a:ext uri="{9D8B030D-6E8A-4147-A177-3AD203B41FA5}">
                      <a16:colId xmlns:a16="http://schemas.microsoft.com/office/drawing/2014/main" val="1578602209"/>
                    </a:ext>
                  </a:extLst>
                </a:gridCol>
                <a:gridCol w="200562">
                  <a:extLst>
                    <a:ext uri="{9D8B030D-6E8A-4147-A177-3AD203B41FA5}">
                      <a16:colId xmlns:a16="http://schemas.microsoft.com/office/drawing/2014/main" val="2377577994"/>
                    </a:ext>
                  </a:extLst>
                </a:gridCol>
                <a:gridCol w="200562">
                  <a:extLst>
                    <a:ext uri="{9D8B030D-6E8A-4147-A177-3AD203B41FA5}">
                      <a16:colId xmlns:a16="http://schemas.microsoft.com/office/drawing/2014/main" val="114965718"/>
                    </a:ext>
                  </a:extLst>
                </a:gridCol>
                <a:gridCol w="200562">
                  <a:extLst>
                    <a:ext uri="{9D8B030D-6E8A-4147-A177-3AD203B41FA5}">
                      <a16:colId xmlns:a16="http://schemas.microsoft.com/office/drawing/2014/main" val="1767428872"/>
                    </a:ext>
                  </a:extLst>
                </a:gridCol>
                <a:gridCol w="200562">
                  <a:extLst>
                    <a:ext uri="{9D8B030D-6E8A-4147-A177-3AD203B41FA5}">
                      <a16:colId xmlns:a16="http://schemas.microsoft.com/office/drawing/2014/main" val="33192737"/>
                    </a:ext>
                  </a:extLst>
                </a:gridCol>
                <a:gridCol w="200562">
                  <a:extLst>
                    <a:ext uri="{9D8B030D-6E8A-4147-A177-3AD203B41FA5}">
                      <a16:colId xmlns:a16="http://schemas.microsoft.com/office/drawing/2014/main" val="1702874648"/>
                    </a:ext>
                  </a:extLst>
                </a:gridCol>
                <a:gridCol w="200562">
                  <a:extLst>
                    <a:ext uri="{9D8B030D-6E8A-4147-A177-3AD203B41FA5}">
                      <a16:colId xmlns:a16="http://schemas.microsoft.com/office/drawing/2014/main" val="2879615311"/>
                    </a:ext>
                  </a:extLst>
                </a:gridCol>
                <a:gridCol w="200562">
                  <a:extLst>
                    <a:ext uri="{9D8B030D-6E8A-4147-A177-3AD203B41FA5}">
                      <a16:colId xmlns:a16="http://schemas.microsoft.com/office/drawing/2014/main" val="3311484353"/>
                    </a:ext>
                  </a:extLst>
                </a:gridCol>
                <a:gridCol w="328922">
                  <a:extLst>
                    <a:ext uri="{9D8B030D-6E8A-4147-A177-3AD203B41FA5}">
                      <a16:colId xmlns:a16="http://schemas.microsoft.com/office/drawing/2014/main" val="3934869622"/>
                    </a:ext>
                  </a:extLst>
                </a:gridCol>
                <a:gridCol w="530135">
                  <a:extLst>
                    <a:ext uri="{9D8B030D-6E8A-4147-A177-3AD203B41FA5}">
                      <a16:colId xmlns:a16="http://schemas.microsoft.com/office/drawing/2014/main" val="2204286519"/>
                    </a:ext>
                  </a:extLst>
                </a:gridCol>
                <a:gridCol w="457200">
                  <a:extLst>
                    <a:ext uri="{9D8B030D-6E8A-4147-A177-3AD203B41FA5}">
                      <a16:colId xmlns:a16="http://schemas.microsoft.com/office/drawing/2014/main" val="2224763989"/>
                    </a:ext>
                  </a:extLst>
                </a:gridCol>
                <a:gridCol w="381000">
                  <a:extLst>
                    <a:ext uri="{9D8B030D-6E8A-4147-A177-3AD203B41FA5}">
                      <a16:colId xmlns:a16="http://schemas.microsoft.com/office/drawing/2014/main" val="3721042080"/>
                    </a:ext>
                  </a:extLst>
                </a:gridCol>
                <a:gridCol w="372544">
                  <a:extLst>
                    <a:ext uri="{9D8B030D-6E8A-4147-A177-3AD203B41FA5}">
                      <a16:colId xmlns:a16="http://schemas.microsoft.com/office/drawing/2014/main" val="2824024428"/>
                    </a:ext>
                  </a:extLst>
                </a:gridCol>
                <a:gridCol w="352989">
                  <a:extLst>
                    <a:ext uri="{9D8B030D-6E8A-4147-A177-3AD203B41FA5}">
                      <a16:colId xmlns:a16="http://schemas.microsoft.com/office/drawing/2014/main" val="3009442335"/>
                    </a:ext>
                  </a:extLst>
                </a:gridCol>
                <a:gridCol w="304854">
                  <a:extLst>
                    <a:ext uri="{9D8B030D-6E8A-4147-A177-3AD203B41FA5}">
                      <a16:colId xmlns:a16="http://schemas.microsoft.com/office/drawing/2014/main" val="2042037009"/>
                    </a:ext>
                  </a:extLst>
                </a:gridCol>
                <a:gridCol w="200562">
                  <a:extLst>
                    <a:ext uri="{9D8B030D-6E8A-4147-A177-3AD203B41FA5}">
                      <a16:colId xmlns:a16="http://schemas.microsoft.com/office/drawing/2014/main" val="1548577336"/>
                    </a:ext>
                  </a:extLst>
                </a:gridCol>
                <a:gridCol w="200562">
                  <a:extLst>
                    <a:ext uri="{9D8B030D-6E8A-4147-A177-3AD203B41FA5}">
                      <a16:colId xmlns:a16="http://schemas.microsoft.com/office/drawing/2014/main" val="4210338163"/>
                    </a:ext>
                  </a:extLst>
                </a:gridCol>
                <a:gridCol w="352989">
                  <a:extLst>
                    <a:ext uri="{9D8B030D-6E8A-4147-A177-3AD203B41FA5}">
                      <a16:colId xmlns:a16="http://schemas.microsoft.com/office/drawing/2014/main" val="900699202"/>
                    </a:ext>
                  </a:extLst>
                </a:gridCol>
                <a:gridCol w="200562">
                  <a:extLst>
                    <a:ext uri="{9D8B030D-6E8A-4147-A177-3AD203B41FA5}">
                      <a16:colId xmlns:a16="http://schemas.microsoft.com/office/drawing/2014/main" val="55767152"/>
                    </a:ext>
                  </a:extLst>
                </a:gridCol>
              </a:tblGrid>
              <a:tr h="76200">
                <a:tc>
                  <a:txBody>
                    <a:bodyPr/>
                    <a:lstStyle/>
                    <a:p>
                      <a:pPr algn="l" fontAlgn="b"/>
                      <a:endParaRPr lang="en-US" sz="800" b="0" i="0" u="none" strike="noStrike">
                        <a:solidFill>
                          <a:srgbClr val="000000"/>
                        </a:solidFill>
                        <a:effectLst/>
                        <a:latin typeface="Calibri" panose="020F050202020403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c gridSpan="7">
                  <a:txBody>
                    <a:bodyPr/>
                    <a:lstStyle/>
                    <a:p>
                      <a:pPr algn="ctr" fontAlgn="ctr"/>
                      <a:r>
                        <a:rPr lang="en-US" sz="800" b="1" i="0" u="none" strike="noStrike" dirty="0">
                          <a:solidFill>
                            <a:srgbClr val="000000"/>
                          </a:solidFill>
                          <a:effectLst/>
                          <a:latin typeface="Calibri" panose="020F0502020204030204" pitchFamily="34" charset="0"/>
                        </a:rPr>
                        <a:t>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fontAlgn="ctr"/>
                      <a:r>
                        <a:rPr lang="en-US" sz="800" b="1" i="0" u="none" strike="noStrike">
                          <a:solidFill>
                            <a:srgbClr val="000000"/>
                          </a:solidFill>
                          <a:effectLst/>
                          <a:latin typeface="Calibri" panose="020F0502020204030204" pitchFamily="34" charset="0"/>
                        </a:rPr>
                        <a:t>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ctr"/>
                      <a:r>
                        <a:rPr lang="en-US" sz="800" b="1" i="0" u="none" strike="noStrike" dirty="0">
                          <a:solidFill>
                            <a:srgbClr val="000000"/>
                          </a:solidFill>
                          <a:effectLst/>
                          <a:latin typeface="Calibri" panose="020F0502020204030204" pitchFamily="34" charset="0"/>
                        </a:rPr>
                        <a:t>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80850689"/>
                  </a:ext>
                </a:extLst>
              </a:tr>
              <a:tr h="100330">
                <a:tc>
                  <a:txBody>
                    <a:bodyPr/>
                    <a:lstStyle/>
                    <a:p>
                      <a:pPr algn="l" fontAlgn="b"/>
                      <a:endParaRPr lang="en-US" sz="800" b="0" i="0" u="none" strike="noStrike">
                        <a:solidFill>
                          <a:srgbClr val="000000"/>
                        </a:solidFill>
                        <a:effectLst/>
                        <a:latin typeface="Calibri" panose="020F050202020403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1" i="0" u="none" strike="noStrike" dirty="0">
                          <a:solidFill>
                            <a:srgbClr val="000000"/>
                          </a:solidFill>
                          <a:effectLst/>
                          <a:latin typeface="Calibri" panose="020F0502020204030204" pitchFamily="34" charset="0"/>
                        </a:rPr>
                        <a:t>Q2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3">
                  <a:txBody>
                    <a:bodyPr/>
                    <a:lstStyle/>
                    <a:p>
                      <a:pPr algn="ctr" fontAlgn="ctr"/>
                      <a:r>
                        <a:rPr lang="en-US" sz="800" b="1" i="0" u="none" strike="noStrike">
                          <a:solidFill>
                            <a:srgbClr val="000000"/>
                          </a:solidFill>
                          <a:effectLst/>
                          <a:latin typeface="Calibri" panose="020F0502020204030204" pitchFamily="34" charset="0"/>
                        </a:rPr>
                        <a:t>Q3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gridSpan="3">
                  <a:txBody>
                    <a:bodyPr/>
                    <a:lstStyle/>
                    <a:p>
                      <a:pPr algn="ctr" fontAlgn="ctr"/>
                      <a:r>
                        <a:rPr lang="en-US" sz="800" b="1" i="0" u="none" strike="noStrike">
                          <a:solidFill>
                            <a:srgbClr val="000000"/>
                          </a:solidFill>
                          <a:effectLst/>
                          <a:latin typeface="Calibri" panose="020F0502020204030204" pitchFamily="34" charset="0"/>
                        </a:rPr>
                        <a:t>Q4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gridSpan="3">
                  <a:txBody>
                    <a:bodyPr/>
                    <a:lstStyle/>
                    <a:p>
                      <a:pPr algn="ctr" fontAlgn="ctr"/>
                      <a:r>
                        <a:rPr lang="en-US" sz="800" b="1" i="0" u="none" strike="noStrike">
                          <a:solidFill>
                            <a:srgbClr val="000000"/>
                          </a:solidFill>
                          <a:effectLst/>
                          <a:latin typeface="Calibri" panose="020F0502020204030204" pitchFamily="34" charset="0"/>
                        </a:rPr>
                        <a:t>Q1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gridSpan="3">
                  <a:txBody>
                    <a:bodyPr/>
                    <a:lstStyle/>
                    <a:p>
                      <a:pPr algn="ctr" fontAlgn="ctr"/>
                      <a:r>
                        <a:rPr lang="en-US" sz="800" b="1" i="0" u="none" strike="noStrike">
                          <a:solidFill>
                            <a:srgbClr val="000000"/>
                          </a:solidFill>
                          <a:effectLst/>
                          <a:latin typeface="Calibri" panose="020F0502020204030204" pitchFamily="34" charset="0"/>
                        </a:rPr>
                        <a:t>Q2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gridSpan="3">
                  <a:txBody>
                    <a:bodyPr/>
                    <a:lstStyle/>
                    <a:p>
                      <a:pPr algn="ctr" fontAlgn="ctr"/>
                      <a:r>
                        <a:rPr lang="en-US" sz="800" b="1" i="0" u="none" strike="noStrike">
                          <a:solidFill>
                            <a:srgbClr val="000000"/>
                          </a:solidFill>
                          <a:effectLst/>
                          <a:latin typeface="Calibri" panose="020F0502020204030204" pitchFamily="34" charset="0"/>
                        </a:rPr>
                        <a:t>Q3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gridSpan="3">
                  <a:txBody>
                    <a:bodyPr/>
                    <a:lstStyle/>
                    <a:p>
                      <a:pPr algn="ctr" fontAlgn="ctr"/>
                      <a:r>
                        <a:rPr lang="en-US" sz="800" b="1" i="0" u="none" strike="noStrike">
                          <a:solidFill>
                            <a:srgbClr val="000000"/>
                          </a:solidFill>
                          <a:effectLst/>
                          <a:latin typeface="Calibri" panose="020F0502020204030204" pitchFamily="34" charset="0"/>
                        </a:rPr>
                        <a:t>Q4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gridSpan="3">
                  <a:txBody>
                    <a:bodyPr/>
                    <a:lstStyle/>
                    <a:p>
                      <a:pPr algn="ctr" fontAlgn="ctr"/>
                      <a:r>
                        <a:rPr lang="en-US" sz="800" b="1" i="0" u="none" strike="noStrike">
                          <a:solidFill>
                            <a:srgbClr val="000000"/>
                          </a:solidFill>
                          <a:effectLst/>
                          <a:latin typeface="Calibri" panose="020F0502020204030204" pitchFamily="34" charset="0"/>
                        </a:rPr>
                        <a:t>Q1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8617042"/>
                  </a:ext>
                </a:extLst>
              </a:tr>
              <a:tr h="48260">
                <a:tc>
                  <a:txBody>
                    <a:bodyPr/>
                    <a:lstStyle/>
                    <a:p>
                      <a:pPr algn="l" fontAlgn="b"/>
                      <a:endParaRPr lang="en-US" sz="800" b="0" i="0" u="none" strike="noStrike">
                        <a:solidFill>
                          <a:srgbClr val="000000"/>
                        </a:solidFill>
                        <a:effectLst/>
                        <a:latin typeface="Calibri" panose="020F050202020403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Calibri" panose="020F0502020204030204" pitchFamily="34" charset="0"/>
                        </a:rPr>
                        <a:t>J</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0" i="0" u="none" strike="noStrike">
                          <a:solidFill>
                            <a:srgbClr val="000000"/>
                          </a:solidFill>
                          <a:effectLst/>
                          <a:latin typeface="Calibri" panose="020F0502020204030204" pitchFamily="34" charset="0"/>
                        </a:rPr>
                        <a:t>J</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0" i="0" u="none" strike="noStrike">
                          <a:solidFill>
                            <a:srgbClr val="000000"/>
                          </a:solidFill>
                          <a:effectLst/>
                          <a:latin typeface="Calibri" panose="020F0502020204030204" pitchFamily="34" charset="0"/>
                        </a:rPr>
                        <a:t>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0" i="0" u="none" strike="noStrike">
                          <a:solidFill>
                            <a:srgbClr val="000000"/>
                          </a:solidFill>
                          <a:effectLst/>
                          <a:latin typeface="Calibri" panose="020F0502020204030204" pitchFamily="34" charset="0"/>
                        </a:rPr>
                        <a:t>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0" i="0" u="none" strike="noStrike">
                          <a:solidFill>
                            <a:srgbClr val="000000"/>
                          </a:solidFill>
                          <a:effectLst/>
                          <a:latin typeface="Calibri" panose="020F0502020204030204" pitchFamily="34" charset="0"/>
                        </a:rPr>
                        <a:t>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0" i="0" u="none" strike="noStrike">
                          <a:solidFill>
                            <a:srgbClr val="000000"/>
                          </a:solidFill>
                          <a:effectLst/>
                          <a:latin typeface="Calibri" panose="020F0502020204030204" pitchFamily="34" charset="0"/>
                        </a:rPr>
                        <a:t>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0" i="0" u="none" strike="noStrike">
                          <a:solidFill>
                            <a:srgbClr val="000000"/>
                          </a:solidFill>
                          <a:effectLst/>
                          <a:latin typeface="Calibri" panose="020F0502020204030204" pitchFamily="34" charset="0"/>
                        </a:rPr>
                        <a:t>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0" i="0" u="none" strike="noStrike">
                          <a:solidFill>
                            <a:srgbClr val="000000"/>
                          </a:solidFill>
                          <a:effectLst/>
                          <a:latin typeface="Calibri" panose="020F0502020204030204" pitchFamily="34" charset="0"/>
                        </a:rPr>
                        <a:t>J</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0" i="0" u="none" strike="noStrike">
                          <a:solidFill>
                            <a:srgbClr val="000000"/>
                          </a:solidFill>
                          <a:effectLst/>
                          <a:latin typeface="Calibri" panose="020F0502020204030204" pitchFamily="34" charset="0"/>
                        </a:rPr>
                        <a:t>F</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0" i="0" u="none" strike="noStrike">
                          <a:solidFill>
                            <a:srgbClr val="000000"/>
                          </a:solidFill>
                          <a:effectLst/>
                          <a:latin typeface="Calibri" panose="020F0502020204030204" pitchFamily="34" charset="0"/>
                        </a:rPr>
                        <a:t>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0" i="0" u="none" strike="noStrike">
                          <a:solidFill>
                            <a:srgbClr val="000000"/>
                          </a:solidFill>
                          <a:effectLst/>
                          <a:latin typeface="Calibri" panose="020F0502020204030204" pitchFamily="34" charset="0"/>
                        </a:rPr>
                        <a:t>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0" i="0" u="none" strike="noStrike">
                          <a:solidFill>
                            <a:srgbClr val="000000"/>
                          </a:solidFill>
                          <a:effectLst/>
                          <a:latin typeface="Calibri" panose="020F0502020204030204" pitchFamily="34" charset="0"/>
                        </a:rPr>
                        <a:t>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0" i="0" u="none" strike="noStrike">
                          <a:solidFill>
                            <a:srgbClr val="000000"/>
                          </a:solidFill>
                          <a:effectLst/>
                          <a:latin typeface="Calibri" panose="020F0502020204030204" pitchFamily="34" charset="0"/>
                        </a:rPr>
                        <a:t>J</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0" i="0" u="none" strike="noStrike">
                          <a:solidFill>
                            <a:srgbClr val="000000"/>
                          </a:solidFill>
                          <a:effectLst/>
                          <a:latin typeface="Calibri" panose="020F0502020204030204" pitchFamily="34" charset="0"/>
                        </a:rPr>
                        <a:t>J</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0" i="0" u="none" strike="noStrike">
                          <a:solidFill>
                            <a:srgbClr val="000000"/>
                          </a:solidFill>
                          <a:effectLst/>
                          <a:latin typeface="Calibri" panose="020F0502020204030204" pitchFamily="34" charset="0"/>
                        </a:rPr>
                        <a:t>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0" i="0" u="none" strike="noStrike">
                          <a:solidFill>
                            <a:srgbClr val="000000"/>
                          </a:solidFill>
                          <a:effectLst/>
                          <a:latin typeface="Calibri" panose="020F0502020204030204" pitchFamily="34" charset="0"/>
                        </a:rPr>
                        <a:t>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0" i="0" u="none" strike="noStrike">
                          <a:solidFill>
                            <a:srgbClr val="000000"/>
                          </a:solidFill>
                          <a:effectLst/>
                          <a:latin typeface="Calibri" panose="020F0502020204030204" pitchFamily="34" charset="0"/>
                        </a:rPr>
                        <a:t>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0" i="0" u="none" strike="noStrike">
                          <a:solidFill>
                            <a:srgbClr val="000000"/>
                          </a:solidFill>
                          <a:effectLst/>
                          <a:latin typeface="Calibri" panose="020F0502020204030204" pitchFamily="34" charset="0"/>
                        </a:rPr>
                        <a:t>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0" i="0" u="none" strike="noStrike">
                          <a:solidFill>
                            <a:srgbClr val="000000"/>
                          </a:solidFill>
                          <a:effectLst/>
                          <a:latin typeface="Calibri" panose="020F0502020204030204" pitchFamily="34" charset="0"/>
                        </a:rPr>
                        <a:t>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0" i="0" u="none" strike="noStrike">
                          <a:solidFill>
                            <a:srgbClr val="000000"/>
                          </a:solidFill>
                          <a:effectLst/>
                          <a:latin typeface="Calibri" panose="020F0502020204030204" pitchFamily="34" charset="0"/>
                        </a:rPr>
                        <a:t>J</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0" i="0" u="none" strike="noStrike">
                          <a:solidFill>
                            <a:srgbClr val="000000"/>
                          </a:solidFill>
                          <a:effectLst/>
                          <a:latin typeface="Calibri" panose="020F0502020204030204" pitchFamily="34" charset="0"/>
                        </a:rPr>
                        <a:t>F</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0" i="0" u="none" strike="noStrike">
                          <a:solidFill>
                            <a:srgbClr val="000000"/>
                          </a:solidFill>
                          <a:effectLst/>
                          <a:latin typeface="Calibri" panose="020F0502020204030204" pitchFamily="34" charset="0"/>
                        </a:rPr>
                        <a:t>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07726765"/>
                  </a:ext>
                </a:extLst>
              </a:tr>
              <a:tr h="67310">
                <a:tc rowSpan="2">
                  <a:txBody>
                    <a:bodyPr/>
                    <a:lstStyle/>
                    <a:p>
                      <a:pPr algn="ctr" fontAlgn="ctr"/>
                      <a:r>
                        <a:rPr lang="en-US" sz="800" b="0" i="0" u="none" strike="noStrike" dirty="0" smtClean="0">
                          <a:solidFill>
                            <a:srgbClr val="000000"/>
                          </a:solidFill>
                          <a:effectLst/>
                          <a:latin typeface="Calibri" panose="020F0502020204030204" pitchFamily="34" charset="0"/>
                        </a:rPr>
                        <a:t>Current</a:t>
                      </a:r>
                    </a:p>
                    <a:p>
                      <a:pPr algn="ctr" fontAlgn="ctr"/>
                      <a:r>
                        <a:rPr lang="en-US" sz="800" b="0" i="0" u="none" strike="noStrike" dirty="0" smtClean="0">
                          <a:solidFill>
                            <a:srgbClr val="000000"/>
                          </a:solidFill>
                          <a:effectLst/>
                          <a:latin typeface="Calibri" panose="020F0502020204030204" pitchFamily="34" charset="0"/>
                        </a:rPr>
                        <a:t>Schedule</a:t>
                      </a:r>
                      <a:endParaRPr lang="en-US" sz="800" b="0" i="0" u="none" strike="noStrike" dirty="0">
                        <a:solidFill>
                          <a:srgbClr val="000000"/>
                        </a:solidFill>
                        <a:effectLst/>
                        <a:latin typeface="Calibri" panose="020F0502020204030204" pitchFamily="34" charset="0"/>
                      </a:endParaRPr>
                    </a:p>
                  </a:txBody>
                  <a:tcPr marL="6350" marR="6350" marT="6350" marB="0" anchor="ctr">
                    <a:lnL>
                      <a:noFill/>
                    </a:lnL>
                    <a:lnR w="63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a:noFill/>
                    </a:lnB>
                  </a:tcPr>
                </a:tc>
                <a:tc gridSpan="8">
                  <a:txBody>
                    <a:bodyPr/>
                    <a:lstStyle/>
                    <a:p>
                      <a:pPr algn="ctr" fontAlgn="ctr"/>
                      <a:r>
                        <a:rPr lang="en-US" sz="800" b="0" i="0" u="none" strike="noStrike">
                          <a:solidFill>
                            <a:srgbClr val="000000"/>
                          </a:solidFill>
                          <a:effectLst/>
                          <a:latin typeface="Calibri" panose="020F0502020204030204" pitchFamily="34" charset="0"/>
                        </a:rPr>
                        <a:t>Conceptual Design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ctr"/>
                      <a:r>
                        <a:rPr lang="en-US" sz="800" b="0" i="0" u="none" strike="noStrike">
                          <a:solidFill>
                            <a:srgbClr val="000000"/>
                          </a:solidFill>
                          <a:effectLst/>
                          <a:latin typeface="Calibri" panose="020F050202020403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rowSpan="2" gridSpan="4">
                  <a:txBody>
                    <a:bodyPr/>
                    <a:lstStyle/>
                    <a:p>
                      <a:pPr algn="ctr" fontAlgn="ctr"/>
                      <a:r>
                        <a:rPr lang="en-US" sz="800" b="0" i="0" u="none" strike="noStrike" dirty="0">
                          <a:solidFill>
                            <a:srgbClr val="000000"/>
                          </a:solidFill>
                          <a:effectLst/>
                          <a:latin typeface="Calibri" panose="020F0502020204030204" pitchFamily="34" charset="0"/>
                        </a:rPr>
                        <a:t>Final </a:t>
                      </a:r>
                      <a:r>
                        <a:rPr lang="en-US" sz="800" b="0" i="0" u="none" strike="noStrike" dirty="0" smtClean="0">
                          <a:solidFill>
                            <a:srgbClr val="000000"/>
                          </a:solidFill>
                          <a:effectLst/>
                          <a:latin typeface="Calibri" panose="020F0502020204030204" pitchFamily="34" charset="0"/>
                        </a:rPr>
                        <a:t>Design,</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Review </a:t>
                      </a:r>
                      <a:r>
                        <a:rPr lang="en-US" sz="800" b="0" i="0" u="none" strike="noStrike" dirty="0" smtClean="0">
                          <a:solidFill>
                            <a:srgbClr val="000000"/>
                          </a:solidFill>
                          <a:effectLst/>
                          <a:latin typeface="Calibri" panose="020F0502020204030204" pitchFamily="34" charset="0"/>
                        </a:rPr>
                        <a:t>Tariff,</a:t>
                      </a:r>
                    </a:p>
                    <a:p>
                      <a:pPr algn="ctr" fontAlgn="ctr"/>
                      <a:r>
                        <a:rPr lang="en-US" sz="800" b="0" i="0" u="none" strike="noStrike" dirty="0" smtClean="0">
                          <a:solidFill>
                            <a:srgbClr val="000000"/>
                          </a:solidFill>
                          <a:effectLst/>
                          <a:latin typeface="Calibri" panose="020F0502020204030204" pitchFamily="34" charset="0"/>
                        </a:rPr>
                        <a:t>and</a:t>
                      </a:r>
                      <a:r>
                        <a:rPr lang="en-US" sz="800" b="0" i="0" u="none" strike="noStrike" baseline="0" dirty="0" smtClean="0">
                          <a:solidFill>
                            <a:srgbClr val="000000"/>
                          </a:solidFill>
                          <a:effectLst/>
                          <a:latin typeface="Calibri" panose="020F0502020204030204" pitchFamily="34" charset="0"/>
                        </a:rPr>
                        <a:t> Amendments</a:t>
                      </a:r>
                      <a:endParaRPr lang="en-US" sz="8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a:txBody>
                    <a:bodyPr/>
                    <a:lstStyle/>
                    <a:p>
                      <a:pPr algn="ctr" fontAlgn="ctr"/>
                      <a:r>
                        <a:rPr lang="en-US" sz="800" b="0" i="0" u="none" strike="noStrike" dirty="0">
                          <a:solidFill>
                            <a:srgbClr val="000000"/>
                          </a:solidFill>
                          <a:effectLst/>
                          <a:latin typeface="Calibri" panose="020F0502020204030204" pitchFamily="34" charset="0"/>
                        </a:rPr>
                        <a:t>MC/RC</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Vote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800" b="0" i="0" u="none" strike="noStrike">
                          <a:solidFill>
                            <a:srgbClr val="000000"/>
                          </a:solidFill>
                          <a:effectLst/>
                          <a:latin typeface="Calibri" panose="020F0502020204030204" pitchFamily="34" charset="0"/>
                        </a:rPr>
                        <a:t>PC </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Vote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800" b="0" i="0" u="none" strike="noStrike">
                          <a:solidFill>
                            <a:srgbClr val="000000"/>
                          </a:solidFill>
                          <a:effectLst/>
                          <a:latin typeface="Calibri" panose="020F0502020204030204" pitchFamily="34" charset="0"/>
                        </a:rPr>
                        <a:t>File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800" b="0" i="0" u="none" strike="noStrike">
                          <a:solidFill>
                            <a:srgbClr val="000000"/>
                          </a:solidFill>
                          <a:effectLst/>
                          <a:latin typeface="Calibri" panose="020F050202020403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800" b="0" i="0" u="none" strike="noStrike">
                          <a:solidFill>
                            <a:srgbClr val="000000"/>
                          </a:solidFill>
                          <a:effectLst/>
                          <a:latin typeface="Calibri" panose="020F050202020403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800" b="0" i="0" u="none" strike="noStrike">
                          <a:solidFill>
                            <a:srgbClr val="000000"/>
                          </a:solidFill>
                          <a:effectLst/>
                          <a:latin typeface="Calibri" panose="020F0502020204030204" pitchFamily="34" charset="0"/>
                        </a:rPr>
                        <a:t>Eff. Date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800" b="0" i="0" u="none" strike="noStrike" dirty="0">
                          <a:solidFill>
                            <a:srgbClr val="000000"/>
                          </a:solidFill>
                          <a:effectLst/>
                          <a:latin typeface="Calibri" panose="020F050202020403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0697105"/>
                  </a:ext>
                </a:extLst>
              </a:tr>
              <a:tr h="0">
                <a:tc vMerge="1">
                  <a:txBody>
                    <a:bodyPr/>
                    <a:lstStyle/>
                    <a:p>
                      <a:endParaRPr lang="en-US"/>
                    </a:p>
                  </a:txBody>
                  <a:tcPr/>
                </a:tc>
                <a:tc>
                  <a:txBody>
                    <a:bodyPr/>
                    <a:lstStyle/>
                    <a:p>
                      <a:pPr algn="ctr" fontAlgn="ctr"/>
                      <a:r>
                        <a:rPr lang="en-US" sz="800" b="0" i="0" u="none" strike="noStrike">
                          <a:solidFill>
                            <a:srgbClr val="000000"/>
                          </a:solidFill>
                          <a:effectLst/>
                          <a:latin typeface="Calibri" panose="020F0502020204030204" pitchFamily="34" charset="0"/>
                        </a:rPr>
                        <a:t> </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DBDBDB"/>
                    </a:solidFill>
                  </a:tcPr>
                </a:tc>
                <a:tc>
                  <a:txBody>
                    <a:bodyPr/>
                    <a:lstStyle/>
                    <a:p>
                      <a:pPr algn="ctr" fontAlgn="ctr"/>
                      <a:r>
                        <a:rPr lang="en-US" sz="800" b="0" i="0" u="none" strike="noStrike">
                          <a:solidFill>
                            <a:srgbClr val="000000"/>
                          </a:solidFill>
                          <a:effectLst/>
                          <a:latin typeface="Calibri" panose="020F0502020204030204" pitchFamily="34" charset="0"/>
                        </a:rPr>
                        <a:t> </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DBDBDB"/>
                    </a:solidFill>
                  </a:tcPr>
                </a:tc>
                <a:tc>
                  <a:txBody>
                    <a:bodyPr/>
                    <a:lstStyle/>
                    <a:p>
                      <a:pPr algn="ctr" fontAlgn="ctr"/>
                      <a:r>
                        <a:rPr lang="en-US" sz="800" b="0" i="0" u="none" strike="noStrike">
                          <a:solidFill>
                            <a:srgbClr val="000000"/>
                          </a:solidFill>
                          <a:effectLst/>
                          <a:latin typeface="Calibri" panose="020F0502020204030204" pitchFamily="34" charset="0"/>
                        </a:rPr>
                        <a:t> </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DBDBDB"/>
                    </a:solidFill>
                  </a:tcPr>
                </a:tc>
                <a:tc>
                  <a:txBody>
                    <a:bodyPr/>
                    <a:lstStyle/>
                    <a:p>
                      <a:pPr algn="ctr" fontAlgn="ctr"/>
                      <a:r>
                        <a:rPr lang="en-US" sz="800" b="0" i="0" u="none" strike="noStrike">
                          <a:solidFill>
                            <a:srgbClr val="000000"/>
                          </a:solidFill>
                          <a:effectLst/>
                          <a:latin typeface="Calibri" panose="020F0502020204030204" pitchFamily="34" charset="0"/>
                        </a:rPr>
                        <a:t> </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DBDBDB"/>
                    </a:solidFill>
                  </a:tcPr>
                </a:tc>
                <a:tc>
                  <a:txBody>
                    <a:bodyPr/>
                    <a:lstStyle/>
                    <a:p>
                      <a:pPr algn="ctr" fontAlgn="ctr"/>
                      <a:r>
                        <a:rPr lang="en-US" sz="800" b="0" i="0" u="none" strike="noStrike">
                          <a:solidFill>
                            <a:srgbClr val="000000"/>
                          </a:solidFill>
                          <a:effectLst/>
                          <a:latin typeface="Calibri" panose="020F0502020204030204" pitchFamily="34" charset="0"/>
                        </a:rPr>
                        <a:t> </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DBDB"/>
                    </a:solidFill>
                  </a:tcPr>
                </a:tc>
                <a:tc gridSpan="6">
                  <a:txBody>
                    <a:bodyPr/>
                    <a:lstStyle/>
                    <a:p>
                      <a:pPr algn="ctr" fontAlgn="ctr"/>
                      <a:r>
                        <a:rPr lang="en-US" sz="800" b="0" i="0" u="none" strike="noStrike" dirty="0">
                          <a:solidFill>
                            <a:srgbClr val="000000"/>
                          </a:solidFill>
                          <a:effectLst/>
                          <a:latin typeface="Calibri" panose="020F0502020204030204" pitchFamily="34" charset="0"/>
                        </a:rPr>
                        <a:t>Detail Design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24615446"/>
                  </a:ext>
                </a:extLst>
              </a:tr>
            </a:tbl>
          </a:graphicData>
        </a:graphic>
      </p:graphicFrame>
    </p:spTree>
    <p:extLst>
      <p:ext uri="{BB962C8B-B14F-4D97-AF65-F5344CB8AC3E}">
        <p14:creationId xmlns:p14="http://schemas.microsoft.com/office/powerpoint/2010/main" val="29482490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1" y="-190500"/>
            <a:ext cx="8229600" cy="857250"/>
          </a:xfrm>
        </p:spPr>
        <p:txBody>
          <a:bodyPr>
            <a:normAutofit/>
          </a:bodyPr>
          <a:lstStyle/>
          <a:p>
            <a:r>
              <a:rPr lang="en-US" sz="2800" dirty="0"/>
              <a:t>Stakeholder </a:t>
            </a:r>
            <a:r>
              <a:rPr lang="en-US" sz="2800" dirty="0" smtClean="0"/>
              <a:t>Schedule – Conceptual Design Phase</a:t>
            </a:r>
            <a:endParaRPr lang="en-US" sz="2800" dirty="0"/>
          </a:p>
        </p:txBody>
      </p:sp>
      <p:graphicFrame>
        <p:nvGraphicFramePr>
          <p:cNvPr id="8" name="Table 7"/>
          <p:cNvGraphicFramePr>
            <a:graphicFrameLocks noGrp="1"/>
          </p:cNvGraphicFramePr>
          <p:nvPr>
            <p:extLst/>
          </p:nvPr>
        </p:nvGraphicFramePr>
        <p:xfrm>
          <a:off x="457201" y="2647950"/>
          <a:ext cx="8077197" cy="912709"/>
        </p:xfrm>
        <a:graphic>
          <a:graphicData uri="http://schemas.openxmlformats.org/drawingml/2006/table">
            <a:tbl>
              <a:tblPr/>
              <a:tblGrid>
                <a:gridCol w="199368">
                  <a:extLst>
                    <a:ext uri="{9D8B030D-6E8A-4147-A177-3AD203B41FA5}">
                      <a16:colId xmlns:a16="http://schemas.microsoft.com/office/drawing/2014/main" val="1559818234"/>
                    </a:ext>
                  </a:extLst>
                </a:gridCol>
                <a:gridCol w="224290">
                  <a:extLst>
                    <a:ext uri="{9D8B030D-6E8A-4147-A177-3AD203B41FA5}">
                      <a16:colId xmlns:a16="http://schemas.microsoft.com/office/drawing/2014/main" val="1020426174"/>
                    </a:ext>
                  </a:extLst>
                </a:gridCol>
                <a:gridCol w="199368">
                  <a:extLst>
                    <a:ext uri="{9D8B030D-6E8A-4147-A177-3AD203B41FA5}">
                      <a16:colId xmlns:a16="http://schemas.microsoft.com/office/drawing/2014/main" val="1632218079"/>
                    </a:ext>
                  </a:extLst>
                </a:gridCol>
                <a:gridCol w="199368">
                  <a:extLst>
                    <a:ext uri="{9D8B030D-6E8A-4147-A177-3AD203B41FA5}">
                      <a16:colId xmlns:a16="http://schemas.microsoft.com/office/drawing/2014/main" val="1538806762"/>
                    </a:ext>
                  </a:extLst>
                </a:gridCol>
                <a:gridCol w="199368">
                  <a:extLst>
                    <a:ext uri="{9D8B030D-6E8A-4147-A177-3AD203B41FA5}">
                      <a16:colId xmlns:a16="http://schemas.microsoft.com/office/drawing/2014/main" val="3415182789"/>
                    </a:ext>
                  </a:extLst>
                </a:gridCol>
                <a:gridCol w="199368">
                  <a:extLst>
                    <a:ext uri="{9D8B030D-6E8A-4147-A177-3AD203B41FA5}">
                      <a16:colId xmlns:a16="http://schemas.microsoft.com/office/drawing/2014/main" val="1880309685"/>
                    </a:ext>
                  </a:extLst>
                </a:gridCol>
                <a:gridCol w="199368">
                  <a:extLst>
                    <a:ext uri="{9D8B030D-6E8A-4147-A177-3AD203B41FA5}">
                      <a16:colId xmlns:a16="http://schemas.microsoft.com/office/drawing/2014/main" val="1325017695"/>
                    </a:ext>
                  </a:extLst>
                </a:gridCol>
                <a:gridCol w="110760">
                  <a:extLst>
                    <a:ext uri="{9D8B030D-6E8A-4147-A177-3AD203B41FA5}">
                      <a16:colId xmlns:a16="http://schemas.microsoft.com/office/drawing/2014/main" val="2947806621"/>
                    </a:ext>
                  </a:extLst>
                </a:gridCol>
                <a:gridCol w="6545939">
                  <a:extLst>
                    <a:ext uri="{9D8B030D-6E8A-4147-A177-3AD203B41FA5}">
                      <a16:colId xmlns:a16="http://schemas.microsoft.com/office/drawing/2014/main" val="325035679"/>
                    </a:ext>
                  </a:extLst>
                </a:gridCol>
              </a:tblGrid>
              <a:tr h="105660">
                <a:tc gridSpan="7">
                  <a:txBody>
                    <a:bodyPr/>
                    <a:lstStyle/>
                    <a:p>
                      <a:pPr algn="ctr" fontAlgn="b"/>
                      <a:r>
                        <a:rPr lang="en-US" sz="800" b="1" i="0" u="none" strike="noStrike" dirty="0">
                          <a:solidFill>
                            <a:srgbClr val="000000"/>
                          </a:solidFill>
                          <a:effectLst/>
                          <a:latin typeface="Calibri" panose="020F0502020204030204" pitchFamily="34" charset="0"/>
                        </a:rPr>
                        <a:t>AUGUST 2022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7">
                  <a:txBody>
                    <a:bodyPr/>
                    <a:lstStyle/>
                    <a:p>
                      <a:pPr algn="l" fontAlgn="ctr"/>
                      <a:r>
                        <a:rPr lang="en-US" sz="800" b="1" i="0" u="sng" strike="noStrike" dirty="0">
                          <a:solidFill>
                            <a:srgbClr val="000000"/>
                          </a:solidFill>
                          <a:effectLst/>
                          <a:latin typeface="Calibri" panose="020F0502020204030204" pitchFamily="34" charset="0"/>
                        </a:rPr>
                        <a:t>Joint Markets and Reliability Committees</a:t>
                      </a:r>
                      <a:br>
                        <a:rPr lang="en-US" sz="800" b="1" i="0" u="sng" strike="noStrike" dirty="0">
                          <a:solidFill>
                            <a:srgbClr val="000000"/>
                          </a:solidFill>
                          <a:effectLst/>
                          <a:latin typeface="Calibri" panose="020F0502020204030204" pitchFamily="34" charset="0"/>
                        </a:rPr>
                      </a:br>
                      <a:r>
                        <a:rPr lang="en-US" sz="800" b="1" i="0" u="none" strike="noStrike" dirty="0">
                          <a:solidFill>
                            <a:srgbClr val="0070C0"/>
                          </a:solidFill>
                          <a:effectLst/>
                          <a:latin typeface="Calibri" panose="020F0502020204030204" pitchFamily="34" charset="0"/>
                        </a:rPr>
                        <a:t>MC Meeting Dates: </a:t>
                      </a:r>
                      <a:r>
                        <a:rPr lang="en-US" sz="800" b="0" i="0" u="none" strike="noStrike" dirty="0">
                          <a:solidFill>
                            <a:srgbClr val="0070C0"/>
                          </a:solidFill>
                          <a:effectLst/>
                          <a:latin typeface="Calibri" panose="020F0502020204030204" pitchFamily="34" charset="0"/>
                        </a:rPr>
                        <a:t>August 9-10, 2022 (with joint RC during RCA components</a:t>
                      </a:r>
                      <a:r>
                        <a:rPr lang="en-US" sz="800" b="0" i="0" u="none" strike="noStrike" dirty="0" smtClean="0">
                          <a:solidFill>
                            <a:srgbClr val="0070C0"/>
                          </a:solidFill>
                          <a:effectLst/>
                          <a:latin typeface="Calibri" panose="020F0502020204030204" pitchFamily="34" charset="0"/>
                        </a:rPr>
                        <a:t>) (</a:t>
                      </a:r>
                      <a:r>
                        <a:rPr lang="en-US" sz="800" b="0" i="0" u="none" strike="noStrike" dirty="0" smtClean="0">
                          <a:solidFill>
                            <a:srgbClr val="0070C0"/>
                          </a:solidFill>
                          <a:effectLst/>
                          <a:latin typeface="Calibri" panose="020F0502020204030204" pitchFamily="34" charset="0"/>
                          <a:hlinkClick r:id="rId2"/>
                        </a:rPr>
                        <a:t>link to materials</a:t>
                      </a:r>
                      <a:r>
                        <a:rPr lang="en-US" sz="800" b="0" i="0" u="none" strike="noStrike" dirty="0" smtClean="0">
                          <a:solidFill>
                            <a:srgbClr val="0070C0"/>
                          </a:solidFill>
                          <a:effectLst/>
                          <a:latin typeface="Calibri" panose="020F0502020204030204" pitchFamily="34" charset="0"/>
                        </a:rPr>
                        <a:t>)</a:t>
                      </a:r>
                      <a:r>
                        <a:rPr lang="en-US" sz="800" b="0" i="0" u="none" strike="noStrike" dirty="0">
                          <a:solidFill>
                            <a:srgbClr val="0070C0"/>
                          </a:solidFill>
                          <a:effectLst/>
                          <a:latin typeface="Calibri" panose="020F0502020204030204" pitchFamily="34" charset="0"/>
                        </a:rPr>
                        <a:t/>
                      </a:r>
                      <a:br>
                        <a:rPr lang="en-US" sz="800" b="0" i="0" u="none" strike="noStrike" dirty="0">
                          <a:solidFill>
                            <a:srgbClr val="0070C0"/>
                          </a:solidFill>
                          <a:effectLst/>
                          <a:latin typeface="Calibri" panose="020F0502020204030204" pitchFamily="34" charset="0"/>
                        </a:rPr>
                      </a:br>
                      <a:r>
                        <a:rPr lang="en-US" sz="800" b="1" i="0" u="none" strike="noStrike" dirty="0">
                          <a:solidFill>
                            <a:srgbClr val="00B050"/>
                          </a:solidFill>
                          <a:effectLst/>
                          <a:latin typeface="Calibri" panose="020F0502020204030204" pitchFamily="34" charset="0"/>
                        </a:rPr>
                        <a:t>Posting Materials Beginning: </a:t>
                      </a:r>
                      <a:r>
                        <a:rPr lang="en-US" sz="800" b="0" i="0" u="none" strike="noStrike" dirty="0">
                          <a:solidFill>
                            <a:srgbClr val="00B050"/>
                          </a:solidFill>
                          <a:effectLst/>
                          <a:latin typeface="Calibri" panose="020F0502020204030204" pitchFamily="34" charset="0"/>
                        </a:rPr>
                        <a:t>August 3, 2022</a:t>
                      </a:r>
                      <a:r>
                        <a:rPr lang="en-US" sz="800" b="1" i="0" u="none" strike="noStrike" dirty="0">
                          <a:solidFill>
                            <a:srgbClr val="000000"/>
                          </a:solidFill>
                          <a:effectLst/>
                          <a:latin typeface="Calibri" panose="020F0502020204030204" pitchFamily="34" charset="0"/>
                        </a:rPr>
                        <a:t/>
                      </a:r>
                      <a:br>
                        <a:rPr lang="en-US" sz="800" b="1" i="0" u="none" strike="noStrike" dirty="0">
                          <a:solidFill>
                            <a:srgbClr val="000000"/>
                          </a:solidFill>
                          <a:effectLst/>
                          <a:latin typeface="Calibri" panose="020F0502020204030204" pitchFamily="34" charset="0"/>
                        </a:rPr>
                      </a:br>
                      <a:r>
                        <a:rPr lang="en-US" sz="800" b="1" i="0" u="none" strike="noStrike" dirty="0">
                          <a:solidFill>
                            <a:srgbClr val="000000"/>
                          </a:solidFill>
                          <a:effectLst/>
                          <a:latin typeface="Calibri" panose="020F0502020204030204" pitchFamily="34" charset="0"/>
                        </a:rPr>
                        <a:t>Topics: </a:t>
                      </a:r>
                      <a:r>
                        <a:rPr lang="en-US" sz="800" b="0" i="0" u="none" strike="noStrike" dirty="0">
                          <a:solidFill>
                            <a:srgbClr val="000000"/>
                          </a:solidFill>
                          <a:effectLst/>
                          <a:latin typeface="Calibri" panose="020F0502020204030204" pitchFamily="34" charset="0"/>
                        </a:rPr>
                        <a:t>Continue discussion of ISO's </a:t>
                      </a:r>
                      <a:r>
                        <a:rPr lang="en-US" sz="800" b="0" i="0" u="none" strike="noStrike" dirty="0" smtClean="0">
                          <a:solidFill>
                            <a:srgbClr val="000000"/>
                          </a:solidFill>
                          <a:effectLst/>
                          <a:latin typeface="Calibri" panose="020F0502020204030204" pitchFamily="34" charset="0"/>
                        </a:rPr>
                        <a:t>conceptual design.</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Stakeholders should</a:t>
                      </a:r>
                      <a:r>
                        <a:rPr lang="en-US" sz="800" b="0" i="0" u="none" strike="noStrike" baseline="0" dirty="0" smtClean="0">
                          <a:solidFill>
                            <a:srgbClr val="000000"/>
                          </a:solidFill>
                          <a:effectLst/>
                          <a:latin typeface="Calibri" panose="020F0502020204030204" pitchFamily="34" charset="0"/>
                        </a:rPr>
                        <a:t> submit</a:t>
                      </a:r>
                      <a:r>
                        <a:rPr lang="en-US" sz="800" b="0" i="0" u="none" strike="noStrike" dirty="0" smtClean="0">
                          <a:solidFill>
                            <a:srgbClr val="000000"/>
                          </a:solidFill>
                          <a:effectLst/>
                          <a:latin typeface="Calibri" panose="020F0502020204030204" pitchFamily="34" charset="0"/>
                        </a:rPr>
                        <a:t> additional clarifying questions on average</a:t>
                      </a:r>
                      <a:r>
                        <a:rPr lang="en-US" sz="800" b="0" i="0" u="none" strike="noStrike" baseline="0" dirty="0" smtClean="0">
                          <a:solidFill>
                            <a:srgbClr val="000000"/>
                          </a:solidFill>
                          <a:effectLst/>
                          <a:latin typeface="Calibri" panose="020F0502020204030204" pitchFamily="34" charset="0"/>
                        </a:rPr>
                        <a:t> and marginal approaches or the conceptual design to the MC Secretary by </a:t>
                      </a:r>
                      <a:r>
                        <a:rPr lang="en-US" sz="800" b="0" i="0" u="none" strike="noStrike" baseline="0" dirty="0" smtClean="0">
                          <a:solidFill>
                            <a:srgbClr val="CC3399"/>
                          </a:solidFill>
                          <a:effectLst/>
                          <a:latin typeface="Calibri" panose="020F0502020204030204" pitchFamily="34" charset="0"/>
                        </a:rPr>
                        <a:t>July 22, 2022</a:t>
                      </a:r>
                      <a:endParaRPr lang="en-US" sz="800" b="1" i="0" u="none" strike="noStrike" dirty="0" smtClean="0">
                        <a:solidFill>
                          <a:srgbClr val="CC3399"/>
                        </a:solidFill>
                        <a:effectLst/>
                        <a:latin typeface="Calibri" panose="020F0502020204030204" pitchFamily="34" charset="0"/>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11854982"/>
                  </a:ext>
                </a:extLst>
              </a:tr>
              <a:tr h="105660">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M</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W</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F</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endParaRPr lang="en-US" sz="800" b="1" i="0" u="none" strike="noStrike" dirty="0">
                        <a:solidFill>
                          <a:srgbClr val="FFFFFF"/>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864089829"/>
                  </a:ext>
                </a:extLst>
              </a:tr>
              <a:tr h="105660">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Calibri" panose="020F0502020204030204" pitchFamily="34" charset="0"/>
                        </a:rPr>
                        <a:t>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dirty="0">
                          <a:solidFill>
                            <a:srgbClr val="000000"/>
                          </a:solidFill>
                          <a:effectLst/>
                          <a:latin typeface="Calibri" panose="020F0502020204030204" pitchFamily="34" charset="0"/>
                        </a:rPr>
                        <a:t>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928186094"/>
                  </a:ext>
                </a:extLst>
              </a:tr>
              <a:tr h="105660">
                <a:tc>
                  <a:txBody>
                    <a:bodyPr/>
                    <a:lstStyle/>
                    <a:p>
                      <a:pPr algn="ctr" fontAlgn="b"/>
                      <a:r>
                        <a:rPr lang="en-US" sz="800" b="0" i="0" u="none" strike="noStrike" dirty="0">
                          <a:solidFill>
                            <a:srgbClr val="000000"/>
                          </a:solidFill>
                          <a:effectLst/>
                          <a:latin typeface="Calibri" panose="020F0502020204030204" pitchFamily="34" charset="0"/>
                        </a:rPr>
                        <a:t>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Calibri" panose="020F0502020204030204" pitchFamily="34" charset="0"/>
                        </a:rPr>
                        <a:t>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1" i="0" u="none" strike="noStrike" dirty="0">
                          <a:solidFill>
                            <a:srgbClr val="FFFFFF"/>
                          </a:solidFill>
                          <a:effectLst/>
                          <a:latin typeface="Calibri" panose="020F0502020204030204" pitchFamily="34" charset="0"/>
                        </a:rPr>
                        <a:t>10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50000">
                          <a:srgbClr val="0070C0"/>
                        </a:gs>
                        <a:gs pos="50000">
                          <a:srgbClr val="00B050"/>
                        </a:gs>
                      </a:gsLst>
                      <a:lin ang="5400000" scaled="1"/>
                    </a:gradFill>
                  </a:tcPr>
                </a:tc>
                <a:tc>
                  <a:txBody>
                    <a:bodyPr/>
                    <a:lstStyle/>
                    <a:p>
                      <a:pPr algn="ctr" fontAlgn="b"/>
                      <a:r>
                        <a:rPr lang="en-US" sz="800" b="0" i="0" u="none" strike="noStrike" dirty="0">
                          <a:solidFill>
                            <a:srgbClr val="000000"/>
                          </a:solidFill>
                          <a:effectLst/>
                          <a:latin typeface="Calibri" panose="020F0502020204030204" pitchFamily="34" charset="0"/>
                        </a:rPr>
                        <a:t>11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415043532"/>
                  </a:ext>
                </a:extLst>
              </a:tr>
              <a:tr h="105660">
                <a:tc>
                  <a:txBody>
                    <a:bodyPr/>
                    <a:lstStyle/>
                    <a:p>
                      <a:pPr algn="ctr" fontAlgn="b"/>
                      <a:r>
                        <a:rPr lang="en-US" sz="800" b="0" i="0" u="none" strike="noStrike" dirty="0">
                          <a:solidFill>
                            <a:srgbClr val="000000"/>
                          </a:solidFill>
                          <a:effectLst/>
                          <a:latin typeface="Calibri" panose="020F0502020204030204" pitchFamily="34" charset="0"/>
                        </a:rPr>
                        <a:t>14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Calibri" panose="020F0502020204030204" pitchFamily="34" charset="0"/>
                        </a:rPr>
                        <a:t>16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3300"/>
                    </a:solidFill>
                  </a:tcPr>
                </a:tc>
                <a:tc>
                  <a:txBody>
                    <a:bodyPr/>
                    <a:lstStyle/>
                    <a:p>
                      <a:pPr algn="ctr" fontAlgn="b"/>
                      <a:r>
                        <a:rPr lang="en-US" sz="800" b="1" i="0" u="none" strike="noStrike" dirty="0">
                          <a:solidFill>
                            <a:srgbClr val="FFFFFF"/>
                          </a:solidFill>
                          <a:effectLst/>
                          <a:latin typeface="Calibri" panose="020F0502020204030204" pitchFamily="34" charset="0"/>
                        </a:rPr>
                        <a:t>17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3300"/>
                    </a:solidFill>
                  </a:tcPr>
                </a:tc>
                <a:tc>
                  <a:txBody>
                    <a:bodyPr/>
                    <a:lstStyle/>
                    <a:p>
                      <a:pPr algn="ctr" fontAlgn="b"/>
                      <a:r>
                        <a:rPr lang="en-US" sz="800" b="0" i="0" u="none" strike="noStrike" dirty="0">
                          <a:solidFill>
                            <a:srgbClr val="000000"/>
                          </a:solidFill>
                          <a:effectLst/>
                          <a:latin typeface="Calibri" panose="020F0502020204030204" pitchFamily="34" charset="0"/>
                        </a:rPr>
                        <a:t>18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776983210"/>
                  </a:ext>
                </a:extLst>
              </a:tr>
              <a:tr h="105660">
                <a:tc>
                  <a:txBody>
                    <a:bodyPr/>
                    <a:lstStyle/>
                    <a:p>
                      <a:pPr algn="ctr" fontAlgn="b"/>
                      <a:r>
                        <a:rPr lang="en-US" sz="800" b="0" i="0" u="none" strike="noStrike" dirty="0">
                          <a:solidFill>
                            <a:srgbClr val="000000"/>
                          </a:solidFill>
                          <a:effectLst/>
                          <a:latin typeface="Calibri" panose="020F0502020204030204" pitchFamily="34" charset="0"/>
                        </a:rPr>
                        <a:t>21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chemeClr val="bg1"/>
                          </a:solidFill>
                          <a:effectLst/>
                          <a:latin typeface="Calibri" panose="020F0502020204030204" pitchFamily="34" charset="0"/>
                        </a:rPr>
                        <a:t>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ctr" fontAlgn="b"/>
                      <a:r>
                        <a:rPr lang="en-US" sz="800" b="0" i="0" u="none" strike="noStrike" dirty="0">
                          <a:solidFill>
                            <a:srgbClr val="000000"/>
                          </a:solidFill>
                          <a:effectLst/>
                          <a:latin typeface="Calibri" panose="020F0502020204030204" pitchFamily="34" charset="0"/>
                        </a:rPr>
                        <a:t>23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402987390"/>
                  </a:ext>
                </a:extLst>
              </a:tr>
              <a:tr h="105660">
                <a:tc>
                  <a:txBody>
                    <a:bodyPr/>
                    <a:lstStyle/>
                    <a:p>
                      <a:pPr algn="ctr" fontAlgn="b"/>
                      <a:r>
                        <a:rPr lang="en-US" sz="800" b="0" i="0" u="none" strike="noStrike" dirty="0">
                          <a:solidFill>
                            <a:srgbClr val="000000"/>
                          </a:solidFill>
                          <a:effectLst/>
                          <a:latin typeface="Calibri" panose="020F0502020204030204" pitchFamily="34" charset="0"/>
                        </a:rPr>
                        <a:t>28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551220473"/>
                  </a:ext>
                </a:extLst>
              </a:tr>
            </a:tbl>
          </a:graphicData>
        </a:graphic>
      </p:graphicFrame>
      <p:graphicFrame>
        <p:nvGraphicFramePr>
          <p:cNvPr id="2" name="Table 1"/>
          <p:cNvGraphicFramePr>
            <a:graphicFrameLocks noGrp="1"/>
          </p:cNvGraphicFramePr>
          <p:nvPr>
            <p:extLst/>
          </p:nvPr>
        </p:nvGraphicFramePr>
        <p:xfrm>
          <a:off x="457201" y="492334"/>
          <a:ext cx="8077195" cy="912709"/>
        </p:xfrm>
        <a:graphic>
          <a:graphicData uri="http://schemas.openxmlformats.org/drawingml/2006/table">
            <a:tbl>
              <a:tblPr/>
              <a:tblGrid>
                <a:gridCol w="199368">
                  <a:extLst>
                    <a:ext uri="{9D8B030D-6E8A-4147-A177-3AD203B41FA5}">
                      <a16:colId xmlns:a16="http://schemas.microsoft.com/office/drawing/2014/main" val="2868970840"/>
                    </a:ext>
                  </a:extLst>
                </a:gridCol>
                <a:gridCol w="224290">
                  <a:extLst>
                    <a:ext uri="{9D8B030D-6E8A-4147-A177-3AD203B41FA5}">
                      <a16:colId xmlns:a16="http://schemas.microsoft.com/office/drawing/2014/main" val="3719121620"/>
                    </a:ext>
                  </a:extLst>
                </a:gridCol>
                <a:gridCol w="199368">
                  <a:extLst>
                    <a:ext uri="{9D8B030D-6E8A-4147-A177-3AD203B41FA5}">
                      <a16:colId xmlns:a16="http://schemas.microsoft.com/office/drawing/2014/main" val="3255010848"/>
                    </a:ext>
                  </a:extLst>
                </a:gridCol>
                <a:gridCol w="199368">
                  <a:extLst>
                    <a:ext uri="{9D8B030D-6E8A-4147-A177-3AD203B41FA5}">
                      <a16:colId xmlns:a16="http://schemas.microsoft.com/office/drawing/2014/main" val="2140579321"/>
                    </a:ext>
                  </a:extLst>
                </a:gridCol>
                <a:gridCol w="199368">
                  <a:extLst>
                    <a:ext uri="{9D8B030D-6E8A-4147-A177-3AD203B41FA5}">
                      <a16:colId xmlns:a16="http://schemas.microsoft.com/office/drawing/2014/main" val="1353803843"/>
                    </a:ext>
                  </a:extLst>
                </a:gridCol>
                <a:gridCol w="199368">
                  <a:extLst>
                    <a:ext uri="{9D8B030D-6E8A-4147-A177-3AD203B41FA5}">
                      <a16:colId xmlns:a16="http://schemas.microsoft.com/office/drawing/2014/main" val="1674652367"/>
                    </a:ext>
                  </a:extLst>
                </a:gridCol>
                <a:gridCol w="199368">
                  <a:extLst>
                    <a:ext uri="{9D8B030D-6E8A-4147-A177-3AD203B41FA5}">
                      <a16:colId xmlns:a16="http://schemas.microsoft.com/office/drawing/2014/main" val="3626152881"/>
                    </a:ext>
                  </a:extLst>
                </a:gridCol>
                <a:gridCol w="110760">
                  <a:extLst>
                    <a:ext uri="{9D8B030D-6E8A-4147-A177-3AD203B41FA5}">
                      <a16:colId xmlns:a16="http://schemas.microsoft.com/office/drawing/2014/main" val="1016196430"/>
                    </a:ext>
                  </a:extLst>
                </a:gridCol>
                <a:gridCol w="6545937">
                  <a:extLst>
                    <a:ext uri="{9D8B030D-6E8A-4147-A177-3AD203B41FA5}">
                      <a16:colId xmlns:a16="http://schemas.microsoft.com/office/drawing/2014/main" val="486870781"/>
                    </a:ext>
                  </a:extLst>
                </a:gridCol>
              </a:tblGrid>
              <a:tr h="107527">
                <a:tc gridSpan="7">
                  <a:txBody>
                    <a:bodyPr/>
                    <a:lstStyle/>
                    <a:p>
                      <a:pPr algn="ctr" fontAlgn="b"/>
                      <a:r>
                        <a:rPr lang="en-US" sz="800" b="1" i="0" u="none" strike="noStrike" dirty="0">
                          <a:solidFill>
                            <a:srgbClr val="000000"/>
                          </a:solidFill>
                          <a:effectLst/>
                          <a:latin typeface="Calibri" panose="020F0502020204030204" pitchFamily="34" charset="0"/>
                        </a:rPr>
                        <a:t>JUNE 2022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7">
                  <a:txBody>
                    <a:bodyPr/>
                    <a:lstStyle/>
                    <a:p>
                      <a:pPr algn="l" fontAlgn="ctr"/>
                      <a:r>
                        <a:rPr lang="en-US" sz="800" b="1" i="0" u="sng" strike="noStrike" dirty="0">
                          <a:solidFill>
                            <a:srgbClr val="000000"/>
                          </a:solidFill>
                          <a:effectLst/>
                          <a:latin typeface="Calibri" panose="020F0502020204030204" pitchFamily="34" charset="0"/>
                        </a:rPr>
                        <a:t>Joint Markets and Reliability Committees</a:t>
                      </a:r>
                      <a:br>
                        <a:rPr lang="en-US" sz="800" b="1" i="0" u="sng" strike="noStrike" dirty="0">
                          <a:solidFill>
                            <a:srgbClr val="000000"/>
                          </a:solidFill>
                          <a:effectLst/>
                          <a:latin typeface="Calibri" panose="020F0502020204030204" pitchFamily="34" charset="0"/>
                        </a:rPr>
                      </a:br>
                      <a:r>
                        <a:rPr lang="en-US" sz="800" b="1" i="0" u="none" strike="noStrike" dirty="0">
                          <a:solidFill>
                            <a:srgbClr val="0070C0"/>
                          </a:solidFill>
                          <a:effectLst/>
                          <a:latin typeface="Calibri" panose="020F0502020204030204" pitchFamily="34" charset="0"/>
                        </a:rPr>
                        <a:t>MC Meeting Dates: </a:t>
                      </a:r>
                      <a:r>
                        <a:rPr lang="en-US" sz="800" b="0" i="0" u="none" strike="noStrike" dirty="0">
                          <a:solidFill>
                            <a:srgbClr val="0070C0"/>
                          </a:solidFill>
                          <a:effectLst/>
                          <a:latin typeface="Calibri" panose="020F0502020204030204" pitchFamily="34" charset="0"/>
                        </a:rPr>
                        <a:t>June 7-8, 2022 (with joint RC during RCA components</a:t>
                      </a:r>
                      <a:r>
                        <a:rPr lang="en-US" sz="800" b="0" i="0" u="none" strike="noStrike" dirty="0" smtClean="0">
                          <a:solidFill>
                            <a:srgbClr val="0070C0"/>
                          </a:solidFill>
                          <a:effectLst/>
                          <a:latin typeface="Calibri" panose="020F0502020204030204" pitchFamily="34" charset="0"/>
                        </a:rPr>
                        <a:t>)(</a:t>
                      </a:r>
                      <a:r>
                        <a:rPr lang="en-US" sz="800" b="0" i="0" u="none" strike="noStrike" dirty="0" smtClean="0">
                          <a:solidFill>
                            <a:srgbClr val="0070C0"/>
                          </a:solidFill>
                          <a:effectLst/>
                          <a:latin typeface="Calibri" panose="020F0502020204030204" pitchFamily="34" charset="0"/>
                          <a:hlinkClick r:id="rId3"/>
                        </a:rPr>
                        <a:t>link to materials</a:t>
                      </a:r>
                      <a:r>
                        <a:rPr lang="en-US" sz="800" b="0" i="0" u="none" strike="noStrike" dirty="0" smtClean="0">
                          <a:solidFill>
                            <a:srgbClr val="0070C0"/>
                          </a:solidFill>
                          <a:effectLst/>
                          <a:latin typeface="Calibri" panose="020F0502020204030204" pitchFamily="34" charset="0"/>
                        </a:rPr>
                        <a:t>)</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none" strike="noStrike" dirty="0">
                          <a:solidFill>
                            <a:srgbClr val="00B050"/>
                          </a:solidFill>
                          <a:effectLst/>
                          <a:latin typeface="Calibri" panose="020F0502020204030204" pitchFamily="34" charset="0"/>
                        </a:rPr>
                        <a:t>Posting Materials Beginning: </a:t>
                      </a:r>
                      <a:r>
                        <a:rPr lang="en-US" sz="800" b="0" i="0" u="none" strike="noStrike" dirty="0">
                          <a:solidFill>
                            <a:srgbClr val="00B050"/>
                          </a:solidFill>
                          <a:effectLst/>
                          <a:latin typeface="Calibri" panose="020F0502020204030204" pitchFamily="34" charset="0"/>
                        </a:rPr>
                        <a:t>June 1, 2022</a:t>
                      </a:r>
                      <a:r>
                        <a:rPr lang="en-US" sz="800" b="1" i="0" u="none" strike="noStrike" dirty="0">
                          <a:solidFill>
                            <a:srgbClr val="000000"/>
                          </a:solidFill>
                          <a:effectLst/>
                          <a:latin typeface="Calibri" panose="020F0502020204030204" pitchFamily="34" charset="0"/>
                        </a:rPr>
                        <a:t/>
                      </a:r>
                      <a:br>
                        <a:rPr lang="en-US" sz="800" b="1" i="0" u="none" strike="noStrike" dirty="0">
                          <a:solidFill>
                            <a:srgbClr val="000000"/>
                          </a:solidFill>
                          <a:effectLst/>
                          <a:latin typeface="Calibri" panose="020F0502020204030204" pitchFamily="34" charset="0"/>
                        </a:rPr>
                      </a:br>
                      <a:r>
                        <a:rPr lang="en-US" sz="800" b="1" i="0" u="none" strike="noStrike" dirty="0">
                          <a:solidFill>
                            <a:srgbClr val="000000"/>
                          </a:solidFill>
                          <a:effectLst/>
                          <a:latin typeface="Calibri" panose="020F0502020204030204" pitchFamily="34" charset="0"/>
                        </a:rPr>
                        <a:t>Topics: </a:t>
                      </a:r>
                      <a:r>
                        <a:rPr lang="en-US" sz="800" b="0" i="0" u="none" strike="noStrike" kern="1200" dirty="0">
                          <a:solidFill>
                            <a:srgbClr val="000000"/>
                          </a:solidFill>
                          <a:effectLst/>
                          <a:latin typeface="Calibri" panose="020F0502020204030204" pitchFamily="34" charset="0"/>
                          <a:ea typeface="+mn-ea"/>
                          <a:cs typeface="+mn-cs"/>
                        </a:rPr>
                        <a:t>Review background and discuss </a:t>
                      </a:r>
                      <a:r>
                        <a:rPr lang="en-US" sz="800" b="0" i="0" u="none" strike="noStrike" kern="1200" dirty="0" smtClean="0">
                          <a:solidFill>
                            <a:srgbClr val="000000"/>
                          </a:solidFill>
                          <a:effectLst/>
                          <a:latin typeface="Calibri" panose="020F0502020204030204" pitchFamily="34" charset="0"/>
                          <a:ea typeface="+mn-ea"/>
                          <a:cs typeface="+mn-cs"/>
                        </a:rPr>
                        <a:t>opportunities for adjusting the way resources are accredited in the FCM to support a reliable, clean-energy transition</a:t>
                      </a:r>
                      <a:endParaRPr lang="en-US" sz="800" b="0" i="0" u="none" strike="noStrike" kern="1200" dirty="0">
                        <a:solidFill>
                          <a:srgbClr val="000000"/>
                        </a:solidFill>
                        <a:effectLst/>
                        <a:latin typeface="Calibri" panose="020F0502020204030204" pitchFamily="34" charset="0"/>
                        <a:ea typeface="+mn-ea"/>
                        <a:cs typeface="+mn-cs"/>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13303514"/>
                  </a:ext>
                </a:extLst>
              </a:tr>
              <a:tr h="107527">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M</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W</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F</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endParaRPr lang="en-US" sz="800" b="1" i="0" u="none" strike="noStrike" dirty="0">
                        <a:solidFill>
                          <a:srgbClr val="FFFFFF"/>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pPr algn="l" fontAlgn="ctr"/>
                      <a:endParaRPr lang="en-US" sz="900" b="0" i="0" u="none" strike="noStrike" kern="1200" dirty="0">
                        <a:solidFill>
                          <a:srgbClr val="000000"/>
                        </a:solidFill>
                        <a:effectLst/>
                        <a:latin typeface="Calibri" panose="020F0502020204030204" pitchFamily="34" charset="0"/>
                        <a:ea typeface="+mn-ea"/>
                        <a:cs typeface="+mn-cs"/>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47529448"/>
                  </a:ext>
                </a:extLst>
              </a:tr>
              <a:tr h="107527">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Calibri" panose="020F0502020204030204" pitchFamily="34" charset="0"/>
                        </a:rPr>
                        <a:t>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dirty="0">
                          <a:solidFill>
                            <a:srgbClr val="000000"/>
                          </a:solidFill>
                          <a:effectLst/>
                          <a:latin typeface="Calibri" panose="020F0502020204030204" pitchFamily="34" charset="0"/>
                        </a:rPr>
                        <a:t>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pPr algn="l" fontAlgn="ctr"/>
                      <a:endParaRPr lang="en-US" sz="900" b="0" i="0" u="none" strike="noStrike" kern="1200" dirty="0">
                        <a:solidFill>
                          <a:srgbClr val="000000"/>
                        </a:solidFill>
                        <a:effectLst/>
                        <a:latin typeface="Calibri" panose="020F0502020204030204" pitchFamily="34" charset="0"/>
                        <a:ea typeface="+mn-ea"/>
                        <a:cs typeface="+mn-cs"/>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48615503"/>
                  </a:ext>
                </a:extLst>
              </a:tr>
              <a:tr h="107527">
                <a:tc>
                  <a:txBody>
                    <a:bodyPr/>
                    <a:lstStyle/>
                    <a:p>
                      <a:pPr algn="ctr" fontAlgn="b"/>
                      <a:r>
                        <a:rPr lang="en-US" sz="800" b="0" i="0" u="none" strike="noStrike" dirty="0">
                          <a:solidFill>
                            <a:srgbClr val="000000"/>
                          </a:solidFill>
                          <a:effectLst/>
                          <a:latin typeface="Calibri" panose="020F0502020204030204" pitchFamily="34" charset="0"/>
                        </a:rPr>
                        <a:t>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Calibri" panose="020F0502020204030204" pitchFamily="34" charset="0"/>
                        </a:rPr>
                        <a:t>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1" i="0" u="none" strike="noStrike" dirty="0">
                          <a:solidFill>
                            <a:srgbClr val="FFFFFF"/>
                          </a:solidFill>
                          <a:effectLst/>
                          <a:latin typeface="Calibri" panose="020F0502020204030204" pitchFamily="34" charset="0"/>
                        </a:rPr>
                        <a:t>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0" i="0" u="none" strike="noStrike" dirty="0">
                          <a:solidFill>
                            <a:srgbClr val="000000"/>
                          </a:solidFill>
                          <a:effectLst/>
                          <a:latin typeface="Calibri" panose="020F0502020204030204" pitchFamily="34" charset="0"/>
                        </a:rPr>
                        <a:t>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pPr algn="l" fontAlgn="ctr"/>
                      <a:endParaRPr lang="en-US" sz="900" b="0" i="0" u="none" strike="noStrike" kern="1200" dirty="0">
                        <a:solidFill>
                          <a:srgbClr val="000000"/>
                        </a:solidFill>
                        <a:effectLst/>
                        <a:latin typeface="Calibri" panose="020F0502020204030204" pitchFamily="34" charset="0"/>
                        <a:ea typeface="+mn-ea"/>
                        <a:cs typeface="+mn-cs"/>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21691450"/>
                  </a:ext>
                </a:extLst>
              </a:tr>
              <a:tr h="107527">
                <a:tc>
                  <a:txBody>
                    <a:bodyPr/>
                    <a:lstStyle/>
                    <a:p>
                      <a:pPr algn="ctr" fontAlgn="b"/>
                      <a:r>
                        <a:rPr lang="en-US" sz="800" b="0" i="0" u="none" strike="noStrike" dirty="0">
                          <a:solidFill>
                            <a:srgbClr val="000000"/>
                          </a:solidFill>
                          <a:effectLst/>
                          <a:latin typeface="Calibri" panose="020F0502020204030204" pitchFamily="34" charset="0"/>
                        </a:rPr>
                        <a:t>12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pPr algn="l" fontAlgn="ctr"/>
                      <a:endParaRPr lang="en-US" sz="900" b="0" i="0" u="none" strike="noStrike" kern="1200" dirty="0">
                        <a:solidFill>
                          <a:srgbClr val="000000"/>
                        </a:solidFill>
                        <a:effectLst/>
                        <a:latin typeface="Calibri" panose="020F0502020204030204" pitchFamily="34" charset="0"/>
                        <a:ea typeface="+mn-ea"/>
                        <a:cs typeface="+mn-cs"/>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47760577"/>
                  </a:ext>
                </a:extLst>
              </a:tr>
              <a:tr h="107527">
                <a:tc>
                  <a:txBody>
                    <a:bodyPr/>
                    <a:lstStyle/>
                    <a:p>
                      <a:pPr algn="ctr" fontAlgn="b"/>
                      <a:r>
                        <a:rPr lang="en-US" sz="800" b="0" i="0" u="none" strike="noStrike" dirty="0">
                          <a:solidFill>
                            <a:srgbClr val="000000"/>
                          </a:solidFill>
                          <a:effectLst/>
                          <a:latin typeface="Calibri" panose="020F0502020204030204" pitchFamily="34" charset="0"/>
                        </a:rPr>
                        <a:t>19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chemeClr val="bg1"/>
                          </a:solidFill>
                          <a:effectLst/>
                          <a:latin typeface="Calibri" panose="020F0502020204030204" pitchFamily="34" charset="0"/>
                        </a:rPr>
                        <a:t>24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3399"/>
                    </a:solidFill>
                  </a:tcPr>
                </a:tc>
                <a:tc>
                  <a:txBody>
                    <a:bodyPr/>
                    <a:lstStyle/>
                    <a:p>
                      <a:pPr algn="ctr" fontAlgn="b"/>
                      <a:r>
                        <a:rPr lang="en-US" sz="800" b="0" i="0" u="none" strike="noStrike" dirty="0">
                          <a:solidFill>
                            <a:srgbClr val="000000"/>
                          </a:solidFill>
                          <a:effectLst/>
                          <a:latin typeface="Calibri" panose="020F0502020204030204" pitchFamily="34" charset="0"/>
                        </a:rPr>
                        <a:t>25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pPr algn="l" fontAlgn="ctr"/>
                      <a:endParaRPr lang="en-US" sz="900" b="0" i="0" u="none" strike="noStrike" kern="1200" dirty="0">
                        <a:solidFill>
                          <a:srgbClr val="000000"/>
                        </a:solidFill>
                        <a:effectLst/>
                        <a:latin typeface="Calibri" panose="020F0502020204030204" pitchFamily="34" charset="0"/>
                        <a:ea typeface="+mn-ea"/>
                        <a:cs typeface="+mn-cs"/>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30383352"/>
                  </a:ext>
                </a:extLst>
              </a:tr>
              <a:tr h="107527">
                <a:tc>
                  <a:txBody>
                    <a:bodyPr/>
                    <a:lstStyle/>
                    <a:p>
                      <a:pPr algn="ctr" fontAlgn="b"/>
                      <a:r>
                        <a:rPr lang="en-US" sz="800" b="0" i="0" u="none" strike="noStrike" dirty="0">
                          <a:solidFill>
                            <a:srgbClr val="000000"/>
                          </a:solidFill>
                          <a:effectLst/>
                          <a:latin typeface="Calibri" panose="020F0502020204030204" pitchFamily="34" charset="0"/>
                        </a:rPr>
                        <a:t>26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pPr algn="l" fontAlgn="ctr"/>
                      <a:endParaRPr lang="en-US" sz="900" b="0" i="0" u="none" strike="noStrike" kern="1200" dirty="0">
                        <a:solidFill>
                          <a:srgbClr val="000000"/>
                        </a:solidFill>
                        <a:effectLst/>
                        <a:latin typeface="Calibri" panose="020F0502020204030204" pitchFamily="34" charset="0"/>
                        <a:ea typeface="+mn-ea"/>
                        <a:cs typeface="+mn-cs"/>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20766115"/>
                  </a:ext>
                </a:extLst>
              </a:tr>
            </a:tbl>
          </a:graphicData>
        </a:graphic>
      </p:graphicFrame>
      <p:graphicFrame>
        <p:nvGraphicFramePr>
          <p:cNvPr id="9" name="Table 8"/>
          <p:cNvGraphicFramePr>
            <a:graphicFrameLocks noGrp="1"/>
          </p:cNvGraphicFramePr>
          <p:nvPr>
            <p:extLst/>
          </p:nvPr>
        </p:nvGraphicFramePr>
        <p:xfrm>
          <a:off x="457202" y="1504950"/>
          <a:ext cx="8077192" cy="1043096"/>
        </p:xfrm>
        <a:graphic>
          <a:graphicData uri="http://schemas.openxmlformats.org/drawingml/2006/table">
            <a:tbl>
              <a:tblPr/>
              <a:tblGrid>
                <a:gridCol w="199368">
                  <a:extLst>
                    <a:ext uri="{9D8B030D-6E8A-4147-A177-3AD203B41FA5}">
                      <a16:colId xmlns:a16="http://schemas.microsoft.com/office/drawing/2014/main" val="3928759002"/>
                    </a:ext>
                  </a:extLst>
                </a:gridCol>
                <a:gridCol w="224290">
                  <a:extLst>
                    <a:ext uri="{9D8B030D-6E8A-4147-A177-3AD203B41FA5}">
                      <a16:colId xmlns:a16="http://schemas.microsoft.com/office/drawing/2014/main" val="4250410871"/>
                    </a:ext>
                  </a:extLst>
                </a:gridCol>
                <a:gridCol w="199368">
                  <a:extLst>
                    <a:ext uri="{9D8B030D-6E8A-4147-A177-3AD203B41FA5}">
                      <a16:colId xmlns:a16="http://schemas.microsoft.com/office/drawing/2014/main" val="2960430604"/>
                    </a:ext>
                  </a:extLst>
                </a:gridCol>
                <a:gridCol w="199368">
                  <a:extLst>
                    <a:ext uri="{9D8B030D-6E8A-4147-A177-3AD203B41FA5}">
                      <a16:colId xmlns:a16="http://schemas.microsoft.com/office/drawing/2014/main" val="2990692015"/>
                    </a:ext>
                  </a:extLst>
                </a:gridCol>
                <a:gridCol w="199368">
                  <a:extLst>
                    <a:ext uri="{9D8B030D-6E8A-4147-A177-3AD203B41FA5}">
                      <a16:colId xmlns:a16="http://schemas.microsoft.com/office/drawing/2014/main" val="3378491375"/>
                    </a:ext>
                  </a:extLst>
                </a:gridCol>
                <a:gridCol w="199368">
                  <a:extLst>
                    <a:ext uri="{9D8B030D-6E8A-4147-A177-3AD203B41FA5}">
                      <a16:colId xmlns:a16="http://schemas.microsoft.com/office/drawing/2014/main" val="4260121142"/>
                    </a:ext>
                  </a:extLst>
                </a:gridCol>
                <a:gridCol w="199368">
                  <a:extLst>
                    <a:ext uri="{9D8B030D-6E8A-4147-A177-3AD203B41FA5}">
                      <a16:colId xmlns:a16="http://schemas.microsoft.com/office/drawing/2014/main" val="2076339600"/>
                    </a:ext>
                  </a:extLst>
                </a:gridCol>
                <a:gridCol w="110760">
                  <a:extLst>
                    <a:ext uri="{9D8B030D-6E8A-4147-A177-3AD203B41FA5}">
                      <a16:colId xmlns:a16="http://schemas.microsoft.com/office/drawing/2014/main" val="3843519573"/>
                    </a:ext>
                  </a:extLst>
                </a:gridCol>
                <a:gridCol w="6545934">
                  <a:extLst>
                    <a:ext uri="{9D8B030D-6E8A-4147-A177-3AD203B41FA5}">
                      <a16:colId xmlns:a16="http://schemas.microsoft.com/office/drawing/2014/main" val="3627308435"/>
                    </a:ext>
                  </a:extLst>
                </a:gridCol>
              </a:tblGrid>
              <a:tr h="104729">
                <a:tc gridSpan="7">
                  <a:txBody>
                    <a:bodyPr/>
                    <a:lstStyle/>
                    <a:p>
                      <a:pPr algn="ctr" fontAlgn="b"/>
                      <a:r>
                        <a:rPr lang="en-US" sz="800" b="1" i="0" u="none" strike="noStrike" dirty="0">
                          <a:solidFill>
                            <a:srgbClr val="000000"/>
                          </a:solidFill>
                          <a:effectLst/>
                          <a:latin typeface="Calibri" panose="020F0502020204030204" pitchFamily="34" charset="0"/>
                        </a:rPr>
                        <a:t>JULY 2022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8">
                  <a:txBody>
                    <a:bodyPr/>
                    <a:lstStyle/>
                    <a:p>
                      <a:pPr algn="l" fontAlgn="ctr"/>
                      <a:r>
                        <a:rPr lang="en-US" sz="800" b="1" i="0" u="sng" strike="noStrike" dirty="0">
                          <a:solidFill>
                            <a:srgbClr val="000000"/>
                          </a:solidFill>
                          <a:effectLst/>
                          <a:latin typeface="Calibri" panose="020F0502020204030204" pitchFamily="34" charset="0"/>
                        </a:rPr>
                        <a:t>Joint Markets and Reliability Committees</a:t>
                      </a:r>
                      <a:br>
                        <a:rPr lang="en-US" sz="800" b="1" i="0" u="sng" strike="noStrike" dirty="0">
                          <a:solidFill>
                            <a:srgbClr val="000000"/>
                          </a:solidFill>
                          <a:effectLst/>
                          <a:latin typeface="Calibri" panose="020F0502020204030204" pitchFamily="34" charset="0"/>
                        </a:rPr>
                      </a:br>
                      <a:r>
                        <a:rPr lang="en-US" sz="800" b="1" i="0" u="none" strike="noStrike" dirty="0">
                          <a:solidFill>
                            <a:srgbClr val="0070C0"/>
                          </a:solidFill>
                          <a:effectLst/>
                          <a:latin typeface="Calibri" panose="020F0502020204030204" pitchFamily="34" charset="0"/>
                        </a:rPr>
                        <a:t>MC Meeting Dates: </a:t>
                      </a:r>
                      <a:r>
                        <a:rPr lang="en-US" sz="800" b="0" i="0" u="none" strike="noStrike" dirty="0">
                          <a:solidFill>
                            <a:srgbClr val="0070C0"/>
                          </a:solidFill>
                          <a:effectLst/>
                          <a:latin typeface="Calibri" panose="020F0502020204030204" pitchFamily="34" charset="0"/>
                        </a:rPr>
                        <a:t>July 12-14, 2022 (with joint RC during RCA components)</a:t>
                      </a:r>
                      <a:r>
                        <a:rPr lang="en-US" sz="800" b="0" i="0" u="none" strike="noStrike" dirty="0">
                          <a:solidFill>
                            <a:srgbClr val="000000"/>
                          </a:solidFill>
                          <a:effectLst/>
                          <a:latin typeface="Calibri" panose="020F0502020204030204" pitchFamily="34" charset="0"/>
                        </a:rPr>
                        <a:t> </a:t>
                      </a:r>
                      <a:r>
                        <a:rPr lang="en-US" sz="800" b="0" i="0" u="none" strike="noStrike" kern="1200" dirty="0" smtClean="0">
                          <a:solidFill>
                            <a:srgbClr val="0070C0"/>
                          </a:solidFill>
                          <a:effectLst/>
                          <a:latin typeface="Calibri" panose="020F0502020204030204" pitchFamily="34" charset="0"/>
                          <a:ea typeface="+mn-ea"/>
                          <a:cs typeface="+mn-cs"/>
                        </a:rPr>
                        <a:t>(</a:t>
                      </a:r>
                      <a:r>
                        <a:rPr lang="en-US" sz="800" b="0" i="0" u="none" strike="noStrike" kern="1200" dirty="0" smtClean="0">
                          <a:solidFill>
                            <a:srgbClr val="0070C0"/>
                          </a:solidFill>
                          <a:effectLst/>
                          <a:latin typeface="Calibri" panose="020F0502020204030204" pitchFamily="34" charset="0"/>
                          <a:ea typeface="+mn-ea"/>
                          <a:cs typeface="+mn-cs"/>
                          <a:hlinkClick r:id="rId4"/>
                        </a:rPr>
                        <a:t>link to materials</a:t>
                      </a:r>
                      <a:r>
                        <a:rPr lang="en-US" sz="800" b="0" i="0" u="none" strike="noStrike" kern="1200" dirty="0" smtClean="0">
                          <a:solidFill>
                            <a:srgbClr val="0070C0"/>
                          </a:solidFill>
                          <a:effectLst/>
                          <a:latin typeface="Calibri" panose="020F0502020204030204" pitchFamily="34" charset="0"/>
                          <a:ea typeface="+mn-ea"/>
                          <a:cs typeface="+mn-cs"/>
                        </a:rPr>
                        <a:t>)</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none" strike="noStrike" dirty="0">
                          <a:solidFill>
                            <a:srgbClr val="00B050"/>
                          </a:solidFill>
                          <a:effectLst/>
                          <a:latin typeface="Calibri" panose="020F0502020204030204" pitchFamily="34" charset="0"/>
                        </a:rPr>
                        <a:t>Posting Materials Beginning: </a:t>
                      </a:r>
                      <a:r>
                        <a:rPr lang="en-US" sz="800" b="0" i="0" u="none" strike="noStrike" dirty="0">
                          <a:solidFill>
                            <a:srgbClr val="00B050"/>
                          </a:solidFill>
                          <a:effectLst/>
                          <a:latin typeface="Calibri" panose="020F0502020204030204" pitchFamily="34" charset="0"/>
                        </a:rPr>
                        <a:t>July 6, 2022</a:t>
                      </a:r>
                      <a:r>
                        <a:rPr lang="en-US" sz="800" b="1" i="0" u="none" strike="noStrike" dirty="0">
                          <a:solidFill>
                            <a:srgbClr val="000000"/>
                          </a:solidFill>
                          <a:effectLst/>
                          <a:latin typeface="Calibri" panose="020F0502020204030204" pitchFamily="34" charset="0"/>
                        </a:rPr>
                        <a:t/>
                      </a:r>
                      <a:br>
                        <a:rPr lang="en-US" sz="800" b="1" i="0" u="none" strike="noStrike" dirty="0">
                          <a:solidFill>
                            <a:srgbClr val="000000"/>
                          </a:solidFill>
                          <a:effectLst/>
                          <a:latin typeface="Calibri" panose="020F0502020204030204" pitchFamily="34" charset="0"/>
                        </a:rPr>
                      </a:br>
                      <a:r>
                        <a:rPr lang="en-US" sz="800" b="1" i="0" u="none" strike="noStrike" dirty="0">
                          <a:solidFill>
                            <a:srgbClr val="000000"/>
                          </a:solidFill>
                          <a:effectLst/>
                          <a:latin typeface="Calibri" panose="020F0502020204030204" pitchFamily="34" charset="0"/>
                        </a:rPr>
                        <a:t>Topics: </a:t>
                      </a:r>
                      <a:r>
                        <a:rPr lang="en-US" sz="800" b="0" i="0" u="none" strike="noStrike" dirty="0">
                          <a:solidFill>
                            <a:srgbClr val="000000"/>
                          </a:solidFill>
                          <a:effectLst/>
                          <a:latin typeface="Calibri" panose="020F0502020204030204" pitchFamily="34" charset="0"/>
                        </a:rPr>
                        <a:t>Discussion of ISO's design objectives and conceptual </a:t>
                      </a:r>
                      <a:r>
                        <a:rPr lang="en-US" sz="800" b="0" i="0" u="none" strike="noStrike" dirty="0" smtClean="0">
                          <a:solidFill>
                            <a:srgbClr val="000000"/>
                          </a:solidFill>
                          <a:effectLst/>
                          <a:latin typeface="Calibri" panose="020F0502020204030204" pitchFamily="34" charset="0"/>
                        </a:rPr>
                        <a:t>design.</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Stakeholders should</a:t>
                      </a:r>
                      <a:r>
                        <a:rPr lang="en-US" sz="800" b="0" i="0" u="none" strike="noStrike" baseline="0" dirty="0" smtClean="0">
                          <a:solidFill>
                            <a:srgbClr val="000000"/>
                          </a:solidFill>
                          <a:effectLst/>
                          <a:latin typeface="Calibri" panose="020F0502020204030204" pitchFamily="34" charset="0"/>
                        </a:rPr>
                        <a:t> submit</a:t>
                      </a:r>
                      <a:r>
                        <a:rPr lang="en-US" sz="800" b="0" i="0" u="none" strike="noStrike" dirty="0" smtClean="0">
                          <a:solidFill>
                            <a:srgbClr val="000000"/>
                          </a:solidFill>
                          <a:effectLst/>
                          <a:latin typeface="Calibri" panose="020F0502020204030204" pitchFamily="34" charset="0"/>
                        </a:rPr>
                        <a:t> additional clarifying questions on average</a:t>
                      </a:r>
                      <a:r>
                        <a:rPr lang="en-US" sz="800" b="0" i="0" u="none" strike="noStrike" baseline="0" dirty="0" smtClean="0">
                          <a:solidFill>
                            <a:srgbClr val="000000"/>
                          </a:solidFill>
                          <a:effectLst/>
                          <a:latin typeface="Calibri" panose="020F0502020204030204" pitchFamily="34" charset="0"/>
                        </a:rPr>
                        <a:t> and marginal approaches to the MC Secretary by </a:t>
                      </a:r>
                      <a:r>
                        <a:rPr lang="en-US" sz="800" b="0" i="0" u="none" strike="noStrike" baseline="0" dirty="0" smtClean="0">
                          <a:solidFill>
                            <a:srgbClr val="CC3399"/>
                          </a:solidFill>
                          <a:effectLst/>
                          <a:latin typeface="Calibri" panose="020F0502020204030204" pitchFamily="34" charset="0"/>
                        </a:rPr>
                        <a:t>June 24, 2022</a:t>
                      </a:r>
                      <a:endParaRPr lang="en-US" sz="800" b="1" i="0" u="none" strike="noStrike" dirty="0">
                        <a:solidFill>
                          <a:srgbClr val="CC3399"/>
                        </a:solidFill>
                        <a:effectLst/>
                        <a:latin typeface="Calibri" panose="020F0502020204030204" pitchFamily="34" charset="0"/>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15247814"/>
                  </a:ext>
                </a:extLst>
              </a:tr>
              <a:tr h="104729">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M</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W</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F</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endParaRPr lang="en-US" sz="800" b="1" i="0" u="none" strike="noStrike" dirty="0">
                        <a:solidFill>
                          <a:srgbClr val="FFFFFF"/>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096990239"/>
                  </a:ext>
                </a:extLst>
              </a:tr>
              <a:tr h="104729">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265587430"/>
                  </a:ext>
                </a:extLst>
              </a:tr>
              <a:tr h="104729">
                <a:tc>
                  <a:txBody>
                    <a:bodyPr/>
                    <a:lstStyle/>
                    <a:p>
                      <a:pPr algn="ctr" fontAlgn="b"/>
                      <a:r>
                        <a:rPr lang="en-US" sz="800" b="0" i="0" u="none" strike="noStrike" dirty="0">
                          <a:solidFill>
                            <a:srgbClr val="000000"/>
                          </a:solidFill>
                          <a:effectLst/>
                          <a:latin typeface="Calibri" panose="020F0502020204030204" pitchFamily="34" charset="0"/>
                        </a:rPr>
                        <a:t>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Calibri" panose="020F0502020204030204" pitchFamily="34" charset="0"/>
                        </a:rPr>
                        <a:t>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dirty="0">
                          <a:solidFill>
                            <a:srgbClr val="000000"/>
                          </a:solidFill>
                          <a:effectLst/>
                          <a:latin typeface="Calibri" panose="020F0502020204030204" pitchFamily="34" charset="0"/>
                        </a:rPr>
                        <a:t>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744404827"/>
                  </a:ext>
                </a:extLst>
              </a:tr>
              <a:tr h="104729">
                <a:tc>
                  <a:txBody>
                    <a:bodyPr/>
                    <a:lstStyle/>
                    <a:p>
                      <a:pPr algn="ctr" fontAlgn="b"/>
                      <a:r>
                        <a:rPr lang="en-US" sz="800" b="0" i="0" u="none" strike="noStrike" dirty="0">
                          <a:solidFill>
                            <a:srgbClr val="000000"/>
                          </a:solidFill>
                          <a:effectLst/>
                          <a:latin typeface="Calibri" panose="020F0502020204030204" pitchFamily="34" charset="0"/>
                        </a:rPr>
                        <a:t>10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Calibri" panose="020F0502020204030204" pitchFamily="34" charset="0"/>
                        </a:rPr>
                        <a:t>12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1" i="0" u="none" strike="noStrike" dirty="0">
                          <a:solidFill>
                            <a:srgbClr val="FFFFFF"/>
                          </a:solidFill>
                          <a:effectLst/>
                          <a:latin typeface="Calibri" panose="020F0502020204030204" pitchFamily="34" charset="0"/>
                        </a:rPr>
                        <a:t>13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1" i="0" u="none" strike="noStrike" dirty="0">
                          <a:solidFill>
                            <a:srgbClr val="FFFFFF"/>
                          </a:solidFill>
                          <a:effectLst/>
                          <a:latin typeface="Calibri" panose="020F0502020204030204" pitchFamily="34" charset="0"/>
                        </a:rPr>
                        <a:t>14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0" i="0" u="none" strike="noStrike" dirty="0">
                          <a:solidFill>
                            <a:srgbClr val="000000"/>
                          </a:solidFill>
                          <a:effectLst/>
                          <a:latin typeface="Calibri" panose="020F0502020204030204" pitchFamily="34" charset="0"/>
                        </a:rPr>
                        <a:t>15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460021410"/>
                  </a:ext>
                </a:extLst>
              </a:tr>
              <a:tr h="104729">
                <a:tc>
                  <a:txBody>
                    <a:bodyPr/>
                    <a:lstStyle/>
                    <a:p>
                      <a:pPr algn="ctr" fontAlgn="b"/>
                      <a:r>
                        <a:rPr lang="en-US" sz="800" b="0" i="0" u="none" strike="noStrike" dirty="0">
                          <a:solidFill>
                            <a:srgbClr val="000000"/>
                          </a:solidFill>
                          <a:effectLst/>
                          <a:latin typeface="Calibri" panose="020F0502020204030204" pitchFamily="34" charset="0"/>
                        </a:rPr>
                        <a:t>17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chemeClr val="bg1"/>
                          </a:solidFill>
                          <a:effectLst/>
                          <a:latin typeface="Calibri" panose="020F0502020204030204" pitchFamily="34" charset="0"/>
                        </a:rPr>
                        <a:t>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3399"/>
                    </a:solidFill>
                  </a:tcPr>
                </a:tc>
                <a:tc>
                  <a:txBody>
                    <a:bodyPr/>
                    <a:lstStyle/>
                    <a:p>
                      <a:pPr algn="ctr" fontAlgn="b"/>
                      <a:r>
                        <a:rPr lang="en-US" sz="800" b="0" i="0" u="none" strike="noStrike" dirty="0">
                          <a:solidFill>
                            <a:srgbClr val="000000"/>
                          </a:solidFill>
                          <a:effectLst/>
                          <a:latin typeface="Calibri" panose="020F0502020204030204" pitchFamily="34" charset="0"/>
                        </a:rPr>
                        <a:t>23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70500564"/>
                  </a:ext>
                </a:extLst>
              </a:tr>
              <a:tr h="104729">
                <a:tc>
                  <a:txBody>
                    <a:bodyPr/>
                    <a:lstStyle/>
                    <a:p>
                      <a:pPr algn="ctr" fontAlgn="b"/>
                      <a:r>
                        <a:rPr lang="en-US" sz="800" b="0" i="0" u="none" strike="noStrike" dirty="0">
                          <a:solidFill>
                            <a:srgbClr val="000000"/>
                          </a:solidFill>
                          <a:effectLst/>
                          <a:latin typeface="Calibri" panose="020F0502020204030204" pitchFamily="34" charset="0"/>
                        </a:rPr>
                        <a:t>24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431493939"/>
                  </a:ext>
                </a:extLst>
              </a:tr>
              <a:tr h="104729">
                <a:tc>
                  <a:txBody>
                    <a:bodyPr/>
                    <a:lstStyle/>
                    <a:p>
                      <a:pPr algn="ctr" fontAlgn="b"/>
                      <a:r>
                        <a:rPr lang="en-US" sz="800" b="0" i="0" u="none" strike="noStrike" dirty="0">
                          <a:solidFill>
                            <a:srgbClr val="000000"/>
                          </a:solidFill>
                          <a:effectLst/>
                          <a:latin typeface="Calibri" panose="020F0502020204030204" pitchFamily="34" charset="0"/>
                        </a:rPr>
                        <a:t>31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830398108"/>
                  </a:ext>
                </a:extLst>
              </a:tr>
            </a:tbl>
          </a:graphicData>
        </a:graphic>
      </p:graphicFrame>
      <p:graphicFrame>
        <p:nvGraphicFramePr>
          <p:cNvPr id="7" name="Table 6"/>
          <p:cNvGraphicFramePr>
            <a:graphicFrameLocks noGrp="1"/>
          </p:cNvGraphicFramePr>
          <p:nvPr>
            <p:extLst/>
          </p:nvPr>
        </p:nvGraphicFramePr>
        <p:xfrm>
          <a:off x="457201" y="3706448"/>
          <a:ext cx="8077199" cy="998902"/>
        </p:xfrm>
        <a:graphic>
          <a:graphicData uri="http://schemas.openxmlformats.org/drawingml/2006/table">
            <a:tbl>
              <a:tblPr/>
              <a:tblGrid>
                <a:gridCol w="203130">
                  <a:extLst>
                    <a:ext uri="{9D8B030D-6E8A-4147-A177-3AD203B41FA5}">
                      <a16:colId xmlns:a16="http://schemas.microsoft.com/office/drawing/2014/main" val="3869274237"/>
                    </a:ext>
                  </a:extLst>
                </a:gridCol>
                <a:gridCol w="228522">
                  <a:extLst>
                    <a:ext uri="{9D8B030D-6E8A-4147-A177-3AD203B41FA5}">
                      <a16:colId xmlns:a16="http://schemas.microsoft.com/office/drawing/2014/main" val="2938006446"/>
                    </a:ext>
                  </a:extLst>
                </a:gridCol>
                <a:gridCol w="203130">
                  <a:extLst>
                    <a:ext uri="{9D8B030D-6E8A-4147-A177-3AD203B41FA5}">
                      <a16:colId xmlns:a16="http://schemas.microsoft.com/office/drawing/2014/main" val="2589895581"/>
                    </a:ext>
                  </a:extLst>
                </a:gridCol>
                <a:gridCol w="203130">
                  <a:extLst>
                    <a:ext uri="{9D8B030D-6E8A-4147-A177-3AD203B41FA5}">
                      <a16:colId xmlns:a16="http://schemas.microsoft.com/office/drawing/2014/main" val="1658525252"/>
                    </a:ext>
                  </a:extLst>
                </a:gridCol>
                <a:gridCol w="203130">
                  <a:extLst>
                    <a:ext uri="{9D8B030D-6E8A-4147-A177-3AD203B41FA5}">
                      <a16:colId xmlns:a16="http://schemas.microsoft.com/office/drawing/2014/main" val="3991954974"/>
                    </a:ext>
                  </a:extLst>
                </a:gridCol>
                <a:gridCol w="203130">
                  <a:extLst>
                    <a:ext uri="{9D8B030D-6E8A-4147-A177-3AD203B41FA5}">
                      <a16:colId xmlns:a16="http://schemas.microsoft.com/office/drawing/2014/main" val="2431838481"/>
                    </a:ext>
                  </a:extLst>
                </a:gridCol>
                <a:gridCol w="203130">
                  <a:extLst>
                    <a:ext uri="{9D8B030D-6E8A-4147-A177-3AD203B41FA5}">
                      <a16:colId xmlns:a16="http://schemas.microsoft.com/office/drawing/2014/main" val="3314532407"/>
                    </a:ext>
                  </a:extLst>
                </a:gridCol>
                <a:gridCol w="112850">
                  <a:extLst>
                    <a:ext uri="{9D8B030D-6E8A-4147-A177-3AD203B41FA5}">
                      <a16:colId xmlns:a16="http://schemas.microsoft.com/office/drawing/2014/main" val="553402329"/>
                    </a:ext>
                  </a:extLst>
                </a:gridCol>
                <a:gridCol w="6517047">
                  <a:extLst>
                    <a:ext uri="{9D8B030D-6E8A-4147-A177-3AD203B41FA5}">
                      <a16:colId xmlns:a16="http://schemas.microsoft.com/office/drawing/2014/main" val="1460558623"/>
                    </a:ext>
                  </a:extLst>
                </a:gridCol>
              </a:tblGrid>
              <a:tr h="151289">
                <a:tc gridSpan="7">
                  <a:txBody>
                    <a:bodyPr/>
                    <a:lstStyle/>
                    <a:p>
                      <a:pPr algn="ctr" fontAlgn="b"/>
                      <a:r>
                        <a:rPr lang="en-US" sz="800" b="1" i="0" u="none" strike="noStrike" dirty="0">
                          <a:solidFill>
                            <a:srgbClr val="000000"/>
                          </a:solidFill>
                          <a:effectLst/>
                          <a:latin typeface="Calibri" panose="020F0502020204030204" pitchFamily="34" charset="0"/>
                        </a:rPr>
                        <a:t>SEPTEMBER 2022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7">
                  <a:txBody>
                    <a:bodyPr/>
                    <a:lstStyle/>
                    <a:p>
                      <a:pPr algn="l" fontAlgn="ctr"/>
                      <a:r>
                        <a:rPr lang="en-US" sz="800" b="1" i="0" u="sng" strike="noStrike" dirty="0">
                          <a:solidFill>
                            <a:srgbClr val="000000"/>
                          </a:solidFill>
                          <a:effectLst/>
                          <a:latin typeface="Calibri" panose="020F0502020204030204" pitchFamily="34" charset="0"/>
                        </a:rPr>
                        <a:t>Joint Markets and Reliability Committees</a:t>
                      </a:r>
                      <a:br>
                        <a:rPr lang="en-US" sz="800" b="1" i="0" u="sng" strike="noStrike" dirty="0">
                          <a:solidFill>
                            <a:srgbClr val="000000"/>
                          </a:solidFill>
                          <a:effectLst/>
                          <a:latin typeface="Calibri" panose="020F0502020204030204" pitchFamily="34" charset="0"/>
                        </a:rPr>
                      </a:br>
                      <a:r>
                        <a:rPr lang="en-US" sz="800" b="1" i="0" u="none" strike="noStrike" dirty="0">
                          <a:solidFill>
                            <a:srgbClr val="0070C0"/>
                          </a:solidFill>
                          <a:effectLst/>
                          <a:latin typeface="Calibri" panose="020F0502020204030204" pitchFamily="34" charset="0"/>
                        </a:rPr>
                        <a:t>MC Meeting Dates: </a:t>
                      </a:r>
                      <a:r>
                        <a:rPr lang="en-US" sz="800" b="0" i="0" u="none" strike="noStrike" dirty="0">
                          <a:solidFill>
                            <a:srgbClr val="0070C0"/>
                          </a:solidFill>
                          <a:effectLst/>
                          <a:latin typeface="Calibri" panose="020F0502020204030204" pitchFamily="34" charset="0"/>
                        </a:rPr>
                        <a:t>September 13-14, 2022 (with joint RC during RCA components</a:t>
                      </a:r>
                      <a:r>
                        <a:rPr lang="en-US" sz="800" b="0" i="0" u="none" strike="noStrike" dirty="0" smtClean="0">
                          <a:solidFill>
                            <a:srgbClr val="0070C0"/>
                          </a:solidFill>
                          <a:effectLst/>
                          <a:latin typeface="Calibri" panose="020F0502020204030204" pitchFamily="34" charset="0"/>
                        </a:rPr>
                        <a:t>) (</a:t>
                      </a:r>
                      <a:r>
                        <a:rPr lang="en-US" sz="800" b="0" i="0" u="none" strike="noStrike" dirty="0" smtClean="0">
                          <a:solidFill>
                            <a:srgbClr val="0070C0"/>
                          </a:solidFill>
                          <a:effectLst/>
                          <a:latin typeface="Calibri" panose="020F0502020204030204" pitchFamily="34" charset="0"/>
                          <a:hlinkClick r:id="rId5"/>
                        </a:rPr>
                        <a:t>link to materials</a:t>
                      </a:r>
                      <a:r>
                        <a:rPr lang="en-US" sz="800" b="0" i="0" u="none" strike="noStrike" dirty="0" smtClean="0">
                          <a:solidFill>
                            <a:srgbClr val="0070C0"/>
                          </a:solidFill>
                          <a:effectLst/>
                          <a:latin typeface="Calibri" panose="020F0502020204030204" pitchFamily="34" charset="0"/>
                        </a:rPr>
                        <a:t>)</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none" strike="noStrike" dirty="0">
                          <a:solidFill>
                            <a:srgbClr val="00B050"/>
                          </a:solidFill>
                          <a:effectLst/>
                          <a:latin typeface="Calibri" panose="020F0502020204030204" pitchFamily="34" charset="0"/>
                        </a:rPr>
                        <a:t>Posting Materials Beginning: </a:t>
                      </a:r>
                      <a:r>
                        <a:rPr lang="en-US" sz="800" b="0" i="0" u="none" strike="noStrike" dirty="0">
                          <a:solidFill>
                            <a:srgbClr val="00B050"/>
                          </a:solidFill>
                          <a:effectLst/>
                          <a:latin typeface="Calibri" panose="020F0502020204030204" pitchFamily="34" charset="0"/>
                        </a:rPr>
                        <a:t>September 7, 2022</a:t>
                      </a:r>
                      <a:r>
                        <a:rPr lang="en-US" sz="800" b="1" i="0" u="none" strike="noStrike" dirty="0">
                          <a:solidFill>
                            <a:srgbClr val="000000"/>
                          </a:solidFill>
                          <a:effectLst/>
                          <a:latin typeface="Calibri" panose="020F0502020204030204" pitchFamily="34" charset="0"/>
                        </a:rPr>
                        <a:t/>
                      </a:r>
                      <a:br>
                        <a:rPr lang="en-US" sz="800" b="1" i="0" u="none" strike="noStrike" dirty="0">
                          <a:solidFill>
                            <a:srgbClr val="000000"/>
                          </a:solidFill>
                          <a:effectLst/>
                          <a:latin typeface="Calibri" panose="020F0502020204030204" pitchFamily="34" charset="0"/>
                        </a:rPr>
                      </a:br>
                      <a:r>
                        <a:rPr lang="en-US" sz="800" b="1" i="0" u="none" strike="noStrike" dirty="0">
                          <a:solidFill>
                            <a:srgbClr val="000000"/>
                          </a:solidFill>
                          <a:effectLst/>
                          <a:latin typeface="Calibri" panose="020F0502020204030204" pitchFamily="34" charset="0"/>
                        </a:rPr>
                        <a:t>Topics: </a:t>
                      </a:r>
                      <a:r>
                        <a:rPr lang="en-US" sz="800" b="0" i="0" u="none" strike="noStrike" dirty="0">
                          <a:solidFill>
                            <a:srgbClr val="000000"/>
                          </a:solidFill>
                          <a:effectLst/>
                          <a:latin typeface="Calibri" panose="020F0502020204030204" pitchFamily="34" charset="0"/>
                        </a:rPr>
                        <a:t>Continue discussion of conceptual design and review proposed impact assessment </a:t>
                      </a:r>
                      <a:r>
                        <a:rPr lang="en-US" sz="800" b="0" i="0" u="none" strike="noStrike" dirty="0" smtClean="0">
                          <a:solidFill>
                            <a:srgbClr val="000000"/>
                          </a:solidFill>
                          <a:effectLst/>
                          <a:latin typeface="Calibri" panose="020F0502020204030204" pitchFamily="34" charset="0"/>
                        </a:rPr>
                        <a:t>approach.</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Stakeholders should</a:t>
                      </a:r>
                      <a:r>
                        <a:rPr lang="en-US" sz="800" b="0" i="0" u="none" strike="noStrike" baseline="0" dirty="0" smtClean="0">
                          <a:solidFill>
                            <a:srgbClr val="000000"/>
                          </a:solidFill>
                          <a:effectLst/>
                          <a:latin typeface="Calibri" panose="020F0502020204030204" pitchFamily="34" charset="0"/>
                        </a:rPr>
                        <a:t> submit</a:t>
                      </a:r>
                      <a:r>
                        <a:rPr lang="en-US" sz="800" b="0" i="0" u="none" strike="noStrike" dirty="0" smtClean="0">
                          <a:solidFill>
                            <a:srgbClr val="000000"/>
                          </a:solidFill>
                          <a:effectLst/>
                          <a:latin typeface="Calibri" panose="020F0502020204030204" pitchFamily="34" charset="0"/>
                        </a:rPr>
                        <a:t> remaining clarifying questions on average</a:t>
                      </a:r>
                      <a:r>
                        <a:rPr lang="en-US" sz="800" b="0" i="0" u="none" strike="noStrike" baseline="0" dirty="0" smtClean="0">
                          <a:solidFill>
                            <a:srgbClr val="000000"/>
                          </a:solidFill>
                          <a:effectLst/>
                          <a:latin typeface="Calibri" panose="020F0502020204030204" pitchFamily="34" charset="0"/>
                        </a:rPr>
                        <a:t> and marginal approaches or additional questions on the conceptual design to the MC Secretary by </a:t>
                      </a:r>
                      <a:r>
                        <a:rPr lang="en-US" sz="800" b="0" i="0" u="none" strike="noStrike" baseline="0" dirty="0" smtClean="0">
                          <a:solidFill>
                            <a:srgbClr val="CC0099"/>
                          </a:solidFill>
                          <a:effectLst/>
                          <a:latin typeface="Calibri" panose="020F0502020204030204" pitchFamily="34" charset="0"/>
                        </a:rPr>
                        <a:t>August 22, 2022</a:t>
                      </a:r>
                      <a:endParaRPr lang="en-US" sz="800" b="1" i="0" u="none" strike="noStrike" dirty="0" smtClean="0">
                        <a:solidFill>
                          <a:srgbClr val="CC0099"/>
                        </a:solidFill>
                        <a:effectLst/>
                        <a:latin typeface="Calibri" panose="020F0502020204030204" pitchFamily="34" charset="0"/>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0403687"/>
                  </a:ext>
                </a:extLst>
              </a:tr>
              <a:tr h="151429">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M</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W</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F</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endParaRPr lang="en-US" sz="800" b="1" i="0" u="none" strike="noStrike" dirty="0">
                        <a:solidFill>
                          <a:srgbClr val="FFFFFF"/>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909079066"/>
                  </a:ext>
                </a:extLst>
              </a:tr>
              <a:tr h="141991">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896478520"/>
                  </a:ext>
                </a:extLst>
              </a:tr>
              <a:tr h="132552">
                <a:tc>
                  <a:txBody>
                    <a:bodyPr/>
                    <a:lstStyle/>
                    <a:p>
                      <a:pPr algn="ctr" fontAlgn="b"/>
                      <a:r>
                        <a:rPr lang="en-US" sz="800" b="0" i="0" u="none" strike="noStrike" dirty="0">
                          <a:solidFill>
                            <a:srgbClr val="000000"/>
                          </a:solidFill>
                          <a:effectLst/>
                          <a:latin typeface="Calibri" panose="020F0502020204030204" pitchFamily="34" charset="0"/>
                        </a:rPr>
                        <a:t>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Calibri" panose="020F0502020204030204" pitchFamily="34" charset="0"/>
                        </a:rPr>
                        <a:t>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dirty="0">
                          <a:solidFill>
                            <a:srgbClr val="000000"/>
                          </a:solidFill>
                          <a:effectLst/>
                          <a:latin typeface="Calibri" panose="020F0502020204030204" pitchFamily="34" charset="0"/>
                        </a:rPr>
                        <a:t>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059399825"/>
                  </a:ext>
                </a:extLst>
              </a:tr>
              <a:tr h="160867">
                <a:tc>
                  <a:txBody>
                    <a:bodyPr/>
                    <a:lstStyle/>
                    <a:p>
                      <a:pPr algn="ctr" fontAlgn="b"/>
                      <a:r>
                        <a:rPr lang="en-US" sz="800" b="0" i="0" u="none" strike="noStrike" dirty="0">
                          <a:solidFill>
                            <a:srgbClr val="000000"/>
                          </a:solidFill>
                          <a:effectLst/>
                          <a:latin typeface="Calibri" panose="020F0502020204030204" pitchFamily="34" charset="0"/>
                        </a:rPr>
                        <a:t>11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Calibri" panose="020F0502020204030204" pitchFamily="34" charset="0"/>
                        </a:rPr>
                        <a:t>13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1" i="0" u="none" strike="noStrike" dirty="0">
                          <a:solidFill>
                            <a:srgbClr val="FFFFFF"/>
                          </a:solidFill>
                          <a:effectLst/>
                          <a:latin typeface="Calibri" panose="020F0502020204030204" pitchFamily="34" charset="0"/>
                        </a:rPr>
                        <a:t>14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50000">
                          <a:srgbClr val="0070C0"/>
                        </a:gs>
                        <a:gs pos="50000">
                          <a:srgbClr val="00B050"/>
                        </a:gs>
                      </a:gsLst>
                      <a:lin ang="5400000" scaled="1"/>
                    </a:gradFill>
                  </a:tcPr>
                </a:tc>
                <a:tc>
                  <a:txBody>
                    <a:bodyPr/>
                    <a:lstStyle/>
                    <a:p>
                      <a:pPr algn="ctr" fontAlgn="b"/>
                      <a:r>
                        <a:rPr lang="en-US" sz="800" b="0" i="0" u="none" strike="noStrike" dirty="0">
                          <a:solidFill>
                            <a:srgbClr val="000000"/>
                          </a:solidFill>
                          <a:effectLst/>
                          <a:latin typeface="Calibri" panose="020F0502020204030204" pitchFamily="34" charset="0"/>
                        </a:rPr>
                        <a:t>15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647126131"/>
                  </a:ext>
                </a:extLst>
              </a:tr>
              <a:tr h="47191">
                <a:tc>
                  <a:txBody>
                    <a:bodyPr/>
                    <a:lstStyle/>
                    <a:p>
                      <a:pPr algn="ctr" fontAlgn="b"/>
                      <a:r>
                        <a:rPr lang="en-US" sz="800" b="0" i="0" u="none" strike="noStrike" dirty="0">
                          <a:solidFill>
                            <a:srgbClr val="000000"/>
                          </a:solidFill>
                          <a:effectLst/>
                          <a:latin typeface="Calibri" panose="020F0502020204030204" pitchFamily="34" charset="0"/>
                        </a:rPr>
                        <a:t>18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Calibri" panose="020F0502020204030204" pitchFamily="34" charset="0"/>
                        </a:rPr>
                        <a:t>20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3300"/>
                    </a:solidFill>
                  </a:tcPr>
                </a:tc>
                <a:tc>
                  <a:txBody>
                    <a:bodyPr/>
                    <a:lstStyle/>
                    <a:p>
                      <a:pPr algn="ctr" fontAlgn="b"/>
                      <a:r>
                        <a:rPr lang="en-US" sz="800" b="0" i="0" u="none" strike="noStrike" dirty="0">
                          <a:solidFill>
                            <a:srgbClr val="000000"/>
                          </a:solidFill>
                          <a:effectLst/>
                          <a:latin typeface="Calibri" panose="020F0502020204030204" pitchFamily="34" charset="0"/>
                        </a:rPr>
                        <a:t>21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986030113"/>
                  </a:ext>
                </a:extLst>
              </a:tr>
              <a:tr h="56630">
                <a:tc>
                  <a:txBody>
                    <a:bodyPr/>
                    <a:lstStyle/>
                    <a:p>
                      <a:pPr algn="ctr" fontAlgn="b"/>
                      <a:r>
                        <a:rPr lang="en-US" sz="800" b="0" i="0" u="none" strike="noStrike" dirty="0">
                          <a:solidFill>
                            <a:srgbClr val="000000"/>
                          </a:solidFill>
                          <a:effectLst/>
                          <a:latin typeface="Calibri" panose="020F0502020204030204" pitchFamily="34" charset="0"/>
                        </a:rPr>
                        <a:t>25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baseline="0" dirty="0">
                          <a:solidFill>
                            <a:schemeClr val="bg1"/>
                          </a:solidFill>
                          <a:effectLst/>
                          <a:latin typeface="Calibri" panose="020F0502020204030204" pitchFamily="34" charset="0"/>
                        </a:rPr>
                        <a:t>26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ctr" fontAlgn="b"/>
                      <a:r>
                        <a:rPr lang="en-US" sz="800" b="0" i="0" u="none" strike="noStrike" dirty="0">
                          <a:solidFill>
                            <a:srgbClr val="000000"/>
                          </a:solidFill>
                          <a:effectLst/>
                          <a:latin typeface="Calibri" panose="020F0502020204030204" pitchFamily="34" charset="0"/>
                        </a:rPr>
                        <a:t>27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844329013"/>
                  </a:ext>
                </a:extLst>
              </a:tr>
            </a:tbl>
          </a:graphicData>
        </a:graphic>
      </p:graphicFrame>
      <p:sp>
        <p:nvSpPr>
          <p:cNvPr id="10" name="Slide Number Placeholder 3"/>
          <p:cNvSpPr>
            <a:spLocks noGrp="1"/>
          </p:cNvSpPr>
          <p:nvPr>
            <p:ph type="sldNum" sz="quarter" idx="4294967295"/>
          </p:nvPr>
        </p:nvSpPr>
        <p:spPr>
          <a:xfrm>
            <a:off x="8534400" y="4781550"/>
            <a:ext cx="381000" cy="196850"/>
          </a:xfrm>
        </p:spPr>
        <p:txBody>
          <a:bodyPr/>
          <a:lstStyle/>
          <a:p>
            <a:fld id="{10C7F894-2A36-495D-AB7C-1055F7AC0F9D}" type="slidenum">
              <a:rPr lang="en-US" smtClean="0"/>
              <a:pPr/>
              <a:t>45</a:t>
            </a:fld>
            <a:endParaRPr lang="en-US" dirty="0"/>
          </a:p>
        </p:txBody>
      </p:sp>
    </p:spTree>
    <p:extLst>
      <p:ext uri="{BB962C8B-B14F-4D97-AF65-F5344CB8AC3E}">
        <p14:creationId xmlns:p14="http://schemas.microsoft.com/office/powerpoint/2010/main" val="28068203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71450"/>
            <a:ext cx="8229600" cy="857250"/>
          </a:xfrm>
        </p:spPr>
        <p:txBody>
          <a:bodyPr>
            <a:normAutofit fontScale="90000"/>
          </a:bodyPr>
          <a:lstStyle/>
          <a:p>
            <a:r>
              <a:rPr lang="en-US" sz="2800" dirty="0"/>
              <a:t>Stakeholder </a:t>
            </a:r>
            <a:r>
              <a:rPr lang="en-US" sz="2800" dirty="0" smtClean="0"/>
              <a:t>Schedule – Conceptual/Detailed Design Phase</a:t>
            </a:r>
            <a:endParaRPr lang="en-US" sz="2800" dirty="0"/>
          </a:p>
        </p:txBody>
      </p:sp>
      <p:graphicFrame>
        <p:nvGraphicFramePr>
          <p:cNvPr id="7" name="Table 6"/>
          <p:cNvGraphicFramePr>
            <a:graphicFrameLocks noGrp="1"/>
          </p:cNvGraphicFramePr>
          <p:nvPr>
            <p:extLst/>
          </p:nvPr>
        </p:nvGraphicFramePr>
        <p:xfrm>
          <a:off x="457201" y="590550"/>
          <a:ext cx="8077201" cy="1342240"/>
        </p:xfrm>
        <a:graphic>
          <a:graphicData uri="http://schemas.openxmlformats.org/drawingml/2006/table">
            <a:tbl>
              <a:tblPr/>
              <a:tblGrid>
                <a:gridCol w="201232">
                  <a:extLst>
                    <a:ext uri="{9D8B030D-6E8A-4147-A177-3AD203B41FA5}">
                      <a16:colId xmlns:a16="http://schemas.microsoft.com/office/drawing/2014/main" val="266866871"/>
                    </a:ext>
                  </a:extLst>
                </a:gridCol>
                <a:gridCol w="226386">
                  <a:extLst>
                    <a:ext uri="{9D8B030D-6E8A-4147-A177-3AD203B41FA5}">
                      <a16:colId xmlns:a16="http://schemas.microsoft.com/office/drawing/2014/main" val="797966044"/>
                    </a:ext>
                  </a:extLst>
                </a:gridCol>
                <a:gridCol w="201232">
                  <a:extLst>
                    <a:ext uri="{9D8B030D-6E8A-4147-A177-3AD203B41FA5}">
                      <a16:colId xmlns:a16="http://schemas.microsoft.com/office/drawing/2014/main" val="3701820558"/>
                    </a:ext>
                  </a:extLst>
                </a:gridCol>
                <a:gridCol w="201232">
                  <a:extLst>
                    <a:ext uri="{9D8B030D-6E8A-4147-A177-3AD203B41FA5}">
                      <a16:colId xmlns:a16="http://schemas.microsoft.com/office/drawing/2014/main" val="4264154185"/>
                    </a:ext>
                  </a:extLst>
                </a:gridCol>
                <a:gridCol w="201232">
                  <a:extLst>
                    <a:ext uri="{9D8B030D-6E8A-4147-A177-3AD203B41FA5}">
                      <a16:colId xmlns:a16="http://schemas.microsoft.com/office/drawing/2014/main" val="4066056918"/>
                    </a:ext>
                  </a:extLst>
                </a:gridCol>
                <a:gridCol w="201232">
                  <a:extLst>
                    <a:ext uri="{9D8B030D-6E8A-4147-A177-3AD203B41FA5}">
                      <a16:colId xmlns:a16="http://schemas.microsoft.com/office/drawing/2014/main" val="2306821359"/>
                    </a:ext>
                  </a:extLst>
                </a:gridCol>
                <a:gridCol w="201232">
                  <a:extLst>
                    <a:ext uri="{9D8B030D-6E8A-4147-A177-3AD203B41FA5}">
                      <a16:colId xmlns:a16="http://schemas.microsoft.com/office/drawing/2014/main" val="1202665609"/>
                    </a:ext>
                  </a:extLst>
                </a:gridCol>
                <a:gridCol w="111795">
                  <a:extLst>
                    <a:ext uri="{9D8B030D-6E8A-4147-A177-3AD203B41FA5}">
                      <a16:colId xmlns:a16="http://schemas.microsoft.com/office/drawing/2014/main" val="148883543"/>
                    </a:ext>
                  </a:extLst>
                </a:gridCol>
                <a:gridCol w="6531628">
                  <a:extLst>
                    <a:ext uri="{9D8B030D-6E8A-4147-A177-3AD203B41FA5}">
                      <a16:colId xmlns:a16="http://schemas.microsoft.com/office/drawing/2014/main" val="1587209267"/>
                    </a:ext>
                  </a:extLst>
                </a:gridCol>
              </a:tblGrid>
              <a:tr h="123685">
                <a:tc gridSpan="7">
                  <a:txBody>
                    <a:bodyPr/>
                    <a:lstStyle/>
                    <a:p>
                      <a:pPr algn="ctr" fontAlgn="b"/>
                      <a:r>
                        <a:rPr lang="en-US" sz="800" b="1" i="0" u="none" strike="noStrike" dirty="0">
                          <a:solidFill>
                            <a:srgbClr val="000000"/>
                          </a:solidFill>
                          <a:effectLst/>
                          <a:latin typeface="Calibri" panose="020F0502020204030204" pitchFamily="34" charset="0"/>
                        </a:rPr>
                        <a:t>OCTOBER 2022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9">
                  <a:txBody>
                    <a:bodyPr/>
                    <a:lstStyle/>
                    <a:p>
                      <a:pPr algn="l" fontAlgn="ctr"/>
                      <a:r>
                        <a:rPr lang="en-US" sz="800" b="1" i="0" u="sng" strike="noStrike" dirty="0">
                          <a:solidFill>
                            <a:srgbClr val="000000"/>
                          </a:solidFill>
                          <a:effectLst/>
                          <a:latin typeface="Calibri" panose="020F0502020204030204" pitchFamily="34" charset="0"/>
                        </a:rPr>
                        <a:t>Joint Markets and Reliability Committees</a:t>
                      </a:r>
                      <a:br>
                        <a:rPr lang="en-US" sz="800" b="1" i="0" u="sng" strike="noStrike" dirty="0">
                          <a:solidFill>
                            <a:srgbClr val="000000"/>
                          </a:solidFill>
                          <a:effectLst/>
                          <a:latin typeface="Calibri" panose="020F0502020204030204" pitchFamily="34" charset="0"/>
                        </a:rPr>
                      </a:br>
                      <a:r>
                        <a:rPr lang="en-US" sz="800" b="1" i="0" u="none" strike="noStrike" dirty="0">
                          <a:solidFill>
                            <a:srgbClr val="0070C0"/>
                          </a:solidFill>
                          <a:effectLst/>
                          <a:latin typeface="Calibri" panose="020F0502020204030204" pitchFamily="34" charset="0"/>
                        </a:rPr>
                        <a:t>MC Meeting Dates: </a:t>
                      </a:r>
                      <a:r>
                        <a:rPr lang="en-US" sz="800" b="0" i="0" u="none" strike="noStrike" dirty="0">
                          <a:solidFill>
                            <a:srgbClr val="0070C0"/>
                          </a:solidFill>
                          <a:effectLst/>
                          <a:latin typeface="Calibri" panose="020F0502020204030204" pitchFamily="34" charset="0"/>
                        </a:rPr>
                        <a:t>October 12-13, 2022 (with joint RC during RCA components)</a:t>
                      </a:r>
                      <a:r>
                        <a:rPr lang="en-US" sz="800" b="0" i="0" u="none" strike="noStrike" dirty="0">
                          <a:solidFill>
                            <a:srgbClr val="000000"/>
                          </a:solidFill>
                          <a:effectLst/>
                          <a:latin typeface="Calibri" panose="020F0502020204030204" pitchFamily="34" charset="0"/>
                        </a:rPr>
                        <a:t> </a:t>
                      </a:r>
                      <a:r>
                        <a:rPr lang="en-US" sz="800" b="0" i="0" u="none" strike="noStrike" kern="1200" dirty="0" smtClean="0">
                          <a:solidFill>
                            <a:srgbClr val="0070C0"/>
                          </a:solidFill>
                          <a:effectLst/>
                          <a:latin typeface="Calibri" panose="020F0502020204030204" pitchFamily="34" charset="0"/>
                          <a:ea typeface="+mn-ea"/>
                          <a:cs typeface="+mn-cs"/>
                        </a:rPr>
                        <a:t>(</a:t>
                      </a:r>
                      <a:r>
                        <a:rPr lang="en-US" sz="800" b="0" i="0" u="none" strike="noStrike" kern="1200" dirty="0" smtClean="0">
                          <a:solidFill>
                            <a:srgbClr val="0070C0"/>
                          </a:solidFill>
                          <a:effectLst/>
                          <a:latin typeface="Calibri" panose="020F0502020204030204" pitchFamily="34" charset="0"/>
                          <a:ea typeface="+mn-ea"/>
                          <a:cs typeface="+mn-cs"/>
                          <a:hlinkClick r:id="rId2"/>
                        </a:rPr>
                        <a:t>link to materials</a:t>
                      </a:r>
                      <a:r>
                        <a:rPr lang="en-US" sz="800" b="0" i="0" u="none" strike="noStrike" kern="1200" dirty="0" smtClean="0">
                          <a:solidFill>
                            <a:srgbClr val="0070C0"/>
                          </a:solidFill>
                          <a:effectLst/>
                          <a:latin typeface="Calibri" panose="020F0502020204030204" pitchFamily="34" charset="0"/>
                          <a:ea typeface="+mn-ea"/>
                          <a:cs typeface="+mn-cs"/>
                        </a:rPr>
                        <a:t>)</a:t>
                      </a:r>
                      <a:r>
                        <a:rPr lang="en-US" sz="800" b="0" i="0" u="none" strike="noStrike" kern="1200" dirty="0">
                          <a:solidFill>
                            <a:srgbClr val="0070C0"/>
                          </a:solidFill>
                          <a:effectLst/>
                          <a:latin typeface="Calibri" panose="020F0502020204030204" pitchFamily="34" charset="0"/>
                          <a:ea typeface="+mn-ea"/>
                          <a:cs typeface="+mn-cs"/>
                        </a:rPr>
                        <a:t/>
                      </a:r>
                      <a:br>
                        <a:rPr lang="en-US" sz="800" b="0" i="0" u="none" strike="noStrike" kern="1200" dirty="0">
                          <a:solidFill>
                            <a:srgbClr val="0070C0"/>
                          </a:solidFill>
                          <a:effectLst/>
                          <a:latin typeface="Calibri" panose="020F0502020204030204" pitchFamily="34" charset="0"/>
                          <a:ea typeface="+mn-ea"/>
                          <a:cs typeface="+mn-cs"/>
                        </a:rPr>
                      </a:br>
                      <a:r>
                        <a:rPr lang="en-US" sz="800" b="1" i="0" u="none" strike="noStrike" dirty="0">
                          <a:solidFill>
                            <a:srgbClr val="00B050"/>
                          </a:solidFill>
                          <a:effectLst/>
                          <a:latin typeface="Calibri" panose="020F0502020204030204" pitchFamily="34" charset="0"/>
                        </a:rPr>
                        <a:t>Posting Materials Beginning: </a:t>
                      </a:r>
                      <a:r>
                        <a:rPr lang="en-US" sz="800" b="0" i="0" u="none" strike="noStrike" dirty="0">
                          <a:solidFill>
                            <a:srgbClr val="00B050"/>
                          </a:solidFill>
                          <a:effectLst/>
                          <a:latin typeface="Calibri" panose="020F0502020204030204" pitchFamily="34" charset="0"/>
                        </a:rPr>
                        <a:t>October 5, 2022</a:t>
                      </a:r>
                      <a:r>
                        <a:rPr lang="en-US" sz="800" b="1" i="0" u="none" strike="noStrike" dirty="0">
                          <a:solidFill>
                            <a:srgbClr val="000000"/>
                          </a:solidFill>
                          <a:effectLst/>
                          <a:latin typeface="Calibri" panose="020F0502020204030204" pitchFamily="34" charset="0"/>
                        </a:rPr>
                        <a:t/>
                      </a:r>
                      <a:br>
                        <a:rPr lang="en-US" sz="800" b="1" i="0" u="none" strike="noStrike" dirty="0">
                          <a:solidFill>
                            <a:srgbClr val="000000"/>
                          </a:solidFill>
                          <a:effectLst/>
                          <a:latin typeface="Calibri" panose="020F0502020204030204" pitchFamily="34" charset="0"/>
                        </a:rPr>
                      </a:br>
                      <a:r>
                        <a:rPr lang="en-US" sz="800" b="1" i="0" u="none" strike="noStrike" dirty="0">
                          <a:solidFill>
                            <a:srgbClr val="000000"/>
                          </a:solidFill>
                          <a:effectLst/>
                          <a:latin typeface="Calibri" panose="020F0502020204030204" pitchFamily="34" charset="0"/>
                        </a:rPr>
                        <a:t>Topics: </a:t>
                      </a:r>
                      <a:r>
                        <a:rPr lang="en-US" sz="800" b="0" i="0" u="none" strike="noStrike" dirty="0">
                          <a:solidFill>
                            <a:srgbClr val="000000"/>
                          </a:solidFill>
                          <a:effectLst/>
                          <a:latin typeface="Calibri" panose="020F0502020204030204" pitchFamily="34" charset="0"/>
                        </a:rPr>
                        <a:t>Continue discussion of conceptual </a:t>
                      </a:r>
                      <a:r>
                        <a:rPr lang="en-US" sz="800" b="0" i="0" u="none" strike="noStrike" dirty="0" smtClean="0">
                          <a:solidFill>
                            <a:srgbClr val="000000"/>
                          </a:solidFill>
                          <a:effectLst/>
                          <a:latin typeface="Calibri" panose="020F0502020204030204" pitchFamily="34" charset="0"/>
                        </a:rPr>
                        <a:t>design.</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Stakeholders should submit remaining clarifying questions on average and marginal approaches, additional questions on the conceptual design, and any feedback on the Impact Assessment to the MC Secretary by </a:t>
                      </a:r>
                      <a:r>
                        <a:rPr lang="en-US" sz="800" b="0" i="0" u="none" strike="noStrike" baseline="0" dirty="0" smtClean="0">
                          <a:solidFill>
                            <a:srgbClr val="CC0066"/>
                          </a:solidFill>
                          <a:effectLst/>
                          <a:latin typeface="Calibri" panose="020F0502020204030204" pitchFamily="34" charset="0"/>
                        </a:rPr>
                        <a:t>September 26, 2022</a:t>
                      </a:r>
                      <a:endParaRPr lang="en-US" sz="800" b="0" i="0" u="none" strike="noStrike" dirty="0" smtClean="0">
                        <a:solidFill>
                          <a:srgbClr val="000000"/>
                        </a:solidFill>
                        <a:effectLst/>
                        <a:latin typeface="Calibri" panose="020F0502020204030204" pitchFamily="34" charset="0"/>
                      </a:endParaRPr>
                    </a:p>
                    <a:p>
                      <a:pPr algn="l" fontAlgn="ctr"/>
                      <a:r>
                        <a:rPr lang="en-US" sz="800" b="0" i="0" u="none" strike="noStrike" baseline="0" dirty="0" smtClean="0">
                          <a:solidFill>
                            <a:srgbClr val="000000"/>
                          </a:solidFill>
                          <a:effectLst/>
                          <a:latin typeface="Calibri" panose="020F0502020204030204" pitchFamily="34" charset="0"/>
                        </a:rPr>
                        <a:t> </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sng" strike="noStrike" dirty="0">
                          <a:solidFill>
                            <a:srgbClr val="000000"/>
                          </a:solidFill>
                          <a:effectLst/>
                          <a:latin typeface="Calibri" panose="020F0502020204030204" pitchFamily="34" charset="0"/>
                        </a:rPr>
                        <a:t>Additional Joint Markets and Reliability Committees</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none" strike="noStrike" dirty="0">
                          <a:solidFill>
                            <a:srgbClr val="CC3300"/>
                          </a:solidFill>
                          <a:effectLst/>
                          <a:latin typeface="Calibri" panose="020F0502020204030204" pitchFamily="34" charset="0"/>
                        </a:rPr>
                        <a:t>RC Meeting Date:</a:t>
                      </a:r>
                      <a:r>
                        <a:rPr lang="en-US" sz="800" b="0" i="0" u="none" strike="noStrike" dirty="0">
                          <a:solidFill>
                            <a:srgbClr val="CC3300"/>
                          </a:solidFill>
                          <a:effectLst/>
                          <a:latin typeface="Calibri" panose="020F0502020204030204" pitchFamily="34" charset="0"/>
                        </a:rPr>
                        <a:t> October 18, 2022 (with joint MC during RCA components</a:t>
                      </a:r>
                      <a:r>
                        <a:rPr lang="en-US" sz="800" b="0" i="0" u="none" strike="noStrike" dirty="0" smtClean="0">
                          <a:solidFill>
                            <a:srgbClr val="CC3300"/>
                          </a:solidFill>
                          <a:effectLst/>
                          <a:latin typeface="Calibri" panose="020F0502020204030204" pitchFamily="34" charset="0"/>
                        </a:rPr>
                        <a:t>) </a:t>
                      </a:r>
                      <a:r>
                        <a:rPr lang="en-US" sz="800" b="0" i="0" u="none" strike="noStrike" dirty="0" smtClean="0">
                          <a:solidFill>
                            <a:schemeClr val="accent1"/>
                          </a:solidFill>
                          <a:effectLst/>
                          <a:latin typeface="Calibri" panose="020F0502020204030204" pitchFamily="34" charset="0"/>
                        </a:rPr>
                        <a:t>(</a:t>
                      </a:r>
                      <a:r>
                        <a:rPr lang="en-US" sz="800" b="0" i="0" u="none" strike="noStrike" dirty="0" smtClean="0">
                          <a:solidFill>
                            <a:srgbClr val="CC3300"/>
                          </a:solidFill>
                          <a:effectLst/>
                          <a:latin typeface="Calibri" panose="020F0502020204030204" pitchFamily="34" charset="0"/>
                          <a:hlinkClick r:id="rId3"/>
                        </a:rPr>
                        <a:t>link to materials</a:t>
                      </a:r>
                      <a:r>
                        <a:rPr lang="en-US" sz="800" b="0" i="0" u="none" strike="noStrike" dirty="0" smtClean="0">
                          <a:solidFill>
                            <a:schemeClr val="accent1"/>
                          </a:solidFill>
                          <a:effectLst/>
                          <a:latin typeface="Calibri" panose="020F0502020204030204" pitchFamily="34" charset="0"/>
                        </a:rPr>
                        <a:t>)</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none" strike="noStrike" dirty="0">
                          <a:solidFill>
                            <a:srgbClr val="00B050"/>
                          </a:solidFill>
                          <a:effectLst/>
                          <a:latin typeface="Calibri" panose="020F0502020204030204" pitchFamily="34" charset="0"/>
                        </a:rPr>
                        <a:t>Posting Materials Beginning:</a:t>
                      </a:r>
                      <a:r>
                        <a:rPr lang="en-US" sz="800" b="0" i="0" u="none" strike="noStrike" dirty="0">
                          <a:solidFill>
                            <a:srgbClr val="000000"/>
                          </a:solidFill>
                          <a:effectLst/>
                          <a:latin typeface="Calibri" panose="020F0502020204030204" pitchFamily="34" charset="0"/>
                        </a:rPr>
                        <a:t> </a:t>
                      </a:r>
                      <a:r>
                        <a:rPr lang="en-US" sz="800" b="0" i="0" u="none" strike="noStrike" dirty="0">
                          <a:solidFill>
                            <a:srgbClr val="00B050"/>
                          </a:solidFill>
                          <a:effectLst/>
                          <a:latin typeface="Calibri" panose="020F0502020204030204" pitchFamily="34" charset="0"/>
                        </a:rPr>
                        <a:t>October 12, 2022</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none" strike="noStrike" dirty="0">
                          <a:solidFill>
                            <a:srgbClr val="000000"/>
                          </a:solidFill>
                          <a:effectLst/>
                          <a:latin typeface="Calibri" panose="020F0502020204030204" pitchFamily="34" charset="0"/>
                        </a:rPr>
                        <a:t>Topics:</a:t>
                      </a:r>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Continue </a:t>
                      </a:r>
                      <a:r>
                        <a:rPr lang="en-US" sz="800" b="0" i="0" u="none" strike="noStrike" dirty="0">
                          <a:solidFill>
                            <a:srgbClr val="000000"/>
                          </a:solidFill>
                          <a:effectLst/>
                          <a:latin typeface="Calibri" panose="020F0502020204030204" pitchFamily="34" charset="0"/>
                        </a:rPr>
                        <a:t>discussion </a:t>
                      </a:r>
                      <a:r>
                        <a:rPr lang="en-US" sz="800" b="0" i="0" u="none" strike="noStrike" dirty="0" smtClean="0">
                          <a:solidFill>
                            <a:srgbClr val="000000"/>
                          </a:solidFill>
                          <a:effectLst/>
                          <a:latin typeface="Calibri" panose="020F0502020204030204" pitchFamily="34" charset="0"/>
                        </a:rPr>
                        <a:t>on </a:t>
                      </a:r>
                      <a:r>
                        <a:rPr lang="en-US" sz="800" b="0" i="0" u="none" strike="noStrike" dirty="0">
                          <a:solidFill>
                            <a:srgbClr val="000000"/>
                          </a:solidFill>
                          <a:effectLst/>
                          <a:latin typeface="Calibri" panose="020F0502020204030204" pitchFamily="34" charset="0"/>
                        </a:rPr>
                        <a:t>ISO's conceptual design and </a:t>
                      </a:r>
                      <a:r>
                        <a:rPr lang="en-US" sz="800" b="0" i="0" u="none" strike="noStrike" dirty="0" smtClean="0">
                          <a:solidFill>
                            <a:srgbClr val="000000"/>
                          </a:solidFill>
                          <a:effectLst/>
                          <a:latin typeface="Calibri" panose="020F0502020204030204" pitchFamily="34" charset="0"/>
                        </a:rPr>
                        <a:t>review proposed </a:t>
                      </a:r>
                      <a:r>
                        <a:rPr lang="en-US" sz="800" b="0" i="0" u="none" strike="noStrike" dirty="0">
                          <a:solidFill>
                            <a:srgbClr val="000000"/>
                          </a:solidFill>
                          <a:effectLst/>
                          <a:latin typeface="Calibri" panose="020F0502020204030204" pitchFamily="34" charset="0"/>
                        </a:rPr>
                        <a:t>impact assessment scope and scenarios</a:t>
                      </a:r>
                      <a:endParaRPr lang="en-US" sz="800" b="1" i="0" u="none" strike="noStrike" dirty="0">
                        <a:solidFill>
                          <a:srgbClr val="000000"/>
                        </a:solidFill>
                        <a:effectLst/>
                        <a:latin typeface="Calibri" panose="020F0502020204030204" pitchFamily="34" charset="0"/>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66871114"/>
                  </a:ext>
                </a:extLst>
              </a:tr>
              <a:tr h="123685">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M</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W</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F</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endParaRPr lang="en-US" sz="800" b="1" i="0" u="none" strike="noStrike" dirty="0">
                        <a:solidFill>
                          <a:srgbClr val="FFFFFF"/>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267754680"/>
                  </a:ext>
                </a:extLst>
              </a:tr>
              <a:tr h="123685">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779632734"/>
                  </a:ext>
                </a:extLst>
              </a:tr>
              <a:tr h="123685">
                <a:tc>
                  <a:txBody>
                    <a:bodyPr/>
                    <a:lstStyle/>
                    <a:p>
                      <a:pPr algn="ctr" fontAlgn="b"/>
                      <a:r>
                        <a:rPr lang="en-US" sz="800" b="0" i="0" u="none" strike="noStrike" dirty="0">
                          <a:solidFill>
                            <a:srgbClr val="000000"/>
                          </a:solidFill>
                          <a:effectLst/>
                          <a:latin typeface="Calibri" panose="020F0502020204030204" pitchFamily="34" charset="0"/>
                        </a:rPr>
                        <a:t>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Calibri" panose="020F0502020204030204" pitchFamily="34" charset="0"/>
                        </a:rPr>
                        <a:t>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dirty="0">
                          <a:solidFill>
                            <a:srgbClr val="000000"/>
                          </a:solidFill>
                          <a:effectLst/>
                          <a:latin typeface="Calibri" panose="020F0502020204030204" pitchFamily="34" charset="0"/>
                        </a:rPr>
                        <a:t>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4017193811"/>
                  </a:ext>
                </a:extLst>
              </a:tr>
              <a:tr h="123685">
                <a:tc>
                  <a:txBody>
                    <a:bodyPr/>
                    <a:lstStyle/>
                    <a:p>
                      <a:pPr algn="ctr" fontAlgn="b"/>
                      <a:r>
                        <a:rPr lang="en-US" sz="800" b="0" i="0" u="none" strike="noStrike" dirty="0">
                          <a:solidFill>
                            <a:srgbClr val="000000"/>
                          </a:solidFill>
                          <a:effectLst/>
                          <a:latin typeface="Calibri" panose="020F0502020204030204" pitchFamily="34" charset="0"/>
                        </a:rPr>
                        <a:t>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Calibri" panose="020F0502020204030204" pitchFamily="34" charset="0"/>
                        </a:rPr>
                        <a:t>12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50000">
                          <a:srgbClr val="0070C0"/>
                        </a:gs>
                        <a:gs pos="50000">
                          <a:srgbClr val="00B050"/>
                        </a:gs>
                      </a:gsLst>
                      <a:lin ang="5400000" scaled="1"/>
                    </a:gradFill>
                  </a:tcPr>
                </a:tc>
                <a:tc>
                  <a:txBody>
                    <a:bodyPr/>
                    <a:lstStyle/>
                    <a:p>
                      <a:pPr algn="ctr" fontAlgn="b"/>
                      <a:r>
                        <a:rPr lang="en-US" sz="800" b="1" i="0" u="none" strike="noStrike" dirty="0">
                          <a:solidFill>
                            <a:srgbClr val="FFFFFF"/>
                          </a:solidFill>
                          <a:effectLst/>
                          <a:latin typeface="Calibri" panose="020F0502020204030204" pitchFamily="34" charset="0"/>
                        </a:rPr>
                        <a:t>13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0" i="0" u="none" strike="noStrike" dirty="0">
                          <a:solidFill>
                            <a:srgbClr val="000000"/>
                          </a:solidFill>
                          <a:effectLst/>
                          <a:latin typeface="Calibri" panose="020F0502020204030204" pitchFamily="34" charset="0"/>
                        </a:rPr>
                        <a:t>14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111381649"/>
                  </a:ext>
                </a:extLst>
              </a:tr>
              <a:tr h="123685">
                <a:tc>
                  <a:txBody>
                    <a:bodyPr/>
                    <a:lstStyle/>
                    <a:p>
                      <a:pPr algn="ctr" fontAlgn="b"/>
                      <a:r>
                        <a:rPr lang="en-US" sz="800" b="0" i="0" u="none" strike="noStrike" dirty="0">
                          <a:solidFill>
                            <a:srgbClr val="000000"/>
                          </a:solidFill>
                          <a:effectLst/>
                          <a:latin typeface="Calibri" panose="020F0502020204030204" pitchFamily="34" charset="0"/>
                        </a:rPr>
                        <a:t>16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Calibri" panose="020F0502020204030204" pitchFamily="34" charset="0"/>
                        </a:rPr>
                        <a:t>18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3300"/>
                    </a:solidFill>
                  </a:tcPr>
                </a:tc>
                <a:tc>
                  <a:txBody>
                    <a:bodyPr/>
                    <a:lstStyle/>
                    <a:p>
                      <a:pPr algn="ctr" fontAlgn="b"/>
                      <a:r>
                        <a:rPr lang="en-US" sz="800" b="0" i="0" u="none" strike="noStrike" dirty="0">
                          <a:solidFill>
                            <a:srgbClr val="000000"/>
                          </a:solidFill>
                          <a:effectLst/>
                          <a:latin typeface="Calibri" panose="020F0502020204030204" pitchFamily="34" charset="0"/>
                        </a:rPr>
                        <a:t>19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869348490"/>
                  </a:ext>
                </a:extLst>
              </a:tr>
              <a:tr h="123685">
                <a:tc>
                  <a:txBody>
                    <a:bodyPr/>
                    <a:lstStyle/>
                    <a:p>
                      <a:pPr algn="ctr" fontAlgn="b"/>
                      <a:r>
                        <a:rPr lang="en-US" sz="800" b="0" i="0" u="none" strike="noStrike" dirty="0">
                          <a:solidFill>
                            <a:srgbClr val="000000"/>
                          </a:solidFill>
                          <a:effectLst/>
                          <a:latin typeface="Calibri" panose="020F0502020204030204" pitchFamily="34" charset="0"/>
                        </a:rPr>
                        <a:t>23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691314507"/>
                  </a:ext>
                </a:extLst>
              </a:tr>
              <a:tr h="123685">
                <a:tc>
                  <a:txBody>
                    <a:bodyPr/>
                    <a:lstStyle/>
                    <a:p>
                      <a:pPr algn="ctr" fontAlgn="b"/>
                      <a:r>
                        <a:rPr lang="en-US" sz="800" b="0" i="0" u="none" strike="noStrike" dirty="0">
                          <a:solidFill>
                            <a:srgbClr val="000000"/>
                          </a:solidFill>
                          <a:effectLst/>
                          <a:latin typeface="Calibri" panose="020F0502020204030204" pitchFamily="34" charset="0"/>
                        </a:rPr>
                        <a:t>30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261299086"/>
                  </a:ext>
                </a:extLst>
              </a:tr>
              <a:tr h="299144">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419486457"/>
                  </a:ext>
                </a:extLst>
              </a:tr>
            </a:tbl>
          </a:graphicData>
        </a:graphic>
      </p:graphicFrame>
      <p:graphicFrame>
        <p:nvGraphicFramePr>
          <p:cNvPr id="9" name="Table 8"/>
          <p:cNvGraphicFramePr>
            <a:graphicFrameLocks noGrp="1"/>
          </p:cNvGraphicFramePr>
          <p:nvPr>
            <p:extLst/>
          </p:nvPr>
        </p:nvGraphicFramePr>
        <p:xfrm>
          <a:off x="457201" y="2013095"/>
          <a:ext cx="8077196" cy="1092055"/>
        </p:xfrm>
        <a:graphic>
          <a:graphicData uri="http://schemas.openxmlformats.org/drawingml/2006/table">
            <a:tbl>
              <a:tblPr/>
              <a:tblGrid>
                <a:gridCol w="199368">
                  <a:extLst>
                    <a:ext uri="{9D8B030D-6E8A-4147-A177-3AD203B41FA5}">
                      <a16:colId xmlns:a16="http://schemas.microsoft.com/office/drawing/2014/main" val="2478328574"/>
                    </a:ext>
                  </a:extLst>
                </a:gridCol>
                <a:gridCol w="224290">
                  <a:extLst>
                    <a:ext uri="{9D8B030D-6E8A-4147-A177-3AD203B41FA5}">
                      <a16:colId xmlns:a16="http://schemas.microsoft.com/office/drawing/2014/main" val="2765896348"/>
                    </a:ext>
                  </a:extLst>
                </a:gridCol>
                <a:gridCol w="199368">
                  <a:extLst>
                    <a:ext uri="{9D8B030D-6E8A-4147-A177-3AD203B41FA5}">
                      <a16:colId xmlns:a16="http://schemas.microsoft.com/office/drawing/2014/main" val="95763023"/>
                    </a:ext>
                  </a:extLst>
                </a:gridCol>
                <a:gridCol w="199368">
                  <a:extLst>
                    <a:ext uri="{9D8B030D-6E8A-4147-A177-3AD203B41FA5}">
                      <a16:colId xmlns:a16="http://schemas.microsoft.com/office/drawing/2014/main" val="848641126"/>
                    </a:ext>
                  </a:extLst>
                </a:gridCol>
                <a:gridCol w="199368">
                  <a:extLst>
                    <a:ext uri="{9D8B030D-6E8A-4147-A177-3AD203B41FA5}">
                      <a16:colId xmlns:a16="http://schemas.microsoft.com/office/drawing/2014/main" val="18665654"/>
                    </a:ext>
                  </a:extLst>
                </a:gridCol>
                <a:gridCol w="199368">
                  <a:extLst>
                    <a:ext uri="{9D8B030D-6E8A-4147-A177-3AD203B41FA5}">
                      <a16:colId xmlns:a16="http://schemas.microsoft.com/office/drawing/2014/main" val="1466965218"/>
                    </a:ext>
                  </a:extLst>
                </a:gridCol>
                <a:gridCol w="199368">
                  <a:extLst>
                    <a:ext uri="{9D8B030D-6E8A-4147-A177-3AD203B41FA5}">
                      <a16:colId xmlns:a16="http://schemas.microsoft.com/office/drawing/2014/main" val="4160536798"/>
                    </a:ext>
                  </a:extLst>
                </a:gridCol>
                <a:gridCol w="110760">
                  <a:extLst>
                    <a:ext uri="{9D8B030D-6E8A-4147-A177-3AD203B41FA5}">
                      <a16:colId xmlns:a16="http://schemas.microsoft.com/office/drawing/2014/main" val="3793642382"/>
                    </a:ext>
                  </a:extLst>
                </a:gridCol>
                <a:gridCol w="6545938">
                  <a:extLst>
                    <a:ext uri="{9D8B030D-6E8A-4147-A177-3AD203B41FA5}">
                      <a16:colId xmlns:a16="http://schemas.microsoft.com/office/drawing/2014/main" val="1511340820"/>
                    </a:ext>
                  </a:extLst>
                </a:gridCol>
              </a:tblGrid>
              <a:tr h="115893">
                <a:tc gridSpan="7">
                  <a:txBody>
                    <a:bodyPr/>
                    <a:lstStyle/>
                    <a:p>
                      <a:pPr algn="ctr" fontAlgn="b"/>
                      <a:r>
                        <a:rPr lang="en-US" sz="800" b="1" i="0" u="none" strike="noStrike" dirty="0">
                          <a:solidFill>
                            <a:srgbClr val="000000"/>
                          </a:solidFill>
                          <a:effectLst/>
                          <a:latin typeface="Calibri" panose="020F0502020204030204" pitchFamily="34" charset="0"/>
                        </a:rPr>
                        <a:t>NOVEMBER 2022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8">
                  <a:txBody>
                    <a:bodyPr/>
                    <a:lstStyle/>
                    <a:p>
                      <a:pPr algn="l" fontAlgn="ctr"/>
                      <a:r>
                        <a:rPr lang="en-US" sz="800" b="1" i="0" u="sng" strike="noStrike" dirty="0" smtClean="0">
                          <a:solidFill>
                            <a:srgbClr val="000000"/>
                          </a:solidFill>
                          <a:effectLst/>
                          <a:latin typeface="Calibri" panose="020F0502020204030204" pitchFamily="34" charset="0"/>
                        </a:rPr>
                        <a:t>Joint Markets and Reliability Committees</a:t>
                      </a:r>
                      <a:r>
                        <a:rPr lang="en-US" sz="800" b="1" i="0" u="sng" strike="noStrike" dirty="0">
                          <a:solidFill>
                            <a:srgbClr val="000000"/>
                          </a:solidFill>
                          <a:effectLst/>
                          <a:latin typeface="Calibri" panose="020F0502020204030204" pitchFamily="34" charset="0"/>
                        </a:rPr>
                        <a:t/>
                      </a:r>
                      <a:br>
                        <a:rPr lang="en-US" sz="800" b="1" i="0" u="sng" strike="noStrike" dirty="0">
                          <a:solidFill>
                            <a:srgbClr val="000000"/>
                          </a:solidFill>
                          <a:effectLst/>
                          <a:latin typeface="Calibri" panose="020F0502020204030204" pitchFamily="34" charset="0"/>
                        </a:rPr>
                      </a:br>
                      <a:r>
                        <a:rPr lang="en-US" sz="800" b="1" i="0" u="none" strike="noStrike" dirty="0">
                          <a:solidFill>
                            <a:srgbClr val="0070C0"/>
                          </a:solidFill>
                          <a:effectLst/>
                          <a:latin typeface="Calibri" panose="020F0502020204030204" pitchFamily="34" charset="0"/>
                        </a:rPr>
                        <a:t>MC Meeting Dates: </a:t>
                      </a:r>
                      <a:r>
                        <a:rPr lang="en-US" sz="800" b="0" i="0" u="none" strike="noStrike" dirty="0">
                          <a:solidFill>
                            <a:srgbClr val="0070C0"/>
                          </a:solidFill>
                          <a:effectLst/>
                          <a:latin typeface="Calibri" panose="020F0502020204030204" pitchFamily="34" charset="0"/>
                        </a:rPr>
                        <a:t>November </a:t>
                      </a:r>
                      <a:r>
                        <a:rPr lang="en-US" sz="800" b="0" i="0" u="none" strike="noStrike" dirty="0" smtClean="0">
                          <a:solidFill>
                            <a:srgbClr val="0070C0"/>
                          </a:solidFill>
                          <a:effectLst/>
                          <a:latin typeface="Calibri" panose="020F0502020204030204" pitchFamily="34" charset="0"/>
                        </a:rPr>
                        <a:t>8-10, </a:t>
                      </a:r>
                      <a:r>
                        <a:rPr lang="en-US" sz="800" b="0" i="0" u="none" strike="noStrike" dirty="0">
                          <a:solidFill>
                            <a:srgbClr val="0070C0"/>
                          </a:solidFill>
                          <a:effectLst/>
                          <a:latin typeface="Calibri" panose="020F0502020204030204" pitchFamily="34" charset="0"/>
                        </a:rPr>
                        <a:t>2022 </a:t>
                      </a:r>
                      <a:r>
                        <a:rPr lang="en-US" sz="800" b="0" i="0" u="none" strike="noStrike" dirty="0" smtClean="0">
                          <a:solidFill>
                            <a:srgbClr val="0070C0"/>
                          </a:solidFill>
                          <a:effectLst/>
                          <a:latin typeface="Calibri" panose="020F0502020204030204" pitchFamily="34" charset="0"/>
                        </a:rPr>
                        <a:t>(with joint RC during RCA components) (</a:t>
                      </a:r>
                      <a:r>
                        <a:rPr lang="en-US" sz="800" b="0" i="0" u="none" strike="noStrike" dirty="0" smtClean="0">
                          <a:solidFill>
                            <a:srgbClr val="0070C0"/>
                          </a:solidFill>
                          <a:effectLst/>
                          <a:latin typeface="Calibri" panose="020F0502020204030204" pitchFamily="34" charset="0"/>
                          <a:hlinkClick r:id="rId4"/>
                        </a:rPr>
                        <a:t>link to materials</a:t>
                      </a:r>
                      <a:r>
                        <a:rPr lang="en-US" sz="800" b="0" i="0" u="none" strike="noStrike" dirty="0" smtClean="0">
                          <a:solidFill>
                            <a:srgbClr val="0070C0"/>
                          </a:solidFill>
                          <a:effectLst/>
                          <a:latin typeface="Calibri" panose="020F0502020204030204" pitchFamily="34" charset="0"/>
                        </a:rPr>
                        <a:t>)</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none" strike="noStrike" dirty="0">
                          <a:solidFill>
                            <a:srgbClr val="00B050"/>
                          </a:solidFill>
                          <a:effectLst/>
                          <a:latin typeface="Calibri" panose="020F0502020204030204" pitchFamily="34" charset="0"/>
                        </a:rPr>
                        <a:t>Posting Materials Beginning: </a:t>
                      </a:r>
                      <a:r>
                        <a:rPr lang="en-US" sz="800" b="0" i="0" u="none" strike="noStrike" dirty="0">
                          <a:solidFill>
                            <a:srgbClr val="00B050"/>
                          </a:solidFill>
                          <a:effectLst/>
                          <a:latin typeface="Calibri" panose="020F0502020204030204" pitchFamily="34" charset="0"/>
                        </a:rPr>
                        <a:t>November 2, 2022</a:t>
                      </a:r>
                      <a:r>
                        <a:rPr lang="en-US" sz="800" b="1" i="0" u="none" strike="noStrike" dirty="0">
                          <a:solidFill>
                            <a:srgbClr val="000000"/>
                          </a:solidFill>
                          <a:effectLst/>
                          <a:latin typeface="Calibri" panose="020F0502020204030204" pitchFamily="34" charset="0"/>
                        </a:rPr>
                        <a:t/>
                      </a:r>
                      <a:br>
                        <a:rPr lang="en-US" sz="800" b="1" i="0" u="none" strike="noStrike" dirty="0">
                          <a:solidFill>
                            <a:srgbClr val="000000"/>
                          </a:solidFill>
                          <a:effectLst/>
                          <a:latin typeface="Calibri" panose="020F0502020204030204" pitchFamily="34" charset="0"/>
                        </a:rPr>
                      </a:br>
                      <a:r>
                        <a:rPr lang="en-US" sz="800" b="1" i="0" u="none" strike="noStrike" dirty="0">
                          <a:solidFill>
                            <a:srgbClr val="000000"/>
                          </a:solidFill>
                          <a:effectLst/>
                          <a:latin typeface="Calibri" panose="020F0502020204030204" pitchFamily="34" charset="0"/>
                        </a:rPr>
                        <a:t>Topic: </a:t>
                      </a:r>
                      <a:r>
                        <a:rPr lang="en-US" sz="800" b="0" i="0" u="none" strike="noStrike" dirty="0" smtClean="0">
                          <a:solidFill>
                            <a:srgbClr val="000000"/>
                          </a:solidFill>
                          <a:effectLst/>
                          <a:latin typeface="Calibri" panose="020F0502020204030204" pitchFamily="34" charset="0"/>
                        </a:rPr>
                        <a:t>Review design elements associated with MRI framework revisions</a:t>
                      </a:r>
                      <a:endParaRPr lang="en-US" sz="800" b="1" i="0" u="none" strike="noStrike" dirty="0">
                        <a:solidFill>
                          <a:srgbClr val="000000"/>
                        </a:solidFill>
                        <a:effectLst/>
                        <a:latin typeface="Calibri" panose="020F0502020204030204" pitchFamily="34" charset="0"/>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01795985"/>
                  </a:ext>
                </a:extLst>
              </a:tr>
              <a:tr h="115893">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M</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W</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F</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endParaRPr lang="en-US" sz="800" b="1" i="0" u="none" strike="noStrike" dirty="0">
                        <a:solidFill>
                          <a:srgbClr val="FFFFFF"/>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544072627"/>
                  </a:ext>
                </a:extLst>
              </a:tr>
              <a:tr h="115893">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Calibri" panose="020F0502020204030204" pitchFamily="34" charset="0"/>
                        </a:rPr>
                        <a:t>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dirty="0">
                          <a:solidFill>
                            <a:srgbClr val="000000"/>
                          </a:solidFill>
                          <a:effectLst/>
                          <a:latin typeface="Calibri" panose="020F0502020204030204" pitchFamily="34" charset="0"/>
                        </a:rPr>
                        <a:t>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593964616"/>
                  </a:ext>
                </a:extLst>
              </a:tr>
              <a:tr h="115893">
                <a:tc>
                  <a:txBody>
                    <a:bodyPr/>
                    <a:lstStyle/>
                    <a:p>
                      <a:pPr algn="ctr" fontAlgn="b"/>
                      <a:r>
                        <a:rPr lang="en-US" sz="800" b="0" i="0" u="none" strike="noStrike" dirty="0">
                          <a:solidFill>
                            <a:srgbClr val="000000"/>
                          </a:solidFill>
                          <a:effectLst/>
                          <a:latin typeface="Calibri" panose="020F0502020204030204" pitchFamily="34" charset="0"/>
                        </a:rPr>
                        <a:t>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Calibri" panose="020F0502020204030204" pitchFamily="34" charset="0"/>
                        </a:rPr>
                        <a:t>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1" i="0" u="none" strike="noStrike" kern="1200" dirty="0">
                          <a:solidFill>
                            <a:srgbClr val="FFFFFF"/>
                          </a:solidFill>
                          <a:effectLst/>
                          <a:latin typeface="Calibri" panose="020F0502020204030204" pitchFamily="34" charset="0"/>
                          <a:ea typeface="+mn-ea"/>
                          <a:cs typeface="+mn-cs"/>
                        </a:rPr>
                        <a:t>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50000">
                          <a:srgbClr val="0070C0"/>
                        </a:gs>
                        <a:gs pos="50000">
                          <a:srgbClr val="00B050"/>
                        </a:gs>
                      </a:gsLst>
                      <a:lin ang="5400000" scaled="1"/>
                    </a:gradFill>
                  </a:tcPr>
                </a:tc>
                <a:tc>
                  <a:txBody>
                    <a:bodyPr/>
                    <a:lstStyle/>
                    <a:p>
                      <a:pPr algn="ctr" fontAlgn="b"/>
                      <a:r>
                        <a:rPr lang="en-US" sz="800" b="1" i="0" u="none" strike="noStrike" dirty="0">
                          <a:solidFill>
                            <a:schemeClr val="bg1"/>
                          </a:solidFill>
                          <a:effectLst/>
                          <a:latin typeface="Calibri" panose="020F0502020204030204" pitchFamily="34" charset="0"/>
                        </a:rPr>
                        <a:t>10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0" i="0" u="none" strike="noStrike" dirty="0">
                          <a:solidFill>
                            <a:srgbClr val="000000"/>
                          </a:solidFill>
                          <a:effectLst/>
                          <a:latin typeface="Calibri" panose="020F0502020204030204" pitchFamily="34" charset="0"/>
                        </a:rPr>
                        <a:t>11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4021494840"/>
                  </a:ext>
                </a:extLst>
              </a:tr>
              <a:tr h="115893">
                <a:tc>
                  <a:txBody>
                    <a:bodyPr/>
                    <a:lstStyle/>
                    <a:p>
                      <a:pPr algn="ctr" fontAlgn="b"/>
                      <a:r>
                        <a:rPr lang="en-US" sz="800" b="0" i="0" u="none" strike="noStrike" dirty="0">
                          <a:solidFill>
                            <a:srgbClr val="000000"/>
                          </a:solidFill>
                          <a:effectLst/>
                          <a:latin typeface="Calibri" panose="020F0502020204030204" pitchFamily="34" charset="0"/>
                        </a:rPr>
                        <a:t>13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Calibri" panose="020F0502020204030204" pitchFamily="34" charset="0"/>
                        </a:rPr>
                        <a:t>16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3300"/>
                    </a:solidFill>
                  </a:tcPr>
                </a:tc>
                <a:tc>
                  <a:txBody>
                    <a:bodyPr/>
                    <a:lstStyle/>
                    <a:p>
                      <a:pPr algn="ctr" fontAlgn="b"/>
                      <a:r>
                        <a:rPr lang="en-US" sz="800" b="0" i="0" u="none" strike="noStrike" dirty="0">
                          <a:solidFill>
                            <a:srgbClr val="000000"/>
                          </a:solidFill>
                          <a:effectLst/>
                          <a:latin typeface="Calibri" panose="020F0502020204030204" pitchFamily="34" charset="0"/>
                        </a:rPr>
                        <a:t>17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666438396"/>
                  </a:ext>
                </a:extLst>
              </a:tr>
              <a:tr h="115893">
                <a:tc>
                  <a:txBody>
                    <a:bodyPr/>
                    <a:lstStyle/>
                    <a:p>
                      <a:pPr algn="ctr" fontAlgn="b"/>
                      <a:r>
                        <a:rPr lang="en-US" sz="800" b="0" i="0" u="none" strike="noStrike" dirty="0">
                          <a:solidFill>
                            <a:srgbClr val="000000"/>
                          </a:solidFill>
                          <a:effectLst/>
                          <a:latin typeface="Calibri" panose="020F0502020204030204" pitchFamily="34" charset="0"/>
                        </a:rPr>
                        <a:t>20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128679643"/>
                  </a:ext>
                </a:extLst>
              </a:tr>
              <a:tr h="115893">
                <a:tc>
                  <a:txBody>
                    <a:bodyPr/>
                    <a:lstStyle/>
                    <a:p>
                      <a:pPr algn="ctr" fontAlgn="b"/>
                      <a:r>
                        <a:rPr lang="en-US" sz="800" b="0" i="0" u="none" strike="noStrike" dirty="0">
                          <a:solidFill>
                            <a:srgbClr val="000000"/>
                          </a:solidFill>
                          <a:effectLst/>
                          <a:latin typeface="Calibri" panose="020F0502020204030204" pitchFamily="34" charset="0"/>
                        </a:rPr>
                        <a:t>27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Calibri" panose="020F0502020204030204" pitchFamily="34" charset="0"/>
                        </a:rPr>
                        <a:t>30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717868926"/>
                  </a:ext>
                </a:extLst>
              </a:tr>
              <a:tr h="179346">
                <a:tc>
                  <a:txBody>
                    <a:bodyPr/>
                    <a:lstStyle/>
                    <a:p>
                      <a:pPr algn="ctr" fontAlgn="b"/>
                      <a:endParaRPr lang="en-US" sz="9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766149121"/>
                  </a:ext>
                </a:extLst>
              </a:tr>
            </a:tbl>
          </a:graphicData>
        </a:graphic>
      </p:graphicFrame>
      <p:graphicFrame>
        <p:nvGraphicFramePr>
          <p:cNvPr id="10" name="Table 9"/>
          <p:cNvGraphicFramePr>
            <a:graphicFrameLocks noGrp="1"/>
          </p:cNvGraphicFramePr>
          <p:nvPr>
            <p:extLst/>
          </p:nvPr>
        </p:nvGraphicFramePr>
        <p:xfrm>
          <a:off x="457201" y="3257550"/>
          <a:ext cx="8077197" cy="1180061"/>
        </p:xfrm>
        <a:graphic>
          <a:graphicData uri="http://schemas.openxmlformats.org/drawingml/2006/table">
            <a:tbl>
              <a:tblPr/>
              <a:tblGrid>
                <a:gridCol w="199368">
                  <a:extLst>
                    <a:ext uri="{9D8B030D-6E8A-4147-A177-3AD203B41FA5}">
                      <a16:colId xmlns:a16="http://schemas.microsoft.com/office/drawing/2014/main" val="3062232543"/>
                    </a:ext>
                  </a:extLst>
                </a:gridCol>
                <a:gridCol w="224290">
                  <a:extLst>
                    <a:ext uri="{9D8B030D-6E8A-4147-A177-3AD203B41FA5}">
                      <a16:colId xmlns:a16="http://schemas.microsoft.com/office/drawing/2014/main" val="4194417809"/>
                    </a:ext>
                  </a:extLst>
                </a:gridCol>
                <a:gridCol w="199368">
                  <a:extLst>
                    <a:ext uri="{9D8B030D-6E8A-4147-A177-3AD203B41FA5}">
                      <a16:colId xmlns:a16="http://schemas.microsoft.com/office/drawing/2014/main" val="3801876890"/>
                    </a:ext>
                  </a:extLst>
                </a:gridCol>
                <a:gridCol w="199368">
                  <a:extLst>
                    <a:ext uri="{9D8B030D-6E8A-4147-A177-3AD203B41FA5}">
                      <a16:colId xmlns:a16="http://schemas.microsoft.com/office/drawing/2014/main" val="725709806"/>
                    </a:ext>
                  </a:extLst>
                </a:gridCol>
                <a:gridCol w="199368">
                  <a:extLst>
                    <a:ext uri="{9D8B030D-6E8A-4147-A177-3AD203B41FA5}">
                      <a16:colId xmlns:a16="http://schemas.microsoft.com/office/drawing/2014/main" val="3727064403"/>
                    </a:ext>
                  </a:extLst>
                </a:gridCol>
                <a:gridCol w="199368">
                  <a:extLst>
                    <a:ext uri="{9D8B030D-6E8A-4147-A177-3AD203B41FA5}">
                      <a16:colId xmlns:a16="http://schemas.microsoft.com/office/drawing/2014/main" val="123238615"/>
                    </a:ext>
                  </a:extLst>
                </a:gridCol>
                <a:gridCol w="199368">
                  <a:extLst>
                    <a:ext uri="{9D8B030D-6E8A-4147-A177-3AD203B41FA5}">
                      <a16:colId xmlns:a16="http://schemas.microsoft.com/office/drawing/2014/main" val="2084312534"/>
                    </a:ext>
                  </a:extLst>
                </a:gridCol>
                <a:gridCol w="110760">
                  <a:extLst>
                    <a:ext uri="{9D8B030D-6E8A-4147-A177-3AD203B41FA5}">
                      <a16:colId xmlns:a16="http://schemas.microsoft.com/office/drawing/2014/main" val="2406022584"/>
                    </a:ext>
                  </a:extLst>
                </a:gridCol>
                <a:gridCol w="6545939">
                  <a:extLst>
                    <a:ext uri="{9D8B030D-6E8A-4147-A177-3AD203B41FA5}">
                      <a16:colId xmlns:a16="http://schemas.microsoft.com/office/drawing/2014/main" val="1474733509"/>
                    </a:ext>
                  </a:extLst>
                </a:gridCol>
              </a:tblGrid>
              <a:tr h="134183">
                <a:tc gridSpan="7">
                  <a:txBody>
                    <a:bodyPr/>
                    <a:lstStyle/>
                    <a:p>
                      <a:pPr algn="ctr" fontAlgn="b"/>
                      <a:r>
                        <a:rPr lang="en-US" sz="800" b="1" i="0" u="none" strike="noStrike" dirty="0">
                          <a:solidFill>
                            <a:srgbClr val="000000"/>
                          </a:solidFill>
                          <a:effectLst/>
                          <a:latin typeface="Calibri" panose="020F0502020204030204" pitchFamily="34" charset="0"/>
                        </a:rPr>
                        <a:t>DECEMBER 2022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8">
                  <a:txBody>
                    <a:bodyPr/>
                    <a:lstStyle/>
                    <a:p>
                      <a:pPr algn="l" fontAlgn="ctr"/>
                      <a:r>
                        <a:rPr lang="en-US" sz="800" b="1" i="0" u="sng" strike="noStrike" dirty="0" smtClean="0">
                          <a:solidFill>
                            <a:srgbClr val="000000"/>
                          </a:solidFill>
                          <a:effectLst/>
                          <a:latin typeface="Calibri" panose="020F0502020204030204" pitchFamily="34" charset="0"/>
                        </a:rPr>
                        <a:t>Joint Markets and Reliability Committees</a:t>
                      </a:r>
                      <a:r>
                        <a:rPr lang="en-US" sz="800" b="1" i="0" u="sng" strike="noStrike" dirty="0">
                          <a:solidFill>
                            <a:srgbClr val="000000"/>
                          </a:solidFill>
                          <a:effectLst/>
                          <a:latin typeface="Calibri" panose="020F0502020204030204" pitchFamily="34" charset="0"/>
                        </a:rPr>
                        <a:t/>
                      </a:r>
                      <a:br>
                        <a:rPr lang="en-US" sz="800" b="1" i="0" u="sng" strike="noStrike" dirty="0">
                          <a:solidFill>
                            <a:srgbClr val="000000"/>
                          </a:solidFill>
                          <a:effectLst/>
                          <a:latin typeface="Calibri" panose="020F0502020204030204" pitchFamily="34" charset="0"/>
                        </a:rPr>
                      </a:br>
                      <a:r>
                        <a:rPr lang="en-US" sz="800" b="1" i="0" u="none" strike="noStrike" dirty="0">
                          <a:solidFill>
                            <a:srgbClr val="0070C0"/>
                          </a:solidFill>
                          <a:effectLst/>
                          <a:latin typeface="Calibri" panose="020F0502020204030204" pitchFamily="34" charset="0"/>
                        </a:rPr>
                        <a:t>MC Meeting Dates: </a:t>
                      </a:r>
                      <a:r>
                        <a:rPr lang="en-US" sz="800" b="0" i="0" u="none" strike="noStrike" dirty="0">
                          <a:solidFill>
                            <a:srgbClr val="0070C0"/>
                          </a:solidFill>
                          <a:effectLst/>
                          <a:latin typeface="Calibri" panose="020F0502020204030204" pitchFamily="34" charset="0"/>
                        </a:rPr>
                        <a:t>December 6-8, 2022 </a:t>
                      </a:r>
                      <a:r>
                        <a:rPr lang="en-US" sz="800" b="0" i="0" u="none" strike="noStrike" dirty="0" smtClean="0">
                          <a:solidFill>
                            <a:srgbClr val="0070C0"/>
                          </a:solidFill>
                          <a:effectLst/>
                          <a:latin typeface="Calibri" panose="020F0502020204030204" pitchFamily="34" charset="0"/>
                        </a:rPr>
                        <a:t>(with joint RC during RCA components; TC invited to participate in RCA discussions) (</a:t>
                      </a:r>
                      <a:r>
                        <a:rPr lang="en-US" sz="800" b="0" i="0" u="none" strike="noStrike" dirty="0" smtClean="0">
                          <a:solidFill>
                            <a:srgbClr val="0070C0"/>
                          </a:solidFill>
                          <a:effectLst/>
                          <a:latin typeface="Calibri" panose="020F0502020204030204" pitchFamily="34" charset="0"/>
                          <a:hlinkClick r:id="rId5"/>
                        </a:rPr>
                        <a:t>link to materials</a:t>
                      </a:r>
                      <a:r>
                        <a:rPr lang="en-US" sz="800" b="0" i="0" u="none" strike="noStrike" dirty="0" smtClean="0">
                          <a:solidFill>
                            <a:srgbClr val="0070C0"/>
                          </a:solidFill>
                          <a:effectLst/>
                          <a:latin typeface="Calibri" panose="020F0502020204030204" pitchFamily="34" charset="0"/>
                        </a:rPr>
                        <a:t>)</a:t>
                      </a:r>
                      <a:r>
                        <a:rPr lang="en-US" sz="800" b="0" i="0" u="none" strike="noStrike" dirty="0">
                          <a:solidFill>
                            <a:srgbClr val="0070C0"/>
                          </a:solidFill>
                          <a:effectLst/>
                          <a:latin typeface="Calibri" panose="020F0502020204030204" pitchFamily="34" charset="0"/>
                        </a:rPr>
                        <a:t/>
                      </a:r>
                      <a:br>
                        <a:rPr lang="en-US" sz="800" b="0" i="0" u="none" strike="noStrike" dirty="0">
                          <a:solidFill>
                            <a:srgbClr val="0070C0"/>
                          </a:solidFill>
                          <a:effectLst/>
                          <a:latin typeface="Calibri" panose="020F0502020204030204" pitchFamily="34" charset="0"/>
                        </a:rPr>
                      </a:br>
                      <a:r>
                        <a:rPr lang="en-US" sz="800" b="1" i="0" u="none" strike="noStrike" dirty="0">
                          <a:solidFill>
                            <a:srgbClr val="00B050"/>
                          </a:solidFill>
                          <a:effectLst/>
                          <a:latin typeface="Calibri" panose="020F0502020204030204" pitchFamily="34" charset="0"/>
                        </a:rPr>
                        <a:t>Posting Materials Beginning: </a:t>
                      </a:r>
                      <a:r>
                        <a:rPr lang="en-US" sz="800" b="0" i="0" u="none" strike="noStrike" dirty="0">
                          <a:solidFill>
                            <a:srgbClr val="00B050"/>
                          </a:solidFill>
                          <a:effectLst/>
                          <a:latin typeface="Calibri" panose="020F0502020204030204" pitchFamily="34" charset="0"/>
                        </a:rPr>
                        <a:t>November 30, 2022</a:t>
                      </a:r>
                      <a:r>
                        <a:rPr lang="en-US" sz="800" b="1" i="0" u="none" strike="noStrike" dirty="0">
                          <a:solidFill>
                            <a:srgbClr val="000000"/>
                          </a:solidFill>
                          <a:effectLst/>
                          <a:latin typeface="Calibri" panose="020F0502020204030204" pitchFamily="34" charset="0"/>
                        </a:rPr>
                        <a:t/>
                      </a:r>
                      <a:br>
                        <a:rPr lang="en-US" sz="800" b="1" i="0" u="none" strike="noStrike" dirty="0">
                          <a:solidFill>
                            <a:srgbClr val="000000"/>
                          </a:solidFill>
                          <a:effectLst/>
                          <a:latin typeface="Calibri" panose="020F0502020204030204" pitchFamily="34" charset="0"/>
                        </a:rPr>
                      </a:br>
                      <a:r>
                        <a:rPr lang="en-US" sz="800" b="1" i="0" u="none" strike="noStrike" dirty="0">
                          <a:solidFill>
                            <a:srgbClr val="000000"/>
                          </a:solidFill>
                          <a:effectLst/>
                          <a:latin typeface="Calibri" panose="020F0502020204030204" pitchFamily="34" charset="0"/>
                        </a:rPr>
                        <a:t>Topic: </a:t>
                      </a:r>
                      <a:r>
                        <a:rPr lang="en-US" sz="800" b="0" i="0" u="none" strike="noStrike" dirty="0" smtClean="0">
                          <a:solidFill>
                            <a:srgbClr val="000000"/>
                          </a:solidFill>
                          <a:effectLst/>
                          <a:latin typeface="Calibri" panose="020F0502020204030204" pitchFamily="34" charset="0"/>
                        </a:rPr>
                        <a:t>Review detailed design elements associated with MRI framework revisions. Introduce framework for integrating gas limitations into resource adequacy</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sng" strike="noStrike" dirty="0" smtClean="0">
                          <a:solidFill>
                            <a:srgbClr val="000000"/>
                          </a:solidFill>
                          <a:effectLst/>
                          <a:latin typeface="Calibri" panose="020F0502020204030204" pitchFamily="34" charset="0"/>
                        </a:rPr>
                        <a:t>Reliability Committee</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none" strike="noStrike" dirty="0">
                          <a:solidFill>
                            <a:srgbClr val="CC3300"/>
                          </a:solidFill>
                          <a:effectLst/>
                          <a:latin typeface="Calibri" panose="020F0502020204030204" pitchFamily="34" charset="0"/>
                        </a:rPr>
                        <a:t>RC Meeting Date:</a:t>
                      </a:r>
                      <a:r>
                        <a:rPr lang="en-US" sz="800" b="0" i="0" u="none" strike="noStrike" dirty="0">
                          <a:solidFill>
                            <a:srgbClr val="CC3300"/>
                          </a:solidFill>
                          <a:effectLst/>
                          <a:latin typeface="Calibri" panose="020F0502020204030204" pitchFamily="34" charset="0"/>
                        </a:rPr>
                        <a:t> December 14, 2022 </a:t>
                      </a:r>
                      <a:r>
                        <a:rPr lang="en-US" sz="800" b="0" i="0" u="none" strike="noStrike" dirty="0" smtClean="0">
                          <a:solidFill>
                            <a:srgbClr val="C00000"/>
                          </a:solidFill>
                          <a:effectLst/>
                          <a:latin typeface="Calibri" panose="020F0502020204030204" pitchFamily="34" charset="0"/>
                        </a:rPr>
                        <a:t>(MC invited to participate</a:t>
                      </a:r>
                      <a:r>
                        <a:rPr lang="en-US" sz="800" b="0" i="0" u="none" strike="noStrike" baseline="0" dirty="0" smtClean="0">
                          <a:solidFill>
                            <a:srgbClr val="C00000"/>
                          </a:solidFill>
                          <a:effectLst/>
                          <a:latin typeface="Calibri" panose="020F0502020204030204" pitchFamily="34" charset="0"/>
                        </a:rPr>
                        <a:t> in RCA</a:t>
                      </a:r>
                      <a:r>
                        <a:rPr lang="en-US" sz="800" b="0" i="0" u="none" strike="noStrike" dirty="0" smtClean="0">
                          <a:solidFill>
                            <a:srgbClr val="C00000"/>
                          </a:solidFill>
                          <a:effectLst/>
                          <a:latin typeface="Calibri" panose="020F0502020204030204" pitchFamily="34" charset="0"/>
                        </a:rPr>
                        <a:t> discussions) </a:t>
                      </a:r>
                      <a:r>
                        <a:rPr lang="en-US" sz="800" b="0" i="0" u="none" strike="noStrike" dirty="0" smtClean="0">
                          <a:solidFill>
                            <a:schemeClr val="accent1"/>
                          </a:solidFill>
                          <a:effectLst/>
                          <a:latin typeface="Calibri" panose="020F0502020204030204" pitchFamily="34" charset="0"/>
                        </a:rPr>
                        <a:t>(</a:t>
                      </a:r>
                      <a:r>
                        <a:rPr lang="en-US" sz="800" b="0" i="0" u="none" strike="noStrike" dirty="0" smtClean="0">
                          <a:solidFill>
                            <a:srgbClr val="C00000"/>
                          </a:solidFill>
                          <a:effectLst/>
                          <a:latin typeface="Calibri" panose="020F0502020204030204" pitchFamily="34" charset="0"/>
                          <a:hlinkClick r:id="rId6"/>
                        </a:rPr>
                        <a:t>link to materials</a:t>
                      </a:r>
                      <a:r>
                        <a:rPr lang="en-US" sz="800" b="0" i="0" u="none" strike="noStrike" dirty="0" smtClean="0">
                          <a:solidFill>
                            <a:schemeClr val="accent1"/>
                          </a:solidFill>
                          <a:effectLst/>
                          <a:latin typeface="Calibri" panose="020F0502020204030204" pitchFamily="34" charset="0"/>
                        </a:rPr>
                        <a:t>)</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none" strike="noStrike" dirty="0">
                          <a:solidFill>
                            <a:srgbClr val="00B050"/>
                          </a:solidFill>
                          <a:effectLst/>
                          <a:latin typeface="Calibri" panose="020F0502020204030204" pitchFamily="34" charset="0"/>
                        </a:rPr>
                        <a:t>Posting Materials Beginning: </a:t>
                      </a:r>
                      <a:r>
                        <a:rPr lang="en-US" sz="800" b="0" i="0" u="none" strike="noStrike" dirty="0">
                          <a:solidFill>
                            <a:srgbClr val="00B050"/>
                          </a:solidFill>
                          <a:effectLst/>
                          <a:latin typeface="Calibri" panose="020F0502020204030204" pitchFamily="34" charset="0"/>
                        </a:rPr>
                        <a:t>December 8, 2022</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none" strike="noStrike" dirty="0">
                          <a:solidFill>
                            <a:srgbClr val="000000"/>
                          </a:solidFill>
                          <a:effectLst/>
                          <a:latin typeface="Calibri" panose="020F0502020204030204" pitchFamily="34" charset="0"/>
                        </a:rPr>
                        <a:t>Topic:</a:t>
                      </a:r>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Review detailed design elements associated with resource modeling enhancements</a:t>
                      </a:r>
                      <a:endParaRPr lang="en-US" sz="800" b="1" i="0" u="none" strike="noStrike" dirty="0">
                        <a:solidFill>
                          <a:srgbClr val="000000"/>
                        </a:solidFill>
                        <a:effectLst/>
                        <a:latin typeface="Calibri" panose="020F0502020204030204" pitchFamily="34" charset="0"/>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48041040"/>
                  </a:ext>
                </a:extLst>
              </a:tr>
              <a:tr h="134183">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M</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W</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F</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endParaRPr lang="en-US" sz="800" b="1" i="0" u="none" strike="noStrike" dirty="0">
                        <a:solidFill>
                          <a:srgbClr val="FFFFFF"/>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712000620"/>
                  </a:ext>
                </a:extLst>
              </a:tr>
              <a:tr h="134183">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4225061318"/>
                  </a:ext>
                </a:extLst>
              </a:tr>
              <a:tr h="134183">
                <a:tc>
                  <a:txBody>
                    <a:bodyPr/>
                    <a:lstStyle/>
                    <a:p>
                      <a:pPr algn="ctr" fontAlgn="b"/>
                      <a:r>
                        <a:rPr lang="en-US" sz="800" b="0" i="0" u="none" strike="noStrike" dirty="0">
                          <a:solidFill>
                            <a:srgbClr val="000000"/>
                          </a:solidFill>
                          <a:effectLst/>
                          <a:latin typeface="Calibri" panose="020F0502020204030204" pitchFamily="34" charset="0"/>
                        </a:rPr>
                        <a:t>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Calibri" panose="020F0502020204030204" pitchFamily="34" charset="0"/>
                        </a:rPr>
                        <a:t>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1" i="0" u="none" strike="noStrike" dirty="0">
                          <a:solidFill>
                            <a:srgbClr val="FFFFFF"/>
                          </a:solidFill>
                          <a:effectLst/>
                          <a:latin typeface="Calibri" panose="020F0502020204030204" pitchFamily="34" charset="0"/>
                        </a:rPr>
                        <a:t>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1" i="0" u="none" strike="noStrike" dirty="0">
                          <a:solidFill>
                            <a:srgbClr val="FFFFFF"/>
                          </a:solidFill>
                          <a:effectLst/>
                          <a:latin typeface="Calibri" panose="020F0502020204030204" pitchFamily="34" charset="0"/>
                        </a:rPr>
                        <a:t>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50000">
                          <a:srgbClr val="0070C0"/>
                        </a:gs>
                        <a:gs pos="50000">
                          <a:srgbClr val="00B050"/>
                        </a:gs>
                      </a:gsLst>
                      <a:lin ang="5400000" scaled="1"/>
                    </a:gradFill>
                  </a:tcPr>
                </a:tc>
                <a:tc>
                  <a:txBody>
                    <a:bodyPr/>
                    <a:lstStyle/>
                    <a:p>
                      <a:pPr algn="ctr" fontAlgn="b"/>
                      <a:r>
                        <a:rPr lang="en-US" sz="800" b="0" i="0" u="none" strike="noStrike" dirty="0">
                          <a:solidFill>
                            <a:srgbClr val="000000"/>
                          </a:solidFill>
                          <a:effectLst/>
                          <a:latin typeface="Calibri" panose="020F0502020204030204" pitchFamily="34" charset="0"/>
                        </a:rPr>
                        <a:t>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199340521"/>
                  </a:ext>
                </a:extLst>
              </a:tr>
              <a:tr h="134183">
                <a:tc>
                  <a:txBody>
                    <a:bodyPr/>
                    <a:lstStyle/>
                    <a:p>
                      <a:pPr algn="ctr" fontAlgn="b"/>
                      <a:r>
                        <a:rPr lang="en-US" sz="800" b="0" i="0" u="none" strike="noStrike" dirty="0">
                          <a:solidFill>
                            <a:srgbClr val="000000"/>
                          </a:solidFill>
                          <a:effectLst/>
                          <a:latin typeface="Calibri" panose="020F0502020204030204" pitchFamily="34" charset="0"/>
                        </a:rPr>
                        <a:t>11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Calibri" panose="020F0502020204030204" pitchFamily="34" charset="0"/>
                        </a:rPr>
                        <a:t>14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3300"/>
                    </a:solidFill>
                  </a:tcPr>
                </a:tc>
                <a:tc>
                  <a:txBody>
                    <a:bodyPr/>
                    <a:lstStyle/>
                    <a:p>
                      <a:pPr algn="ctr" fontAlgn="b"/>
                      <a:r>
                        <a:rPr lang="en-US" sz="800" b="0" i="0" u="none" strike="noStrike" dirty="0">
                          <a:solidFill>
                            <a:srgbClr val="000000"/>
                          </a:solidFill>
                          <a:effectLst/>
                          <a:latin typeface="Calibri" panose="020F0502020204030204" pitchFamily="34" charset="0"/>
                        </a:rPr>
                        <a:t>15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936128740"/>
                  </a:ext>
                </a:extLst>
              </a:tr>
              <a:tr h="134183">
                <a:tc>
                  <a:txBody>
                    <a:bodyPr/>
                    <a:lstStyle/>
                    <a:p>
                      <a:pPr algn="ctr" fontAlgn="b"/>
                      <a:r>
                        <a:rPr lang="en-US" sz="800" b="0" i="0" u="none" strike="noStrike" dirty="0">
                          <a:solidFill>
                            <a:srgbClr val="000000"/>
                          </a:solidFill>
                          <a:effectLst/>
                          <a:latin typeface="Calibri" panose="020F0502020204030204" pitchFamily="34" charset="0"/>
                        </a:rPr>
                        <a:t>18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libri" panose="020F0502020204030204" pitchFamily="34" charset="0"/>
                        </a:rPr>
                        <a:t>21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287919034"/>
                  </a:ext>
                </a:extLst>
              </a:tr>
              <a:tr h="134183">
                <a:tc>
                  <a:txBody>
                    <a:bodyPr/>
                    <a:lstStyle/>
                    <a:p>
                      <a:pPr algn="ctr" fontAlgn="b"/>
                      <a:r>
                        <a:rPr lang="en-US" sz="800" b="0" i="0" u="none" strike="noStrike" dirty="0">
                          <a:solidFill>
                            <a:srgbClr val="000000"/>
                          </a:solidFill>
                          <a:effectLst/>
                          <a:latin typeface="Calibri" panose="020F0502020204030204" pitchFamily="34" charset="0"/>
                        </a:rPr>
                        <a:t>25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967119079"/>
                  </a:ext>
                </a:extLst>
              </a:tr>
              <a:tr h="240780">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363755811"/>
                  </a:ext>
                </a:extLst>
              </a:tr>
            </a:tbl>
          </a:graphicData>
        </a:graphic>
      </p:graphicFrame>
      <p:sp>
        <p:nvSpPr>
          <p:cNvPr id="11" name="Slide Number Placeholder 3"/>
          <p:cNvSpPr>
            <a:spLocks noGrp="1"/>
          </p:cNvSpPr>
          <p:nvPr>
            <p:ph type="sldNum" sz="quarter" idx="4294967295"/>
          </p:nvPr>
        </p:nvSpPr>
        <p:spPr>
          <a:xfrm>
            <a:off x="8534400" y="4781550"/>
            <a:ext cx="381000" cy="196850"/>
          </a:xfrm>
        </p:spPr>
        <p:txBody>
          <a:bodyPr/>
          <a:lstStyle/>
          <a:p>
            <a:fld id="{10C7F894-2A36-495D-AB7C-1055F7AC0F9D}" type="slidenum">
              <a:rPr lang="en-US" smtClean="0"/>
              <a:pPr/>
              <a:t>46</a:t>
            </a:fld>
            <a:endParaRPr lang="en-US" dirty="0"/>
          </a:p>
        </p:txBody>
      </p:sp>
    </p:spTree>
    <p:extLst>
      <p:ext uri="{BB962C8B-B14F-4D97-AF65-F5344CB8AC3E}">
        <p14:creationId xmlns:p14="http://schemas.microsoft.com/office/powerpoint/2010/main" val="3993321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71450"/>
            <a:ext cx="8229600" cy="857250"/>
          </a:xfrm>
        </p:spPr>
        <p:txBody>
          <a:bodyPr>
            <a:normAutofit fontScale="90000"/>
          </a:bodyPr>
          <a:lstStyle/>
          <a:p>
            <a:r>
              <a:rPr lang="en-US" sz="2800" dirty="0"/>
              <a:t>Stakeholder </a:t>
            </a:r>
            <a:r>
              <a:rPr lang="en-US" sz="2800" dirty="0" smtClean="0"/>
              <a:t>Schedule – Conceptual/Detailed Design Phase</a:t>
            </a:r>
            <a:endParaRPr lang="en-US" sz="2800" dirty="0"/>
          </a:p>
        </p:txBody>
      </p:sp>
      <p:graphicFrame>
        <p:nvGraphicFramePr>
          <p:cNvPr id="12" name="Table 11"/>
          <p:cNvGraphicFramePr>
            <a:graphicFrameLocks noGrp="1"/>
          </p:cNvGraphicFramePr>
          <p:nvPr>
            <p:extLst/>
          </p:nvPr>
        </p:nvGraphicFramePr>
        <p:xfrm>
          <a:off x="457201" y="505883"/>
          <a:ext cx="8077196" cy="912709"/>
        </p:xfrm>
        <a:graphic>
          <a:graphicData uri="http://schemas.openxmlformats.org/drawingml/2006/table">
            <a:tbl>
              <a:tblPr/>
              <a:tblGrid>
                <a:gridCol w="199368">
                  <a:extLst>
                    <a:ext uri="{9D8B030D-6E8A-4147-A177-3AD203B41FA5}">
                      <a16:colId xmlns:a16="http://schemas.microsoft.com/office/drawing/2014/main" val="2478328574"/>
                    </a:ext>
                  </a:extLst>
                </a:gridCol>
                <a:gridCol w="224290">
                  <a:extLst>
                    <a:ext uri="{9D8B030D-6E8A-4147-A177-3AD203B41FA5}">
                      <a16:colId xmlns:a16="http://schemas.microsoft.com/office/drawing/2014/main" val="2765896348"/>
                    </a:ext>
                  </a:extLst>
                </a:gridCol>
                <a:gridCol w="199368">
                  <a:extLst>
                    <a:ext uri="{9D8B030D-6E8A-4147-A177-3AD203B41FA5}">
                      <a16:colId xmlns:a16="http://schemas.microsoft.com/office/drawing/2014/main" val="95763023"/>
                    </a:ext>
                  </a:extLst>
                </a:gridCol>
                <a:gridCol w="199368">
                  <a:extLst>
                    <a:ext uri="{9D8B030D-6E8A-4147-A177-3AD203B41FA5}">
                      <a16:colId xmlns:a16="http://schemas.microsoft.com/office/drawing/2014/main" val="848641126"/>
                    </a:ext>
                  </a:extLst>
                </a:gridCol>
                <a:gridCol w="199368">
                  <a:extLst>
                    <a:ext uri="{9D8B030D-6E8A-4147-A177-3AD203B41FA5}">
                      <a16:colId xmlns:a16="http://schemas.microsoft.com/office/drawing/2014/main" val="18665654"/>
                    </a:ext>
                  </a:extLst>
                </a:gridCol>
                <a:gridCol w="199368">
                  <a:extLst>
                    <a:ext uri="{9D8B030D-6E8A-4147-A177-3AD203B41FA5}">
                      <a16:colId xmlns:a16="http://schemas.microsoft.com/office/drawing/2014/main" val="1466965218"/>
                    </a:ext>
                  </a:extLst>
                </a:gridCol>
                <a:gridCol w="199368">
                  <a:extLst>
                    <a:ext uri="{9D8B030D-6E8A-4147-A177-3AD203B41FA5}">
                      <a16:colId xmlns:a16="http://schemas.microsoft.com/office/drawing/2014/main" val="4160536798"/>
                    </a:ext>
                  </a:extLst>
                </a:gridCol>
                <a:gridCol w="110760">
                  <a:extLst>
                    <a:ext uri="{9D8B030D-6E8A-4147-A177-3AD203B41FA5}">
                      <a16:colId xmlns:a16="http://schemas.microsoft.com/office/drawing/2014/main" val="3793642382"/>
                    </a:ext>
                  </a:extLst>
                </a:gridCol>
                <a:gridCol w="6545938">
                  <a:extLst>
                    <a:ext uri="{9D8B030D-6E8A-4147-A177-3AD203B41FA5}">
                      <a16:colId xmlns:a16="http://schemas.microsoft.com/office/drawing/2014/main" val="1511340820"/>
                    </a:ext>
                  </a:extLst>
                </a:gridCol>
              </a:tblGrid>
              <a:tr h="96308">
                <a:tc gridSpan="7">
                  <a:txBody>
                    <a:bodyPr/>
                    <a:lstStyle/>
                    <a:p>
                      <a:pPr algn="ctr" fontAlgn="b"/>
                      <a:r>
                        <a:rPr lang="en-US" sz="800" b="1" i="0" u="none" strike="noStrike" dirty="0" smtClean="0">
                          <a:solidFill>
                            <a:srgbClr val="000000"/>
                          </a:solidFill>
                          <a:effectLst/>
                          <a:latin typeface="Calibri" panose="020F0502020204030204" pitchFamily="34" charset="0"/>
                        </a:rPr>
                        <a:t>JANUARY 2023</a:t>
                      </a:r>
                      <a:endParaRPr lang="en-US" sz="800" b="1"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7">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b="1" i="0" u="sng" strike="noStrike" dirty="0" smtClean="0">
                          <a:solidFill>
                            <a:srgbClr val="000000"/>
                          </a:solidFill>
                          <a:effectLst/>
                          <a:latin typeface="Calibri" panose="020F0502020204030204" pitchFamily="34" charset="0"/>
                        </a:rPr>
                        <a:t>Joint Markets and Reliability Committees</a:t>
                      </a:r>
                      <a:r>
                        <a:rPr lang="en-US" sz="800" b="1" i="0" u="sng" strike="noStrike" dirty="0">
                          <a:solidFill>
                            <a:srgbClr val="000000"/>
                          </a:solidFill>
                          <a:effectLst/>
                          <a:latin typeface="Calibri" panose="020F0502020204030204" pitchFamily="34" charset="0"/>
                        </a:rPr>
                        <a:t/>
                      </a:r>
                      <a:br>
                        <a:rPr lang="en-US" sz="800" b="1" i="0" u="sng" strike="noStrike" dirty="0">
                          <a:solidFill>
                            <a:srgbClr val="000000"/>
                          </a:solidFill>
                          <a:effectLst/>
                          <a:latin typeface="Calibri" panose="020F0502020204030204" pitchFamily="34" charset="0"/>
                        </a:rPr>
                      </a:br>
                      <a:r>
                        <a:rPr lang="en-US" sz="800" b="1" i="0" u="none" strike="noStrike" dirty="0">
                          <a:solidFill>
                            <a:srgbClr val="0070C0"/>
                          </a:solidFill>
                          <a:effectLst/>
                          <a:latin typeface="Calibri" panose="020F0502020204030204" pitchFamily="34" charset="0"/>
                        </a:rPr>
                        <a:t>MC Meeting Dates: </a:t>
                      </a:r>
                      <a:r>
                        <a:rPr lang="en-US" sz="800" b="0" i="0" u="none" strike="noStrike" dirty="0" smtClean="0">
                          <a:solidFill>
                            <a:srgbClr val="0070C0"/>
                          </a:solidFill>
                          <a:effectLst/>
                          <a:latin typeface="Calibri" panose="020F0502020204030204" pitchFamily="34" charset="0"/>
                        </a:rPr>
                        <a:t>January 10-12, 2023 (with joint RC during RCA components) (</a:t>
                      </a:r>
                      <a:r>
                        <a:rPr lang="en-US" sz="800" b="0" i="0" u="none" strike="noStrike" dirty="0" smtClean="0">
                          <a:solidFill>
                            <a:srgbClr val="0070C0"/>
                          </a:solidFill>
                          <a:effectLst/>
                          <a:latin typeface="Calibri" panose="020F0502020204030204" pitchFamily="34" charset="0"/>
                          <a:hlinkClick r:id="rId2"/>
                        </a:rPr>
                        <a:t>link to materials</a:t>
                      </a:r>
                      <a:r>
                        <a:rPr lang="en-US" sz="800" b="0" i="0" u="none" strike="noStrike" dirty="0" smtClean="0">
                          <a:solidFill>
                            <a:srgbClr val="0070C0"/>
                          </a:solidFill>
                          <a:effectLst/>
                          <a:latin typeface="Calibri" panose="020F0502020204030204" pitchFamily="34" charset="0"/>
                        </a:rPr>
                        <a:t>)</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none" strike="noStrike" dirty="0">
                          <a:solidFill>
                            <a:srgbClr val="00B050"/>
                          </a:solidFill>
                          <a:effectLst/>
                          <a:latin typeface="Calibri" panose="020F0502020204030204" pitchFamily="34" charset="0"/>
                        </a:rPr>
                        <a:t>Posting Materials Beginning: </a:t>
                      </a:r>
                      <a:r>
                        <a:rPr lang="en-US" sz="800" b="0" i="0" u="none" strike="noStrike" dirty="0" smtClean="0">
                          <a:solidFill>
                            <a:srgbClr val="00B050"/>
                          </a:solidFill>
                          <a:effectLst/>
                          <a:latin typeface="Calibri" panose="020F0502020204030204" pitchFamily="34" charset="0"/>
                        </a:rPr>
                        <a:t>January 4, 2023</a:t>
                      </a:r>
                      <a:r>
                        <a:rPr lang="en-US" sz="800" b="1" i="0" u="none" strike="noStrike" dirty="0">
                          <a:solidFill>
                            <a:srgbClr val="000000"/>
                          </a:solidFill>
                          <a:effectLst/>
                          <a:latin typeface="Calibri" panose="020F0502020204030204" pitchFamily="34" charset="0"/>
                        </a:rPr>
                        <a:t/>
                      </a:r>
                      <a:br>
                        <a:rPr lang="en-US" sz="800" b="1" i="0" u="none" strike="noStrike" dirty="0">
                          <a:solidFill>
                            <a:srgbClr val="000000"/>
                          </a:solidFill>
                          <a:effectLst/>
                          <a:latin typeface="Calibri" panose="020F0502020204030204" pitchFamily="34" charset="0"/>
                        </a:rPr>
                      </a:br>
                      <a:r>
                        <a:rPr lang="en-US" sz="800" b="1" i="0" u="none" strike="noStrike" dirty="0">
                          <a:solidFill>
                            <a:srgbClr val="000000"/>
                          </a:solidFill>
                          <a:effectLst/>
                          <a:latin typeface="Calibri" panose="020F0502020204030204" pitchFamily="34" charset="0"/>
                        </a:rPr>
                        <a:t>Topic: </a:t>
                      </a:r>
                      <a:r>
                        <a:rPr lang="en-US" sz="800" b="0" i="0" u="none" strike="noStrike" dirty="0" smtClean="0">
                          <a:solidFill>
                            <a:srgbClr val="000000"/>
                          </a:solidFill>
                          <a:effectLst/>
                          <a:latin typeface="Calibri" panose="020F0502020204030204" pitchFamily="34" charset="0"/>
                        </a:rPr>
                        <a:t>Continue review of detailed design elements associated with MRI framework revisions,</a:t>
                      </a:r>
                      <a:r>
                        <a:rPr lang="en-US" sz="800" b="0" i="0" u="none" strike="noStrike" baseline="0" dirty="0" smtClean="0">
                          <a:solidFill>
                            <a:srgbClr val="000000"/>
                          </a:solidFill>
                          <a:effectLst/>
                          <a:latin typeface="Calibri" panose="020F0502020204030204" pitchFamily="34" charset="0"/>
                        </a:rPr>
                        <a:t> and r</a:t>
                      </a:r>
                      <a:r>
                        <a:rPr lang="en-US" sz="800" b="0" i="0" u="none" strike="noStrike" dirty="0" smtClean="0">
                          <a:solidFill>
                            <a:srgbClr val="000000"/>
                          </a:solidFill>
                          <a:effectLst/>
                          <a:latin typeface="Calibri" panose="020F0502020204030204" pitchFamily="34" charset="0"/>
                        </a:rPr>
                        <a:t>eview conceptual</a:t>
                      </a:r>
                      <a:r>
                        <a:rPr lang="en-US" sz="800" b="0" i="0" u="none" strike="noStrike" baseline="0" dirty="0" smtClean="0">
                          <a:solidFill>
                            <a:srgbClr val="000000"/>
                          </a:solidFill>
                          <a:effectLst/>
                          <a:latin typeface="Calibri" panose="020F0502020204030204" pitchFamily="34" charset="0"/>
                        </a:rPr>
                        <a:t> design for </a:t>
                      </a:r>
                      <a:r>
                        <a:rPr lang="en-US" sz="800" b="0" i="0" u="none" strike="noStrike" baseline="0" dirty="0" smtClean="0">
                          <a:solidFill>
                            <a:srgbClr val="000000"/>
                          </a:solidFill>
                          <a:effectLst/>
                          <a:latin typeface="Calibri" panose="020F0502020204030204" pitchFamily="34" charset="0"/>
                          <a:cs typeface="Times New Roman" panose="02020603050405020304" pitchFamily="18" charset="0"/>
                        </a:rPr>
                        <a:t>g</a:t>
                      </a:r>
                      <a:r>
                        <a:rPr lang="en-US" sz="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 resource modeling and accreditation</a:t>
                      </a:r>
                      <a:endParaRPr lang="en-US" sz="800" b="1" i="0" u="none" strike="noStrike" dirty="0">
                        <a:solidFill>
                          <a:srgbClr val="000000"/>
                        </a:solidFill>
                        <a:effectLst/>
                        <a:latin typeface="Calibri" panose="020F0502020204030204" pitchFamily="34" charset="0"/>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01795985"/>
                  </a:ext>
                </a:extLst>
              </a:tr>
              <a:tr h="96308">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M</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W</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F</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endParaRPr lang="en-US" sz="800" b="1" i="0" u="none" strike="noStrike" dirty="0">
                        <a:solidFill>
                          <a:srgbClr val="FFFFFF"/>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544072627"/>
                  </a:ext>
                </a:extLst>
              </a:tr>
              <a:tr h="96308">
                <a:tc>
                  <a:txBody>
                    <a:bodyPr/>
                    <a:lstStyle/>
                    <a:p>
                      <a:pPr algn="ctr" fontAlgn="b"/>
                      <a:r>
                        <a:rPr lang="en-US" sz="800" b="0" i="0" u="none" strike="noStrike" dirty="0" smtClean="0">
                          <a:solidFill>
                            <a:srgbClr val="000000"/>
                          </a:solidFill>
                          <a:effectLst/>
                          <a:latin typeface="Calibri" panose="020F0502020204030204" pitchFamily="34" charset="0"/>
                        </a:rPr>
                        <a:t>1</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3</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smtClean="0">
                          <a:solidFill>
                            <a:schemeClr val="bg1"/>
                          </a:solidFill>
                          <a:effectLst/>
                          <a:latin typeface="Calibri" panose="020F0502020204030204" pitchFamily="34" charset="0"/>
                        </a:rPr>
                        <a:t>4</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dirty="0" smtClean="0">
                          <a:solidFill>
                            <a:srgbClr val="000000"/>
                          </a:solidFill>
                          <a:effectLst/>
                          <a:latin typeface="Calibri" panose="020F0502020204030204" pitchFamily="34" charset="0"/>
                        </a:rPr>
                        <a:t>5</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6</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7</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593964616"/>
                  </a:ext>
                </a:extLst>
              </a:tr>
              <a:tr h="96308">
                <a:tc>
                  <a:txBody>
                    <a:bodyPr/>
                    <a:lstStyle/>
                    <a:p>
                      <a:pPr algn="ctr" fontAlgn="b"/>
                      <a:r>
                        <a:rPr lang="en-US" sz="800" b="0" i="0" u="none" strike="noStrike" dirty="0" smtClean="0">
                          <a:solidFill>
                            <a:srgbClr val="000000"/>
                          </a:solidFill>
                          <a:effectLst/>
                          <a:latin typeface="Calibri" panose="020F0502020204030204" pitchFamily="34" charset="0"/>
                        </a:rPr>
                        <a:t>8</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9</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smtClean="0">
                          <a:solidFill>
                            <a:schemeClr val="bg1"/>
                          </a:solidFill>
                          <a:effectLst/>
                          <a:latin typeface="Calibri" panose="020F0502020204030204" pitchFamily="34" charset="0"/>
                        </a:rPr>
                        <a:t>10</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1" i="0" u="none" strike="noStrike" kern="1200" dirty="0" smtClean="0">
                          <a:solidFill>
                            <a:schemeClr val="bg1"/>
                          </a:solidFill>
                          <a:effectLst/>
                          <a:latin typeface="Calibri" panose="020F0502020204030204" pitchFamily="34" charset="0"/>
                          <a:ea typeface="+mn-ea"/>
                          <a:cs typeface="+mn-cs"/>
                        </a:rPr>
                        <a:t>11</a:t>
                      </a:r>
                      <a:endParaRPr lang="en-US" sz="800" b="1" i="0" u="none" strike="noStrike" kern="1200" dirty="0">
                        <a:solidFill>
                          <a:schemeClr val="bg1"/>
                        </a:solidFill>
                        <a:effectLst/>
                        <a:latin typeface="Calibri" panose="020F0502020204030204" pitchFamily="34" charset="0"/>
                        <a:ea typeface="+mn-ea"/>
                        <a:cs typeface="+mn-cs"/>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1" i="0" u="none" strike="noStrike" dirty="0" smtClean="0">
                          <a:solidFill>
                            <a:schemeClr val="bg1"/>
                          </a:solidFill>
                          <a:effectLst/>
                          <a:latin typeface="Calibri" panose="020F0502020204030204" pitchFamily="34" charset="0"/>
                        </a:rPr>
                        <a:t>12</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0" i="0" u="none" strike="noStrike" dirty="0" smtClean="0">
                          <a:solidFill>
                            <a:srgbClr val="000000"/>
                          </a:solidFill>
                          <a:effectLst/>
                          <a:latin typeface="Calibri" panose="020F0502020204030204" pitchFamily="34" charset="0"/>
                        </a:rPr>
                        <a:t>13</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14</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4021494840"/>
                  </a:ext>
                </a:extLst>
              </a:tr>
              <a:tr h="96308">
                <a:tc>
                  <a:txBody>
                    <a:bodyPr/>
                    <a:lstStyle/>
                    <a:p>
                      <a:pPr algn="ctr" fontAlgn="b"/>
                      <a:r>
                        <a:rPr lang="en-US" sz="800" b="0" i="0" u="none" strike="noStrike" dirty="0" smtClean="0">
                          <a:solidFill>
                            <a:srgbClr val="000000"/>
                          </a:solidFill>
                          <a:effectLst/>
                          <a:latin typeface="Calibri" panose="020F0502020204030204" pitchFamily="34" charset="0"/>
                        </a:rPr>
                        <a:t>15</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16</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17</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18</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dirty="0" smtClean="0">
                          <a:solidFill>
                            <a:srgbClr val="000000"/>
                          </a:solidFill>
                          <a:effectLst/>
                          <a:latin typeface="Calibri" panose="020F0502020204030204" pitchFamily="34" charset="0"/>
                        </a:rPr>
                        <a:t>19</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20</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21</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666438396"/>
                  </a:ext>
                </a:extLst>
              </a:tr>
              <a:tr h="96308">
                <a:tc>
                  <a:txBody>
                    <a:bodyPr/>
                    <a:lstStyle/>
                    <a:p>
                      <a:pPr algn="ctr" fontAlgn="b"/>
                      <a:r>
                        <a:rPr lang="en-US" sz="800" b="0" i="0" u="none" strike="noStrike" dirty="0" smtClean="0">
                          <a:solidFill>
                            <a:srgbClr val="000000"/>
                          </a:solidFill>
                          <a:effectLst/>
                          <a:latin typeface="Calibri" panose="020F0502020204030204" pitchFamily="34" charset="0"/>
                        </a:rPr>
                        <a:t>22</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23</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24</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25</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26</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27</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28</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128679643"/>
                  </a:ext>
                </a:extLst>
              </a:tr>
              <a:tr h="96308">
                <a:tc>
                  <a:txBody>
                    <a:bodyPr/>
                    <a:lstStyle/>
                    <a:p>
                      <a:pPr algn="ctr" fontAlgn="b"/>
                      <a:r>
                        <a:rPr lang="en-US" sz="800" b="0" i="0" u="none" strike="noStrike" dirty="0" smtClean="0">
                          <a:solidFill>
                            <a:srgbClr val="000000"/>
                          </a:solidFill>
                          <a:effectLst/>
                          <a:latin typeface="Calibri" panose="020F0502020204030204" pitchFamily="34" charset="0"/>
                        </a:rPr>
                        <a:t>29</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30</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31</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717868926"/>
                  </a:ext>
                </a:extLst>
              </a:tr>
            </a:tbl>
          </a:graphicData>
        </a:graphic>
      </p:graphicFrame>
      <p:graphicFrame>
        <p:nvGraphicFramePr>
          <p:cNvPr id="13" name="Table 12"/>
          <p:cNvGraphicFramePr>
            <a:graphicFrameLocks noGrp="1"/>
          </p:cNvGraphicFramePr>
          <p:nvPr>
            <p:extLst/>
          </p:nvPr>
        </p:nvGraphicFramePr>
        <p:xfrm>
          <a:off x="457201" y="1504950"/>
          <a:ext cx="8077197" cy="1227667"/>
        </p:xfrm>
        <a:graphic>
          <a:graphicData uri="http://schemas.openxmlformats.org/drawingml/2006/table">
            <a:tbl>
              <a:tblPr/>
              <a:tblGrid>
                <a:gridCol w="199368">
                  <a:extLst>
                    <a:ext uri="{9D8B030D-6E8A-4147-A177-3AD203B41FA5}">
                      <a16:colId xmlns:a16="http://schemas.microsoft.com/office/drawing/2014/main" val="3062232543"/>
                    </a:ext>
                  </a:extLst>
                </a:gridCol>
                <a:gridCol w="224290">
                  <a:extLst>
                    <a:ext uri="{9D8B030D-6E8A-4147-A177-3AD203B41FA5}">
                      <a16:colId xmlns:a16="http://schemas.microsoft.com/office/drawing/2014/main" val="4194417809"/>
                    </a:ext>
                  </a:extLst>
                </a:gridCol>
                <a:gridCol w="199368">
                  <a:extLst>
                    <a:ext uri="{9D8B030D-6E8A-4147-A177-3AD203B41FA5}">
                      <a16:colId xmlns:a16="http://schemas.microsoft.com/office/drawing/2014/main" val="3801876890"/>
                    </a:ext>
                  </a:extLst>
                </a:gridCol>
                <a:gridCol w="199368">
                  <a:extLst>
                    <a:ext uri="{9D8B030D-6E8A-4147-A177-3AD203B41FA5}">
                      <a16:colId xmlns:a16="http://schemas.microsoft.com/office/drawing/2014/main" val="725709806"/>
                    </a:ext>
                  </a:extLst>
                </a:gridCol>
                <a:gridCol w="199368">
                  <a:extLst>
                    <a:ext uri="{9D8B030D-6E8A-4147-A177-3AD203B41FA5}">
                      <a16:colId xmlns:a16="http://schemas.microsoft.com/office/drawing/2014/main" val="3727064403"/>
                    </a:ext>
                  </a:extLst>
                </a:gridCol>
                <a:gridCol w="199368">
                  <a:extLst>
                    <a:ext uri="{9D8B030D-6E8A-4147-A177-3AD203B41FA5}">
                      <a16:colId xmlns:a16="http://schemas.microsoft.com/office/drawing/2014/main" val="123238615"/>
                    </a:ext>
                  </a:extLst>
                </a:gridCol>
                <a:gridCol w="199368">
                  <a:extLst>
                    <a:ext uri="{9D8B030D-6E8A-4147-A177-3AD203B41FA5}">
                      <a16:colId xmlns:a16="http://schemas.microsoft.com/office/drawing/2014/main" val="2084312534"/>
                    </a:ext>
                  </a:extLst>
                </a:gridCol>
                <a:gridCol w="110760">
                  <a:extLst>
                    <a:ext uri="{9D8B030D-6E8A-4147-A177-3AD203B41FA5}">
                      <a16:colId xmlns:a16="http://schemas.microsoft.com/office/drawing/2014/main" val="2406022584"/>
                    </a:ext>
                  </a:extLst>
                </a:gridCol>
                <a:gridCol w="6545939">
                  <a:extLst>
                    <a:ext uri="{9D8B030D-6E8A-4147-A177-3AD203B41FA5}">
                      <a16:colId xmlns:a16="http://schemas.microsoft.com/office/drawing/2014/main" val="1474733509"/>
                    </a:ext>
                  </a:extLst>
                </a:gridCol>
              </a:tblGrid>
              <a:tr h="134183">
                <a:tc gridSpan="7">
                  <a:txBody>
                    <a:bodyPr/>
                    <a:lstStyle/>
                    <a:p>
                      <a:pPr algn="ctr" fontAlgn="b"/>
                      <a:r>
                        <a:rPr lang="en-US" sz="800" b="1" i="0" u="none" strike="noStrike" dirty="0" smtClean="0">
                          <a:solidFill>
                            <a:srgbClr val="000000"/>
                          </a:solidFill>
                          <a:effectLst/>
                          <a:latin typeface="Calibri" panose="020F0502020204030204" pitchFamily="34" charset="0"/>
                        </a:rPr>
                        <a:t>FEBRUARY 2023</a:t>
                      </a:r>
                      <a:endParaRPr lang="en-US" sz="800" b="1"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8">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b="1" i="0" u="sng" strike="noStrike" dirty="0" smtClean="0">
                          <a:solidFill>
                            <a:srgbClr val="000000"/>
                          </a:solidFill>
                          <a:effectLst/>
                          <a:latin typeface="Calibri" panose="020F0502020204030204" pitchFamily="34" charset="0"/>
                        </a:rPr>
                        <a:t>Joint Markets and Reliability Committees</a:t>
                      </a:r>
                      <a:r>
                        <a:rPr lang="en-US" sz="800" b="1" i="0" u="sng" strike="noStrike" dirty="0">
                          <a:solidFill>
                            <a:srgbClr val="000000"/>
                          </a:solidFill>
                          <a:effectLst/>
                          <a:latin typeface="Calibri" panose="020F0502020204030204" pitchFamily="34" charset="0"/>
                        </a:rPr>
                        <a:t/>
                      </a:r>
                      <a:br>
                        <a:rPr lang="en-US" sz="800" b="1" i="0" u="sng" strike="noStrike" dirty="0">
                          <a:solidFill>
                            <a:srgbClr val="000000"/>
                          </a:solidFill>
                          <a:effectLst/>
                          <a:latin typeface="Calibri" panose="020F0502020204030204" pitchFamily="34" charset="0"/>
                        </a:rPr>
                      </a:br>
                      <a:r>
                        <a:rPr lang="en-US" sz="800" b="1" i="0" u="none" strike="noStrike" dirty="0">
                          <a:solidFill>
                            <a:srgbClr val="0070C0"/>
                          </a:solidFill>
                          <a:effectLst/>
                          <a:latin typeface="Calibri" panose="020F0502020204030204" pitchFamily="34" charset="0"/>
                        </a:rPr>
                        <a:t>MC Meeting Dates: </a:t>
                      </a:r>
                      <a:r>
                        <a:rPr lang="en-US" sz="800" b="0" i="0" u="none" strike="noStrike" dirty="0" smtClean="0">
                          <a:solidFill>
                            <a:srgbClr val="0070C0"/>
                          </a:solidFill>
                          <a:effectLst/>
                          <a:latin typeface="Calibri" panose="020F0502020204030204" pitchFamily="34" charset="0"/>
                        </a:rPr>
                        <a:t>February 7-9, 2023 (with joint RC during RCA components) (</a:t>
                      </a:r>
                      <a:r>
                        <a:rPr lang="en-US" sz="800" b="0" i="0" u="none" strike="noStrike" dirty="0" smtClean="0">
                          <a:solidFill>
                            <a:srgbClr val="0070C0"/>
                          </a:solidFill>
                          <a:effectLst/>
                          <a:latin typeface="Calibri" panose="020F0502020204030204" pitchFamily="34" charset="0"/>
                          <a:hlinkClick r:id="rId3"/>
                        </a:rPr>
                        <a:t>link to materials</a:t>
                      </a:r>
                      <a:r>
                        <a:rPr lang="en-US" sz="800" b="0" i="0" u="none" strike="noStrike" dirty="0" smtClean="0">
                          <a:solidFill>
                            <a:srgbClr val="0070C0"/>
                          </a:solidFill>
                          <a:effectLst/>
                          <a:latin typeface="Calibri" panose="020F0502020204030204" pitchFamily="34" charset="0"/>
                        </a:rPr>
                        <a:t>)</a:t>
                      </a:r>
                      <a:r>
                        <a:rPr lang="en-US" sz="800" b="0" i="0" u="none" strike="noStrike" dirty="0">
                          <a:solidFill>
                            <a:srgbClr val="0070C0"/>
                          </a:solidFill>
                          <a:effectLst/>
                          <a:latin typeface="Calibri" panose="020F0502020204030204" pitchFamily="34" charset="0"/>
                        </a:rPr>
                        <a:t/>
                      </a:r>
                      <a:br>
                        <a:rPr lang="en-US" sz="800" b="0" i="0" u="none" strike="noStrike" dirty="0">
                          <a:solidFill>
                            <a:srgbClr val="0070C0"/>
                          </a:solidFill>
                          <a:effectLst/>
                          <a:latin typeface="Calibri" panose="020F0502020204030204" pitchFamily="34" charset="0"/>
                        </a:rPr>
                      </a:br>
                      <a:r>
                        <a:rPr lang="en-US" sz="800" b="1" i="0" u="none" strike="noStrike" dirty="0">
                          <a:solidFill>
                            <a:srgbClr val="00B050"/>
                          </a:solidFill>
                          <a:effectLst/>
                          <a:latin typeface="Calibri" panose="020F0502020204030204" pitchFamily="34" charset="0"/>
                        </a:rPr>
                        <a:t>Posting Materials Beginning: </a:t>
                      </a:r>
                      <a:r>
                        <a:rPr lang="en-US" sz="800" b="0" i="0" u="none" strike="noStrike" dirty="0" smtClean="0">
                          <a:solidFill>
                            <a:srgbClr val="00B050"/>
                          </a:solidFill>
                          <a:effectLst/>
                          <a:latin typeface="Calibri" panose="020F0502020204030204" pitchFamily="34" charset="0"/>
                        </a:rPr>
                        <a:t>February 1, 2023</a:t>
                      </a:r>
                      <a:r>
                        <a:rPr lang="en-US" sz="800" b="1" i="0" u="none" strike="noStrike" dirty="0">
                          <a:solidFill>
                            <a:srgbClr val="000000"/>
                          </a:solidFill>
                          <a:effectLst/>
                          <a:latin typeface="Calibri" panose="020F0502020204030204" pitchFamily="34" charset="0"/>
                        </a:rPr>
                        <a:t/>
                      </a:r>
                      <a:br>
                        <a:rPr lang="en-US" sz="800" b="1" i="0" u="none" strike="noStrike" dirty="0">
                          <a:solidFill>
                            <a:srgbClr val="000000"/>
                          </a:solidFill>
                          <a:effectLst/>
                          <a:latin typeface="Calibri" panose="020F0502020204030204" pitchFamily="34" charset="0"/>
                        </a:rPr>
                      </a:br>
                      <a:r>
                        <a:rPr lang="en-US" sz="800" b="1" i="0" u="none" strike="noStrike" dirty="0">
                          <a:solidFill>
                            <a:srgbClr val="000000"/>
                          </a:solidFill>
                          <a:effectLst/>
                          <a:latin typeface="Calibri" panose="020F0502020204030204" pitchFamily="34" charset="0"/>
                        </a:rPr>
                        <a:t>Topic: </a:t>
                      </a:r>
                      <a:r>
                        <a:rPr lang="en-US" sz="800" b="0" i="0" u="none" strike="noStrike" dirty="0" smtClean="0">
                          <a:solidFill>
                            <a:srgbClr val="000000"/>
                          </a:solidFill>
                          <a:effectLst/>
                          <a:latin typeface="Calibri" panose="020F0502020204030204" pitchFamily="34" charset="0"/>
                        </a:rPr>
                        <a:t>Continue review of detailed design elements associated with MRI framework revisions,</a:t>
                      </a:r>
                      <a:r>
                        <a:rPr lang="en-US" sz="800" b="0" i="0" u="none" strike="noStrike" baseline="0" dirty="0" smtClean="0">
                          <a:solidFill>
                            <a:srgbClr val="000000"/>
                          </a:solidFill>
                          <a:effectLst/>
                          <a:latin typeface="Calibri" panose="020F0502020204030204" pitchFamily="34" charset="0"/>
                        </a:rPr>
                        <a:t> continue r</a:t>
                      </a:r>
                      <a:r>
                        <a:rPr lang="en-US" sz="800" b="0" i="0" u="none" strike="noStrike" dirty="0" smtClean="0">
                          <a:solidFill>
                            <a:srgbClr val="000000"/>
                          </a:solidFill>
                          <a:effectLst/>
                          <a:latin typeface="Calibri" panose="020F0502020204030204" pitchFamily="34" charset="0"/>
                        </a:rPr>
                        <a:t>eview of the </a:t>
                      </a:r>
                      <a:r>
                        <a:rPr lang="en-US" sz="800" b="0" i="0" u="none" strike="noStrike" baseline="0" dirty="0" smtClean="0">
                          <a:solidFill>
                            <a:srgbClr val="000000"/>
                          </a:solidFill>
                          <a:effectLst/>
                          <a:latin typeface="Calibri" panose="020F0502020204030204" pitchFamily="34" charset="0"/>
                        </a:rPr>
                        <a:t>design for </a:t>
                      </a:r>
                      <a:r>
                        <a:rPr lang="en-US" sz="800" b="0" i="0" u="none" strike="noStrike" baseline="0" dirty="0" smtClean="0">
                          <a:solidFill>
                            <a:srgbClr val="000000"/>
                          </a:solidFill>
                          <a:effectLst/>
                          <a:latin typeface="Calibri" panose="020F0502020204030204" pitchFamily="34" charset="0"/>
                          <a:cs typeface="Times New Roman" panose="02020603050405020304" pitchFamily="18" charset="0"/>
                        </a:rPr>
                        <a:t>g</a:t>
                      </a:r>
                      <a:r>
                        <a:rPr lang="en-US" sz="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 resource modeling and accreditation, </a:t>
                      </a:r>
                      <a:r>
                        <a:rPr lang="en-US" sz="800" b="0" i="0" u="none" strike="noStrike" dirty="0" smtClean="0">
                          <a:solidFill>
                            <a:srgbClr val="000000"/>
                          </a:solidFill>
                          <a:effectLst/>
                          <a:latin typeface="Calibri" panose="020F0502020204030204" pitchFamily="34" charset="0"/>
                        </a:rPr>
                        <a:t>and review updated impact assessment scenarios</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sng" strike="noStrike" dirty="0" smtClean="0">
                          <a:solidFill>
                            <a:srgbClr val="000000"/>
                          </a:solidFill>
                          <a:effectLst/>
                          <a:latin typeface="Calibri" panose="020F0502020204030204" pitchFamily="34" charset="0"/>
                        </a:rPr>
                        <a:t>Reliability Committee</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none" strike="noStrike" dirty="0">
                          <a:solidFill>
                            <a:srgbClr val="CC3300"/>
                          </a:solidFill>
                          <a:effectLst/>
                          <a:latin typeface="Calibri" panose="020F0502020204030204" pitchFamily="34" charset="0"/>
                        </a:rPr>
                        <a:t>RC Meeting Date:</a:t>
                      </a:r>
                      <a:r>
                        <a:rPr lang="en-US" sz="800" b="0" i="0" u="none" strike="noStrike" dirty="0">
                          <a:solidFill>
                            <a:srgbClr val="CC3300"/>
                          </a:solidFill>
                          <a:effectLst/>
                          <a:latin typeface="Calibri" panose="020F0502020204030204" pitchFamily="34" charset="0"/>
                        </a:rPr>
                        <a:t> </a:t>
                      </a:r>
                      <a:r>
                        <a:rPr lang="en-US" sz="800" b="0" i="0" u="none" strike="noStrike" dirty="0" smtClean="0">
                          <a:solidFill>
                            <a:srgbClr val="CC3300"/>
                          </a:solidFill>
                          <a:effectLst/>
                          <a:latin typeface="Calibri" panose="020F0502020204030204" pitchFamily="34" charset="0"/>
                        </a:rPr>
                        <a:t>February </a:t>
                      </a:r>
                      <a:r>
                        <a:rPr lang="en-US" sz="800" b="0" i="0" u="none" strike="noStrike" dirty="0">
                          <a:solidFill>
                            <a:srgbClr val="CC3300"/>
                          </a:solidFill>
                          <a:effectLst/>
                          <a:latin typeface="Calibri" panose="020F0502020204030204" pitchFamily="34" charset="0"/>
                        </a:rPr>
                        <a:t>14, </a:t>
                      </a:r>
                      <a:r>
                        <a:rPr lang="en-US" sz="800" b="0" i="0" u="none" strike="noStrike" dirty="0" smtClean="0">
                          <a:solidFill>
                            <a:srgbClr val="CC3300"/>
                          </a:solidFill>
                          <a:effectLst/>
                          <a:latin typeface="Calibri" panose="020F0502020204030204" pitchFamily="34" charset="0"/>
                        </a:rPr>
                        <a:t>2023 </a:t>
                      </a:r>
                      <a:r>
                        <a:rPr lang="en-US" sz="800" b="0" i="0" u="none" strike="noStrike" dirty="0" smtClean="0">
                          <a:solidFill>
                            <a:srgbClr val="C00000"/>
                          </a:solidFill>
                          <a:effectLst/>
                          <a:latin typeface="Calibri" panose="020F0502020204030204" pitchFamily="34" charset="0"/>
                        </a:rPr>
                        <a:t>(MC invited to participate</a:t>
                      </a:r>
                      <a:r>
                        <a:rPr lang="en-US" sz="800" b="0" i="0" u="none" strike="noStrike" baseline="0" dirty="0" smtClean="0">
                          <a:solidFill>
                            <a:srgbClr val="C00000"/>
                          </a:solidFill>
                          <a:effectLst/>
                          <a:latin typeface="Calibri" panose="020F0502020204030204" pitchFamily="34" charset="0"/>
                        </a:rPr>
                        <a:t> in RCA</a:t>
                      </a:r>
                      <a:r>
                        <a:rPr lang="en-US" sz="800" b="0" i="0" u="none" strike="noStrike" dirty="0" smtClean="0">
                          <a:solidFill>
                            <a:srgbClr val="C00000"/>
                          </a:solidFill>
                          <a:effectLst/>
                          <a:latin typeface="Calibri" panose="020F0502020204030204" pitchFamily="34" charset="0"/>
                        </a:rPr>
                        <a:t> discussions) </a:t>
                      </a:r>
                      <a:r>
                        <a:rPr lang="en-US" sz="800" b="0" i="0" u="none" strike="noStrike" kern="1200" dirty="0" smtClean="0">
                          <a:solidFill>
                            <a:srgbClr val="0070C0"/>
                          </a:solidFill>
                          <a:effectLst/>
                          <a:latin typeface="Calibri" panose="020F0502020204030204" pitchFamily="34" charset="0"/>
                          <a:ea typeface="+mn-ea"/>
                          <a:cs typeface="+mn-cs"/>
                        </a:rPr>
                        <a:t>(</a:t>
                      </a:r>
                      <a:r>
                        <a:rPr lang="en-US" sz="800" b="0" i="0" u="none" strike="noStrike" dirty="0" smtClean="0">
                          <a:solidFill>
                            <a:srgbClr val="C00000"/>
                          </a:solidFill>
                          <a:effectLst/>
                          <a:latin typeface="Calibri" panose="020F0502020204030204" pitchFamily="34" charset="0"/>
                          <a:hlinkClick r:id="rId4"/>
                        </a:rPr>
                        <a:t>link to materials</a:t>
                      </a:r>
                      <a:r>
                        <a:rPr lang="en-US" sz="800" b="0" i="0" u="none" strike="noStrike" kern="1200" dirty="0" smtClean="0">
                          <a:solidFill>
                            <a:srgbClr val="0070C0"/>
                          </a:solidFill>
                          <a:effectLst/>
                          <a:latin typeface="Calibri" panose="020F0502020204030204" pitchFamily="34" charset="0"/>
                          <a:ea typeface="+mn-ea"/>
                          <a:cs typeface="+mn-cs"/>
                        </a:rPr>
                        <a:t>)</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none" strike="noStrike" dirty="0">
                          <a:solidFill>
                            <a:srgbClr val="00B050"/>
                          </a:solidFill>
                          <a:effectLst/>
                          <a:latin typeface="Calibri" panose="020F0502020204030204" pitchFamily="34" charset="0"/>
                        </a:rPr>
                        <a:t>Posting Materials Beginning: </a:t>
                      </a:r>
                      <a:r>
                        <a:rPr lang="en-US" sz="800" b="0" i="0" u="none" strike="noStrike" dirty="0" smtClean="0">
                          <a:solidFill>
                            <a:srgbClr val="00B050"/>
                          </a:solidFill>
                          <a:effectLst/>
                          <a:latin typeface="Calibri" panose="020F0502020204030204" pitchFamily="34" charset="0"/>
                        </a:rPr>
                        <a:t>February </a:t>
                      </a:r>
                      <a:r>
                        <a:rPr lang="en-US" sz="800" b="0" i="0" u="none" strike="noStrike" dirty="0">
                          <a:solidFill>
                            <a:srgbClr val="00B050"/>
                          </a:solidFill>
                          <a:effectLst/>
                          <a:latin typeface="Calibri" panose="020F0502020204030204" pitchFamily="34" charset="0"/>
                        </a:rPr>
                        <a:t>8, </a:t>
                      </a:r>
                      <a:r>
                        <a:rPr lang="en-US" sz="800" b="0" i="0" u="none" strike="noStrike" dirty="0" smtClean="0">
                          <a:solidFill>
                            <a:srgbClr val="00B050"/>
                          </a:solidFill>
                          <a:effectLst/>
                          <a:latin typeface="Calibri" panose="020F0502020204030204" pitchFamily="34" charset="0"/>
                        </a:rPr>
                        <a:t>2023</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none" strike="noStrike" dirty="0">
                          <a:solidFill>
                            <a:srgbClr val="000000"/>
                          </a:solidFill>
                          <a:effectLst/>
                          <a:latin typeface="Calibri" panose="020F0502020204030204" pitchFamily="34" charset="0"/>
                        </a:rPr>
                        <a:t>Topic:</a:t>
                      </a:r>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Continue review of detailed design elements associated with resource modeling enhancements </a:t>
                      </a:r>
                      <a:r>
                        <a:rPr lang="en-US" sz="800" b="0" i="0" u="none" strike="noStrike" baseline="0" dirty="0" smtClean="0">
                          <a:solidFill>
                            <a:srgbClr val="000000"/>
                          </a:solidFill>
                          <a:effectLst/>
                          <a:latin typeface="Calibri" panose="020F0502020204030204" pitchFamily="34" charset="0"/>
                        </a:rPr>
                        <a:t>and winter gas limitations</a:t>
                      </a:r>
                      <a:endParaRPr lang="en-US" sz="800" b="0" i="0" u="none" strike="noStrike" dirty="0" smtClean="0">
                        <a:solidFill>
                          <a:srgbClr val="000000"/>
                        </a:solidFill>
                        <a:effectLst/>
                        <a:latin typeface="Calibri" panose="020F0502020204030204" pitchFamily="34" charset="0"/>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48041040"/>
                  </a:ext>
                </a:extLst>
              </a:tr>
              <a:tr h="134183">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M</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W</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F</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endParaRPr lang="en-US" sz="800" b="1" i="0" u="none" strike="noStrike" dirty="0">
                        <a:solidFill>
                          <a:srgbClr val="FFFFFF"/>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712000620"/>
                  </a:ext>
                </a:extLst>
              </a:tr>
              <a:tr h="134183">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smtClean="0">
                          <a:solidFill>
                            <a:schemeClr val="bg1"/>
                          </a:solidFill>
                          <a:effectLst/>
                          <a:latin typeface="Calibri" panose="020F0502020204030204" pitchFamily="34" charset="0"/>
                        </a:rPr>
                        <a:t>1</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dirty="0" smtClean="0">
                          <a:solidFill>
                            <a:srgbClr val="000000"/>
                          </a:solidFill>
                          <a:effectLst/>
                          <a:latin typeface="Calibri" panose="020F0502020204030204" pitchFamily="34" charset="0"/>
                        </a:rPr>
                        <a:t>2</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3</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4</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4225061318"/>
                  </a:ext>
                </a:extLst>
              </a:tr>
              <a:tr h="134183">
                <a:tc>
                  <a:txBody>
                    <a:bodyPr/>
                    <a:lstStyle/>
                    <a:p>
                      <a:pPr algn="ctr" fontAlgn="b"/>
                      <a:r>
                        <a:rPr lang="en-US" sz="800" b="0" i="0" u="none" strike="noStrike" dirty="0" smtClean="0">
                          <a:solidFill>
                            <a:srgbClr val="000000"/>
                          </a:solidFill>
                          <a:effectLst/>
                          <a:latin typeface="Calibri" panose="020F0502020204030204" pitchFamily="34" charset="0"/>
                        </a:rPr>
                        <a:t>5</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6</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smtClean="0">
                          <a:solidFill>
                            <a:schemeClr val="bg1"/>
                          </a:solidFill>
                          <a:effectLst/>
                          <a:latin typeface="Calibri" panose="020F0502020204030204" pitchFamily="34" charset="0"/>
                        </a:rPr>
                        <a:t>7</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1" i="0" u="none" strike="noStrike" dirty="0" smtClean="0">
                          <a:solidFill>
                            <a:schemeClr val="bg1"/>
                          </a:solidFill>
                          <a:effectLst/>
                          <a:latin typeface="Calibri" panose="020F0502020204030204" pitchFamily="34" charset="0"/>
                        </a:rPr>
                        <a:t>8</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50000">
                          <a:srgbClr val="0070C0"/>
                        </a:gs>
                        <a:gs pos="50000">
                          <a:srgbClr val="CC3300"/>
                        </a:gs>
                        <a:gs pos="50000">
                          <a:srgbClr val="00B050"/>
                        </a:gs>
                      </a:gsLst>
                      <a:lin ang="5400000" scaled="1"/>
                    </a:gradFill>
                  </a:tcPr>
                </a:tc>
                <a:tc>
                  <a:txBody>
                    <a:bodyPr/>
                    <a:lstStyle/>
                    <a:p>
                      <a:pPr algn="ctr" fontAlgn="b"/>
                      <a:r>
                        <a:rPr lang="en-US" sz="800" b="1" i="0" u="none" strike="noStrike" dirty="0" smtClean="0">
                          <a:solidFill>
                            <a:schemeClr val="bg1"/>
                          </a:solidFill>
                          <a:effectLst/>
                          <a:latin typeface="Calibri" panose="020F0502020204030204" pitchFamily="34" charset="0"/>
                        </a:rPr>
                        <a:t>9</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0" i="0" u="none" strike="noStrike" dirty="0" smtClean="0">
                          <a:solidFill>
                            <a:srgbClr val="000000"/>
                          </a:solidFill>
                          <a:effectLst/>
                          <a:latin typeface="Calibri" panose="020F0502020204030204" pitchFamily="34" charset="0"/>
                        </a:rPr>
                        <a:t>10</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11</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199340521"/>
                  </a:ext>
                </a:extLst>
              </a:tr>
              <a:tr h="134183">
                <a:tc>
                  <a:txBody>
                    <a:bodyPr/>
                    <a:lstStyle/>
                    <a:p>
                      <a:pPr algn="ctr" fontAlgn="b"/>
                      <a:r>
                        <a:rPr lang="en-US" sz="800" b="0" i="0" u="none" strike="noStrike" dirty="0" smtClean="0">
                          <a:solidFill>
                            <a:srgbClr val="000000"/>
                          </a:solidFill>
                          <a:effectLst/>
                          <a:latin typeface="Calibri" panose="020F0502020204030204" pitchFamily="34" charset="0"/>
                        </a:rPr>
                        <a:t>12</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13</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smtClean="0">
                          <a:solidFill>
                            <a:schemeClr val="bg1"/>
                          </a:solidFill>
                          <a:effectLst/>
                          <a:latin typeface="Calibri" panose="020F0502020204030204" pitchFamily="34" charset="0"/>
                        </a:rPr>
                        <a:t>14</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3300"/>
                    </a:solidFill>
                  </a:tcPr>
                </a:tc>
                <a:tc>
                  <a:txBody>
                    <a:bodyPr/>
                    <a:lstStyle/>
                    <a:p>
                      <a:pPr algn="ctr" fontAlgn="b"/>
                      <a:r>
                        <a:rPr lang="en-US" sz="800" b="0" i="0" u="none" strike="noStrike" dirty="0" smtClean="0">
                          <a:solidFill>
                            <a:srgbClr val="000000"/>
                          </a:solidFill>
                          <a:effectLst/>
                          <a:latin typeface="Calibri" panose="020F0502020204030204" pitchFamily="34" charset="0"/>
                        </a:rPr>
                        <a:t>15</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smtClean="0">
                          <a:solidFill>
                            <a:srgbClr val="000000"/>
                          </a:solidFill>
                          <a:effectLst/>
                          <a:latin typeface="Calibri" panose="020F0502020204030204" pitchFamily="34" charset="0"/>
                        </a:rPr>
                        <a:t>16</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17</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18</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936128740"/>
                  </a:ext>
                </a:extLst>
              </a:tr>
              <a:tr h="134183">
                <a:tc>
                  <a:txBody>
                    <a:bodyPr/>
                    <a:lstStyle/>
                    <a:p>
                      <a:pPr algn="ctr" fontAlgn="b"/>
                      <a:r>
                        <a:rPr lang="en-US" sz="800" b="0" i="0" u="none" strike="noStrike" dirty="0" smtClean="0">
                          <a:solidFill>
                            <a:srgbClr val="000000"/>
                          </a:solidFill>
                          <a:effectLst/>
                          <a:latin typeface="Calibri" panose="020F0502020204030204" pitchFamily="34" charset="0"/>
                        </a:rPr>
                        <a:t>19</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20</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21</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smtClean="0">
                          <a:solidFill>
                            <a:srgbClr val="000000"/>
                          </a:solidFill>
                          <a:effectLst/>
                          <a:latin typeface="Calibri" panose="020F0502020204030204" pitchFamily="34" charset="0"/>
                        </a:rPr>
                        <a:t>22</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23</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24</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25</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287919034"/>
                  </a:ext>
                </a:extLst>
              </a:tr>
              <a:tr h="134183">
                <a:tc>
                  <a:txBody>
                    <a:bodyPr/>
                    <a:lstStyle/>
                    <a:p>
                      <a:pPr algn="ctr" fontAlgn="b"/>
                      <a:r>
                        <a:rPr lang="en-US" sz="800" b="0" i="0" u="none" strike="noStrike" dirty="0" smtClean="0">
                          <a:solidFill>
                            <a:srgbClr val="000000"/>
                          </a:solidFill>
                          <a:effectLst/>
                          <a:latin typeface="Calibri" panose="020F0502020204030204" pitchFamily="34" charset="0"/>
                        </a:rPr>
                        <a:t>26</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27</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28</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967119079"/>
                  </a:ext>
                </a:extLst>
              </a:tr>
              <a:tr h="59786">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363755811"/>
                  </a:ext>
                </a:extLst>
              </a:tr>
            </a:tbl>
          </a:graphicData>
        </a:graphic>
      </p:graphicFrame>
      <p:graphicFrame>
        <p:nvGraphicFramePr>
          <p:cNvPr id="14" name="Table 13"/>
          <p:cNvGraphicFramePr>
            <a:graphicFrameLocks noGrp="1"/>
          </p:cNvGraphicFramePr>
          <p:nvPr>
            <p:extLst/>
          </p:nvPr>
        </p:nvGraphicFramePr>
        <p:xfrm>
          <a:off x="457201" y="2800350"/>
          <a:ext cx="8077195" cy="1837267"/>
        </p:xfrm>
        <a:graphic>
          <a:graphicData uri="http://schemas.openxmlformats.org/drawingml/2006/table">
            <a:tbl>
              <a:tblPr/>
              <a:tblGrid>
                <a:gridCol w="199368">
                  <a:extLst>
                    <a:ext uri="{9D8B030D-6E8A-4147-A177-3AD203B41FA5}">
                      <a16:colId xmlns:a16="http://schemas.microsoft.com/office/drawing/2014/main" val="2733730005"/>
                    </a:ext>
                  </a:extLst>
                </a:gridCol>
                <a:gridCol w="224290">
                  <a:extLst>
                    <a:ext uri="{9D8B030D-6E8A-4147-A177-3AD203B41FA5}">
                      <a16:colId xmlns:a16="http://schemas.microsoft.com/office/drawing/2014/main" val="988574134"/>
                    </a:ext>
                  </a:extLst>
                </a:gridCol>
                <a:gridCol w="199368">
                  <a:extLst>
                    <a:ext uri="{9D8B030D-6E8A-4147-A177-3AD203B41FA5}">
                      <a16:colId xmlns:a16="http://schemas.microsoft.com/office/drawing/2014/main" val="2974830493"/>
                    </a:ext>
                  </a:extLst>
                </a:gridCol>
                <a:gridCol w="199368">
                  <a:extLst>
                    <a:ext uri="{9D8B030D-6E8A-4147-A177-3AD203B41FA5}">
                      <a16:colId xmlns:a16="http://schemas.microsoft.com/office/drawing/2014/main" val="1533204188"/>
                    </a:ext>
                  </a:extLst>
                </a:gridCol>
                <a:gridCol w="199368">
                  <a:extLst>
                    <a:ext uri="{9D8B030D-6E8A-4147-A177-3AD203B41FA5}">
                      <a16:colId xmlns:a16="http://schemas.microsoft.com/office/drawing/2014/main" val="3894361419"/>
                    </a:ext>
                  </a:extLst>
                </a:gridCol>
                <a:gridCol w="199368">
                  <a:extLst>
                    <a:ext uri="{9D8B030D-6E8A-4147-A177-3AD203B41FA5}">
                      <a16:colId xmlns:a16="http://schemas.microsoft.com/office/drawing/2014/main" val="2611321997"/>
                    </a:ext>
                  </a:extLst>
                </a:gridCol>
                <a:gridCol w="199368">
                  <a:extLst>
                    <a:ext uri="{9D8B030D-6E8A-4147-A177-3AD203B41FA5}">
                      <a16:colId xmlns:a16="http://schemas.microsoft.com/office/drawing/2014/main" val="3152295739"/>
                    </a:ext>
                  </a:extLst>
                </a:gridCol>
                <a:gridCol w="110760">
                  <a:extLst>
                    <a:ext uri="{9D8B030D-6E8A-4147-A177-3AD203B41FA5}">
                      <a16:colId xmlns:a16="http://schemas.microsoft.com/office/drawing/2014/main" val="3884200786"/>
                    </a:ext>
                  </a:extLst>
                </a:gridCol>
                <a:gridCol w="6545937">
                  <a:extLst>
                    <a:ext uri="{9D8B030D-6E8A-4147-A177-3AD203B41FA5}">
                      <a16:colId xmlns:a16="http://schemas.microsoft.com/office/drawing/2014/main" val="2605374268"/>
                    </a:ext>
                  </a:extLst>
                </a:gridCol>
              </a:tblGrid>
              <a:tr h="130390">
                <a:tc gridSpan="7">
                  <a:txBody>
                    <a:bodyPr/>
                    <a:lstStyle/>
                    <a:p>
                      <a:pPr algn="ctr" fontAlgn="b"/>
                      <a:r>
                        <a:rPr lang="en-US" sz="800" b="1" i="0" u="none" strike="noStrike" dirty="0" smtClean="0">
                          <a:solidFill>
                            <a:srgbClr val="000000"/>
                          </a:solidFill>
                          <a:effectLst/>
                          <a:latin typeface="Calibri" panose="020F0502020204030204" pitchFamily="34" charset="0"/>
                        </a:rPr>
                        <a:t>MARCH </a:t>
                      </a:r>
                      <a:r>
                        <a:rPr lang="en-US" sz="800" b="1" i="0" u="none" strike="noStrike" dirty="0">
                          <a:solidFill>
                            <a:srgbClr val="000000"/>
                          </a:solidFill>
                          <a:effectLst/>
                          <a:latin typeface="Calibri" panose="020F0502020204030204" pitchFamily="34" charset="0"/>
                        </a:rPr>
                        <a:t>2023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8">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b="1" i="0" u="sng" strike="noStrike" dirty="0" smtClean="0">
                          <a:solidFill>
                            <a:srgbClr val="000000"/>
                          </a:solidFill>
                          <a:effectLst/>
                          <a:latin typeface="Calibri" panose="020F0502020204030204" pitchFamily="34" charset="0"/>
                        </a:rPr>
                        <a:t>Markets Committee</a:t>
                      </a:r>
                      <a:r>
                        <a:rPr lang="en-US" sz="800" b="1" i="0" u="sng" strike="noStrike" dirty="0">
                          <a:solidFill>
                            <a:srgbClr val="000000"/>
                          </a:solidFill>
                          <a:effectLst/>
                          <a:latin typeface="Calibri" panose="020F0502020204030204" pitchFamily="34" charset="0"/>
                        </a:rPr>
                        <a:t/>
                      </a:r>
                      <a:br>
                        <a:rPr lang="en-US" sz="800" b="1" i="0" u="sng" strike="noStrike" dirty="0">
                          <a:solidFill>
                            <a:srgbClr val="000000"/>
                          </a:solidFill>
                          <a:effectLst/>
                          <a:latin typeface="Calibri" panose="020F0502020204030204" pitchFamily="34" charset="0"/>
                        </a:rPr>
                      </a:br>
                      <a:r>
                        <a:rPr lang="en-US" sz="800" b="1" i="0" u="none" strike="noStrike" dirty="0">
                          <a:solidFill>
                            <a:srgbClr val="0070C0"/>
                          </a:solidFill>
                          <a:effectLst/>
                          <a:latin typeface="Calibri" panose="020F0502020204030204" pitchFamily="34" charset="0"/>
                        </a:rPr>
                        <a:t>MC Meeting Dates</a:t>
                      </a:r>
                      <a:r>
                        <a:rPr lang="en-US" sz="800" b="1" i="0" u="none" strike="noStrike" dirty="0" smtClean="0">
                          <a:solidFill>
                            <a:srgbClr val="0070C0"/>
                          </a:solidFill>
                          <a:effectLst/>
                          <a:latin typeface="Calibri" panose="020F0502020204030204" pitchFamily="34" charset="0"/>
                        </a:rPr>
                        <a:t>:</a:t>
                      </a:r>
                      <a:r>
                        <a:rPr lang="en-US" sz="800" b="1" i="0" u="none" strike="noStrike" dirty="0" smtClean="0">
                          <a:solidFill>
                            <a:schemeClr val="accent3"/>
                          </a:solidFill>
                          <a:effectLst/>
                          <a:latin typeface="Calibri" panose="020F0502020204030204" pitchFamily="34" charset="0"/>
                        </a:rPr>
                        <a:t> </a:t>
                      </a:r>
                      <a:r>
                        <a:rPr lang="en-US" sz="800" b="0" i="0" u="none" strike="noStrike" dirty="0" smtClean="0">
                          <a:solidFill>
                            <a:srgbClr val="0070C0"/>
                          </a:solidFill>
                          <a:effectLst/>
                          <a:latin typeface="Calibri" panose="020F0502020204030204" pitchFamily="34" charset="0"/>
                        </a:rPr>
                        <a:t>March 7-9, 2023 (RC invited to participate</a:t>
                      </a:r>
                      <a:r>
                        <a:rPr lang="en-US" sz="800" b="0" i="0" u="none" strike="noStrike" baseline="0" dirty="0" smtClean="0">
                          <a:solidFill>
                            <a:srgbClr val="0070C0"/>
                          </a:solidFill>
                          <a:effectLst/>
                          <a:latin typeface="Calibri" panose="020F0502020204030204" pitchFamily="34" charset="0"/>
                        </a:rPr>
                        <a:t> in</a:t>
                      </a:r>
                      <a:r>
                        <a:rPr lang="en-US" sz="800" b="0" i="0" u="none" strike="noStrike" dirty="0" smtClean="0">
                          <a:solidFill>
                            <a:srgbClr val="0070C0"/>
                          </a:solidFill>
                          <a:effectLst/>
                          <a:latin typeface="Calibri" panose="020F0502020204030204" pitchFamily="34" charset="0"/>
                        </a:rPr>
                        <a:t> RCA</a:t>
                      </a:r>
                      <a:r>
                        <a:rPr lang="en-US" sz="800" b="0" i="0" u="none" strike="noStrike" baseline="0" dirty="0" smtClean="0">
                          <a:solidFill>
                            <a:srgbClr val="0070C0"/>
                          </a:solidFill>
                          <a:effectLst/>
                          <a:latin typeface="Calibri" panose="020F0502020204030204" pitchFamily="34" charset="0"/>
                        </a:rPr>
                        <a:t> discussions</a:t>
                      </a:r>
                      <a:r>
                        <a:rPr lang="en-US" sz="800" b="0" i="0" u="none" strike="noStrike" dirty="0" smtClean="0">
                          <a:solidFill>
                            <a:srgbClr val="0070C0"/>
                          </a:solidFill>
                          <a:effectLst/>
                          <a:latin typeface="Calibri" panose="020F0502020204030204" pitchFamily="34" charset="0"/>
                        </a:rPr>
                        <a:t>) (</a:t>
                      </a:r>
                      <a:r>
                        <a:rPr lang="en-US" sz="800" b="0" i="0" u="none" strike="noStrike" dirty="0" smtClean="0">
                          <a:solidFill>
                            <a:srgbClr val="0070C0"/>
                          </a:solidFill>
                          <a:effectLst/>
                          <a:latin typeface="Calibri" panose="020F0502020204030204" pitchFamily="34" charset="0"/>
                          <a:hlinkClick r:id="rId5"/>
                        </a:rPr>
                        <a:t>link to materials</a:t>
                      </a:r>
                      <a:r>
                        <a:rPr lang="en-US" sz="800" b="0" i="0" u="none" strike="noStrike" dirty="0" smtClean="0">
                          <a:solidFill>
                            <a:srgbClr val="0070C0"/>
                          </a:solidFill>
                          <a:effectLst/>
                          <a:latin typeface="Calibri" panose="020F0502020204030204" pitchFamily="34" charset="0"/>
                        </a:rPr>
                        <a:t>)</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none" strike="noStrike" dirty="0">
                          <a:solidFill>
                            <a:srgbClr val="00B050"/>
                          </a:solidFill>
                          <a:effectLst/>
                          <a:latin typeface="Calibri" panose="020F0502020204030204" pitchFamily="34" charset="0"/>
                        </a:rPr>
                        <a:t>Posting Materials Beginning: </a:t>
                      </a:r>
                      <a:r>
                        <a:rPr lang="en-US" sz="800" b="0" i="0" u="none" strike="noStrike" dirty="0" smtClean="0">
                          <a:solidFill>
                            <a:srgbClr val="00B050"/>
                          </a:solidFill>
                          <a:effectLst/>
                          <a:latin typeface="Calibri" panose="020F0502020204030204" pitchFamily="34" charset="0"/>
                        </a:rPr>
                        <a:t>March 1, </a:t>
                      </a:r>
                      <a:r>
                        <a:rPr lang="en-US" sz="800" b="0" i="0" u="none" strike="noStrike" dirty="0">
                          <a:solidFill>
                            <a:srgbClr val="00B050"/>
                          </a:solidFill>
                          <a:effectLst/>
                          <a:latin typeface="Calibri" panose="020F0502020204030204" pitchFamily="34" charset="0"/>
                        </a:rPr>
                        <a:t>2023</a:t>
                      </a:r>
                      <a:r>
                        <a:rPr lang="en-US" sz="800" b="1" i="0" u="none" strike="noStrike" dirty="0">
                          <a:solidFill>
                            <a:srgbClr val="000000"/>
                          </a:solidFill>
                          <a:effectLst/>
                          <a:latin typeface="Calibri" panose="020F0502020204030204" pitchFamily="34" charset="0"/>
                        </a:rPr>
                        <a:t/>
                      </a:r>
                      <a:br>
                        <a:rPr lang="en-US" sz="800" b="1" i="0" u="none" strike="noStrike" dirty="0">
                          <a:solidFill>
                            <a:srgbClr val="000000"/>
                          </a:solidFill>
                          <a:effectLst/>
                          <a:latin typeface="Calibri" panose="020F0502020204030204" pitchFamily="34" charset="0"/>
                        </a:rPr>
                      </a:br>
                      <a:r>
                        <a:rPr lang="en-US" sz="800" b="1" i="0" u="none" strike="noStrike" dirty="0">
                          <a:solidFill>
                            <a:srgbClr val="000000"/>
                          </a:solidFill>
                          <a:effectLst/>
                          <a:latin typeface="Calibri" panose="020F0502020204030204" pitchFamily="34" charset="0"/>
                        </a:rPr>
                        <a:t>Topic: </a:t>
                      </a:r>
                      <a:r>
                        <a:rPr lang="en-US" sz="800" b="0" i="0" u="none" strike="noStrike" dirty="0" smtClean="0">
                          <a:solidFill>
                            <a:srgbClr val="000000"/>
                          </a:solidFill>
                          <a:effectLst/>
                          <a:latin typeface="Calibri" panose="020F0502020204030204" pitchFamily="34" charset="0"/>
                        </a:rPr>
                        <a:t>Continue review of detailed design elements associated with MRI framework revisions,</a:t>
                      </a:r>
                      <a:r>
                        <a:rPr lang="en-US" sz="800" b="0" i="0" u="none" strike="noStrike" baseline="0" dirty="0" smtClean="0">
                          <a:solidFill>
                            <a:srgbClr val="000000"/>
                          </a:solidFill>
                          <a:effectLst/>
                          <a:latin typeface="Calibri" panose="020F0502020204030204" pitchFamily="34" charset="0"/>
                        </a:rPr>
                        <a:t> and r</a:t>
                      </a:r>
                      <a:r>
                        <a:rPr lang="en-US" sz="800" b="0" i="0" u="none" strike="noStrike" dirty="0" smtClean="0">
                          <a:solidFill>
                            <a:srgbClr val="000000"/>
                          </a:solidFill>
                          <a:effectLst/>
                          <a:latin typeface="Calibri" panose="020F0502020204030204" pitchFamily="34" charset="0"/>
                        </a:rPr>
                        <a:t>eview detailed </a:t>
                      </a:r>
                      <a:r>
                        <a:rPr lang="en-US" sz="800" b="0" i="0" u="none" strike="noStrike" baseline="0" dirty="0" smtClean="0">
                          <a:solidFill>
                            <a:srgbClr val="000000"/>
                          </a:solidFill>
                          <a:effectLst/>
                          <a:latin typeface="Calibri" panose="020F0502020204030204" pitchFamily="34" charset="0"/>
                        </a:rPr>
                        <a:t>design elements for </a:t>
                      </a:r>
                      <a:r>
                        <a:rPr lang="en-US" sz="800" b="0" i="0" u="none" strike="noStrike" baseline="0" dirty="0" smtClean="0">
                          <a:solidFill>
                            <a:srgbClr val="000000"/>
                          </a:solidFill>
                          <a:effectLst/>
                          <a:latin typeface="Calibri" panose="020F0502020204030204" pitchFamily="34" charset="0"/>
                          <a:cs typeface="Times New Roman" panose="02020603050405020304" pitchFamily="18" charset="0"/>
                        </a:rPr>
                        <a:t>g</a:t>
                      </a:r>
                      <a:r>
                        <a:rPr lang="en-US" sz="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 resource accreditation</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sng" strike="noStrike" dirty="0" smtClean="0">
                          <a:solidFill>
                            <a:srgbClr val="000000"/>
                          </a:solidFill>
                          <a:effectLst/>
                          <a:latin typeface="Calibri" panose="020F0502020204030204" pitchFamily="34" charset="0"/>
                        </a:rPr>
                        <a:t>Reliability Committee</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none" strike="noStrike" dirty="0">
                          <a:solidFill>
                            <a:srgbClr val="CC3300"/>
                          </a:solidFill>
                          <a:effectLst/>
                          <a:latin typeface="Calibri" panose="020F0502020204030204" pitchFamily="34" charset="0"/>
                        </a:rPr>
                        <a:t>RC Meeting </a:t>
                      </a:r>
                      <a:r>
                        <a:rPr lang="en-US" sz="800" b="1" i="0" u="none" strike="noStrike" dirty="0" smtClean="0">
                          <a:solidFill>
                            <a:srgbClr val="CC3300"/>
                          </a:solidFill>
                          <a:effectLst/>
                          <a:latin typeface="Calibri" panose="020F0502020204030204" pitchFamily="34" charset="0"/>
                        </a:rPr>
                        <a:t>Dates:</a:t>
                      </a:r>
                      <a:r>
                        <a:rPr lang="en-US" sz="800" b="0" i="0" u="none" strike="noStrike" dirty="0" smtClean="0">
                          <a:solidFill>
                            <a:srgbClr val="CC3300"/>
                          </a:solidFill>
                          <a:effectLst/>
                          <a:latin typeface="Calibri" panose="020F0502020204030204" pitchFamily="34" charset="0"/>
                        </a:rPr>
                        <a:t> March 14-15, </a:t>
                      </a:r>
                      <a:r>
                        <a:rPr lang="en-US" sz="800" b="0" i="0" u="none" strike="noStrike" dirty="0">
                          <a:solidFill>
                            <a:srgbClr val="CC3300"/>
                          </a:solidFill>
                          <a:effectLst/>
                          <a:latin typeface="Calibri" panose="020F0502020204030204" pitchFamily="34" charset="0"/>
                        </a:rPr>
                        <a:t>2023 </a:t>
                      </a:r>
                      <a:r>
                        <a:rPr lang="en-US" sz="800" b="0" i="0" u="none" strike="noStrike" dirty="0" smtClean="0">
                          <a:solidFill>
                            <a:srgbClr val="C00000"/>
                          </a:solidFill>
                          <a:effectLst/>
                          <a:latin typeface="Calibri" panose="020F0502020204030204" pitchFamily="34" charset="0"/>
                        </a:rPr>
                        <a:t>(MC invited to participate</a:t>
                      </a:r>
                      <a:r>
                        <a:rPr lang="en-US" sz="800" b="0" i="0" u="none" strike="noStrike" baseline="0" dirty="0" smtClean="0">
                          <a:solidFill>
                            <a:srgbClr val="C00000"/>
                          </a:solidFill>
                          <a:effectLst/>
                          <a:latin typeface="Calibri" panose="020F0502020204030204" pitchFamily="34" charset="0"/>
                        </a:rPr>
                        <a:t> in RCA</a:t>
                      </a:r>
                      <a:r>
                        <a:rPr lang="en-US" sz="800" b="0" i="0" u="none" strike="noStrike" dirty="0" smtClean="0">
                          <a:solidFill>
                            <a:srgbClr val="C00000"/>
                          </a:solidFill>
                          <a:effectLst/>
                          <a:latin typeface="Calibri" panose="020F0502020204030204" pitchFamily="34" charset="0"/>
                        </a:rPr>
                        <a:t> discussions) </a:t>
                      </a:r>
                      <a:r>
                        <a:rPr lang="en-US" sz="800" b="0" i="0" u="none" strike="noStrike" dirty="0" smtClean="0">
                          <a:solidFill>
                            <a:srgbClr val="0070C0"/>
                          </a:solidFill>
                          <a:effectLst/>
                          <a:latin typeface="Calibri" panose="020F0502020204030204" pitchFamily="34" charset="0"/>
                        </a:rPr>
                        <a:t>(</a:t>
                      </a:r>
                      <a:r>
                        <a:rPr lang="en-US" sz="800" b="0" i="0" u="none" strike="noStrike" dirty="0" smtClean="0">
                          <a:solidFill>
                            <a:srgbClr val="0070C0"/>
                          </a:solidFill>
                          <a:effectLst/>
                          <a:latin typeface="Calibri" panose="020F0502020204030204" pitchFamily="34" charset="0"/>
                          <a:hlinkClick r:id="rId6"/>
                        </a:rPr>
                        <a:t>link to materials</a:t>
                      </a:r>
                      <a:r>
                        <a:rPr lang="en-US" sz="800" b="0" i="0" u="none" strike="noStrike" dirty="0" smtClean="0">
                          <a:solidFill>
                            <a:srgbClr val="0070C0"/>
                          </a:solidFill>
                          <a:effectLst/>
                          <a:latin typeface="Calibri" panose="020F0502020204030204" pitchFamily="34" charset="0"/>
                        </a:rPr>
                        <a:t>)</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none" strike="noStrike" dirty="0">
                          <a:solidFill>
                            <a:srgbClr val="00B050"/>
                          </a:solidFill>
                          <a:effectLst/>
                          <a:latin typeface="Calibri" panose="020F0502020204030204" pitchFamily="34" charset="0"/>
                        </a:rPr>
                        <a:t>Posting Materials Beginning:</a:t>
                      </a:r>
                      <a:r>
                        <a:rPr lang="en-US" sz="800" b="0" i="0" u="none" strike="noStrike" dirty="0">
                          <a:solidFill>
                            <a:srgbClr val="00B050"/>
                          </a:solidFill>
                          <a:effectLst/>
                          <a:latin typeface="Calibri" panose="020F0502020204030204" pitchFamily="34" charset="0"/>
                        </a:rPr>
                        <a:t> </a:t>
                      </a:r>
                      <a:r>
                        <a:rPr lang="en-US" sz="800" b="0" i="0" u="none" strike="noStrike" dirty="0" smtClean="0">
                          <a:solidFill>
                            <a:srgbClr val="00B050"/>
                          </a:solidFill>
                          <a:effectLst/>
                          <a:latin typeface="Calibri" panose="020F0502020204030204" pitchFamily="34" charset="0"/>
                        </a:rPr>
                        <a:t>March 8, </a:t>
                      </a:r>
                      <a:r>
                        <a:rPr lang="en-US" sz="800" b="0" i="0" u="none" strike="noStrike" dirty="0">
                          <a:solidFill>
                            <a:srgbClr val="00B050"/>
                          </a:solidFill>
                          <a:effectLst/>
                          <a:latin typeface="Calibri" panose="020F0502020204030204" pitchFamily="34" charset="0"/>
                        </a:rPr>
                        <a:t>2023</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none" strike="noStrike" dirty="0">
                          <a:solidFill>
                            <a:srgbClr val="000000"/>
                          </a:solidFill>
                          <a:effectLst/>
                          <a:latin typeface="Calibri" panose="020F0502020204030204" pitchFamily="34" charset="0"/>
                        </a:rPr>
                        <a:t>Topic: </a:t>
                      </a:r>
                      <a:r>
                        <a:rPr lang="en-US" sz="800" b="0" i="0" u="none" strike="noStrike" dirty="0" smtClean="0">
                          <a:solidFill>
                            <a:srgbClr val="000000"/>
                          </a:solidFill>
                          <a:effectLst/>
                          <a:latin typeface="Calibri" panose="020F0502020204030204" pitchFamily="34" charset="0"/>
                        </a:rPr>
                        <a:t>Continue review of detailed design elements associated with resource modeling enhancements </a:t>
                      </a:r>
                      <a:r>
                        <a:rPr lang="en-US" sz="800" b="0" i="0" u="none" strike="noStrike" baseline="0" dirty="0" smtClean="0">
                          <a:solidFill>
                            <a:srgbClr val="000000"/>
                          </a:solidFill>
                          <a:effectLst/>
                          <a:latin typeface="Calibri" panose="020F0502020204030204" pitchFamily="34" charset="0"/>
                        </a:rPr>
                        <a:t>and winter gas limitations</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800" b="0" i="0" u="none" strike="noStrike" baseline="0" dirty="0" smtClean="0">
                        <a:solidFill>
                          <a:srgbClr val="000000"/>
                        </a:solidFill>
                        <a:effectLst/>
                        <a:latin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800" b="1" i="0" u="sng" strike="noStrike" baseline="0" dirty="0" smtClean="0">
                          <a:solidFill>
                            <a:srgbClr val="000000"/>
                          </a:solidFill>
                          <a:effectLst/>
                          <a:latin typeface="Calibri" panose="020F0502020204030204" pitchFamily="34" charset="0"/>
                        </a:rPr>
                        <a:t>Budget &amp; Finance Subcommittee</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800" b="1" i="0" u="none" strike="noStrike" baseline="0" dirty="0" smtClean="0">
                          <a:solidFill>
                            <a:srgbClr val="FF0000"/>
                          </a:solidFill>
                          <a:effectLst/>
                          <a:latin typeface="Calibri" panose="020F0502020204030204" pitchFamily="34" charset="0"/>
                        </a:rPr>
                        <a:t>B&amp;F Meeting Date: </a:t>
                      </a:r>
                      <a:r>
                        <a:rPr lang="en-US" sz="800" b="0" i="0" u="none" strike="noStrike" baseline="0" dirty="0" smtClean="0">
                          <a:solidFill>
                            <a:srgbClr val="FF0000"/>
                          </a:solidFill>
                          <a:effectLst/>
                          <a:latin typeface="Calibri" panose="020F0502020204030204" pitchFamily="34" charset="0"/>
                        </a:rPr>
                        <a:t>March 23, 2023 (MC invited to participate in RCA discussions) </a:t>
                      </a:r>
                      <a:r>
                        <a:rPr lang="en-US" sz="800" b="0" i="0" u="none" strike="noStrike" dirty="0" smtClean="0">
                          <a:solidFill>
                            <a:srgbClr val="0070C0"/>
                          </a:solidFill>
                          <a:effectLst/>
                          <a:latin typeface="Calibri" panose="020F0502020204030204" pitchFamily="34" charset="0"/>
                        </a:rPr>
                        <a:t>(</a:t>
                      </a:r>
                      <a:r>
                        <a:rPr lang="en-US" sz="800" b="0" i="0" u="none" strike="noStrike" dirty="0" smtClean="0">
                          <a:solidFill>
                            <a:srgbClr val="0070C0"/>
                          </a:solidFill>
                          <a:effectLst/>
                          <a:latin typeface="Calibri" panose="020F0502020204030204" pitchFamily="34" charset="0"/>
                          <a:hlinkClick r:id="rId7"/>
                        </a:rPr>
                        <a:t>link to materials</a:t>
                      </a:r>
                      <a:r>
                        <a:rPr lang="en-US" sz="800" b="0" i="0" u="none" strike="noStrike" dirty="0" smtClean="0">
                          <a:solidFill>
                            <a:srgbClr val="0070C0"/>
                          </a:solidFill>
                          <a:effectLst/>
                          <a:latin typeface="Calibri" panose="020F0502020204030204" pitchFamily="34" charset="0"/>
                        </a:rPr>
                        <a:t>)</a:t>
                      </a:r>
                      <a:endParaRPr lang="en-US" sz="800" b="0" i="0" u="none" strike="noStrike" baseline="0" dirty="0" smtClean="0">
                        <a:solidFill>
                          <a:srgbClr val="FF0000"/>
                        </a:solidFill>
                        <a:effectLst/>
                        <a:latin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800" b="1" i="0" u="none" strike="noStrike" baseline="0" dirty="0" smtClean="0">
                          <a:solidFill>
                            <a:srgbClr val="00B050"/>
                          </a:solidFill>
                          <a:effectLst/>
                          <a:latin typeface="Calibri" panose="020F0502020204030204" pitchFamily="34" charset="0"/>
                        </a:rPr>
                        <a:t>Posting Materials Beginning: </a:t>
                      </a:r>
                      <a:r>
                        <a:rPr lang="en-US" sz="800" b="0" i="0" u="none" strike="noStrike" baseline="0" dirty="0" smtClean="0">
                          <a:solidFill>
                            <a:srgbClr val="00B050"/>
                          </a:solidFill>
                          <a:effectLst/>
                          <a:latin typeface="Calibri" panose="020F0502020204030204" pitchFamily="34" charset="0"/>
                        </a:rPr>
                        <a:t>March 16, 2023</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800" b="1" i="0" u="none" strike="noStrike" baseline="0" dirty="0" smtClean="0">
                          <a:solidFill>
                            <a:srgbClr val="000000"/>
                          </a:solidFill>
                          <a:effectLst/>
                          <a:latin typeface="Calibri" panose="020F0502020204030204" pitchFamily="34" charset="0"/>
                        </a:rPr>
                        <a:t>Topic: </a:t>
                      </a:r>
                      <a:r>
                        <a:rPr lang="en-US" sz="800" b="0" i="0" u="none" strike="noStrike" baseline="0" dirty="0" smtClean="0">
                          <a:solidFill>
                            <a:srgbClr val="000000"/>
                          </a:solidFill>
                          <a:effectLst/>
                          <a:latin typeface="Calibri" panose="020F0502020204030204" pitchFamily="34" charset="0"/>
                        </a:rPr>
                        <a:t>Introduction of the Financial Assurance (FA) conforming changes associated with the RCA design</a:t>
                      </a:r>
                      <a:endParaRPr lang="en-US" sz="800" b="0" i="0" u="none" strike="noStrike" dirty="0" smtClean="0">
                        <a:solidFill>
                          <a:srgbClr val="000000"/>
                        </a:solidFill>
                        <a:effectLst/>
                        <a:latin typeface="Calibri" panose="020F0502020204030204" pitchFamily="34" charset="0"/>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86362540"/>
                  </a:ext>
                </a:extLst>
              </a:tr>
              <a:tr h="130390">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M</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W</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F</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endParaRPr lang="en-US" sz="800" b="1" i="0" u="none" strike="noStrike" dirty="0">
                        <a:solidFill>
                          <a:srgbClr val="FFFFFF"/>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4214169849"/>
                  </a:ext>
                </a:extLst>
              </a:tr>
              <a:tr h="130390">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smtClean="0">
                          <a:solidFill>
                            <a:schemeClr val="bg1"/>
                          </a:solidFill>
                          <a:effectLst/>
                          <a:latin typeface="Calibri" panose="020F0502020204030204" pitchFamily="34" charset="0"/>
                        </a:rPr>
                        <a:t>1</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dirty="0" smtClean="0">
                          <a:solidFill>
                            <a:srgbClr val="000000"/>
                          </a:solidFill>
                          <a:effectLst/>
                          <a:latin typeface="Calibri" panose="020F0502020204030204" pitchFamily="34" charset="0"/>
                        </a:rPr>
                        <a:t>2</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smtClean="0">
                          <a:solidFill>
                            <a:srgbClr val="000000"/>
                          </a:solidFill>
                          <a:effectLst/>
                          <a:latin typeface="Calibri" panose="020F0502020204030204" pitchFamily="34" charset="0"/>
                        </a:rPr>
                        <a:t>3</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4</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810316722"/>
                  </a:ext>
                </a:extLst>
              </a:tr>
              <a:tr h="130390">
                <a:tc>
                  <a:txBody>
                    <a:bodyPr/>
                    <a:lstStyle/>
                    <a:p>
                      <a:pPr algn="ctr" fontAlgn="b"/>
                      <a:r>
                        <a:rPr lang="en-US" sz="800" b="0" i="0" u="none" strike="noStrike" dirty="0" smtClean="0">
                          <a:solidFill>
                            <a:srgbClr val="000000"/>
                          </a:solidFill>
                          <a:effectLst/>
                          <a:latin typeface="Calibri" panose="020F0502020204030204" pitchFamily="34" charset="0"/>
                        </a:rPr>
                        <a:t>5</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6</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smtClean="0">
                          <a:solidFill>
                            <a:schemeClr val="bg1"/>
                          </a:solidFill>
                          <a:effectLst/>
                          <a:latin typeface="Calibri" panose="020F0502020204030204" pitchFamily="34" charset="0"/>
                        </a:rPr>
                        <a:t>7</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1" i="0" u="none" strike="noStrike" dirty="0" smtClean="0">
                          <a:solidFill>
                            <a:schemeClr val="bg1"/>
                          </a:solidFill>
                          <a:effectLst/>
                          <a:latin typeface="Calibri" panose="020F0502020204030204" pitchFamily="34" charset="0"/>
                        </a:rPr>
                        <a:t>8</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50000">
                          <a:srgbClr val="0070C0"/>
                        </a:gs>
                        <a:gs pos="50000">
                          <a:srgbClr val="CC3300"/>
                        </a:gs>
                        <a:gs pos="50000">
                          <a:srgbClr val="00B050"/>
                        </a:gs>
                      </a:gsLst>
                      <a:lin ang="5400000" scaled="1"/>
                    </a:gradFill>
                  </a:tcPr>
                </a:tc>
                <a:tc>
                  <a:txBody>
                    <a:bodyPr/>
                    <a:lstStyle/>
                    <a:p>
                      <a:pPr algn="ctr" fontAlgn="b"/>
                      <a:r>
                        <a:rPr lang="en-US" sz="800" b="1" i="0" u="none" strike="noStrike" dirty="0" smtClean="0">
                          <a:solidFill>
                            <a:schemeClr val="bg1"/>
                          </a:solidFill>
                          <a:effectLst/>
                          <a:latin typeface="Calibri" panose="020F0502020204030204" pitchFamily="34" charset="0"/>
                        </a:rPr>
                        <a:t>9</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0" i="0" u="none" strike="noStrike" dirty="0" smtClean="0">
                          <a:solidFill>
                            <a:srgbClr val="000000"/>
                          </a:solidFill>
                          <a:effectLst/>
                          <a:latin typeface="Calibri" panose="020F0502020204030204" pitchFamily="34" charset="0"/>
                        </a:rPr>
                        <a:t>10</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11</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474024277"/>
                  </a:ext>
                </a:extLst>
              </a:tr>
              <a:tr h="130390">
                <a:tc>
                  <a:txBody>
                    <a:bodyPr/>
                    <a:lstStyle/>
                    <a:p>
                      <a:pPr algn="ctr" fontAlgn="b"/>
                      <a:r>
                        <a:rPr lang="en-US" sz="800" b="0" i="0" u="none" strike="noStrike" dirty="0" smtClean="0">
                          <a:solidFill>
                            <a:srgbClr val="000000"/>
                          </a:solidFill>
                          <a:effectLst/>
                          <a:latin typeface="Calibri" panose="020F0502020204030204" pitchFamily="34" charset="0"/>
                        </a:rPr>
                        <a:t>12</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13</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smtClean="0">
                          <a:solidFill>
                            <a:schemeClr val="bg1"/>
                          </a:solidFill>
                          <a:effectLst/>
                          <a:latin typeface="Calibri" panose="020F0502020204030204" pitchFamily="34" charset="0"/>
                        </a:rPr>
                        <a:t>14</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3300"/>
                    </a:solidFill>
                  </a:tcPr>
                </a:tc>
                <a:tc>
                  <a:txBody>
                    <a:bodyPr/>
                    <a:lstStyle/>
                    <a:p>
                      <a:pPr algn="ctr" fontAlgn="b"/>
                      <a:r>
                        <a:rPr lang="en-US" sz="800" b="1" i="0" u="none" strike="noStrike" kern="1200" dirty="0" smtClean="0">
                          <a:solidFill>
                            <a:schemeClr val="bg1"/>
                          </a:solidFill>
                          <a:effectLst/>
                          <a:latin typeface="Calibri" panose="020F0502020204030204" pitchFamily="34" charset="0"/>
                          <a:ea typeface="+mn-ea"/>
                          <a:cs typeface="+mn-cs"/>
                        </a:rPr>
                        <a:t>15</a:t>
                      </a:r>
                      <a:endParaRPr lang="en-US" sz="800" b="1" i="0" u="none" strike="noStrike" kern="1200" dirty="0">
                        <a:solidFill>
                          <a:schemeClr val="bg1"/>
                        </a:solidFill>
                        <a:effectLst/>
                        <a:latin typeface="Calibri" panose="020F0502020204030204" pitchFamily="34" charset="0"/>
                        <a:ea typeface="+mn-ea"/>
                        <a:cs typeface="+mn-cs"/>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3300"/>
                    </a:solidFill>
                  </a:tcPr>
                </a:tc>
                <a:tc>
                  <a:txBody>
                    <a:bodyPr/>
                    <a:lstStyle/>
                    <a:p>
                      <a:pPr algn="ctr" fontAlgn="b"/>
                      <a:r>
                        <a:rPr lang="en-US" sz="800" b="1" i="0" u="none" strike="noStrike" dirty="0" smtClean="0">
                          <a:solidFill>
                            <a:schemeClr val="bg1"/>
                          </a:solidFill>
                          <a:effectLst/>
                          <a:latin typeface="Calibri" panose="020F0502020204030204" pitchFamily="34" charset="0"/>
                        </a:rPr>
                        <a:t>16</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dirty="0" smtClean="0">
                          <a:solidFill>
                            <a:srgbClr val="000000"/>
                          </a:solidFill>
                          <a:effectLst/>
                          <a:latin typeface="Calibri" panose="020F0502020204030204" pitchFamily="34" charset="0"/>
                        </a:rPr>
                        <a:t>17</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18</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070335351"/>
                  </a:ext>
                </a:extLst>
              </a:tr>
              <a:tr h="130390">
                <a:tc>
                  <a:txBody>
                    <a:bodyPr/>
                    <a:lstStyle/>
                    <a:p>
                      <a:pPr algn="ctr" fontAlgn="b"/>
                      <a:r>
                        <a:rPr lang="en-US" sz="800" b="0" i="0" u="none" strike="noStrike" dirty="0" smtClean="0">
                          <a:solidFill>
                            <a:srgbClr val="000000"/>
                          </a:solidFill>
                          <a:effectLst/>
                          <a:latin typeface="Calibri" panose="020F0502020204030204" pitchFamily="34" charset="0"/>
                        </a:rPr>
                        <a:t>19</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20</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21</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22</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smtClean="0">
                          <a:solidFill>
                            <a:schemeClr val="bg1"/>
                          </a:solidFill>
                          <a:effectLst/>
                          <a:latin typeface="Calibri" panose="020F0502020204030204" pitchFamily="34" charset="0"/>
                        </a:rPr>
                        <a:t>23</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dirty="0" smtClean="0">
                          <a:solidFill>
                            <a:srgbClr val="000000"/>
                          </a:solidFill>
                          <a:effectLst/>
                          <a:latin typeface="Calibri" panose="020F0502020204030204" pitchFamily="34" charset="0"/>
                        </a:rPr>
                        <a:t>24</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25</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286532514"/>
                  </a:ext>
                </a:extLst>
              </a:tr>
              <a:tr h="130390">
                <a:tc>
                  <a:txBody>
                    <a:bodyPr/>
                    <a:lstStyle/>
                    <a:p>
                      <a:pPr algn="ctr" fontAlgn="b"/>
                      <a:r>
                        <a:rPr lang="en-US" sz="800" b="0" i="0" u="none" strike="noStrike" dirty="0" smtClean="0">
                          <a:solidFill>
                            <a:srgbClr val="000000"/>
                          </a:solidFill>
                          <a:effectLst/>
                          <a:latin typeface="Calibri" panose="020F0502020204030204" pitchFamily="34" charset="0"/>
                        </a:rPr>
                        <a:t>26</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27</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28</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29</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30</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31</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418038542"/>
                  </a:ext>
                </a:extLst>
              </a:tr>
              <a:tr h="458869">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511605259"/>
                  </a:ext>
                </a:extLst>
              </a:tr>
            </a:tbl>
          </a:graphicData>
        </a:graphic>
      </p:graphicFrame>
      <p:sp>
        <p:nvSpPr>
          <p:cNvPr id="7" name="Slide Number Placeholder 3"/>
          <p:cNvSpPr>
            <a:spLocks noGrp="1"/>
          </p:cNvSpPr>
          <p:nvPr>
            <p:ph type="sldNum" sz="quarter" idx="4294967295"/>
          </p:nvPr>
        </p:nvSpPr>
        <p:spPr>
          <a:xfrm>
            <a:off x="8534400" y="4781550"/>
            <a:ext cx="381000" cy="196850"/>
          </a:xfrm>
        </p:spPr>
        <p:txBody>
          <a:bodyPr/>
          <a:lstStyle/>
          <a:p>
            <a:fld id="{10C7F894-2A36-495D-AB7C-1055F7AC0F9D}" type="slidenum">
              <a:rPr lang="en-US" smtClean="0"/>
              <a:pPr/>
              <a:t>47</a:t>
            </a:fld>
            <a:endParaRPr lang="en-US" dirty="0"/>
          </a:p>
        </p:txBody>
      </p:sp>
    </p:spTree>
    <p:extLst>
      <p:ext uri="{BB962C8B-B14F-4D97-AF65-F5344CB8AC3E}">
        <p14:creationId xmlns:p14="http://schemas.microsoft.com/office/powerpoint/2010/main" val="818095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71450"/>
            <a:ext cx="8229600" cy="857250"/>
          </a:xfrm>
        </p:spPr>
        <p:txBody>
          <a:bodyPr>
            <a:normAutofit/>
          </a:bodyPr>
          <a:lstStyle/>
          <a:p>
            <a:r>
              <a:rPr lang="en-US" sz="2800" dirty="0"/>
              <a:t>Stakeholder </a:t>
            </a:r>
            <a:r>
              <a:rPr lang="en-US" sz="2800" dirty="0" smtClean="0"/>
              <a:t>Schedule – Detailed Design Phase</a:t>
            </a:r>
            <a:endParaRPr lang="en-US" sz="2800" dirty="0"/>
          </a:p>
        </p:txBody>
      </p:sp>
      <p:graphicFrame>
        <p:nvGraphicFramePr>
          <p:cNvPr id="12" name="Table 11"/>
          <p:cNvGraphicFramePr>
            <a:graphicFrameLocks noGrp="1"/>
          </p:cNvGraphicFramePr>
          <p:nvPr>
            <p:extLst/>
          </p:nvPr>
        </p:nvGraphicFramePr>
        <p:xfrm>
          <a:off x="457201" y="505883"/>
          <a:ext cx="8077196" cy="1837267"/>
        </p:xfrm>
        <a:graphic>
          <a:graphicData uri="http://schemas.openxmlformats.org/drawingml/2006/table">
            <a:tbl>
              <a:tblPr/>
              <a:tblGrid>
                <a:gridCol w="199368">
                  <a:extLst>
                    <a:ext uri="{9D8B030D-6E8A-4147-A177-3AD203B41FA5}">
                      <a16:colId xmlns:a16="http://schemas.microsoft.com/office/drawing/2014/main" val="2478328574"/>
                    </a:ext>
                  </a:extLst>
                </a:gridCol>
                <a:gridCol w="224290">
                  <a:extLst>
                    <a:ext uri="{9D8B030D-6E8A-4147-A177-3AD203B41FA5}">
                      <a16:colId xmlns:a16="http://schemas.microsoft.com/office/drawing/2014/main" val="2765896348"/>
                    </a:ext>
                  </a:extLst>
                </a:gridCol>
                <a:gridCol w="199368">
                  <a:extLst>
                    <a:ext uri="{9D8B030D-6E8A-4147-A177-3AD203B41FA5}">
                      <a16:colId xmlns:a16="http://schemas.microsoft.com/office/drawing/2014/main" val="95763023"/>
                    </a:ext>
                  </a:extLst>
                </a:gridCol>
                <a:gridCol w="199368">
                  <a:extLst>
                    <a:ext uri="{9D8B030D-6E8A-4147-A177-3AD203B41FA5}">
                      <a16:colId xmlns:a16="http://schemas.microsoft.com/office/drawing/2014/main" val="848641126"/>
                    </a:ext>
                  </a:extLst>
                </a:gridCol>
                <a:gridCol w="199368">
                  <a:extLst>
                    <a:ext uri="{9D8B030D-6E8A-4147-A177-3AD203B41FA5}">
                      <a16:colId xmlns:a16="http://schemas.microsoft.com/office/drawing/2014/main" val="18665654"/>
                    </a:ext>
                  </a:extLst>
                </a:gridCol>
                <a:gridCol w="199368">
                  <a:extLst>
                    <a:ext uri="{9D8B030D-6E8A-4147-A177-3AD203B41FA5}">
                      <a16:colId xmlns:a16="http://schemas.microsoft.com/office/drawing/2014/main" val="1466965218"/>
                    </a:ext>
                  </a:extLst>
                </a:gridCol>
                <a:gridCol w="199368">
                  <a:extLst>
                    <a:ext uri="{9D8B030D-6E8A-4147-A177-3AD203B41FA5}">
                      <a16:colId xmlns:a16="http://schemas.microsoft.com/office/drawing/2014/main" val="4160536798"/>
                    </a:ext>
                  </a:extLst>
                </a:gridCol>
                <a:gridCol w="110760">
                  <a:extLst>
                    <a:ext uri="{9D8B030D-6E8A-4147-A177-3AD203B41FA5}">
                      <a16:colId xmlns:a16="http://schemas.microsoft.com/office/drawing/2014/main" val="3793642382"/>
                    </a:ext>
                  </a:extLst>
                </a:gridCol>
                <a:gridCol w="6545938">
                  <a:extLst>
                    <a:ext uri="{9D8B030D-6E8A-4147-A177-3AD203B41FA5}">
                      <a16:colId xmlns:a16="http://schemas.microsoft.com/office/drawing/2014/main" val="1511340820"/>
                    </a:ext>
                  </a:extLst>
                </a:gridCol>
              </a:tblGrid>
              <a:tr h="115893">
                <a:tc gridSpan="7">
                  <a:txBody>
                    <a:bodyPr/>
                    <a:lstStyle/>
                    <a:p>
                      <a:pPr algn="ctr" fontAlgn="b"/>
                      <a:r>
                        <a:rPr lang="en-US" sz="800" b="1" i="0" u="none" strike="noStrike" dirty="0" smtClean="0">
                          <a:solidFill>
                            <a:srgbClr val="000000"/>
                          </a:solidFill>
                          <a:effectLst/>
                          <a:latin typeface="Calibri" panose="020F0502020204030204" pitchFamily="34" charset="0"/>
                        </a:rPr>
                        <a:t>APRIL</a:t>
                      </a:r>
                      <a:r>
                        <a:rPr lang="en-US" sz="800" b="1" i="0" u="none" strike="noStrike" baseline="0" dirty="0" smtClean="0">
                          <a:solidFill>
                            <a:srgbClr val="000000"/>
                          </a:solidFill>
                          <a:effectLst/>
                          <a:latin typeface="Calibri" panose="020F0502020204030204" pitchFamily="34" charset="0"/>
                        </a:rPr>
                        <a:t> 2023</a:t>
                      </a:r>
                      <a:endParaRPr lang="en-US" sz="800" b="1"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9">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b="1" i="0" u="sng" strike="noStrike" dirty="0" smtClean="0">
                          <a:solidFill>
                            <a:srgbClr val="000000"/>
                          </a:solidFill>
                          <a:effectLst/>
                          <a:latin typeface="Calibri" panose="020F0502020204030204" pitchFamily="34" charset="0"/>
                        </a:rPr>
                        <a:t>Markets Committee</a:t>
                      </a:r>
                      <a:br>
                        <a:rPr lang="en-US" sz="800" b="1" i="0" u="sng" strike="noStrike" dirty="0" smtClean="0">
                          <a:solidFill>
                            <a:srgbClr val="000000"/>
                          </a:solidFill>
                          <a:effectLst/>
                          <a:latin typeface="Calibri" panose="020F0502020204030204" pitchFamily="34" charset="0"/>
                        </a:rPr>
                      </a:br>
                      <a:r>
                        <a:rPr lang="en-US" sz="800" b="1" i="0" u="none" strike="noStrike" dirty="0" smtClean="0">
                          <a:solidFill>
                            <a:srgbClr val="0070C0"/>
                          </a:solidFill>
                          <a:effectLst/>
                          <a:latin typeface="Calibri" panose="020F0502020204030204" pitchFamily="34" charset="0"/>
                        </a:rPr>
                        <a:t>MC Meeting Dates:</a:t>
                      </a:r>
                      <a:r>
                        <a:rPr lang="en-US" sz="800" b="1" i="0" u="none" strike="noStrike" dirty="0" smtClean="0">
                          <a:solidFill>
                            <a:schemeClr val="accent3"/>
                          </a:solidFill>
                          <a:effectLst/>
                          <a:latin typeface="Calibri" panose="020F0502020204030204" pitchFamily="34" charset="0"/>
                        </a:rPr>
                        <a:t> </a:t>
                      </a:r>
                      <a:r>
                        <a:rPr lang="en-US" sz="800" b="0" i="0" u="none" strike="noStrike" dirty="0" smtClean="0">
                          <a:solidFill>
                            <a:srgbClr val="0070C0"/>
                          </a:solidFill>
                          <a:effectLst/>
                          <a:latin typeface="Calibri" panose="020F0502020204030204" pitchFamily="34" charset="0"/>
                        </a:rPr>
                        <a:t>April 11-13, 2023 (RC invited to participate</a:t>
                      </a:r>
                      <a:r>
                        <a:rPr lang="en-US" sz="800" b="0" i="0" u="none" strike="noStrike" baseline="0" dirty="0" smtClean="0">
                          <a:solidFill>
                            <a:srgbClr val="0070C0"/>
                          </a:solidFill>
                          <a:effectLst/>
                          <a:latin typeface="Calibri" panose="020F0502020204030204" pitchFamily="34" charset="0"/>
                        </a:rPr>
                        <a:t> in</a:t>
                      </a:r>
                      <a:r>
                        <a:rPr lang="en-US" sz="800" b="0" i="0" u="none" strike="noStrike" dirty="0" smtClean="0">
                          <a:solidFill>
                            <a:srgbClr val="0070C0"/>
                          </a:solidFill>
                          <a:effectLst/>
                          <a:latin typeface="Calibri" panose="020F0502020204030204" pitchFamily="34" charset="0"/>
                        </a:rPr>
                        <a:t> RCA</a:t>
                      </a:r>
                      <a:r>
                        <a:rPr lang="en-US" sz="800" b="0" i="0" u="none" strike="noStrike" baseline="0" dirty="0" smtClean="0">
                          <a:solidFill>
                            <a:srgbClr val="0070C0"/>
                          </a:solidFill>
                          <a:effectLst/>
                          <a:latin typeface="Calibri" panose="020F0502020204030204" pitchFamily="34" charset="0"/>
                        </a:rPr>
                        <a:t> discussions</a:t>
                      </a:r>
                      <a:r>
                        <a:rPr lang="en-US" sz="800" b="0" i="0" u="none" strike="noStrike" dirty="0" smtClean="0">
                          <a:solidFill>
                            <a:srgbClr val="0070C0"/>
                          </a:solidFill>
                          <a:effectLst/>
                          <a:latin typeface="Calibri" panose="020F0502020204030204" pitchFamily="34" charset="0"/>
                        </a:rPr>
                        <a:t>)</a:t>
                      </a:r>
                      <a:r>
                        <a:rPr lang="en-US" sz="800" b="0" i="0" u="none" strike="noStrike" dirty="0" smtClean="0">
                          <a:solidFill>
                            <a:srgbClr val="000000"/>
                          </a:solidFill>
                          <a:effectLst/>
                          <a:latin typeface="Calibri" panose="020F0502020204030204" pitchFamily="34" charset="0"/>
                        </a:rPr>
                        <a:t/>
                      </a:r>
                      <a:br>
                        <a:rPr lang="en-US" sz="800" b="0" i="0" u="none" strike="noStrike" dirty="0" smtClean="0">
                          <a:solidFill>
                            <a:srgbClr val="000000"/>
                          </a:solidFill>
                          <a:effectLst/>
                          <a:latin typeface="Calibri" panose="020F0502020204030204" pitchFamily="34" charset="0"/>
                        </a:rPr>
                      </a:br>
                      <a:r>
                        <a:rPr lang="en-US" sz="800" b="1" i="0" u="none" strike="noStrike" dirty="0" smtClean="0">
                          <a:solidFill>
                            <a:srgbClr val="00B050"/>
                          </a:solidFill>
                          <a:effectLst/>
                          <a:latin typeface="Calibri" panose="020F0502020204030204" pitchFamily="34" charset="0"/>
                        </a:rPr>
                        <a:t>Posting Materials Beginning: </a:t>
                      </a:r>
                      <a:r>
                        <a:rPr lang="en-US" sz="800" b="0" i="0" u="none" strike="noStrike" dirty="0" smtClean="0">
                          <a:solidFill>
                            <a:srgbClr val="00B050"/>
                          </a:solidFill>
                          <a:effectLst/>
                          <a:latin typeface="Calibri" panose="020F0502020204030204" pitchFamily="34" charset="0"/>
                        </a:rPr>
                        <a:t>April</a:t>
                      </a:r>
                      <a:r>
                        <a:rPr lang="en-US" sz="800" b="0" i="0" u="none" strike="noStrike" baseline="0" dirty="0" smtClean="0">
                          <a:solidFill>
                            <a:srgbClr val="00B050"/>
                          </a:solidFill>
                          <a:effectLst/>
                          <a:latin typeface="Calibri" panose="020F0502020204030204" pitchFamily="34" charset="0"/>
                        </a:rPr>
                        <a:t> 5</a:t>
                      </a:r>
                      <a:r>
                        <a:rPr lang="en-US" sz="800" b="0" i="0" u="none" strike="noStrike" dirty="0" smtClean="0">
                          <a:solidFill>
                            <a:srgbClr val="00B050"/>
                          </a:solidFill>
                          <a:effectLst/>
                          <a:latin typeface="Calibri" panose="020F0502020204030204" pitchFamily="34" charset="0"/>
                        </a:rPr>
                        <a:t>, 2023</a:t>
                      </a:r>
                      <a:r>
                        <a:rPr lang="en-US" sz="800" b="1" i="0" u="none" strike="noStrike" dirty="0" smtClean="0">
                          <a:solidFill>
                            <a:srgbClr val="000000"/>
                          </a:solidFill>
                          <a:effectLst/>
                          <a:latin typeface="Calibri" panose="020F0502020204030204" pitchFamily="34" charset="0"/>
                        </a:rPr>
                        <a:t/>
                      </a:r>
                      <a:br>
                        <a:rPr lang="en-US" sz="800" b="1" i="0" u="none" strike="noStrike" dirty="0" smtClean="0">
                          <a:solidFill>
                            <a:srgbClr val="000000"/>
                          </a:solidFill>
                          <a:effectLst/>
                          <a:latin typeface="Calibri" panose="020F0502020204030204" pitchFamily="34" charset="0"/>
                        </a:rPr>
                      </a:br>
                      <a:r>
                        <a:rPr lang="en-US" sz="800" b="1" i="0" u="none" strike="noStrike" dirty="0" smtClean="0">
                          <a:solidFill>
                            <a:srgbClr val="000000"/>
                          </a:solidFill>
                          <a:effectLst/>
                          <a:latin typeface="Calibri" panose="020F0502020204030204" pitchFamily="34" charset="0"/>
                        </a:rPr>
                        <a:t>Topic: </a:t>
                      </a:r>
                      <a:r>
                        <a:rPr lang="en-US" sz="800" b="0" i="0" u="none" strike="noStrike" dirty="0" smtClean="0">
                          <a:solidFill>
                            <a:srgbClr val="000000"/>
                          </a:solidFill>
                          <a:effectLst/>
                          <a:latin typeface="Calibri" panose="020F0502020204030204" pitchFamily="34" charset="0"/>
                        </a:rPr>
                        <a:t>Continue review of detailed design elements associated with MRI framework revisions,</a:t>
                      </a:r>
                      <a:r>
                        <a:rPr lang="en-US" sz="800" b="0" i="0" u="none" strike="noStrike" baseline="0" dirty="0" smtClean="0">
                          <a:solidFill>
                            <a:srgbClr val="000000"/>
                          </a:solidFill>
                          <a:effectLst/>
                          <a:latin typeface="Calibri" panose="020F0502020204030204" pitchFamily="34" charset="0"/>
                        </a:rPr>
                        <a:t> r</a:t>
                      </a:r>
                      <a:r>
                        <a:rPr lang="en-US" sz="800" b="0" i="0" u="none" strike="noStrike" dirty="0" smtClean="0">
                          <a:solidFill>
                            <a:srgbClr val="000000"/>
                          </a:solidFill>
                          <a:effectLst/>
                          <a:latin typeface="Calibri" panose="020F0502020204030204" pitchFamily="34" charset="0"/>
                        </a:rPr>
                        <a:t>eview detailed </a:t>
                      </a:r>
                      <a:r>
                        <a:rPr lang="en-US" sz="800" b="0" i="0" u="none" strike="noStrike" baseline="0" dirty="0" smtClean="0">
                          <a:solidFill>
                            <a:srgbClr val="000000"/>
                          </a:solidFill>
                          <a:effectLst/>
                          <a:latin typeface="Calibri" panose="020F0502020204030204" pitchFamily="34" charset="0"/>
                        </a:rPr>
                        <a:t>design elements for </a:t>
                      </a:r>
                      <a:r>
                        <a:rPr lang="en-US" sz="800" b="0" i="0" u="none" strike="noStrike" baseline="0" dirty="0" smtClean="0">
                          <a:solidFill>
                            <a:srgbClr val="000000"/>
                          </a:solidFill>
                          <a:effectLst/>
                          <a:latin typeface="Calibri" panose="020F0502020204030204" pitchFamily="34" charset="0"/>
                          <a:cs typeface="Times New Roman" panose="02020603050405020304" pitchFamily="18" charset="0"/>
                        </a:rPr>
                        <a:t>g</a:t>
                      </a:r>
                      <a:r>
                        <a:rPr lang="en-US" sz="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 resource accreditation,</a:t>
                      </a:r>
                      <a:r>
                        <a:rPr lang="en-US" sz="8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b="0" i="0" u="none" strike="noStrike" dirty="0" smtClean="0">
                          <a:solidFill>
                            <a:srgbClr val="000000"/>
                          </a:solidFill>
                          <a:effectLst/>
                          <a:latin typeface="Calibri" panose="020F0502020204030204" pitchFamily="34" charset="0"/>
                        </a:rPr>
                        <a:t>and</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review of initial impact assessment results </a:t>
                      </a:r>
                      <a:br>
                        <a:rPr lang="en-US" sz="800" b="0" i="0" u="none" strike="noStrike" dirty="0" smtClean="0">
                          <a:solidFill>
                            <a:srgbClr val="000000"/>
                          </a:solidFill>
                          <a:effectLst/>
                          <a:latin typeface="Calibri" panose="020F0502020204030204" pitchFamily="34" charset="0"/>
                        </a:rPr>
                      </a:br>
                      <a:r>
                        <a:rPr lang="en-US" sz="800" b="0" i="0" u="none" strike="noStrike" dirty="0" smtClean="0">
                          <a:solidFill>
                            <a:srgbClr val="000000"/>
                          </a:solidFill>
                          <a:effectLst/>
                          <a:latin typeface="Calibri" panose="020F0502020204030204" pitchFamily="34" charset="0"/>
                        </a:rPr>
                        <a:t/>
                      </a:r>
                      <a:br>
                        <a:rPr lang="en-US" sz="800" b="0" i="0" u="none" strike="noStrike" dirty="0" smtClean="0">
                          <a:solidFill>
                            <a:srgbClr val="000000"/>
                          </a:solidFill>
                          <a:effectLst/>
                          <a:latin typeface="Calibri" panose="020F0502020204030204" pitchFamily="34" charset="0"/>
                        </a:rPr>
                      </a:br>
                      <a:r>
                        <a:rPr lang="en-US" sz="800" b="1" i="0" u="sng" strike="noStrike" dirty="0" smtClean="0">
                          <a:solidFill>
                            <a:srgbClr val="000000"/>
                          </a:solidFill>
                          <a:effectLst/>
                          <a:latin typeface="Calibri" panose="020F0502020204030204" pitchFamily="34" charset="0"/>
                        </a:rPr>
                        <a:t>Reliability Committee</a:t>
                      </a:r>
                      <a:r>
                        <a:rPr lang="en-US" sz="800" b="0" i="0" u="none" strike="noStrike" dirty="0" smtClean="0">
                          <a:solidFill>
                            <a:srgbClr val="000000"/>
                          </a:solidFill>
                          <a:effectLst/>
                          <a:latin typeface="Calibri" panose="020F0502020204030204" pitchFamily="34" charset="0"/>
                        </a:rPr>
                        <a:t/>
                      </a:r>
                      <a:br>
                        <a:rPr lang="en-US" sz="800" b="0" i="0" u="none" strike="noStrike" dirty="0" smtClean="0">
                          <a:solidFill>
                            <a:srgbClr val="000000"/>
                          </a:solidFill>
                          <a:effectLst/>
                          <a:latin typeface="Calibri" panose="020F0502020204030204" pitchFamily="34" charset="0"/>
                        </a:rPr>
                      </a:br>
                      <a:r>
                        <a:rPr lang="en-US" sz="800" b="1" i="0" u="none" strike="noStrike" dirty="0" smtClean="0">
                          <a:solidFill>
                            <a:srgbClr val="CC3300"/>
                          </a:solidFill>
                          <a:effectLst/>
                          <a:latin typeface="Calibri" panose="020F0502020204030204" pitchFamily="34" charset="0"/>
                        </a:rPr>
                        <a:t>RC Meeting Date:</a:t>
                      </a:r>
                      <a:r>
                        <a:rPr lang="en-US" sz="800" b="0" i="0" u="none" strike="noStrike" dirty="0" smtClean="0">
                          <a:solidFill>
                            <a:srgbClr val="CC3300"/>
                          </a:solidFill>
                          <a:effectLst/>
                          <a:latin typeface="Calibri" panose="020F0502020204030204" pitchFamily="34" charset="0"/>
                        </a:rPr>
                        <a:t> April 18-19, 2023 </a:t>
                      </a:r>
                      <a:r>
                        <a:rPr lang="en-US" sz="800" b="0" i="0" u="none" strike="noStrike" dirty="0" smtClean="0">
                          <a:solidFill>
                            <a:srgbClr val="C00000"/>
                          </a:solidFill>
                          <a:effectLst/>
                          <a:latin typeface="Calibri" panose="020F0502020204030204" pitchFamily="34" charset="0"/>
                        </a:rPr>
                        <a:t>(MC invited to participate</a:t>
                      </a:r>
                      <a:r>
                        <a:rPr lang="en-US" sz="800" b="0" i="0" u="none" strike="noStrike" baseline="0" dirty="0" smtClean="0">
                          <a:solidFill>
                            <a:srgbClr val="C00000"/>
                          </a:solidFill>
                          <a:effectLst/>
                          <a:latin typeface="Calibri" panose="020F0502020204030204" pitchFamily="34" charset="0"/>
                        </a:rPr>
                        <a:t> in RCA</a:t>
                      </a:r>
                      <a:r>
                        <a:rPr lang="en-US" sz="800" b="0" i="0" u="none" strike="noStrike" dirty="0" smtClean="0">
                          <a:solidFill>
                            <a:srgbClr val="C00000"/>
                          </a:solidFill>
                          <a:effectLst/>
                          <a:latin typeface="Calibri" panose="020F0502020204030204" pitchFamily="34" charset="0"/>
                        </a:rPr>
                        <a:t> discussions)</a:t>
                      </a:r>
                      <a:r>
                        <a:rPr lang="en-US" sz="800" b="0" i="0" u="none" strike="noStrike" dirty="0" smtClean="0">
                          <a:solidFill>
                            <a:srgbClr val="000000"/>
                          </a:solidFill>
                          <a:effectLst/>
                          <a:latin typeface="Calibri" panose="020F0502020204030204" pitchFamily="34" charset="0"/>
                        </a:rPr>
                        <a:t/>
                      </a:r>
                      <a:br>
                        <a:rPr lang="en-US" sz="800" b="0" i="0" u="none" strike="noStrike" dirty="0" smtClean="0">
                          <a:solidFill>
                            <a:srgbClr val="000000"/>
                          </a:solidFill>
                          <a:effectLst/>
                          <a:latin typeface="Calibri" panose="020F0502020204030204" pitchFamily="34" charset="0"/>
                        </a:rPr>
                      </a:br>
                      <a:r>
                        <a:rPr lang="en-US" sz="800" b="1" i="0" u="none" strike="noStrike" dirty="0" smtClean="0">
                          <a:solidFill>
                            <a:srgbClr val="00B050"/>
                          </a:solidFill>
                          <a:effectLst/>
                          <a:latin typeface="Calibri" panose="020F0502020204030204" pitchFamily="34" charset="0"/>
                        </a:rPr>
                        <a:t>Posting Materials Beginning:</a:t>
                      </a:r>
                      <a:r>
                        <a:rPr lang="en-US" sz="800" b="0" i="0" u="none" strike="noStrike" dirty="0" smtClean="0">
                          <a:solidFill>
                            <a:srgbClr val="00B050"/>
                          </a:solidFill>
                          <a:effectLst/>
                          <a:latin typeface="Calibri" panose="020F0502020204030204" pitchFamily="34" charset="0"/>
                        </a:rPr>
                        <a:t> April</a:t>
                      </a:r>
                      <a:r>
                        <a:rPr lang="en-US" sz="800" b="0" i="0" u="none" strike="noStrike" baseline="0" dirty="0" smtClean="0">
                          <a:solidFill>
                            <a:srgbClr val="00B050"/>
                          </a:solidFill>
                          <a:effectLst/>
                          <a:latin typeface="Calibri" panose="020F0502020204030204" pitchFamily="34" charset="0"/>
                        </a:rPr>
                        <a:t> 11</a:t>
                      </a:r>
                      <a:r>
                        <a:rPr lang="en-US" sz="800" b="0" i="0" u="none" strike="noStrike" dirty="0" smtClean="0">
                          <a:solidFill>
                            <a:srgbClr val="00B050"/>
                          </a:solidFill>
                          <a:effectLst/>
                          <a:latin typeface="Calibri" panose="020F0502020204030204" pitchFamily="34" charset="0"/>
                        </a:rPr>
                        <a:t>, 2023</a:t>
                      </a:r>
                      <a:r>
                        <a:rPr lang="en-US" sz="800" b="0" i="0" u="none" strike="noStrike" dirty="0" smtClean="0">
                          <a:solidFill>
                            <a:srgbClr val="000000"/>
                          </a:solidFill>
                          <a:effectLst/>
                          <a:latin typeface="Calibri" panose="020F0502020204030204" pitchFamily="34" charset="0"/>
                        </a:rPr>
                        <a:t/>
                      </a:r>
                      <a:br>
                        <a:rPr lang="en-US" sz="800" b="0" i="0" u="none" strike="noStrike" dirty="0" smtClean="0">
                          <a:solidFill>
                            <a:srgbClr val="000000"/>
                          </a:solidFill>
                          <a:effectLst/>
                          <a:latin typeface="Calibri" panose="020F0502020204030204" pitchFamily="34" charset="0"/>
                        </a:rPr>
                      </a:br>
                      <a:r>
                        <a:rPr lang="en-US" sz="800" b="1" i="0" u="none" strike="noStrike" dirty="0" smtClean="0">
                          <a:solidFill>
                            <a:srgbClr val="000000"/>
                          </a:solidFill>
                          <a:effectLst/>
                          <a:latin typeface="Calibri" panose="020F0502020204030204" pitchFamily="34" charset="0"/>
                        </a:rPr>
                        <a:t>Topic: </a:t>
                      </a:r>
                      <a:r>
                        <a:rPr lang="en-US" sz="800" b="0" i="0" u="none" strike="noStrike" dirty="0" smtClean="0">
                          <a:solidFill>
                            <a:srgbClr val="000000"/>
                          </a:solidFill>
                          <a:effectLst/>
                          <a:latin typeface="Calibri" panose="020F0502020204030204" pitchFamily="34" charset="0"/>
                        </a:rPr>
                        <a:t>Continue review of detailed design elements associated with resource modeling enhancements</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800" b="0" i="0" u="none" strike="noStrike" baseline="0" dirty="0" smtClean="0">
                        <a:solidFill>
                          <a:srgbClr val="000000"/>
                        </a:solidFill>
                        <a:effectLst/>
                        <a:latin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800" b="1" i="0" u="sng" strike="noStrike" baseline="0" dirty="0" smtClean="0">
                          <a:solidFill>
                            <a:srgbClr val="000000"/>
                          </a:solidFill>
                          <a:effectLst/>
                          <a:latin typeface="Calibri" panose="020F0502020204030204" pitchFamily="34" charset="0"/>
                        </a:rPr>
                        <a:t>Budget &amp; Finance Subcommittee</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800" b="1" i="0" u="none" strike="noStrike" baseline="0" dirty="0" smtClean="0">
                          <a:solidFill>
                            <a:srgbClr val="FF0000"/>
                          </a:solidFill>
                          <a:effectLst/>
                          <a:latin typeface="Calibri" panose="020F0502020204030204" pitchFamily="34" charset="0"/>
                        </a:rPr>
                        <a:t>B&amp;F Meeting Date: </a:t>
                      </a:r>
                      <a:r>
                        <a:rPr lang="en-US" sz="800" b="0" i="0" u="none" strike="noStrike" baseline="0" dirty="0" smtClean="0">
                          <a:solidFill>
                            <a:srgbClr val="FF0000"/>
                          </a:solidFill>
                          <a:effectLst/>
                          <a:latin typeface="Calibri" panose="020F0502020204030204" pitchFamily="34" charset="0"/>
                        </a:rPr>
                        <a:t>April 26, 2023 (MC invited to participate in RCA discussions)</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800" b="1" i="0" u="none" strike="noStrike" baseline="0" dirty="0" smtClean="0">
                          <a:solidFill>
                            <a:srgbClr val="00B050"/>
                          </a:solidFill>
                          <a:effectLst/>
                          <a:latin typeface="Calibri" panose="020F0502020204030204" pitchFamily="34" charset="0"/>
                        </a:rPr>
                        <a:t>Posting Materials Beginning: </a:t>
                      </a:r>
                      <a:r>
                        <a:rPr lang="en-US" sz="800" b="0" i="0" u="none" strike="noStrike" baseline="0" dirty="0" smtClean="0">
                          <a:solidFill>
                            <a:srgbClr val="00B050"/>
                          </a:solidFill>
                          <a:effectLst/>
                          <a:latin typeface="Calibri" panose="020F0502020204030204" pitchFamily="34" charset="0"/>
                        </a:rPr>
                        <a:t>April 19, 2023</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800" b="1" i="0" u="none" strike="noStrike" baseline="0" dirty="0" smtClean="0">
                          <a:solidFill>
                            <a:srgbClr val="000000"/>
                          </a:solidFill>
                          <a:effectLst/>
                          <a:latin typeface="Calibri" panose="020F0502020204030204" pitchFamily="34" charset="0"/>
                        </a:rPr>
                        <a:t>Topic: </a:t>
                      </a:r>
                      <a:r>
                        <a:rPr lang="en-US" sz="800" b="0" i="0" u="none" strike="noStrike" baseline="0" dirty="0" smtClean="0">
                          <a:solidFill>
                            <a:srgbClr val="000000"/>
                          </a:solidFill>
                          <a:effectLst/>
                          <a:latin typeface="Calibri" panose="020F0502020204030204" pitchFamily="34" charset="0"/>
                        </a:rPr>
                        <a:t>Continue discussion on the Financial Assurance (FA) conforming changes associated with the RCA design</a:t>
                      </a:r>
                      <a:endParaRPr lang="en-US" sz="800" b="0" i="0" u="none" strike="noStrike" dirty="0" smtClean="0">
                        <a:solidFill>
                          <a:srgbClr val="000000"/>
                        </a:solidFill>
                        <a:effectLst/>
                        <a:latin typeface="Calibri" panose="020F0502020204030204" pitchFamily="34" charset="0"/>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1795985"/>
                  </a:ext>
                </a:extLst>
              </a:tr>
              <a:tr h="115893">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M</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W</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F</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endParaRPr lang="en-US" sz="800" b="1" i="0" u="none" strike="noStrike" dirty="0">
                        <a:solidFill>
                          <a:srgbClr val="FFFFFF"/>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544072627"/>
                  </a:ext>
                </a:extLst>
              </a:tr>
              <a:tr h="115893">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1</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593964616"/>
                  </a:ext>
                </a:extLst>
              </a:tr>
              <a:tr h="115893">
                <a:tc>
                  <a:txBody>
                    <a:bodyPr/>
                    <a:lstStyle/>
                    <a:p>
                      <a:pPr algn="ctr" fontAlgn="b"/>
                      <a:r>
                        <a:rPr lang="en-US" sz="800" b="0" i="0" u="none" strike="noStrike" dirty="0" smtClean="0">
                          <a:solidFill>
                            <a:srgbClr val="000000"/>
                          </a:solidFill>
                          <a:effectLst/>
                          <a:latin typeface="Calibri" panose="020F0502020204030204" pitchFamily="34" charset="0"/>
                        </a:rPr>
                        <a:t>2</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3</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4</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1" i="0" u="none" strike="noStrike" kern="1200" dirty="0" smtClean="0">
                          <a:solidFill>
                            <a:schemeClr val="bg1"/>
                          </a:solidFill>
                          <a:effectLst/>
                          <a:latin typeface="Calibri" panose="020F0502020204030204" pitchFamily="34" charset="0"/>
                          <a:ea typeface="+mn-ea"/>
                          <a:cs typeface="+mn-cs"/>
                        </a:rPr>
                        <a:t>5</a:t>
                      </a:r>
                      <a:endParaRPr lang="en-US" sz="800" b="1" i="0" u="none" strike="noStrike" kern="1200" dirty="0">
                        <a:solidFill>
                          <a:schemeClr val="bg1"/>
                        </a:solidFill>
                        <a:effectLst/>
                        <a:latin typeface="Calibri" panose="020F0502020204030204" pitchFamily="34" charset="0"/>
                        <a:ea typeface="+mn-ea"/>
                        <a:cs typeface="+mn-cs"/>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dirty="0" smtClean="0">
                          <a:solidFill>
                            <a:srgbClr val="000000"/>
                          </a:solidFill>
                          <a:effectLst/>
                          <a:latin typeface="Calibri" panose="020F0502020204030204" pitchFamily="34" charset="0"/>
                        </a:rPr>
                        <a:t>6</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smtClean="0">
                          <a:solidFill>
                            <a:srgbClr val="000000"/>
                          </a:solidFill>
                          <a:effectLst/>
                          <a:latin typeface="Calibri" panose="020F0502020204030204" pitchFamily="34" charset="0"/>
                        </a:rPr>
                        <a:t>7</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8</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4021494840"/>
                  </a:ext>
                </a:extLst>
              </a:tr>
              <a:tr h="115893">
                <a:tc>
                  <a:txBody>
                    <a:bodyPr/>
                    <a:lstStyle/>
                    <a:p>
                      <a:pPr algn="ctr" fontAlgn="b"/>
                      <a:r>
                        <a:rPr lang="en-US" sz="800" b="0" i="0" u="none" strike="noStrike" dirty="0" smtClean="0">
                          <a:solidFill>
                            <a:srgbClr val="000000"/>
                          </a:solidFill>
                          <a:effectLst/>
                          <a:latin typeface="Calibri" panose="020F0502020204030204" pitchFamily="34" charset="0"/>
                        </a:rPr>
                        <a:t>9</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10</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smtClean="0">
                          <a:solidFill>
                            <a:schemeClr val="bg1"/>
                          </a:solidFill>
                          <a:effectLst/>
                          <a:latin typeface="Calibri" panose="020F0502020204030204" pitchFamily="34" charset="0"/>
                        </a:rPr>
                        <a:t>11</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50000">
                          <a:srgbClr val="0070C0"/>
                        </a:gs>
                        <a:gs pos="50000">
                          <a:srgbClr val="00B050"/>
                        </a:gs>
                      </a:gsLst>
                      <a:lin ang="5400000" scaled="1"/>
                    </a:gradFill>
                  </a:tcPr>
                </a:tc>
                <a:tc>
                  <a:txBody>
                    <a:bodyPr/>
                    <a:lstStyle/>
                    <a:p>
                      <a:pPr algn="ctr" fontAlgn="b"/>
                      <a:r>
                        <a:rPr lang="en-US" sz="800" b="1" i="0" u="none" strike="noStrike" dirty="0" smtClean="0">
                          <a:solidFill>
                            <a:schemeClr val="bg1"/>
                          </a:solidFill>
                          <a:effectLst/>
                          <a:latin typeface="Calibri" panose="020F0502020204030204" pitchFamily="34" charset="0"/>
                        </a:rPr>
                        <a:t>12</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1" i="0" u="none" strike="noStrike" dirty="0" smtClean="0">
                          <a:solidFill>
                            <a:schemeClr val="bg1"/>
                          </a:solidFill>
                          <a:effectLst/>
                          <a:latin typeface="Calibri" panose="020F0502020204030204" pitchFamily="34" charset="0"/>
                        </a:rPr>
                        <a:t>13</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0" i="0" u="none" strike="noStrike" dirty="0" smtClean="0">
                          <a:solidFill>
                            <a:srgbClr val="000000"/>
                          </a:solidFill>
                          <a:effectLst/>
                          <a:latin typeface="Calibri" panose="020F0502020204030204" pitchFamily="34" charset="0"/>
                        </a:rPr>
                        <a:t>14</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15</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666438396"/>
                  </a:ext>
                </a:extLst>
              </a:tr>
              <a:tr h="115893">
                <a:tc>
                  <a:txBody>
                    <a:bodyPr/>
                    <a:lstStyle/>
                    <a:p>
                      <a:pPr algn="ctr" fontAlgn="b"/>
                      <a:r>
                        <a:rPr lang="en-US" sz="800" b="0" i="0" u="none" strike="noStrike" dirty="0" smtClean="0">
                          <a:solidFill>
                            <a:srgbClr val="000000"/>
                          </a:solidFill>
                          <a:effectLst/>
                          <a:latin typeface="Calibri" panose="020F0502020204030204" pitchFamily="34" charset="0"/>
                        </a:rPr>
                        <a:t>16</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17</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smtClean="0">
                          <a:solidFill>
                            <a:schemeClr val="bg1"/>
                          </a:solidFill>
                          <a:effectLst/>
                          <a:latin typeface="Calibri" panose="020F0502020204030204" pitchFamily="34" charset="0"/>
                        </a:rPr>
                        <a:t>18</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3300"/>
                    </a:solidFill>
                  </a:tcPr>
                </a:tc>
                <a:tc>
                  <a:txBody>
                    <a:bodyPr/>
                    <a:lstStyle/>
                    <a:p>
                      <a:pPr algn="ctr" fontAlgn="b"/>
                      <a:r>
                        <a:rPr lang="en-US" sz="800" b="1" i="0" u="none" strike="noStrike" dirty="0" smtClean="0">
                          <a:solidFill>
                            <a:schemeClr val="bg1"/>
                          </a:solidFill>
                          <a:effectLst/>
                          <a:latin typeface="Calibri" panose="020F0502020204030204" pitchFamily="34" charset="0"/>
                        </a:rPr>
                        <a:t>19</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50000">
                          <a:srgbClr val="CC3300"/>
                        </a:gs>
                        <a:gs pos="50000">
                          <a:srgbClr val="00B050"/>
                        </a:gs>
                      </a:gsLst>
                      <a:lin ang="5400000" scaled="1"/>
                    </a:gradFill>
                  </a:tcPr>
                </a:tc>
                <a:tc>
                  <a:txBody>
                    <a:bodyPr/>
                    <a:lstStyle/>
                    <a:p>
                      <a:pPr algn="ctr" fontAlgn="b"/>
                      <a:r>
                        <a:rPr lang="en-US" sz="800" b="0" i="0" u="none" strike="noStrike" dirty="0" smtClean="0">
                          <a:solidFill>
                            <a:srgbClr val="000000"/>
                          </a:solidFill>
                          <a:effectLst/>
                          <a:latin typeface="Calibri" panose="020F0502020204030204" pitchFamily="34" charset="0"/>
                        </a:rPr>
                        <a:t>20</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smtClean="0">
                          <a:solidFill>
                            <a:schemeClr val="bg1"/>
                          </a:solidFill>
                          <a:effectLst/>
                          <a:latin typeface="Calibri" panose="020F0502020204030204" pitchFamily="34" charset="0"/>
                        </a:rPr>
                        <a:t>21</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ctr" fontAlgn="b"/>
                      <a:r>
                        <a:rPr lang="en-US" sz="800" b="0" i="0" u="none" strike="noStrike" dirty="0" smtClean="0">
                          <a:solidFill>
                            <a:srgbClr val="000000"/>
                          </a:solidFill>
                          <a:effectLst/>
                          <a:latin typeface="Calibri" panose="020F0502020204030204" pitchFamily="34" charset="0"/>
                        </a:rPr>
                        <a:t>22</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128679643"/>
                  </a:ext>
                </a:extLst>
              </a:tr>
              <a:tr h="115893">
                <a:tc>
                  <a:txBody>
                    <a:bodyPr/>
                    <a:lstStyle/>
                    <a:p>
                      <a:pPr algn="ctr" fontAlgn="b"/>
                      <a:r>
                        <a:rPr lang="en-US" sz="800" b="0" i="0" u="none" strike="noStrike" dirty="0" smtClean="0">
                          <a:solidFill>
                            <a:srgbClr val="000000"/>
                          </a:solidFill>
                          <a:effectLst/>
                          <a:latin typeface="Calibri" panose="020F0502020204030204" pitchFamily="34" charset="0"/>
                        </a:rPr>
                        <a:t>23</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24</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smtClean="0">
                          <a:solidFill>
                            <a:srgbClr val="000000"/>
                          </a:solidFill>
                          <a:effectLst/>
                          <a:latin typeface="Calibri" panose="020F0502020204030204" pitchFamily="34" charset="0"/>
                        </a:rPr>
                        <a:t>25</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smtClean="0">
                          <a:solidFill>
                            <a:schemeClr val="bg1"/>
                          </a:solidFill>
                          <a:effectLst/>
                          <a:latin typeface="Calibri" panose="020F0502020204030204" pitchFamily="34" charset="0"/>
                        </a:rPr>
                        <a:t>26</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800" b="0" i="0" u="none" strike="noStrike" dirty="0" smtClean="0">
                          <a:solidFill>
                            <a:srgbClr val="000000"/>
                          </a:solidFill>
                          <a:effectLst/>
                          <a:latin typeface="Calibri" panose="020F0502020204030204" pitchFamily="34" charset="0"/>
                        </a:rPr>
                        <a:t>27</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smtClean="0">
                          <a:solidFill>
                            <a:schemeClr val="bg1"/>
                          </a:solidFill>
                          <a:effectLst/>
                          <a:latin typeface="Calibri" panose="020F0502020204030204" pitchFamily="34" charset="0"/>
                        </a:rPr>
                        <a:t>28</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ctr" fontAlgn="b"/>
                      <a:r>
                        <a:rPr lang="en-US" sz="800" b="0" i="0" u="none" strike="noStrike" dirty="0" smtClean="0">
                          <a:solidFill>
                            <a:srgbClr val="000000"/>
                          </a:solidFill>
                          <a:effectLst/>
                          <a:latin typeface="Calibri" panose="020F0502020204030204" pitchFamily="34" charset="0"/>
                        </a:rPr>
                        <a:t>29</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717868926"/>
                  </a:ext>
                </a:extLst>
              </a:tr>
              <a:tr h="115893">
                <a:tc>
                  <a:txBody>
                    <a:bodyPr/>
                    <a:lstStyle/>
                    <a:p>
                      <a:pPr algn="ctr" fontAlgn="b"/>
                      <a:r>
                        <a:rPr lang="en-US" sz="800" b="0" i="0" u="none" strike="noStrike" dirty="0" smtClean="0">
                          <a:solidFill>
                            <a:srgbClr val="000000"/>
                          </a:solidFill>
                          <a:effectLst/>
                          <a:latin typeface="Calibri" panose="020F0502020204030204" pitchFamily="34" charset="0"/>
                        </a:rPr>
                        <a:t>30</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975346216"/>
                  </a:ext>
                </a:extLst>
              </a:tr>
              <a:tr h="179346">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766149121"/>
                  </a:ext>
                </a:extLst>
              </a:tr>
            </a:tbl>
          </a:graphicData>
        </a:graphic>
      </p:graphicFrame>
      <p:graphicFrame>
        <p:nvGraphicFramePr>
          <p:cNvPr id="13" name="Table 12"/>
          <p:cNvGraphicFramePr>
            <a:graphicFrameLocks noGrp="1"/>
          </p:cNvGraphicFramePr>
          <p:nvPr>
            <p:extLst/>
          </p:nvPr>
        </p:nvGraphicFramePr>
        <p:xfrm>
          <a:off x="457201" y="2495550"/>
          <a:ext cx="8077197" cy="1959187"/>
        </p:xfrm>
        <a:graphic>
          <a:graphicData uri="http://schemas.openxmlformats.org/drawingml/2006/table">
            <a:tbl>
              <a:tblPr/>
              <a:tblGrid>
                <a:gridCol w="199368">
                  <a:extLst>
                    <a:ext uri="{9D8B030D-6E8A-4147-A177-3AD203B41FA5}">
                      <a16:colId xmlns:a16="http://schemas.microsoft.com/office/drawing/2014/main" val="3062232543"/>
                    </a:ext>
                  </a:extLst>
                </a:gridCol>
                <a:gridCol w="224290">
                  <a:extLst>
                    <a:ext uri="{9D8B030D-6E8A-4147-A177-3AD203B41FA5}">
                      <a16:colId xmlns:a16="http://schemas.microsoft.com/office/drawing/2014/main" val="4194417809"/>
                    </a:ext>
                  </a:extLst>
                </a:gridCol>
                <a:gridCol w="199368">
                  <a:extLst>
                    <a:ext uri="{9D8B030D-6E8A-4147-A177-3AD203B41FA5}">
                      <a16:colId xmlns:a16="http://schemas.microsoft.com/office/drawing/2014/main" val="3801876890"/>
                    </a:ext>
                  </a:extLst>
                </a:gridCol>
                <a:gridCol w="199368">
                  <a:extLst>
                    <a:ext uri="{9D8B030D-6E8A-4147-A177-3AD203B41FA5}">
                      <a16:colId xmlns:a16="http://schemas.microsoft.com/office/drawing/2014/main" val="725709806"/>
                    </a:ext>
                  </a:extLst>
                </a:gridCol>
                <a:gridCol w="199368">
                  <a:extLst>
                    <a:ext uri="{9D8B030D-6E8A-4147-A177-3AD203B41FA5}">
                      <a16:colId xmlns:a16="http://schemas.microsoft.com/office/drawing/2014/main" val="3727064403"/>
                    </a:ext>
                  </a:extLst>
                </a:gridCol>
                <a:gridCol w="199368">
                  <a:extLst>
                    <a:ext uri="{9D8B030D-6E8A-4147-A177-3AD203B41FA5}">
                      <a16:colId xmlns:a16="http://schemas.microsoft.com/office/drawing/2014/main" val="123238615"/>
                    </a:ext>
                  </a:extLst>
                </a:gridCol>
                <a:gridCol w="199368">
                  <a:extLst>
                    <a:ext uri="{9D8B030D-6E8A-4147-A177-3AD203B41FA5}">
                      <a16:colId xmlns:a16="http://schemas.microsoft.com/office/drawing/2014/main" val="2084312534"/>
                    </a:ext>
                  </a:extLst>
                </a:gridCol>
                <a:gridCol w="110760">
                  <a:extLst>
                    <a:ext uri="{9D8B030D-6E8A-4147-A177-3AD203B41FA5}">
                      <a16:colId xmlns:a16="http://schemas.microsoft.com/office/drawing/2014/main" val="2406022584"/>
                    </a:ext>
                  </a:extLst>
                </a:gridCol>
                <a:gridCol w="6545939">
                  <a:extLst>
                    <a:ext uri="{9D8B030D-6E8A-4147-A177-3AD203B41FA5}">
                      <a16:colId xmlns:a16="http://schemas.microsoft.com/office/drawing/2014/main" val="1474733509"/>
                    </a:ext>
                  </a:extLst>
                </a:gridCol>
              </a:tblGrid>
              <a:tr h="134183">
                <a:tc gridSpan="7">
                  <a:txBody>
                    <a:bodyPr/>
                    <a:lstStyle/>
                    <a:p>
                      <a:pPr algn="ctr" fontAlgn="b"/>
                      <a:r>
                        <a:rPr lang="en-US" sz="800" b="1" i="0" u="none" strike="noStrike" dirty="0" smtClean="0">
                          <a:solidFill>
                            <a:srgbClr val="000000"/>
                          </a:solidFill>
                          <a:effectLst/>
                          <a:latin typeface="Calibri" panose="020F0502020204030204" pitchFamily="34" charset="0"/>
                        </a:rPr>
                        <a:t>MAY 2023</a:t>
                      </a:r>
                      <a:endParaRPr lang="en-US" sz="800" b="1"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8">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b="1" i="0" u="sng" strike="noStrike" dirty="0" smtClean="0">
                          <a:solidFill>
                            <a:srgbClr val="000000"/>
                          </a:solidFill>
                          <a:effectLst/>
                          <a:latin typeface="Calibri" panose="020F0502020204030204" pitchFamily="34" charset="0"/>
                        </a:rPr>
                        <a:t>Markets Committee</a:t>
                      </a:r>
                      <a:br>
                        <a:rPr lang="en-US" sz="800" b="1" i="0" u="sng" strike="noStrike" dirty="0" smtClean="0">
                          <a:solidFill>
                            <a:srgbClr val="000000"/>
                          </a:solidFill>
                          <a:effectLst/>
                          <a:latin typeface="Calibri" panose="020F0502020204030204" pitchFamily="34" charset="0"/>
                        </a:rPr>
                      </a:br>
                      <a:r>
                        <a:rPr lang="en-US" sz="800" b="1" i="0" u="none" strike="noStrike" dirty="0" smtClean="0">
                          <a:solidFill>
                            <a:srgbClr val="0070C0"/>
                          </a:solidFill>
                          <a:effectLst/>
                          <a:latin typeface="Calibri" panose="020F0502020204030204" pitchFamily="34" charset="0"/>
                        </a:rPr>
                        <a:t>MC Meeting Dates:</a:t>
                      </a:r>
                      <a:r>
                        <a:rPr lang="en-US" sz="800" b="1" i="0" u="none" strike="noStrike" dirty="0" smtClean="0">
                          <a:solidFill>
                            <a:schemeClr val="accent3"/>
                          </a:solidFill>
                          <a:effectLst/>
                          <a:latin typeface="Calibri" panose="020F0502020204030204" pitchFamily="34" charset="0"/>
                        </a:rPr>
                        <a:t> </a:t>
                      </a:r>
                      <a:r>
                        <a:rPr lang="en-US" sz="800" b="0" i="0" u="none" strike="noStrike" dirty="0" smtClean="0">
                          <a:solidFill>
                            <a:srgbClr val="0070C0"/>
                          </a:solidFill>
                          <a:effectLst/>
                          <a:latin typeface="Calibri" panose="020F0502020204030204" pitchFamily="34" charset="0"/>
                        </a:rPr>
                        <a:t>May 9-11, 2023 (RC invited to participate</a:t>
                      </a:r>
                      <a:r>
                        <a:rPr lang="en-US" sz="800" b="0" i="0" u="none" strike="noStrike" baseline="0" dirty="0" smtClean="0">
                          <a:solidFill>
                            <a:srgbClr val="0070C0"/>
                          </a:solidFill>
                          <a:effectLst/>
                          <a:latin typeface="Calibri" panose="020F0502020204030204" pitchFamily="34" charset="0"/>
                        </a:rPr>
                        <a:t> in</a:t>
                      </a:r>
                      <a:r>
                        <a:rPr lang="en-US" sz="800" b="0" i="0" u="none" strike="noStrike" dirty="0" smtClean="0">
                          <a:solidFill>
                            <a:srgbClr val="0070C0"/>
                          </a:solidFill>
                          <a:effectLst/>
                          <a:latin typeface="Calibri" panose="020F0502020204030204" pitchFamily="34" charset="0"/>
                        </a:rPr>
                        <a:t> RCA</a:t>
                      </a:r>
                      <a:r>
                        <a:rPr lang="en-US" sz="800" b="0" i="0" u="none" strike="noStrike" baseline="0" dirty="0" smtClean="0">
                          <a:solidFill>
                            <a:srgbClr val="0070C0"/>
                          </a:solidFill>
                          <a:effectLst/>
                          <a:latin typeface="Calibri" panose="020F0502020204030204" pitchFamily="34" charset="0"/>
                        </a:rPr>
                        <a:t> discussions</a:t>
                      </a:r>
                      <a:r>
                        <a:rPr lang="en-US" sz="800" b="0" i="0" u="none" strike="noStrike" dirty="0" smtClean="0">
                          <a:solidFill>
                            <a:srgbClr val="0070C0"/>
                          </a:solidFill>
                          <a:effectLst/>
                          <a:latin typeface="Calibri" panose="020F0502020204030204" pitchFamily="34" charset="0"/>
                        </a:rPr>
                        <a:t>)</a:t>
                      </a:r>
                      <a:r>
                        <a:rPr lang="en-US" sz="800" b="0" i="0" u="none" strike="noStrike" dirty="0" smtClean="0">
                          <a:solidFill>
                            <a:srgbClr val="000000"/>
                          </a:solidFill>
                          <a:effectLst/>
                          <a:latin typeface="Calibri" panose="020F0502020204030204" pitchFamily="34" charset="0"/>
                        </a:rPr>
                        <a:t/>
                      </a:r>
                      <a:br>
                        <a:rPr lang="en-US" sz="800" b="0" i="0" u="none" strike="noStrike" dirty="0" smtClean="0">
                          <a:solidFill>
                            <a:srgbClr val="000000"/>
                          </a:solidFill>
                          <a:effectLst/>
                          <a:latin typeface="Calibri" panose="020F0502020204030204" pitchFamily="34" charset="0"/>
                        </a:rPr>
                      </a:br>
                      <a:r>
                        <a:rPr lang="en-US" sz="800" b="1" i="0" u="none" strike="noStrike" dirty="0" smtClean="0">
                          <a:solidFill>
                            <a:srgbClr val="00B050"/>
                          </a:solidFill>
                          <a:effectLst/>
                          <a:latin typeface="Calibri" panose="020F0502020204030204" pitchFamily="34" charset="0"/>
                        </a:rPr>
                        <a:t>Posting Materials Beginning: </a:t>
                      </a:r>
                      <a:r>
                        <a:rPr lang="en-US" sz="800" b="0" i="0" u="none" strike="noStrike" dirty="0" smtClean="0">
                          <a:solidFill>
                            <a:srgbClr val="00B050"/>
                          </a:solidFill>
                          <a:effectLst/>
                          <a:latin typeface="Calibri" panose="020F0502020204030204" pitchFamily="34" charset="0"/>
                        </a:rPr>
                        <a:t>May</a:t>
                      </a:r>
                      <a:r>
                        <a:rPr lang="en-US" sz="800" b="0" i="0" u="none" strike="noStrike" baseline="0" dirty="0" smtClean="0">
                          <a:solidFill>
                            <a:srgbClr val="00B050"/>
                          </a:solidFill>
                          <a:effectLst/>
                          <a:latin typeface="Calibri" panose="020F0502020204030204" pitchFamily="34" charset="0"/>
                        </a:rPr>
                        <a:t> 3</a:t>
                      </a:r>
                      <a:r>
                        <a:rPr lang="en-US" sz="800" b="0" i="0" u="none" strike="noStrike" dirty="0" smtClean="0">
                          <a:solidFill>
                            <a:srgbClr val="00B050"/>
                          </a:solidFill>
                          <a:effectLst/>
                          <a:latin typeface="Calibri" panose="020F0502020204030204" pitchFamily="34" charset="0"/>
                        </a:rPr>
                        <a:t>, 2023</a:t>
                      </a:r>
                      <a:r>
                        <a:rPr lang="en-US" sz="800" b="1" i="0" u="none" strike="noStrike" dirty="0" smtClean="0">
                          <a:solidFill>
                            <a:srgbClr val="000000"/>
                          </a:solidFill>
                          <a:effectLst/>
                          <a:latin typeface="Calibri" panose="020F0502020204030204" pitchFamily="34" charset="0"/>
                        </a:rPr>
                        <a:t/>
                      </a:r>
                      <a:br>
                        <a:rPr lang="en-US" sz="800" b="1" i="0" u="none" strike="noStrike" dirty="0" smtClean="0">
                          <a:solidFill>
                            <a:srgbClr val="000000"/>
                          </a:solidFill>
                          <a:effectLst/>
                          <a:latin typeface="Calibri" panose="020F0502020204030204" pitchFamily="34" charset="0"/>
                        </a:rPr>
                      </a:br>
                      <a:r>
                        <a:rPr lang="en-US" sz="800" b="1" i="0" u="none" strike="noStrike" dirty="0" smtClean="0">
                          <a:solidFill>
                            <a:srgbClr val="000000"/>
                          </a:solidFill>
                          <a:effectLst/>
                          <a:latin typeface="Calibri" panose="020F0502020204030204" pitchFamily="34" charset="0"/>
                        </a:rPr>
                        <a:t>Topic: </a:t>
                      </a:r>
                      <a:r>
                        <a:rPr lang="en-US" sz="800" b="0" i="0" u="none" strike="noStrike" dirty="0" smtClean="0">
                          <a:solidFill>
                            <a:srgbClr val="000000"/>
                          </a:solidFill>
                          <a:effectLst/>
                          <a:latin typeface="Calibri" panose="020F0502020204030204" pitchFamily="34" charset="0"/>
                        </a:rPr>
                        <a:t>Review remaining design elements. Continue review of Impact Assessment results. By </a:t>
                      </a:r>
                      <a:r>
                        <a:rPr lang="en-US" sz="800" b="1" i="0" u="none" strike="noStrike" dirty="0" smtClean="0">
                          <a:solidFill>
                            <a:srgbClr val="CC0099"/>
                          </a:solidFill>
                          <a:effectLst/>
                          <a:latin typeface="Calibri" panose="020F0502020204030204" pitchFamily="34" charset="0"/>
                        </a:rPr>
                        <a:t>April</a:t>
                      </a:r>
                      <a:r>
                        <a:rPr lang="en-US" sz="800" b="1" i="0" u="none" strike="noStrike" baseline="0" dirty="0" smtClean="0">
                          <a:solidFill>
                            <a:srgbClr val="CC0099"/>
                          </a:solidFill>
                          <a:effectLst/>
                          <a:latin typeface="Calibri" panose="020F0502020204030204" pitchFamily="34" charset="0"/>
                        </a:rPr>
                        <a:t> 21, 2023</a:t>
                      </a:r>
                      <a:r>
                        <a:rPr lang="en-US" sz="800" b="0" i="0" u="none" strike="noStrike" baseline="0" dirty="0" smtClean="0">
                          <a:solidFill>
                            <a:srgbClr val="000000"/>
                          </a:solidFill>
                          <a:effectLst/>
                          <a:latin typeface="Calibri" panose="020F0502020204030204" pitchFamily="34" charset="0"/>
                        </a:rPr>
                        <a:t>,</a:t>
                      </a:r>
                      <a:r>
                        <a:rPr lang="en-US" sz="800" b="1" i="0" u="none" strike="noStrike" baseline="0" dirty="0" smtClean="0">
                          <a:solidFill>
                            <a:srgbClr val="FF00FF"/>
                          </a:solidFill>
                          <a:effectLst/>
                          <a:latin typeface="Calibri" panose="020F0502020204030204" pitchFamily="34" charset="0"/>
                        </a:rPr>
                        <a:t> </a:t>
                      </a:r>
                      <a:r>
                        <a:rPr lang="en-US" sz="800" b="0" i="0" u="none" strike="noStrike" baseline="0" dirty="0" smtClean="0">
                          <a:solidFill>
                            <a:srgbClr val="000000"/>
                          </a:solidFill>
                          <a:effectLst/>
                          <a:latin typeface="Calibri" panose="020F0502020204030204" pitchFamily="34" charset="0"/>
                        </a:rPr>
                        <a:t>s</a:t>
                      </a:r>
                      <a:r>
                        <a:rPr lang="en-US" sz="800" b="0" i="0" u="none" strike="noStrike" dirty="0" smtClean="0">
                          <a:solidFill>
                            <a:srgbClr val="000000"/>
                          </a:solidFill>
                          <a:effectLst/>
                          <a:latin typeface="Calibri" panose="020F0502020204030204" pitchFamily="34" charset="0"/>
                        </a:rPr>
                        <a:t>takeholders interested in proposing conceptual amendments should contact the MC secretary for time on the agenda</a:t>
                      </a:r>
                      <a:br>
                        <a:rPr lang="en-US" sz="800" b="0" i="0" u="none" strike="noStrike" dirty="0" smtClean="0">
                          <a:solidFill>
                            <a:srgbClr val="000000"/>
                          </a:solidFill>
                          <a:effectLst/>
                          <a:latin typeface="Calibri" panose="020F0502020204030204" pitchFamily="34" charset="0"/>
                        </a:rPr>
                      </a:br>
                      <a:r>
                        <a:rPr lang="en-US" sz="800" b="0" i="0" u="none" strike="noStrike" dirty="0" smtClean="0">
                          <a:solidFill>
                            <a:srgbClr val="000000"/>
                          </a:solidFill>
                          <a:effectLst/>
                          <a:latin typeface="Calibri" panose="020F0502020204030204" pitchFamily="34" charset="0"/>
                        </a:rPr>
                        <a:t/>
                      </a:r>
                      <a:br>
                        <a:rPr lang="en-US" sz="800" b="0" i="0" u="none" strike="noStrike" dirty="0" smtClean="0">
                          <a:solidFill>
                            <a:srgbClr val="000000"/>
                          </a:solidFill>
                          <a:effectLst/>
                          <a:latin typeface="Calibri" panose="020F0502020204030204" pitchFamily="34" charset="0"/>
                        </a:rPr>
                      </a:br>
                      <a:r>
                        <a:rPr lang="en-US" sz="800" b="1" i="0" u="sng" strike="noStrike" dirty="0" smtClean="0">
                          <a:solidFill>
                            <a:srgbClr val="000000"/>
                          </a:solidFill>
                          <a:effectLst/>
                          <a:latin typeface="Calibri" panose="020F0502020204030204" pitchFamily="34" charset="0"/>
                        </a:rPr>
                        <a:t>Reliability Committee</a:t>
                      </a:r>
                      <a:r>
                        <a:rPr lang="en-US" sz="800" b="0" i="0" u="none" strike="noStrike" dirty="0" smtClean="0">
                          <a:solidFill>
                            <a:srgbClr val="000000"/>
                          </a:solidFill>
                          <a:effectLst/>
                          <a:latin typeface="Calibri" panose="020F0502020204030204" pitchFamily="34" charset="0"/>
                        </a:rPr>
                        <a:t/>
                      </a:r>
                      <a:br>
                        <a:rPr lang="en-US" sz="800" b="0" i="0" u="none" strike="noStrike" dirty="0" smtClean="0">
                          <a:solidFill>
                            <a:srgbClr val="000000"/>
                          </a:solidFill>
                          <a:effectLst/>
                          <a:latin typeface="Calibri" panose="020F0502020204030204" pitchFamily="34" charset="0"/>
                        </a:rPr>
                      </a:br>
                      <a:r>
                        <a:rPr lang="en-US" sz="800" b="1" i="0" u="none" strike="noStrike" dirty="0" smtClean="0">
                          <a:solidFill>
                            <a:srgbClr val="CC3300"/>
                          </a:solidFill>
                          <a:effectLst/>
                          <a:latin typeface="Calibri" panose="020F0502020204030204" pitchFamily="34" charset="0"/>
                        </a:rPr>
                        <a:t>RC Meeting Date:</a:t>
                      </a:r>
                      <a:r>
                        <a:rPr lang="en-US" sz="800" b="0" i="0" u="none" strike="noStrike" dirty="0" smtClean="0">
                          <a:solidFill>
                            <a:srgbClr val="CC3300"/>
                          </a:solidFill>
                          <a:effectLst/>
                          <a:latin typeface="Calibri" panose="020F0502020204030204" pitchFamily="34" charset="0"/>
                        </a:rPr>
                        <a:t> May 16, 2023 </a:t>
                      </a:r>
                      <a:r>
                        <a:rPr lang="en-US" sz="800" b="0" i="0" u="none" strike="noStrike" dirty="0" smtClean="0">
                          <a:solidFill>
                            <a:srgbClr val="C00000"/>
                          </a:solidFill>
                          <a:effectLst/>
                          <a:latin typeface="Calibri" panose="020F0502020204030204" pitchFamily="34" charset="0"/>
                        </a:rPr>
                        <a:t>(MC invited to participate</a:t>
                      </a:r>
                      <a:r>
                        <a:rPr lang="en-US" sz="800" b="0" i="0" u="none" strike="noStrike" baseline="0" dirty="0" smtClean="0">
                          <a:solidFill>
                            <a:srgbClr val="C00000"/>
                          </a:solidFill>
                          <a:effectLst/>
                          <a:latin typeface="Calibri" panose="020F0502020204030204" pitchFamily="34" charset="0"/>
                        </a:rPr>
                        <a:t> in RCA</a:t>
                      </a:r>
                      <a:r>
                        <a:rPr lang="en-US" sz="800" b="0" i="0" u="none" strike="noStrike" dirty="0" smtClean="0">
                          <a:solidFill>
                            <a:srgbClr val="C00000"/>
                          </a:solidFill>
                          <a:effectLst/>
                          <a:latin typeface="Calibri" panose="020F0502020204030204" pitchFamily="34" charset="0"/>
                        </a:rPr>
                        <a:t> discussions)</a:t>
                      </a:r>
                      <a:r>
                        <a:rPr lang="en-US" sz="800" b="0" i="0" u="none" strike="noStrike" dirty="0" smtClean="0">
                          <a:solidFill>
                            <a:srgbClr val="000000"/>
                          </a:solidFill>
                          <a:effectLst/>
                          <a:latin typeface="Calibri" panose="020F0502020204030204" pitchFamily="34" charset="0"/>
                        </a:rPr>
                        <a:t/>
                      </a:r>
                      <a:br>
                        <a:rPr lang="en-US" sz="800" b="0" i="0" u="none" strike="noStrike" dirty="0" smtClean="0">
                          <a:solidFill>
                            <a:srgbClr val="000000"/>
                          </a:solidFill>
                          <a:effectLst/>
                          <a:latin typeface="Calibri" panose="020F0502020204030204" pitchFamily="34" charset="0"/>
                        </a:rPr>
                      </a:br>
                      <a:r>
                        <a:rPr lang="en-US" sz="800" b="1" i="0" u="none" strike="noStrike" dirty="0" smtClean="0">
                          <a:solidFill>
                            <a:srgbClr val="00B050"/>
                          </a:solidFill>
                          <a:effectLst/>
                          <a:latin typeface="Calibri" panose="020F0502020204030204" pitchFamily="34" charset="0"/>
                        </a:rPr>
                        <a:t>Posting Materials Beginning:</a:t>
                      </a:r>
                      <a:r>
                        <a:rPr lang="en-US" sz="800" b="0" i="0" u="none" strike="noStrike" dirty="0" smtClean="0">
                          <a:solidFill>
                            <a:srgbClr val="00B050"/>
                          </a:solidFill>
                          <a:effectLst/>
                          <a:latin typeface="Calibri" panose="020F0502020204030204" pitchFamily="34" charset="0"/>
                        </a:rPr>
                        <a:t> May 10, 2023</a:t>
                      </a:r>
                      <a:r>
                        <a:rPr lang="en-US" sz="800" b="0" i="0" u="none" strike="noStrike" dirty="0" smtClean="0">
                          <a:solidFill>
                            <a:srgbClr val="000000"/>
                          </a:solidFill>
                          <a:effectLst/>
                          <a:latin typeface="Calibri" panose="020F0502020204030204" pitchFamily="34" charset="0"/>
                        </a:rPr>
                        <a:t/>
                      </a:r>
                      <a:br>
                        <a:rPr lang="en-US" sz="800" b="0" i="0" u="none" strike="noStrike" dirty="0" smtClean="0">
                          <a:solidFill>
                            <a:srgbClr val="000000"/>
                          </a:solidFill>
                          <a:effectLst/>
                          <a:latin typeface="Calibri" panose="020F0502020204030204" pitchFamily="34" charset="0"/>
                        </a:rPr>
                      </a:br>
                      <a:r>
                        <a:rPr lang="en-US" sz="800" b="1" i="0" u="none" strike="noStrike" dirty="0" smtClean="0">
                          <a:solidFill>
                            <a:srgbClr val="000000"/>
                          </a:solidFill>
                          <a:effectLst/>
                          <a:latin typeface="Calibri" panose="020F0502020204030204" pitchFamily="34" charset="0"/>
                        </a:rPr>
                        <a:t>Topic: </a:t>
                      </a:r>
                      <a:r>
                        <a:rPr lang="en-US" sz="800" b="0" i="0" u="none" strike="noStrike" dirty="0" smtClean="0">
                          <a:solidFill>
                            <a:srgbClr val="000000"/>
                          </a:solidFill>
                          <a:effectLst/>
                          <a:latin typeface="Calibri" panose="020F0502020204030204" pitchFamily="34" charset="0"/>
                        </a:rPr>
                        <a:t>Review remaining design elements. By </a:t>
                      </a:r>
                      <a:r>
                        <a:rPr lang="en-US" sz="800" b="1" i="0" u="none" strike="noStrike" dirty="0" smtClean="0">
                          <a:solidFill>
                            <a:srgbClr val="CC0099"/>
                          </a:solidFill>
                          <a:effectLst/>
                          <a:latin typeface="Calibri" panose="020F0502020204030204" pitchFamily="34" charset="0"/>
                        </a:rPr>
                        <a:t>April 28, 2023</a:t>
                      </a:r>
                      <a:r>
                        <a:rPr lang="en-US" sz="800" b="0" i="0" u="none" strike="noStrike" dirty="0" smtClean="0">
                          <a:solidFill>
                            <a:srgbClr val="000000"/>
                          </a:solidFill>
                          <a:effectLst/>
                          <a:latin typeface="Calibri" panose="020F0502020204030204" pitchFamily="34" charset="0"/>
                        </a:rPr>
                        <a:t>, stakeholders interested in proposing conceptual amendments should contact the RC secretary for time on the agenda</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800" b="0" i="0" u="none" strike="noStrike" dirty="0" smtClean="0">
                        <a:solidFill>
                          <a:srgbClr val="000000"/>
                        </a:solidFill>
                        <a:effectLst/>
                        <a:latin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800" b="1" i="0" u="sng" strike="noStrike" baseline="0" dirty="0" smtClean="0">
                          <a:solidFill>
                            <a:srgbClr val="000000"/>
                          </a:solidFill>
                          <a:effectLst/>
                          <a:latin typeface="Calibri" panose="020F0502020204030204" pitchFamily="34" charset="0"/>
                        </a:rPr>
                        <a:t>Budget &amp; Finance Subcommittee</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800" b="1" i="0" u="none" strike="noStrike" baseline="0" dirty="0" smtClean="0">
                          <a:solidFill>
                            <a:srgbClr val="FF0000"/>
                          </a:solidFill>
                          <a:effectLst/>
                          <a:latin typeface="Calibri" panose="020F0502020204030204" pitchFamily="34" charset="0"/>
                        </a:rPr>
                        <a:t>B&amp;F Meeting Date: </a:t>
                      </a:r>
                      <a:r>
                        <a:rPr lang="en-US" sz="800" b="0" i="0" u="none" strike="noStrike" baseline="0" dirty="0" smtClean="0">
                          <a:solidFill>
                            <a:srgbClr val="FF0000"/>
                          </a:solidFill>
                          <a:effectLst/>
                          <a:latin typeface="Calibri" panose="020F0502020204030204" pitchFamily="34" charset="0"/>
                        </a:rPr>
                        <a:t>May 12, 2023 (MC invited to participate in RCA discussions)</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800" b="1" i="0" u="none" strike="noStrike" baseline="0" dirty="0" smtClean="0">
                          <a:solidFill>
                            <a:srgbClr val="00B050"/>
                          </a:solidFill>
                          <a:effectLst/>
                          <a:latin typeface="Calibri" panose="020F0502020204030204" pitchFamily="34" charset="0"/>
                        </a:rPr>
                        <a:t>Posting Materials Beginning: </a:t>
                      </a:r>
                      <a:r>
                        <a:rPr lang="en-US" sz="800" b="0" i="0" u="none" strike="noStrike" baseline="0" dirty="0" smtClean="0">
                          <a:solidFill>
                            <a:srgbClr val="00B050"/>
                          </a:solidFill>
                          <a:effectLst/>
                          <a:latin typeface="Calibri" panose="020F0502020204030204" pitchFamily="34" charset="0"/>
                        </a:rPr>
                        <a:t>May 5, 2023</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800" b="1" i="0" u="none" strike="noStrike" baseline="0" dirty="0" smtClean="0">
                          <a:solidFill>
                            <a:srgbClr val="000000"/>
                          </a:solidFill>
                          <a:effectLst/>
                          <a:latin typeface="Calibri" panose="020F0502020204030204" pitchFamily="34" charset="0"/>
                        </a:rPr>
                        <a:t>Topic: </a:t>
                      </a:r>
                      <a:r>
                        <a:rPr lang="en-US" sz="800" b="0" i="0" u="none" strike="noStrike" baseline="0" dirty="0" smtClean="0">
                          <a:solidFill>
                            <a:srgbClr val="000000"/>
                          </a:solidFill>
                          <a:effectLst/>
                          <a:latin typeface="Calibri" panose="020F0502020204030204" pitchFamily="34" charset="0"/>
                        </a:rPr>
                        <a:t>Continue discussion on the Financial Assurance (FA) conforming changes associated with the RCA design and introduce initial Tariff redlines</a:t>
                      </a:r>
                      <a:endParaRPr lang="en-US" sz="800" b="0" i="0" u="none" strike="noStrike" dirty="0" smtClean="0">
                        <a:solidFill>
                          <a:srgbClr val="000000"/>
                        </a:solidFill>
                        <a:effectLst/>
                        <a:latin typeface="Calibri" panose="020F0502020204030204" pitchFamily="34" charset="0"/>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8041040"/>
                  </a:ext>
                </a:extLst>
              </a:tr>
              <a:tr h="134183">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M</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W</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F</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endParaRPr lang="en-US" sz="800" b="1" i="0" u="none" strike="noStrike" dirty="0">
                        <a:solidFill>
                          <a:srgbClr val="FFFFFF"/>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712000620"/>
                  </a:ext>
                </a:extLst>
              </a:tr>
              <a:tr h="134183">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1</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smtClean="0">
                          <a:solidFill>
                            <a:srgbClr val="000000"/>
                          </a:solidFill>
                          <a:effectLst/>
                          <a:latin typeface="Calibri" panose="020F0502020204030204" pitchFamily="34" charset="0"/>
                        </a:rPr>
                        <a:t>2</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smtClean="0">
                          <a:solidFill>
                            <a:schemeClr val="bg1"/>
                          </a:solidFill>
                          <a:effectLst/>
                          <a:latin typeface="Calibri" panose="020F0502020204030204" pitchFamily="34" charset="0"/>
                        </a:rPr>
                        <a:t>3</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dirty="0" smtClean="0">
                          <a:solidFill>
                            <a:srgbClr val="000000"/>
                          </a:solidFill>
                          <a:effectLst/>
                          <a:latin typeface="Calibri" panose="020F0502020204030204" pitchFamily="34" charset="0"/>
                        </a:rPr>
                        <a:t>4</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smtClean="0">
                          <a:solidFill>
                            <a:schemeClr val="bg1"/>
                          </a:solidFill>
                          <a:effectLst/>
                          <a:latin typeface="Calibri" panose="020F0502020204030204" pitchFamily="34" charset="0"/>
                        </a:rPr>
                        <a:t>5</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dirty="0" smtClean="0">
                          <a:solidFill>
                            <a:srgbClr val="000000"/>
                          </a:solidFill>
                          <a:effectLst/>
                          <a:latin typeface="Calibri" panose="020F0502020204030204" pitchFamily="34" charset="0"/>
                        </a:rPr>
                        <a:t>6</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4225061318"/>
                  </a:ext>
                </a:extLst>
              </a:tr>
              <a:tr h="134183">
                <a:tc>
                  <a:txBody>
                    <a:bodyPr/>
                    <a:lstStyle/>
                    <a:p>
                      <a:pPr algn="ctr" fontAlgn="b"/>
                      <a:r>
                        <a:rPr lang="en-US" sz="800" b="0" i="0" u="none" strike="noStrike" dirty="0" smtClean="0">
                          <a:solidFill>
                            <a:srgbClr val="000000"/>
                          </a:solidFill>
                          <a:effectLst/>
                          <a:latin typeface="Calibri" panose="020F0502020204030204" pitchFamily="34" charset="0"/>
                        </a:rPr>
                        <a:t>7</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8</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smtClean="0">
                          <a:solidFill>
                            <a:schemeClr val="bg1"/>
                          </a:solidFill>
                          <a:effectLst/>
                          <a:latin typeface="Calibri" panose="020F0502020204030204" pitchFamily="34" charset="0"/>
                        </a:rPr>
                        <a:t>9</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1" i="0" u="none" strike="noStrike" dirty="0" smtClean="0">
                          <a:solidFill>
                            <a:schemeClr val="bg1"/>
                          </a:solidFill>
                          <a:effectLst/>
                          <a:latin typeface="Calibri" panose="020F0502020204030204" pitchFamily="34" charset="0"/>
                        </a:rPr>
                        <a:t>10</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50000">
                          <a:srgbClr val="0070C0"/>
                        </a:gs>
                        <a:gs pos="50000">
                          <a:srgbClr val="00B050"/>
                        </a:gs>
                      </a:gsLst>
                      <a:lin ang="5400000" scaled="1"/>
                    </a:gradFill>
                  </a:tcPr>
                </a:tc>
                <a:tc>
                  <a:txBody>
                    <a:bodyPr/>
                    <a:lstStyle/>
                    <a:p>
                      <a:pPr algn="ctr" fontAlgn="b"/>
                      <a:r>
                        <a:rPr lang="en-US" sz="800" b="1" i="0" u="none" strike="noStrike" dirty="0" smtClean="0">
                          <a:solidFill>
                            <a:schemeClr val="bg1"/>
                          </a:solidFill>
                          <a:effectLst/>
                          <a:latin typeface="Calibri" panose="020F0502020204030204" pitchFamily="34" charset="0"/>
                        </a:rPr>
                        <a:t>11</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1" i="0" u="none" strike="noStrike" dirty="0" smtClean="0">
                          <a:solidFill>
                            <a:schemeClr val="bg1"/>
                          </a:solidFill>
                          <a:effectLst/>
                          <a:latin typeface="Calibri" panose="020F0502020204030204" pitchFamily="34" charset="0"/>
                        </a:rPr>
                        <a:t>12</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800" b="0" i="0" u="none" strike="noStrike" dirty="0" smtClean="0">
                          <a:solidFill>
                            <a:srgbClr val="000000"/>
                          </a:solidFill>
                          <a:effectLst/>
                          <a:latin typeface="Calibri" panose="020F0502020204030204" pitchFamily="34" charset="0"/>
                        </a:rPr>
                        <a:t>13</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199340521"/>
                  </a:ext>
                </a:extLst>
              </a:tr>
              <a:tr h="134183">
                <a:tc>
                  <a:txBody>
                    <a:bodyPr/>
                    <a:lstStyle/>
                    <a:p>
                      <a:pPr algn="ctr" fontAlgn="b"/>
                      <a:r>
                        <a:rPr lang="en-US" sz="800" b="0" i="0" u="none" strike="noStrike" dirty="0" smtClean="0">
                          <a:solidFill>
                            <a:srgbClr val="000000"/>
                          </a:solidFill>
                          <a:effectLst/>
                          <a:latin typeface="Calibri" panose="020F0502020204030204" pitchFamily="34" charset="0"/>
                        </a:rPr>
                        <a:t>14</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15</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smtClean="0">
                          <a:solidFill>
                            <a:schemeClr val="bg1"/>
                          </a:solidFill>
                          <a:effectLst/>
                          <a:latin typeface="Calibri" panose="020F0502020204030204" pitchFamily="34" charset="0"/>
                        </a:rPr>
                        <a:t>16</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3300"/>
                    </a:solidFill>
                  </a:tcPr>
                </a:tc>
                <a:tc>
                  <a:txBody>
                    <a:bodyPr/>
                    <a:lstStyle/>
                    <a:p>
                      <a:pPr algn="ctr" fontAlgn="b"/>
                      <a:r>
                        <a:rPr lang="en-US" sz="800" b="1" i="0" u="none" strike="noStrike" dirty="0" smtClean="0">
                          <a:solidFill>
                            <a:schemeClr val="bg1"/>
                          </a:solidFill>
                          <a:effectLst/>
                          <a:latin typeface="Calibri" panose="020F0502020204030204" pitchFamily="34" charset="0"/>
                        </a:rPr>
                        <a:t>17</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3300"/>
                    </a:solidFill>
                  </a:tcPr>
                </a:tc>
                <a:tc>
                  <a:txBody>
                    <a:bodyPr/>
                    <a:lstStyle/>
                    <a:p>
                      <a:pPr algn="ctr" fontAlgn="b"/>
                      <a:r>
                        <a:rPr lang="en-US" sz="800" b="0" i="0" u="none" strike="noStrike" dirty="0" smtClean="0">
                          <a:solidFill>
                            <a:srgbClr val="000000"/>
                          </a:solidFill>
                          <a:effectLst/>
                          <a:latin typeface="Calibri" panose="020F0502020204030204" pitchFamily="34" charset="0"/>
                        </a:rPr>
                        <a:t>18</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19</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smtClean="0">
                          <a:solidFill>
                            <a:srgbClr val="000000"/>
                          </a:solidFill>
                          <a:effectLst/>
                          <a:latin typeface="Calibri" panose="020F0502020204030204" pitchFamily="34" charset="0"/>
                        </a:rPr>
                        <a:t>20</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936128740"/>
                  </a:ext>
                </a:extLst>
              </a:tr>
              <a:tr h="134183">
                <a:tc>
                  <a:txBody>
                    <a:bodyPr/>
                    <a:lstStyle/>
                    <a:p>
                      <a:pPr algn="ctr" fontAlgn="b"/>
                      <a:r>
                        <a:rPr lang="en-US" sz="800" b="0" i="0" u="none" strike="noStrike" dirty="0" smtClean="0">
                          <a:solidFill>
                            <a:srgbClr val="000000"/>
                          </a:solidFill>
                          <a:effectLst/>
                          <a:latin typeface="Calibri" panose="020F0502020204030204" pitchFamily="34" charset="0"/>
                        </a:rPr>
                        <a:t>21</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22</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smtClean="0">
                          <a:solidFill>
                            <a:srgbClr val="000000"/>
                          </a:solidFill>
                          <a:effectLst/>
                          <a:latin typeface="Calibri" panose="020F0502020204030204" pitchFamily="34" charset="0"/>
                        </a:rPr>
                        <a:t>23</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smtClean="0">
                          <a:solidFill>
                            <a:srgbClr val="000000"/>
                          </a:solidFill>
                          <a:effectLst/>
                          <a:latin typeface="Calibri" panose="020F0502020204030204" pitchFamily="34" charset="0"/>
                        </a:rPr>
                        <a:t>24</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25</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26</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800" b="0" i="0" u="none" strike="noStrike" dirty="0" smtClean="0">
                          <a:solidFill>
                            <a:srgbClr val="000000"/>
                          </a:solidFill>
                          <a:effectLst/>
                          <a:latin typeface="Calibri" panose="020F0502020204030204" pitchFamily="34" charset="0"/>
                        </a:rPr>
                        <a:t>27</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287919034"/>
                  </a:ext>
                </a:extLst>
              </a:tr>
              <a:tr h="134183">
                <a:tc>
                  <a:txBody>
                    <a:bodyPr/>
                    <a:lstStyle/>
                    <a:p>
                      <a:pPr algn="ctr" fontAlgn="b"/>
                      <a:r>
                        <a:rPr lang="en-US" sz="800" b="0" i="0" u="none" strike="noStrike" dirty="0" smtClean="0">
                          <a:solidFill>
                            <a:srgbClr val="000000"/>
                          </a:solidFill>
                          <a:effectLst/>
                          <a:latin typeface="Calibri" panose="020F0502020204030204" pitchFamily="34" charset="0"/>
                        </a:rPr>
                        <a:t>28</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29</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30</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1" i="0" u="none" strike="noStrike" dirty="0" smtClean="0">
                          <a:solidFill>
                            <a:schemeClr val="bg1"/>
                          </a:solidFill>
                          <a:effectLst/>
                          <a:latin typeface="Calibri" panose="020F0502020204030204" pitchFamily="34" charset="0"/>
                        </a:rPr>
                        <a:t>31</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967119079"/>
                  </a:ext>
                </a:extLst>
              </a:tr>
              <a:tr h="240780">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363755811"/>
                  </a:ext>
                </a:extLst>
              </a:tr>
            </a:tbl>
          </a:graphicData>
        </a:graphic>
      </p:graphicFrame>
      <p:sp>
        <p:nvSpPr>
          <p:cNvPr id="7" name="Slide Number Placeholder 3"/>
          <p:cNvSpPr>
            <a:spLocks noGrp="1"/>
          </p:cNvSpPr>
          <p:nvPr>
            <p:ph type="sldNum" sz="quarter" idx="4294967295"/>
          </p:nvPr>
        </p:nvSpPr>
        <p:spPr>
          <a:xfrm>
            <a:off x="8534400" y="4781550"/>
            <a:ext cx="381000" cy="196850"/>
          </a:xfrm>
        </p:spPr>
        <p:txBody>
          <a:bodyPr/>
          <a:lstStyle/>
          <a:p>
            <a:fld id="{10C7F894-2A36-495D-AB7C-1055F7AC0F9D}" type="slidenum">
              <a:rPr lang="en-US" smtClean="0"/>
              <a:pPr/>
              <a:t>48</a:t>
            </a:fld>
            <a:endParaRPr lang="en-US" dirty="0"/>
          </a:p>
        </p:txBody>
      </p:sp>
    </p:spTree>
    <p:extLst>
      <p:ext uri="{BB962C8B-B14F-4D97-AF65-F5344CB8AC3E}">
        <p14:creationId xmlns:p14="http://schemas.microsoft.com/office/powerpoint/2010/main" val="42147007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71450"/>
            <a:ext cx="8229600" cy="857250"/>
          </a:xfrm>
        </p:spPr>
        <p:txBody>
          <a:bodyPr>
            <a:normAutofit/>
          </a:bodyPr>
          <a:lstStyle/>
          <a:p>
            <a:r>
              <a:rPr lang="en-US" sz="2800" dirty="0"/>
              <a:t>Stakeholder </a:t>
            </a:r>
            <a:r>
              <a:rPr lang="en-US" sz="2800" dirty="0" smtClean="0"/>
              <a:t>Schedule – Detailed Design Phase</a:t>
            </a:r>
            <a:endParaRPr lang="en-US" sz="2800" dirty="0"/>
          </a:p>
        </p:txBody>
      </p:sp>
      <p:graphicFrame>
        <p:nvGraphicFramePr>
          <p:cNvPr id="14" name="Table 13"/>
          <p:cNvGraphicFramePr>
            <a:graphicFrameLocks noGrp="1"/>
          </p:cNvGraphicFramePr>
          <p:nvPr>
            <p:extLst/>
          </p:nvPr>
        </p:nvGraphicFramePr>
        <p:xfrm>
          <a:off x="457200" y="490643"/>
          <a:ext cx="8077195" cy="1371599"/>
        </p:xfrm>
        <a:graphic>
          <a:graphicData uri="http://schemas.openxmlformats.org/drawingml/2006/table">
            <a:tbl>
              <a:tblPr/>
              <a:tblGrid>
                <a:gridCol w="199368">
                  <a:extLst>
                    <a:ext uri="{9D8B030D-6E8A-4147-A177-3AD203B41FA5}">
                      <a16:colId xmlns:a16="http://schemas.microsoft.com/office/drawing/2014/main" val="2733730005"/>
                    </a:ext>
                  </a:extLst>
                </a:gridCol>
                <a:gridCol w="224290">
                  <a:extLst>
                    <a:ext uri="{9D8B030D-6E8A-4147-A177-3AD203B41FA5}">
                      <a16:colId xmlns:a16="http://schemas.microsoft.com/office/drawing/2014/main" val="988574134"/>
                    </a:ext>
                  </a:extLst>
                </a:gridCol>
                <a:gridCol w="199368">
                  <a:extLst>
                    <a:ext uri="{9D8B030D-6E8A-4147-A177-3AD203B41FA5}">
                      <a16:colId xmlns:a16="http://schemas.microsoft.com/office/drawing/2014/main" val="2974830493"/>
                    </a:ext>
                  </a:extLst>
                </a:gridCol>
                <a:gridCol w="199368">
                  <a:extLst>
                    <a:ext uri="{9D8B030D-6E8A-4147-A177-3AD203B41FA5}">
                      <a16:colId xmlns:a16="http://schemas.microsoft.com/office/drawing/2014/main" val="1533204188"/>
                    </a:ext>
                  </a:extLst>
                </a:gridCol>
                <a:gridCol w="199368">
                  <a:extLst>
                    <a:ext uri="{9D8B030D-6E8A-4147-A177-3AD203B41FA5}">
                      <a16:colId xmlns:a16="http://schemas.microsoft.com/office/drawing/2014/main" val="3894361419"/>
                    </a:ext>
                  </a:extLst>
                </a:gridCol>
                <a:gridCol w="199368">
                  <a:extLst>
                    <a:ext uri="{9D8B030D-6E8A-4147-A177-3AD203B41FA5}">
                      <a16:colId xmlns:a16="http://schemas.microsoft.com/office/drawing/2014/main" val="2611321997"/>
                    </a:ext>
                  </a:extLst>
                </a:gridCol>
                <a:gridCol w="199368">
                  <a:extLst>
                    <a:ext uri="{9D8B030D-6E8A-4147-A177-3AD203B41FA5}">
                      <a16:colId xmlns:a16="http://schemas.microsoft.com/office/drawing/2014/main" val="3152295739"/>
                    </a:ext>
                  </a:extLst>
                </a:gridCol>
                <a:gridCol w="110760">
                  <a:extLst>
                    <a:ext uri="{9D8B030D-6E8A-4147-A177-3AD203B41FA5}">
                      <a16:colId xmlns:a16="http://schemas.microsoft.com/office/drawing/2014/main" val="3884200786"/>
                    </a:ext>
                  </a:extLst>
                </a:gridCol>
                <a:gridCol w="6545937">
                  <a:extLst>
                    <a:ext uri="{9D8B030D-6E8A-4147-A177-3AD203B41FA5}">
                      <a16:colId xmlns:a16="http://schemas.microsoft.com/office/drawing/2014/main" val="2605374268"/>
                    </a:ext>
                  </a:extLst>
                </a:gridCol>
              </a:tblGrid>
              <a:tr h="130390">
                <a:tc gridSpan="7">
                  <a:txBody>
                    <a:bodyPr/>
                    <a:lstStyle/>
                    <a:p>
                      <a:pPr algn="ctr" fontAlgn="b"/>
                      <a:r>
                        <a:rPr lang="en-US" sz="800" b="1" i="0" u="none" strike="noStrike" dirty="0" smtClean="0">
                          <a:solidFill>
                            <a:srgbClr val="000000"/>
                          </a:solidFill>
                          <a:effectLst/>
                          <a:latin typeface="Calibri" panose="020F0502020204030204" pitchFamily="34" charset="0"/>
                        </a:rPr>
                        <a:t>JUNE </a:t>
                      </a:r>
                      <a:r>
                        <a:rPr lang="en-US" sz="800" b="1" i="0" u="none" strike="noStrike" dirty="0">
                          <a:solidFill>
                            <a:srgbClr val="000000"/>
                          </a:solidFill>
                          <a:effectLst/>
                          <a:latin typeface="Calibri" panose="020F0502020204030204" pitchFamily="34" charset="0"/>
                        </a:rPr>
                        <a:t>2023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8">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b="1" i="0" u="sng" strike="noStrike" dirty="0" smtClean="0">
                          <a:solidFill>
                            <a:srgbClr val="000000"/>
                          </a:solidFill>
                          <a:effectLst/>
                          <a:latin typeface="Calibri" panose="020F0502020204030204" pitchFamily="34" charset="0"/>
                        </a:rPr>
                        <a:t>Markets Committee</a:t>
                      </a:r>
                      <a:br>
                        <a:rPr lang="en-US" sz="800" b="1" i="0" u="sng" strike="noStrike" dirty="0" smtClean="0">
                          <a:solidFill>
                            <a:srgbClr val="000000"/>
                          </a:solidFill>
                          <a:effectLst/>
                          <a:latin typeface="Calibri" panose="020F0502020204030204" pitchFamily="34" charset="0"/>
                        </a:rPr>
                      </a:br>
                      <a:r>
                        <a:rPr lang="en-US" sz="800" b="1" i="0" u="none" strike="noStrike" dirty="0" smtClean="0">
                          <a:solidFill>
                            <a:srgbClr val="0070C0"/>
                          </a:solidFill>
                          <a:effectLst/>
                          <a:latin typeface="Calibri" panose="020F0502020204030204" pitchFamily="34" charset="0"/>
                        </a:rPr>
                        <a:t>MC Meeting Dates:</a:t>
                      </a:r>
                      <a:r>
                        <a:rPr lang="en-US" sz="800" b="1" i="0" u="none" strike="noStrike" dirty="0" smtClean="0">
                          <a:solidFill>
                            <a:schemeClr val="accent3"/>
                          </a:solidFill>
                          <a:effectLst/>
                          <a:latin typeface="Calibri" panose="020F0502020204030204" pitchFamily="34" charset="0"/>
                        </a:rPr>
                        <a:t> </a:t>
                      </a:r>
                      <a:r>
                        <a:rPr lang="en-US" sz="800" b="0" i="0" u="none" strike="noStrike" dirty="0" smtClean="0">
                          <a:solidFill>
                            <a:srgbClr val="0070C0"/>
                          </a:solidFill>
                          <a:effectLst/>
                          <a:latin typeface="Calibri" panose="020F0502020204030204" pitchFamily="34" charset="0"/>
                        </a:rPr>
                        <a:t>June</a:t>
                      </a:r>
                      <a:r>
                        <a:rPr lang="en-US" sz="800" b="0" i="0" u="none" strike="noStrike" baseline="0" dirty="0" smtClean="0">
                          <a:solidFill>
                            <a:srgbClr val="0070C0"/>
                          </a:solidFill>
                          <a:effectLst/>
                          <a:latin typeface="Calibri" panose="020F0502020204030204" pitchFamily="34" charset="0"/>
                        </a:rPr>
                        <a:t> 6-8</a:t>
                      </a:r>
                      <a:r>
                        <a:rPr lang="en-US" sz="800" b="0" i="0" u="none" strike="noStrike" dirty="0" smtClean="0">
                          <a:solidFill>
                            <a:srgbClr val="0070C0"/>
                          </a:solidFill>
                          <a:effectLst/>
                          <a:latin typeface="Calibri" panose="020F0502020204030204" pitchFamily="34" charset="0"/>
                        </a:rPr>
                        <a:t>, 2023 (RC invited to participate</a:t>
                      </a:r>
                      <a:r>
                        <a:rPr lang="en-US" sz="800" b="0" i="0" u="none" strike="noStrike" baseline="0" dirty="0" smtClean="0">
                          <a:solidFill>
                            <a:srgbClr val="0070C0"/>
                          </a:solidFill>
                          <a:effectLst/>
                          <a:latin typeface="Calibri" panose="020F0502020204030204" pitchFamily="34" charset="0"/>
                        </a:rPr>
                        <a:t> in</a:t>
                      </a:r>
                      <a:r>
                        <a:rPr lang="en-US" sz="800" b="0" i="0" u="none" strike="noStrike" dirty="0" smtClean="0">
                          <a:solidFill>
                            <a:srgbClr val="0070C0"/>
                          </a:solidFill>
                          <a:effectLst/>
                          <a:latin typeface="Calibri" panose="020F0502020204030204" pitchFamily="34" charset="0"/>
                        </a:rPr>
                        <a:t> RCA</a:t>
                      </a:r>
                      <a:r>
                        <a:rPr lang="en-US" sz="800" b="0" i="0" u="none" strike="noStrike" baseline="0" dirty="0" smtClean="0">
                          <a:solidFill>
                            <a:srgbClr val="0070C0"/>
                          </a:solidFill>
                          <a:effectLst/>
                          <a:latin typeface="Calibri" panose="020F0502020204030204" pitchFamily="34" charset="0"/>
                        </a:rPr>
                        <a:t> discussions</a:t>
                      </a:r>
                      <a:r>
                        <a:rPr lang="en-US" sz="800" b="0" i="0" u="none" strike="noStrike" dirty="0" smtClean="0">
                          <a:solidFill>
                            <a:srgbClr val="0070C0"/>
                          </a:solidFill>
                          <a:effectLst/>
                          <a:latin typeface="Calibri" panose="020F0502020204030204" pitchFamily="34" charset="0"/>
                        </a:rPr>
                        <a:t>)</a:t>
                      </a:r>
                      <a:r>
                        <a:rPr lang="en-US" sz="800" b="0" i="0" u="none" strike="noStrike" dirty="0" smtClean="0">
                          <a:solidFill>
                            <a:srgbClr val="000000"/>
                          </a:solidFill>
                          <a:effectLst/>
                          <a:latin typeface="Calibri" panose="020F0502020204030204" pitchFamily="34" charset="0"/>
                        </a:rPr>
                        <a:t/>
                      </a:r>
                      <a:br>
                        <a:rPr lang="en-US" sz="800" b="0" i="0" u="none" strike="noStrike" dirty="0" smtClean="0">
                          <a:solidFill>
                            <a:srgbClr val="000000"/>
                          </a:solidFill>
                          <a:effectLst/>
                          <a:latin typeface="Calibri" panose="020F0502020204030204" pitchFamily="34" charset="0"/>
                        </a:rPr>
                      </a:br>
                      <a:r>
                        <a:rPr lang="en-US" sz="800" b="1" i="0" u="none" strike="noStrike" dirty="0" smtClean="0">
                          <a:solidFill>
                            <a:srgbClr val="00B050"/>
                          </a:solidFill>
                          <a:effectLst/>
                          <a:latin typeface="Calibri" panose="020F0502020204030204" pitchFamily="34" charset="0"/>
                        </a:rPr>
                        <a:t>Posting Materials Beginning: </a:t>
                      </a:r>
                      <a:r>
                        <a:rPr lang="en-US" sz="800" b="0" i="0" u="none" strike="noStrike" dirty="0" smtClean="0">
                          <a:solidFill>
                            <a:srgbClr val="00B050"/>
                          </a:solidFill>
                          <a:effectLst/>
                          <a:latin typeface="Calibri" panose="020F0502020204030204" pitchFamily="34" charset="0"/>
                        </a:rPr>
                        <a:t>May</a:t>
                      </a:r>
                      <a:r>
                        <a:rPr lang="en-US" sz="800" b="0" i="0" u="none" strike="noStrike" baseline="0" dirty="0" smtClean="0">
                          <a:solidFill>
                            <a:srgbClr val="00B050"/>
                          </a:solidFill>
                          <a:effectLst/>
                          <a:latin typeface="Calibri" panose="020F0502020204030204" pitchFamily="34" charset="0"/>
                        </a:rPr>
                        <a:t> 31</a:t>
                      </a:r>
                      <a:r>
                        <a:rPr lang="en-US" sz="800" b="0" i="0" u="none" strike="noStrike" dirty="0" smtClean="0">
                          <a:solidFill>
                            <a:srgbClr val="00B050"/>
                          </a:solidFill>
                          <a:effectLst/>
                          <a:latin typeface="Calibri" panose="020F0502020204030204" pitchFamily="34" charset="0"/>
                        </a:rPr>
                        <a:t>, 2023</a:t>
                      </a:r>
                      <a:r>
                        <a:rPr lang="en-US" sz="800" b="1" i="0" u="none" strike="noStrike" dirty="0" smtClean="0">
                          <a:solidFill>
                            <a:srgbClr val="000000"/>
                          </a:solidFill>
                          <a:effectLst/>
                          <a:latin typeface="Calibri" panose="020F0502020204030204" pitchFamily="34" charset="0"/>
                        </a:rPr>
                        <a:t/>
                      </a:r>
                      <a:br>
                        <a:rPr lang="en-US" sz="800" b="1" i="0" u="none" strike="noStrike" dirty="0" smtClean="0">
                          <a:solidFill>
                            <a:srgbClr val="000000"/>
                          </a:solidFill>
                          <a:effectLst/>
                          <a:latin typeface="Calibri" panose="020F0502020204030204" pitchFamily="34" charset="0"/>
                        </a:rPr>
                      </a:br>
                      <a:r>
                        <a:rPr lang="en-US" sz="800" b="1" i="0" u="none" strike="noStrike" dirty="0" smtClean="0">
                          <a:solidFill>
                            <a:srgbClr val="000000"/>
                          </a:solidFill>
                          <a:effectLst/>
                          <a:latin typeface="Calibri" panose="020F0502020204030204" pitchFamily="34" charset="0"/>
                        </a:rPr>
                        <a:t>Topic: </a:t>
                      </a:r>
                      <a:r>
                        <a:rPr lang="en-US" sz="800" b="0" i="0" u="none" strike="noStrike" dirty="0" smtClean="0">
                          <a:solidFill>
                            <a:srgbClr val="000000"/>
                          </a:solidFill>
                          <a:effectLst/>
                          <a:latin typeface="Calibri" panose="020F0502020204030204" pitchFamily="34" charset="0"/>
                        </a:rPr>
                        <a:t>Review refinements to the design and review Tariff redlines.</a:t>
                      </a:r>
                      <a:r>
                        <a:rPr lang="en-US" sz="800" b="0" i="0" u="none" strike="noStrike" baseline="0" dirty="0" smtClean="0">
                          <a:solidFill>
                            <a:srgbClr val="000000"/>
                          </a:solidFill>
                          <a:effectLst/>
                          <a:latin typeface="Calibri" panose="020F0502020204030204" pitchFamily="34" charset="0"/>
                        </a:rPr>
                        <a:t> Continue review of Impact Assessment results. S</a:t>
                      </a:r>
                      <a:r>
                        <a:rPr lang="en-US" sz="800" b="0" i="0" u="none" strike="noStrike" dirty="0" smtClean="0">
                          <a:solidFill>
                            <a:srgbClr val="000000"/>
                          </a:solidFill>
                          <a:effectLst/>
                          <a:latin typeface="Calibri" panose="020F0502020204030204" pitchFamily="34" charset="0"/>
                        </a:rPr>
                        <a:t>takeholders interested in proposing amendments should contact the MC secretary for time on the agenda</a:t>
                      </a:r>
                      <a:br>
                        <a:rPr lang="en-US" sz="800" b="0" i="0" u="none" strike="noStrike" dirty="0" smtClean="0">
                          <a:solidFill>
                            <a:srgbClr val="000000"/>
                          </a:solidFill>
                          <a:effectLst/>
                          <a:latin typeface="Calibri" panose="020F0502020204030204" pitchFamily="34" charset="0"/>
                        </a:rPr>
                      </a:br>
                      <a:r>
                        <a:rPr lang="en-US" sz="800" b="0" i="0" u="none" strike="noStrike" dirty="0" smtClean="0">
                          <a:solidFill>
                            <a:srgbClr val="000000"/>
                          </a:solidFill>
                          <a:effectLst/>
                          <a:latin typeface="Calibri" panose="020F0502020204030204" pitchFamily="34" charset="0"/>
                        </a:rPr>
                        <a:t/>
                      </a:r>
                      <a:br>
                        <a:rPr lang="en-US" sz="800" b="0" i="0" u="none" strike="noStrike" dirty="0" smtClean="0">
                          <a:solidFill>
                            <a:srgbClr val="000000"/>
                          </a:solidFill>
                          <a:effectLst/>
                          <a:latin typeface="Calibri" panose="020F0502020204030204" pitchFamily="34" charset="0"/>
                        </a:rPr>
                      </a:br>
                      <a:r>
                        <a:rPr lang="en-US" sz="800" b="1" i="0" u="sng" strike="noStrike" dirty="0" smtClean="0">
                          <a:solidFill>
                            <a:srgbClr val="000000"/>
                          </a:solidFill>
                          <a:effectLst/>
                          <a:latin typeface="Calibri" panose="020F0502020204030204" pitchFamily="34" charset="0"/>
                        </a:rPr>
                        <a:t>Reliability Committee</a:t>
                      </a:r>
                      <a:r>
                        <a:rPr lang="en-US" sz="800" b="0" i="0" u="none" strike="noStrike" dirty="0" smtClean="0">
                          <a:solidFill>
                            <a:srgbClr val="000000"/>
                          </a:solidFill>
                          <a:effectLst/>
                          <a:latin typeface="Calibri" panose="020F0502020204030204" pitchFamily="34" charset="0"/>
                        </a:rPr>
                        <a:t/>
                      </a:r>
                      <a:br>
                        <a:rPr lang="en-US" sz="800" b="0" i="0" u="none" strike="noStrike" dirty="0" smtClean="0">
                          <a:solidFill>
                            <a:srgbClr val="000000"/>
                          </a:solidFill>
                          <a:effectLst/>
                          <a:latin typeface="Calibri" panose="020F0502020204030204" pitchFamily="34" charset="0"/>
                        </a:rPr>
                      </a:br>
                      <a:r>
                        <a:rPr lang="en-US" sz="800" b="1" i="0" u="none" strike="noStrike" dirty="0" smtClean="0">
                          <a:solidFill>
                            <a:srgbClr val="CC3300"/>
                          </a:solidFill>
                          <a:effectLst/>
                          <a:latin typeface="Calibri" panose="020F0502020204030204" pitchFamily="34" charset="0"/>
                        </a:rPr>
                        <a:t>RC Meeting Date:</a:t>
                      </a:r>
                      <a:r>
                        <a:rPr lang="en-US" sz="800" b="0" i="0" u="none" strike="noStrike" dirty="0" smtClean="0">
                          <a:solidFill>
                            <a:srgbClr val="CC3300"/>
                          </a:solidFill>
                          <a:effectLst/>
                          <a:latin typeface="Calibri" panose="020F0502020204030204" pitchFamily="34" charset="0"/>
                        </a:rPr>
                        <a:t> June 13, 2023 </a:t>
                      </a:r>
                      <a:r>
                        <a:rPr lang="en-US" sz="800" b="0" i="0" u="none" strike="noStrike" dirty="0" smtClean="0">
                          <a:solidFill>
                            <a:srgbClr val="C00000"/>
                          </a:solidFill>
                          <a:effectLst/>
                          <a:latin typeface="Calibri" panose="020F0502020204030204" pitchFamily="34" charset="0"/>
                        </a:rPr>
                        <a:t>(MC invited to participate</a:t>
                      </a:r>
                      <a:r>
                        <a:rPr lang="en-US" sz="800" b="0" i="0" u="none" strike="noStrike" baseline="0" dirty="0" smtClean="0">
                          <a:solidFill>
                            <a:srgbClr val="C00000"/>
                          </a:solidFill>
                          <a:effectLst/>
                          <a:latin typeface="Calibri" panose="020F0502020204030204" pitchFamily="34" charset="0"/>
                        </a:rPr>
                        <a:t> in RCA</a:t>
                      </a:r>
                      <a:r>
                        <a:rPr lang="en-US" sz="800" b="0" i="0" u="none" strike="noStrike" dirty="0" smtClean="0">
                          <a:solidFill>
                            <a:srgbClr val="C00000"/>
                          </a:solidFill>
                          <a:effectLst/>
                          <a:latin typeface="Calibri" panose="020F0502020204030204" pitchFamily="34" charset="0"/>
                        </a:rPr>
                        <a:t> discussions)</a:t>
                      </a:r>
                      <a:r>
                        <a:rPr lang="en-US" sz="800" b="0" i="0" u="none" strike="noStrike" dirty="0" smtClean="0">
                          <a:solidFill>
                            <a:srgbClr val="000000"/>
                          </a:solidFill>
                          <a:effectLst/>
                          <a:latin typeface="Calibri" panose="020F0502020204030204" pitchFamily="34" charset="0"/>
                        </a:rPr>
                        <a:t/>
                      </a:r>
                      <a:br>
                        <a:rPr lang="en-US" sz="800" b="0" i="0" u="none" strike="noStrike" dirty="0" smtClean="0">
                          <a:solidFill>
                            <a:srgbClr val="000000"/>
                          </a:solidFill>
                          <a:effectLst/>
                          <a:latin typeface="Calibri" panose="020F0502020204030204" pitchFamily="34" charset="0"/>
                        </a:rPr>
                      </a:br>
                      <a:r>
                        <a:rPr lang="en-US" sz="800" b="1" i="0" u="none" strike="noStrike" dirty="0" smtClean="0">
                          <a:solidFill>
                            <a:srgbClr val="00B050"/>
                          </a:solidFill>
                          <a:effectLst/>
                          <a:latin typeface="Calibri" panose="020F0502020204030204" pitchFamily="34" charset="0"/>
                        </a:rPr>
                        <a:t>Posting Materials Beginning:</a:t>
                      </a:r>
                      <a:r>
                        <a:rPr lang="en-US" sz="800" b="0" i="0" u="none" strike="noStrike" dirty="0" smtClean="0">
                          <a:solidFill>
                            <a:srgbClr val="00B050"/>
                          </a:solidFill>
                          <a:effectLst/>
                          <a:latin typeface="Calibri" panose="020F0502020204030204" pitchFamily="34" charset="0"/>
                        </a:rPr>
                        <a:t> June 7, 2023</a:t>
                      </a:r>
                      <a:r>
                        <a:rPr lang="en-US" sz="800" b="0" i="0" u="none" strike="noStrike" dirty="0" smtClean="0">
                          <a:solidFill>
                            <a:srgbClr val="000000"/>
                          </a:solidFill>
                          <a:effectLst/>
                          <a:latin typeface="Calibri" panose="020F0502020204030204" pitchFamily="34" charset="0"/>
                        </a:rPr>
                        <a:t/>
                      </a:r>
                      <a:br>
                        <a:rPr lang="en-US" sz="800" b="0" i="0" u="none" strike="noStrike" dirty="0" smtClean="0">
                          <a:solidFill>
                            <a:srgbClr val="000000"/>
                          </a:solidFill>
                          <a:effectLst/>
                          <a:latin typeface="Calibri" panose="020F0502020204030204" pitchFamily="34" charset="0"/>
                        </a:rPr>
                      </a:br>
                      <a:r>
                        <a:rPr lang="en-US" sz="800" b="1" i="0" u="none" strike="noStrike" dirty="0" smtClean="0">
                          <a:solidFill>
                            <a:srgbClr val="000000"/>
                          </a:solidFill>
                          <a:effectLst/>
                          <a:latin typeface="Calibri" panose="020F0502020204030204" pitchFamily="34" charset="0"/>
                        </a:rPr>
                        <a:t>Topic: </a:t>
                      </a:r>
                      <a:r>
                        <a:rPr lang="en-US" sz="800" b="0" i="0" u="none" strike="noStrike" dirty="0" smtClean="0">
                          <a:solidFill>
                            <a:srgbClr val="000000"/>
                          </a:solidFill>
                          <a:effectLst/>
                          <a:latin typeface="Calibri" panose="020F0502020204030204" pitchFamily="34" charset="0"/>
                        </a:rPr>
                        <a:t>Review refinements to the design and review Tariff redlines.</a:t>
                      </a:r>
                      <a:r>
                        <a:rPr lang="en-US" sz="800" b="0" i="0" u="none" strike="noStrike" baseline="0" dirty="0" smtClean="0">
                          <a:solidFill>
                            <a:srgbClr val="000000"/>
                          </a:solidFill>
                          <a:effectLst/>
                          <a:latin typeface="Calibri" panose="020F0502020204030204" pitchFamily="34" charset="0"/>
                        </a:rPr>
                        <a:t> S</a:t>
                      </a:r>
                      <a:r>
                        <a:rPr lang="en-US" sz="800" b="0" i="0" u="none" strike="noStrike" dirty="0" smtClean="0">
                          <a:solidFill>
                            <a:srgbClr val="000000"/>
                          </a:solidFill>
                          <a:effectLst/>
                          <a:latin typeface="Calibri" panose="020F0502020204030204" pitchFamily="34" charset="0"/>
                        </a:rPr>
                        <a:t>takeholders interested in proposing conceptual amendments should contact the RC secretary for time on the agenda</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6362540"/>
                  </a:ext>
                </a:extLst>
              </a:tr>
              <a:tr h="130390">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M</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W</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F</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endParaRPr lang="en-US" sz="800" b="1" i="0" u="none" strike="noStrike" dirty="0">
                        <a:solidFill>
                          <a:srgbClr val="FFFFFF"/>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4214169849"/>
                  </a:ext>
                </a:extLst>
              </a:tr>
              <a:tr h="130390">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smtClean="0">
                          <a:solidFill>
                            <a:srgbClr val="000000"/>
                          </a:solidFill>
                          <a:effectLst/>
                          <a:latin typeface="Calibri" panose="020F0502020204030204" pitchFamily="34" charset="0"/>
                        </a:rPr>
                        <a:t>1</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smtClean="0">
                          <a:solidFill>
                            <a:srgbClr val="000000"/>
                          </a:solidFill>
                          <a:effectLst/>
                          <a:latin typeface="Calibri" panose="020F0502020204030204" pitchFamily="34" charset="0"/>
                        </a:rPr>
                        <a:t>2</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3</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810316722"/>
                  </a:ext>
                </a:extLst>
              </a:tr>
              <a:tr h="130390">
                <a:tc>
                  <a:txBody>
                    <a:bodyPr/>
                    <a:lstStyle/>
                    <a:p>
                      <a:pPr algn="ctr" fontAlgn="b"/>
                      <a:r>
                        <a:rPr lang="en-US" sz="800" b="0" i="0" u="none" strike="noStrike" dirty="0" smtClean="0">
                          <a:solidFill>
                            <a:srgbClr val="000000"/>
                          </a:solidFill>
                          <a:effectLst/>
                          <a:latin typeface="Calibri" panose="020F0502020204030204" pitchFamily="34" charset="0"/>
                        </a:rPr>
                        <a:t>4</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5</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smtClean="0">
                          <a:solidFill>
                            <a:schemeClr val="bg1"/>
                          </a:solidFill>
                          <a:effectLst/>
                          <a:latin typeface="Calibri" panose="020F0502020204030204" pitchFamily="34" charset="0"/>
                        </a:rPr>
                        <a:t>6</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1" i="0" u="none" strike="noStrike" dirty="0" smtClean="0">
                          <a:solidFill>
                            <a:schemeClr val="bg1"/>
                          </a:solidFill>
                          <a:effectLst/>
                          <a:latin typeface="Calibri" panose="020F0502020204030204" pitchFamily="34" charset="0"/>
                        </a:rPr>
                        <a:t>7</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50000">
                          <a:srgbClr val="0070C0"/>
                        </a:gs>
                        <a:gs pos="50000">
                          <a:srgbClr val="00B050"/>
                        </a:gs>
                      </a:gsLst>
                      <a:lin ang="5400000" scaled="1"/>
                    </a:gradFill>
                  </a:tcPr>
                </a:tc>
                <a:tc>
                  <a:txBody>
                    <a:bodyPr/>
                    <a:lstStyle/>
                    <a:p>
                      <a:pPr algn="ctr" fontAlgn="b"/>
                      <a:r>
                        <a:rPr lang="en-US" sz="800" b="1" i="0" u="none" strike="noStrike" dirty="0" smtClean="0">
                          <a:solidFill>
                            <a:schemeClr val="bg1"/>
                          </a:solidFill>
                          <a:effectLst/>
                          <a:latin typeface="Calibri" panose="020F0502020204030204" pitchFamily="34" charset="0"/>
                        </a:rPr>
                        <a:t>8</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0" i="0" u="none" strike="noStrike" dirty="0" smtClean="0">
                          <a:solidFill>
                            <a:srgbClr val="000000"/>
                          </a:solidFill>
                          <a:effectLst/>
                          <a:latin typeface="Calibri" panose="020F0502020204030204" pitchFamily="34" charset="0"/>
                        </a:rPr>
                        <a:t>9</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10</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474024277"/>
                  </a:ext>
                </a:extLst>
              </a:tr>
              <a:tr h="130390">
                <a:tc>
                  <a:txBody>
                    <a:bodyPr/>
                    <a:lstStyle/>
                    <a:p>
                      <a:pPr algn="ctr" fontAlgn="b"/>
                      <a:r>
                        <a:rPr lang="en-US" sz="800" b="0" i="0" u="none" strike="noStrike" dirty="0" smtClean="0">
                          <a:solidFill>
                            <a:srgbClr val="000000"/>
                          </a:solidFill>
                          <a:effectLst/>
                          <a:latin typeface="Calibri" panose="020F0502020204030204" pitchFamily="34" charset="0"/>
                        </a:rPr>
                        <a:t>11</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12</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smtClean="0">
                          <a:solidFill>
                            <a:schemeClr val="bg1"/>
                          </a:solidFill>
                          <a:effectLst/>
                          <a:latin typeface="Calibri" panose="020F0502020204030204" pitchFamily="34" charset="0"/>
                        </a:rPr>
                        <a:t>13</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3300"/>
                    </a:solidFill>
                  </a:tcPr>
                </a:tc>
                <a:tc>
                  <a:txBody>
                    <a:bodyPr/>
                    <a:lstStyle/>
                    <a:p>
                      <a:pPr algn="ctr" fontAlgn="b"/>
                      <a:r>
                        <a:rPr lang="en-US" sz="800" b="0" i="0" u="none" strike="noStrike" dirty="0" smtClean="0">
                          <a:solidFill>
                            <a:srgbClr val="000000"/>
                          </a:solidFill>
                          <a:effectLst/>
                          <a:latin typeface="Calibri" panose="020F0502020204030204" pitchFamily="34" charset="0"/>
                        </a:rPr>
                        <a:t>14</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15</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16</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smtClean="0">
                          <a:solidFill>
                            <a:srgbClr val="000000"/>
                          </a:solidFill>
                          <a:effectLst/>
                          <a:latin typeface="Calibri" panose="020F0502020204030204" pitchFamily="34" charset="0"/>
                        </a:rPr>
                        <a:t>17</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070335351"/>
                  </a:ext>
                </a:extLst>
              </a:tr>
              <a:tr h="130390">
                <a:tc>
                  <a:txBody>
                    <a:bodyPr/>
                    <a:lstStyle/>
                    <a:p>
                      <a:pPr algn="ctr" fontAlgn="b"/>
                      <a:r>
                        <a:rPr lang="en-US" sz="800" b="0" i="0" u="none" strike="noStrike" dirty="0" smtClean="0">
                          <a:solidFill>
                            <a:srgbClr val="000000"/>
                          </a:solidFill>
                          <a:effectLst/>
                          <a:latin typeface="Calibri" panose="020F0502020204030204" pitchFamily="34" charset="0"/>
                        </a:rPr>
                        <a:t>18</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19</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20</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21</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22</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23</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24</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286532514"/>
                  </a:ext>
                </a:extLst>
              </a:tr>
              <a:tr h="130390">
                <a:tc>
                  <a:txBody>
                    <a:bodyPr/>
                    <a:lstStyle/>
                    <a:p>
                      <a:pPr algn="ctr" fontAlgn="b"/>
                      <a:r>
                        <a:rPr lang="en-US" sz="800" b="0" i="0" u="none" strike="noStrike" dirty="0" smtClean="0">
                          <a:solidFill>
                            <a:srgbClr val="000000"/>
                          </a:solidFill>
                          <a:effectLst/>
                          <a:latin typeface="Calibri" panose="020F0502020204030204" pitchFamily="34" charset="0"/>
                        </a:rPr>
                        <a:t>25</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26</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27</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28</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29</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30</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418038542"/>
                  </a:ext>
                </a:extLst>
              </a:tr>
              <a:tr h="458869">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511605259"/>
                  </a:ext>
                </a:extLst>
              </a:tr>
            </a:tbl>
          </a:graphicData>
        </a:graphic>
      </p:graphicFrame>
      <p:sp>
        <p:nvSpPr>
          <p:cNvPr id="7" name="Slide Number Placeholder 3"/>
          <p:cNvSpPr>
            <a:spLocks noGrp="1"/>
          </p:cNvSpPr>
          <p:nvPr>
            <p:ph type="sldNum" sz="quarter" idx="4294967295"/>
          </p:nvPr>
        </p:nvSpPr>
        <p:spPr>
          <a:xfrm>
            <a:off x="8534400" y="4781550"/>
            <a:ext cx="381000" cy="196850"/>
          </a:xfrm>
        </p:spPr>
        <p:txBody>
          <a:bodyPr/>
          <a:lstStyle/>
          <a:p>
            <a:fld id="{10C7F894-2A36-495D-AB7C-1055F7AC0F9D}" type="slidenum">
              <a:rPr lang="en-US" smtClean="0"/>
              <a:pPr/>
              <a:t>49</a:t>
            </a:fld>
            <a:endParaRPr lang="en-US" dirty="0"/>
          </a:p>
        </p:txBody>
      </p:sp>
      <p:sp>
        <p:nvSpPr>
          <p:cNvPr id="9" name="TextBox 8"/>
          <p:cNvSpPr txBox="1"/>
          <p:nvPr/>
        </p:nvSpPr>
        <p:spPr>
          <a:xfrm>
            <a:off x="838199" y="4870162"/>
            <a:ext cx="7620001" cy="276999"/>
          </a:xfrm>
          <a:prstGeom prst="rect">
            <a:avLst/>
          </a:prstGeom>
          <a:solidFill>
            <a:schemeClr val="bg1"/>
          </a:solidFill>
          <a:ln>
            <a:solidFill>
              <a:schemeClr val="bg1">
                <a:lumMod val="85000"/>
              </a:schemeClr>
            </a:solidFill>
          </a:ln>
        </p:spPr>
        <p:txBody>
          <a:bodyPr wrap="square" rtlCol="0">
            <a:spAutoFit/>
          </a:bodyPr>
          <a:lstStyle/>
          <a:p>
            <a:r>
              <a:rPr lang="en-US" sz="1200" i="1" dirty="0" smtClean="0">
                <a:solidFill>
                  <a:srgbClr val="000000"/>
                </a:solidFill>
              </a:rPr>
              <a:t>Note: Detailed </a:t>
            </a:r>
            <a:r>
              <a:rPr lang="en-US" sz="1200" i="1" dirty="0">
                <a:solidFill>
                  <a:srgbClr val="000000"/>
                </a:solidFill>
              </a:rPr>
              <a:t>information </a:t>
            </a:r>
            <a:r>
              <a:rPr lang="en-US" sz="1200" i="1" dirty="0" smtClean="0">
                <a:solidFill>
                  <a:srgbClr val="000000"/>
                </a:solidFill>
              </a:rPr>
              <a:t>for </a:t>
            </a:r>
            <a:r>
              <a:rPr lang="en-US" sz="1200" i="1" dirty="0">
                <a:solidFill>
                  <a:srgbClr val="000000"/>
                </a:solidFill>
              </a:rPr>
              <a:t>the </a:t>
            </a:r>
            <a:r>
              <a:rPr lang="en-US" sz="1200" i="1" dirty="0" smtClean="0">
                <a:solidFill>
                  <a:srgbClr val="000000"/>
                </a:solidFill>
              </a:rPr>
              <a:t>2023 Q3 and Q4 </a:t>
            </a:r>
            <a:r>
              <a:rPr lang="en-US" sz="1200" i="1" dirty="0">
                <a:solidFill>
                  <a:srgbClr val="000000"/>
                </a:solidFill>
              </a:rPr>
              <a:t>NEPOOL </a:t>
            </a:r>
            <a:r>
              <a:rPr lang="en-US" sz="1200" i="1" dirty="0" smtClean="0">
                <a:solidFill>
                  <a:srgbClr val="000000"/>
                </a:solidFill>
              </a:rPr>
              <a:t>stakeholder meetings will be provided starting in May 2023</a:t>
            </a:r>
            <a:endParaRPr lang="en-US" sz="1200" dirty="0">
              <a:solidFill>
                <a:srgbClr val="000000"/>
              </a:solidFill>
            </a:endParaRPr>
          </a:p>
        </p:txBody>
      </p:sp>
    </p:spTree>
    <p:extLst>
      <p:ext uri="{BB962C8B-B14F-4D97-AF65-F5344CB8AC3E}">
        <p14:creationId xmlns:p14="http://schemas.microsoft.com/office/powerpoint/2010/main" val="3299178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5</a:t>
            </a:fld>
            <a:endParaRPr lang="en-US" dirty="0"/>
          </a:p>
        </p:txBody>
      </p:sp>
      <p:sp>
        <p:nvSpPr>
          <p:cNvPr id="5" name="Title 4"/>
          <p:cNvSpPr>
            <a:spLocks noGrp="1"/>
          </p:cNvSpPr>
          <p:nvPr>
            <p:ph type="title"/>
          </p:nvPr>
        </p:nvSpPr>
        <p:spPr/>
        <p:txBody>
          <a:bodyPr/>
          <a:lstStyle/>
          <a:p>
            <a:r>
              <a:rPr lang="en-US" dirty="0" smtClean="0"/>
              <a:t>Original Impact Analysis Phases</a:t>
            </a:r>
            <a:endParaRPr lang="en-US" dirty="0"/>
          </a:p>
        </p:txBody>
      </p:sp>
      <p:sp>
        <p:nvSpPr>
          <p:cNvPr id="7" name="Content Placeholder 6"/>
          <p:cNvSpPr>
            <a:spLocks noGrp="1"/>
          </p:cNvSpPr>
          <p:nvPr>
            <p:ph idx="1"/>
          </p:nvPr>
        </p:nvSpPr>
        <p:spPr>
          <a:xfrm>
            <a:off x="457200" y="1051322"/>
            <a:ext cx="8458200" cy="3609516"/>
          </a:xfrm>
        </p:spPr>
        <p:txBody>
          <a:bodyPr>
            <a:normAutofit/>
          </a:bodyPr>
          <a:lstStyle/>
          <a:p>
            <a:pPr lvl="0"/>
            <a:r>
              <a:rPr lang="en-US" dirty="0" smtClean="0"/>
              <a:t>The original Impact Analysis proposal had two phases</a:t>
            </a:r>
          </a:p>
          <a:p>
            <a:pPr marL="914400" lvl="1" indent="-457200">
              <a:buFont typeface="+mj-lt"/>
              <a:buAutoNum type="arabicPeriod"/>
            </a:pPr>
            <a:r>
              <a:rPr lang="en-US" dirty="0" smtClean="0"/>
              <a:t>Resource Accreditation phase</a:t>
            </a:r>
          </a:p>
          <a:p>
            <a:pPr lvl="2"/>
            <a:r>
              <a:rPr lang="en-US" dirty="0" smtClean="0"/>
              <a:t>Focus: Resource capacity accreditation under the RCA design</a:t>
            </a:r>
          </a:p>
          <a:p>
            <a:pPr marL="914400" lvl="1" indent="-457200">
              <a:buFont typeface="+mj-lt"/>
              <a:buAutoNum type="arabicPeriod"/>
            </a:pPr>
            <a:r>
              <a:rPr lang="en-US" dirty="0" smtClean="0"/>
              <a:t>Capacity Market </a:t>
            </a:r>
            <a:r>
              <a:rPr lang="en-US" dirty="0"/>
              <a:t>I</a:t>
            </a:r>
            <a:r>
              <a:rPr lang="en-US" dirty="0" smtClean="0"/>
              <a:t>mpact phase</a:t>
            </a:r>
          </a:p>
          <a:p>
            <a:pPr lvl="2"/>
            <a:r>
              <a:rPr lang="en-US" dirty="0" smtClean="0"/>
              <a:t>Focus: FCA16 clearing results under RCA design</a:t>
            </a:r>
          </a:p>
          <a:p>
            <a:r>
              <a:rPr lang="en-US" dirty="0" smtClean="0"/>
              <a:t>Given the relative priority of different results, it is proposed that the Resource Accreditation phase be divided into two parts: Baseline Case Accreditation and Resource Accreditation Sensitivity</a:t>
            </a:r>
          </a:p>
        </p:txBody>
      </p:sp>
    </p:spTree>
    <p:extLst>
      <p:ext uri="{BB962C8B-B14F-4D97-AF65-F5344CB8AC3E}">
        <p14:creationId xmlns:p14="http://schemas.microsoft.com/office/powerpoint/2010/main" val="16571286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34400" y="4775200"/>
            <a:ext cx="381000" cy="196850"/>
          </a:xfrm>
        </p:spPr>
        <p:txBody>
          <a:bodyPr/>
          <a:lstStyle/>
          <a:p>
            <a:fld id="{10C7F894-2A36-495D-AB7C-1055F7AC0F9D}" type="slidenum">
              <a:rPr lang="en-US" smtClean="0"/>
              <a:pPr/>
              <a:t>50</a:t>
            </a:fld>
            <a:endParaRPr lang="en-US" dirty="0"/>
          </a:p>
        </p:txBody>
      </p:sp>
    </p:spTree>
    <p:extLst>
      <p:ext uri="{BB962C8B-B14F-4D97-AF65-F5344CB8AC3E}">
        <p14:creationId xmlns:p14="http://schemas.microsoft.com/office/powerpoint/2010/main" val="16797047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Appendix A</a:t>
            </a:r>
            <a:endParaRPr lang="en-US" strike="sngStrike" dirty="0">
              <a:solidFill>
                <a:schemeClr val="accent5">
                  <a:lumMod val="75000"/>
                </a:schemeClr>
              </a:solidFill>
            </a:endParaRPr>
          </a:p>
        </p:txBody>
      </p:sp>
      <p:sp>
        <p:nvSpPr>
          <p:cNvPr id="3" name="Text Placeholder 2"/>
          <p:cNvSpPr>
            <a:spLocks noGrp="1"/>
          </p:cNvSpPr>
          <p:nvPr>
            <p:ph type="body" idx="1"/>
          </p:nvPr>
        </p:nvSpPr>
        <p:spPr/>
        <p:txBody>
          <a:bodyPr/>
          <a:lstStyle/>
          <a:p>
            <a:r>
              <a:rPr lang="en-US" dirty="0" smtClean="0"/>
              <a:t>Important Equations</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51</a:t>
            </a:fld>
            <a:endParaRPr lang="en-US" dirty="0"/>
          </a:p>
        </p:txBody>
      </p:sp>
    </p:spTree>
    <p:extLst>
      <p:ext uri="{BB962C8B-B14F-4D97-AF65-F5344CB8AC3E}">
        <p14:creationId xmlns:p14="http://schemas.microsoft.com/office/powerpoint/2010/main" val="17859403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52</a:t>
            </a:fld>
            <a:endParaRPr lang="en-US" dirty="0"/>
          </a:p>
        </p:txBody>
      </p:sp>
      <p:sp>
        <p:nvSpPr>
          <p:cNvPr id="3" name="Title 2"/>
          <p:cNvSpPr>
            <a:spLocks noGrp="1"/>
          </p:cNvSpPr>
          <p:nvPr>
            <p:ph type="title"/>
          </p:nvPr>
        </p:nvSpPr>
        <p:spPr/>
        <p:txBody>
          <a:bodyPr>
            <a:normAutofit/>
          </a:bodyPr>
          <a:lstStyle/>
          <a:p>
            <a:r>
              <a:rPr lang="en-US" dirty="0" smtClean="0"/>
              <a:t>MRI Calculation</a:t>
            </a:r>
            <a:endParaRPr lang="en-US" dirty="0"/>
          </a:p>
        </p:txBody>
      </p:sp>
      <p:sp>
        <p:nvSpPr>
          <p:cNvPr id="4" name="Content Placeholder 3"/>
          <p:cNvSpPr>
            <a:spLocks noGrp="1"/>
          </p:cNvSpPr>
          <p:nvPr>
            <p:ph idx="1"/>
          </p:nvPr>
        </p:nvSpPr>
        <p:spPr>
          <a:xfrm>
            <a:off x="457200" y="1051322"/>
            <a:ext cx="8458200" cy="3609516"/>
          </a:xfrm>
        </p:spPr>
        <p:txBody>
          <a:bodyPr>
            <a:normAutofit fontScale="92500" lnSpcReduction="10000"/>
          </a:bodyPr>
          <a:lstStyle/>
          <a:p>
            <a:endParaRPr lang="en-US" sz="2000" dirty="0"/>
          </a:p>
          <a:p>
            <a:endParaRPr lang="en-US" sz="2000" dirty="0" smtClean="0"/>
          </a:p>
          <a:p>
            <a:endParaRPr lang="en-US" sz="2000" dirty="0"/>
          </a:p>
          <a:p>
            <a:endParaRPr lang="en-US" sz="2000" dirty="0" smtClean="0"/>
          </a:p>
          <a:p>
            <a:endParaRPr lang="en-US" sz="2000" dirty="0" smtClean="0"/>
          </a:p>
          <a:p>
            <a:endParaRPr lang="en-US" sz="2000" dirty="0" smtClean="0"/>
          </a:p>
          <a:p>
            <a:endParaRPr lang="en-US" sz="2000" dirty="0"/>
          </a:p>
          <a:p>
            <a:r>
              <a:rPr lang="en-US" sz="2000" dirty="0" smtClean="0"/>
              <a:t>Winter Non-Gas Period terms have been omitted (no EUE was observed in those months)</a:t>
            </a:r>
          </a:p>
        </p:txBody>
      </p:sp>
      <mc:AlternateContent xmlns:mc="http://schemas.openxmlformats.org/markup-compatibility/2006" xmlns:a14="http://schemas.microsoft.com/office/drawing/2010/main">
        <mc:Choice Requires="a14">
          <p:sp>
            <p:nvSpPr>
              <p:cNvPr id="5" name="TextBox 4"/>
              <p:cNvSpPr txBox="1"/>
              <p:nvPr/>
            </p:nvSpPr>
            <p:spPr>
              <a:xfrm>
                <a:off x="165053" y="1187230"/>
                <a:ext cx="8813894" cy="604076"/>
              </a:xfrm>
              <a:prstGeom prst="rect">
                <a:avLst/>
              </a:prstGeom>
              <a:noFill/>
            </p:spPr>
            <p:txBody>
              <a:bodyPr wrap="square" rtlCol="0">
                <a:spAutoFit/>
              </a:bodyPr>
              <a:lstStyle/>
              <a:p>
                <a:pPr algn="ctr"/>
                <a14:m>
                  <m:oMath xmlns:m="http://schemas.openxmlformats.org/officeDocument/2006/math">
                    <m:r>
                      <a:rPr lang="en-US" sz="1300" b="0" i="1" smtClean="0">
                        <a:solidFill>
                          <a:srgbClr val="000000"/>
                        </a:solidFill>
                        <a:latin typeface="Cambria Math" panose="02040503050406030204" pitchFamily="18" charset="0"/>
                        <a:ea typeface="Cambria Math" panose="02040503050406030204" pitchFamily="18" charset="0"/>
                      </a:rPr>
                      <m:t>𝐴𝑛𝑛𝑢𝑎𝑙</m:t>
                    </m:r>
                    <m:r>
                      <a:rPr lang="en-US" sz="1300" b="0" i="1" smtClean="0">
                        <a:solidFill>
                          <a:srgbClr val="000000"/>
                        </a:solidFill>
                        <a:latin typeface="Cambria Math" panose="02040503050406030204" pitchFamily="18" charset="0"/>
                        <a:ea typeface="Cambria Math" panose="02040503050406030204" pitchFamily="18" charset="0"/>
                      </a:rPr>
                      <m:t> </m:t>
                    </m:r>
                    <m:r>
                      <a:rPr lang="en-US" sz="1300" b="0" i="1" smtClean="0">
                        <a:solidFill>
                          <a:srgbClr val="000000"/>
                        </a:solidFill>
                        <a:latin typeface="Cambria Math" panose="02040503050406030204" pitchFamily="18" charset="0"/>
                        <a:ea typeface="Cambria Math" panose="02040503050406030204" pitchFamily="18" charset="0"/>
                      </a:rPr>
                      <m:t>𝑀𝑅𝐼</m:t>
                    </m:r>
                    <m:r>
                      <a:rPr lang="en-US" sz="1300" b="0" i="1" smtClean="0">
                        <a:solidFill>
                          <a:srgbClr val="000000"/>
                        </a:solidFill>
                        <a:latin typeface="Cambria Math" panose="02040503050406030204" pitchFamily="18" charset="0"/>
                        <a:ea typeface="Cambria Math" panose="02040503050406030204" pitchFamily="18" charset="0"/>
                      </a:rPr>
                      <m:t>=−</m:t>
                    </m:r>
                    <m:f>
                      <m:fPr>
                        <m:ctrlPr>
                          <a:rPr lang="en-US" sz="1300" b="0" i="1" smtClean="0">
                            <a:solidFill>
                              <a:srgbClr val="000000"/>
                            </a:solidFill>
                            <a:latin typeface="Cambria Math" panose="02040503050406030204" pitchFamily="18" charset="0"/>
                            <a:ea typeface="Cambria Math" panose="02040503050406030204" pitchFamily="18" charset="0"/>
                          </a:rPr>
                        </m:ctrlPr>
                      </m:fPr>
                      <m:num>
                        <m:r>
                          <a:rPr lang="en-US" sz="1300" b="0" i="1" smtClean="0">
                            <a:solidFill>
                              <a:srgbClr val="000000"/>
                            </a:solidFill>
                            <a:latin typeface="Cambria Math" panose="02040503050406030204" pitchFamily="18" charset="0"/>
                            <a:ea typeface="Cambria Math" panose="02040503050406030204" pitchFamily="18" charset="0"/>
                          </a:rPr>
                          <m:t>∆</m:t>
                        </m:r>
                        <m:sSub>
                          <m:sSubPr>
                            <m:ctrlPr>
                              <a:rPr lang="en-US" sz="1300" b="0" i="1" smtClean="0">
                                <a:solidFill>
                                  <a:srgbClr val="000000"/>
                                </a:solidFill>
                                <a:latin typeface="Cambria Math" panose="02040503050406030204" pitchFamily="18" charset="0"/>
                                <a:ea typeface="Cambria Math" panose="02040503050406030204" pitchFamily="18" charset="0"/>
                              </a:rPr>
                            </m:ctrlPr>
                          </m:sSubPr>
                          <m:e>
                            <m:r>
                              <a:rPr lang="en-US" sz="1300" b="0" i="1" smtClean="0">
                                <a:solidFill>
                                  <a:srgbClr val="000000"/>
                                </a:solidFill>
                                <a:latin typeface="Cambria Math" panose="02040503050406030204" pitchFamily="18" charset="0"/>
                                <a:ea typeface="Cambria Math" panose="02040503050406030204" pitchFamily="18" charset="0"/>
                              </a:rPr>
                              <m:t>𝐸𝑈𝐸</m:t>
                            </m:r>
                          </m:e>
                          <m:sub>
                            <m:r>
                              <a:rPr lang="en-US" sz="1300" b="0" i="1" smtClean="0">
                                <a:solidFill>
                                  <a:srgbClr val="000000"/>
                                </a:solidFill>
                                <a:latin typeface="Cambria Math" panose="02040503050406030204" pitchFamily="18" charset="0"/>
                                <a:ea typeface="Cambria Math" panose="02040503050406030204" pitchFamily="18" charset="0"/>
                              </a:rPr>
                              <m:t>𝐴𝑛𝑛𝑢𝑎𝑙</m:t>
                            </m:r>
                          </m:sub>
                        </m:sSub>
                      </m:num>
                      <m:den>
                        <m:r>
                          <a:rPr lang="en-US" sz="1300" i="1">
                            <a:solidFill>
                              <a:srgbClr val="000000"/>
                            </a:solidFill>
                            <a:latin typeface="Cambria Math" panose="02040503050406030204" pitchFamily="18" charset="0"/>
                            <a:ea typeface="Cambria Math" panose="02040503050406030204" pitchFamily="18" charset="0"/>
                          </a:rPr>
                          <m:t>∆</m:t>
                        </m:r>
                        <m:r>
                          <a:rPr lang="en-US" sz="1300" i="1">
                            <a:solidFill>
                              <a:srgbClr val="000000"/>
                            </a:solidFill>
                            <a:latin typeface="Cambria Math" panose="02040503050406030204" pitchFamily="18" charset="0"/>
                            <a:ea typeface="Cambria Math" panose="02040503050406030204" pitchFamily="18" charset="0"/>
                          </a:rPr>
                          <m:t>𝐹𝐶𝐴</m:t>
                        </m:r>
                        <m:r>
                          <a:rPr lang="en-US" sz="1300" b="0" i="1" smtClean="0">
                            <a:solidFill>
                              <a:srgbClr val="000000"/>
                            </a:solidFill>
                            <a:latin typeface="Cambria Math" panose="02040503050406030204" pitchFamily="18" charset="0"/>
                            <a:ea typeface="Cambria Math" panose="02040503050406030204" pitchFamily="18" charset="0"/>
                          </a:rPr>
                          <m:t> </m:t>
                        </m:r>
                        <m:r>
                          <a:rPr lang="en-US" sz="1300" i="1">
                            <a:solidFill>
                              <a:srgbClr val="000000"/>
                            </a:solidFill>
                            <a:latin typeface="Cambria Math" panose="02040503050406030204" pitchFamily="18" charset="0"/>
                            <a:ea typeface="Cambria Math" panose="02040503050406030204" pitchFamily="18" charset="0"/>
                          </a:rPr>
                          <m:t>𝑄𝐶</m:t>
                        </m:r>
                      </m:den>
                    </m:f>
                  </m:oMath>
                </a14:m>
                <a:r>
                  <a:rPr lang="en-US" sz="1300" dirty="0" smtClean="0">
                    <a:solidFill>
                      <a:srgbClr val="000000"/>
                    </a:solidFill>
                    <a:ea typeface="Cambria Math" panose="02040503050406030204" pitchFamily="18" charset="0"/>
                  </a:rPr>
                  <a:t> </a:t>
                </a:r>
                <a14:m>
                  <m:oMath xmlns:m="http://schemas.openxmlformats.org/officeDocument/2006/math">
                    <m:r>
                      <a:rPr lang="en-US" sz="1300" i="1">
                        <a:solidFill>
                          <a:srgbClr val="000000"/>
                        </a:solidFill>
                        <a:latin typeface="Cambria Math" panose="02040503050406030204" pitchFamily="18" charset="0"/>
                        <a:ea typeface="Cambria Math" panose="02040503050406030204" pitchFamily="18" charset="0"/>
                      </a:rPr>
                      <m:t>=</m:t>
                    </m:r>
                    <m:r>
                      <a:rPr lang="en-US" sz="1300" i="1">
                        <a:solidFill>
                          <a:srgbClr val="000000"/>
                        </a:solidFill>
                        <a:latin typeface="Cambria Math" panose="02040503050406030204" pitchFamily="18" charset="0"/>
                        <a:ea typeface="Cambria Math" panose="02040503050406030204" pitchFamily="18" charset="0"/>
                      </a:rPr>
                      <m:t>𝑆𝑢𝑚𝑚𝑒𝑟</m:t>
                    </m:r>
                    <m:r>
                      <a:rPr lang="en-US" sz="1300" b="0" i="1" smtClean="0">
                        <a:solidFill>
                          <a:srgbClr val="000000"/>
                        </a:solidFill>
                        <a:latin typeface="Cambria Math" panose="02040503050406030204" pitchFamily="18" charset="0"/>
                        <a:ea typeface="Cambria Math" panose="02040503050406030204" pitchFamily="18" charset="0"/>
                      </a:rPr>
                      <m:t> </m:t>
                    </m:r>
                    <m:r>
                      <a:rPr lang="en-US" sz="1300" i="1">
                        <a:solidFill>
                          <a:srgbClr val="000000"/>
                        </a:solidFill>
                        <a:latin typeface="Cambria Math" panose="02040503050406030204" pitchFamily="18" charset="0"/>
                        <a:ea typeface="Cambria Math" panose="02040503050406030204" pitchFamily="18" charset="0"/>
                      </a:rPr>
                      <m:t>𝑀𝑅𝐼</m:t>
                    </m:r>
                    <m:r>
                      <a:rPr lang="en-US" sz="1300" i="1">
                        <a:solidFill>
                          <a:srgbClr val="000000"/>
                        </a:solidFill>
                        <a:latin typeface="Cambria Math" panose="02040503050406030204" pitchFamily="18" charset="0"/>
                        <a:ea typeface="Cambria Math" panose="02040503050406030204" pitchFamily="18" charset="0"/>
                      </a:rPr>
                      <m:t>×</m:t>
                    </m:r>
                    <m:f>
                      <m:fPr>
                        <m:ctrlPr>
                          <a:rPr lang="en-US" sz="1300" i="1">
                            <a:solidFill>
                              <a:srgbClr val="000000"/>
                            </a:solidFill>
                            <a:latin typeface="Cambria Math" panose="02040503050406030204" pitchFamily="18" charset="0"/>
                            <a:ea typeface="Cambria Math" panose="02040503050406030204" pitchFamily="18" charset="0"/>
                          </a:rPr>
                        </m:ctrlPr>
                      </m:fPr>
                      <m:num>
                        <m:r>
                          <a:rPr lang="en-US" sz="1300" i="1">
                            <a:solidFill>
                              <a:srgbClr val="000000"/>
                            </a:solidFill>
                            <a:latin typeface="Cambria Math" panose="02040503050406030204" pitchFamily="18" charset="0"/>
                            <a:ea typeface="Cambria Math" panose="02040503050406030204" pitchFamily="18" charset="0"/>
                          </a:rPr>
                          <m:t>𝑆𝑢𝑚𝑚𝑒𝑟</m:t>
                        </m:r>
                        <m:r>
                          <a:rPr lang="en-US" sz="1300" b="0" i="1" smtClean="0">
                            <a:solidFill>
                              <a:srgbClr val="000000"/>
                            </a:solidFill>
                            <a:latin typeface="Cambria Math" panose="02040503050406030204" pitchFamily="18" charset="0"/>
                            <a:ea typeface="Cambria Math" panose="02040503050406030204" pitchFamily="18" charset="0"/>
                          </a:rPr>
                          <m:t> </m:t>
                        </m:r>
                        <m:r>
                          <a:rPr lang="en-US" sz="1300" i="1">
                            <a:solidFill>
                              <a:srgbClr val="000000"/>
                            </a:solidFill>
                            <a:latin typeface="Cambria Math" panose="02040503050406030204" pitchFamily="18" charset="0"/>
                            <a:ea typeface="Cambria Math" panose="02040503050406030204" pitchFamily="18" charset="0"/>
                          </a:rPr>
                          <m:t>𝑄𝐶</m:t>
                        </m:r>
                      </m:num>
                      <m:den>
                        <m:r>
                          <a:rPr lang="en-US" sz="1300" i="1">
                            <a:solidFill>
                              <a:srgbClr val="000000"/>
                            </a:solidFill>
                            <a:latin typeface="Cambria Math" panose="02040503050406030204" pitchFamily="18" charset="0"/>
                            <a:ea typeface="Cambria Math" panose="02040503050406030204" pitchFamily="18" charset="0"/>
                          </a:rPr>
                          <m:t>𝐹𝐶𝐴</m:t>
                        </m:r>
                        <m:r>
                          <a:rPr lang="en-US" sz="1300" b="0" i="1" smtClean="0">
                            <a:solidFill>
                              <a:srgbClr val="000000"/>
                            </a:solidFill>
                            <a:latin typeface="Cambria Math" panose="02040503050406030204" pitchFamily="18" charset="0"/>
                            <a:ea typeface="Cambria Math" panose="02040503050406030204" pitchFamily="18" charset="0"/>
                          </a:rPr>
                          <m:t> </m:t>
                        </m:r>
                        <m:r>
                          <a:rPr lang="en-US" sz="1300" i="1">
                            <a:solidFill>
                              <a:srgbClr val="000000"/>
                            </a:solidFill>
                            <a:latin typeface="Cambria Math" panose="02040503050406030204" pitchFamily="18" charset="0"/>
                            <a:ea typeface="Cambria Math" panose="02040503050406030204" pitchFamily="18" charset="0"/>
                          </a:rPr>
                          <m:t>𝑄𝐶</m:t>
                        </m:r>
                      </m:den>
                    </m:f>
                    <m:r>
                      <a:rPr lang="en-US" sz="1300" i="1">
                        <a:solidFill>
                          <a:srgbClr val="000000"/>
                        </a:solidFill>
                        <a:latin typeface="Cambria Math" panose="02040503050406030204" pitchFamily="18" charset="0"/>
                        <a:ea typeface="Cambria Math" panose="02040503050406030204" pitchFamily="18" charset="0"/>
                      </a:rPr>
                      <m:t>+</m:t>
                    </m:r>
                    <m:r>
                      <a:rPr lang="en-US" sz="1300" i="1" smtClean="0">
                        <a:solidFill>
                          <a:srgbClr val="000000"/>
                        </a:solidFill>
                        <a:latin typeface="Cambria Math" panose="02040503050406030204" pitchFamily="18" charset="0"/>
                        <a:ea typeface="Cambria Math" panose="02040503050406030204" pitchFamily="18" charset="0"/>
                      </a:rPr>
                      <m:t>𝑊𝑖𝑛𝑡𝑒𝑟</m:t>
                    </m:r>
                    <m:r>
                      <a:rPr lang="en-US" sz="1300" b="0" i="1" smtClean="0">
                        <a:solidFill>
                          <a:srgbClr val="000000"/>
                        </a:solidFill>
                        <a:latin typeface="Cambria Math" panose="02040503050406030204" pitchFamily="18" charset="0"/>
                        <a:ea typeface="Cambria Math" panose="02040503050406030204" pitchFamily="18" charset="0"/>
                      </a:rPr>
                      <m:t> </m:t>
                    </m:r>
                    <m:r>
                      <a:rPr lang="en-US" sz="1300" i="1">
                        <a:solidFill>
                          <a:srgbClr val="000000"/>
                        </a:solidFill>
                        <a:latin typeface="Cambria Math" panose="02040503050406030204" pitchFamily="18" charset="0"/>
                        <a:ea typeface="Cambria Math" panose="02040503050406030204" pitchFamily="18" charset="0"/>
                      </a:rPr>
                      <m:t>𝑀𝑅𝐼</m:t>
                    </m:r>
                    <m:r>
                      <a:rPr lang="en-US" sz="1300" i="1">
                        <a:solidFill>
                          <a:srgbClr val="000000"/>
                        </a:solidFill>
                        <a:latin typeface="Cambria Math" panose="02040503050406030204" pitchFamily="18" charset="0"/>
                        <a:ea typeface="Cambria Math" panose="02040503050406030204" pitchFamily="18" charset="0"/>
                      </a:rPr>
                      <m:t>×</m:t>
                    </m:r>
                    <m:f>
                      <m:fPr>
                        <m:ctrlPr>
                          <a:rPr lang="en-US" sz="1300" i="1">
                            <a:solidFill>
                              <a:srgbClr val="000000"/>
                            </a:solidFill>
                            <a:latin typeface="Cambria Math" panose="02040503050406030204" pitchFamily="18" charset="0"/>
                            <a:ea typeface="Cambria Math" panose="02040503050406030204" pitchFamily="18" charset="0"/>
                          </a:rPr>
                        </m:ctrlPr>
                      </m:fPr>
                      <m:num>
                        <m:r>
                          <a:rPr lang="en-US" sz="1300" b="0" i="1" smtClean="0">
                            <a:solidFill>
                              <a:srgbClr val="000000"/>
                            </a:solidFill>
                            <a:latin typeface="Cambria Math" panose="02040503050406030204" pitchFamily="18" charset="0"/>
                            <a:ea typeface="Cambria Math" panose="02040503050406030204" pitchFamily="18" charset="0"/>
                          </a:rPr>
                          <m:t>𝑊𝑖𝑛𝑡𝑒𝑟</m:t>
                        </m:r>
                        <m:r>
                          <a:rPr lang="en-US" sz="1300" b="0" i="1" smtClean="0">
                            <a:solidFill>
                              <a:srgbClr val="000000"/>
                            </a:solidFill>
                            <a:latin typeface="Cambria Math" panose="02040503050406030204" pitchFamily="18" charset="0"/>
                            <a:ea typeface="Cambria Math" panose="02040503050406030204" pitchFamily="18" charset="0"/>
                          </a:rPr>
                          <m:t> </m:t>
                        </m:r>
                        <m:r>
                          <a:rPr lang="en-US" sz="1300" b="0" i="1" smtClean="0">
                            <a:solidFill>
                              <a:srgbClr val="000000"/>
                            </a:solidFill>
                            <a:latin typeface="Cambria Math" panose="02040503050406030204" pitchFamily="18" charset="0"/>
                            <a:ea typeface="Cambria Math" panose="02040503050406030204" pitchFamily="18" charset="0"/>
                          </a:rPr>
                          <m:t>𝑃𝑒𝑟𝑖𝑜𝑑</m:t>
                        </m:r>
                        <m:r>
                          <a:rPr lang="en-US" sz="1300" b="0" i="1" smtClean="0">
                            <a:solidFill>
                              <a:srgbClr val="000000"/>
                            </a:solidFill>
                            <a:latin typeface="Cambria Math" panose="02040503050406030204" pitchFamily="18" charset="0"/>
                            <a:ea typeface="Cambria Math" panose="02040503050406030204" pitchFamily="18" charset="0"/>
                          </a:rPr>
                          <m:t> </m:t>
                        </m:r>
                        <m:r>
                          <a:rPr lang="en-US" sz="1300" b="0" i="1" smtClean="0">
                            <a:solidFill>
                              <a:srgbClr val="000000"/>
                            </a:solidFill>
                            <a:latin typeface="Cambria Math" panose="02040503050406030204" pitchFamily="18" charset="0"/>
                            <a:ea typeface="Cambria Math" panose="02040503050406030204" pitchFamily="18" charset="0"/>
                          </a:rPr>
                          <m:t>𝐶𝑎𝑝𝑎𝑐𝑖𝑡𝑦</m:t>
                        </m:r>
                      </m:num>
                      <m:den>
                        <m:r>
                          <a:rPr lang="en-US" sz="1300" i="1">
                            <a:solidFill>
                              <a:srgbClr val="000000"/>
                            </a:solidFill>
                            <a:latin typeface="Cambria Math" panose="02040503050406030204" pitchFamily="18" charset="0"/>
                            <a:ea typeface="Cambria Math" panose="02040503050406030204" pitchFamily="18" charset="0"/>
                          </a:rPr>
                          <m:t>𝐹𝐶𝐴</m:t>
                        </m:r>
                        <m:r>
                          <a:rPr lang="en-US" sz="1300" b="0" i="1" smtClean="0">
                            <a:solidFill>
                              <a:srgbClr val="000000"/>
                            </a:solidFill>
                            <a:latin typeface="Cambria Math" panose="02040503050406030204" pitchFamily="18" charset="0"/>
                            <a:ea typeface="Cambria Math" panose="02040503050406030204" pitchFamily="18" charset="0"/>
                          </a:rPr>
                          <m:t> </m:t>
                        </m:r>
                        <m:r>
                          <a:rPr lang="en-US" sz="1300" i="1">
                            <a:solidFill>
                              <a:srgbClr val="000000"/>
                            </a:solidFill>
                            <a:latin typeface="Cambria Math" panose="02040503050406030204" pitchFamily="18" charset="0"/>
                            <a:ea typeface="Cambria Math" panose="02040503050406030204" pitchFamily="18" charset="0"/>
                          </a:rPr>
                          <m:t>𝑄𝐶</m:t>
                        </m:r>
                      </m:den>
                    </m:f>
                  </m:oMath>
                </a14:m>
                <a:r>
                  <a:rPr lang="en-US" sz="1300" i="1" dirty="0" smtClean="0">
                    <a:solidFill>
                      <a:srgbClr val="000000"/>
                    </a:solidFill>
                    <a:latin typeface="Cambria Math" panose="02040503050406030204" pitchFamily="18" charset="0"/>
                    <a:ea typeface="Cambria Math" panose="02040503050406030204" pitchFamily="18" charset="0"/>
                  </a:rPr>
                  <a:t/>
                </a:r>
                <a:br>
                  <a:rPr lang="en-US" sz="1300" i="1" dirty="0" smtClean="0">
                    <a:solidFill>
                      <a:srgbClr val="000000"/>
                    </a:solidFill>
                    <a:latin typeface="Cambria Math" panose="02040503050406030204" pitchFamily="18" charset="0"/>
                    <a:ea typeface="Cambria Math" panose="02040503050406030204" pitchFamily="18" charset="0"/>
                  </a:rPr>
                </a:br>
                <a:endParaRPr lang="en-US" sz="1300" i="1" dirty="0" smtClean="0">
                  <a:solidFill>
                    <a:srgbClr val="000000"/>
                  </a:solidFill>
                  <a:latin typeface="Cambria Math" panose="02040503050406030204" pitchFamily="18" charset="0"/>
                  <a:ea typeface="Cambria Math" panose="020405030504060302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65053" y="1187230"/>
                <a:ext cx="8813894" cy="604076"/>
              </a:xfrm>
              <a:prstGeom prst="rect">
                <a:avLst/>
              </a:prstGeom>
              <a:blipFill>
                <a:blip r:embed="rId2"/>
                <a:stretch>
                  <a:fillRect/>
                </a:stretch>
              </a:blipFill>
            </p:spPr>
            <p:txBody>
              <a:bodyPr/>
              <a:lstStyle/>
              <a:p>
                <a:r>
                  <a:rPr lang="en-US">
                    <a:noFill/>
                  </a:rPr>
                  <a:t> </a:t>
                </a:r>
              </a:p>
            </p:txBody>
          </p:sp>
        </mc:Fallback>
      </mc:AlternateContent>
      <p:cxnSp>
        <p:nvCxnSpPr>
          <p:cNvPr id="16" name="Straight Arrow Connector 15"/>
          <p:cNvCxnSpPr/>
          <p:nvPr/>
        </p:nvCxnSpPr>
        <p:spPr>
          <a:xfrm flipV="1">
            <a:off x="6629400" y="1352550"/>
            <a:ext cx="0" cy="14221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3510963" y="2855952"/>
                <a:ext cx="5429884"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i="1" smtClean="0">
                          <a:solidFill>
                            <a:srgbClr val="000000"/>
                          </a:solidFill>
                          <a:latin typeface="Cambria Math" panose="02040503050406030204" pitchFamily="18" charset="0"/>
                        </a:rPr>
                        <m:t>𝐹𝑖𝑟𝑚𝐶𝑎𝑝𝑎𝑐𝑖𝑡𝑦</m:t>
                      </m:r>
                      <m:r>
                        <a:rPr lang="en-US" sz="1200" i="1" smtClean="0">
                          <a:solidFill>
                            <a:srgbClr val="000000"/>
                          </a:solidFill>
                          <a:latin typeface="Cambria Math" panose="02040503050406030204" pitchFamily="18" charset="0"/>
                        </a:rPr>
                        <m:t>+</m:t>
                      </m:r>
                      <m:r>
                        <a:rPr lang="en-US" sz="1200" i="1" smtClean="0">
                          <a:solidFill>
                            <a:srgbClr val="000000"/>
                          </a:solidFill>
                          <a:latin typeface="Cambria Math" panose="02040503050406030204" pitchFamily="18" charset="0"/>
                        </a:rPr>
                        <m:t>𝑁𝑜𝑛𝐹𝑖𝑟𝑚𝐶𝑎𝑝𝑎𝑐𝑖𝑡𝑦</m:t>
                      </m:r>
                      <m:r>
                        <a:rPr lang="en-US" sz="1200" i="1">
                          <a:solidFill>
                            <a:srgbClr val="000000"/>
                          </a:solidFill>
                          <a:latin typeface="Cambria Math" panose="02040503050406030204" pitchFamily="18" charset="0"/>
                          <a:ea typeface="Cambria Math" panose="02040503050406030204" pitchFamily="18" charset="0"/>
                        </a:rPr>
                        <m:t>×(1−</m:t>
                      </m:r>
                      <m:r>
                        <a:rPr lang="en-US" sz="1200" i="1">
                          <a:solidFill>
                            <a:srgbClr val="000000"/>
                          </a:solidFill>
                          <a:latin typeface="Cambria Math" panose="02040503050406030204" pitchFamily="18" charset="0"/>
                          <a:ea typeface="Cambria Math" panose="02040503050406030204" pitchFamily="18" charset="0"/>
                        </a:rPr>
                        <m:t>𝐷𝑒𝑟𝑎𝑡𝑖𝑛𝑔𝐹𝑎𝑐𝑡𝑜𝑟</m:t>
                      </m:r>
                      <m:r>
                        <a:rPr lang="en-US" sz="1200" i="1">
                          <a:solidFill>
                            <a:srgbClr val="000000"/>
                          </a:solidFill>
                          <a:latin typeface="Cambria Math" panose="02040503050406030204" pitchFamily="18" charset="0"/>
                          <a:ea typeface="Cambria Math" panose="02040503050406030204" pitchFamily="18" charset="0"/>
                        </a:rPr>
                        <m:t>)</m:t>
                      </m:r>
                      <m:r>
                        <m:rPr>
                          <m:nor/>
                        </m:rPr>
                        <a:rPr lang="en-US" sz="1200">
                          <a:solidFill>
                            <a:srgbClr val="000000"/>
                          </a:solidFill>
                          <a:latin typeface="Cambria Math" panose="02040503050406030204" pitchFamily="18" charset="0"/>
                          <a:ea typeface="Cambria Math" panose="02040503050406030204" pitchFamily="18" charset="0"/>
                        </a:rPr>
                        <m:t> </m:t>
                      </m:r>
                      <m:r>
                        <m:rPr>
                          <m:nor/>
                        </m:rPr>
                        <a:rPr lang="en-US" sz="1200" dirty="0">
                          <a:solidFill>
                            <a:srgbClr val="000000"/>
                          </a:solidFill>
                        </a:rPr>
                        <m:t>if</m:t>
                      </m:r>
                      <m:r>
                        <m:rPr>
                          <m:nor/>
                        </m:rPr>
                        <a:rPr lang="en-US" sz="1200" dirty="0">
                          <a:solidFill>
                            <a:srgbClr val="000000"/>
                          </a:solidFill>
                        </a:rPr>
                        <m:t> </m:t>
                      </m:r>
                      <m:r>
                        <m:rPr>
                          <m:nor/>
                        </m:rPr>
                        <a:rPr lang="en-US" sz="1200" dirty="0">
                          <a:solidFill>
                            <a:srgbClr val="000000"/>
                          </a:solidFill>
                        </a:rPr>
                        <m:t>subject</m:t>
                      </m:r>
                      <m:r>
                        <m:rPr>
                          <m:nor/>
                        </m:rPr>
                        <a:rPr lang="en-US" sz="1200" dirty="0">
                          <a:solidFill>
                            <a:srgbClr val="000000"/>
                          </a:solidFill>
                        </a:rPr>
                        <m:t> </m:t>
                      </m:r>
                      <m:r>
                        <m:rPr>
                          <m:nor/>
                        </m:rPr>
                        <a:rPr lang="en-US" sz="1200" dirty="0">
                          <a:solidFill>
                            <a:srgbClr val="000000"/>
                          </a:solidFill>
                        </a:rPr>
                        <m:t>to</m:t>
                      </m:r>
                      <m:r>
                        <m:rPr>
                          <m:nor/>
                        </m:rPr>
                        <a:rPr lang="en-US" sz="1200" dirty="0">
                          <a:solidFill>
                            <a:srgbClr val="000000"/>
                          </a:solidFill>
                        </a:rPr>
                        <m:t> </m:t>
                      </m:r>
                      <m:r>
                        <m:rPr>
                          <m:nor/>
                        </m:rPr>
                        <a:rPr lang="en-US" sz="1200" dirty="0">
                          <a:solidFill>
                            <a:srgbClr val="000000"/>
                          </a:solidFill>
                        </a:rPr>
                        <m:t>derating</m:t>
                      </m:r>
                    </m:oMath>
                    <m:oMath xmlns:m="http://schemas.openxmlformats.org/officeDocument/2006/math">
                      <m:r>
                        <a:rPr lang="en-US" sz="1200" i="1" dirty="0">
                          <a:solidFill>
                            <a:srgbClr val="000000"/>
                          </a:solidFill>
                          <a:latin typeface="Cambria Math" panose="02040503050406030204" pitchFamily="18" charset="0"/>
                        </a:rPr>
                        <m:t>0</m:t>
                      </m:r>
                      <m:r>
                        <a:rPr lang="en-US" sz="1200" b="0" i="1" dirty="0" smtClean="0">
                          <a:solidFill>
                            <a:srgbClr val="000000"/>
                          </a:solidFill>
                          <a:latin typeface="Cambria Math" panose="02040503050406030204" pitchFamily="18" charset="0"/>
                        </a:rPr>
                        <m:t> </m:t>
                      </m:r>
                      <m:r>
                        <m:rPr>
                          <m:sty m:val="p"/>
                        </m:rPr>
                        <a:rPr lang="en-US" sz="1200" dirty="0">
                          <a:solidFill>
                            <a:srgbClr val="000000"/>
                          </a:solidFill>
                          <a:latin typeface="Cambria Math" panose="02040503050406030204" pitchFamily="18" charset="0"/>
                        </a:rPr>
                        <m:t>if</m:t>
                      </m:r>
                      <m:r>
                        <a:rPr lang="en-US" sz="1200" dirty="0">
                          <a:solidFill>
                            <a:srgbClr val="000000"/>
                          </a:solidFill>
                          <a:latin typeface="Cambria Math" panose="02040503050406030204" pitchFamily="18" charset="0"/>
                        </a:rPr>
                        <m:t> </m:t>
                      </m:r>
                      <m:r>
                        <m:rPr>
                          <m:sty m:val="p"/>
                        </m:rPr>
                        <a:rPr lang="en-US" sz="1200" dirty="0">
                          <a:solidFill>
                            <a:srgbClr val="000000"/>
                          </a:solidFill>
                          <a:latin typeface="Cambria Math" panose="02040503050406030204" pitchFamily="18" charset="0"/>
                        </a:rPr>
                        <m:t>operationally</m:t>
                      </m:r>
                      <m:r>
                        <a:rPr lang="en-US" sz="1200" dirty="0">
                          <a:solidFill>
                            <a:srgbClr val="000000"/>
                          </a:solidFill>
                          <a:latin typeface="Cambria Math" panose="02040503050406030204" pitchFamily="18" charset="0"/>
                        </a:rPr>
                        <m:t> </m:t>
                      </m:r>
                      <m:r>
                        <m:rPr>
                          <m:sty m:val="p"/>
                        </m:rPr>
                        <a:rPr lang="en-US" sz="1200" dirty="0">
                          <a:solidFill>
                            <a:srgbClr val="000000"/>
                          </a:solidFill>
                          <a:latin typeface="Cambria Math" panose="02040503050406030204" pitchFamily="18" charset="0"/>
                        </a:rPr>
                        <m:t>limited</m:t>
                      </m:r>
                    </m:oMath>
                    <m:oMath xmlns:m="http://schemas.openxmlformats.org/officeDocument/2006/math">
                      <m:r>
                        <a:rPr lang="en-US" sz="1200" i="1">
                          <a:solidFill>
                            <a:srgbClr val="000000"/>
                          </a:solidFill>
                          <a:latin typeface="Cambria Math" panose="02040503050406030204" pitchFamily="18" charset="0"/>
                        </a:rPr>
                        <m:t>𝑊𝑖𝑛𝑡𝑒𝑟</m:t>
                      </m:r>
                      <m:r>
                        <a:rPr lang="en-US" sz="1200" b="0" i="1" smtClean="0">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𝑄𝐶</m:t>
                      </m:r>
                      <m:r>
                        <m:rPr>
                          <m:nor/>
                        </m:rPr>
                        <a:rPr lang="en-US" sz="1200" dirty="0">
                          <a:solidFill>
                            <a:srgbClr val="000000"/>
                          </a:solidFill>
                        </a:rPr>
                        <m:t> </m:t>
                      </m:r>
                      <m:r>
                        <m:rPr>
                          <m:nor/>
                        </m:rPr>
                        <a:rPr lang="en-US" sz="1200" dirty="0">
                          <a:solidFill>
                            <a:srgbClr val="000000"/>
                          </a:solidFill>
                        </a:rPr>
                        <m:t>otherwise</m:t>
                      </m:r>
                    </m:oMath>
                  </m:oMathPara>
                </a14:m>
                <a:endParaRPr lang="en-US" sz="1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510963" y="2855952"/>
                <a:ext cx="5429884" cy="553998"/>
              </a:xfrm>
              <a:prstGeom prst="rect">
                <a:avLst/>
              </a:prstGeom>
              <a:blipFill>
                <a:blip r:embed="rId3"/>
                <a:stretch>
                  <a:fillRect l="-561" r="-449"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828800" y="2100980"/>
                <a:ext cx="1219200" cy="46673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1200" i="1" smtClean="0">
                          <a:solidFill>
                            <a:srgbClr val="000000"/>
                          </a:solidFill>
                          <a:latin typeface="Cambria Math" panose="02040503050406030204" pitchFamily="18" charset="0"/>
                          <a:ea typeface="Cambria Math" panose="02040503050406030204" pitchFamily="18" charset="0"/>
                        </a:rPr>
                        <m:t>−</m:t>
                      </m:r>
                      <m:f>
                        <m:fPr>
                          <m:ctrlPr>
                            <a:rPr lang="en-US" sz="1200" i="1">
                              <a:solidFill>
                                <a:srgbClr val="000000"/>
                              </a:solidFill>
                              <a:latin typeface="Cambria Math" panose="02040503050406030204" pitchFamily="18" charset="0"/>
                              <a:ea typeface="Cambria Math" panose="02040503050406030204" pitchFamily="18" charset="0"/>
                            </a:rPr>
                          </m:ctrlPr>
                        </m:fPr>
                        <m:num>
                          <m:r>
                            <a:rPr lang="en-US" sz="1200" i="1">
                              <a:solidFill>
                                <a:srgbClr val="000000"/>
                              </a:solidFill>
                              <a:latin typeface="Cambria Math" panose="02040503050406030204" pitchFamily="18" charset="0"/>
                              <a:ea typeface="Cambria Math" panose="02040503050406030204" pitchFamily="18" charset="0"/>
                            </a:rPr>
                            <m:t>∆</m:t>
                          </m:r>
                          <m:sSub>
                            <m:sSubPr>
                              <m:ctrlPr>
                                <a:rPr lang="en-US" sz="1200" i="1">
                                  <a:solidFill>
                                    <a:srgbClr val="000000"/>
                                  </a:solidFill>
                                  <a:latin typeface="Cambria Math" panose="02040503050406030204" pitchFamily="18" charset="0"/>
                                  <a:ea typeface="Cambria Math" panose="02040503050406030204" pitchFamily="18" charset="0"/>
                                </a:rPr>
                              </m:ctrlPr>
                            </m:sSubPr>
                            <m:e>
                              <m:r>
                                <a:rPr lang="en-US" sz="1200" i="1">
                                  <a:solidFill>
                                    <a:srgbClr val="000000"/>
                                  </a:solidFill>
                                  <a:latin typeface="Cambria Math" panose="02040503050406030204" pitchFamily="18" charset="0"/>
                                  <a:ea typeface="Cambria Math" panose="02040503050406030204" pitchFamily="18" charset="0"/>
                                </a:rPr>
                                <m:t>𝐸𝑈𝐸</m:t>
                              </m:r>
                            </m:e>
                            <m:sub>
                              <m:r>
                                <a:rPr lang="en-US" sz="1200" i="1">
                                  <a:solidFill>
                                    <a:srgbClr val="000000"/>
                                  </a:solidFill>
                                  <a:latin typeface="Cambria Math" panose="02040503050406030204" pitchFamily="18" charset="0"/>
                                  <a:ea typeface="Cambria Math" panose="02040503050406030204" pitchFamily="18" charset="0"/>
                                </a:rPr>
                                <m:t>𝑆𝑢𝑚𝑚𝑒𝑟</m:t>
                              </m:r>
                            </m:sub>
                          </m:sSub>
                        </m:num>
                        <m:den>
                          <m:r>
                            <a:rPr lang="en-US" sz="1200" i="1">
                              <a:solidFill>
                                <a:srgbClr val="000000"/>
                              </a:solidFill>
                              <a:latin typeface="Cambria Math" panose="02040503050406030204" pitchFamily="18" charset="0"/>
                              <a:ea typeface="Cambria Math" panose="02040503050406030204" pitchFamily="18" charset="0"/>
                            </a:rPr>
                            <m:t>∆</m:t>
                          </m:r>
                          <m:r>
                            <a:rPr lang="en-US" sz="1200" i="1">
                              <a:solidFill>
                                <a:srgbClr val="000000"/>
                              </a:solidFill>
                              <a:latin typeface="Cambria Math" panose="02040503050406030204" pitchFamily="18" charset="0"/>
                              <a:ea typeface="Cambria Math" panose="02040503050406030204" pitchFamily="18" charset="0"/>
                            </a:rPr>
                            <m:t>𝑆𝑢𝑚𝑚𝑒𝑟</m:t>
                          </m:r>
                          <m:r>
                            <a:rPr lang="en-US" sz="1200" b="0" i="1" smtClean="0">
                              <a:solidFill>
                                <a:srgbClr val="000000"/>
                              </a:solidFill>
                              <a:latin typeface="Cambria Math" panose="02040503050406030204" pitchFamily="18" charset="0"/>
                              <a:ea typeface="Cambria Math" panose="02040503050406030204" pitchFamily="18" charset="0"/>
                            </a:rPr>
                            <m:t> </m:t>
                          </m:r>
                          <m:r>
                            <a:rPr lang="en-US" sz="1200" i="1">
                              <a:solidFill>
                                <a:srgbClr val="000000"/>
                              </a:solidFill>
                              <a:latin typeface="Cambria Math" panose="02040503050406030204" pitchFamily="18" charset="0"/>
                              <a:ea typeface="Cambria Math" panose="02040503050406030204" pitchFamily="18" charset="0"/>
                            </a:rPr>
                            <m:t>𝑄𝐶</m:t>
                          </m:r>
                        </m:den>
                      </m:f>
                    </m:oMath>
                  </m:oMathPara>
                </a14:m>
                <a:endParaRPr lang="en-US" sz="1200" i="1" dirty="0" smtClean="0">
                  <a:solidFill>
                    <a:srgbClr val="000000"/>
                  </a:solidFill>
                  <a:latin typeface="Cambria Math" panose="02040503050406030204" pitchFamily="18" charset="0"/>
                  <a:ea typeface="Cambria Math" panose="020405030504060302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828800" y="2100980"/>
                <a:ext cx="1219200" cy="466731"/>
              </a:xfrm>
              <a:prstGeom prst="rect">
                <a:avLst/>
              </a:prstGeom>
              <a:blipFill>
                <a:blip r:embed="rId4"/>
                <a:stretch>
                  <a:fillRect b="-2632"/>
                </a:stretch>
              </a:blipFill>
            </p:spPr>
            <p:txBody>
              <a:bodyPr/>
              <a:lstStyle/>
              <a:p>
                <a:r>
                  <a:rPr lang="en-US">
                    <a:noFill/>
                  </a:rPr>
                  <a:t> </a:t>
                </a:r>
              </a:p>
            </p:txBody>
          </p:sp>
        </mc:Fallback>
      </mc:AlternateContent>
      <p:cxnSp>
        <p:nvCxnSpPr>
          <p:cNvPr id="9" name="Straight Arrow Connector 8"/>
          <p:cNvCxnSpPr>
            <a:stCxn id="6" idx="0"/>
          </p:cNvCxnSpPr>
          <p:nvPr/>
        </p:nvCxnSpPr>
        <p:spPr>
          <a:xfrm flipV="1">
            <a:off x="2438400" y="1489268"/>
            <a:ext cx="1072563" cy="611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tangle 10"/>
              <p:cNvSpPr/>
              <p:nvPr/>
            </p:nvSpPr>
            <p:spPr>
              <a:xfrm>
                <a:off x="4363814" y="2096941"/>
                <a:ext cx="2108153" cy="47077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1200" i="1" smtClean="0">
                          <a:solidFill>
                            <a:srgbClr val="000000"/>
                          </a:solidFill>
                          <a:latin typeface="Cambria Math" panose="02040503050406030204" pitchFamily="18" charset="0"/>
                          <a:ea typeface="Cambria Math" panose="02040503050406030204" pitchFamily="18" charset="0"/>
                        </a:rPr>
                        <m:t>−</m:t>
                      </m:r>
                      <m:f>
                        <m:fPr>
                          <m:ctrlPr>
                            <a:rPr lang="en-US" sz="1200" i="1">
                              <a:solidFill>
                                <a:srgbClr val="000000"/>
                              </a:solidFill>
                              <a:latin typeface="Cambria Math" panose="02040503050406030204" pitchFamily="18" charset="0"/>
                              <a:ea typeface="Cambria Math" panose="02040503050406030204" pitchFamily="18" charset="0"/>
                            </a:rPr>
                          </m:ctrlPr>
                        </m:fPr>
                        <m:num>
                          <m:r>
                            <a:rPr lang="en-US" sz="1200" i="1">
                              <a:solidFill>
                                <a:srgbClr val="000000"/>
                              </a:solidFill>
                              <a:latin typeface="Cambria Math" panose="02040503050406030204" pitchFamily="18" charset="0"/>
                              <a:ea typeface="Cambria Math" panose="02040503050406030204" pitchFamily="18" charset="0"/>
                            </a:rPr>
                            <m:t>∆</m:t>
                          </m:r>
                          <m:sSub>
                            <m:sSubPr>
                              <m:ctrlPr>
                                <a:rPr lang="en-US" sz="1200" i="1">
                                  <a:solidFill>
                                    <a:srgbClr val="000000"/>
                                  </a:solidFill>
                                  <a:latin typeface="Cambria Math" panose="02040503050406030204" pitchFamily="18" charset="0"/>
                                  <a:ea typeface="Cambria Math" panose="02040503050406030204" pitchFamily="18" charset="0"/>
                                </a:rPr>
                              </m:ctrlPr>
                            </m:sSubPr>
                            <m:e>
                              <m:r>
                                <a:rPr lang="en-US" sz="1200" i="1">
                                  <a:solidFill>
                                    <a:srgbClr val="000000"/>
                                  </a:solidFill>
                                  <a:latin typeface="Cambria Math" panose="02040503050406030204" pitchFamily="18" charset="0"/>
                                  <a:ea typeface="Cambria Math" panose="02040503050406030204" pitchFamily="18" charset="0"/>
                                </a:rPr>
                                <m:t>𝐸𝑈𝐸</m:t>
                              </m:r>
                            </m:e>
                            <m:sub>
                              <m:r>
                                <a:rPr lang="en-US" sz="1200" i="1">
                                  <a:solidFill>
                                    <a:srgbClr val="000000"/>
                                  </a:solidFill>
                                  <a:latin typeface="Cambria Math" panose="02040503050406030204" pitchFamily="18" charset="0"/>
                                  <a:ea typeface="Cambria Math" panose="02040503050406030204" pitchFamily="18" charset="0"/>
                                </a:rPr>
                                <m:t>𝑊𝑖𝑛𝑡𝑒𝑟</m:t>
                              </m:r>
                              <m:r>
                                <a:rPr lang="en-US" sz="1200" b="0" i="1" smtClean="0">
                                  <a:solidFill>
                                    <a:srgbClr val="000000"/>
                                  </a:solidFill>
                                  <a:latin typeface="Cambria Math" panose="02040503050406030204" pitchFamily="18" charset="0"/>
                                  <a:ea typeface="Cambria Math" panose="02040503050406030204" pitchFamily="18" charset="0"/>
                                </a:rPr>
                                <m:t> </m:t>
                              </m:r>
                              <m:r>
                                <a:rPr lang="en-US" sz="1200" i="1">
                                  <a:solidFill>
                                    <a:srgbClr val="000000"/>
                                  </a:solidFill>
                                  <a:latin typeface="Cambria Math" panose="02040503050406030204" pitchFamily="18" charset="0"/>
                                  <a:ea typeface="Cambria Math" panose="02040503050406030204" pitchFamily="18" charset="0"/>
                                </a:rPr>
                                <m:t>𝑃𝑒𝑟𝑖𝑜𝑑</m:t>
                              </m:r>
                            </m:sub>
                          </m:sSub>
                        </m:num>
                        <m:den>
                          <m:r>
                            <a:rPr lang="en-US" sz="1200" i="1">
                              <a:solidFill>
                                <a:srgbClr val="000000"/>
                              </a:solidFill>
                              <a:latin typeface="Cambria Math" panose="02040503050406030204" pitchFamily="18" charset="0"/>
                              <a:ea typeface="Cambria Math" panose="02040503050406030204" pitchFamily="18" charset="0"/>
                            </a:rPr>
                            <m:t>∆</m:t>
                          </m:r>
                          <m:r>
                            <a:rPr lang="en-US" sz="1200" b="0" i="1" smtClean="0">
                              <a:solidFill>
                                <a:srgbClr val="000000"/>
                              </a:solidFill>
                              <a:latin typeface="Cambria Math" panose="02040503050406030204" pitchFamily="18" charset="0"/>
                              <a:ea typeface="Cambria Math" panose="02040503050406030204" pitchFamily="18" charset="0"/>
                            </a:rPr>
                            <m:t>𝑊𝑖𝑛𝑡𝑒𝑟</m:t>
                          </m:r>
                          <m:r>
                            <a:rPr lang="en-US" sz="1200" b="0" i="1" smtClean="0">
                              <a:solidFill>
                                <a:srgbClr val="000000"/>
                              </a:solidFill>
                              <a:latin typeface="Cambria Math" panose="02040503050406030204" pitchFamily="18" charset="0"/>
                              <a:ea typeface="Cambria Math" panose="02040503050406030204" pitchFamily="18" charset="0"/>
                            </a:rPr>
                            <m:t> </m:t>
                          </m:r>
                          <m:r>
                            <a:rPr lang="en-US" sz="1200" b="0" i="1" smtClean="0">
                              <a:solidFill>
                                <a:srgbClr val="000000"/>
                              </a:solidFill>
                              <a:latin typeface="Cambria Math" panose="02040503050406030204" pitchFamily="18" charset="0"/>
                              <a:ea typeface="Cambria Math" panose="02040503050406030204" pitchFamily="18" charset="0"/>
                            </a:rPr>
                            <m:t>𝑃𝑒𝑟𝑖𝑜𝑑</m:t>
                          </m:r>
                          <m:r>
                            <a:rPr lang="en-US" sz="1200" b="0" i="1" smtClean="0">
                              <a:solidFill>
                                <a:srgbClr val="000000"/>
                              </a:solidFill>
                              <a:latin typeface="Cambria Math" panose="02040503050406030204" pitchFamily="18" charset="0"/>
                              <a:ea typeface="Cambria Math" panose="02040503050406030204" pitchFamily="18" charset="0"/>
                            </a:rPr>
                            <m:t> </m:t>
                          </m:r>
                          <m:r>
                            <a:rPr lang="en-US" sz="1200" b="0" i="1" smtClean="0">
                              <a:solidFill>
                                <a:srgbClr val="000000"/>
                              </a:solidFill>
                              <a:latin typeface="Cambria Math" panose="02040503050406030204" pitchFamily="18" charset="0"/>
                              <a:ea typeface="Cambria Math" panose="02040503050406030204" pitchFamily="18" charset="0"/>
                            </a:rPr>
                            <m:t>𝐶𝑎𝑝𝑎𝑐𝑖𝑡𝑦</m:t>
                          </m:r>
                        </m:den>
                      </m:f>
                    </m:oMath>
                  </m:oMathPara>
                </a14:m>
                <a:endParaRPr lang="en-US" sz="1200" i="1" dirty="0" smtClean="0">
                  <a:solidFill>
                    <a:srgbClr val="000000"/>
                  </a:solidFill>
                  <a:latin typeface="Cambria Math" panose="02040503050406030204" pitchFamily="18" charset="0"/>
                  <a:ea typeface="Cambria Math" panose="020405030504060302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4363814" y="2096941"/>
                <a:ext cx="2108153" cy="470770"/>
              </a:xfrm>
              <a:prstGeom prst="rect">
                <a:avLst/>
              </a:prstGeom>
              <a:blipFill>
                <a:blip r:embed="rId5"/>
                <a:stretch>
                  <a:fillRect b="-3896"/>
                </a:stretch>
              </a:blipFill>
            </p:spPr>
            <p:txBody>
              <a:bodyPr/>
              <a:lstStyle/>
              <a:p>
                <a:r>
                  <a:rPr lang="en-US">
                    <a:noFill/>
                  </a:rPr>
                  <a:t> </a:t>
                </a:r>
              </a:p>
            </p:txBody>
          </p:sp>
        </mc:Fallback>
      </mc:AlternateContent>
      <p:cxnSp>
        <p:nvCxnSpPr>
          <p:cNvPr id="13" name="Straight Arrow Connector 12"/>
          <p:cNvCxnSpPr/>
          <p:nvPr/>
        </p:nvCxnSpPr>
        <p:spPr>
          <a:xfrm flipV="1">
            <a:off x="5562600" y="1529279"/>
            <a:ext cx="152400" cy="567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64687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53</a:t>
            </a:fld>
            <a:endParaRPr lang="en-US" dirty="0"/>
          </a:p>
        </p:txBody>
      </p:sp>
      <p:sp>
        <p:nvSpPr>
          <p:cNvPr id="3" name="Title 2"/>
          <p:cNvSpPr>
            <a:spLocks noGrp="1"/>
          </p:cNvSpPr>
          <p:nvPr>
            <p:ph type="title"/>
          </p:nvPr>
        </p:nvSpPr>
        <p:spPr/>
        <p:txBody>
          <a:bodyPr>
            <a:normAutofit/>
          </a:bodyPr>
          <a:lstStyle/>
          <a:p>
            <a:r>
              <a:rPr lang="en-US" dirty="0" err="1" smtClean="0"/>
              <a:t>rMRI</a:t>
            </a:r>
            <a:r>
              <a:rPr lang="en-US" dirty="0" smtClean="0"/>
              <a:t> Calculation</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3200400" y="1733550"/>
                <a:ext cx="2174651" cy="528478"/>
              </a:xfrm>
              <a:prstGeom prst="rect">
                <a:avLst/>
              </a:prstGeom>
              <a:noFill/>
            </p:spPr>
            <p:txBody>
              <a:bodyPr wrap="square" rtlCol="0">
                <a:spAutoFit/>
              </a:bodyPr>
              <a:lstStyle/>
              <a:p>
                <a:pPr algn="ctr"/>
                <a14:m>
                  <m:oMathPara xmlns:m="http://schemas.openxmlformats.org/officeDocument/2006/math">
                    <m:oMathParaPr>
                      <m:jc m:val="left"/>
                    </m:oMathParaPr>
                    <m:oMath xmlns:m="http://schemas.openxmlformats.org/officeDocument/2006/math">
                      <m:r>
                        <a:rPr lang="en-US" sz="1300" b="0" i="1" smtClean="0">
                          <a:solidFill>
                            <a:srgbClr val="000000"/>
                          </a:solidFill>
                          <a:latin typeface="Cambria Math" panose="02040503050406030204" pitchFamily="18" charset="0"/>
                          <a:ea typeface="Cambria Math" panose="02040503050406030204" pitchFamily="18" charset="0"/>
                        </a:rPr>
                        <m:t>𝑟𝑀𝑅𝐼</m:t>
                      </m:r>
                      <m:r>
                        <a:rPr lang="en-US" sz="1300" b="0" i="1" smtClean="0">
                          <a:solidFill>
                            <a:srgbClr val="000000"/>
                          </a:solidFill>
                          <a:latin typeface="Cambria Math" panose="02040503050406030204" pitchFamily="18" charset="0"/>
                          <a:ea typeface="Cambria Math" panose="02040503050406030204" pitchFamily="18" charset="0"/>
                        </a:rPr>
                        <m:t>=</m:t>
                      </m:r>
                      <m:f>
                        <m:fPr>
                          <m:ctrlPr>
                            <a:rPr lang="en-US" sz="1300" b="0" i="1" smtClean="0">
                              <a:solidFill>
                                <a:srgbClr val="000000"/>
                              </a:solidFill>
                              <a:latin typeface="Cambria Math" panose="02040503050406030204" pitchFamily="18" charset="0"/>
                              <a:ea typeface="Cambria Math" panose="02040503050406030204" pitchFamily="18" charset="0"/>
                            </a:rPr>
                          </m:ctrlPr>
                        </m:fPr>
                        <m:num>
                          <m:r>
                            <a:rPr lang="en-US" sz="1300" b="0" i="1" smtClean="0">
                              <a:solidFill>
                                <a:srgbClr val="000000"/>
                              </a:solidFill>
                              <a:latin typeface="Cambria Math" panose="02040503050406030204" pitchFamily="18" charset="0"/>
                              <a:ea typeface="Cambria Math" panose="02040503050406030204" pitchFamily="18" charset="0"/>
                            </a:rPr>
                            <m:t>𝐴𝑛𝑛𝑢𝑎𝑙</m:t>
                          </m:r>
                          <m:r>
                            <a:rPr lang="en-US" sz="1300" b="0" i="1" smtClean="0">
                              <a:solidFill>
                                <a:srgbClr val="000000"/>
                              </a:solidFill>
                              <a:latin typeface="Cambria Math" panose="02040503050406030204" pitchFamily="18" charset="0"/>
                              <a:ea typeface="Cambria Math" panose="02040503050406030204" pitchFamily="18" charset="0"/>
                            </a:rPr>
                            <m:t> </m:t>
                          </m:r>
                          <m:r>
                            <a:rPr lang="en-US" sz="1300" b="0" i="1" smtClean="0">
                              <a:solidFill>
                                <a:srgbClr val="000000"/>
                              </a:solidFill>
                              <a:latin typeface="Cambria Math" panose="02040503050406030204" pitchFamily="18" charset="0"/>
                              <a:ea typeface="Cambria Math" panose="02040503050406030204" pitchFamily="18" charset="0"/>
                            </a:rPr>
                            <m:t>𝑀𝑅𝐼</m:t>
                          </m:r>
                        </m:num>
                        <m:den>
                          <m:sSub>
                            <m:sSubPr>
                              <m:ctrlPr>
                                <a:rPr lang="en-US" sz="1300" i="1">
                                  <a:solidFill>
                                    <a:srgbClr val="000000"/>
                                  </a:solidFill>
                                  <a:latin typeface="Cambria Math" panose="02040503050406030204" pitchFamily="18" charset="0"/>
                                  <a:ea typeface="Cambria Math" panose="02040503050406030204" pitchFamily="18" charset="0"/>
                                </a:rPr>
                              </m:ctrlPr>
                            </m:sSubPr>
                            <m:e>
                              <m:r>
                                <a:rPr lang="en-US" sz="1300" b="0" i="1" smtClean="0">
                                  <a:solidFill>
                                    <a:srgbClr val="000000"/>
                                  </a:solidFill>
                                  <a:latin typeface="Cambria Math" panose="02040503050406030204" pitchFamily="18" charset="0"/>
                                  <a:ea typeface="Cambria Math" panose="02040503050406030204" pitchFamily="18" charset="0"/>
                                </a:rPr>
                                <m:t>𝐴𝑛𝑛𝑢𝑎𝑙</m:t>
                              </m:r>
                              <m:r>
                                <a:rPr lang="en-US" sz="1300" b="0" i="1" smtClean="0">
                                  <a:solidFill>
                                    <a:srgbClr val="000000"/>
                                  </a:solidFill>
                                  <a:latin typeface="Cambria Math" panose="02040503050406030204" pitchFamily="18" charset="0"/>
                                  <a:ea typeface="Cambria Math" panose="02040503050406030204" pitchFamily="18" charset="0"/>
                                </a:rPr>
                                <m:t> </m:t>
                              </m:r>
                              <m:r>
                                <a:rPr lang="en-US" sz="1300" i="1">
                                  <a:solidFill>
                                    <a:srgbClr val="000000"/>
                                  </a:solidFill>
                                  <a:latin typeface="Cambria Math" panose="02040503050406030204" pitchFamily="18" charset="0"/>
                                  <a:ea typeface="Cambria Math" panose="02040503050406030204" pitchFamily="18" charset="0"/>
                                </a:rPr>
                                <m:t>𝑀𝑅𝐼</m:t>
                              </m:r>
                            </m:e>
                            <m:sub>
                              <m:r>
                                <a:rPr lang="en-US" sz="1300" i="1">
                                  <a:solidFill>
                                    <a:srgbClr val="000000"/>
                                  </a:solidFill>
                                  <a:latin typeface="Cambria Math" panose="02040503050406030204" pitchFamily="18" charset="0"/>
                                  <a:ea typeface="Cambria Math" panose="02040503050406030204" pitchFamily="18" charset="0"/>
                                </a:rPr>
                                <m:t>𝑝𝑒𝑟𝑓𝑒𝑐𝑡</m:t>
                              </m:r>
                            </m:sub>
                          </m:sSub>
                        </m:den>
                      </m:f>
                    </m:oMath>
                  </m:oMathPara>
                </a14:m>
                <a:endParaRPr lang="en-US" sz="1300" i="1" dirty="0" smtClean="0">
                  <a:solidFill>
                    <a:srgbClr val="000000"/>
                  </a:solidFill>
                  <a:latin typeface="Cambria Math" panose="02040503050406030204" pitchFamily="18" charset="0"/>
                  <a:ea typeface="Cambria Math" panose="020405030504060302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200400" y="1733550"/>
                <a:ext cx="2174651" cy="528478"/>
              </a:xfrm>
              <a:prstGeom prst="rect">
                <a:avLst/>
              </a:prstGeom>
              <a:blipFill>
                <a:blip r:embed="rId2"/>
                <a:stretch>
                  <a:fillRect b="-1149"/>
                </a:stretch>
              </a:blipFill>
            </p:spPr>
            <p:txBody>
              <a:bodyPr/>
              <a:lstStyle/>
              <a:p>
                <a:r>
                  <a:rPr lang="en-US">
                    <a:noFill/>
                  </a:rPr>
                  <a:t> </a:t>
                </a:r>
              </a:p>
            </p:txBody>
          </p:sp>
        </mc:Fallback>
      </mc:AlternateContent>
    </p:spTree>
    <p:extLst>
      <p:ext uri="{BB962C8B-B14F-4D97-AF65-F5344CB8AC3E}">
        <p14:creationId xmlns:p14="http://schemas.microsoft.com/office/powerpoint/2010/main" val="5403352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54</a:t>
            </a:fld>
            <a:endParaRPr lang="en-US" dirty="0"/>
          </a:p>
        </p:txBody>
      </p:sp>
      <p:sp>
        <p:nvSpPr>
          <p:cNvPr id="3" name="Title 2"/>
          <p:cNvSpPr>
            <a:spLocks noGrp="1"/>
          </p:cNvSpPr>
          <p:nvPr>
            <p:ph type="title"/>
          </p:nvPr>
        </p:nvSpPr>
        <p:spPr/>
        <p:txBody>
          <a:bodyPr>
            <a:normAutofit/>
          </a:bodyPr>
          <a:lstStyle/>
          <a:p>
            <a:r>
              <a:rPr lang="en-US" dirty="0" smtClean="0"/>
              <a:t>QMRIC Calculation</a:t>
            </a:r>
            <a:endParaRPr lang="en-US" dirty="0"/>
          </a:p>
        </p:txBody>
      </p:sp>
      <p:sp>
        <p:nvSpPr>
          <p:cNvPr id="4" name="Content Placeholder 3"/>
          <p:cNvSpPr>
            <a:spLocks noGrp="1"/>
          </p:cNvSpPr>
          <p:nvPr>
            <p:ph idx="1"/>
          </p:nvPr>
        </p:nvSpPr>
        <p:spPr>
          <a:xfrm>
            <a:off x="457200" y="1051322"/>
            <a:ext cx="8458200" cy="3609516"/>
          </a:xfrm>
        </p:spPr>
        <p:txBody>
          <a:bodyPr>
            <a:normAutofit/>
          </a:bodyPr>
          <a:lstStyle/>
          <a:p>
            <a:pPr marL="57150" indent="0">
              <a:buNone/>
            </a:pPr>
            <a:endParaRPr lang="en-US" dirty="0"/>
          </a:p>
          <a:p>
            <a:pPr lvl="1"/>
            <a:endParaRPr lang="en-US" dirty="0" smtClean="0"/>
          </a:p>
          <a:p>
            <a:pPr marL="0" indent="0">
              <a:buNone/>
            </a:pPr>
            <a:endParaRPr lang="en-US" dirty="0" smtClean="0"/>
          </a:p>
        </p:txBody>
      </p:sp>
      <mc:AlternateContent xmlns:mc="http://schemas.openxmlformats.org/markup-compatibility/2006" xmlns:a14="http://schemas.microsoft.com/office/drawing/2010/main">
        <mc:Choice Requires="a14">
          <p:sp>
            <p:nvSpPr>
              <p:cNvPr id="5" name="TextBox 4"/>
              <p:cNvSpPr txBox="1"/>
              <p:nvPr/>
            </p:nvSpPr>
            <p:spPr>
              <a:xfrm>
                <a:off x="190500" y="1504950"/>
                <a:ext cx="8763000" cy="2399824"/>
              </a:xfrm>
              <a:prstGeom prst="rect">
                <a:avLst/>
              </a:prstGeom>
              <a:noFill/>
            </p:spPr>
            <p:txBody>
              <a:bodyPr wrap="square" rtlCol="0">
                <a:spAutoFit/>
              </a:bodyPr>
              <a:lstStyle/>
              <a:p>
                <a:pPr marL="460375" indent="-460375"/>
                <a14:m>
                  <m:oMathPara xmlns:m="http://schemas.openxmlformats.org/officeDocument/2006/math">
                    <m:oMathParaPr>
                      <m:jc m:val="left"/>
                    </m:oMathParaPr>
                    <m:oMath xmlns:m="http://schemas.openxmlformats.org/officeDocument/2006/math">
                      <m:r>
                        <a:rPr lang="en-US" sz="1400" b="0" i="1" smtClean="0">
                          <a:solidFill>
                            <a:srgbClr val="000000"/>
                          </a:solidFill>
                          <a:latin typeface="Cambria Math" panose="02040503050406030204" pitchFamily="18" charset="0"/>
                          <a:ea typeface="Cambria Math" panose="02040503050406030204" pitchFamily="18" charset="0"/>
                        </a:rPr>
                        <m:t>𝑄𝑀𝑅𝐼𝐶</m:t>
                      </m:r>
                      <m:r>
                        <a:rPr lang="en-US" sz="1400" b="0" i="1" smtClean="0">
                          <a:solidFill>
                            <a:srgbClr val="000000"/>
                          </a:solidFill>
                          <a:latin typeface="Cambria Math" panose="02040503050406030204" pitchFamily="18" charset="0"/>
                          <a:ea typeface="Cambria Math" panose="02040503050406030204" pitchFamily="18" charset="0"/>
                        </a:rPr>
                        <m:t>=</m:t>
                      </m:r>
                      <m:r>
                        <a:rPr lang="en-US" sz="1400" b="0" i="1" smtClean="0">
                          <a:solidFill>
                            <a:srgbClr val="000000"/>
                          </a:solidFill>
                          <a:latin typeface="Cambria Math" panose="02040503050406030204" pitchFamily="18" charset="0"/>
                          <a:ea typeface="Cambria Math" panose="02040503050406030204" pitchFamily="18" charset="0"/>
                        </a:rPr>
                        <m:t>𝐹𝐶𝐴</m:t>
                      </m:r>
                      <m:r>
                        <a:rPr lang="en-US" sz="1400" b="0" i="1" smtClean="0">
                          <a:solidFill>
                            <a:srgbClr val="000000"/>
                          </a:solidFill>
                          <a:latin typeface="Cambria Math" panose="02040503050406030204" pitchFamily="18" charset="0"/>
                          <a:ea typeface="Cambria Math" panose="02040503050406030204" pitchFamily="18" charset="0"/>
                        </a:rPr>
                        <m:t> </m:t>
                      </m:r>
                      <m:r>
                        <a:rPr lang="en-US" sz="1400" b="0" i="1" smtClean="0">
                          <a:solidFill>
                            <a:srgbClr val="000000"/>
                          </a:solidFill>
                          <a:latin typeface="Cambria Math" panose="02040503050406030204" pitchFamily="18" charset="0"/>
                          <a:ea typeface="Cambria Math" panose="02040503050406030204" pitchFamily="18" charset="0"/>
                        </a:rPr>
                        <m:t>𝑄𝐶</m:t>
                      </m:r>
                      <m:r>
                        <a:rPr lang="en-US" sz="1400" i="1" smtClean="0">
                          <a:solidFill>
                            <a:srgbClr val="000000"/>
                          </a:solidFill>
                          <a:latin typeface="Cambria Math" panose="02040503050406030204" pitchFamily="18" charset="0"/>
                          <a:ea typeface="Cambria Math" panose="02040503050406030204" pitchFamily="18" charset="0"/>
                        </a:rPr>
                        <m:t>×</m:t>
                      </m:r>
                      <m:f>
                        <m:fPr>
                          <m:ctrlPr>
                            <a:rPr lang="en-US" sz="1400" i="1">
                              <a:solidFill>
                                <a:srgbClr val="000000"/>
                              </a:solidFill>
                              <a:latin typeface="Cambria Math" panose="02040503050406030204" pitchFamily="18" charset="0"/>
                              <a:ea typeface="Cambria Math" panose="02040503050406030204" pitchFamily="18" charset="0"/>
                            </a:rPr>
                          </m:ctrlPr>
                        </m:fPr>
                        <m:num>
                          <m:r>
                            <a:rPr lang="en-US" sz="1400" b="0" i="1" smtClean="0">
                              <a:solidFill>
                                <a:srgbClr val="000000"/>
                              </a:solidFill>
                              <a:latin typeface="Cambria Math" panose="02040503050406030204" pitchFamily="18" charset="0"/>
                              <a:ea typeface="Cambria Math" panose="02040503050406030204" pitchFamily="18" charset="0"/>
                            </a:rPr>
                            <m:t>𝐴𝑛𝑛𝑢𝑎𝑙</m:t>
                          </m:r>
                          <m:r>
                            <a:rPr lang="en-US" sz="1400" b="0" i="1" smtClean="0">
                              <a:solidFill>
                                <a:srgbClr val="000000"/>
                              </a:solidFill>
                              <a:latin typeface="Cambria Math" panose="02040503050406030204" pitchFamily="18" charset="0"/>
                              <a:ea typeface="Cambria Math" panose="02040503050406030204" pitchFamily="18" charset="0"/>
                            </a:rPr>
                            <m:t> </m:t>
                          </m:r>
                          <m:r>
                            <a:rPr lang="en-US" sz="1400" b="0" i="1" smtClean="0">
                              <a:solidFill>
                                <a:srgbClr val="000000"/>
                              </a:solidFill>
                              <a:latin typeface="Cambria Math" panose="02040503050406030204" pitchFamily="18" charset="0"/>
                              <a:ea typeface="Cambria Math" panose="02040503050406030204" pitchFamily="18" charset="0"/>
                            </a:rPr>
                            <m:t>𝑀𝑅𝐼</m:t>
                          </m:r>
                        </m:num>
                        <m:den>
                          <m:sSub>
                            <m:sSubPr>
                              <m:ctrlPr>
                                <a:rPr lang="en-US" sz="1400" i="1">
                                  <a:solidFill>
                                    <a:srgbClr val="000000"/>
                                  </a:solidFill>
                                  <a:latin typeface="Cambria Math" panose="02040503050406030204" pitchFamily="18" charset="0"/>
                                  <a:ea typeface="Cambria Math" panose="02040503050406030204" pitchFamily="18" charset="0"/>
                                </a:rPr>
                              </m:ctrlPr>
                            </m:sSubPr>
                            <m:e>
                              <m:r>
                                <a:rPr lang="en-US" sz="1400" b="0" i="1" smtClean="0">
                                  <a:solidFill>
                                    <a:srgbClr val="000000"/>
                                  </a:solidFill>
                                  <a:latin typeface="Cambria Math" panose="02040503050406030204" pitchFamily="18" charset="0"/>
                                  <a:ea typeface="Cambria Math" panose="02040503050406030204" pitchFamily="18" charset="0"/>
                                </a:rPr>
                                <m:t>𝐴𝑛𝑛𝑢𝑎𝑙</m:t>
                              </m:r>
                              <m:r>
                                <a:rPr lang="en-US" sz="1400" b="0" i="1" smtClean="0">
                                  <a:solidFill>
                                    <a:srgbClr val="000000"/>
                                  </a:solidFill>
                                  <a:latin typeface="Cambria Math" panose="02040503050406030204" pitchFamily="18" charset="0"/>
                                  <a:ea typeface="Cambria Math" panose="02040503050406030204" pitchFamily="18" charset="0"/>
                                </a:rPr>
                                <m:t> </m:t>
                              </m:r>
                              <m:r>
                                <a:rPr lang="en-US" sz="1400" i="1">
                                  <a:solidFill>
                                    <a:srgbClr val="000000"/>
                                  </a:solidFill>
                                  <a:latin typeface="Cambria Math" panose="02040503050406030204" pitchFamily="18" charset="0"/>
                                  <a:ea typeface="Cambria Math" panose="02040503050406030204" pitchFamily="18" charset="0"/>
                                </a:rPr>
                                <m:t>𝑀𝑅𝐼</m:t>
                              </m:r>
                            </m:e>
                            <m:sub>
                              <m:r>
                                <a:rPr lang="en-US" sz="1400" i="1">
                                  <a:solidFill>
                                    <a:srgbClr val="000000"/>
                                  </a:solidFill>
                                  <a:latin typeface="Cambria Math" panose="02040503050406030204" pitchFamily="18" charset="0"/>
                                  <a:ea typeface="Cambria Math" panose="02040503050406030204" pitchFamily="18" charset="0"/>
                                </a:rPr>
                                <m:t>𝑝𝑒𝑟𝑓𝑒𝑐𝑡</m:t>
                              </m:r>
                            </m:sub>
                          </m:sSub>
                        </m:den>
                      </m:f>
                      <m:r>
                        <a:rPr lang="en-US" sz="1400" b="0" i="1" smtClean="0">
                          <a:solidFill>
                            <a:srgbClr val="000000"/>
                          </a:solidFill>
                          <a:latin typeface="Cambria Math" panose="02040503050406030204" pitchFamily="18" charset="0"/>
                          <a:ea typeface="Cambria Math" panose="02040503050406030204" pitchFamily="18" charset="0"/>
                        </a:rPr>
                        <m:t>=</m:t>
                      </m:r>
                      <m:r>
                        <a:rPr lang="en-US" sz="1400" b="0" i="1" smtClean="0">
                          <a:solidFill>
                            <a:srgbClr val="000000"/>
                          </a:solidFill>
                          <a:latin typeface="Cambria Math" panose="02040503050406030204" pitchFamily="18" charset="0"/>
                          <a:ea typeface="Cambria Math" panose="02040503050406030204" pitchFamily="18" charset="0"/>
                        </a:rPr>
                        <m:t>𝐹𝐶𝐴</m:t>
                      </m:r>
                      <m:r>
                        <a:rPr lang="en-US" sz="1400" b="0" i="1" smtClean="0">
                          <a:solidFill>
                            <a:srgbClr val="000000"/>
                          </a:solidFill>
                          <a:latin typeface="Cambria Math" panose="02040503050406030204" pitchFamily="18" charset="0"/>
                          <a:ea typeface="Cambria Math" panose="02040503050406030204" pitchFamily="18" charset="0"/>
                        </a:rPr>
                        <m:t> </m:t>
                      </m:r>
                      <m:r>
                        <a:rPr lang="en-US" sz="1400" b="0" i="1" smtClean="0">
                          <a:solidFill>
                            <a:srgbClr val="000000"/>
                          </a:solidFill>
                          <a:latin typeface="Cambria Math" panose="02040503050406030204" pitchFamily="18" charset="0"/>
                          <a:ea typeface="Cambria Math" panose="02040503050406030204" pitchFamily="18" charset="0"/>
                        </a:rPr>
                        <m:t>𝑄𝐶</m:t>
                      </m:r>
                      <m:r>
                        <a:rPr lang="en-US" sz="1400" b="0" i="1" smtClean="0">
                          <a:solidFill>
                            <a:srgbClr val="000000"/>
                          </a:solidFill>
                          <a:latin typeface="Cambria Math" panose="02040503050406030204" pitchFamily="18" charset="0"/>
                          <a:ea typeface="Cambria Math" panose="02040503050406030204" pitchFamily="18" charset="0"/>
                        </a:rPr>
                        <m:t>×</m:t>
                      </m:r>
                      <m:r>
                        <a:rPr lang="en-US" sz="1400" b="0" i="1" smtClean="0">
                          <a:solidFill>
                            <a:srgbClr val="000000"/>
                          </a:solidFill>
                          <a:latin typeface="Cambria Math" panose="02040503050406030204" pitchFamily="18" charset="0"/>
                          <a:ea typeface="Cambria Math" panose="02040503050406030204" pitchFamily="18" charset="0"/>
                        </a:rPr>
                        <m:t>𝑟𝑀𝑅𝐼</m:t>
                      </m:r>
                    </m:oMath>
                  </m:oMathPara>
                </a14:m>
                <a:endParaRPr lang="en-US" sz="1400" b="0" i="1" dirty="0" smtClean="0">
                  <a:solidFill>
                    <a:srgbClr val="000000"/>
                  </a:solidFill>
                  <a:latin typeface="Cambria Math" panose="02040503050406030204" pitchFamily="18" charset="0"/>
                  <a:ea typeface="Cambria Math" panose="02040503050406030204" pitchFamily="18" charset="0"/>
                </a:endParaRPr>
              </a:p>
              <a:p>
                <a:pPr marL="460375" indent="-460375"/>
                <a:endParaRPr lang="en-US" sz="1400" b="0" i="1" dirty="0" smtClean="0">
                  <a:solidFill>
                    <a:srgbClr val="000000"/>
                  </a:solidFill>
                  <a:latin typeface="Cambria Math" panose="02040503050406030204" pitchFamily="18" charset="0"/>
                  <a:ea typeface="Cambria Math" panose="02040503050406030204" pitchFamily="18" charset="0"/>
                </a:endParaRPr>
              </a:p>
              <a:p>
                <a:pPr marL="460375" indent="-460375"/>
                <a14:m>
                  <m:oMathPara xmlns:m="http://schemas.openxmlformats.org/officeDocument/2006/math">
                    <m:oMathParaPr>
                      <m:jc m:val="left"/>
                    </m:oMathParaPr>
                    <m:oMath xmlns:m="http://schemas.openxmlformats.org/officeDocument/2006/math">
                      <m:r>
                        <a:rPr lang="en-US" sz="1400" b="0" i="1" smtClean="0">
                          <a:solidFill>
                            <a:srgbClr val="000000"/>
                          </a:solidFill>
                          <a:latin typeface="Cambria Math" panose="02040503050406030204" pitchFamily="18" charset="0"/>
                          <a:ea typeface="Cambria Math" panose="02040503050406030204" pitchFamily="18" charset="0"/>
                        </a:rPr>
                        <m:t>=</m:t>
                      </m:r>
                      <m:r>
                        <a:rPr lang="en-US" sz="1400" i="1">
                          <a:solidFill>
                            <a:srgbClr val="000000"/>
                          </a:solidFill>
                          <a:latin typeface="Cambria Math" panose="02040503050406030204" pitchFamily="18" charset="0"/>
                          <a:ea typeface="Cambria Math" panose="02040503050406030204" pitchFamily="18" charset="0"/>
                        </a:rPr>
                        <m:t>𝑆𝑢𝑚𝑚𝑒𝑟</m:t>
                      </m:r>
                      <m:r>
                        <a:rPr lang="en-US" sz="1400" b="0" i="1" smtClean="0">
                          <a:solidFill>
                            <a:srgbClr val="000000"/>
                          </a:solidFill>
                          <a:latin typeface="Cambria Math" panose="02040503050406030204" pitchFamily="18" charset="0"/>
                          <a:ea typeface="Cambria Math" panose="02040503050406030204" pitchFamily="18" charset="0"/>
                        </a:rPr>
                        <m:t> </m:t>
                      </m:r>
                      <m:r>
                        <a:rPr lang="en-US" sz="1400" i="1">
                          <a:solidFill>
                            <a:srgbClr val="000000"/>
                          </a:solidFill>
                          <a:latin typeface="Cambria Math" panose="02040503050406030204" pitchFamily="18" charset="0"/>
                          <a:ea typeface="Cambria Math" panose="02040503050406030204" pitchFamily="18" charset="0"/>
                        </a:rPr>
                        <m:t>𝑄𝐶</m:t>
                      </m:r>
                      <m:r>
                        <a:rPr lang="en-US" sz="1400" i="1">
                          <a:solidFill>
                            <a:srgbClr val="000000"/>
                          </a:solidFill>
                          <a:latin typeface="Cambria Math" panose="02040503050406030204" pitchFamily="18" charset="0"/>
                          <a:ea typeface="Cambria Math" panose="02040503050406030204" pitchFamily="18" charset="0"/>
                        </a:rPr>
                        <m:t>×</m:t>
                      </m:r>
                      <m:f>
                        <m:fPr>
                          <m:ctrlPr>
                            <a:rPr lang="en-US" sz="1400" i="1">
                              <a:solidFill>
                                <a:srgbClr val="000000"/>
                              </a:solidFill>
                              <a:latin typeface="Cambria Math" panose="02040503050406030204" pitchFamily="18" charset="0"/>
                              <a:ea typeface="Cambria Math" panose="02040503050406030204" pitchFamily="18" charset="0"/>
                            </a:rPr>
                          </m:ctrlPr>
                        </m:fPr>
                        <m:num>
                          <m:r>
                            <a:rPr lang="en-US" sz="1400" i="1">
                              <a:solidFill>
                                <a:srgbClr val="000000"/>
                              </a:solidFill>
                              <a:latin typeface="Cambria Math" panose="02040503050406030204" pitchFamily="18" charset="0"/>
                              <a:ea typeface="Cambria Math" panose="02040503050406030204" pitchFamily="18" charset="0"/>
                            </a:rPr>
                            <m:t>𝑆𝑢𝑚𝑚𝑒𝑟</m:t>
                          </m:r>
                          <m:r>
                            <a:rPr lang="en-US" sz="1400" b="0" i="1" smtClean="0">
                              <a:solidFill>
                                <a:srgbClr val="000000"/>
                              </a:solidFill>
                              <a:latin typeface="Cambria Math" panose="02040503050406030204" pitchFamily="18" charset="0"/>
                              <a:ea typeface="Cambria Math" panose="02040503050406030204" pitchFamily="18" charset="0"/>
                            </a:rPr>
                            <m:t> </m:t>
                          </m:r>
                          <m:r>
                            <a:rPr lang="en-US" sz="1400" i="1">
                              <a:solidFill>
                                <a:srgbClr val="000000"/>
                              </a:solidFill>
                              <a:latin typeface="Cambria Math" panose="02040503050406030204" pitchFamily="18" charset="0"/>
                              <a:ea typeface="Cambria Math" panose="02040503050406030204" pitchFamily="18" charset="0"/>
                            </a:rPr>
                            <m:t>𝑀𝑅𝐼</m:t>
                          </m:r>
                        </m:num>
                        <m:den>
                          <m:sSub>
                            <m:sSubPr>
                              <m:ctrlPr>
                                <a:rPr lang="en-US" sz="1400" i="1">
                                  <a:solidFill>
                                    <a:srgbClr val="000000"/>
                                  </a:solidFill>
                                  <a:latin typeface="Cambria Math" panose="02040503050406030204" pitchFamily="18" charset="0"/>
                                  <a:ea typeface="Cambria Math" panose="02040503050406030204" pitchFamily="18" charset="0"/>
                                </a:rPr>
                              </m:ctrlPr>
                            </m:sSubPr>
                            <m:e>
                              <m:r>
                                <a:rPr lang="en-US" sz="1400" b="0" i="1" smtClean="0">
                                  <a:solidFill>
                                    <a:srgbClr val="000000"/>
                                  </a:solidFill>
                                  <a:latin typeface="Cambria Math" panose="02040503050406030204" pitchFamily="18" charset="0"/>
                                  <a:ea typeface="Cambria Math" panose="02040503050406030204" pitchFamily="18" charset="0"/>
                                </a:rPr>
                                <m:t>𝐴𝑛𝑛𝑢𝑎𝑙</m:t>
                              </m:r>
                              <m:r>
                                <a:rPr lang="en-US" sz="1400" b="0" i="1" smtClean="0">
                                  <a:solidFill>
                                    <a:srgbClr val="000000"/>
                                  </a:solidFill>
                                  <a:latin typeface="Cambria Math" panose="02040503050406030204" pitchFamily="18" charset="0"/>
                                  <a:ea typeface="Cambria Math" panose="02040503050406030204" pitchFamily="18" charset="0"/>
                                </a:rPr>
                                <m:t> </m:t>
                              </m:r>
                              <m:r>
                                <a:rPr lang="en-US" sz="1400" i="1">
                                  <a:solidFill>
                                    <a:srgbClr val="000000"/>
                                  </a:solidFill>
                                  <a:latin typeface="Cambria Math" panose="02040503050406030204" pitchFamily="18" charset="0"/>
                                  <a:ea typeface="Cambria Math" panose="02040503050406030204" pitchFamily="18" charset="0"/>
                                </a:rPr>
                                <m:t>𝑀𝑅𝐼</m:t>
                              </m:r>
                            </m:e>
                            <m:sub>
                              <m:r>
                                <a:rPr lang="en-US" sz="1400" i="1">
                                  <a:solidFill>
                                    <a:srgbClr val="000000"/>
                                  </a:solidFill>
                                  <a:latin typeface="Cambria Math" panose="02040503050406030204" pitchFamily="18" charset="0"/>
                                  <a:ea typeface="Cambria Math" panose="02040503050406030204" pitchFamily="18" charset="0"/>
                                </a:rPr>
                                <m:t>𝑝𝑒𝑟𝑓𝑒𝑐𝑡</m:t>
                              </m:r>
                            </m:sub>
                          </m:sSub>
                        </m:den>
                      </m:f>
                      <m:r>
                        <a:rPr lang="en-US" sz="1400" i="1">
                          <a:solidFill>
                            <a:srgbClr val="000000"/>
                          </a:solidFill>
                          <a:latin typeface="Cambria Math" panose="02040503050406030204" pitchFamily="18" charset="0"/>
                          <a:ea typeface="Cambria Math" panose="02040503050406030204" pitchFamily="18" charset="0"/>
                        </a:rPr>
                        <m:t>+</m:t>
                      </m:r>
                      <m:r>
                        <a:rPr lang="en-US" sz="1400" b="0" i="1" smtClean="0">
                          <a:solidFill>
                            <a:srgbClr val="000000"/>
                          </a:solidFill>
                          <a:latin typeface="Cambria Math" panose="02040503050406030204" pitchFamily="18" charset="0"/>
                          <a:ea typeface="Cambria Math" panose="02040503050406030204" pitchFamily="18" charset="0"/>
                        </a:rPr>
                        <m:t>𝑊𝑖𝑛𝑡𝑒𝑟</m:t>
                      </m:r>
                      <m:r>
                        <a:rPr lang="en-US" sz="1400" b="0" i="1" smtClean="0">
                          <a:solidFill>
                            <a:srgbClr val="000000"/>
                          </a:solidFill>
                          <a:latin typeface="Cambria Math" panose="02040503050406030204" pitchFamily="18" charset="0"/>
                          <a:ea typeface="Cambria Math" panose="02040503050406030204" pitchFamily="18" charset="0"/>
                        </a:rPr>
                        <m:t> </m:t>
                      </m:r>
                      <m:r>
                        <a:rPr lang="en-US" sz="1400" b="0" i="1" smtClean="0">
                          <a:solidFill>
                            <a:srgbClr val="000000"/>
                          </a:solidFill>
                          <a:latin typeface="Cambria Math" panose="02040503050406030204" pitchFamily="18" charset="0"/>
                          <a:ea typeface="Cambria Math" panose="02040503050406030204" pitchFamily="18" charset="0"/>
                        </a:rPr>
                        <m:t>𝑃𝑒𝑟𝑖𝑜𝑑</m:t>
                      </m:r>
                      <m:r>
                        <a:rPr lang="en-US" sz="1400" b="0" i="1" smtClean="0">
                          <a:solidFill>
                            <a:srgbClr val="000000"/>
                          </a:solidFill>
                          <a:latin typeface="Cambria Math" panose="02040503050406030204" pitchFamily="18" charset="0"/>
                          <a:ea typeface="Cambria Math" panose="02040503050406030204" pitchFamily="18" charset="0"/>
                        </a:rPr>
                        <m:t> </m:t>
                      </m:r>
                      <m:r>
                        <a:rPr lang="en-US" sz="1400" b="0" i="1" smtClean="0">
                          <a:solidFill>
                            <a:srgbClr val="000000"/>
                          </a:solidFill>
                          <a:latin typeface="Cambria Math" panose="02040503050406030204" pitchFamily="18" charset="0"/>
                          <a:ea typeface="Cambria Math" panose="02040503050406030204" pitchFamily="18" charset="0"/>
                        </a:rPr>
                        <m:t>𝐶𝑎𝑝𝑎𝑐𝑖𝑡𝑦</m:t>
                      </m:r>
                      <m:r>
                        <a:rPr lang="en-US" sz="1400" i="1">
                          <a:solidFill>
                            <a:srgbClr val="000000"/>
                          </a:solidFill>
                          <a:latin typeface="Cambria Math" panose="02040503050406030204" pitchFamily="18" charset="0"/>
                          <a:ea typeface="Cambria Math" panose="02040503050406030204" pitchFamily="18" charset="0"/>
                        </a:rPr>
                        <m:t>×</m:t>
                      </m:r>
                      <m:f>
                        <m:fPr>
                          <m:ctrlPr>
                            <a:rPr lang="en-US" sz="1400" i="1">
                              <a:solidFill>
                                <a:srgbClr val="000000"/>
                              </a:solidFill>
                              <a:latin typeface="Cambria Math" panose="02040503050406030204" pitchFamily="18" charset="0"/>
                              <a:ea typeface="Cambria Math" panose="02040503050406030204" pitchFamily="18" charset="0"/>
                            </a:rPr>
                          </m:ctrlPr>
                        </m:fPr>
                        <m:num>
                          <m:r>
                            <a:rPr lang="en-US" sz="1400" b="0" i="1" smtClean="0">
                              <a:solidFill>
                                <a:srgbClr val="000000"/>
                              </a:solidFill>
                              <a:latin typeface="Cambria Math" panose="02040503050406030204" pitchFamily="18" charset="0"/>
                              <a:ea typeface="Cambria Math" panose="02040503050406030204" pitchFamily="18" charset="0"/>
                            </a:rPr>
                            <m:t>𝑊𝑖𝑛𝑡𝑒𝑟</m:t>
                          </m:r>
                          <m:r>
                            <a:rPr lang="en-US" sz="1400" b="0" i="1" smtClean="0">
                              <a:solidFill>
                                <a:srgbClr val="000000"/>
                              </a:solidFill>
                              <a:latin typeface="Cambria Math" panose="02040503050406030204" pitchFamily="18" charset="0"/>
                              <a:ea typeface="Cambria Math" panose="02040503050406030204" pitchFamily="18" charset="0"/>
                            </a:rPr>
                            <m:t> </m:t>
                          </m:r>
                          <m:r>
                            <a:rPr lang="en-US" sz="1400" i="1">
                              <a:solidFill>
                                <a:srgbClr val="000000"/>
                              </a:solidFill>
                              <a:latin typeface="Cambria Math" panose="02040503050406030204" pitchFamily="18" charset="0"/>
                              <a:ea typeface="Cambria Math" panose="02040503050406030204" pitchFamily="18" charset="0"/>
                            </a:rPr>
                            <m:t>𝑀𝑅𝐼</m:t>
                          </m:r>
                        </m:num>
                        <m:den>
                          <m:sSub>
                            <m:sSubPr>
                              <m:ctrlPr>
                                <a:rPr lang="en-US" sz="1400" i="1">
                                  <a:solidFill>
                                    <a:srgbClr val="000000"/>
                                  </a:solidFill>
                                  <a:latin typeface="Cambria Math" panose="02040503050406030204" pitchFamily="18" charset="0"/>
                                  <a:ea typeface="Cambria Math" panose="02040503050406030204" pitchFamily="18" charset="0"/>
                                </a:rPr>
                              </m:ctrlPr>
                            </m:sSubPr>
                            <m:e>
                              <m:r>
                                <a:rPr lang="en-US" sz="1400" b="0" i="1" smtClean="0">
                                  <a:solidFill>
                                    <a:srgbClr val="000000"/>
                                  </a:solidFill>
                                  <a:latin typeface="Cambria Math" panose="02040503050406030204" pitchFamily="18" charset="0"/>
                                  <a:ea typeface="Cambria Math" panose="02040503050406030204" pitchFamily="18" charset="0"/>
                                </a:rPr>
                                <m:t>𝐴𝑛𝑛𝑢𝑎𝑙</m:t>
                              </m:r>
                              <m:r>
                                <a:rPr lang="en-US" sz="1400" b="0" i="1" smtClean="0">
                                  <a:solidFill>
                                    <a:srgbClr val="000000"/>
                                  </a:solidFill>
                                  <a:latin typeface="Cambria Math" panose="02040503050406030204" pitchFamily="18" charset="0"/>
                                  <a:ea typeface="Cambria Math" panose="02040503050406030204" pitchFamily="18" charset="0"/>
                                </a:rPr>
                                <m:t> </m:t>
                              </m:r>
                              <m:r>
                                <a:rPr lang="en-US" sz="1400" i="1">
                                  <a:solidFill>
                                    <a:srgbClr val="000000"/>
                                  </a:solidFill>
                                  <a:latin typeface="Cambria Math" panose="02040503050406030204" pitchFamily="18" charset="0"/>
                                  <a:ea typeface="Cambria Math" panose="02040503050406030204" pitchFamily="18" charset="0"/>
                                </a:rPr>
                                <m:t>𝑀𝑅𝐼</m:t>
                              </m:r>
                            </m:e>
                            <m:sub>
                              <m:r>
                                <a:rPr lang="en-US" sz="1400" i="1">
                                  <a:solidFill>
                                    <a:srgbClr val="000000"/>
                                  </a:solidFill>
                                  <a:latin typeface="Cambria Math" panose="02040503050406030204" pitchFamily="18" charset="0"/>
                                  <a:ea typeface="Cambria Math" panose="02040503050406030204" pitchFamily="18" charset="0"/>
                                </a:rPr>
                                <m:t>𝑝𝑒𝑟𝑓𝑒𝑐𝑡</m:t>
                              </m:r>
                            </m:sub>
                          </m:sSub>
                        </m:den>
                      </m:f>
                    </m:oMath>
                  </m:oMathPara>
                </a14:m>
                <a:endParaRPr lang="en-US" sz="1400" i="1" dirty="0" smtClean="0">
                  <a:solidFill>
                    <a:srgbClr val="000000"/>
                  </a:solidFill>
                  <a:latin typeface="Cambria Math" panose="02040503050406030204" pitchFamily="18" charset="0"/>
                  <a:ea typeface="Cambria Math" panose="02040503050406030204" pitchFamily="18" charset="0"/>
                </a:endParaRPr>
              </a:p>
              <a:p>
                <a:pPr marL="460375" indent="-460375"/>
                <a:endParaRPr lang="en-US" sz="1400" b="0" i="1" dirty="0" smtClean="0">
                  <a:solidFill>
                    <a:srgbClr val="000000"/>
                  </a:solidFill>
                  <a:latin typeface="Cambria Math" panose="02040503050406030204" pitchFamily="18" charset="0"/>
                  <a:ea typeface="Cambria Math" panose="02040503050406030204" pitchFamily="18" charset="0"/>
                </a:endParaRPr>
              </a:p>
              <a:p>
                <a:pPr marL="460375" indent="-460375"/>
                <a14:m>
                  <m:oMathPara xmlns:m="http://schemas.openxmlformats.org/officeDocument/2006/math">
                    <m:oMathParaPr>
                      <m:jc m:val="left"/>
                    </m:oMathParaPr>
                    <m:oMath xmlns:m="http://schemas.openxmlformats.org/officeDocument/2006/math">
                      <m:r>
                        <a:rPr lang="en-US" sz="1400" b="0" i="1" smtClean="0">
                          <a:solidFill>
                            <a:srgbClr val="000000"/>
                          </a:solidFill>
                          <a:latin typeface="Cambria Math" panose="02040503050406030204" pitchFamily="18" charset="0"/>
                          <a:ea typeface="Cambria Math" panose="02040503050406030204" pitchFamily="18" charset="0"/>
                        </a:rPr>
                        <m:t>=</m:t>
                      </m:r>
                      <m:r>
                        <a:rPr lang="en-US" sz="1400" i="1">
                          <a:solidFill>
                            <a:srgbClr val="000000"/>
                          </a:solidFill>
                          <a:latin typeface="Cambria Math" panose="02040503050406030204" pitchFamily="18" charset="0"/>
                          <a:ea typeface="Cambria Math" panose="02040503050406030204" pitchFamily="18" charset="0"/>
                        </a:rPr>
                        <m:t>𝑆𝑢𝑚𝑚𝑒𝑟</m:t>
                      </m:r>
                      <m:r>
                        <a:rPr lang="en-US" sz="1400" i="1">
                          <a:solidFill>
                            <a:srgbClr val="000000"/>
                          </a:solidFill>
                          <a:latin typeface="Cambria Math" panose="02040503050406030204" pitchFamily="18" charset="0"/>
                          <a:ea typeface="Cambria Math" panose="02040503050406030204" pitchFamily="18" charset="0"/>
                        </a:rPr>
                        <m:t> </m:t>
                      </m:r>
                      <m:r>
                        <a:rPr lang="en-US" sz="1400" i="1">
                          <a:solidFill>
                            <a:srgbClr val="000000"/>
                          </a:solidFill>
                          <a:latin typeface="Cambria Math" panose="02040503050406030204" pitchFamily="18" charset="0"/>
                          <a:ea typeface="Cambria Math" panose="02040503050406030204" pitchFamily="18" charset="0"/>
                        </a:rPr>
                        <m:t>𝑄𝐶</m:t>
                      </m:r>
                      <m:r>
                        <a:rPr lang="en-US" sz="1400" i="1">
                          <a:solidFill>
                            <a:srgbClr val="000000"/>
                          </a:solidFill>
                          <a:latin typeface="Cambria Math" panose="02040503050406030204" pitchFamily="18" charset="0"/>
                          <a:ea typeface="Cambria Math" panose="02040503050406030204" pitchFamily="18" charset="0"/>
                        </a:rPr>
                        <m:t>×</m:t>
                      </m:r>
                      <m:f>
                        <m:fPr>
                          <m:ctrlPr>
                            <a:rPr lang="en-US" sz="1400" i="1">
                              <a:solidFill>
                                <a:srgbClr val="000000"/>
                              </a:solidFill>
                              <a:latin typeface="Cambria Math" panose="02040503050406030204" pitchFamily="18" charset="0"/>
                              <a:ea typeface="Cambria Math" panose="02040503050406030204" pitchFamily="18" charset="0"/>
                            </a:rPr>
                          </m:ctrlPr>
                        </m:fPr>
                        <m:num>
                          <m:r>
                            <a:rPr lang="en-US" sz="1400" i="1">
                              <a:solidFill>
                                <a:srgbClr val="000000"/>
                              </a:solidFill>
                              <a:latin typeface="Cambria Math" panose="02040503050406030204" pitchFamily="18" charset="0"/>
                              <a:ea typeface="Cambria Math" panose="02040503050406030204" pitchFamily="18" charset="0"/>
                            </a:rPr>
                            <m:t>𝑆𝑢𝑚𝑚𝑒𝑟</m:t>
                          </m:r>
                          <m:r>
                            <a:rPr lang="en-US" sz="1400" i="1">
                              <a:solidFill>
                                <a:srgbClr val="000000"/>
                              </a:solidFill>
                              <a:latin typeface="Cambria Math" panose="02040503050406030204" pitchFamily="18" charset="0"/>
                              <a:ea typeface="Cambria Math" panose="02040503050406030204" pitchFamily="18" charset="0"/>
                            </a:rPr>
                            <m:t> </m:t>
                          </m:r>
                          <m:r>
                            <a:rPr lang="en-US" sz="1400" i="1">
                              <a:solidFill>
                                <a:srgbClr val="000000"/>
                              </a:solidFill>
                              <a:latin typeface="Cambria Math" panose="02040503050406030204" pitchFamily="18" charset="0"/>
                              <a:ea typeface="Cambria Math" panose="02040503050406030204" pitchFamily="18" charset="0"/>
                            </a:rPr>
                            <m:t>𝑀𝑅𝐼</m:t>
                          </m:r>
                        </m:num>
                        <m:den>
                          <m:sSub>
                            <m:sSubPr>
                              <m:ctrlPr>
                                <a:rPr lang="en-US" sz="1400" i="1">
                                  <a:solidFill>
                                    <a:srgbClr val="000000"/>
                                  </a:solidFill>
                                  <a:latin typeface="Cambria Math" panose="02040503050406030204" pitchFamily="18" charset="0"/>
                                  <a:ea typeface="Cambria Math" panose="02040503050406030204" pitchFamily="18" charset="0"/>
                                </a:rPr>
                              </m:ctrlPr>
                            </m:sSubPr>
                            <m:e>
                              <m:r>
                                <a:rPr lang="en-US" sz="1400" b="0" i="1" smtClean="0">
                                  <a:solidFill>
                                    <a:srgbClr val="000000"/>
                                  </a:solidFill>
                                  <a:latin typeface="Cambria Math" panose="02040503050406030204" pitchFamily="18" charset="0"/>
                                  <a:ea typeface="Cambria Math" panose="02040503050406030204" pitchFamily="18" charset="0"/>
                                </a:rPr>
                                <m:t>𝑆𝑢𝑚𝑚𝑒𝑟</m:t>
                              </m:r>
                              <m:r>
                                <a:rPr lang="en-US" sz="1400" i="1">
                                  <a:solidFill>
                                    <a:srgbClr val="000000"/>
                                  </a:solidFill>
                                  <a:latin typeface="Cambria Math" panose="02040503050406030204" pitchFamily="18" charset="0"/>
                                  <a:ea typeface="Cambria Math" panose="02040503050406030204" pitchFamily="18" charset="0"/>
                                </a:rPr>
                                <m:t> </m:t>
                              </m:r>
                              <m:r>
                                <a:rPr lang="en-US" sz="1400" i="1">
                                  <a:solidFill>
                                    <a:srgbClr val="000000"/>
                                  </a:solidFill>
                                  <a:latin typeface="Cambria Math" panose="02040503050406030204" pitchFamily="18" charset="0"/>
                                  <a:ea typeface="Cambria Math" panose="02040503050406030204" pitchFamily="18" charset="0"/>
                                </a:rPr>
                                <m:t>𝑀𝑅𝐼</m:t>
                              </m:r>
                            </m:e>
                            <m:sub>
                              <m:r>
                                <a:rPr lang="en-US" sz="1400" i="1">
                                  <a:solidFill>
                                    <a:srgbClr val="000000"/>
                                  </a:solidFill>
                                  <a:latin typeface="Cambria Math" panose="02040503050406030204" pitchFamily="18" charset="0"/>
                                  <a:ea typeface="Cambria Math" panose="02040503050406030204" pitchFamily="18" charset="0"/>
                                </a:rPr>
                                <m:t>𝑝𝑒𝑟𝑓𝑒𝑐𝑡</m:t>
                              </m:r>
                            </m:sub>
                          </m:sSub>
                        </m:den>
                      </m:f>
                      <m:r>
                        <a:rPr lang="en-US" sz="1400" i="1" smtClean="0">
                          <a:solidFill>
                            <a:srgbClr val="000000"/>
                          </a:solidFill>
                          <a:latin typeface="Cambria Math" panose="02040503050406030204" pitchFamily="18" charset="0"/>
                          <a:ea typeface="Cambria Math" panose="02040503050406030204" pitchFamily="18" charset="0"/>
                        </a:rPr>
                        <m:t>×</m:t>
                      </m:r>
                      <m:f>
                        <m:fPr>
                          <m:ctrlPr>
                            <a:rPr lang="en-US" sz="1400" i="1" smtClean="0">
                              <a:solidFill>
                                <a:srgbClr val="000000"/>
                              </a:solidFill>
                              <a:latin typeface="Cambria Math" panose="02040503050406030204" pitchFamily="18" charset="0"/>
                              <a:ea typeface="Cambria Math" panose="02040503050406030204" pitchFamily="18" charset="0"/>
                            </a:rPr>
                          </m:ctrlPr>
                        </m:fPr>
                        <m:num>
                          <m:sSub>
                            <m:sSubPr>
                              <m:ctrlPr>
                                <a:rPr lang="en-US" sz="1400" i="1">
                                  <a:solidFill>
                                    <a:srgbClr val="000000"/>
                                  </a:solidFill>
                                  <a:latin typeface="Cambria Math" panose="02040503050406030204" pitchFamily="18" charset="0"/>
                                  <a:ea typeface="Cambria Math" panose="02040503050406030204" pitchFamily="18" charset="0"/>
                                </a:rPr>
                              </m:ctrlPr>
                            </m:sSubPr>
                            <m:e>
                              <m:r>
                                <a:rPr lang="en-US" sz="1400" i="1">
                                  <a:solidFill>
                                    <a:srgbClr val="000000"/>
                                  </a:solidFill>
                                  <a:latin typeface="Cambria Math" panose="02040503050406030204" pitchFamily="18" charset="0"/>
                                  <a:ea typeface="Cambria Math" panose="02040503050406030204" pitchFamily="18" charset="0"/>
                                </a:rPr>
                                <m:t>𝑆𝑢𝑚𝑚𝑒𝑟</m:t>
                              </m:r>
                              <m:r>
                                <a:rPr lang="en-US" sz="1400" i="1">
                                  <a:solidFill>
                                    <a:srgbClr val="000000"/>
                                  </a:solidFill>
                                  <a:latin typeface="Cambria Math" panose="02040503050406030204" pitchFamily="18" charset="0"/>
                                  <a:ea typeface="Cambria Math" panose="02040503050406030204" pitchFamily="18" charset="0"/>
                                </a:rPr>
                                <m:t> </m:t>
                              </m:r>
                              <m:r>
                                <a:rPr lang="en-US" sz="1400" i="1">
                                  <a:solidFill>
                                    <a:srgbClr val="000000"/>
                                  </a:solidFill>
                                  <a:latin typeface="Cambria Math" panose="02040503050406030204" pitchFamily="18" charset="0"/>
                                  <a:ea typeface="Cambria Math" panose="02040503050406030204" pitchFamily="18" charset="0"/>
                                </a:rPr>
                                <m:t>𝑀𝑅𝐼</m:t>
                              </m:r>
                            </m:e>
                            <m:sub>
                              <m:r>
                                <a:rPr lang="en-US" sz="1400" i="1">
                                  <a:solidFill>
                                    <a:srgbClr val="000000"/>
                                  </a:solidFill>
                                  <a:latin typeface="Cambria Math" panose="02040503050406030204" pitchFamily="18" charset="0"/>
                                  <a:ea typeface="Cambria Math" panose="02040503050406030204" pitchFamily="18" charset="0"/>
                                </a:rPr>
                                <m:t>𝑝𝑒𝑟𝑓𝑒𝑐𝑡</m:t>
                              </m:r>
                            </m:sub>
                          </m:sSub>
                        </m:num>
                        <m:den>
                          <m:sSub>
                            <m:sSubPr>
                              <m:ctrlPr>
                                <a:rPr lang="en-US" sz="1400" i="1">
                                  <a:solidFill>
                                    <a:srgbClr val="000000"/>
                                  </a:solidFill>
                                  <a:latin typeface="Cambria Math" panose="02040503050406030204" pitchFamily="18" charset="0"/>
                                  <a:ea typeface="Cambria Math" panose="02040503050406030204" pitchFamily="18" charset="0"/>
                                </a:rPr>
                              </m:ctrlPr>
                            </m:sSubPr>
                            <m:e>
                              <m:r>
                                <a:rPr lang="en-US" sz="1400" i="1">
                                  <a:solidFill>
                                    <a:srgbClr val="000000"/>
                                  </a:solidFill>
                                  <a:latin typeface="Cambria Math" panose="02040503050406030204" pitchFamily="18" charset="0"/>
                                  <a:ea typeface="Cambria Math" panose="02040503050406030204" pitchFamily="18" charset="0"/>
                                </a:rPr>
                                <m:t>𝐴𝑛𝑛𝑢𝑎𝑙</m:t>
                              </m:r>
                              <m:r>
                                <a:rPr lang="en-US" sz="1400" i="1">
                                  <a:solidFill>
                                    <a:srgbClr val="000000"/>
                                  </a:solidFill>
                                  <a:latin typeface="Cambria Math" panose="02040503050406030204" pitchFamily="18" charset="0"/>
                                  <a:ea typeface="Cambria Math" panose="02040503050406030204" pitchFamily="18" charset="0"/>
                                </a:rPr>
                                <m:t> </m:t>
                              </m:r>
                              <m:r>
                                <a:rPr lang="en-US" sz="1400" i="1">
                                  <a:solidFill>
                                    <a:srgbClr val="000000"/>
                                  </a:solidFill>
                                  <a:latin typeface="Cambria Math" panose="02040503050406030204" pitchFamily="18" charset="0"/>
                                  <a:ea typeface="Cambria Math" panose="02040503050406030204" pitchFamily="18" charset="0"/>
                                </a:rPr>
                                <m:t>𝑀𝑅𝐼</m:t>
                              </m:r>
                            </m:e>
                            <m:sub>
                              <m:r>
                                <a:rPr lang="en-US" sz="1400" i="1">
                                  <a:solidFill>
                                    <a:srgbClr val="000000"/>
                                  </a:solidFill>
                                  <a:latin typeface="Cambria Math" panose="02040503050406030204" pitchFamily="18" charset="0"/>
                                  <a:ea typeface="Cambria Math" panose="02040503050406030204" pitchFamily="18" charset="0"/>
                                </a:rPr>
                                <m:t>𝑝𝑒𝑟𝑓𝑒𝑐𝑡</m:t>
                              </m:r>
                            </m:sub>
                          </m:sSub>
                        </m:den>
                      </m:f>
                    </m:oMath>
                    <m:oMath xmlns:m="http://schemas.openxmlformats.org/officeDocument/2006/math">
                      <m:r>
                        <a:rPr lang="en-US" sz="1400" b="0" i="1" smtClean="0">
                          <a:solidFill>
                            <a:srgbClr val="000000"/>
                          </a:solidFill>
                          <a:latin typeface="Cambria Math" panose="02040503050406030204" pitchFamily="18" charset="0"/>
                          <a:ea typeface="Cambria Math" panose="02040503050406030204" pitchFamily="18" charset="0"/>
                        </a:rPr>
                        <m:t>          +</m:t>
                      </m:r>
                      <m:r>
                        <a:rPr lang="en-US" sz="1400" b="0" i="1" smtClean="0">
                          <a:solidFill>
                            <a:srgbClr val="000000"/>
                          </a:solidFill>
                          <a:latin typeface="Cambria Math" panose="02040503050406030204" pitchFamily="18" charset="0"/>
                          <a:ea typeface="Cambria Math" panose="02040503050406030204" pitchFamily="18" charset="0"/>
                        </a:rPr>
                        <m:t>𝑊𝑖𝑛𝑡𝑒𝑟</m:t>
                      </m:r>
                      <m:r>
                        <a:rPr lang="en-US" sz="1400" b="0" i="1" smtClean="0">
                          <a:solidFill>
                            <a:srgbClr val="000000"/>
                          </a:solidFill>
                          <a:latin typeface="Cambria Math" panose="02040503050406030204" pitchFamily="18" charset="0"/>
                          <a:ea typeface="Cambria Math" panose="02040503050406030204" pitchFamily="18" charset="0"/>
                        </a:rPr>
                        <m:t> </m:t>
                      </m:r>
                      <m:r>
                        <a:rPr lang="en-US" sz="1400" b="0" i="1" smtClean="0">
                          <a:solidFill>
                            <a:srgbClr val="000000"/>
                          </a:solidFill>
                          <a:latin typeface="Cambria Math" panose="02040503050406030204" pitchFamily="18" charset="0"/>
                          <a:ea typeface="Cambria Math" panose="02040503050406030204" pitchFamily="18" charset="0"/>
                        </a:rPr>
                        <m:t>𝑃𝑒𝑟𝑖𝑜𝑑</m:t>
                      </m:r>
                      <m:r>
                        <a:rPr lang="en-US" sz="1400" b="0" i="1" smtClean="0">
                          <a:solidFill>
                            <a:srgbClr val="000000"/>
                          </a:solidFill>
                          <a:latin typeface="Cambria Math" panose="02040503050406030204" pitchFamily="18" charset="0"/>
                          <a:ea typeface="Cambria Math" panose="02040503050406030204" pitchFamily="18" charset="0"/>
                        </a:rPr>
                        <m:t> </m:t>
                      </m:r>
                      <m:r>
                        <a:rPr lang="en-US" sz="1400" b="0" i="1" smtClean="0">
                          <a:solidFill>
                            <a:srgbClr val="000000"/>
                          </a:solidFill>
                          <a:latin typeface="Cambria Math" panose="02040503050406030204" pitchFamily="18" charset="0"/>
                          <a:ea typeface="Cambria Math" panose="02040503050406030204" pitchFamily="18" charset="0"/>
                        </a:rPr>
                        <m:t>𝐶𝑎𝑝𝑎𝑐𝑖𝑡𝑦</m:t>
                      </m:r>
                      <m:r>
                        <a:rPr lang="en-US" sz="1400" b="0" i="1" smtClean="0">
                          <a:solidFill>
                            <a:srgbClr val="000000"/>
                          </a:solidFill>
                          <a:latin typeface="Cambria Math" panose="02040503050406030204" pitchFamily="18" charset="0"/>
                          <a:ea typeface="Cambria Math" panose="02040503050406030204" pitchFamily="18" charset="0"/>
                        </a:rPr>
                        <m:t>×</m:t>
                      </m:r>
                      <m:f>
                        <m:fPr>
                          <m:ctrlPr>
                            <a:rPr lang="en-US" sz="1400" b="0" i="1" smtClean="0">
                              <a:solidFill>
                                <a:srgbClr val="000000"/>
                              </a:solidFill>
                              <a:latin typeface="Cambria Math" panose="02040503050406030204" pitchFamily="18" charset="0"/>
                              <a:ea typeface="Cambria Math" panose="02040503050406030204" pitchFamily="18" charset="0"/>
                            </a:rPr>
                          </m:ctrlPr>
                        </m:fPr>
                        <m:num>
                          <m:r>
                            <a:rPr lang="en-US" sz="1400" b="0" i="1" smtClean="0">
                              <a:solidFill>
                                <a:srgbClr val="000000"/>
                              </a:solidFill>
                              <a:latin typeface="Cambria Math" panose="02040503050406030204" pitchFamily="18" charset="0"/>
                              <a:ea typeface="Cambria Math" panose="02040503050406030204" pitchFamily="18" charset="0"/>
                            </a:rPr>
                            <m:t>𝑊𝑖𝑛𝑡𝑒𝑟</m:t>
                          </m:r>
                          <m:r>
                            <a:rPr lang="en-US" sz="1400" b="0" i="1" smtClean="0">
                              <a:solidFill>
                                <a:srgbClr val="000000"/>
                              </a:solidFill>
                              <a:latin typeface="Cambria Math" panose="02040503050406030204" pitchFamily="18" charset="0"/>
                              <a:ea typeface="Cambria Math" panose="02040503050406030204" pitchFamily="18" charset="0"/>
                            </a:rPr>
                            <m:t> </m:t>
                          </m:r>
                          <m:r>
                            <a:rPr lang="en-US" sz="1400" b="0" i="1" smtClean="0">
                              <a:solidFill>
                                <a:srgbClr val="000000"/>
                              </a:solidFill>
                              <a:latin typeface="Cambria Math" panose="02040503050406030204" pitchFamily="18" charset="0"/>
                              <a:ea typeface="Cambria Math" panose="02040503050406030204" pitchFamily="18" charset="0"/>
                            </a:rPr>
                            <m:t>𝑀𝑅𝐼</m:t>
                          </m:r>
                        </m:num>
                        <m:den>
                          <m:sSub>
                            <m:sSubPr>
                              <m:ctrlPr>
                                <a:rPr lang="en-US" sz="1400" b="0" i="1" smtClean="0">
                                  <a:solidFill>
                                    <a:srgbClr val="000000"/>
                                  </a:solidFill>
                                  <a:latin typeface="Cambria Math" panose="02040503050406030204" pitchFamily="18" charset="0"/>
                                  <a:ea typeface="Cambria Math" panose="02040503050406030204" pitchFamily="18" charset="0"/>
                                </a:rPr>
                              </m:ctrlPr>
                            </m:sSubPr>
                            <m:e>
                              <m:r>
                                <a:rPr lang="en-US" sz="1400" b="0" i="1" smtClean="0">
                                  <a:solidFill>
                                    <a:srgbClr val="000000"/>
                                  </a:solidFill>
                                  <a:latin typeface="Cambria Math" panose="02040503050406030204" pitchFamily="18" charset="0"/>
                                  <a:ea typeface="Cambria Math" panose="02040503050406030204" pitchFamily="18" charset="0"/>
                                </a:rPr>
                                <m:t>𝑊𝑖𝑛𝑡𝑒𝑟</m:t>
                              </m:r>
                              <m:r>
                                <a:rPr lang="en-US" sz="1400" b="0" i="1" smtClean="0">
                                  <a:solidFill>
                                    <a:srgbClr val="000000"/>
                                  </a:solidFill>
                                  <a:latin typeface="Cambria Math" panose="02040503050406030204" pitchFamily="18" charset="0"/>
                                  <a:ea typeface="Cambria Math" panose="02040503050406030204" pitchFamily="18" charset="0"/>
                                </a:rPr>
                                <m:t> </m:t>
                              </m:r>
                              <m:r>
                                <a:rPr lang="en-US" sz="1400" b="0" i="1" smtClean="0">
                                  <a:solidFill>
                                    <a:srgbClr val="000000"/>
                                  </a:solidFill>
                                  <a:latin typeface="Cambria Math" panose="02040503050406030204" pitchFamily="18" charset="0"/>
                                  <a:ea typeface="Cambria Math" panose="02040503050406030204" pitchFamily="18" charset="0"/>
                                </a:rPr>
                                <m:t>𝑀𝑅𝐼</m:t>
                              </m:r>
                            </m:e>
                            <m:sub>
                              <m:r>
                                <a:rPr lang="en-US" sz="1400" b="0" i="1" smtClean="0">
                                  <a:solidFill>
                                    <a:srgbClr val="000000"/>
                                  </a:solidFill>
                                  <a:latin typeface="Cambria Math" panose="02040503050406030204" pitchFamily="18" charset="0"/>
                                  <a:ea typeface="Cambria Math" panose="02040503050406030204" pitchFamily="18" charset="0"/>
                                </a:rPr>
                                <m:t>𝑝𝑒𝑟𝑓𝑒𝑐𝑡</m:t>
                              </m:r>
                            </m:sub>
                          </m:sSub>
                        </m:den>
                      </m:f>
                      <m:r>
                        <a:rPr lang="en-US" sz="1400" b="0" i="1" smtClean="0">
                          <a:solidFill>
                            <a:srgbClr val="000000"/>
                          </a:solidFill>
                          <a:latin typeface="Cambria Math" panose="02040503050406030204" pitchFamily="18" charset="0"/>
                          <a:ea typeface="Cambria Math" panose="02040503050406030204" pitchFamily="18" charset="0"/>
                        </a:rPr>
                        <m:t>×</m:t>
                      </m:r>
                      <m:f>
                        <m:fPr>
                          <m:ctrlPr>
                            <a:rPr lang="en-US" sz="1400" b="0" i="1" smtClean="0">
                              <a:solidFill>
                                <a:srgbClr val="000000"/>
                              </a:solidFill>
                              <a:latin typeface="Cambria Math" panose="02040503050406030204" pitchFamily="18" charset="0"/>
                              <a:ea typeface="Cambria Math" panose="02040503050406030204" pitchFamily="18" charset="0"/>
                            </a:rPr>
                          </m:ctrlPr>
                        </m:fPr>
                        <m:num>
                          <m:sSub>
                            <m:sSubPr>
                              <m:ctrlPr>
                                <a:rPr lang="en-US" sz="1400" b="0" i="1" smtClean="0">
                                  <a:solidFill>
                                    <a:srgbClr val="000000"/>
                                  </a:solidFill>
                                  <a:latin typeface="Cambria Math" panose="02040503050406030204" pitchFamily="18" charset="0"/>
                                  <a:ea typeface="Cambria Math" panose="02040503050406030204" pitchFamily="18" charset="0"/>
                                </a:rPr>
                              </m:ctrlPr>
                            </m:sSubPr>
                            <m:e>
                              <m:r>
                                <a:rPr lang="en-US" sz="1400" b="0" i="1" smtClean="0">
                                  <a:solidFill>
                                    <a:srgbClr val="000000"/>
                                  </a:solidFill>
                                  <a:latin typeface="Cambria Math" panose="02040503050406030204" pitchFamily="18" charset="0"/>
                                  <a:ea typeface="Cambria Math" panose="02040503050406030204" pitchFamily="18" charset="0"/>
                                </a:rPr>
                                <m:t>𝑊𝑖𝑛𝑡𝑒𝑟</m:t>
                              </m:r>
                              <m:r>
                                <a:rPr lang="en-US" sz="1400" b="0" i="1" smtClean="0">
                                  <a:solidFill>
                                    <a:srgbClr val="000000"/>
                                  </a:solidFill>
                                  <a:latin typeface="Cambria Math" panose="02040503050406030204" pitchFamily="18" charset="0"/>
                                  <a:ea typeface="Cambria Math" panose="02040503050406030204" pitchFamily="18" charset="0"/>
                                </a:rPr>
                                <m:t> </m:t>
                              </m:r>
                              <m:r>
                                <a:rPr lang="en-US" sz="1400" b="0" i="1" smtClean="0">
                                  <a:solidFill>
                                    <a:srgbClr val="000000"/>
                                  </a:solidFill>
                                  <a:latin typeface="Cambria Math" panose="02040503050406030204" pitchFamily="18" charset="0"/>
                                  <a:ea typeface="Cambria Math" panose="02040503050406030204" pitchFamily="18" charset="0"/>
                                </a:rPr>
                                <m:t>𝑀𝑅𝐼</m:t>
                              </m:r>
                            </m:e>
                            <m:sub>
                              <m:r>
                                <a:rPr lang="en-US" sz="1400" b="0" i="1" smtClean="0">
                                  <a:solidFill>
                                    <a:srgbClr val="000000"/>
                                  </a:solidFill>
                                  <a:latin typeface="Cambria Math" panose="02040503050406030204" pitchFamily="18" charset="0"/>
                                  <a:ea typeface="Cambria Math" panose="02040503050406030204" pitchFamily="18" charset="0"/>
                                </a:rPr>
                                <m:t>𝑝𝑒𝑟𝑓𝑒𝑐𝑡</m:t>
                              </m:r>
                            </m:sub>
                          </m:sSub>
                        </m:num>
                        <m:den>
                          <m:sSub>
                            <m:sSubPr>
                              <m:ctrlPr>
                                <a:rPr lang="en-US" sz="1400" b="0" i="1" smtClean="0">
                                  <a:solidFill>
                                    <a:srgbClr val="000000"/>
                                  </a:solidFill>
                                  <a:latin typeface="Cambria Math" panose="02040503050406030204" pitchFamily="18" charset="0"/>
                                  <a:ea typeface="Cambria Math" panose="02040503050406030204" pitchFamily="18" charset="0"/>
                                </a:rPr>
                              </m:ctrlPr>
                            </m:sSubPr>
                            <m:e>
                              <m:r>
                                <a:rPr lang="en-US" sz="1400" b="0" i="1" smtClean="0">
                                  <a:solidFill>
                                    <a:srgbClr val="000000"/>
                                  </a:solidFill>
                                  <a:latin typeface="Cambria Math" panose="02040503050406030204" pitchFamily="18" charset="0"/>
                                  <a:ea typeface="Cambria Math" panose="02040503050406030204" pitchFamily="18" charset="0"/>
                                </a:rPr>
                                <m:t>𝐴𝑛𝑛𝑢𝑎𝑙</m:t>
                              </m:r>
                              <m:r>
                                <a:rPr lang="en-US" sz="1400" b="0" i="1" smtClean="0">
                                  <a:solidFill>
                                    <a:srgbClr val="000000"/>
                                  </a:solidFill>
                                  <a:latin typeface="Cambria Math" panose="02040503050406030204" pitchFamily="18" charset="0"/>
                                  <a:ea typeface="Cambria Math" panose="02040503050406030204" pitchFamily="18" charset="0"/>
                                </a:rPr>
                                <m:t> </m:t>
                              </m:r>
                              <m:r>
                                <a:rPr lang="en-US" sz="1400" b="0" i="1" smtClean="0">
                                  <a:solidFill>
                                    <a:srgbClr val="000000"/>
                                  </a:solidFill>
                                  <a:latin typeface="Cambria Math" panose="02040503050406030204" pitchFamily="18" charset="0"/>
                                  <a:ea typeface="Cambria Math" panose="02040503050406030204" pitchFamily="18" charset="0"/>
                                </a:rPr>
                                <m:t>𝑀𝑅𝐼</m:t>
                              </m:r>
                            </m:e>
                            <m:sub>
                              <m:r>
                                <a:rPr lang="en-US" sz="1400" b="0" i="1" smtClean="0">
                                  <a:solidFill>
                                    <a:srgbClr val="000000"/>
                                  </a:solidFill>
                                  <a:latin typeface="Cambria Math" panose="02040503050406030204" pitchFamily="18" charset="0"/>
                                  <a:ea typeface="Cambria Math" panose="02040503050406030204" pitchFamily="18" charset="0"/>
                                </a:rPr>
                                <m:t>𝑝𝑒𝑟𝑓𝑒𝑐𝑡</m:t>
                              </m:r>
                            </m:sub>
                          </m:sSub>
                        </m:den>
                      </m:f>
                    </m:oMath>
                  </m:oMathPara>
                </a14:m>
                <a:endParaRPr lang="en-US" sz="1400" dirty="0" smtClean="0">
                  <a:solidFill>
                    <a:srgbClr val="00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90500" y="1504950"/>
                <a:ext cx="8763000" cy="2399824"/>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145154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Appendix B</a:t>
            </a:r>
            <a:endParaRPr lang="en-US" strike="sngStrike" dirty="0">
              <a:solidFill>
                <a:schemeClr val="accent5">
                  <a:lumMod val="75000"/>
                </a:schemeClr>
              </a:solidFill>
            </a:endParaRPr>
          </a:p>
        </p:txBody>
      </p:sp>
      <p:sp>
        <p:nvSpPr>
          <p:cNvPr id="3" name="Text Placeholder 2"/>
          <p:cNvSpPr>
            <a:spLocks noGrp="1"/>
          </p:cNvSpPr>
          <p:nvPr>
            <p:ph type="body" idx="1"/>
          </p:nvPr>
        </p:nvSpPr>
        <p:spPr/>
        <p:txBody>
          <a:bodyPr/>
          <a:lstStyle/>
          <a:p>
            <a:r>
              <a:rPr lang="en-US" dirty="0" smtClean="0"/>
              <a:t>Class Assignment Information</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55</a:t>
            </a:fld>
            <a:endParaRPr lang="en-US" dirty="0"/>
          </a:p>
        </p:txBody>
      </p:sp>
    </p:spTree>
    <p:extLst>
      <p:ext uri="{BB962C8B-B14F-4D97-AF65-F5344CB8AC3E}">
        <p14:creationId xmlns:p14="http://schemas.microsoft.com/office/powerpoint/2010/main" val="28615311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56</a:t>
            </a:fld>
            <a:endParaRPr lang="en-US" dirty="0"/>
          </a:p>
        </p:txBody>
      </p:sp>
      <p:sp>
        <p:nvSpPr>
          <p:cNvPr id="3" name="Title 2"/>
          <p:cNvSpPr>
            <a:spLocks noGrp="1"/>
          </p:cNvSpPr>
          <p:nvPr>
            <p:ph type="title"/>
          </p:nvPr>
        </p:nvSpPr>
        <p:spPr/>
        <p:txBody>
          <a:bodyPr>
            <a:normAutofit fontScale="90000"/>
          </a:bodyPr>
          <a:lstStyle/>
          <a:p>
            <a:r>
              <a:rPr lang="en-US" dirty="0" smtClean="0"/>
              <a:t>Impact Analysis Resource Class Assignment Overview</a:t>
            </a:r>
            <a:endParaRPr lang="en-US" dirty="0"/>
          </a:p>
        </p:txBody>
      </p:sp>
      <p:sp>
        <p:nvSpPr>
          <p:cNvPr id="4" name="Content Placeholder 3"/>
          <p:cNvSpPr>
            <a:spLocks noGrp="1"/>
          </p:cNvSpPr>
          <p:nvPr>
            <p:ph idx="1"/>
          </p:nvPr>
        </p:nvSpPr>
        <p:spPr>
          <a:xfrm>
            <a:off x="457200" y="1051322"/>
            <a:ext cx="8458200" cy="3609516"/>
          </a:xfrm>
        </p:spPr>
        <p:txBody>
          <a:bodyPr>
            <a:normAutofit/>
          </a:bodyPr>
          <a:lstStyle/>
          <a:p>
            <a:pPr marL="400050"/>
            <a:r>
              <a:rPr lang="en-US" dirty="0" smtClean="0"/>
              <a:t>Data used for class assignment</a:t>
            </a:r>
          </a:p>
          <a:p>
            <a:pPr marL="800100" lvl="1"/>
            <a:r>
              <a:rPr lang="en-US" dirty="0" smtClean="0"/>
              <a:t>ISO CELT report</a:t>
            </a:r>
          </a:p>
          <a:p>
            <a:pPr marL="1200150" lvl="2"/>
            <a:r>
              <a:rPr lang="en-US" dirty="0" smtClean="0"/>
              <a:t>Tab 2.1 (Generator List)</a:t>
            </a:r>
          </a:p>
          <a:p>
            <a:pPr marL="1200150" lvl="2"/>
            <a:r>
              <a:rPr lang="en-US" dirty="0" smtClean="0"/>
              <a:t>Tab 4.3 (Qualified &amp; Cleared Capacity)</a:t>
            </a:r>
          </a:p>
          <a:p>
            <a:pPr marL="800100" lvl="1"/>
            <a:r>
              <a:rPr lang="en-US" dirty="0" smtClean="0"/>
              <a:t>FCA qualification details</a:t>
            </a:r>
          </a:p>
        </p:txBody>
      </p:sp>
    </p:spTree>
    <p:extLst>
      <p:ext uri="{BB962C8B-B14F-4D97-AF65-F5344CB8AC3E}">
        <p14:creationId xmlns:p14="http://schemas.microsoft.com/office/powerpoint/2010/main" val="27914839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57</a:t>
            </a:fld>
            <a:endParaRPr lang="en-US" dirty="0"/>
          </a:p>
        </p:txBody>
      </p:sp>
      <p:sp>
        <p:nvSpPr>
          <p:cNvPr id="3" name="Title 2"/>
          <p:cNvSpPr>
            <a:spLocks noGrp="1"/>
          </p:cNvSpPr>
          <p:nvPr>
            <p:ph type="title"/>
          </p:nvPr>
        </p:nvSpPr>
        <p:spPr/>
        <p:txBody>
          <a:bodyPr/>
          <a:lstStyle/>
          <a:p>
            <a:r>
              <a:rPr lang="en-US" dirty="0" smtClean="0"/>
              <a:t>Resource Class Assignment</a:t>
            </a:r>
            <a:endParaRPr lang="en-US" dirty="0"/>
          </a:p>
        </p:txBody>
      </p:sp>
      <p:sp>
        <p:nvSpPr>
          <p:cNvPr id="4" name="Content Placeholder 3"/>
          <p:cNvSpPr>
            <a:spLocks noGrp="1"/>
          </p:cNvSpPr>
          <p:nvPr>
            <p:ph idx="1"/>
          </p:nvPr>
        </p:nvSpPr>
        <p:spPr>
          <a:xfrm>
            <a:off x="457200" y="1051322"/>
            <a:ext cx="8458200" cy="3609516"/>
          </a:xfrm>
        </p:spPr>
        <p:txBody>
          <a:bodyPr>
            <a:normAutofit/>
          </a:bodyPr>
          <a:lstStyle/>
          <a:p>
            <a:pPr marL="400050"/>
            <a:r>
              <a:rPr lang="en-US" dirty="0" smtClean="0"/>
              <a:t>Gas-only</a:t>
            </a:r>
          </a:p>
          <a:p>
            <a:pPr marL="800100" lvl="1"/>
            <a:r>
              <a:rPr lang="en-US" dirty="0" smtClean="0"/>
              <a:t>Prim Fuel Type = NG AND No Alt Fuel Type AND Gen Type ≠ FC</a:t>
            </a:r>
          </a:p>
          <a:p>
            <a:pPr marL="400050"/>
            <a:r>
              <a:rPr lang="en-US" dirty="0" smtClean="0"/>
              <a:t>Dual-fuel</a:t>
            </a:r>
          </a:p>
          <a:p>
            <a:pPr marL="800100" lvl="1"/>
            <a:r>
              <a:rPr lang="en-US" dirty="0" smtClean="0"/>
              <a:t>Has Prim Fuel Type and Alt Fuel Type, one of which is NG</a:t>
            </a:r>
          </a:p>
          <a:p>
            <a:pPr marL="400050"/>
            <a:r>
              <a:rPr lang="en-US" dirty="0" smtClean="0"/>
              <a:t>Oil-only</a:t>
            </a:r>
          </a:p>
          <a:p>
            <a:pPr marL="800100" lvl="1"/>
            <a:r>
              <a:rPr lang="en-US" dirty="0" smtClean="0"/>
              <a:t>Prim Fuel Type = DFO/RFO/KER/JF AND No Alt Fuel Type</a:t>
            </a:r>
          </a:p>
        </p:txBody>
      </p:sp>
    </p:spTree>
    <p:extLst>
      <p:ext uri="{BB962C8B-B14F-4D97-AF65-F5344CB8AC3E}">
        <p14:creationId xmlns:p14="http://schemas.microsoft.com/office/powerpoint/2010/main" val="29028019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58</a:t>
            </a:fld>
            <a:endParaRPr lang="en-US" dirty="0"/>
          </a:p>
        </p:txBody>
      </p:sp>
      <p:sp>
        <p:nvSpPr>
          <p:cNvPr id="3" name="Title 2"/>
          <p:cNvSpPr>
            <a:spLocks noGrp="1"/>
          </p:cNvSpPr>
          <p:nvPr>
            <p:ph type="title"/>
          </p:nvPr>
        </p:nvSpPr>
        <p:spPr/>
        <p:txBody>
          <a:bodyPr/>
          <a:lstStyle/>
          <a:p>
            <a:r>
              <a:rPr lang="en-US" dirty="0" smtClean="0"/>
              <a:t>Resource Class Assignment, continued</a:t>
            </a:r>
            <a:endParaRPr lang="en-US" dirty="0"/>
          </a:p>
        </p:txBody>
      </p:sp>
      <p:sp>
        <p:nvSpPr>
          <p:cNvPr id="4" name="Content Placeholder 3"/>
          <p:cNvSpPr>
            <a:spLocks noGrp="1"/>
          </p:cNvSpPr>
          <p:nvPr>
            <p:ph idx="1"/>
          </p:nvPr>
        </p:nvSpPr>
        <p:spPr>
          <a:xfrm>
            <a:off x="457200" y="1051322"/>
            <a:ext cx="8458200" cy="3609516"/>
          </a:xfrm>
        </p:spPr>
        <p:txBody>
          <a:bodyPr>
            <a:normAutofit/>
          </a:bodyPr>
          <a:lstStyle/>
          <a:p>
            <a:pPr marL="400050"/>
            <a:r>
              <a:rPr lang="en-US" dirty="0" smtClean="0"/>
              <a:t>Hybrid</a:t>
            </a:r>
          </a:p>
          <a:p>
            <a:pPr marL="800100" lvl="1"/>
            <a:r>
              <a:rPr lang="en-US" dirty="0" smtClean="0"/>
              <a:t>Co-located facility participating as single FCM resource</a:t>
            </a:r>
          </a:p>
          <a:p>
            <a:pPr marL="400050"/>
            <a:r>
              <a:rPr lang="en-US" dirty="0" smtClean="0"/>
              <a:t>Energy Storage</a:t>
            </a:r>
          </a:p>
          <a:p>
            <a:pPr marL="800100" lvl="1"/>
            <a:r>
              <a:rPr lang="en-US" dirty="0" smtClean="0"/>
              <a:t>Resource participating as storage OR Gen Type = PS</a:t>
            </a:r>
          </a:p>
          <a:p>
            <a:pPr marL="400050"/>
            <a:r>
              <a:rPr lang="en-US" dirty="0" smtClean="0"/>
              <a:t>Fuel Cell</a:t>
            </a:r>
          </a:p>
          <a:p>
            <a:pPr marL="800100" lvl="1"/>
            <a:r>
              <a:rPr lang="en-US" dirty="0" smtClean="0"/>
              <a:t>Gen Type = FC</a:t>
            </a:r>
          </a:p>
          <a:p>
            <a:pPr marL="400050"/>
            <a:r>
              <a:rPr lang="en-US" dirty="0" smtClean="0"/>
              <a:t>Other Non-IPR</a:t>
            </a:r>
          </a:p>
          <a:p>
            <a:pPr marL="800100" lvl="1"/>
            <a:r>
              <a:rPr lang="en-US" dirty="0" smtClean="0"/>
              <a:t>Intermittent = No AND Prim Fuel Type = WAT/LFG/WDS/MSW/NUC/BIT AND Gen Type ≠ PS</a:t>
            </a:r>
          </a:p>
          <a:p>
            <a:pPr marL="800100" lvl="1"/>
            <a:endParaRPr lang="en-US" dirty="0" smtClean="0">
              <a:solidFill>
                <a:srgbClr val="FF0000"/>
              </a:solidFill>
            </a:endParaRPr>
          </a:p>
        </p:txBody>
      </p:sp>
    </p:spTree>
    <p:extLst>
      <p:ext uri="{BB962C8B-B14F-4D97-AF65-F5344CB8AC3E}">
        <p14:creationId xmlns:p14="http://schemas.microsoft.com/office/powerpoint/2010/main" val="20693047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59</a:t>
            </a:fld>
            <a:endParaRPr lang="en-US" dirty="0"/>
          </a:p>
        </p:txBody>
      </p:sp>
      <p:sp>
        <p:nvSpPr>
          <p:cNvPr id="3" name="Title 2"/>
          <p:cNvSpPr>
            <a:spLocks noGrp="1"/>
          </p:cNvSpPr>
          <p:nvPr>
            <p:ph type="title"/>
          </p:nvPr>
        </p:nvSpPr>
        <p:spPr/>
        <p:txBody>
          <a:bodyPr/>
          <a:lstStyle/>
          <a:p>
            <a:r>
              <a:rPr lang="en-US" dirty="0" smtClean="0"/>
              <a:t>Resource Class Assignment, continued</a:t>
            </a:r>
            <a:endParaRPr lang="en-US" dirty="0"/>
          </a:p>
        </p:txBody>
      </p:sp>
      <p:sp>
        <p:nvSpPr>
          <p:cNvPr id="4" name="Content Placeholder 3"/>
          <p:cNvSpPr>
            <a:spLocks noGrp="1"/>
          </p:cNvSpPr>
          <p:nvPr>
            <p:ph idx="1"/>
          </p:nvPr>
        </p:nvSpPr>
        <p:spPr>
          <a:xfrm>
            <a:off x="457200" y="1051322"/>
            <a:ext cx="8458200" cy="3609516"/>
          </a:xfrm>
        </p:spPr>
        <p:txBody>
          <a:bodyPr>
            <a:normAutofit fontScale="85000" lnSpcReduction="20000"/>
          </a:bodyPr>
          <a:lstStyle/>
          <a:p>
            <a:pPr marL="400050"/>
            <a:r>
              <a:rPr lang="en-US" dirty="0" smtClean="0"/>
              <a:t>IPR Wind</a:t>
            </a:r>
          </a:p>
          <a:p>
            <a:pPr marL="800100" lvl="1"/>
            <a:r>
              <a:rPr lang="en-US" dirty="0" smtClean="0"/>
              <a:t>Generating Fuel Type = Wind</a:t>
            </a:r>
          </a:p>
          <a:p>
            <a:pPr marL="400050"/>
            <a:r>
              <a:rPr lang="en-US" dirty="0" smtClean="0"/>
              <a:t>IPR PV</a:t>
            </a:r>
          </a:p>
          <a:p>
            <a:pPr marL="800100" lvl="1"/>
            <a:r>
              <a:rPr lang="en-US" dirty="0"/>
              <a:t>Intermittent = </a:t>
            </a:r>
            <a:r>
              <a:rPr lang="en-US" dirty="0" smtClean="0"/>
              <a:t>Yes AND Generating Fuel Type = Solar</a:t>
            </a:r>
          </a:p>
          <a:p>
            <a:pPr marL="400050"/>
            <a:r>
              <a:rPr lang="en-US" dirty="0" smtClean="0"/>
              <a:t>Other IPR</a:t>
            </a:r>
          </a:p>
          <a:p>
            <a:pPr marL="800100" lvl="1"/>
            <a:r>
              <a:rPr lang="en-US" dirty="0" smtClean="0"/>
              <a:t>Intermittent = Yes AND Prim Fuel Type = WAT/LFG/WDS/MSQ/OBG</a:t>
            </a:r>
          </a:p>
          <a:p>
            <a:pPr marL="400050"/>
            <a:r>
              <a:rPr lang="en-US" dirty="0" smtClean="0"/>
              <a:t>Passive DR</a:t>
            </a:r>
          </a:p>
          <a:p>
            <a:pPr marL="800100" lvl="1"/>
            <a:r>
              <a:rPr lang="en-US" dirty="0" smtClean="0"/>
              <a:t>DR Type = ON_PEAK/SEASONAL_PEAK</a:t>
            </a:r>
          </a:p>
          <a:p>
            <a:pPr marL="400050"/>
            <a:r>
              <a:rPr lang="en-US" dirty="0" smtClean="0"/>
              <a:t>ADCR</a:t>
            </a:r>
          </a:p>
          <a:p>
            <a:pPr marL="800100" lvl="1"/>
            <a:r>
              <a:rPr lang="en-US" dirty="0" smtClean="0"/>
              <a:t>DR Type = REAL_TIME</a:t>
            </a:r>
          </a:p>
          <a:p>
            <a:pPr marL="400050"/>
            <a:r>
              <a:rPr lang="en-US" dirty="0" smtClean="0"/>
              <a:t>Import</a:t>
            </a:r>
          </a:p>
          <a:p>
            <a:pPr marL="800100" lvl="1"/>
            <a:r>
              <a:rPr lang="en-US" dirty="0" smtClean="0"/>
              <a:t>Type = Import</a:t>
            </a:r>
          </a:p>
          <a:p>
            <a:pPr marL="800100" lvl="1"/>
            <a:endParaRPr lang="en-US" dirty="0" smtClean="0">
              <a:solidFill>
                <a:srgbClr val="FF0000"/>
              </a:solidFill>
            </a:endParaRPr>
          </a:p>
        </p:txBody>
      </p:sp>
    </p:spTree>
    <p:extLst>
      <p:ext uri="{BB962C8B-B14F-4D97-AF65-F5344CB8AC3E}">
        <p14:creationId xmlns:p14="http://schemas.microsoft.com/office/powerpoint/2010/main" val="4216052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6</a:t>
            </a:fld>
            <a:endParaRPr lang="en-US" dirty="0"/>
          </a:p>
        </p:txBody>
      </p:sp>
      <p:sp>
        <p:nvSpPr>
          <p:cNvPr id="5" name="Title 4"/>
          <p:cNvSpPr>
            <a:spLocks noGrp="1"/>
          </p:cNvSpPr>
          <p:nvPr>
            <p:ph type="title"/>
          </p:nvPr>
        </p:nvSpPr>
        <p:spPr/>
        <p:txBody>
          <a:bodyPr/>
          <a:lstStyle/>
          <a:p>
            <a:r>
              <a:rPr lang="en-US" dirty="0" smtClean="0"/>
              <a:t>New Impact Analysis Phases</a:t>
            </a:r>
            <a:endParaRPr lang="en-US" dirty="0"/>
          </a:p>
        </p:txBody>
      </p:sp>
      <p:sp>
        <p:nvSpPr>
          <p:cNvPr id="7" name="Content Placeholder 6"/>
          <p:cNvSpPr>
            <a:spLocks noGrp="1"/>
          </p:cNvSpPr>
          <p:nvPr>
            <p:ph idx="1"/>
          </p:nvPr>
        </p:nvSpPr>
        <p:spPr>
          <a:xfrm>
            <a:off x="457200" y="1051322"/>
            <a:ext cx="8458200" cy="3609516"/>
          </a:xfrm>
        </p:spPr>
        <p:txBody>
          <a:bodyPr>
            <a:normAutofit/>
          </a:bodyPr>
          <a:lstStyle/>
          <a:p>
            <a:pPr lvl="0"/>
            <a:r>
              <a:rPr lang="en-US" dirty="0" smtClean="0"/>
              <a:t>The new Impact Analysis ordering has three phases</a:t>
            </a:r>
          </a:p>
          <a:p>
            <a:pPr marL="914400" lvl="1" indent="-457200">
              <a:buFont typeface="+mj-lt"/>
              <a:buAutoNum type="arabicPeriod"/>
            </a:pPr>
            <a:r>
              <a:rPr lang="en-US" dirty="0" smtClean="0"/>
              <a:t>FCA16 Baseline Case Accreditation phase (today)</a:t>
            </a:r>
          </a:p>
          <a:p>
            <a:pPr marL="914400" lvl="1" indent="-457200">
              <a:buFont typeface="+mj-lt"/>
              <a:buAutoNum type="arabicPeriod"/>
            </a:pPr>
            <a:r>
              <a:rPr lang="en-US" dirty="0" smtClean="0"/>
              <a:t>FCA16 Capacity Market </a:t>
            </a:r>
            <a:r>
              <a:rPr lang="en-US" dirty="0"/>
              <a:t>I</a:t>
            </a:r>
            <a:r>
              <a:rPr lang="en-US" dirty="0" smtClean="0"/>
              <a:t>mpact phase (May 2023)</a:t>
            </a:r>
          </a:p>
          <a:p>
            <a:pPr marL="914400" lvl="1" indent="-457200">
              <a:buFont typeface="+mj-lt"/>
              <a:buAutoNum type="arabicPeriod"/>
            </a:pPr>
            <a:r>
              <a:rPr lang="en-US" dirty="0" smtClean="0"/>
              <a:t>Resource Accreditation Sensitivity phase (starting June 2023)</a:t>
            </a:r>
          </a:p>
          <a:p>
            <a:pPr lvl="2" indent="-285750"/>
            <a:r>
              <a:rPr lang="en-US" dirty="0"/>
              <a:t>Focus: Resource capacity accreditation </a:t>
            </a:r>
            <a:r>
              <a:rPr lang="en-US" dirty="0" smtClean="0"/>
              <a:t>for sensitivity scenarios under </a:t>
            </a:r>
            <a:r>
              <a:rPr lang="en-US" dirty="0"/>
              <a:t>the RCA design</a:t>
            </a:r>
          </a:p>
          <a:p>
            <a:r>
              <a:rPr lang="en-US" dirty="0" smtClean="0"/>
              <a:t>This presentation summarizes resource accreditation results for the FCA16 Baseline Case, which applies RCA modeling enhancements to the historical FCA16 case</a:t>
            </a:r>
          </a:p>
        </p:txBody>
      </p:sp>
    </p:spTree>
    <p:extLst>
      <p:ext uri="{BB962C8B-B14F-4D97-AF65-F5344CB8AC3E}">
        <p14:creationId xmlns:p14="http://schemas.microsoft.com/office/powerpoint/2010/main" val="17637249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60</a:t>
            </a:fld>
            <a:endParaRPr lang="en-US" dirty="0"/>
          </a:p>
        </p:txBody>
      </p:sp>
      <p:sp>
        <p:nvSpPr>
          <p:cNvPr id="3" name="Title 2"/>
          <p:cNvSpPr>
            <a:spLocks noGrp="1"/>
          </p:cNvSpPr>
          <p:nvPr>
            <p:ph type="title"/>
          </p:nvPr>
        </p:nvSpPr>
        <p:spPr/>
        <p:txBody>
          <a:bodyPr>
            <a:normAutofit/>
          </a:bodyPr>
          <a:lstStyle/>
          <a:p>
            <a:r>
              <a:rPr lang="en-US" dirty="0" smtClean="0"/>
              <a:t>More Granular Resource Class Assignment</a:t>
            </a:r>
            <a:endParaRPr lang="en-US" dirty="0"/>
          </a:p>
        </p:txBody>
      </p:sp>
      <p:sp>
        <p:nvSpPr>
          <p:cNvPr id="4" name="Content Placeholder 3"/>
          <p:cNvSpPr>
            <a:spLocks noGrp="1"/>
          </p:cNvSpPr>
          <p:nvPr>
            <p:ph idx="1"/>
          </p:nvPr>
        </p:nvSpPr>
        <p:spPr>
          <a:xfrm>
            <a:off x="457200" y="1051322"/>
            <a:ext cx="8458200" cy="3609516"/>
          </a:xfrm>
        </p:spPr>
        <p:txBody>
          <a:bodyPr>
            <a:normAutofit fontScale="62500" lnSpcReduction="20000"/>
          </a:bodyPr>
          <a:lstStyle/>
          <a:p>
            <a:pPr marL="400050"/>
            <a:r>
              <a:rPr lang="en-US" dirty="0" smtClean="0"/>
              <a:t>Gas-primary</a:t>
            </a:r>
          </a:p>
          <a:p>
            <a:pPr marL="800100" lvl="1"/>
            <a:r>
              <a:rPr lang="en-US" dirty="0" smtClean="0"/>
              <a:t>Dual-fuel AND Prim Fuel Type = NG</a:t>
            </a:r>
          </a:p>
          <a:p>
            <a:pPr marL="400050"/>
            <a:r>
              <a:rPr lang="en-US" dirty="0" smtClean="0"/>
              <a:t>Gas-secondary</a:t>
            </a:r>
          </a:p>
          <a:p>
            <a:pPr marL="800100" lvl="1"/>
            <a:r>
              <a:rPr lang="en-US" dirty="0" smtClean="0"/>
              <a:t>Dual-fuel AND Alt Fuel Type = NG</a:t>
            </a:r>
          </a:p>
          <a:p>
            <a:pPr marL="400050"/>
            <a:r>
              <a:rPr lang="en-US" dirty="0" smtClean="0"/>
              <a:t>IPR Hydro</a:t>
            </a:r>
          </a:p>
          <a:p>
            <a:pPr marL="800100" lvl="1"/>
            <a:r>
              <a:rPr lang="en-US" dirty="0" smtClean="0"/>
              <a:t>Other IPR AND Prim Fuel Type = WAT</a:t>
            </a:r>
          </a:p>
          <a:p>
            <a:pPr marL="400050"/>
            <a:r>
              <a:rPr lang="en-US" dirty="0" smtClean="0"/>
              <a:t>Non-Wind/PV/Hydro IPR</a:t>
            </a:r>
          </a:p>
          <a:p>
            <a:pPr marL="800100" lvl="1"/>
            <a:r>
              <a:rPr lang="en-US" dirty="0" smtClean="0"/>
              <a:t>Other IPR AND Prim Fuel Type ≠ WAT</a:t>
            </a:r>
          </a:p>
          <a:p>
            <a:pPr marL="400050"/>
            <a:r>
              <a:rPr lang="en-US" dirty="0" smtClean="0"/>
              <a:t>DR On-peak</a:t>
            </a:r>
          </a:p>
          <a:p>
            <a:pPr marL="800100" lvl="1"/>
            <a:r>
              <a:rPr lang="en-US" dirty="0" smtClean="0"/>
              <a:t>DR Type = ON_PEAK</a:t>
            </a:r>
          </a:p>
          <a:p>
            <a:pPr marL="400050"/>
            <a:r>
              <a:rPr lang="en-US" dirty="0" smtClean="0"/>
              <a:t>DR Season-peak</a:t>
            </a:r>
          </a:p>
          <a:p>
            <a:pPr marL="800100" lvl="1"/>
            <a:r>
              <a:rPr lang="en-US" dirty="0" smtClean="0"/>
              <a:t>DR Type = SEASONAL_PEAK</a:t>
            </a:r>
          </a:p>
          <a:p>
            <a:pPr marL="400050"/>
            <a:r>
              <a:rPr lang="en-US" dirty="0" smtClean="0"/>
              <a:t>Location</a:t>
            </a:r>
          </a:p>
          <a:p>
            <a:pPr marL="800100" lvl="1"/>
            <a:r>
              <a:rPr lang="en-US" dirty="0" err="1" smtClean="0"/>
              <a:t>NorthernNE</a:t>
            </a:r>
            <a:r>
              <a:rPr lang="en-US" dirty="0" smtClean="0"/>
              <a:t> = Maine, New Hampshire, and Vermont load zones</a:t>
            </a:r>
          </a:p>
          <a:p>
            <a:pPr marL="800100" lvl="1"/>
            <a:r>
              <a:rPr lang="en-US" dirty="0" err="1" smtClean="0"/>
              <a:t>SouthernNE</a:t>
            </a:r>
            <a:r>
              <a:rPr lang="en-US" dirty="0" smtClean="0"/>
              <a:t> = All other load zones</a:t>
            </a:r>
          </a:p>
          <a:p>
            <a:pPr marL="800100" lvl="1"/>
            <a:endParaRPr lang="en-US" dirty="0" smtClean="0">
              <a:solidFill>
                <a:srgbClr val="FF0000"/>
              </a:solidFill>
            </a:endParaRPr>
          </a:p>
        </p:txBody>
      </p:sp>
    </p:spTree>
    <p:extLst>
      <p:ext uri="{BB962C8B-B14F-4D97-AF65-F5344CB8AC3E}">
        <p14:creationId xmlns:p14="http://schemas.microsoft.com/office/powerpoint/2010/main" val="15203824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Appendix C</a:t>
            </a:r>
            <a:endParaRPr lang="en-US" strike="sngStrike" dirty="0">
              <a:solidFill>
                <a:schemeClr val="accent5">
                  <a:lumMod val="75000"/>
                </a:schemeClr>
              </a:solidFill>
            </a:endParaRPr>
          </a:p>
        </p:txBody>
      </p:sp>
      <p:sp>
        <p:nvSpPr>
          <p:cNvPr id="3" name="Text Placeholder 2"/>
          <p:cNvSpPr>
            <a:spLocks noGrp="1"/>
          </p:cNvSpPr>
          <p:nvPr>
            <p:ph type="body" idx="1"/>
          </p:nvPr>
        </p:nvSpPr>
        <p:spPr/>
        <p:txBody>
          <a:bodyPr/>
          <a:lstStyle/>
          <a:p>
            <a:r>
              <a:rPr lang="en-US" dirty="0" smtClean="0"/>
              <a:t>More Detailed MRI Results</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61</a:t>
            </a:fld>
            <a:endParaRPr lang="en-US" dirty="0"/>
          </a:p>
        </p:txBody>
      </p:sp>
    </p:spTree>
    <p:extLst>
      <p:ext uri="{BB962C8B-B14F-4D97-AF65-F5344CB8AC3E}">
        <p14:creationId xmlns:p14="http://schemas.microsoft.com/office/powerpoint/2010/main" val="39163345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MRI Ranges</a:t>
            </a:r>
            <a:endParaRPr lang="en-US" dirty="0"/>
          </a:p>
        </p:txBody>
      </p:sp>
      <p:sp>
        <p:nvSpPr>
          <p:cNvPr id="4" name="Slide Number Placeholder 3"/>
          <p:cNvSpPr>
            <a:spLocks noGrp="1"/>
          </p:cNvSpPr>
          <p:nvPr>
            <p:ph type="sldNum" sz="quarter" idx="4294967295"/>
          </p:nvPr>
        </p:nvSpPr>
        <p:spPr>
          <a:xfrm>
            <a:off x="8534400" y="4775200"/>
            <a:ext cx="381000" cy="196850"/>
          </a:xfrm>
        </p:spPr>
        <p:txBody>
          <a:bodyPr/>
          <a:lstStyle/>
          <a:p>
            <a:fld id="{10C7F894-2A36-495D-AB7C-1055F7AC0F9D}" type="slidenum">
              <a:rPr lang="en-US" smtClean="0"/>
              <a:pPr/>
              <a:t>62</a:t>
            </a:fld>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1365669" y="3932150"/>
                <a:ext cx="6359106" cy="351571"/>
              </a:xfrm>
              <a:prstGeom prst="rect">
                <a:avLst/>
              </a:prstGeom>
              <a:noFill/>
            </p:spPr>
            <p:txBody>
              <a:bodyPr wrap="square" rtlCol="0">
                <a:spAutoFit/>
              </a:bodyPr>
              <a:lstStyle/>
              <a:p>
                <a:r>
                  <a:rPr lang="en-US" sz="1000" dirty="0" smtClean="0"/>
                  <a:t>† The equation </a:t>
                </a:r>
                <a14:m>
                  <m:oMath xmlns:m="http://schemas.openxmlformats.org/officeDocument/2006/math">
                    <m:r>
                      <a:rPr lang="en-US" sz="1000" i="1" smtClean="0">
                        <a:solidFill>
                          <a:schemeClr val="tx1"/>
                        </a:solidFill>
                        <a:latin typeface="Cambria Math" panose="02040503050406030204" pitchFamily="18" charset="0"/>
                        <a:ea typeface="Cambria Math" panose="02040503050406030204" pitchFamily="18" charset="0"/>
                      </a:rPr>
                      <m:t>𝑊𝑖𝑛𝑡𝑒𝑟</m:t>
                    </m:r>
                    <m:r>
                      <a:rPr lang="en-US" sz="1000" i="1" smtClean="0">
                        <a:solidFill>
                          <a:schemeClr val="tx1"/>
                        </a:solidFill>
                        <a:latin typeface="Cambria Math" panose="02040503050406030204" pitchFamily="18" charset="0"/>
                        <a:ea typeface="Cambria Math" panose="02040503050406030204" pitchFamily="18" charset="0"/>
                      </a:rPr>
                      <m:t> </m:t>
                    </m:r>
                    <m:r>
                      <a:rPr lang="en-US" sz="1000" i="1" smtClean="0">
                        <a:solidFill>
                          <a:schemeClr val="tx1"/>
                        </a:solidFill>
                        <a:latin typeface="Cambria Math" panose="02040503050406030204" pitchFamily="18" charset="0"/>
                        <a:ea typeface="Cambria Math" panose="02040503050406030204" pitchFamily="18" charset="0"/>
                      </a:rPr>
                      <m:t>𝑄𝑀𝑅𝐼𝐶</m:t>
                    </m:r>
                    <m:r>
                      <a:rPr lang="en-US" sz="1000" i="1" smtClean="0">
                        <a:solidFill>
                          <a:schemeClr val="tx1"/>
                        </a:solidFill>
                        <a:latin typeface="Cambria Math" panose="02040503050406030204" pitchFamily="18" charset="0"/>
                        <a:ea typeface="Cambria Math" panose="02040503050406030204" pitchFamily="18" charset="0"/>
                      </a:rPr>
                      <m:t>=</m:t>
                    </m:r>
                    <m:r>
                      <a:rPr lang="en-US" sz="1000" b="0" i="1" smtClean="0">
                        <a:solidFill>
                          <a:schemeClr val="tx1"/>
                        </a:solidFill>
                        <a:latin typeface="Cambria Math" panose="02040503050406030204" pitchFamily="18" charset="0"/>
                        <a:ea typeface="Cambria Math" panose="02040503050406030204" pitchFamily="18" charset="0"/>
                      </a:rPr>
                      <m:t>𝑆𝑢𝑚𝑚𝑒𝑟</m:t>
                    </m:r>
                    <m:r>
                      <a:rPr lang="en-US" sz="1000" i="1" smtClean="0">
                        <a:solidFill>
                          <a:schemeClr val="tx1"/>
                        </a:solidFill>
                        <a:latin typeface="Cambria Math" panose="02040503050406030204" pitchFamily="18" charset="0"/>
                        <a:ea typeface="Cambria Math" panose="02040503050406030204" pitchFamily="18" charset="0"/>
                      </a:rPr>
                      <m:t> </m:t>
                    </m:r>
                    <m:r>
                      <a:rPr lang="en-US" sz="1000" i="1" smtClean="0">
                        <a:solidFill>
                          <a:schemeClr val="tx1"/>
                        </a:solidFill>
                        <a:latin typeface="Cambria Math" panose="02040503050406030204" pitchFamily="18" charset="0"/>
                        <a:ea typeface="Cambria Math" panose="02040503050406030204" pitchFamily="18" charset="0"/>
                      </a:rPr>
                      <m:t>𝐶𝑎𝑝𝑎𝑐𝑖𝑡𝑦</m:t>
                    </m:r>
                    <m:r>
                      <a:rPr lang="en-US" sz="1000" i="1">
                        <a:solidFill>
                          <a:schemeClr val="tx1"/>
                        </a:solidFill>
                        <a:latin typeface="Cambria Math" panose="02040503050406030204" pitchFamily="18" charset="0"/>
                        <a:ea typeface="Cambria Math" panose="02040503050406030204" pitchFamily="18" charset="0"/>
                      </a:rPr>
                      <m:t>×</m:t>
                    </m:r>
                    <m:f>
                      <m:fPr>
                        <m:ctrlPr>
                          <a:rPr lang="en-US" sz="1000" i="1">
                            <a:solidFill>
                              <a:schemeClr val="tx1"/>
                            </a:solidFill>
                            <a:latin typeface="Cambria Math" panose="02040503050406030204" pitchFamily="18" charset="0"/>
                            <a:ea typeface="Cambria Math" panose="02040503050406030204" pitchFamily="18" charset="0"/>
                          </a:rPr>
                        </m:ctrlPr>
                      </m:fPr>
                      <m:num>
                        <m:r>
                          <a:rPr lang="en-US" sz="1000" i="1">
                            <a:solidFill>
                              <a:schemeClr val="tx1"/>
                            </a:solidFill>
                            <a:latin typeface="Cambria Math" panose="02040503050406030204" pitchFamily="18" charset="0"/>
                            <a:ea typeface="Cambria Math" panose="02040503050406030204" pitchFamily="18" charset="0"/>
                          </a:rPr>
                          <m:t>𝑊𝑖𝑛𝑡𝑒𝑟</m:t>
                        </m:r>
                        <m:r>
                          <a:rPr lang="en-US" sz="1000" i="1">
                            <a:solidFill>
                              <a:schemeClr val="tx1"/>
                            </a:solidFill>
                            <a:latin typeface="Cambria Math" panose="02040503050406030204" pitchFamily="18" charset="0"/>
                            <a:ea typeface="Cambria Math" panose="02040503050406030204" pitchFamily="18" charset="0"/>
                          </a:rPr>
                          <m:t> </m:t>
                        </m:r>
                        <m:r>
                          <a:rPr lang="en-US" sz="1000" i="1">
                            <a:solidFill>
                              <a:schemeClr val="tx1"/>
                            </a:solidFill>
                            <a:latin typeface="Cambria Math" panose="02040503050406030204" pitchFamily="18" charset="0"/>
                            <a:ea typeface="Cambria Math" panose="02040503050406030204" pitchFamily="18" charset="0"/>
                          </a:rPr>
                          <m:t>𝑀𝑅𝐼</m:t>
                        </m:r>
                      </m:num>
                      <m:den>
                        <m:sSub>
                          <m:sSubPr>
                            <m:ctrlPr>
                              <a:rPr lang="en-US" sz="1000" i="1">
                                <a:solidFill>
                                  <a:schemeClr val="tx1"/>
                                </a:solidFill>
                                <a:latin typeface="Cambria Math" panose="02040503050406030204" pitchFamily="18" charset="0"/>
                                <a:ea typeface="Cambria Math" panose="02040503050406030204" pitchFamily="18" charset="0"/>
                              </a:rPr>
                            </m:ctrlPr>
                          </m:sSubPr>
                          <m:e>
                            <m:r>
                              <a:rPr lang="en-US" sz="1000" i="1">
                                <a:solidFill>
                                  <a:schemeClr val="tx1"/>
                                </a:solidFill>
                                <a:latin typeface="Cambria Math" panose="02040503050406030204" pitchFamily="18" charset="0"/>
                                <a:ea typeface="Cambria Math" panose="02040503050406030204" pitchFamily="18" charset="0"/>
                              </a:rPr>
                              <m:t>𝐴𝑛𝑛𝑢𝑎𝑙</m:t>
                            </m:r>
                            <m:r>
                              <a:rPr lang="en-US" sz="1000" i="1">
                                <a:solidFill>
                                  <a:schemeClr val="tx1"/>
                                </a:solidFill>
                                <a:latin typeface="Cambria Math" panose="02040503050406030204" pitchFamily="18" charset="0"/>
                                <a:ea typeface="Cambria Math" panose="02040503050406030204" pitchFamily="18" charset="0"/>
                              </a:rPr>
                              <m:t> </m:t>
                            </m:r>
                            <m:r>
                              <a:rPr lang="en-US" sz="1000" i="1">
                                <a:solidFill>
                                  <a:schemeClr val="tx1"/>
                                </a:solidFill>
                                <a:latin typeface="Cambria Math" panose="02040503050406030204" pitchFamily="18" charset="0"/>
                                <a:ea typeface="Cambria Math" panose="02040503050406030204" pitchFamily="18" charset="0"/>
                              </a:rPr>
                              <m:t>𝑀𝑅𝐼</m:t>
                            </m:r>
                          </m:e>
                          <m:sub>
                            <m:r>
                              <a:rPr lang="en-US" sz="1000" i="1">
                                <a:solidFill>
                                  <a:schemeClr val="tx1"/>
                                </a:solidFill>
                                <a:latin typeface="Cambria Math" panose="02040503050406030204" pitchFamily="18" charset="0"/>
                                <a:ea typeface="Cambria Math" panose="02040503050406030204" pitchFamily="18" charset="0"/>
                              </a:rPr>
                              <m:t>𝑝𝑒𝑟𝑓𝑒𝑐𝑡</m:t>
                            </m:r>
                          </m:sub>
                        </m:sSub>
                      </m:den>
                    </m:f>
                  </m:oMath>
                </a14:m>
                <a:r>
                  <a:rPr lang="en-US" sz="1000" dirty="0" smtClean="0"/>
                  <a:t> is used to calculate Winter MRI for IPR PV.</a:t>
                </a:r>
                <a:endParaRPr lang="en-US" sz="1000" dirty="0"/>
              </a:p>
            </p:txBody>
          </p:sp>
        </mc:Choice>
        <mc:Fallback xmlns="">
          <p:sp>
            <p:nvSpPr>
              <p:cNvPr id="8" name="TextBox 7"/>
              <p:cNvSpPr txBox="1">
                <a:spLocks noRot="1" noChangeAspect="1" noMove="1" noResize="1" noEditPoints="1" noAdjustHandles="1" noChangeArrowheads="1" noChangeShapeType="1" noTextEdit="1"/>
              </p:cNvSpPr>
              <p:nvPr/>
            </p:nvSpPr>
            <p:spPr>
              <a:xfrm>
                <a:off x="1365669" y="3932150"/>
                <a:ext cx="6359106" cy="351571"/>
              </a:xfrm>
              <a:prstGeom prst="rect">
                <a:avLst/>
              </a:prstGeom>
              <a:blipFill>
                <a:blip r:embed="rId2"/>
                <a:stretch>
                  <a:fillRect/>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1419225" y="1246100"/>
            <a:ext cx="6305550" cy="2686050"/>
          </a:xfrm>
          <a:prstGeom prst="rect">
            <a:avLst/>
          </a:prstGeom>
        </p:spPr>
      </p:pic>
    </p:spTree>
    <p:extLst>
      <p:ext uri="{BB962C8B-B14F-4D97-AF65-F5344CB8AC3E}">
        <p14:creationId xmlns:p14="http://schemas.microsoft.com/office/powerpoint/2010/main" val="42145718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More Granular MRI Results (Demand Response)</a:t>
            </a:r>
            <a:endParaRPr lang="en-US" dirty="0"/>
          </a:p>
        </p:txBody>
      </p:sp>
      <p:sp>
        <p:nvSpPr>
          <p:cNvPr id="4" name="Slide Number Placeholder 3"/>
          <p:cNvSpPr>
            <a:spLocks noGrp="1"/>
          </p:cNvSpPr>
          <p:nvPr>
            <p:ph type="sldNum" sz="quarter" idx="4294967295"/>
          </p:nvPr>
        </p:nvSpPr>
        <p:spPr>
          <a:xfrm>
            <a:off x="8534400" y="4775200"/>
            <a:ext cx="381000" cy="196850"/>
          </a:xfrm>
        </p:spPr>
        <p:txBody>
          <a:bodyPr/>
          <a:lstStyle/>
          <a:p>
            <a:fld id="{10C7F894-2A36-495D-AB7C-1055F7AC0F9D}" type="slidenum">
              <a:rPr lang="en-US" smtClean="0"/>
              <a:pPr/>
              <a:t>63</a:t>
            </a:fld>
            <a:endParaRPr lang="en-US" dirty="0"/>
          </a:p>
        </p:txBody>
      </p:sp>
      <p:pic>
        <p:nvPicPr>
          <p:cNvPr id="7" name="Picture 6"/>
          <p:cNvPicPr>
            <a:picLocks noChangeAspect="1"/>
          </p:cNvPicPr>
          <p:nvPr/>
        </p:nvPicPr>
        <p:blipFill>
          <a:blip r:embed="rId3"/>
          <a:stretch>
            <a:fillRect/>
          </a:stretch>
        </p:blipFill>
        <p:spPr>
          <a:xfrm>
            <a:off x="64412" y="1504950"/>
            <a:ext cx="9015175" cy="1003935"/>
          </a:xfrm>
          <a:prstGeom prst="rect">
            <a:avLst/>
          </a:prstGeom>
        </p:spPr>
      </p:pic>
    </p:spTree>
    <p:extLst>
      <p:ext uri="{BB962C8B-B14F-4D97-AF65-F5344CB8AC3E}">
        <p14:creationId xmlns:p14="http://schemas.microsoft.com/office/powerpoint/2010/main" val="22118657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More Granular MRI Results (</a:t>
            </a:r>
            <a:r>
              <a:rPr lang="en-US" dirty="0"/>
              <a:t>Classes Limited During </a:t>
            </a:r>
            <a:r>
              <a:rPr lang="en-US" dirty="0" smtClean="0"/>
              <a:t>Winter Period)</a:t>
            </a:r>
            <a:endParaRPr lang="en-US" dirty="0"/>
          </a:p>
        </p:txBody>
      </p:sp>
      <p:sp>
        <p:nvSpPr>
          <p:cNvPr id="4" name="Slide Number Placeholder 3"/>
          <p:cNvSpPr>
            <a:spLocks noGrp="1"/>
          </p:cNvSpPr>
          <p:nvPr>
            <p:ph type="sldNum" sz="quarter" idx="4294967295"/>
          </p:nvPr>
        </p:nvSpPr>
        <p:spPr>
          <a:xfrm>
            <a:off x="8534400" y="4775200"/>
            <a:ext cx="381000" cy="196850"/>
          </a:xfrm>
        </p:spPr>
        <p:txBody>
          <a:bodyPr/>
          <a:lstStyle/>
          <a:p>
            <a:fld id="{10C7F894-2A36-495D-AB7C-1055F7AC0F9D}" type="slidenum">
              <a:rPr lang="en-US" smtClean="0"/>
              <a:pPr/>
              <a:t>64</a:t>
            </a:fld>
            <a:endParaRPr lang="en-US" dirty="0"/>
          </a:p>
        </p:txBody>
      </p:sp>
      <p:pic>
        <p:nvPicPr>
          <p:cNvPr id="3" name="Picture 2"/>
          <p:cNvPicPr>
            <a:picLocks noChangeAspect="1"/>
          </p:cNvPicPr>
          <p:nvPr/>
        </p:nvPicPr>
        <p:blipFill>
          <a:blip r:embed="rId2"/>
          <a:stretch>
            <a:fillRect/>
          </a:stretch>
        </p:blipFill>
        <p:spPr>
          <a:xfrm>
            <a:off x="89898" y="1504950"/>
            <a:ext cx="8964204" cy="2318537"/>
          </a:xfrm>
          <a:prstGeom prst="rect">
            <a:avLst/>
          </a:prstGeom>
        </p:spPr>
      </p:pic>
    </p:spTree>
    <p:extLst>
      <p:ext uri="{BB962C8B-B14F-4D97-AF65-F5344CB8AC3E}">
        <p14:creationId xmlns:p14="http://schemas.microsoft.com/office/powerpoint/2010/main" val="23874959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More Granular MRI Results (IPR)</a:t>
            </a:r>
            <a:endParaRPr lang="en-US" dirty="0"/>
          </a:p>
        </p:txBody>
      </p:sp>
      <p:sp>
        <p:nvSpPr>
          <p:cNvPr id="4" name="Slide Number Placeholder 3"/>
          <p:cNvSpPr>
            <a:spLocks noGrp="1"/>
          </p:cNvSpPr>
          <p:nvPr>
            <p:ph type="sldNum" sz="quarter" idx="4294967295"/>
          </p:nvPr>
        </p:nvSpPr>
        <p:spPr>
          <a:xfrm>
            <a:off x="8534400" y="4775200"/>
            <a:ext cx="381000" cy="196850"/>
          </a:xfrm>
        </p:spPr>
        <p:txBody>
          <a:bodyPr/>
          <a:lstStyle/>
          <a:p>
            <a:fld id="{10C7F894-2A36-495D-AB7C-1055F7AC0F9D}" type="slidenum">
              <a:rPr lang="en-US" smtClean="0"/>
              <a:pPr/>
              <a:t>65</a:t>
            </a:fld>
            <a:endParaRPr lang="en-US" dirty="0"/>
          </a:p>
        </p:txBody>
      </p:sp>
      <p:pic>
        <p:nvPicPr>
          <p:cNvPr id="2" name="Picture 1"/>
          <p:cNvPicPr>
            <a:picLocks noChangeAspect="1"/>
          </p:cNvPicPr>
          <p:nvPr/>
        </p:nvPicPr>
        <p:blipFill>
          <a:blip r:embed="rId2"/>
          <a:stretch>
            <a:fillRect/>
          </a:stretch>
        </p:blipFill>
        <p:spPr>
          <a:xfrm>
            <a:off x="166688" y="1539814"/>
            <a:ext cx="8810624" cy="1304985"/>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651294" y="2876070"/>
                <a:ext cx="8035506" cy="351571"/>
              </a:xfrm>
              <a:prstGeom prst="rect">
                <a:avLst/>
              </a:prstGeom>
              <a:noFill/>
            </p:spPr>
            <p:txBody>
              <a:bodyPr wrap="square" rtlCol="0">
                <a:spAutoFit/>
              </a:bodyPr>
              <a:lstStyle/>
              <a:p>
                <a:r>
                  <a:rPr lang="en-US" sz="1000" dirty="0" smtClean="0"/>
                  <a:t>† The equation </a:t>
                </a:r>
                <a14:m>
                  <m:oMath xmlns:m="http://schemas.openxmlformats.org/officeDocument/2006/math">
                    <m:r>
                      <a:rPr lang="en-US" sz="1000" i="1" smtClean="0">
                        <a:solidFill>
                          <a:schemeClr val="tx1"/>
                        </a:solidFill>
                        <a:latin typeface="Cambria Math" panose="02040503050406030204" pitchFamily="18" charset="0"/>
                        <a:ea typeface="Cambria Math" panose="02040503050406030204" pitchFamily="18" charset="0"/>
                      </a:rPr>
                      <m:t>𝑊𝑖𝑛𝑡𝑒𝑟</m:t>
                    </m:r>
                    <m:r>
                      <a:rPr lang="en-US" sz="1000" i="1" smtClean="0">
                        <a:solidFill>
                          <a:schemeClr val="tx1"/>
                        </a:solidFill>
                        <a:latin typeface="Cambria Math" panose="02040503050406030204" pitchFamily="18" charset="0"/>
                        <a:ea typeface="Cambria Math" panose="02040503050406030204" pitchFamily="18" charset="0"/>
                      </a:rPr>
                      <m:t> </m:t>
                    </m:r>
                    <m:r>
                      <a:rPr lang="en-US" sz="1000" i="1" smtClean="0">
                        <a:solidFill>
                          <a:schemeClr val="tx1"/>
                        </a:solidFill>
                        <a:latin typeface="Cambria Math" panose="02040503050406030204" pitchFamily="18" charset="0"/>
                        <a:ea typeface="Cambria Math" panose="02040503050406030204" pitchFamily="18" charset="0"/>
                      </a:rPr>
                      <m:t>𝑄𝑀𝑅𝐼𝐶</m:t>
                    </m:r>
                    <m:r>
                      <a:rPr lang="en-US" sz="1000" i="1" smtClean="0">
                        <a:solidFill>
                          <a:schemeClr val="tx1"/>
                        </a:solidFill>
                        <a:latin typeface="Cambria Math" panose="02040503050406030204" pitchFamily="18" charset="0"/>
                        <a:ea typeface="Cambria Math" panose="02040503050406030204" pitchFamily="18" charset="0"/>
                      </a:rPr>
                      <m:t>=</m:t>
                    </m:r>
                    <m:r>
                      <a:rPr lang="en-US" sz="1000" b="0" i="1" smtClean="0">
                        <a:solidFill>
                          <a:schemeClr val="tx1"/>
                        </a:solidFill>
                        <a:latin typeface="Cambria Math" panose="02040503050406030204" pitchFamily="18" charset="0"/>
                        <a:ea typeface="Cambria Math" panose="02040503050406030204" pitchFamily="18" charset="0"/>
                      </a:rPr>
                      <m:t>𝑆𝑢𝑚𝑚𝑒𝑟</m:t>
                    </m:r>
                    <m:r>
                      <a:rPr lang="en-US" sz="1000" i="1" smtClean="0">
                        <a:solidFill>
                          <a:schemeClr val="tx1"/>
                        </a:solidFill>
                        <a:latin typeface="Cambria Math" panose="02040503050406030204" pitchFamily="18" charset="0"/>
                        <a:ea typeface="Cambria Math" panose="02040503050406030204" pitchFamily="18" charset="0"/>
                      </a:rPr>
                      <m:t> </m:t>
                    </m:r>
                    <m:r>
                      <a:rPr lang="en-US" sz="1000" i="1" smtClean="0">
                        <a:solidFill>
                          <a:schemeClr val="tx1"/>
                        </a:solidFill>
                        <a:latin typeface="Cambria Math" panose="02040503050406030204" pitchFamily="18" charset="0"/>
                        <a:ea typeface="Cambria Math" panose="02040503050406030204" pitchFamily="18" charset="0"/>
                      </a:rPr>
                      <m:t>𝐶𝑎𝑝𝑎𝑐𝑖𝑡𝑦</m:t>
                    </m:r>
                    <m:r>
                      <a:rPr lang="en-US" sz="1000" i="1">
                        <a:solidFill>
                          <a:schemeClr val="tx1"/>
                        </a:solidFill>
                        <a:latin typeface="Cambria Math" panose="02040503050406030204" pitchFamily="18" charset="0"/>
                        <a:ea typeface="Cambria Math" panose="02040503050406030204" pitchFamily="18" charset="0"/>
                      </a:rPr>
                      <m:t>×</m:t>
                    </m:r>
                    <m:f>
                      <m:fPr>
                        <m:ctrlPr>
                          <a:rPr lang="en-US" sz="1000" i="1">
                            <a:solidFill>
                              <a:schemeClr val="tx1"/>
                            </a:solidFill>
                            <a:latin typeface="Cambria Math" panose="02040503050406030204" pitchFamily="18" charset="0"/>
                            <a:ea typeface="Cambria Math" panose="02040503050406030204" pitchFamily="18" charset="0"/>
                          </a:rPr>
                        </m:ctrlPr>
                      </m:fPr>
                      <m:num>
                        <m:r>
                          <a:rPr lang="en-US" sz="1000" i="1">
                            <a:solidFill>
                              <a:schemeClr val="tx1"/>
                            </a:solidFill>
                            <a:latin typeface="Cambria Math" panose="02040503050406030204" pitchFamily="18" charset="0"/>
                            <a:ea typeface="Cambria Math" panose="02040503050406030204" pitchFamily="18" charset="0"/>
                          </a:rPr>
                          <m:t>𝑊𝑖𝑛𝑡𝑒𝑟</m:t>
                        </m:r>
                        <m:r>
                          <a:rPr lang="en-US" sz="1000" i="1">
                            <a:solidFill>
                              <a:schemeClr val="tx1"/>
                            </a:solidFill>
                            <a:latin typeface="Cambria Math" panose="02040503050406030204" pitchFamily="18" charset="0"/>
                            <a:ea typeface="Cambria Math" panose="02040503050406030204" pitchFamily="18" charset="0"/>
                          </a:rPr>
                          <m:t> </m:t>
                        </m:r>
                        <m:r>
                          <a:rPr lang="en-US" sz="1000" i="1">
                            <a:solidFill>
                              <a:schemeClr val="tx1"/>
                            </a:solidFill>
                            <a:latin typeface="Cambria Math" panose="02040503050406030204" pitchFamily="18" charset="0"/>
                            <a:ea typeface="Cambria Math" panose="02040503050406030204" pitchFamily="18" charset="0"/>
                          </a:rPr>
                          <m:t>𝑀𝑅𝐼</m:t>
                        </m:r>
                      </m:num>
                      <m:den>
                        <m:sSub>
                          <m:sSubPr>
                            <m:ctrlPr>
                              <a:rPr lang="en-US" sz="1000" i="1">
                                <a:solidFill>
                                  <a:schemeClr val="tx1"/>
                                </a:solidFill>
                                <a:latin typeface="Cambria Math" panose="02040503050406030204" pitchFamily="18" charset="0"/>
                                <a:ea typeface="Cambria Math" panose="02040503050406030204" pitchFamily="18" charset="0"/>
                              </a:rPr>
                            </m:ctrlPr>
                          </m:sSubPr>
                          <m:e>
                            <m:r>
                              <a:rPr lang="en-US" sz="1000" i="1">
                                <a:solidFill>
                                  <a:schemeClr val="tx1"/>
                                </a:solidFill>
                                <a:latin typeface="Cambria Math" panose="02040503050406030204" pitchFamily="18" charset="0"/>
                                <a:ea typeface="Cambria Math" panose="02040503050406030204" pitchFamily="18" charset="0"/>
                              </a:rPr>
                              <m:t>𝐴𝑛𝑛𝑢𝑎𝑙</m:t>
                            </m:r>
                            <m:r>
                              <a:rPr lang="en-US" sz="1000" i="1">
                                <a:solidFill>
                                  <a:schemeClr val="tx1"/>
                                </a:solidFill>
                                <a:latin typeface="Cambria Math" panose="02040503050406030204" pitchFamily="18" charset="0"/>
                                <a:ea typeface="Cambria Math" panose="02040503050406030204" pitchFamily="18" charset="0"/>
                              </a:rPr>
                              <m:t> </m:t>
                            </m:r>
                            <m:r>
                              <a:rPr lang="en-US" sz="1000" i="1">
                                <a:solidFill>
                                  <a:schemeClr val="tx1"/>
                                </a:solidFill>
                                <a:latin typeface="Cambria Math" panose="02040503050406030204" pitchFamily="18" charset="0"/>
                                <a:ea typeface="Cambria Math" panose="02040503050406030204" pitchFamily="18" charset="0"/>
                              </a:rPr>
                              <m:t>𝑀𝑅𝐼</m:t>
                            </m:r>
                          </m:e>
                          <m:sub>
                            <m:r>
                              <a:rPr lang="en-US" sz="1000" i="1">
                                <a:solidFill>
                                  <a:schemeClr val="tx1"/>
                                </a:solidFill>
                                <a:latin typeface="Cambria Math" panose="02040503050406030204" pitchFamily="18" charset="0"/>
                                <a:ea typeface="Cambria Math" panose="02040503050406030204" pitchFamily="18" charset="0"/>
                              </a:rPr>
                              <m:t>𝑝𝑒𝑟𝑓𝑒𝑐𝑡</m:t>
                            </m:r>
                          </m:sub>
                        </m:sSub>
                      </m:den>
                    </m:f>
                  </m:oMath>
                </a14:m>
                <a:r>
                  <a:rPr lang="en-US" sz="1000" dirty="0" smtClean="0"/>
                  <a:t> is used to calculate Winter MRI for IPR PV. Summer QC is used for weighting.</a:t>
                </a:r>
                <a:endParaRPr lang="en-US" sz="1000" dirty="0"/>
              </a:p>
            </p:txBody>
          </p:sp>
        </mc:Choice>
        <mc:Fallback xmlns="">
          <p:sp>
            <p:nvSpPr>
              <p:cNvPr id="7" name="TextBox 6"/>
              <p:cNvSpPr txBox="1">
                <a:spLocks noRot="1" noChangeAspect="1" noMove="1" noResize="1" noEditPoints="1" noAdjustHandles="1" noChangeArrowheads="1" noChangeShapeType="1" noTextEdit="1"/>
              </p:cNvSpPr>
              <p:nvPr/>
            </p:nvSpPr>
            <p:spPr>
              <a:xfrm>
                <a:off x="651294" y="2876070"/>
                <a:ext cx="8035506" cy="351571"/>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311296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Appendix D</a:t>
            </a:r>
            <a:endParaRPr lang="en-US" strike="sngStrike" dirty="0">
              <a:solidFill>
                <a:schemeClr val="accent5">
                  <a:lumMod val="75000"/>
                </a:schemeClr>
              </a:solidFill>
            </a:endParaRPr>
          </a:p>
        </p:txBody>
      </p:sp>
      <p:sp>
        <p:nvSpPr>
          <p:cNvPr id="3" name="Text Placeholder 2"/>
          <p:cNvSpPr>
            <a:spLocks noGrp="1"/>
          </p:cNvSpPr>
          <p:nvPr>
            <p:ph type="body" idx="1"/>
          </p:nvPr>
        </p:nvSpPr>
        <p:spPr/>
        <p:txBody>
          <a:bodyPr/>
          <a:lstStyle/>
          <a:p>
            <a:r>
              <a:rPr lang="en-US" dirty="0" smtClean="0"/>
              <a:t>Estimation of Storage </a:t>
            </a:r>
            <a:r>
              <a:rPr lang="en-US" dirty="0" err="1" smtClean="0"/>
              <a:t>rMRI</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66</a:t>
            </a:fld>
            <a:endParaRPr lang="en-US" dirty="0"/>
          </a:p>
        </p:txBody>
      </p:sp>
    </p:spTree>
    <p:extLst>
      <p:ext uri="{BB962C8B-B14F-4D97-AF65-F5344CB8AC3E}">
        <p14:creationId xmlns:p14="http://schemas.microsoft.com/office/powerpoint/2010/main" val="10845008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67</a:t>
            </a:fld>
            <a:endParaRPr lang="en-US" dirty="0"/>
          </a:p>
        </p:txBody>
      </p:sp>
      <p:sp>
        <p:nvSpPr>
          <p:cNvPr id="3" name="Title 2"/>
          <p:cNvSpPr>
            <a:spLocks noGrp="1"/>
          </p:cNvSpPr>
          <p:nvPr>
            <p:ph type="title"/>
          </p:nvPr>
        </p:nvSpPr>
        <p:spPr/>
        <p:txBody>
          <a:bodyPr>
            <a:normAutofit/>
          </a:bodyPr>
          <a:lstStyle/>
          <a:p>
            <a:r>
              <a:rPr lang="en-US" dirty="0" smtClean="0"/>
              <a:t>Storage </a:t>
            </a:r>
            <a:r>
              <a:rPr lang="en-US" dirty="0" err="1" smtClean="0"/>
              <a:t>rMRI</a:t>
            </a:r>
            <a:r>
              <a:rPr lang="en-US" dirty="0" smtClean="0"/>
              <a:t> Estimation using Equation</a:t>
            </a:r>
            <a:endParaRPr lang="en-US" dirty="0"/>
          </a:p>
        </p:txBody>
      </p:sp>
      <p:sp>
        <p:nvSpPr>
          <p:cNvPr id="4" name="Content Placeholder 3"/>
          <p:cNvSpPr>
            <a:spLocks noGrp="1"/>
          </p:cNvSpPr>
          <p:nvPr>
            <p:ph idx="1"/>
          </p:nvPr>
        </p:nvSpPr>
        <p:spPr>
          <a:xfrm>
            <a:off x="304800" y="1657349"/>
            <a:ext cx="5105400" cy="2991813"/>
          </a:xfrm>
        </p:spPr>
        <p:txBody>
          <a:bodyPr>
            <a:normAutofit fontScale="92500" lnSpcReduction="10000"/>
          </a:bodyPr>
          <a:lstStyle/>
          <a:p>
            <a:r>
              <a:rPr lang="en-US" dirty="0" smtClean="0"/>
              <a:t>To approximate the number of RAA MRI hours per year, consider the duration of LOL events inclusive of contiguous storage discharge hours</a:t>
            </a:r>
          </a:p>
          <a:p>
            <a:pPr lvl="1"/>
            <a:r>
              <a:rPr lang="en-US" dirty="0" smtClean="0"/>
              <a:t>Output during LOLHs directly decreases EUE</a:t>
            </a:r>
          </a:p>
          <a:p>
            <a:pPr lvl="1"/>
            <a:r>
              <a:rPr lang="en-US" dirty="0" smtClean="0"/>
              <a:t>Output during contiguous storage discharge hours can indirectly decrease EUE by allowing more stored energy to be carried into the LOL event</a:t>
            </a:r>
            <a:endParaRPr lang="en-US" dirty="0"/>
          </a:p>
        </p:txBody>
      </p:sp>
      <mc:AlternateContent xmlns:mc="http://schemas.openxmlformats.org/markup-compatibility/2006" xmlns:a14="http://schemas.microsoft.com/office/drawing/2010/main">
        <mc:Choice Requires="a14">
          <p:sp>
            <p:nvSpPr>
              <p:cNvPr id="10" name="Rectangle 9"/>
              <p:cNvSpPr/>
              <p:nvPr/>
            </p:nvSpPr>
            <p:spPr>
              <a:xfrm>
                <a:off x="304800" y="996815"/>
                <a:ext cx="6477000" cy="47577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200" i="1">
                          <a:solidFill>
                            <a:srgbClr val="000000"/>
                          </a:solidFill>
                          <a:latin typeface="Cambria Math" panose="02040503050406030204" pitchFamily="18" charset="0"/>
                        </a:rPr>
                        <m:t>𝑟𝑀𝑅𝐼</m:t>
                      </m:r>
                      <m:r>
                        <a:rPr lang="en-US" sz="1200" i="1">
                          <a:solidFill>
                            <a:srgbClr val="000000"/>
                          </a:solidFill>
                          <a:latin typeface="Cambria Math" panose="02040503050406030204" pitchFamily="18" charset="0"/>
                        </a:rPr>
                        <m:t>=</m:t>
                      </m:r>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𝐸𝑥𝑝𝑒𝑐𝑡𝑒𝑑</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𝑛𝑒𝑡</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𝑛𝑢𝑚𝑏𝑒𝑟</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𝑜𝑓</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h𝑜𝑢𝑟𝑠</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𝑎𝑣𝑎𝑖𝑙𝑎𝑏𝑙𝑒</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𝑎𝑡</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𝐹𝐶𝐴</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𝑄𝐶</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𝑑𝑢𝑟𝑖𝑛𝑔</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𝑅𝐴𝐴</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𝑀𝑅𝐼</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h𝑜𝑢𝑟𝑠</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𝑝𝑒𝑟</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𝑦𝑒𝑎𝑟</m:t>
                          </m:r>
                        </m:num>
                        <m:den>
                          <m:r>
                            <a:rPr lang="en-US" sz="1200" i="1">
                              <a:solidFill>
                                <a:srgbClr val="000000"/>
                              </a:solidFill>
                              <a:latin typeface="Cambria Math" panose="02040503050406030204" pitchFamily="18" charset="0"/>
                            </a:rPr>
                            <m:t>𝐸𝑥𝑝𝑒𝑐𝑡𝑒𝑑</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𝑛𝑢𝑚𝑏𝑒𝑟</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𝑜𝑓</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𝑅𝐴𝐴</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𝑀𝑅𝐼</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h𝑜𝑢𝑟𝑠</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𝑝𝑒𝑟</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𝑦𝑒𝑎𝑟</m:t>
                          </m:r>
                        </m:den>
                      </m:f>
                    </m:oMath>
                  </m:oMathPara>
                </a14:m>
                <a:endParaRPr lang="en-US" sz="1200" dirty="0"/>
              </a:p>
            </p:txBody>
          </p:sp>
        </mc:Choice>
        <mc:Fallback xmlns="">
          <p:sp>
            <p:nvSpPr>
              <p:cNvPr id="10" name="Rectangle 9"/>
              <p:cNvSpPr>
                <a:spLocks noRot="1" noChangeAspect="1" noMove="1" noResize="1" noEditPoints="1" noAdjustHandles="1" noChangeArrowheads="1" noChangeShapeType="1" noTextEdit="1"/>
              </p:cNvSpPr>
              <p:nvPr/>
            </p:nvSpPr>
            <p:spPr>
              <a:xfrm>
                <a:off x="304800" y="996815"/>
                <a:ext cx="6477000" cy="475771"/>
              </a:xfrm>
              <a:prstGeom prst="rect">
                <a:avLst/>
              </a:prstGeom>
              <a:blipFill>
                <a:blip r:embed="rId2"/>
                <a:stretch>
                  <a:fillRect b="-3846"/>
                </a:stretch>
              </a:blipFill>
            </p:spPr>
            <p:txBody>
              <a:bodyPr/>
              <a:lstStyle/>
              <a:p>
                <a:r>
                  <a:rPr lang="en-US">
                    <a:noFill/>
                  </a:rPr>
                  <a:t> </a:t>
                </a:r>
              </a:p>
            </p:txBody>
          </p:sp>
        </mc:Fallback>
      </mc:AlternateContent>
      <p:pic>
        <p:nvPicPr>
          <p:cNvPr id="8" name="Picture 7"/>
          <p:cNvPicPr>
            <a:picLocks noChangeAspect="1"/>
          </p:cNvPicPr>
          <p:nvPr/>
        </p:nvPicPr>
        <p:blipFill>
          <a:blip r:embed="rId3"/>
          <a:stretch>
            <a:fillRect/>
          </a:stretch>
        </p:blipFill>
        <p:spPr>
          <a:xfrm>
            <a:off x="5738470" y="1847469"/>
            <a:ext cx="2986430" cy="1971675"/>
          </a:xfrm>
          <a:prstGeom prst="rect">
            <a:avLst/>
          </a:prstGeom>
        </p:spPr>
      </p:pic>
    </p:spTree>
    <p:extLst>
      <p:ext uri="{BB962C8B-B14F-4D97-AF65-F5344CB8AC3E}">
        <p14:creationId xmlns:p14="http://schemas.microsoft.com/office/powerpoint/2010/main" val="18270781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68</a:t>
            </a:fld>
            <a:endParaRPr lang="en-US" dirty="0"/>
          </a:p>
        </p:txBody>
      </p:sp>
      <p:sp>
        <p:nvSpPr>
          <p:cNvPr id="3" name="Title 2"/>
          <p:cNvSpPr>
            <a:spLocks noGrp="1"/>
          </p:cNvSpPr>
          <p:nvPr>
            <p:ph type="title"/>
          </p:nvPr>
        </p:nvSpPr>
        <p:spPr/>
        <p:txBody>
          <a:bodyPr>
            <a:normAutofit/>
          </a:bodyPr>
          <a:lstStyle/>
          <a:p>
            <a:r>
              <a:rPr lang="en-US" dirty="0" smtClean="0"/>
              <a:t>Storage </a:t>
            </a:r>
            <a:r>
              <a:rPr lang="en-US" dirty="0" err="1" smtClean="0"/>
              <a:t>rMRI</a:t>
            </a:r>
            <a:r>
              <a:rPr lang="en-US" dirty="0" smtClean="0"/>
              <a:t> Estimation using Equation, cont.</a:t>
            </a:r>
            <a:endParaRPr lang="en-US" dirty="0"/>
          </a:p>
        </p:txBody>
      </p:sp>
      <p:sp>
        <p:nvSpPr>
          <p:cNvPr id="4" name="Content Placeholder 3"/>
          <p:cNvSpPr>
            <a:spLocks noGrp="1"/>
          </p:cNvSpPr>
          <p:nvPr>
            <p:ph idx="1"/>
          </p:nvPr>
        </p:nvSpPr>
        <p:spPr>
          <a:xfrm>
            <a:off x="304800" y="1657349"/>
            <a:ext cx="5029200" cy="2991813"/>
          </a:xfrm>
        </p:spPr>
        <p:txBody>
          <a:bodyPr>
            <a:normAutofit/>
          </a:bodyPr>
          <a:lstStyle/>
          <a:p>
            <a:r>
              <a:rPr lang="en-US" dirty="0" smtClean="0"/>
              <a:t>According to the table, the approximate number of RAA MRI hours per year is 0.755</a:t>
            </a:r>
          </a:p>
        </p:txBody>
      </p:sp>
      <mc:AlternateContent xmlns:mc="http://schemas.openxmlformats.org/markup-compatibility/2006" xmlns:a14="http://schemas.microsoft.com/office/drawing/2010/main">
        <mc:Choice Requires="a14">
          <p:sp>
            <p:nvSpPr>
              <p:cNvPr id="10" name="Rectangle 9"/>
              <p:cNvSpPr/>
              <p:nvPr/>
            </p:nvSpPr>
            <p:spPr>
              <a:xfrm>
                <a:off x="304800" y="996815"/>
                <a:ext cx="6477000" cy="47577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200" i="1">
                          <a:solidFill>
                            <a:srgbClr val="000000"/>
                          </a:solidFill>
                          <a:latin typeface="Cambria Math" panose="02040503050406030204" pitchFamily="18" charset="0"/>
                        </a:rPr>
                        <m:t>𝑟𝑀𝑅𝐼</m:t>
                      </m:r>
                      <m:r>
                        <a:rPr lang="en-US" sz="1200" i="1">
                          <a:solidFill>
                            <a:srgbClr val="000000"/>
                          </a:solidFill>
                          <a:latin typeface="Cambria Math" panose="02040503050406030204" pitchFamily="18" charset="0"/>
                        </a:rPr>
                        <m:t>=</m:t>
                      </m:r>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𝐸𝑥𝑝𝑒𝑐𝑡𝑒𝑑</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𝑛𝑒𝑡</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𝑛𝑢𝑚𝑏𝑒𝑟</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𝑜𝑓</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h𝑜𝑢𝑟𝑠</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𝑎𝑣𝑎𝑖𝑙𝑎𝑏𝑙𝑒</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𝑎𝑡</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𝐹𝐶𝐴</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𝑄𝐶</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𝑑𝑢𝑟𝑖𝑛𝑔</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𝑅𝐴𝐴</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𝑀𝑅𝐼</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h𝑜𝑢𝑟𝑠</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𝑝𝑒𝑟</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𝑦𝑒𝑎𝑟</m:t>
                          </m:r>
                        </m:num>
                        <m:den>
                          <m:r>
                            <a:rPr lang="en-US" sz="1200" i="1">
                              <a:solidFill>
                                <a:srgbClr val="000000"/>
                              </a:solidFill>
                              <a:latin typeface="Cambria Math" panose="02040503050406030204" pitchFamily="18" charset="0"/>
                            </a:rPr>
                            <m:t>𝐸𝑥𝑝𝑒𝑐𝑡𝑒𝑑</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𝑛𝑢𝑚𝑏𝑒𝑟</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𝑜𝑓</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𝑅𝐴𝐴</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𝑀𝑅𝐼</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h𝑜𝑢𝑟𝑠</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𝑝𝑒𝑟</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𝑦𝑒𝑎𝑟</m:t>
                          </m:r>
                        </m:den>
                      </m:f>
                    </m:oMath>
                  </m:oMathPara>
                </a14:m>
                <a:endParaRPr lang="en-US" sz="1200" dirty="0"/>
              </a:p>
            </p:txBody>
          </p:sp>
        </mc:Choice>
        <mc:Fallback xmlns="">
          <p:sp>
            <p:nvSpPr>
              <p:cNvPr id="10" name="Rectangle 9"/>
              <p:cNvSpPr>
                <a:spLocks noRot="1" noChangeAspect="1" noMove="1" noResize="1" noEditPoints="1" noAdjustHandles="1" noChangeArrowheads="1" noChangeShapeType="1" noTextEdit="1"/>
              </p:cNvSpPr>
              <p:nvPr/>
            </p:nvSpPr>
            <p:spPr>
              <a:xfrm>
                <a:off x="304800" y="996815"/>
                <a:ext cx="6477000" cy="475771"/>
              </a:xfrm>
              <a:prstGeom prst="rect">
                <a:avLst/>
              </a:prstGeom>
              <a:blipFill>
                <a:blip r:embed="rId2"/>
                <a:stretch>
                  <a:fillRect b="-3846"/>
                </a:stretch>
              </a:blipFill>
            </p:spPr>
            <p:txBody>
              <a:bodyPr/>
              <a:lstStyle/>
              <a:p>
                <a:r>
                  <a:rPr lang="en-US">
                    <a:noFill/>
                  </a:rPr>
                  <a:t> </a:t>
                </a:r>
              </a:p>
            </p:txBody>
          </p:sp>
        </mc:Fallback>
      </mc:AlternateContent>
      <p:pic>
        <p:nvPicPr>
          <p:cNvPr id="6" name="Picture 5"/>
          <p:cNvPicPr>
            <a:picLocks noChangeAspect="1"/>
          </p:cNvPicPr>
          <p:nvPr/>
        </p:nvPicPr>
        <p:blipFill>
          <a:blip r:embed="rId3"/>
          <a:stretch>
            <a:fillRect/>
          </a:stretch>
        </p:blipFill>
        <p:spPr>
          <a:xfrm>
            <a:off x="5791200" y="1480766"/>
            <a:ext cx="3046535" cy="3168396"/>
          </a:xfrm>
          <a:prstGeom prst="rect">
            <a:avLst/>
          </a:prstGeom>
        </p:spPr>
      </p:pic>
    </p:spTree>
    <p:extLst>
      <p:ext uri="{BB962C8B-B14F-4D97-AF65-F5344CB8AC3E}">
        <p14:creationId xmlns:p14="http://schemas.microsoft.com/office/powerpoint/2010/main" val="35356682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69</a:t>
            </a:fld>
            <a:endParaRPr lang="en-US" dirty="0"/>
          </a:p>
        </p:txBody>
      </p:sp>
      <p:sp>
        <p:nvSpPr>
          <p:cNvPr id="3" name="Title 2"/>
          <p:cNvSpPr>
            <a:spLocks noGrp="1"/>
          </p:cNvSpPr>
          <p:nvPr>
            <p:ph type="title"/>
          </p:nvPr>
        </p:nvSpPr>
        <p:spPr/>
        <p:txBody>
          <a:bodyPr>
            <a:normAutofit/>
          </a:bodyPr>
          <a:lstStyle/>
          <a:p>
            <a:r>
              <a:rPr lang="en-US" dirty="0" smtClean="0"/>
              <a:t>Storage </a:t>
            </a:r>
            <a:r>
              <a:rPr lang="en-US" dirty="0" err="1" smtClean="0"/>
              <a:t>rMRI</a:t>
            </a:r>
            <a:r>
              <a:rPr lang="en-US" dirty="0" smtClean="0"/>
              <a:t> Estimation using Equation, cont.</a:t>
            </a:r>
            <a:endParaRPr lang="en-US" dirty="0"/>
          </a:p>
        </p:txBody>
      </p:sp>
      <p:sp>
        <p:nvSpPr>
          <p:cNvPr id="4" name="Content Placeholder 3"/>
          <p:cNvSpPr>
            <a:spLocks noGrp="1"/>
          </p:cNvSpPr>
          <p:nvPr>
            <p:ph idx="1"/>
          </p:nvPr>
        </p:nvSpPr>
        <p:spPr>
          <a:xfrm>
            <a:off x="76200" y="1657349"/>
            <a:ext cx="4419600" cy="2991813"/>
          </a:xfrm>
        </p:spPr>
        <p:txBody>
          <a:bodyPr>
            <a:normAutofit fontScale="85000" lnSpcReduction="10000"/>
          </a:bodyPr>
          <a:lstStyle/>
          <a:p>
            <a:r>
              <a:rPr lang="en-US" dirty="0" smtClean="0"/>
              <a:t>Assume storage starts each event fully charged</a:t>
            </a:r>
          </a:p>
          <a:p>
            <a:pPr lvl="1"/>
            <a:r>
              <a:rPr lang="en-US" dirty="0" smtClean="0"/>
              <a:t>For each event, storage is available at FCA QC for the minimum of the event duration and its storage duration</a:t>
            </a:r>
          </a:p>
          <a:p>
            <a:r>
              <a:rPr lang="en-US" dirty="0" smtClean="0"/>
              <a:t>Estimated 2-hour storage </a:t>
            </a:r>
            <a:r>
              <a:rPr lang="en-US" dirty="0" err="1" smtClean="0"/>
              <a:t>rMRI</a:t>
            </a:r>
            <a:r>
              <a:rPr lang="en-US" dirty="0" smtClean="0"/>
              <a:t>: 0.264</a:t>
            </a:r>
          </a:p>
          <a:p>
            <a:pPr lvl="1"/>
            <a:r>
              <a:rPr lang="en-US" dirty="0" smtClean="0"/>
              <a:t>Actual </a:t>
            </a:r>
            <a:r>
              <a:rPr lang="en-US" dirty="0" err="1" smtClean="0"/>
              <a:t>rMRI</a:t>
            </a:r>
            <a:r>
              <a:rPr lang="en-US" dirty="0"/>
              <a:t>:</a:t>
            </a:r>
            <a:r>
              <a:rPr lang="en-US" dirty="0" smtClean="0"/>
              <a:t> 0.322</a:t>
            </a:r>
          </a:p>
          <a:p>
            <a:r>
              <a:rPr lang="en-US" dirty="0" smtClean="0"/>
              <a:t>Estimated 8-hour storage </a:t>
            </a:r>
            <a:r>
              <a:rPr lang="en-US" dirty="0" err="1" smtClean="0"/>
              <a:t>rMRI</a:t>
            </a:r>
            <a:r>
              <a:rPr lang="en-US" dirty="0" smtClean="0"/>
              <a:t>: 0.929</a:t>
            </a:r>
          </a:p>
          <a:p>
            <a:pPr lvl="1"/>
            <a:r>
              <a:rPr lang="en-US" dirty="0" smtClean="0"/>
              <a:t>Actual </a:t>
            </a:r>
            <a:r>
              <a:rPr lang="en-US" dirty="0" err="1" smtClean="0"/>
              <a:t>rMRI</a:t>
            </a:r>
            <a:r>
              <a:rPr lang="en-US" dirty="0" smtClean="0"/>
              <a:t>: 0.873</a:t>
            </a:r>
          </a:p>
        </p:txBody>
      </p:sp>
      <mc:AlternateContent xmlns:mc="http://schemas.openxmlformats.org/markup-compatibility/2006" xmlns:a14="http://schemas.microsoft.com/office/drawing/2010/main">
        <mc:Choice Requires="a14">
          <p:sp>
            <p:nvSpPr>
              <p:cNvPr id="10" name="Rectangle 9"/>
              <p:cNvSpPr/>
              <p:nvPr/>
            </p:nvSpPr>
            <p:spPr>
              <a:xfrm>
                <a:off x="304800" y="996815"/>
                <a:ext cx="6477000" cy="47577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200" i="1">
                          <a:solidFill>
                            <a:srgbClr val="000000"/>
                          </a:solidFill>
                          <a:latin typeface="Cambria Math" panose="02040503050406030204" pitchFamily="18" charset="0"/>
                        </a:rPr>
                        <m:t>𝑟𝑀𝑅𝐼</m:t>
                      </m:r>
                      <m:r>
                        <a:rPr lang="en-US" sz="1200" i="1">
                          <a:solidFill>
                            <a:srgbClr val="000000"/>
                          </a:solidFill>
                          <a:latin typeface="Cambria Math" panose="02040503050406030204" pitchFamily="18" charset="0"/>
                        </a:rPr>
                        <m:t>=</m:t>
                      </m:r>
                      <m:f>
                        <m:fPr>
                          <m:ctrlPr>
                            <a:rPr lang="en-US" sz="1200" i="1">
                              <a:solidFill>
                                <a:srgbClr val="000000"/>
                              </a:solidFill>
                              <a:latin typeface="Cambria Math" panose="02040503050406030204" pitchFamily="18" charset="0"/>
                            </a:rPr>
                          </m:ctrlPr>
                        </m:fPr>
                        <m:num>
                          <m:r>
                            <a:rPr lang="en-US" sz="1200" i="1">
                              <a:solidFill>
                                <a:srgbClr val="000000"/>
                              </a:solidFill>
                              <a:latin typeface="Cambria Math" panose="02040503050406030204" pitchFamily="18" charset="0"/>
                            </a:rPr>
                            <m:t>𝐸𝑥𝑝𝑒𝑐𝑡𝑒𝑑</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𝑛𝑒𝑡</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𝑛𝑢𝑚𝑏𝑒𝑟</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𝑜𝑓</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h𝑜𝑢𝑟𝑠</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𝑎𝑣𝑎𝑖𝑙𝑎𝑏𝑙𝑒</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𝑎𝑡</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𝐹𝐶𝐴</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𝑄𝐶</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𝑑𝑢𝑟𝑖𝑛𝑔</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𝑅𝐴𝐴</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𝑀𝑅𝐼</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h𝑜𝑢𝑟𝑠</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𝑝𝑒𝑟</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𝑦𝑒𝑎𝑟</m:t>
                          </m:r>
                        </m:num>
                        <m:den>
                          <m:r>
                            <a:rPr lang="en-US" sz="1200" i="1">
                              <a:solidFill>
                                <a:srgbClr val="000000"/>
                              </a:solidFill>
                              <a:latin typeface="Cambria Math" panose="02040503050406030204" pitchFamily="18" charset="0"/>
                            </a:rPr>
                            <m:t>𝐸𝑥𝑝𝑒𝑐𝑡𝑒𝑑</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𝑛𝑢𝑚𝑏𝑒𝑟</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𝑜𝑓</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𝑅𝐴𝐴</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𝑀𝑅𝐼</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h𝑜𝑢𝑟𝑠</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𝑝𝑒𝑟</m:t>
                          </m:r>
                          <m:r>
                            <a:rPr lang="en-US" sz="1200" i="1">
                              <a:solidFill>
                                <a:srgbClr val="000000"/>
                              </a:solidFill>
                              <a:latin typeface="Cambria Math" panose="02040503050406030204" pitchFamily="18" charset="0"/>
                            </a:rPr>
                            <m:t> </m:t>
                          </m:r>
                          <m:r>
                            <a:rPr lang="en-US" sz="1200" i="1">
                              <a:solidFill>
                                <a:srgbClr val="000000"/>
                              </a:solidFill>
                              <a:latin typeface="Cambria Math" panose="02040503050406030204" pitchFamily="18" charset="0"/>
                            </a:rPr>
                            <m:t>𝑦𝑒𝑎𝑟</m:t>
                          </m:r>
                        </m:den>
                      </m:f>
                    </m:oMath>
                  </m:oMathPara>
                </a14:m>
                <a:endParaRPr lang="en-US" sz="1200" dirty="0"/>
              </a:p>
            </p:txBody>
          </p:sp>
        </mc:Choice>
        <mc:Fallback xmlns="">
          <p:sp>
            <p:nvSpPr>
              <p:cNvPr id="10" name="Rectangle 9"/>
              <p:cNvSpPr>
                <a:spLocks noRot="1" noChangeAspect="1" noMove="1" noResize="1" noEditPoints="1" noAdjustHandles="1" noChangeArrowheads="1" noChangeShapeType="1" noTextEdit="1"/>
              </p:cNvSpPr>
              <p:nvPr/>
            </p:nvSpPr>
            <p:spPr>
              <a:xfrm>
                <a:off x="304800" y="996815"/>
                <a:ext cx="6477000" cy="475771"/>
              </a:xfrm>
              <a:prstGeom prst="rect">
                <a:avLst/>
              </a:prstGeom>
              <a:blipFill>
                <a:blip r:embed="rId2"/>
                <a:stretch>
                  <a:fillRect b="-3846"/>
                </a:stretch>
              </a:blipFill>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4478766" y="1555001"/>
            <a:ext cx="4565155" cy="3094161"/>
          </a:xfrm>
          <a:prstGeom prst="rect">
            <a:avLst/>
          </a:prstGeom>
        </p:spPr>
      </p:pic>
    </p:spTree>
    <p:extLst>
      <p:ext uri="{BB962C8B-B14F-4D97-AF65-F5344CB8AC3E}">
        <p14:creationId xmlns:p14="http://schemas.microsoft.com/office/powerpoint/2010/main" val="870282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7</a:t>
            </a:fld>
            <a:endParaRPr lang="en-US" dirty="0"/>
          </a:p>
        </p:txBody>
      </p:sp>
      <p:sp>
        <p:nvSpPr>
          <p:cNvPr id="3" name="Title 2"/>
          <p:cNvSpPr>
            <a:spLocks noGrp="1"/>
          </p:cNvSpPr>
          <p:nvPr>
            <p:ph type="title"/>
          </p:nvPr>
        </p:nvSpPr>
        <p:spPr/>
        <p:txBody>
          <a:bodyPr>
            <a:normAutofit/>
          </a:bodyPr>
          <a:lstStyle/>
          <a:p>
            <a:r>
              <a:rPr lang="en-US" dirty="0" smtClean="0"/>
              <a:t>Today’s Presentation</a:t>
            </a:r>
            <a:endParaRPr lang="en-US" dirty="0"/>
          </a:p>
        </p:txBody>
      </p:sp>
      <p:sp>
        <p:nvSpPr>
          <p:cNvPr id="4" name="Content Placeholder 3"/>
          <p:cNvSpPr>
            <a:spLocks noGrp="1"/>
          </p:cNvSpPr>
          <p:nvPr>
            <p:ph idx="1"/>
          </p:nvPr>
        </p:nvSpPr>
        <p:spPr>
          <a:xfrm>
            <a:off x="457200" y="1051322"/>
            <a:ext cx="8458200" cy="3609516"/>
          </a:xfrm>
        </p:spPr>
        <p:txBody>
          <a:bodyPr>
            <a:normAutofit/>
          </a:bodyPr>
          <a:lstStyle/>
          <a:p>
            <a:r>
              <a:rPr lang="en-US" dirty="0" smtClean="0"/>
              <a:t>Today’s presentation includes:</a:t>
            </a:r>
          </a:p>
          <a:p>
            <a:pPr lvl="1"/>
            <a:r>
              <a:rPr lang="en-US" dirty="0" smtClean="0"/>
              <a:t>Resource class-level results</a:t>
            </a:r>
          </a:p>
          <a:p>
            <a:pPr lvl="2"/>
            <a:r>
              <a:rPr lang="en-US" dirty="0" err="1" smtClean="0"/>
              <a:t>rMRI</a:t>
            </a:r>
            <a:r>
              <a:rPr lang="en-US" dirty="0" smtClean="0"/>
              <a:t> (FCA QC-weighted average)</a:t>
            </a:r>
          </a:p>
          <a:p>
            <a:pPr lvl="2"/>
            <a:r>
              <a:rPr lang="en-US" dirty="0" smtClean="0"/>
              <a:t>Seasonal MRI (Seasonal QC-weighted average)</a:t>
            </a:r>
          </a:p>
          <a:p>
            <a:pPr lvl="2"/>
            <a:r>
              <a:rPr lang="en-US" dirty="0" smtClean="0"/>
              <a:t>Total QMRIC</a:t>
            </a:r>
          </a:p>
          <a:p>
            <a:pPr lvl="1"/>
            <a:r>
              <a:rPr lang="en-US" dirty="0" smtClean="0"/>
              <a:t>Other results</a:t>
            </a:r>
          </a:p>
          <a:p>
            <a:pPr lvl="2"/>
            <a:r>
              <a:rPr lang="en-US" dirty="0" smtClean="0"/>
              <a:t>Risk split between summer and winter periods</a:t>
            </a:r>
          </a:p>
          <a:p>
            <a:pPr lvl="2"/>
            <a:r>
              <a:rPr lang="en-US" dirty="0"/>
              <a:t>LOLH information</a:t>
            </a:r>
          </a:p>
          <a:p>
            <a:pPr lvl="2"/>
            <a:r>
              <a:rPr lang="en-US" dirty="0" smtClean="0"/>
              <a:t>Uniform </a:t>
            </a:r>
            <a:r>
              <a:rPr lang="en-US" dirty="0" err="1" smtClean="0"/>
              <a:t>derating</a:t>
            </a:r>
            <a:r>
              <a:rPr lang="en-US" dirty="0" smtClean="0"/>
              <a:t> factor for gas resources</a:t>
            </a:r>
          </a:p>
          <a:p>
            <a:pPr lvl="2"/>
            <a:r>
              <a:rPr lang="en-US" dirty="0" smtClean="0"/>
              <a:t>Net ICR</a:t>
            </a:r>
          </a:p>
        </p:txBody>
      </p:sp>
    </p:spTree>
    <p:extLst>
      <p:ext uri="{BB962C8B-B14F-4D97-AF65-F5344CB8AC3E}">
        <p14:creationId xmlns:p14="http://schemas.microsoft.com/office/powerpoint/2010/main" val="2098514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FCA16 Baseline case details</a:t>
            </a:r>
            <a:endParaRPr lang="en-US" strike="sngStrike" dirty="0">
              <a:solidFill>
                <a:schemeClr val="accent5">
                  <a:lumMod val="75000"/>
                </a:schemeClr>
              </a:solidFill>
            </a:endParaRPr>
          </a:p>
        </p:txBody>
      </p:sp>
      <p:sp>
        <p:nvSpPr>
          <p:cNvPr id="4" name="Slide Number Placeholder 3"/>
          <p:cNvSpPr>
            <a:spLocks noGrp="1"/>
          </p:cNvSpPr>
          <p:nvPr>
            <p:ph type="sldNum" sz="quarter" idx="4"/>
          </p:nvPr>
        </p:nvSpPr>
        <p:spPr/>
        <p:txBody>
          <a:bodyPr/>
          <a:lstStyle/>
          <a:p>
            <a:fld id="{10C7F894-2A36-495D-AB7C-1055F7AC0F9D}" type="slidenum">
              <a:rPr lang="en-US" smtClean="0"/>
              <a:pPr/>
              <a:t>8</a:t>
            </a:fld>
            <a:endParaRPr lang="en-US" dirty="0"/>
          </a:p>
        </p:txBody>
      </p:sp>
    </p:spTree>
    <p:extLst>
      <p:ext uri="{BB962C8B-B14F-4D97-AF65-F5344CB8AC3E}">
        <p14:creationId xmlns:p14="http://schemas.microsoft.com/office/powerpoint/2010/main" val="434070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9</a:t>
            </a:fld>
            <a:endParaRPr lang="en-US" dirty="0"/>
          </a:p>
        </p:txBody>
      </p:sp>
      <p:sp>
        <p:nvSpPr>
          <p:cNvPr id="3" name="Title 2"/>
          <p:cNvSpPr>
            <a:spLocks noGrp="1"/>
          </p:cNvSpPr>
          <p:nvPr>
            <p:ph type="title"/>
          </p:nvPr>
        </p:nvSpPr>
        <p:spPr/>
        <p:txBody>
          <a:bodyPr>
            <a:normAutofit/>
          </a:bodyPr>
          <a:lstStyle/>
          <a:p>
            <a:r>
              <a:rPr lang="en-US" dirty="0" smtClean="0"/>
              <a:t>GE MARS Changes From Historical FCA16</a:t>
            </a:r>
            <a:endParaRPr lang="en-US" dirty="0"/>
          </a:p>
        </p:txBody>
      </p:sp>
      <p:sp>
        <p:nvSpPr>
          <p:cNvPr id="4" name="Content Placeholder 3"/>
          <p:cNvSpPr>
            <a:spLocks noGrp="1"/>
          </p:cNvSpPr>
          <p:nvPr>
            <p:ph idx="1"/>
          </p:nvPr>
        </p:nvSpPr>
        <p:spPr>
          <a:xfrm>
            <a:off x="457200" y="1051322"/>
            <a:ext cx="8458200" cy="3609516"/>
          </a:xfrm>
        </p:spPr>
        <p:txBody>
          <a:bodyPr>
            <a:normAutofit fontScale="92500" lnSpcReduction="10000"/>
          </a:bodyPr>
          <a:lstStyle/>
          <a:p>
            <a:r>
              <a:rPr lang="en-US" dirty="0" smtClean="0"/>
              <a:t>Killingly Energy Center (632 MW) was removed from resource mix</a:t>
            </a:r>
          </a:p>
          <a:p>
            <a:r>
              <a:rPr lang="en-US" dirty="0" smtClean="0"/>
              <a:t>FCA16-cleared imports (1,504 MW) were added to resource mix</a:t>
            </a:r>
          </a:p>
          <a:p>
            <a:pPr lvl="1"/>
            <a:r>
              <a:rPr lang="en-US" dirty="0" smtClean="0"/>
              <a:t>In production, previous FCA’s cleared imports will be used</a:t>
            </a:r>
          </a:p>
          <a:p>
            <a:r>
              <a:rPr lang="en-US" dirty="0" smtClean="0"/>
              <a:t>All GE MARS modeling changes were included</a:t>
            </a:r>
          </a:p>
          <a:p>
            <a:pPr lvl="1"/>
            <a:r>
              <a:rPr lang="en-US" dirty="0" smtClean="0">
                <a:hlinkClick r:id="rId2"/>
              </a:rPr>
              <a:t>February 14, 2023 (ISO)</a:t>
            </a:r>
            <a:r>
              <a:rPr lang="en-US" dirty="0" smtClean="0"/>
              <a:t> and others</a:t>
            </a:r>
            <a:endParaRPr lang="en-US" dirty="0"/>
          </a:p>
          <a:p>
            <a:r>
              <a:rPr lang="en-US" dirty="0" smtClean="0"/>
              <a:t>Gas availability for generators (pipeline + LNG) was modeled as described at the Markets and Reliability Committees</a:t>
            </a:r>
          </a:p>
          <a:p>
            <a:pPr lvl="1"/>
            <a:r>
              <a:rPr lang="en-US" dirty="0" smtClean="0">
                <a:hlinkClick r:id="rId3"/>
              </a:rPr>
              <a:t>January 11, 2023 (ISO)</a:t>
            </a:r>
            <a:endParaRPr lang="en-US" dirty="0" smtClean="0"/>
          </a:p>
          <a:p>
            <a:pPr lvl="1"/>
            <a:r>
              <a:rPr lang="en-US" dirty="0" smtClean="0">
                <a:hlinkClick r:id="rId4"/>
              </a:rPr>
              <a:t>March 15, 2023 (ICF)</a:t>
            </a:r>
            <a:endParaRPr lang="en-US" dirty="0" smtClean="0"/>
          </a:p>
          <a:p>
            <a:pPr lvl="1"/>
            <a:r>
              <a:rPr lang="en-US" dirty="0" smtClean="0">
                <a:hlinkClick r:id="rId5"/>
              </a:rPr>
              <a:t>March 15, 2023 (LAI)</a:t>
            </a:r>
            <a:endParaRPr lang="en-US" dirty="0"/>
          </a:p>
        </p:txBody>
      </p:sp>
    </p:spTree>
    <p:extLst>
      <p:ext uri="{BB962C8B-B14F-4D97-AF65-F5344CB8AC3E}">
        <p14:creationId xmlns:p14="http://schemas.microsoft.com/office/powerpoint/2010/main" val="1701850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so_white_cover">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O-PPT-Template-Public-16-9" id="{32F30E78-C021-4951-B1FC-740B6C3FC246}" vid="{DEB9FD61-F7E9-4C5B-8D65-9F8B5A889844}"/>
    </a:ext>
  </a:extLst>
</a:theme>
</file>

<file path=ppt/theme/theme2.xml><?xml version="1.0" encoding="utf-8"?>
<a:theme xmlns:a="http://schemas.openxmlformats.org/drawingml/2006/main" name="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O-PPT-Template-Public-16-9" id="{32F30E78-C021-4951-B1FC-740B6C3FC246}" vid="{DEF36ABE-BF04-49E7-8010-928C0C008CD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ISO-PPT-Template-Public-16-9</Template>
  <TotalTime>0</TotalTime>
  <Words>5788</Words>
  <Application>Microsoft Office PowerPoint</Application>
  <PresentationFormat>On-screen Show (16:9)</PresentationFormat>
  <Paragraphs>1121</Paragraphs>
  <Slides>69</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69</vt:i4>
      </vt:variant>
    </vt:vector>
  </HeadingPairs>
  <TitlesOfParts>
    <vt:vector size="75" baseType="lpstr">
      <vt:lpstr>Arial</vt:lpstr>
      <vt:lpstr>Calibri</vt:lpstr>
      <vt:lpstr>Cambria Math</vt:lpstr>
      <vt:lpstr>Times New Roman</vt:lpstr>
      <vt:lpstr>iso_white_cover</vt:lpstr>
      <vt:lpstr>blank</vt:lpstr>
      <vt:lpstr>PowerPoint Presentation</vt:lpstr>
      <vt:lpstr>PowerPoint Presentation</vt:lpstr>
      <vt:lpstr>PowerPoint Presentation</vt:lpstr>
      <vt:lpstr>Review of Impact analysis plan</vt:lpstr>
      <vt:lpstr>Original Impact Analysis Phases</vt:lpstr>
      <vt:lpstr>New Impact Analysis Phases</vt:lpstr>
      <vt:lpstr>Today’s Presentation</vt:lpstr>
      <vt:lpstr>FCA16 Baseline case details</vt:lpstr>
      <vt:lpstr>GE MARS Changes From Historical FCA16</vt:lpstr>
      <vt:lpstr>Fuel Requirement Assumptions</vt:lpstr>
      <vt:lpstr>Season Definitions</vt:lpstr>
      <vt:lpstr>Understanding class-level Results</vt:lpstr>
      <vt:lpstr>Impact Analysis Resource Classes</vt:lpstr>
      <vt:lpstr>Resource Properties Associated with Higher MRIs</vt:lpstr>
      <vt:lpstr>Resource Properties Associated with Lower MRIs</vt:lpstr>
      <vt:lpstr>Refresher: Annual MRI Interpretation</vt:lpstr>
      <vt:lpstr>rMRI &gt; 1 due to Different Seasonal QCs</vt:lpstr>
      <vt:lpstr>rMRI &gt; 1 due to Profiled Output</vt:lpstr>
      <vt:lpstr>rMRI &gt; 1 Does Not Imply an Inflated QMRIC</vt:lpstr>
      <vt:lpstr>Refresher: Seasonal MRI Interpretation</vt:lpstr>
      <vt:lpstr>Results</vt:lpstr>
      <vt:lpstr>Achieving Annual LOLE = 0.1 day/year</vt:lpstr>
      <vt:lpstr>LOLH Heat Map</vt:lpstr>
      <vt:lpstr>EUE Heat Map</vt:lpstr>
      <vt:lpstr>Annual LOL Duration</vt:lpstr>
      <vt:lpstr>Estimated Annual RAA MRI Event Duration</vt:lpstr>
      <vt:lpstr>Summer LOL Duration</vt:lpstr>
      <vt:lpstr>Estimated Summer RAA MRI Event Duration</vt:lpstr>
      <vt:lpstr>Winter LOL Duration</vt:lpstr>
      <vt:lpstr>Estimated Winter RAA MRI Event Duration</vt:lpstr>
      <vt:lpstr>Annual MRI Results</vt:lpstr>
      <vt:lpstr>Summer MRI Results</vt:lpstr>
      <vt:lpstr>Winter MRI Results</vt:lpstr>
      <vt:lpstr>Classes Limited During Winter Period</vt:lpstr>
      <vt:lpstr>Seasonal MRI Relative to Seasonal Perfect Capacity</vt:lpstr>
      <vt:lpstr>Indicative Storage rMRIs</vt:lpstr>
      <vt:lpstr>Seasonal Storage Analysis</vt:lpstr>
      <vt:lpstr>Relationship between EFORd and rMRI</vt:lpstr>
      <vt:lpstr>Net ICR</vt:lpstr>
      <vt:lpstr>Net ICR Calculation</vt:lpstr>
      <vt:lpstr>Conclusion</vt:lpstr>
      <vt:lpstr>Conclusion</vt:lpstr>
      <vt:lpstr>Stakeholder schedule</vt:lpstr>
      <vt:lpstr>RCA Stakeholder Process</vt:lpstr>
      <vt:lpstr>Stakeholder Schedule – Conceptual Design Phase</vt:lpstr>
      <vt:lpstr>Stakeholder Schedule – Conceptual/Detailed Design Phase</vt:lpstr>
      <vt:lpstr>Stakeholder Schedule – Conceptual/Detailed Design Phase</vt:lpstr>
      <vt:lpstr>Stakeholder Schedule – Detailed Design Phase</vt:lpstr>
      <vt:lpstr>Stakeholder Schedule – Detailed Design Phase</vt:lpstr>
      <vt:lpstr>PowerPoint Presentation</vt:lpstr>
      <vt:lpstr>Appendix A</vt:lpstr>
      <vt:lpstr>MRI Calculation</vt:lpstr>
      <vt:lpstr>rMRI Calculation</vt:lpstr>
      <vt:lpstr>QMRIC Calculation</vt:lpstr>
      <vt:lpstr>Appendix B</vt:lpstr>
      <vt:lpstr>Impact Analysis Resource Class Assignment Overview</vt:lpstr>
      <vt:lpstr>Resource Class Assignment</vt:lpstr>
      <vt:lpstr>Resource Class Assignment, continued</vt:lpstr>
      <vt:lpstr>Resource Class Assignment, continued</vt:lpstr>
      <vt:lpstr>More Granular Resource Class Assignment</vt:lpstr>
      <vt:lpstr>Appendix C</vt:lpstr>
      <vt:lpstr>MRI Ranges</vt:lpstr>
      <vt:lpstr>More Granular MRI Results (Demand Response)</vt:lpstr>
      <vt:lpstr>More Granular MRI Results (Classes Limited During Winter Period)</vt:lpstr>
      <vt:lpstr>More Granular MRI Results (IPR)</vt:lpstr>
      <vt:lpstr>Appendix D</vt:lpstr>
      <vt:lpstr>Storage rMRI Estimation using Equation</vt:lpstr>
      <vt:lpstr>Storage rMRI Estimation using Equation, cont.</vt:lpstr>
      <vt:lpstr>Storage rMRI Estimation using Equation,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2022-08-08T17:08:30Z</dcterms:created>
  <dcterms:modified xsi:type="dcterms:W3CDTF">2023-04-06T20:20:56Z</dcterms:modified>
</cp:coreProperties>
</file>