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21"/>
  </p:notesMasterIdLst>
  <p:handoutMasterIdLst>
    <p:handoutMasterId r:id="rId22"/>
  </p:handoutMasterIdLst>
  <p:sldIdLst>
    <p:sldId id="570" r:id="rId2"/>
    <p:sldId id="571" r:id="rId3"/>
    <p:sldId id="658" r:id="rId4"/>
    <p:sldId id="668" r:id="rId5"/>
    <p:sldId id="644" r:id="rId6"/>
    <p:sldId id="645" r:id="rId7"/>
    <p:sldId id="649" r:id="rId8"/>
    <p:sldId id="676" r:id="rId9"/>
    <p:sldId id="677" r:id="rId10"/>
    <p:sldId id="665" r:id="rId11"/>
    <p:sldId id="666" r:id="rId12"/>
    <p:sldId id="667" r:id="rId13"/>
    <p:sldId id="669" r:id="rId14"/>
    <p:sldId id="672" r:id="rId15"/>
    <p:sldId id="674" r:id="rId16"/>
    <p:sldId id="678" r:id="rId17"/>
    <p:sldId id="633" r:id="rId18"/>
    <p:sldId id="638" r:id="rId19"/>
    <p:sldId id="591" r:id="rId20"/>
  </p:sldIdLst>
  <p:sldSz cx="9144000" cy="6858000" type="screen4x3"/>
  <p:notesSz cx="7010400" cy="92964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6" name="Author" initials="A" lastIdx="1687"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CDDEE"/>
    <a:srgbClr val="F68920"/>
    <a:srgbClr val="D9D1E0"/>
    <a:srgbClr val="62777F"/>
    <a:srgbClr val="EC1F25"/>
    <a:srgbClr val="77BD2A"/>
    <a:srgbClr val="FBB92F"/>
    <a:srgbClr val="6FA943"/>
    <a:srgbClr val="B9D2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533" autoAdjust="0"/>
  </p:normalViewPr>
  <p:slideViewPr>
    <p:cSldViewPr>
      <p:cViewPr varScale="1">
        <p:scale>
          <a:sx n="88" d="100"/>
          <a:sy n="88" d="100"/>
        </p:scale>
        <p:origin x="1291"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1206"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627" cy="464981"/>
          </a:xfrm>
          <a:prstGeom prst="rect">
            <a:avLst/>
          </a:prstGeom>
        </p:spPr>
        <p:txBody>
          <a:bodyPr vert="horz" lIns="92114" tIns="46057" rIns="92114" bIns="46057" rtlCol="0"/>
          <a:lstStyle>
            <a:lvl1pPr algn="l">
              <a:defRPr sz="1300"/>
            </a:lvl1pPr>
          </a:lstStyle>
          <a:p>
            <a:endParaRPr lang="en-US" dirty="0"/>
          </a:p>
        </p:txBody>
      </p:sp>
      <p:sp>
        <p:nvSpPr>
          <p:cNvPr id="3" name="Date Placeholder 2"/>
          <p:cNvSpPr>
            <a:spLocks noGrp="1"/>
          </p:cNvSpPr>
          <p:nvPr>
            <p:ph type="dt" sz="quarter" idx="1"/>
          </p:nvPr>
        </p:nvSpPr>
        <p:spPr>
          <a:xfrm>
            <a:off x="3971172" y="0"/>
            <a:ext cx="3037627" cy="464981"/>
          </a:xfrm>
          <a:prstGeom prst="rect">
            <a:avLst/>
          </a:prstGeom>
        </p:spPr>
        <p:txBody>
          <a:bodyPr vert="horz" lIns="92114" tIns="46057" rIns="92114" bIns="46057" rtlCol="0"/>
          <a:lstStyle>
            <a:lvl1pPr algn="r">
              <a:defRPr sz="1300"/>
            </a:lvl1pPr>
          </a:lstStyle>
          <a:p>
            <a:fld id="{F87AAE7F-D37E-4830-9F5E-F36A5F180179}" type="datetimeFigureOut">
              <a:rPr lang="en-US" smtClean="0"/>
              <a:t>4/5/2023</a:t>
            </a:fld>
            <a:endParaRPr lang="en-US" dirty="0"/>
          </a:p>
        </p:txBody>
      </p:sp>
      <p:sp>
        <p:nvSpPr>
          <p:cNvPr id="4" name="Footer Placeholder 3"/>
          <p:cNvSpPr>
            <a:spLocks noGrp="1"/>
          </p:cNvSpPr>
          <p:nvPr>
            <p:ph type="ftr" sz="quarter" idx="2"/>
          </p:nvPr>
        </p:nvSpPr>
        <p:spPr>
          <a:xfrm>
            <a:off x="0" y="8829822"/>
            <a:ext cx="3037627" cy="464981"/>
          </a:xfrm>
          <a:prstGeom prst="rect">
            <a:avLst/>
          </a:prstGeom>
        </p:spPr>
        <p:txBody>
          <a:bodyPr vert="horz" lIns="92114" tIns="46057" rIns="92114" bIns="46057"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1172" y="8829822"/>
            <a:ext cx="3037627" cy="464981"/>
          </a:xfrm>
          <a:prstGeom prst="rect">
            <a:avLst/>
          </a:prstGeom>
        </p:spPr>
        <p:txBody>
          <a:bodyPr vert="horz" lIns="92114" tIns="46057" rIns="92114" bIns="46057" rtlCol="0" anchor="b"/>
          <a:lstStyle>
            <a:lvl1pPr algn="r">
              <a:defRPr sz="1300"/>
            </a:lvl1pPr>
          </a:lstStyle>
          <a:p>
            <a:fld id="{8FE02180-CD27-4473-AA37-00085480B5FA}" type="slidenum">
              <a:rPr lang="en-US" smtClean="0"/>
              <a:t>‹#›</a:t>
            </a:fld>
            <a:endParaRPr lang="en-US" dirty="0"/>
          </a:p>
        </p:txBody>
      </p:sp>
    </p:spTree>
    <p:extLst>
      <p:ext uri="{BB962C8B-B14F-4D97-AF65-F5344CB8AC3E}">
        <p14:creationId xmlns:p14="http://schemas.microsoft.com/office/powerpoint/2010/main" val="1506111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3" tIns="46587" rIns="93173" bIns="46587" rtlCol="0"/>
          <a:lstStyle>
            <a:lvl1pPr algn="l">
              <a:defRPr sz="13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3" tIns="46587" rIns="93173" bIns="46587" rtlCol="0"/>
          <a:lstStyle>
            <a:lvl1pPr algn="r">
              <a:defRPr sz="1300"/>
            </a:lvl1pPr>
          </a:lstStyle>
          <a:p>
            <a:fld id="{9EDDEDB6-CD57-44C2-AB19-AC7D3BB8FF8E}" type="datetimeFigureOut">
              <a:rPr lang="en-US" smtClean="0"/>
              <a:pPr/>
              <a:t>4/5/2023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3" tIns="46587" rIns="93173" bIns="46587" rtlCol="0" anchor="ctr"/>
          <a:lstStyle/>
          <a:p>
            <a:endParaRPr lang="en-US" dirty="0"/>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3173" tIns="46587" rIns="93173" bIns="4658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3037840" cy="464820"/>
          </a:xfrm>
          <a:prstGeom prst="rect">
            <a:avLst/>
          </a:prstGeom>
        </p:spPr>
        <p:txBody>
          <a:bodyPr vert="horz" lIns="93173" tIns="46587" rIns="93173" bIns="46587"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9" y="8829966"/>
            <a:ext cx="3037840" cy="464820"/>
          </a:xfrm>
          <a:prstGeom prst="rect">
            <a:avLst/>
          </a:prstGeom>
        </p:spPr>
        <p:txBody>
          <a:bodyPr vert="horz" lIns="93173" tIns="46587" rIns="93173" bIns="46587" rtlCol="0" anchor="b"/>
          <a:lstStyle>
            <a:lvl1pPr algn="r">
              <a:defRPr sz="1300"/>
            </a:lvl1pPr>
          </a:lstStyle>
          <a:p>
            <a:fld id="{530677A1-BB48-42A6-9D40-5F3F87EA9D2F}" type="slidenum">
              <a:rPr lang="en-US" smtClean="0"/>
              <a:pPr/>
              <a:t>‹#›</a:t>
            </a:fld>
            <a:endParaRPr lang="en-US" dirty="0"/>
          </a:p>
        </p:txBody>
      </p:sp>
    </p:spTree>
    <p:extLst>
      <p:ext uri="{BB962C8B-B14F-4D97-AF65-F5344CB8AC3E}">
        <p14:creationId xmlns:p14="http://schemas.microsoft.com/office/powerpoint/2010/main" val="2874805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a:t>
            </a:fld>
            <a:endParaRPr lang="en-US" dirty="0"/>
          </a:p>
        </p:txBody>
      </p:sp>
    </p:spTree>
    <p:extLst>
      <p:ext uri="{BB962C8B-B14F-4D97-AF65-F5344CB8AC3E}">
        <p14:creationId xmlns:p14="http://schemas.microsoft.com/office/powerpoint/2010/main" val="8190428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hyperlink" Target="http://www.iso-ne.com/about/news-media/newswire" TargetMode="External"/><Relationship Id="rId3" Type="http://schemas.openxmlformats.org/officeDocument/2006/relationships/image" Target="../media/image3.png"/><Relationship Id="rId7" Type="http://schemas.openxmlformats.org/officeDocument/2006/relationships/image" Target="../media/image5.jpeg"/><Relationship Id="rId12" Type="http://schemas.openxmlformats.org/officeDocument/2006/relationships/image" Target="../media/image8.png"/><Relationship Id="rId2" Type="http://schemas.openxmlformats.org/officeDocument/2006/relationships/hyperlink" Target="http://www.iso-ne.com/about/news-media/tweets" TargetMode="External"/><Relationship Id="rId1" Type="http://schemas.openxmlformats.org/officeDocument/2006/relationships/slideMaster" Target="../slideMasters/slideMaster1.xml"/><Relationship Id="rId6" Type="http://schemas.openxmlformats.org/officeDocument/2006/relationships/hyperlink" Target="http://www.iso-ne.com/about/news-media/iso-to-go" TargetMode="External"/><Relationship Id="rId11" Type="http://schemas.openxmlformats.org/officeDocument/2006/relationships/hyperlink" Target="https://itunes.apple.com/us/app/iso-to-go/id555114876" TargetMode="External"/><Relationship Id="rId5" Type="http://schemas.openxmlformats.org/officeDocument/2006/relationships/image" Target="../media/image4.jpeg"/><Relationship Id="rId15" Type="http://schemas.openxmlformats.org/officeDocument/2006/relationships/hyperlink" Target="https://twitter.com/isonewengland" TargetMode="External"/><Relationship Id="rId10" Type="http://schemas.openxmlformats.org/officeDocument/2006/relationships/image" Target="../media/image7.png"/><Relationship Id="rId4" Type="http://schemas.openxmlformats.org/officeDocument/2006/relationships/hyperlink" Target="http://www.isonewswire.com/" TargetMode="External"/><Relationship Id="rId9" Type="http://schemas.openxmlformats.org/officeDocument/2006/relationships/hyperlink" Target="https://play.google.com/store/apps/details?id=com.isone.iso.to.go&amp;feature=search_result" TargetMode="External"/><Relationship Id="rId14" Type="http://schemas.openxmlformats.org/officeDocument/2006/relationships/hyperlink" Target="http://www.iso-ne.com/isoexpress/"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so title">
    <p:spTree>
      <p:nvGrpSpPr>
        <p:cNvPr id="1" name=""/>
        <p:cNvGrpSpPr/>
        <p:nvPr/>
      </p:nvGrpSpPr>
      <p:grpSpPr>
        <a:xfrm>
          <a:off x="0" y="0"/>
          <a:ext cx="0" cy="0"/>
          <a:chOff x="0" y="0"/>
          <a:chExt cx="0" cy="0"/>
        </a:xfrm>
      </p:grpSpPr>
      <p:sp>
        <p:nvSpPr>
          <p:cNvPr id="12" name="date and location"/>
          <p:cNvSpPr>
            <a:spLocks noGrp="1"/>
          </p:cNvSpPr>
          <p:nvPr>
            <p:ph type="body" sz="quarter" idx="13" hasCustomPrompt="1"/>
          </p:nvPr>
        </p:nvSpPr>
        <p:spPr>
          <a:xfrm>
            <a:off x="3289002" y="262268"/>
            <a:ext cx="5559552" cy="304800"/>
          </a:xfrm>
        </p:spPr>
        <p:txBody>
          <a:bodyPr anchor="ctr">
            <a:noAutofit/>
          </a:bodyPr>
          <a:lstStyle>
            <a:lvl1pPr algn="r">
              <a:buNone/>
              <a:defRPr sz="1100" kern="0" cap="all" spc="300" baseline="0">
                <a:solidFill>
                  <a:srgbClr val="000000"/>
                </a:solidFill>
              </a:defRPr>
            </a:lvl1pPr>
            <a:lvl2pPr>
              <a:buNone/>
              <a:defRPr sz="1800">
                <a:solidFill>
                  <a:schemeClr val="bg1"/>
                </a:solidFill>
              </a:defRPr>
            </a:lvl2pPr>
            <a:lvl3pPr>
              <a:buNone/>
              <a:defRPr sz="1800">
                <a:solidFill>
                  <a:schemeClr val="bg1"/>
                </a:solidFill>
              </a:defRPr>
            </a:lvl3pPr>
            <a:lvl4pPr>
              <a:buNone/>
              <a:defRPr sz="1800">
                <a:solidFill>
                  <a:schemeClr val="bg1"/>
                </a:solidFill>
              </a:defRPr>
            </a:lvl4pPr>
            <a:lvl5pPr>
              <a:buNone/>
              <a:defRPr sz="1800">
                <a:solidFill>
                  <a:schemeClr val="bg1"/>
                </a:solidFill>
              </a:defRPr>
            </a:lvl5pPr>
          </a:lstStyle>
          <a:p>
            <a:pPr lvl="0"/>
            <a:r>
              <a:rPr lang="en-US" dirty="0" smtClean="0"/>
              <a:t>DATE ALL CAPS  |   LOCATION ALL CAPS</a:t>
            </a:r>
          </a:p>
        </p:txBody>
      </p:sp>
      <p:cxnSp>
        <p:nvCxnSpPr>
          <p:cNvPr id="13" name="Straight Connector 12"/>
          <p:cNvCxnSpPr/>
          <p:nvPr userDrawn="1"/>
        </p:nvCxnSpPr>
        <p:spPr>
          <a:xfrm>
            <a:off x="3303533" y="3247660"/>
            <a:ext cx="5559552"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9" name="Text Placeholder 27"/>
          <p:cNvSpPr>
            <a:spLocks noGrp="1"/>
          </p:cNvSpPr>
          <p:nvPr>
            <p:ph type="body" sz="quarter" idx="17" hasCustomPrompt="1"/>
          </p:nvPr>
        </p:nvSpPr>
        <p:spPr>
          <a:xfrm>
            <a:off x="3289002" y="5114264"/>
            <a:ext cx="5559552" cy="381000"/>
          </a:xfrm>
        </p:spPr>
        <p:txBody>
          <a:bodyPr wrap="none" lIns="0" tIns="0" rIns="0" bIns="0">
            <a:normAutofit/>
          </a:bodyPr>
          <a:lstStyle>
            <a:lvl1pPr algn="r">
              <a:buNone/>
              <a:defRPr sz="2400" i="0" baseline="0">
                <a:solidFill>
                  <a:schemeClr val="accent1"/>
                </a:solidFill>
              </a:defRPr>
            </a:lvl1pPr>
            <a:lvl2pPr algn="l">
              <a:buNone/>
              <a:defRPr/>
            </a:lvl2pPr>
            <a:lvl3pPr algn="l">
              <a:buNone/>
              <a:defRPr/>
            </a:lvl3pPr>
            <a:lvl4pPr algn="l">
              <a:buNone/>
              <a:defRPr/>
            </a:lvl4pPr>
            <a:lvl5pPr algn="l">
              <a:buNone/>
              <a:defRPr/>
            </a:lvl5pPr>
          </a:lstStyle>
          <a:p>
            <a:pPr lvl="0"/>
            <a:r>
              <a:rPr lang="en-US" dirty="0" smtClean="0"/>
              <a:t>Presenter Name</a:t>
            </a:r>
          </a:p>
        </p:txBody>
      </p:sp>
      <p:sp>
        <p:nvSpPr>
          <p:cNvPr id="20" name="Text Placeholder 27"/>
          <p:cNvSpPr>
            <a:spLocks noGrp="1"/>
          </p:cNvSpPr>
          <p:nvPr>
            <p:ph type="body" sz="quarter" idx="18" hasCustomPrompt="1"/>
          </p:nvPr>
        </p:nvSpPr>
        <p:spPr>
          <a:xfrm>
            <a:off x="3289002" y="5582097"/>
            <a:ext cx="5559552" cy="381000"/>
          </a:xfrm>
        </p:spPr>
        <p:txBody>
          <a:bodyPr wrap="none" lIns="0" tIns="0" rIns="0" bIns="0">
            <a:normAutofit/>
          </a:bodyPr>
          <a:lstStyle>
            <a:lvl1pPr algn="r">
              <a:buNone/>
              <a:defRPr sz="1050" i="0" kern="0" cap="all" spc="300" baseline="0">
                <a:solidFill>
                  <a:srgbClr val="000000"/>
                </a:solidFill>
              </a:defRPr>
            </a:lvl1pPr>
            <a:lvl2pPr algn="l">
              <a:buNone/>
              <a:defRPr/>
            </a:lvl2pPr>
            <a:lvl3pPr algn="l">
              <a:buNone/>
              <a:defRPr/>
            </a:lvl3pPr>
            <a:lvl4pPr algn="l">
              <a:buNone/>
              <a:defRPr/>
            </a:lvl4pPr>
            <a:lvl5pPr algn="l">
              <a:buNone/>
              <a:defRPr/>
            </a:lvl5pPr>
          </a:lstStyle>
          <a:p>
            <a:pPr lvl="0"/>
            <a:r>
              <a:rPr lang="en-US" dirty="0" smtClean="0"/>
              <a:t>PRESENTER TITLE ALL CAPS</a:t>
            </a:r>
          </a:p>
        </p:txBody>
      </p:sp>
      <p:pic>
        <p:nvPicPr>
          <p:cNvPr id="16" name="Picture 15"/>
          <p:cNvPicPr>
            <a:picLocks noChangeAspect="1"/>
          </p:cNvPicPr>
          <p:nvPr userDrawn="1"/>
        </p:nvPicPr>
        <p:blipFill>
          <a:blip r:embed="rId2" cstate="print"/>
          <a:stretch>
            <a:fillRect/>
          </a:stretch>
        </p:blipFill>
        <p:spPr>
          <a:xfrm>
            <a:off x="378979" y="2523277"/>
            <a:ext cx="2586158" cy="1220048"/>
          </a:xfrm>
          <a:prstGeom prst="rect">
            <a:avLst/>
          </a:prstGeom>
        </p:spPr>
      </p:pic>
      <p:sp>
        <p:nvSpPr>
          <p:cNvPr id="17" name="Text Placeholder 27"/>
          <p:cNvSpPr>
            <a:spLocks noGrp="1"/>
          </p:cNvSpPr>
          <p:nvPr>
            <p:ph type="body" sz="quarter" idx="16" hasCustomPrompt="1"/>
          </p:nvPr>
        </p:nvSpPr>
        <p:spPr>
          <a:xfrm>
            <a:off x="3289002" y="3475680"/>
            <a:ext cx="5559552" cy="867720"/>
          </a:xfrm>
        </p:spPr>
        <p:txBody>
          <a:bodyPr wrap="square" lIns="0" tIns="0" rIns="0" bIns="0">
            <a:normAutofit/>
          </a:bodyPr>
          <a:lstStyle>
            <a:lvl1pPr marL="0" indent="0" algn="l">
              <a:buNone/>
              <a:defRPr sz="2400" i="1" baseline="0">
                <a:solidFill>
                  <a:srgbClr val="000000"/>
                </a:solidFill>
                <a:latin typeface="+mj-lt"/>
              </a:defRPr>
            </a:lvl1pPr>
            <a:lvl2pPr algn="l">
              <a:buNone/>
              <a:defRPr/>
            </a:lvl2pPr>
            <a:lvl3pPr algn="l">
              <a:buNone/>
              <a:defRPr/>
            </a:lvl3pPr>
            <a:lvl4pPr algn="l">
              <a:buNone/>
              <a:defRPr/>
            </a:lvl4pPr>
            <a:lvl5pPr algn="l">
              <a:buNone/>
              <a:defRPr/>
            </a:lvl5pPr>
          </a:lstStyle>
          <a:p>
            <a:pPr lvl="0"/>
            <a:r>
              <a:rPr lang="en-US" dirty="0" smtClean="0"/>
              <a:t>Subtitle of Presentation</a:t>
            </a:r>
          </a:p>
        </p:txBody>
      </p:sp>
      <p:sp>
        <p:nvSpPr>
          <p:cNvPr id="22" name="Text Placeholder 21"/>
          <p:cNvSpPr>
            <a:spLocks noGrp="1"/>
          </p:cNvSpPr>
          <p:nvPr>
            <p:ph type="body" sz="quarter" idx="19" hasCustomPrompt="1"/>
          </p:nvPr>
        </p:nvSpPr>
        <p:spPr>
          <a:xfrm>
            <a:off x="3276600" y="1419439"/>
            <a:ext cx="5562600" cy="1600200"/>
          </a:xfrm>
        </p:spPr>
        <p:txBody>
          <a:bodyPr lIns="0" tIns="0" rIns="0" bIns="0" anchor="b">
            <a:noAutofit/>
          </a:bodyPr>
          <a:lstStyle>
            <a:lvl1pPr marL="0" indent="0">
              <a:lnSpc>
                <a:spcPct val="100000"/>
              </a:lnSpc>
              <a:spcBef>
                <a:spcPts val="0"/>
              </a:spcBef>
              <a:spcAft>
                <a:spcPts val="0"/>
              </a:spcAft>
              <a:buFontTx/>
              <a:buNone/>
              <a:defRPr sz="3400" baseline="0">
                <a:solidFill>
                  <a:schemeClr val="accent1"/>
                </a:solidFill>
                <a:latin typeface="+mj-lt"/>
              </a:defRPr>
            </a:lvl1pPr>
            <a:lvl2pPr marL="0" indent="0">
              <a:buFontTx/>
              <a:buNone/>
              <a:defRPr/>
            </a:lvl2pPr>
            <a:lvl3pPr marL="0" indent="0">
              <a:buFontTx/>
              <a:buNone/>
              <a:defRPr/>
            </a:lvl3pPr>
          </a:lstStyle>
          <a:p>
            <a:pPr lvl="0"/>
            <a:r>
              <a:rPr lang="en-US" dirty="0" smtClean="0"/>
              <a:t>Title of Presentation</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so content (L) &amp; ch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5696"/>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645152" y="1408176"/>
            <a:ext cx="4041648" cy="4764024"/>
          </a:xfrm>
        </p:spPr>
        <p:txBody>
          <a:bodyPr/>
          <a:lstStyle>
            <a:lvl1pPr>
              <a:defRPr>
                <a:solidFill>
                  <a:srgbClr val="000000"/>
                </a:solidFill>
              </a:defRPr>
            </a:lvl1pPr>
          </a:lstStyle>
          <a:p>
            <a:r>
              <a:rPr lang="en-US" dirty="0" smtClean="0"/>
              <a:t>Click icon to add chart</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so ch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3560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57200" y="1435608"/>
            <a:ext cx="4041648" cy="4765399"/>
          </a:xfrm>
        </p:spPr>
        <p:txBody>
          <a:bodyPr/>
          <a:lstStyle>
            <a:lvl1pPr>
              <a:defRPr>
                <a:solidFill>
                  <a:srgbClr val="000000"/>
                </a:solidFill>
              </a:defRPr>
            </a:lvl1pPr>
          </a:lstStyle>
          <a:p>
            <a:r>
              <a:rPr lang="en-US" dirty="0" smtClean="0"/>
              <a:t>Click icon to add chart</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so content (L) &amp; tabl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673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645152" y="1408176"/>
            <a:ext cx="4041648" cy="4767072"/>
          </a:xfrm>
        </p:spPr>
        <p:txBody>
          <a:bodyPr/>
          <a:lstStyle>
            <a:lvl1pPr>
              <a:defRPr>
                <a:solidFill>
                  <a:srgbClr val="000000"/>
                </a:solidFill>
              </a:defRPr>
            </a:lvl1pPr>
          </a:lstStyle>
          <a:p>
            <a:r>
              <a:rPr lang="en-US" dirty="0" smtClean="0"/>
              <a:t>Click icon to add table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so table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57200" y="1408176"/>
            <a:ext cx="4041648" cy="4767406"/>
          </a:xfrm>
        </p:spPr>
        <p:txBody>
          <a:bodyPr/>
          <a:lstStyle>
            <a:lvl1pPr>
              <a:defRPr>
                <a:solidFill>
                  <a:srgbClr val="000000"/>
                </a:solidFill>
              </a:defRPr>
            </a:lvl1pPr>
          </a:lstStyle>
          <a:p>
            <a:r>
              <a:rPr lang="en-US" dirty="0" smtClean="0"/>
              <a:t>Click icon to add table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81000"/>
            <a:ext cx="8229600" cy="533400"/>
          </a:xfrm>
        </p:spPr>
        <p:txBody>
          <a:bodyPr/>
          <a:lstStyle>
            <a:lvl1pPr>
              <a:defRPr i="0" baseline="0"/>
            </a:lvl1pPr>
          </a:lstStyle>
          <a:p>
            <a:r>
              <a:rPr lang="en-US" dirty="0" smtClean="0"/>
              <a:t>Click to edit title</a:t>
            </a:r>
            <a:endParaRPr lang="en-US" dirty="0"/>
          </a:p>
        </p:txBody>
      </p:sp>
      <p:sp>
        <p:nvSpPr>
          <p:cNvPr id="6" name="Slide Number Placeholder 5"/>
          <p:cNvSpPr>
            <a:spLocks noGrp="1"/>
          </p:cNvSpPr>
          <p:nvPr>
            <p:ph type="sldNum" sz="quarter" idx="12"/>
          </p:nvPr>
        </p:nvSpPr>
        <p:spPr/>
        <p:txBody>
          <a:bodyPr/>
          <a:lstStyle/>
          <a:p>
            <a:fld id="{F9D18D59-7AC8-45AE-9F52-DBA89AEC6EE0}" type="slidenum">
              <a:rPr lang="en-US" smtClean="0"/>
              <a:t>‹#›</a:t>
            </a:fld>
            <a:endParaRPr lang="en-US" dirty="0"/>
          </a:p>
        </p:txBody>
      </p:sp>
      <p:sp>
        <p:nvSpPr>
          <p:cNvPr id="8" name="Text Placeholder 7"/>
          <p:cNvSpPr>
            <a:spLocks noGrp="1"/>
          </p:cNvSpPr>
          <p:nvPr>
            <p:ph type="body" sz="quarter" idx="13" hasCustomPrompt="1"/>
          </p:nvPr>
        </p:nvSpPr>
        <p:spPr>
          <a:xfrm>
            <a:off x="457200" y="914400"/>
            <a:ext cx="8229600" cy="457200"/>
          </a:xfrm>
        </p:spPr>
        <p:txBody>
          <a:bodyPr/>
          <a:lstStyle>
            <a:lvl1pPr marL="0" indent="0">
              <a:buNone/>
              <a:defRPr sz="2400" b="1" i="1"/>
            </a:lvl1pPr>
          </a:lstStyle>
          <a:p>
            <a:pPr lvl="0"/>
            <a:r>
              <a:rPr lang="en-US" dirty="0" smtClean="0"/>
              <a:t>Click to add sub-title </a:t>
            </a:r>
          </a:p>
        </p:txBody>
      </p:sp>
      <p:sp>
        <p:nvSpPr>
          <p:cNvPr id="10" name="Content Placeholder 9"/>
          <p:cNvSpPr>
            <a:spLocks noGrp="1"/>
          </p:cNvSpPr>
          <p:nvPr>
            <p:ph sz="quarter" idx="14"/>
          </p:nvPr>
        </p:nvSpPr>
        <p:spPr>
          <a:xfrm>
            <a:off x="457200" y="1600200"/>
            <a:ext cx="82296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0711802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iso title and content">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
        <p:nvSpPr>
          <p:cNvPr id="7" name="Text Placeholder 2"/>
          <p:cNvSpPr>
            <a:spLocks noGrp="1"/>
          </p:cNvSpPr>
          <p:nvPr>
            <p:ph idx="1"/>
          </p:nvPr>
        </p:nvSpPr>
        <p:spPr>
          <a:xfrm>
            <a:off x="457200" y="1401762"/>
            <a:ext cx="8229600" cy="4812688"/>
          </a:xfrm>
          <a:prstGeom prst="rect">
            <a:avLst/>
          </a:prstGeom>
        </p:spPr>
        <p:txBody>
          <a:bodyPr vert="horz" lIns="91440" tIns="45720" rIns="91440" bIns="45720" rtlCol="0">
            <a:norm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5705703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Project Title WMPP I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0C7F894-2A36-495D-AB7C-1055F7AC0F9D}" type="slidenum">
              <a:rPr lang="en-US" smtClean="0"/>
              <a:pPr/>
              <a:t>‹#›</a:t>
            </a:fld>
            <a:endParaRPr lang="en-US" dirty="0"/>
          </a:p>
        </p:txBody>
      </p:sp>
      <p:sp>
        <p:nvSpPr>
          <p:cNvPr id="4" name="Text Placeholder 4"/>
          <p:cNvSpPr txBox="1">
            <a:spLocks/>
          </p:cNvSpPr>
          <p:nvPr userDrawn="1"/>
        </p:nvSpPr>
        <p:spPr>
          <a:xfrm>
            <a:off x="485899" y="1828800"/>
            <a:ext cx="8229600" cy="44196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graphicFrame>
        <p:nvGraphicFramePr>
          <p:cNvPr id="5" name="Table 4"/>
          <p:cNvGraphicFramePr>
            <a:graphicFrameLocks noGrp="1"/>
          </p:cNvGraphicFramePr>
          <p:nvPr userDrawn="1">
            <p:extLst/>
          </p:nvPr>
        </p:nvGraphicFramePr>
        <p:xfrm>
          <a:off x="457200" y="533400"/>
          <a:ext cx="8077200" cy="771852"/>
        </p:xfrm>
        <a:graphic>
          <a:graphicData uri="http://schemas.openxmlformats.org/drawingml/2006/table">
            <a:tbl>
              <a:tblPr firstRow="1" bandRow="1">
                <a:tableStyleId>{5C22544A-7EE6-4342-B048-85BDC9FD1C3A}</a:tableStyleId>
              </a:tblPr>
              <a:tblGrid>
                <a:gridCol w="64770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tblGrid>
              <a:tr h="771852">
                <a:tc>
                  <a:txBody>
                    <a:bodyPr/>
                    <a:lstStyle/>
                    <a:p>
                      <a:endParaRPr lang="en-US" sz="2400" baseline="30000" dirty="0"/>
                    </a:p>
                  </a:txBody>
                  <a:tcPr/>
                </a:tc>
                <a:tc>
                  <a:txBody>
                    <a:bodyPr/>
                    <a:lstStyle/>
                    <a:p>
                      <a:pPr algn="ctr"/>
                      <a:endParaRPr lang="en-US" sz="2400" dirty="0"/>
                    </a:p>
                  </a:txBody>
                  <a:tcPr/>
                </a:tc>
                <a:extLst>
                  <a:ext uri="{0D108BD9-81ED-4DB2-BD59-A6C34878D82A}">
                    <a16:rowId xmlns:a16="http://schemas.microsoft.com/office/drawing/2014/main" val="10000"/>
                  </a:ext>
                </a:extLst>
              </a:tr>
            </a:tbl>
          </a:graphicData>
        </a:graphic>
      </p:graphicFrame>
      <p:sp>
        <p:nvSpPr>
          <p:cNvPr id="12" name="Text Placeholder 11"/>
          <p:cNvSpPr>
            <a:spLocks noGrp="1"/>
          </p:cNvSpPr>
          <p:nvPr>
            <p:ph type="body" sz="quarter" idx="11" hasCustomPrompt="1"/>
          </p:nvPr>
        </p:nvSpPr>
        <p:spPr>
          <a:xfrm>
            <a:off x="513608" y="609600"/>
            <a:ext cx="6096000" cy="381000"/>
          </a:xfrm>
        </p:spPr>
        <p:txBody>
          <a:bodyPr>
            <a:noAutofit/>
          </a:bodyPr>
          <a:lstStyle>
            <a:lvl1pPr marL="0" indent="0">
              <a:buNone/>
              <a:defRPr sz="2800" b="1" baseline="0">
                <a:solidFill>
                  <a:schemeClr val="bg1"/>
                </a:solidFill>
              </a:defRPr>
            </a:lvl1pPr>
          </a:lstStyle>
          <a:p>
            <a:pPr lvl="0"/>
            <a:r>
              <a:rPr lang="en-US" dirty="0" smtClean="0"/>
              <a:t>Project Title: Summary</a:t>
            </a:r>
          </a:p>
        </p:txBody>
      </p:sp>
      <p:sp>
        <p:nvSpPr>
          <p:cNvPr id="14" name="Text Placeholder 13"/>
          <p:cNvSpPr>
            <a:spLocks noGrp="1"/>
          </p:cNvSpPr>
          <p:nvPr>
            <p:ph type="body" sz="quarter" idx="12" hasCustomPrompt="1"/>
          </p:nvPr>
        </p:nvSpPr>
        <p:spPr>
          <a:xfrm>
            <a:off x="7010400" y="533400"/>
            <a:ext cx="1524000" cy="685800"/>
          </a:xfrm>
        </p:spPr>
        <p:txBody>
          <a:bodyPr/>
          <a:lstStyle>
            <a:lvl1pPr marL="0" indent="0">
              <a:buNone/>
              <a:defRPr b="1" baseline="0">
                <a:solidFill>
                  <a:schemeClr val="bg1"/>
                </a:solidFill>
              </a:defRPr>
            </a:lvl1pPr>
          </a:lstStyle>
          <a:p>
            <a:pPr lvl="0"/>
            <a:r>
              <a:rPr lang="en-US" dirty="0" smtClean="0"/>
              <a:t>WMPP ID: XX</a:t>
            </a:r>
            <a:endParaRPr lang="en-US" dirty="0"/>
          </a:p>
        </p:txBody>
      </p:sp>
      <p:sp>
        <p:nvSpPr>
          <p:cNvPr id="20" name="Text Placeholder 19"/>
          <p:cNvSpPr>
            <a:spLocks noGrp="1"/>
          </p:cNvSpPr>
          <p:nvPr>
            <p:ph type="body" sz="quarter" idx="14"/>
          </p:nvPr>
        </p:nvSpPr>
        <p:spPr>
          <a:xfrm>
            <a:off x="485775" y="1981200"/>
            <a:ext cx="8229600" cy="4267200"/>
          </a:xfrm>
        </p:spPr>
        <p:txBody>
          <a:bodyPr/>
          <a:lstStyle>
            <a:lvl1pPr>
              <a:defRPr baseline="0"/>
            </a:lvl1pPr>
            <a:lvl2pPr>
              <a:defRPr baseline="0"/>
            </a:lvl2pPr>
            <a:lvl3pPr marL="914400" indent="0">
              <a:buNone/>
              <a:defRPr/>
            </a:lvl3pPr>
          </a:lstStyle>
          <a:p>
            <a:pPr lvl="0"/>
            <a:r>
              <a:rPr lang="en-US" smtClean="0"/>
              <a:t>Click to edit Master text styles</a:t>
            </a:r>
          </a:p>
        </p:txBody>
      </p:sp>
    </p:spTree>
    <p:extLst>
      <p:ext uri="{BB962C8B-B14F-4D97-AF65-F5344CB8AC3E}">
        <p14:creationId xmlns:p14="http://schemas.microsoft.com/office/powerpoint/2010/main" val="119806283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iso transitional slide 1">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12"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6300216"/>
            <a:ext cx="9143992" cy="567350"/>
          </a:xfrm>
          <a:prstGeom prst="rect">
            <a:avLst/>
          </a:prstGeom>
        </p:spPr>
      </p:pic>
      <p:sp>
        <p:nvSpPr>
          <p:cNvPr id="17" name="Rectangle 16"/>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
        <p:nvSpPr>
          <p:cNvPr id="18"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276558988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oject Title WMPP I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0C7F894-2A36-495D-AB7C-1055F7AC0F9D}" type="slidenum">
              <a:rPr lang="en-US" smtClean="0"/>
              <a:pPr/>
              <a:t>‹#›</a:t>
            </a:fld>
            <a:endParaRPr lang="en-US" dirty="0"/>
          </a:p>
        </p:txBody>
      </p:sp>
      <p:sp>
        <p:nvSpPr>
          <p:cNvPr id="4" name="Text Placeholder 4"/>
          <p:cNvSpPr txBox="1">
            <a:spLocks/>
          </p:cNvSpPr>
          <p:nvPr userDrawn="1"/>
        </p:nvSpPr>
        <p:spPr>
          <a:xfrm>
            <a:off x="485899" y="1828800"/>
            <a:ext cx="8229600" cy="44196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graphicFrame>
        <p:nvGraphicFramePr>
          <p:cNvPr id="5" name="Table 4"/>
          <p:cNvGraphicFramePr>
            <a:graphicFrameLocks noGrp="1"/>
          </p:cNvGraphicFramePr>
          <p:nvPr userDrawn="1">
            <p:extLst>
              <p:ext uri="{D42A27DB-BD31-4B8C-83A1-F6EECF244321}">
                <p14:modId xmlns:p14="http://schemas.microsoft.com/office/powerpoint/2010/main" val="3677984141"/>
              </p:ext>
            </p:extLst>
          </p:nvPr>
        </p:nvGraphicFramePr>
        <p:xfrm>
          <a:off x="457200" y="533400"/>
          <a:ext cx="8077200" cy="1150810"/>
        </p:xfrm>
        <a:graphic>
          <a:graphicData uri="http://schemas.openxmlformats.org/drawingml/2006/table">
            <a:tbl>
              <a:tblPr firstRow="1" bandRow="1">
                <a:tableStyleId>{5C22544A-7EE6-4342-B048-85BDC9FD1C3A}</a:tableStyleId>
              </a:tblPr>
              <a:tblGrid>
                <a:gridCol w="64770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tblGrid>
              <a:tr h="771852">
                <a:tc>
                  <a:txBody>
                    <a:bodyPr/>
                    <a:lstStyle/>
                    <a:p>
                      <a:endParaRPr lang="en-US" sz="2400" baseline="30000" dirty="0"/>
                    </a:p>
                  </a:txBody>
                  <a:tcPr/>
                </a:tc>
                <a:tc>
                  <a:txBody>
                    <a:bodyPr/>
                    <a:lstStyle/>
                    <a:p>
                      <a:pPr algn="ctr"/>
                      <a:endParaRPr lang="en-US" sz="2400" dirty="0"/>
                    </a:p>
                  </a:txBody>
                  <a:tcPr/>
                </a:tc>
                <a:extLst>
                  <a:ext uri="{0D108BD9-81ED-4DB2-BD59-A6C34878D82A}">
                    <a16:rowId xmlns:a16="http://schemas.microsoft.com/office/drawing/2014/main" val="10000"/>
                  </a:ext>
                </a:extLst>
              </a:tr>
              <a:tr h="378958">
                <a:tc gridSpan="2">
                  <a:txBody>
                    <a:bodyPr/>
                    <a:lstStyle/>
                    <a:p>
                      <a:endParaRPr lang="en-US" sz="1600" dirty="0"/>
                    </a:p>
                  </a:txBody>
                  <a:tcPr/>
                </a:tc>
                <a:tc hMerge="1">
                  <a:txBody>
                    <a:bodyPr/>
                    <a:lstStyle/>
                    <a:p>
                      <a:endParaRPr lang="en-US"/>
                    </a:p>
                  </a:txBody>
                  <a:tcPr/>
                </a:tc>
                <a:extLst>
                  <a:ext uri="{0D108BD9-81ED-4DB2-BD59-A6C34878D82A}">
                    <a16:rowId xmlns:a16="http://schemas.microsoft.com/office/drawing/2014/main" val="10001"/>
                  </a:ext>
                </a:extLst>
              </a:tr>
            </a:tbl>
          </a:graphicData>
        </a:graphic>
      </p:graphicFrame>
      <p:sp>
        <p:nvSpPr>
          <p:cNvPr id="12" name="Text Placeholder 11"/>
          <p:cNvSpPr>
            <a:spLocks noGrp="1"/>
          </p:cNvSpPr>
          <p:nvPr>
            <p:ph type="body" sz="quarter" idx="11" hasCustomPrompt="1"/>
          </p:nvPr>
        </p:nvSpPr>
        <p:spPr>
          <a:xfrm>
            <a:off x="513608" y="609600"/>
            <a:ext cx="6096000" cy="381000"/>
          </a:xfrm>
        </p:spPr>
        <p:txBody>
          <a:bodyPr>
            <a:noAutofit/>
          </a:bodyPr>
          <a:lstStyle>
            <a:lvl1pPr marL="0" indent="0">
              <a:buNone/>
              <a:defRPr sz="2800" b="1" baseline="0">
                <a:solidFill>
                  <a:schemeClr val="bg1"/>
                </a:solidFill>
              </a:defRPr>
            </a:lvl1pPr>
          </a:lstStyle>
          <a:p>
            <a:pPr lvl="0"/>
            <a:r>
              <a:rPr lang="en-US" dirty="0" smtClean="0"/>
              <a:t>Project Title: Summary</a:t>
            </a:r>
          </a:p>
        </p:txBody>
      </p:sp>
      <p:sp>
        <p:nvSpPr>
          <p:cNvPr id="14" name="Text Placeholder 13"/>
          <p:cNvSpPr>
            <a:spLocks noGrp="1"/>
          </p:cNvSpPr>
          <p:nvPr>
            <p:ph type="body" sz="quarter" idx="12" hasCustomPrompt="1"/>
          </p:nvPr>
        </p:nvSpPr>
        <p:spPr>
          <a:xfrm>
            <a:off x="7010400" y="533400"/>
            <a:ext cx="1524000" cy="685800"/>
          </a:xfrm>
        </p:spPr>
        <p:txBody>
          <a:bodyPr/>
          <a:lstStyle>
            <a:lvl1pPr marL="0" indent="0">
              <a:buNone/>
              <a:defRPr b="1" baseline="0">
                <a:solidFill>
                  <a:schemeClr val="bg1"/>
                </a:solidFill>
              </a:defRPr>
            </a:lvl1pPr>
          </a:lstStyle>
          <a:p>
            <a:pPr lvl="0"/>
            <a:r>
              <a:rPr lang="en-US" dirty="0" smtClean="0"/>
              <a:t>WMPP ID: XX</a:t>
            </a:r>
            <a:endParaRPr lang="en-US" dirty="0"/>
          </a:p>
        </p:txBody>
      </p:sp>
      <p:sp>
        <p:nvSpPr>
          <p:cNvPr id="16" name="Text Placeholder 15"/>
          <p:cNvSpPr>
            <a:spLocks noGrp="1"/>
          </p:cNvSpPr>
          <p:nvPr>
            <p:ph type="body" sz="quarter" idx="13" hasCustomPrompt="1"/>
          </p:nvPr>
        </p:nvSpPr>
        <p:spPr>
          <a:xfrm>
            <a:off x="485899" y="1371600"/>
            <a:ext cx="7896101" cy="304800"/>
          </a:xfrm>
        </p:spPr>
        <p:txBody>
          <a:bodyPr>
            <a:noAutofit/>
          </a:bodyPr>
          <a:lstStyle>
            <a:lvl1pPr marL="0" indent="0">
              <a:buNone/>
              <a:defRPr sz="1600" b="1" baseline="0">
                <a:solidFill>
                  <a:srgbClr val="000000"/>
                </a:solidFill>
              </a:defRPr>
            </a:lvl1pPr>
          </a:lstStyle>
          <a:p>
            <a:pPr lvl="0"/>
            <a:r>
              <a:rPr lang="en-US" dirty="0" smtClean="0"/>
              <a:t>Proposed Effective Date: [Color When Recently Changed]</a:t>
            </a:r>
            <a:endParaRPr lang="en-US" dirty="0"/>
          </a:p>
        </p:txBody>
      </p:sp>
      <p:sp>
        <p:nvSpPr>
          <p:cNvPr id="20" name="Text Placeholder 19"/>
          <p:cNvSpPr>
            <a:spLocks noGrp="1"/>
          </p:cNvSpPr>
          <p:nvPr>
            <p:ph type="body" sz="quarter" idx="14"/>
          </p:nvPr>
        </p:nvSpPr>
        <p:spPr>
          <a:xfrm>
            <a:off x="485775" y="1981200"/>
            <a:ext cx="8229600" cy="4267200"/>
          </a:xfrm>
        </p:spPr>
        <p:txBody>
          <a:bodyPr/>
          <a:lstStyle>
            <a:lvl1pPr>
              <a:defRPr baseline="0"/>
            </a:lvl1pPr>
            <a:lvl2pPr>
              <a:defRPr baseline="0"/>
            </a:lvl2pPr>
            <a:lvl3pPr marL="914400" indent="0">
              <a:buNone/>
              <a:defRPr/>
            </a:lvl3pPr>
          </a:lstStyle>
          <a:p>
            <a:pPr lvl="0"/>
            <a:r>
              <a:rPr lang="en-US" smtClean="0"/>
              <a:t>Click to edit Master text styles</a:t>
            </a:r>
          </a:p>
        </p:txBody>
      </p:sp>
    </p:spTree>
    <p:extLst>
      <p:ext uri="{BB962C8B-B14F-4D97-AF65-F5344CB8AC3E}">
        <p14:creationId xmlns:p14="http://schemas.microsoft.com/office/powerpoint/2010/main" val="25855816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so transitional slide ">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12"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sp>
        <p:nvSpPr>
          <p:cNvPr id="18"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so for more info">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534400" y="6365882"/>
            <a:ext cx="381000" cy="263518"/>
          </a:xfrm>
          <a:prstGeom prst="rect">
            <a:avLst/>
          </a:prstGeom>
        </p:spPr>
        <p:txBody>
          <a:bodyPr/>
          <a:lstStyle/>
          <a:p>
            <a:fld id="{10C7F894-2A36-495D-AB7C-1055F7AC0F9D}" type="slidenum">
              <a:rPr lang="en-US" smtClean="0"/>
              <a:pPr/>
              <a:t>‹#›</a:t>
            </a:fld>
            <a:endParaRPr lang="en-US" dirty="0"/>
          </a:p>
        </p:txBody>
      </p:sp>
      <p:pic>
        <p:nvPicPr>
          <p:cNvPr id="5" name="Picture 4" descr="twitter-icon.png">
            <a:hlinkClick r:id="rId2"/>
          </p:cNvPr>
          <p:cNvPicPr>
            <a:picLocks noChangeAspect="1"/>
          </p:cNvPicPr>
          <p:nvPr userDrawn="1"/>
        </p:nvPicPr>
        <p:blipFill>
          <a:blip r:embed="rId3" cstate="print"/>
          <a:stretch>
            <a:fillRect/>
          </a:stretch>
        </p:blipFill>
        <p:spPr>
          <a:xfrm>
            <a:off x="6934200" y="381000"/>
            <a:ext cx="1752600" cy="1752600"/>
          </a:xfrm>
          <a:prstGeom prst="rect">
            <a:avLst/>
          </a:prstGeom>
        </p:spPr>
      </p:pic>
      <p:pic>
        <p:nvPicPr>
          <p:cNvPr id="6" name="Picture 4" descr="ISO Newswire">
            <a:hlinkClick r:id="rId4"/>
          </p:cNvPr>
          <p:cNvPicPr>
            <a:picLocks noChangeAspect="1" noChangeArrowheads="1"/>
          </p:cNvPicPr>
          <p:nvPr userDrawn="1"/>
        </p:nvPicPr>
        <p:blipFill>
          <a:blip r:embed="rId5" cstate="print"/>
          <a:srcRect/>
          <a:stretch>
            <a:fillRect/>
          </a:stretch>
        </p:blipFill>
        <p:spPr bwMode="auto">
          <a:xfrm>
            <a:off x="4953000" y="381000"/>
            <a:ext cx="1752599" cy="1752600"/>
          </a:xfrm>
          <a:prstGeom prst="rect">
            <a:avLst/>
          </a:prstGeom>
          <a:noFill/>
        </p:spPr>
      </p:pic>
      <p:pic>
        <p:nvPicPr>
          <p:cNvPr id="7" name="Picture 6" descr="iso-to-go-screenshot-1.jpg">
            <a:hlinkClick r:id="rId6"/>
          </p:cNvPr>
          <p:cNvPicPr>
            <a:picLocks noChangeAspect="1"/>
          </p:cNvPicPr>
          <p:nvPr userDrawn="1"/>
        </p:nvPicPr>
        <p:blipFill>
          <a:blip r:embed="rId7" cstate="print"/>
          <a:stretch>
            <a:fillRect/>
          </a:stretch>
        </p:blipFill>
        <p:spPr>
          <a:xfrm>
            <a:off x="5105400" y="2362200"/>
            <a:ext cx="2228850" cy="3205205"/>
          </a:xfrm>
          <a:prstGeom prst="rect">
            <a:avLst/>
          </a:prstGeom>
        </p:spPr>
      </p:pic>
      <p:pic>
        <p:nvPicPr>
          <p:cNvPr id="8" name="Picture 7" descr="iso-to-go-screenshot-6.jpg">
            <a:hlinkClick r:id="rId6"/>
          </p:cNvPr>
          <p:cNvPicPr>
            <a:picLocks noChangeAspect="1"/>
          </p:cNvPicPr>
          <p:nvPr userDrawn="1"/>
        </p:nvPicPr>
        <p:blipFill>
          <a:blip r:embed="rId8" cstate="print"/>
          <a:stretch>
            <a:fillRect/>
          </a:stretch>
        </p:blipFill>
        <p:spPr>
          <a:xfrm>
            <a:off x="6324600" y="2971800"/>
            <a:ext cx="2228850" cy="3205205"/>
          </a:xfrm>
          <a:prstGeom prst="rect">
            <a:avLst/>
          </a:prstGeom>
        </p:spPr>
      </p:pic>
      <p:pic>
        <p:nvPicPr>
          <p:cNvPr id="9" name="Picture 8" descr="google-play-badge.png">
            <a:hlinkClick r:id="rId9"/>
          </p:cNvPr>
          <p:cNvPicPr>
            <a:picLocks noChangeAspect="1"/>
          </p:cNvPicPr>
          <p:nvPr userDrawn="1"/>
        </p:nvPicPr>
        <p:blipFill>
          <a:blip r:embed="rId10" cstate="print"/>
          <a:stretch>
            <a:fillRect/>
          </a:stretch>
        </p:blipFill>
        <p:spPr>
          <a:xfrm>
            <a:off x="1066800" y="5619750"/>
            <a:ext cx="1238250" cy="409575"/>
          </a:xfrm>
          <a:prstGeom prst="rect">
            <a:avLst/>
          </a:prstGeom>
        </p:spPr>
      </p:pic>
      <p:pic>
        <p:nvPicPr>
          <p:cNvPr id="10" name="Picture 9" descr="app-store-badge.png">
            <a:hlinkClick r:id="rId11"/>
          </p:cNvPr>
          <p:cNvPicPr>
            <a:picLocks noChangeAspect="1"/>
          </p:cNvPicPr>
          <p:nvPr userDrawn="1"/>
        </p:nvPicPr>
        <p:blipFill>
          <a:blip r:embed="rId12" cstate="print"/>
          <a:stretch>
            <a:fillRect/>
          </a:stretch>
        </p:blipFill>
        <p:spPr>
          <a:xfrm>
            <a:off x="2667000" y="5619750"/>
            <a:ext cx="1276350" cy="409575"/>
          </a:xfrm>
          <a:prstGeom prst="rect">
            <a:avLst/>
          </a:prstGeom>
        </p:spPr>
      </p:pic>
      <p:sp>
        <p:nvSpPr>
          <p:cNvPr id="11" name="TextBox 10"/>
          <p:cNvSpPr txBox="1"/>
          <p:nvPr userDrawn="1"/>
        </p:nvSpPr>
        <p:spPr>
          <a:xfrm>
            <a:off x="457200" y="1457325"/>
            <a:ext cx="4495800" cy="421653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srgbClr val="000000"/>
                </a:solidFill>
              </a:rPr>
              <a:t>Subscribe to the </a:t>
            </a:r>
            <a:r>
              <a:rPr lang="en-US" sz="2000" b="1" i="1" dirty="0" smtClean="0">
                <a:solidFill>
                  <a:srgbClr val="000000"/>
                </a:solidFill>
              </a:rPr>
              <a:t>ISO Newswire</a:t>
            </a:r>
            <a:endParaRPr lang="en-US" sz="1400" b="1" i="0" dirty="0" smtClean="0">
              <a:solidFill>
                <a:srgbClr val="000000"/>
              </a:solidFill>
            </a:endParaRP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3"/>
              </a:rPr>
              <a:t>ISO Newswire</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your source for regular news about ISO New England and the wholesale electricity industry within the six-state region </a:t>
            </a:r>
          </a:p>
          <a:p>
            <a:pPr marL="342900" indent="-342900">
              <a:spcBef>
                <a:spcPts val="1200"/>
              </a:spcBef>
              <a:buFont typeface="Arial" panose="020B0604020202020204" pitchFamily="34" charset="0"/>
              <a:buChar char="•"/>
            </a:pPr>
            <a:r>
              <a:rPr lang="en-US" sz="2000" dirty="0" smtClean="0">
                <a:solidFill>
                  <a:srgbClr val="000000"/>
                </a:solidFill>
              </a:rPr>
              <a:t>Log on to </a:t>
            </a:r>
            <a:r>
              <a:rPr lang="en-US" sz="2000" b="1" dirty="0" smtClean="0">
                <a:solidFill>
                  <a:srgbClr val="000000"/>
                </a:solidFill>
              </a:rPr>
              <a:t>ISO Express </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4"/>
              </a:rPr>
              <a:t>ISO Express</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provides real-time data on New England’s wholesale electricity markets and power system operations</a:t>
            </a:r>
          </a:p>
          <a:p>
            <a:pPr marL="342900" indent="-342900">
              <a:spcBef>
                <a:spcPts val="1200"/>
              </a:spcBef>
              <a:buFont typeface="Arial" panose="020B0604020202020204" pitchFamily="34" charset="0"/>
              <a:buChar char="•"/>
            </a:pPr>
            <a:r>
              <a:rPr lang="en-US" sz="2000" dirty="0" smtClean="0">
                <a:solidFill>
                  <a:srgbClr val="000000"/>
                </a:solidFill>
              </a:rPr>
              <a:t>Follow the ISO on </a:t>
            </a:r>
            <a:r>
              <a:rPr lang="en-US" sz="2000" b="1" dirty="0" smtClean="0">
                <a:solidFill>
                  <a:srgbClr val="000000"/>
                </a:solidFill>
              </a:rPr>
              <a:t>Twitter</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5"/>
              </a:rPr>
              <a:t>@isonewengland</a:t>
            </a:r>
            <a:endParaRPr lang="en-US" sz="1400" i="1" kern="1200" baseline="0" dirty="0" smtClean="0">
              <a:solidFill>
                <a:srgbClr val="000000"/>
              </a:solidFill>
              <a:latin typeface="+mn-lt"/>
              <a:ea typeface="+mn-ea"/>
              <a:cs typeface="+mn-cs"/>
            </a:endParaRPr>
          </a:p>
          <a:p>
            <a:pPr marL="342900" indent="-342900">
              <a:spcBef>
                <a:spcPts val="1200"/>
              </a:spcBef>
              <a:buFont typeface="Arial" panose="020B0604020202020204" pitchFamily="34" charset="0"/>
              <a:buChar char="•"/>
            </a:pPr>
            <a:r>
              <a:rPr lang="en-US" sz="2000" dirty="0" smtClean="0">
                <a:solidFill>
                  <a:srgbClr val="000000"/>
                </a:solidFill>
              </a:rPr>
              <a:t>Download the </a:t>
            </a:r>
            <a:r>
              <a:rPr lang="en-US" sz="2000" b="1" dirty="0" smtClean="0">
                <a:solidFill>
                  <a:srgbClr val="000000"/>
                </a:solidFill>
              </a:rPr>
              <a:t>ISO to Go App</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6"/>
              </a:rPr>
              <a:t>ISO to Go</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a free mobile application that puts real-time wholesale electricity pricing and power grid information in the palm of your hand </a:t>
            </a:r>
          </a:p>
          <a:p>
            <a:pPr lvl="1"/>
            <a:endParaRPr lang="en-US" dirty="0" smtClean="0"/>
          </a:p>
        </p:txBody>
      </p:sp>
      <p:sp>
        <p:nvSpPr>
          <p:cNvPr id="12" name="TextBox 11"/>
          <p:cNvSpPr txBox="1"/>
          <p:nvPr userDrawn="1"/>
        </p:nvSpPr>
        <p:spPr>
          <a:xfrm>
            <a:off x="457200" y="358200"/>
            <a:ext cx="8229600" cy="584775"/>
          </a:xfrm>
          <a:prstGeom prst="rect">
            <a:avLst/>
          </a:prstGeom>
          <a:noFill/>
        </p:spPr>
        <p:txBody>
          <a:bodyPr wrap="square" rtlCol="0">
            <a:spAutoFit/>
          </a:bodyPr>
          <a:lstStyle/>
          <a:p>
            <a:r>
              <a:rPr lang="en-US" sz="3200" b="1" dirty="0" smtClean="0">
                <a:solidFill>
                  <a:srgbClr val="000000"/>
                </a:solidFill>
                <a:latin typeface="+mj-lt"/>
              </a:rPr>
              <a:t>For More Information…</a:t>
            </a:r>
            <a:endParaRPr lang="en-US" sz="3200" b="1" dirty="0">
              <a:solidFill>
                <a:srgbClr val="000000"/>
              </a:solidFill>
              <a:latin typeface="+mj-lt"/>
            </a:endParaRPr>
          </a:p>
        </p:txBody>
      </p:sp>
    </p:spTree>
    <p:extLst>
      <p:ext uri="{BB962C8B-B14F-4D97-AF65-F5344CB8AC3E}">
        <p14:creationId xmlns:p14="http://schemas.microsoft.com/office/powerpoint/2010/main" val="229861341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so question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4800" y="775855"/>
            <a:ext cx="5334000" cy="5334000"/>
          </a:xfrm>
          <a:prstGeom prst="rect">
            <a:avLst/>
          </a:prstGeom>
        </p:spPr>
      </p:pic>
      <p:sp>
        <p:nvSpPr>
          <p:cNvPr id="2" name="Slide Number Placeholder 1"/>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3299" y="3200400"/>
            <a:ext cx="3880514" cy="847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so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0512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05128"/>
            <a:ext cx="4038600" cy="4767072"/>
          </a:xfrm>
        </p:spPr>
        <p:txBody>
          <a:bodyPr>
            <a:normAutofit/>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7" name="Title 1"/>
          <p:cNvSpPr>
            <a:spLocks noGrp="1"/>
          </p:cNvSpPr>
          <p:nvPr>
            <p:ph type="title"/>
          </p:nvPr>
        </p:nvSpPr>
        <p:spPr>
          <a:xfrm>
            <a:off x="457200" y="76200"/>
            <a:ext cx="8229600" cy="1143000"/>
          </a:xfrm>
        </p:spPr>
        <p:txBody>
          <a:bodyPr>
            <a:normAutofit/>
          </a:bodyPr>
          <a:lstStyle>
            <a:lvl1pPr algn="l">
              <a:defRPr sz="28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iso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08176"/>
            <a:ext cx="404018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73274"/>
            <a:ext cx="4040188" cy="4098925"/>
          </a:xfrm>
        </p:spPr>
        <p:txBody>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08176"/>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73274"/>
            <a:ext cx="4041775" cy="4098925"/>
          </a:xfrm>
        </p:spPr>
        <p:txBody>
          <a:bodyPr>
            <a:normAutofit/>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10"/>
          </p:nvPr>
        </p:nvSpPr>
        <p:spPr>
          <a:xfrm>
            <a:off x="8534400" y="6365882"/>
            <a:ext cx="381000" cy="263518"/>
          </a:xfrm>
          <a:prstGeom prst="rect">
            <a:avLst/>
          </a:prstGeom>
        </p:spPr>
        <p:txBody>
          <a:body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so title and content">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
        <p:nvSpPr>
          <p:cNvPr id="4" name="Content Placeholder 3"/>
          <p:cNvSpPr>
            <a:spLocks noGrp="1"/>
          </p:cNvSpPr>
          <p:nvPr>
            <p:ph sz="quarter" idx="13"/>
          </p:nvPr>
        </p:nvSpPr>
        <p:spPr>
          <a:xfrm>
            <a:off x="457200" y="1524000"/>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762000"/>
          </a:xfrm>
          <a:prstGeom prst="rect">
            <a:avLst/>
          </a:prstGeom>
        </p:spPr>
        <p:txBody>
          <a:bodyPr vert="horz" lIns="91440" tIns="45720" rIns="91440" bIns="45720" rtlCol="0" anchor="ctr">
            <a:normAutofit/>
          </a:bodyPr>
          <a:lstStyle/>
          <a:p>
            <a:r>
              <a:rPr lang="en-US" dirty="0" smtClean="0"/>
              <a:t>This is the Master Slide Font for MC template</a:t>
            </a:r>
            <a:br>
              <a:rPr lang="en-US" dirty="0" smtClean="0"/>
            </a:br>
            <a:endParaRPr lang="en-US" dirty="0"/>
          </a:p>
        </p:txBody>
      </p:sp>
      <p:sp>
        <p:nvSpPr>
          <p:cNvPr id="3" name="Text Placeholder 2"/>
          <p:cNvSpPr>
            <a:spLocks noGrp="1"/>
          </p:cNvSpPr>
          <p:nvPr>
            <p:ph type="body" idx="1"/>
          </p:nvPr>
        </p:nvSpPr>
        <p:spPr>
          <a:xfrm>
            <a:off x="457200" y="1371600"/>
            <a:ext cx="8229600" cy="48126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 y="6290650"/>
            <a:ext cx="9143992" cy="567350"/>
          </a:xfrm>
          <a:prstGeom prst="rect">
            <a:avLst/>
          </a:prstGeom>
        </p:spPr>
      </p:pic>
      <p:sp>
        <p:nvSpPr>
          <p:cNvPr id="9"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
        <p:nvSpPr>
          <p:cNvPr id="10" name="Rectangle 9"/>
          <p:cNvSpPr/>
          <p:nvPr/>
        </p:nvSpPr>
        <p:spPr>
          <a:xfrm>
            <a:off x="3900856" y="6329046"/>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accent6"/>
              </a:solidFill>
            </a:endParaRPr>
          </a:p>
        </p:txBody>
      </p:sp>
    </p:spTree>
  </p:cSld>
  <p:clrMap bg1="lt1" tx1="dk1" bg2="lt2" tx2="dk2" accent1="accent1" accent2="accent2" accent3="accent3" accent4="accent4" accent5="accent5" accent6="accent6" hlink="hlink" folHlink="folHlink"/>
  <p:sldLayoutIdLst>
    <p:sldLayoutId id="2147483707" r:id="rId1"/>
    <p:sldLayoutId id="2147483721" r:id="rId2"/>
    <p:sldLayoutId id="2147483683" r:id="rId3"/>
    <p:sldLayoutId id="2147483664" r:id="rId4"/>
    <p:sldLayoutId id="2147483720" r:id="rId5"/>
    <p:sldLayoutId id="2147483684" r:id="rId6"/>
    <p:sldLayoutId id="2147483687" r:id="rId7"/>
    <p:sldLayoutId id="2147483688" r:id="rId8"/>
    <p:sldLayoutId id="2147483689" r:id="rId9"/>
    <p:sldLayoutId id="2147483694" r:id="rId10"/>
    <p:sldLayoutId id="2147483695" r:id="rId11"/>
    <p:sldLayoutId id="2147483696" r:id="rId12"/>
    <p:sldLayoutId id="2147483697" r:id="rId13"/>
    <p:sldLayoutId id="2147483743" r:id="rId14"/>
    <p:sldLayoutId id="2147483744" r:id="rId15"/>
    <p:sldLayoutId id="2147483745" r:id="rId16"/>
    <p:sldLayoutId id="2147483746" r:id="rId17"/>
  </p:sldLayoutIdLst>
  <p:timing>
    <p:tnLst>
      <p:par>
        <p:cTn id="1" dur="indefinite" restart="never" nodeType="tmRoot"/>
      </p:par>
    </p:tnLst>
  </p:timing>
  <p:hf hdr="0" ftr="0" dt="0"/>
  <p:txStyles>
    <p:titleStyle>
      <a:lvl1pPr algn="l" defTabSz="914400" rtl="0" eaLnBrk="1" latinLnBrk="0" hangingPunct="1">
        <a:spcBef>
          <a:spcPct val="0"/>
        </a:spcBef>
        <a:buNone/>
        <a:defRPr sz="28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Hyoshimura@ISo-ne.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hyperlink" Target="https://www.iso-ne.com/static-assets/documents/2023/03/er22-983-000.pdf" TargetMode="External"/><Relationship Id="rId2" Type="http://schemas.openxmlformats.org/officeDocument/2006/relationships/hyperlink" Target="https://www.iso-ne.com/static-assets/documents/2022/02/order_no_2222_filing.pdf" TargetMode="External"/><Relationship Id="rId1" Type="http://schemas.openxmlformats.org/officeDocument/2006/relationships/slideLayout" Target="../slideLayouts/slideLayout16.xml"/><Relationship Id="rId6" Type="http://schemas.openxmlformats.org/officeDocument/2006/relationships/hyperlink" Target="https://www.iso-ne.com/static-assets/documents/2023/03/iso-ne_req_for_rehearing_of_comp_order.pdf" TargetMode="External"/><Relationship Id="rId5" Type="http://schemas.openxmlformats.org/officeDocument/2006/relationships/hyperlink" Target="https://www.iso-ne.com/static-assets/documents/2023/03/er22-983_iso-ne_30-day_comp_filing.pdf" TargetMode="External"/><Relationship Id="rId4" Type="http://schemas.openxmlformats.org/officeDocument/2006/relationships/hyperlink" Target="https://www.iso-ne.com/static-assets/documents/2023/03/a05_2023_03_07-09_order_2222_nepool_counsel_memo.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7"/>
          </p:nvPr>
        </p:nvSpPr>
        <p:spPr>
          <a:xfrm>
            <a:off x="3289002" y="5114264"/>
            <a:ext cx="5559552" cy="372136"/>
          </a:xfrm>
        </p:spPr>
        <p:txBody>
          <a:bodyPr>
            <a:normAutofit/>
          </a:bodyPr>
          <a:lstStyle/>
          <a:p>
            <a:r>
              <a:rPr lang="en-US" sz="2000" dirty="0" smtClean="0"/>
              <a:t>Henry Yoshimura</a:t>
            </a:r>
            <a:endParaRPr lang="en-US" sz="2000" dirty="0"/>
          </a:p>
        </p:txBody>
      </p:sp>
      <p:sp>
        <p:nvSpPr>
          <p:cNvPr id="5" name="Text Placeholder 4"/>
          <p:cNvSpPr>
            <a:spLocks noGrp="1"/>
          </p:cNvSpPr>
          <p:nvPr>
            <p:ph type="body" sz="quarter" idx="16"/>
          </p:nvPr>
        </p:nvSpPr>
        <p:spPr>
          <a:xfrm>
            <a:off x="3289002" y="3505200"/>
            <a:ext cx="5559552" cy="867720"/>
          </a:xfrm>
        </p:spPr>
        <p:txBody>
          <a:bodyPr>
            <a:normAutofit/>
          </a:bodyPr>
          <a:lstStyle/>
          <a:p>
            <a:r>
              <a:rPr lang="en-US" i="0" dirty="0"/>
              <a:t>A</a:t>
            </a:r>
            <a:r>
              <a:rPr lang="en-US" i="0" dirty="0" smtClean="0"/>
              <a:t>pproach to address FERC’s 60-day compliance </a:t>
            </a:r>
            <a:r>
              <a:rPr lang="en-US" i="0" dirty="0"/>
              <a:t>o</a:t>
            </a:r>
            <a:r>
              <a:rPr lang="en-US" i="0" dirty="0" smtClean="0"/>
              <a:t>bligations</a:t>
            </a:r>
            <a:endParaRPr lang="en-US" i="0" dirty="0"/>
          </a:p>
          <a:p>
            <a:endParaRPr lang="en-US" dirty="0"/>
          </a:p>
        </p:txBody>
      </p:sp>
      <p:sp>
        <p:nvSpPr>
          <p:cNvPr id="8" name="Text Placeholder 7"/>
          <p:cNvSpPr>
            <a:spLocks noGrp="1"/>
          </p:cNvSpPr>
          <p:nvPr>
            <p:ph type="body" sz="quarter" idx="19"/>
          </p:nvPr>
        </p:nvSpPr>
        <p:spPr/>
        <p:txBody>
          <a:bodyPr/>
          <a:lstStyle/>
          <a:p>
            <a:r>
              <a:rPr lang="en-US" sz="3600" dirty="0"/>
              <a:t>Order No. 2222: Participation of Distributed Energy Resource Aggregations in Wholesale Markets</a:t>
            </a:r>
          </a:p>
        </p:txBody>
      </p:sp>
      <p:sp>
        <p:nvSpPr>
          <p:cNvPr id="7" name="Text Placeholder 10"/>
          <p:cNvSpPr>
            <a:spLocks noGrp="1"/>
          </p:cNvSpPr>
          <p:nvPr>
            <p:ph type="body" sz="quarter" idx="18"/>
          </p:nvPr>
        </p:nvSpPr>
        <p:spPr>
          <a:xfrm>
            <a:off x="2743200" y="5582097"/>
            <a:ext cx="6105354" cy="381000"/>
          </a:xfrm>
        </p:spPr>
        <p:txBody>
          <a:bodyPr>
            <a:normAutofit/>
          </a:bodyPr>
          <a:lstStyle/>
          <a:p>
            <a:r>
              <a:rPr lang="en-US" sz="900" dirty="0" smtClean="0">
                <a:hlinkClick r:id="rId3"/>
              </a:rPr>
              <a:t>Hyoshimura@ISo-ne.com</a:t>
            </a:r>
            <a:endParaRPr lang="en-US" sz="900" cap="none" dirty="0" smtClean="0"/>
          </a:p>
        </p:txBody>
      </p:sp>
      <p:sp>
        <p:nvSpPr>
          <p:cNvPr id="9" name="Text Placeholder 2"/>
          <p:cNvSpPr>
            <a:spLocks noGrp="1"/>
          </p:cNvSpPr>
          <p:nvPr>
            <p:ph type="body" sz="quarter" idx="13"/>
          </p:nvPr>
        </p:nvSpPr>
        <p:spPr>
          <a:xfrm>
            <a:off x="1524000" y="262268"/>
            <a:ext cx="7324554" cy="304800"/>
          </a:xfrm>
        </p:spPr>
        <p:txBody>
          <a:bodyPr/>
          <a:lstStyle/>
          <a:p>
            <a:r>
              <a:rPr lang="en-US" dirty="0" smtClean="0"/>
              <a:t>NEPOOL Markets committee | April 11-13, 2023 | Westborough, </a:t>
            </a:r>
            <a:r>
              <a:rPr lang="en-US" dirty="0"/>
              <a:t>MA</a:t>
            </a:r>
          </a:p>
        </p:txBody>
      </p:sp>
    </p:spTree>
    <p:extLst>
      <p:ext uri="{BB962C8B-B14F-4D97-AF65-F5344CB8AC3E}">
        <p14:creationId xmlns:p14="http://schemas.microsoft.com/office/powerpoint/2010/main" val="16884617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10</a:t>
            </a:fld>
            <a:endParaRPr lang="en-US" dirty="0"/>
          </a:p>
        </p:txBody>
      </p:sp>
      <p:sp>
        <p:nvSpPr>
          <p:cNvPr id="3" name="Title 2"/>
          <p:cNvSpPr>
            <a:spLocks noGrp="1"/>
          </p:cNvSpPr>
          <p:nvPr>
            <p:ph type="title"/>
          </p:nvPr>
        </p:nvSpPr>
        <p:spPr/>
        <p:txBody>
          <a:bodyPr/>
          <a:lstStyle/>
          <a:p>
            <a:r>
              <a:rPr lang="en-US" dirty="0"/>
              <a:t>3</a:t>
            </a:r>
            <a:r>
              <a:rPr lang="en-US" dirty="0" smtClean="0"/>
              <a:t>. Dispute </a:t>
            </a:r>
            <a:r>
              <a:rPr lang="en-US" dirty="0"/>
              <a:t>Resolution Requirements </a:t>
            </a:r>
          </a:p>
        </p:txBody>
      </p:sp>
      <p:sp>
        <p:nvSpPr>
          <p:cNvPr id="4" name="Content Placeholder 3"/>
          <p:cNvSpPr>
            <a:spLocks noGrp="1"/>
          </p:cNvSpPr>
          <p:nvPr>
            <p:ph idx="1"/>
          </p:nvPr>
        </p:nvSpPr>
        <p:spPr>
          <a:xfrm>
            <a:off x="457200" y="1219200"/>
            <a:ext cx="8229600" cy="5146682"/>
          </a:xfrm>
        </p:spPr>
        <p:txBody>
          <a:bodyPr>
            <a:normAutofit/>
          </a:bodyPr>
          <a:lstStyle/>
          <a:p>
            <a:pPr>
              <a:spcAft>
                <a:spcPts val="600"/>
              </a:spcAft>
            </a:pPr>
            <a:r>
              <a:rPr lang="en-US" dirty="0"/>
              <a:t>In the Compliance Order, </a:t>
            </a:r>
            <a:r>
              <a:rPr lang="en-US" dirty="0" smtClean="0"/>
              <a:t>the </a:t>
            </a:r>
            <a:r>
              <a:rPr lang="en-US" dirty="0"/>
              <a:t>Commission determined </a:t>
            </a:r>
            <a:r>
              <a:rPr lang="en-US" dirty="0" smtClean="0"/>
              <a:t>that:</a:t>
            </a:r>
          </a:p>
          <a:p>
            <a:pPr marL="457200" lvl="1" indent="0">
              <a:buNone/>
            </a:pPr>
            <a:r>
              <a:rPr lang="en-US" dirty="0" smtClean="0"/>
              <a:t>“</a:t>
            </a:r>
            <a:r>
              <a:rPr lang="en-US" dirty="0"/>
              <a:t>ISO-NE has not demonstrated how its proposal to require a DERA to first rely on RERRA dispute resolution procedures, where one exists, would appropriately address disputes related to the distribution utility review process that are within ISO-NE’s authority and subject to its Tariff, such as timing of review, the transparency of the distribution utility review process, and the distribution utility’s fulfillment of the Order No. 2222 requirement to provide a showing as necessary to support reliability findings, without any need for the RERRA to first address the </a:t>
            </a:r>
            <a:r>
              <a:rPr lang="en-US" dirty="0" smtClean="0"/>
              <a:t>matter” </a:t>
            </a:r>
          </a:p>
          <a:p>
            <a:r>
              <a:rPr lang="en-US" dirty="0" smtClean="0"/>
              <a:t>The Commission directed </a:t>
            </a:r>
            <a:r>
              <a:rPr lang="en-US" dirty="0"/>
              <a:t>the ISO to demonstrate on further compliance how it will resolve disputes that are within its authority and subject to its Tariff, regardless of whether there is an available dispute resolution process established by the RERRA, and </a:t>
            </a:r>
            <a:r>
              <a:rPr lang="en-US" dirty="0" smtClean="0"/>
              <a:t>propose </a:t>
            </a:r>
            <a:r>
              <a:rPr lang="en-US" dirty="0"/>
              <a:t>any necessary Tariff </a:t>
            </a:r>
            <a:r>
              <a:rPr lang="en-US" dirty="0" smtClean="0"/>
              <a:t>revisions</a:t>
            </a:r>
            <a:endParaRPr lang="en-US" dirty="0"/>
          </a:p>
          <a:p>
            <a:endParaRPr lang="en-US" dirty="0"/>
          </a:p>
        </p:txBody>
      </p:sp>
    </p:spTree>
    <p:extLst>
      <p:ext uri="{BB962C8B-B14F-4D97-AF65-F5344CB8AC3E}">
        <p14:creationId xmlns:p14="http://schemas.microsoft.com/office/powerpoint/2010/main" val="1328106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11</a:t>
            </a:fld>
            <a:endParaRPr lang="en-US" dirty="0"/>
          </a:p>
        </p:txBody>
      </p:sp>
      <p:sp>
        <p:nvSpPr>
          <p:cNvPr id="3" name="Title 2"/>
          <p:cNvSpPr>
            <a:spLocks noGrp="1"/>
          </p:cNvSpPr>
          <p:nvPr>
            <p:ph type="title"/>
          </p:nvPr>
        </p:nvSpPr>
        <p:spPr/>
        <p:txBody>
          <a:bodyPr/>
          <a:lstStyle/>
          <a:p>
            <a:r>
              <a:rPr lang="en-US" dirty="0"/>
              <a:t>3</a:t>
            </a:r>
            <a:r>
              <a:rPr lang="en-US" dirty="0" smtClean="0"/>
              <a:t>. Dispute </a:t>
            </a:r>
            <a:r>
              <a:rPr lang="en-US" dirty="0"/>
              <a:t>Resolution Requirements </a:t>
            </a:r>
            <a:r>
              <a:rPr lang="en-US" dirty="0" smtClean="0"/>
              <a:t>– Compliance Approach</a:t>
            </a:r>
            <a:endParaRPr lang="en-US" dirty="0"/>
          </a:p>
        </p:txBody>
      </p:sp>
      <p:sp>
        <p:nvSpPr>
          <p:cNvPr id="4" name="Content Placeholder 3"/>
          <p:cNvSpPr>
            <a:spLocks noGrp="1"/>
          </p:cNvSpPr>
          <p:nvPr>
            <p:ph idx="1"/>
          </p:nvPr>
        </p:nvSpPr>
        <p:spPr/>
        <p:txBody>
          <a:bodyPr/>
          <a:lstStyle/>
          <a:p>
            <a:r>
              <a:rPr lang="en-US" dirty="0" smtClean="0"/>
              <a:t>The ISO proposes </a:t>
            </a:r>
            <a:r>
              <a:rPr lang="en-US" dirty="0"/>
              <a:t>T</a:t>
            </a:r>
            <a:r>
              <a:rPr lang="en-US" dirty="0" smtClean="0"/>
              <a:t>ariff revisions to clearly provide </a:t>
            </a:r>
            <a:r>
              <a:rPr lang="en-US" dirty="0"/>
              <a:t>that all disputes that fall within the ISO’s purview are subject to the ISO’s existing dispute resolution </a:t>
            </a:r>
            <a:r>
              <a:rPr lang="en-US" dirty="0" smtClean="0"/>
              <a:t>process</a:t>
            </a:r>
            <a:endParaRPr lang="en-US" dirty="0"/>
          </a:p>
        </p:txBody>
      </p:sp>
      <p:graphicFrame>
        <p:nvGraphicFramePr>
          <p:cNvPr id="6" name="Content Placeholder 4"/>
          <p:cNvGraphicFramePr>
            <a:graphicFrameLocks/>
          </p:cNvGraphicFramePr>
          <p:nvPr>
            <p:extLst>
              <p:ext uri="{D42A27DB-BD31-4B8C-83A1-F6EECF244321}">
                <p14:modId xmlns:p14="http://schemas.microsoft.com/office/powerpoint/2010/main" val="1345951064"/>
              </p:ext>
            </p:extLst>
          </p:nvPr>
        </p:nvGraphicFramePr>
        <p:xfrm>
          <a:off x="685800" y="3048000"/>
          <a:ext cx="7924801" cy="990599"/>
        </p:xfrm>
        <a:graphic>
          <a:graphicData uri="http://schemas.openxmlformats.org/drawingml/2006/table">
            <a:tbl>
              <a:tblPr firstRow="1" bandRow="1">
                <a:tableStyleId>{5C22544A-7EE6-4342-B048-85BDC9FD1C3A}</a:tableStyleId>
              </a:tblPr>
              <a:tblGrid>
                <a:gridCol w="1440873">
                  <a:extLst>
                    <a:ext uri="{9D8B030D-6E8A-4147-A177-3AD203B41FA5}">
                      <a16:colId xmlns:a16="http://schemas.microsoft.com/office/drawing/2014/main" val="2043224005"/>
                    </a:ext>
                  </a:extLst>
                </a:gridCol>
                <a:gridCol w="3740727">
                  <a:extLst>
                    <a:ext uri="{9D8B030D-6E8A-4147-A177-3AD203B41FA5}">
                      <a16:colId xmlns:a16="http://schemas.microsoft.com/office/drawing/2014/main" val="791303161"/>
                    </a:ext>
                  </a:extLst>
                </a:gridCol>
                <a:gridCol w="2743201">
                  <a:extLst>
                    <a:ext uri="{9D8B030D-6E8A-4147-A177-3AD203B41FA5}">
                      <a16:colId xmlns:a16="http://schemas.microsoft.com/office/drawing/2014/main" val="319517492"/>
                    </a:ext>
                  </a:extLst>
                </a:gridCol>
              </a:tblGrid>
              <a:tr h="378372">
                <a:tc>
                  <a:txBody>
                    <a:bodyPr/>
                    <a:lstStyle/>
                    <a:p>
                      <a:r>
                        <a:rPr lang="en-US" dirty="0" smtClean="0"/>
                        <a:t>Tariff Section</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Description</a:t>
                      </a:r>
                      <a:r>
                        <a:rPr lang="en-US" baseline="0" dirty="0" smtClean="0"/>
                        <a:t> of Change</a:t>
                      </a:r>
                      <a:endParaRPr lang="en-US" dirty="0" smtClean="0"/>
                    </a:p>
                  </a:txBody>
                  <a:tcPr/>
                </a:tc>
                <a:tc>
                  <a:txBody>
                    <a:bodyPr/>
                    <a:lstStyle/>
                    <a:p>
                      <a:r>
                        <a:rPr lang="en-US" dirty="0" smtClean="0"/>
                        <a:t>Reason fo</a:t>
                      </a:r>
                      <a:r>
                        <a:rPr lang="en-US" baseline="0" dirty="0" smtClean="0"/>
                        <a:t>r Change</a:t>
                      </a:r>
                      <a:endParaRPr lang="en-US" dirty="0"/>
                    </a:p>
                  </a:txBody>
                  <a:tcPr/>
                </a:tc>
                <a:extLst>
                  <a:ext uri="{0D108BD9-81ED-4DB2-BD59-A6C34878D82A}">
                    <a16:rowId xmlns:a16="http://schemas.microsoft.com/office/drawing/2014/main" val="831076422"/>
                  </a:ext>
                </a:extLst>
              </a:tr>
              <a:tr h="6122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baseline="0" dirty="0" smtClean="0">
                          <a:solidFill>
                            <a:srgbClr val="000000"/>
                          </a:solidFill>
                          <a:latin typeface="+mn-lt"/>
                          <a:ea typeface="+mn-ea"/>
                          <a:cs typeface="+mn-cs"/>
                        </a:rPr>
                        <a:t>III.6.7(c)(v)</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kern="1200" baseline="0" dirty="0">
                        <a:solidFill>
                          <a:srgbClr val="000000"/>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kern="1200" baseline="0" dirty="0" smtClean="0">
                          <a:solidFill>
                            <a:srgbClr val="000000"/>
                          </a:solidFill>
                          <a:latin typeface="+mn-lt"/>
                          <a:ea typeface="+mn-ea"/>
                          <a:cs typeface="+mn-cs"/>
                        </a:rPr>
                        <a:t>Further clarify the dispute resolution requirements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kern="1200" baseline="0" dirty="0" smtClean="0">
                          <a:solidFill>
                            <a:srgbClr val="000000"/>
                          </a:solidFill>
                          <a:latin typeface="+mn-lt"/>
                          <a:ea typeface="+mn-ea"/>
                          <a:cs typeface="+mn-cs"/>
                        </a:rPr>
                        <a:t>FERC Compliance Order</a:t>
                      </a:r>
                    </a:p>
                  </a:txBody>
                  <a:tcPr/>
                </a:tc>
                <a:extLst>
                  <a:ext uri="{0D108BD9-81ED-4DB2-BD59-A6C34878D82A}">
                    <a16:rowId xmlns:a16="http://schemas.microsoft.com/office/drawing/2014/main" val="2485977961"/>
                  </a:ext>
                </a:extLst>
              </a:tr>
            </a:tbl>
          </a:graphicData>
        </a:graphic>
      </p:graphicFrame>
    </p:spTree>
    <p:extLst>
      <p:ext uri="{BB962C8B-B14F-4D97-AF65-F5344CB8AC3E}">
        <p14:creationId xmlns:p14="http://schemas.microsoft.com/office/powerpoint/2010/main" val="3830054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12</a:t>
            </a:fld>
            <a:endParaRPr lang="en-US" dirty="0"/>
          </a:p>
        </p:txBody>
      </p:sp>
      <p:sp>
        <p:nvSpPr>
          <p:cNvPr id="3" name="Title 2"/>
          <p:cNvSpPr>
            <a:spLocks noGrp="1"/>
          </p:cNvSpPr>
          <p:nvPr>
            <p:ph type="title"/>
          </p:nvPr>
        </p:nvSpPr>
        <p:spPr/>
        <p:txBody>
          <a:bodyPr/>
          <a:lstStyle/>
          <a:p>
            <a:r>
              <a:rPr lang="en-US" dirty="0"/>
              <a:t>4</a:t>
            </a:r>
            <a:r>
              <a:rPr lang="en-US" dirty="0" smtClean="0"/>
              <a:t>. Application </a:t>
            </a:r>
            <a:r>
              <a:rPr lang="en-US" dirty="0"/>
              <a:t>of Non-Performance Penalties to Aggregations</a:t>
            </a:r>
          </a:p>
        </p:txBody>
      </p:sp>
      <p:sp>
        <p:nvSpPr>
          <p:cNvPr id="4" name="Content Placeholder 3"/>
          <p:cNvSpPr>
            <a:spLocks noGrp="1"/>
          </p:cNvSpPr>
          <p:nvPr>
            <p:ph idx="1"/>
          </p:nvPr>
        </p:nvSpPr>
        <p:spPr/>
        <p:txBody>
          <a:bodyPr>
            <a:normAutofit/>
          </a:bodyPr>
          <a:lstStyle/>
          <a:p>
            <a:r>
              <a:rPr lang="en-US" dirty="0"/>
              <a:t>In the Compliance Order, t</a:t>
            </a:r>
            <a:r>
              <a:rPr lang="en-US" dirty="0" smtClean="0"/>
              <a:t>he </a:t>
            </a:r>
            <a:r>
              <a:rPr lang="en-US" dirty="0"/>
              <a:t>Commission determined that that proposed Tariff revisions “lack specificity regarding the existing resource non-performance penalties that would apply to a DERA when a Host Utility overrides ISO-NE’s dispatch” </a:t>
            </a:r>
            <a:endParaRPr lang="en-US" dirty="0" smtClean="0"/>
          </a:p>
          <a:p>
            <a:r>
              <a:rPr lang="en-US" dirty="0" smtClean="0"/>
              <a:t>The Commission directed </a:t>
            </a:r>
            <a:r>
              <a:rPr lang="en-US" dirty="0"/>
              <a:t>further Tariff revisions that “specify the existing non-performance penalties that will apply to a DERA when the DERA does not perform because a Host Utility overrides ISO-NE’s </a:t>
            </a:r>
            <a:r>
              <a:rPr lang="en-US" dirty="0" smtClean="0"/>
              <a:t>dispatch” </a:t>
            </a:r>
            <a:endParaRPr lang="en-US" dirty="0"/>
          </a:p>
          <a:p>
            <a:endParaRPr lang="en-US" dirty="0"/>
          </a:p>
        </p:txBody>
      </p:sp>
    </p:spTree>
    <p:extLst>
      <p:ext uri="{BB962C8B-B14F-4D97-AF65-F5344CB8AC3E}">
        <p14:creationId xmlns:p14="http://schemas.microsoft.com/office/powerpoint/2010/main" val="507306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13</a:t>
            </a:fld>
            <a:endParaRPr lang="en-US" dirty="0"/>
          </a:p>
        </p:txBody>
      </p:sp>
      <p:sp>
        <p:nvSpPr>
          <p:cNvPr id="3" name="Title 2"/>
          <p:cNvSpPr>
            <a:spLocks noGrp="1"/>
          </p:cNvSpPr>
          <p:nvPr>
            <p:ph type="title"/>
          </p:nvPr>
        </p:nvSpPr>
        <p:spPr/>
        <p:txBody>
          <a:bodyPr/>
          <a:lstStyle/>
          <a:p>
            <a:r>
              <a:rPr lang="en-US" dirty="0"/>
              <a:t>4</a:t>
            </a:r>
            <a:r>
              <a:rPr lang="en-US" dirty="0" smtClean="0"/>
              <a:t>. </a:t>
            </a:r>
            <a:r>
              <a:rPr lang="en-US" dirty="0"/>
              <a:t>Application of Non-Performance Penalties to </a:t>
            </a:r>
            <a:r>
              <a:rPr lang="en-US" dirty="0" smtClean="0"/>
              <a:t>Aggregations – Compliance Approach</a:t>
            </a:r>
            <a:endParaRPr lang="en-US" dirty="0"/>
          </a:p>
        </p:txBody>
      </p:sp>
      <p:sp>
        <p:nvSpPr>
          <p:cNvPr id="4" name="Content Placeholder 3"/>
          <p:cNvSpPr>
            <a:spLocks noGrp="1"/>
          </p:cNvSpPr>
          <p:nvPr>
            <p:ph idx="1"/>
          </p:nvPr>
        </p:nvSpPr>
        <p:spPr/>
        <p:txBody>
          <a:bodyPr/>
          <a:lstStyle/>
          <a:p>
            <a:r>
              <a:rPr lang="en-US" dirty="0"/>
              <a:t>The ISO proposes Tariff revisions </a:t>
            </a:r>
            <a:r>
              <a:rPr lang="en-US" dirty="0" smtClean="0"/>
              <a:t>to</a:t>
            </a:r>
            <a:r>
              <a:rPr lang="en-US" dirty="0"/>
              <a:t> add references </a:t>
            </a:r>
            <a:r>
              <a:rPr lang="en-US" dirty="0" smtClean="0"/>
              <a:t>pointing to </a:t>
            </a:r>
            <a:r>
              <a:rPr lang="en-US" dirty="0"/>
              <a:t>the </a:t>
            </a:r>
            <a:r>
              <a:rPr lang="en-US" dirty="0" smtClean="0"/>
              <a:t>existing charges that apply to resources not following the ISO’s Dispatch Instruction</a:t>
            </a:r>
            <a:endParaRPr lang="en-US" dirty="0"/>
          </a:p>
        </p:txBody>
      </p:sp>
      <p:graphicFrame>
        <p:nvGraphicFramePr>
          <p:cNvPr id="6" name="Content Placeholder 4"/>
          <p:cNvGraphicFramePr>
            <a:graphicFrameLocks/>
          </p:cNvGraphicFramePr>
          <p:nvPr>
            <p:extLst>
              <p:ext uri="{D42A27DB-BD31-4B8C-83A1-F6EECF244321}">
                <p14:modId xmlns:p14="http://schemas.microsoft.com/office/powerpoint/2010/main" val="2700445650"/>
              </p:ext>
            </p:extLst>
          </p:nvPr>
        </p:nvGraphicFramePr>
        <p:xfrm>
          <a:off x="761999" y="2895600"/>
          <a:ext cx="7924801" cy="1201332"/>
        </p:xfrm>
        <a:graphic>
          <a:graphicData uri="http://schemas.openxmlformats.org/drawingml/2006/table">
            <a:tbl>
              <a:tblPr firstRow="1" bandRow="1">
                <a:tableStyleId>{5C22544A-7EE6-4342-B048-85BDC9FD1C3A}</a:tableStyleId>
              </a:tblPr>
              <a:tblGrid>
                <a:gridCol w="1440873">
                  <a:extLst>
                    <a:ext uri="{9D8B030D-6E8A-4147-A177-3AD203B41FA5}">
                      <a16:colId xmlns:a16="http://schemas.microsoft.com/office/drawing/2014/main" val="2043224005"/>
                    </a:ext>
                  </a:extLst>
                </a:gridCol>
                <a:gridCol w="3836352">
                  <a:extLst>
                    <a:ext uri="{9D8B030D-6E8A-4147-A177-3AD203B41FA5}">
                      <a16:colId xmlns:a16="http://schemas.microsoft.com/office/drawing/2014/main" val="791303161"/>
                    </a:ext>
                  </a:extLst>
                </a:gridCol>
                <a:gridCol w="2647576">
                  <a:extLst>
                    <a:ext uri="{9D8B030D-6E8A-4147-A177-3AD203B41FA5}">
                      <a16:colId xmlns:a16="http://schemas.microsoft.com/office/drawing/2014/main" val="319517492"/>
                    </a:ext>
                  </a:extLst>
                </a:gridCol>
              </a:tblGrid>
              <a:tr h="378372">
                <a:tc>
                  <a:txBody>
                    <a:bodyPr/>
                    <a:lstStyle/>
                    <a:p>
                      <a:r>
                        <a:rPr lang="en-US" dirty="0" smtClean="0"/>
                        <a:t>Tariff Section</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Description</a:t>
                      </a:r>
                      <a:r>
                        <a:rPr lang="en-US" baseline="0" dirty="0" smtClean="0"/>
                        <a:t> of Change</a:t>
                      </a:r>
                      <a:endParaRPr lang="en-US" dirty="0" smtClean="0"/>
                    </a:p>
                  </a:txBody>
                  <a:tcPr/>
                </a:tc>
                <a:tc>
                  <a:txBody>
                    <a:bodyPr/>
                    <a:lstStyle/>
                    <a:p>
                      <a:r>
                        <a:rPr lang="en-US" dirty="0" smtClean="0"/>
                        <a:t>Reason fo</a:t>
                      </a:r>
                      <a:r>
                        <a:rPr lang="en-US" baseline="0" dirty="0" smtClean="0"/>
                        <a:t>r Change</a:t>
                      </a:r>
                      <a:endParaRPr lang="en-US" dirty="0"/>
                    </a:p>
                  </a:txBody>
                  <a:tcPr/>
                </a:tc>
                <a:extLst>
                  <a:ext uri="{0D108BD9-81ED-4DB2-BD59-A6C34878D82A}">
                    <a16:rowId xmlns:a16="http://schemas.microsoft.com/office/drawing/2014/main" val="831076422"/>
                  </a:ext>
                </a:extLst>
              </a:tr>
              <a:tr h="6122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baseline="0" dirty="0" smtClean="0">
                          <a:solidFill>
                            <a:srgbClr val="000000"/>
                          </a:solidFill>
                          <a:latin typeface="+mn-lt"/>
                          <a:ea typeface="+mn-ea"/>
                          <a:cs typeface="+mn-cs"/>
                        </a:rPr>
                        <a:t>III.6.8(d)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kern="1200" baseline="0" dirty="0">
                        <a:solidFill>
                          <a:srgbClr val="000000"/>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kern="1200" baseline="0" dirty="0" smtClean="0">
                          <a:solidFill>
                            <a:srgbClr val="000000"/>
                          </a:solidFill>
                          <a:latin typeface="+mn-lt"/>
                          <a:ea typeface="+mn-ea"/>
                          <a:cs typeface="+mn-cs"/>
                        </a:rPr>
                        <a:t>Add references to the Tariff sections of the existing charges </a:t>
                      </a:r>
                      <a:r>
                        <a:rPr lang="en-US" sz="1600" dirty="0" smtClean="0">
                          <a:solidFill>
                            <a:srgbClr val="000000"/>
                          </a:solidFill>
                        </a:rPr>
                        <a:t>that apply to resources not following the ISO’s Dispatch Instruction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kern="1200" baseline="0" dirty="0" smtClean="0">
                          <a:solidFill>
                            <a:srgbClr val="000000"/>
                          </a:solidFill>
                          <a:latin typeface="+mn-lt"/>
                          <a:ea typeface="+mn-ea"/>
                          <a:cs typeface="+mn-cs"/>
                        </a:rPr>
                        <a:t>FERC Compliance Order</a:t>
                      </a:r>
                    </a:p>
                  </a:txBody>
                  <a:tcPr/>
                </a:tc>
                <a:extLst>
                  <a:ext uri="{0D108BD9-81ED-4DB2-BD59-A6C34878D82A}">
                    <a16:rowId xmlns:a16="http://schemas.microsoft.com/office/drawing/2014/main" val="2485977961"/>
                  </a:ext>
                </a:extLst>
              </a:tr>
            </a:tbl>
          </a:graphicData>
        </a:graphic>
      </p:graphicFrame>
    </p:spTree>
    <p:extLst>
      <p:ext uri="{BB962C8B-B14F-4D97-AF65-F5344CB8AC3E}">
        <p14:creationId xmlns:p14="http://schemas.microsoft.com/office/powerpoint/2010/main" val="148401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14</a:t>
            </a:fld>
            <a:endParaRPr lang="en-US" dirty="0"/>
          </a:p>
        </p:txBody>
      </p:sp>
      <p:sp>
        <p:nvSpPr>
          <p:cNvPr id="3" name="Title 2"/>
          <p:cNvSpPr>
            <a:spLocks noGrp="1"/>
          </p:cNvSpPr>
          <p:nvPr>
            <p:ph type="title"/>
          </p:nvPr>
        </p:nvSpPr>
        <p:spPr/>
        <p:txBody>
          <a:bodyPr/>
          <a:lstStyle/>
          <a:p>
            <a:r>
              <a:rPr lang="en-US" dirty="0"/>
              <a:t>5</a:t>
            </a:r>
            <a:r>
              <a:rPr lang="en-US" dirty="0" smtClean="0"/>
              <a:t>. Metering Configuration</a:t>
            </a:r>
            <a:endParaRPr lang="en-US" dirty="0"/>
          </a:p>
        </p:txBody>
      </p:sp>
      <p:sp>
        <p:nvSpPr>
          <p:cNvPr id="4" name="Content Placeholder 3"/>
          <p:cNvSpPr>
            <a:spLocks noGrp="1"/>
          </p:cNvSpPr>
          <p:nvPr>
            <p:ph idx="1"/>
          </p:nvPr>
        </p:nvSpPr>
        <p:spPr/>
        <p:txBody>
          <a:bodyPr>
            <a:normAutofit/>
          </a:bodyPr>
          <a:lstStyle/>
          <a:p>
            <a:r>
              <a:rPr lang="en-US" dirty="0" smtClean="0"/>
              <a:t>In the Compliance Order, the Commission </a:t>
            </a:r>
            <a:r>
              <a:rPr lang="en-US" dirty="0"/>
              <a:t>“find that ISO-NE has failed to demonstrate that its proposed metering and telemetry requirements for DERAs comprised of behind-the-meter DERs are just and reasonable and do not pose an unnecessary and undue barrier to individual DERs joining a </a:t>
            </a:r>
            <a:r>
              <a:rPr lang="en-US" dirty="0" smtClean="0"/>
              <a:t>DERA”</a:t>
            </a:r>
          </a:p>
          <a:p>
            <a:r>
              <a:rPr lang="en-US" dirty="0" smtClean="0"/>
              <a:t>The Commission directed the </a:t>
            </a:r>
            <a:r>
              <a:rPr lang="en-US" dirty="0"/>
              <a:t>ISO </a:t>
            </a:r>
            <a:r>
              <a:rPr lang="en-US" dirty="0" smtClean="0"/>
              <a:t>to </a:t>
            </a:r>
            <a:r>
              <a:rPr lang="en-US" dirty="0"/>
              <a:t>either </a:t>
            </a:r>
            <a:r>
              <a:rPr lang="en-US" dirty="0" smtClean="0"/>
              <a:t>explain </a:t>
            </a:r>
            <a:r>
              <a:rPr lang="en-US" dirty="0"/>
              <a:t>why its proposal is just and reasonable and does not pose an unnecessary and undue barrier, or </a:t>
            </a:r>
            <a:r>
              <a:rPr lang="en-US" dirty="0" smtClean="0"/>
              <a:t>to modify </a:t>
            </a:r>
            <a:r>
              <a:rPr lang="en-US" dirty="0"/>
              <a:t>its </a:t>
            </a:r>
            <a:r>
              <a:rPr lang="en-US" dirty="0" smtClean="0"/>
              <a:t>proposal</a:t>
            </a:r>
          </a:p>
        </p:txBody>
      </p:sp>
    </p:spTree>
    <p:extLst>
      <p:ext uri="{BB962C8B-B14F-4D97-AF65-F5344CB8AC3E}">
        <p14:creationId xmlns:p14="http://schemas.microsoft.com/office/powerpoint/2010/main" val="3626200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15</a:t>
            </a:fld>
            <a:endParaRPr lang="en-US" dirty="0"/>
          </a:p>
        </p:txBody>
      </p:sp>
      <p:sp>
        <p:nvSpPr>
          <p:cNvPr id="3" name="Title 2"/>
          <p:cNvSpPr>
            <a:spLocks noGrp="1"/>
          </p:cNvSpPr>
          <p:nvPr>
            <p:ph type="title"/>
          </p:nvPr>
        </p:nvSpPr>
        <p:spPr/>
        <p:txBody>
          <a:bodyPr/>
          <a:lstStyle/>
          <a:p>
            <a:r>
              <a:rPr lang="en-US" dirty="0"/>
              <a:t>5</a:t>
            </a:r>
            <a:r>
              <a:rPr lang="en-US" dirty="0" smtClean="0"/>
              <a:t>. Metering Configuration - Compliance Approach</a:t>
            </a:r>
            <a:endParaRPr lang="en-US" dirty="0"/>
          </a:p>
        </p:txBody>
      </p:sp>
      <p:sp>
        <p:nvSpPr>
          <p:cNvPr id="4" name="Content Placeholder 3"/>
          <p:cNvSpPr>
            <a:spLocks noGrp="1"/>
          </p:cNvSpPr>
          <p:nvPr>
            <p:ph idx="1"/>
          </p:nvPr>
        </p:nvSpPr>
        <p:spPr>
          <a:xfrm>
            <a:off x="457200" y="1219200"/>
            <a:ext cx="8229600" cy="5029200"/>
          </a:xfrm>
        </p:spPr>
        <p:txBody>
          <a:bodyPr>
            <a:normAutofit fontScale="92500"/>
          </a:bodyPr>
          <a:lstStyle/>
          <a:p>
            <a:r>
              <a:rPr lang="en-US" dirty="0" smtClean="0"/>
              <a:t>The </a:t>
            </a:r>
            <a:r>
              <a:rPr lang="en-US" dirty="0"/>
              <a:t>ISO </a:t>
            </a:r>
            <a:r>
              <a:rPr lang="en-US" dirty="0" smtClean="0"/>
              <a:t>intends to further explain why the present metering proposal is just and reasonable and minimizes DER barriers to entry</a:t>
            </a:r>
          </a:p>
          <a:p>
            <a:r>
              <a:rPr lang="en-US" dirty="0" smtClean="0"/>
              <a:t>The proposed metering configurations for behind-the-meter DERs are (1) metering at </a:t>
            </a:r>
            <a:r>
              <a:rPr lang="en-US" dirty="0"/>
              <a:t>the RDP, </a:t>
            </a:r>
            <a:r>
              <a:rPr lang="en-US" dirty="0" smtClean="0"/>
              <a:t>(2) parallel metering, or (3) device-level metering </a:t>
            </a:r>
            <a:r>
              <a:rPr lang="en-US" dirty="0"/>
              <a:t>with </a:t>
            </a:r>
            <a:r>
              <a:rPr lang="en-US" dirty="0" smtClean="0"/>
              <a:t>reconstitution if the Assigned </a:t>
            </a:r>
            <a:r>
              <a:rPr lang="en-US" dirty="0"/>
              <a:t>Meter Reader can </a:t>
            </a:r>
            <a:r>
              <a:rPr lang="en-US" dirty="0" smtClean="0"/>
              <a:t>accommodate that configuration</a:t>
            </a:r>
          </a:p>
          <a:p>
            <a:r>
              <a:rPr lang="en-US" dirty="0" smtClean="0"/>
              <a:t>These metering configurations:</a:t>
            </a:r>
          </a:p>
          <a:p>
            <a:pPr lvl="1"/>
            <a:r>
              <a:rPr lang="en-US" dirty="0" smtClean="0"/>
              <a:t>Allow DER Aggregators to use the existing RDP metering infrastructure to participate in wholesale markets</a:t>
            </a:r>
          </a:p>
          <a:p>
            <a:pPr lvl="1"/>
            <a:r>
              <a:rPr lang="en-US" dirty="0" smtClean="0"/>
              <a:t>Were </a:t>
            </a:r>
            <a:r>
              <a:rPr lang="en-US" dirty="0"/>
              <a:t>based on stakeholder feedback to allow for device-level DER </a:t>
            </a:r>
            <a:r>
              <a:rPr lang="en-US" dirty="0" smtClean="0"/>
              <a:t>metering, and </a:t>
            </a:r>
          </a:p>
          <a:p>
            <a:pPr lvl="1"/>
            <a:r>
              <a:rPr lang="en-US" dirty="0" smtClean="0"/>
              <a:t>Were designed to prevent double counting of the wholesale </a:t>
            </a:r>
            <a:r>
              <a:rPr lang="en-US" dirty="0"/>
              <a:t>markets </a:t>
            </a:r>
            <a:r>
              <a:rPr lang="en-US" dirty="0" smtClean="0"/>
              <a:t>services as required by Order No. 2222</a:t>
            </a:r>
          </a:p>
          <a:p>
            <a:pPr lvl="2"/>
            <a:r>
              <a:rPr lang="en-US" dirty="0" smtClean="0"/>
              <a:t>Double-counting could increase overall costs, and shift DER costs to other customers that do not benefit from DER output</a:t>
            </a:r>
          </a:p>
        </p:txBody>
      </p:sp>
    </p:spTree>
    <p:extLst>
      <p:ext uri="{BB962C8B-B14F-4D97-AF65-F5344CB8AC3E}">
        <p14:creationId xmlns:p14="http://schemas.microsoft.com/office/powerpoint/2010/main" val="4015713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16</a:t>
            </a:fld>
            <a:endParaRPr lang="en-US" dirty="0"/>
          </a:p>
        </p:txBody>
      </p:sp>
      <p:sp>
        <p:nvSpPr>
          <p:cNvPr id="3" name="Title 2"/>
          <p:cNvSpPr>
            <a:spLocks noGrp="1"/>
          </p:cNvSpPr>
          <p:nvPr>
            <p:ph type="title"/>
          </p:nvPr>
        </p:nvSpPr>
        <p:spPr/>
        <p:txBody>
          <a:bodyPr/>
          <a:lstStyle/>
          <a:p>
            <a:r>
              <a:rPr lang="en-US" dirty="0"/>
              <a:t>5</a:t>
            </a:r>
            <a:r>
              <a:rPr lang="en-US" dirty="0" smtClean="0"/>
              <a:t>. Metering Configuration - Compliance Approach (cont.)</a:t>
            </a:r>
            <a:endParaRPr lang="en-US" dirty="0"/>
          </a:p>
        </p:txBody>
      </p:sp>
      <p:sp>
        <p:nvSpPr>
          <p:cNvPr id="4" name="Content Placeholder 3"/>
          <p:cNvSpPr>
            <a:spLocks noGrp="1"/>
          </p:cNvSpPr>
          <p:nvPr>
            <p:ph idx="1"/>
          </p:nvPr>
        </p:nvSpPr>
        <p:spPr>
          <a:xfrm>
            <a:off x="457200" y="1219200"/>
            <a:ext cx="8229600" cy="4953000"/>
          </a:xfrm>
        </p:spPr>
        <p:txBody>
          <a:bodyPr>
            <a:normAutofit/>
          </a:bodyPr>
          <a:lstStyle/>
          <a:p>
            <a:r>
              <a:rPr lang="en-US" dirty="0" smtClean="0"/>
              <a:t>In the Compliance Order, the Commission noted that, if </a:t>
            </a:r>
            <a:r>
              <a:rPr lang="en-US" dirty="0"/>
              <a:t>ISO-NE chooses to provide further </a:t>
            </a:r>
            <a:r>
              <a:rPr lang="en-US" dirty="0" smtClean="0"/>
              <a:t>explanation of its proposal, ISO-NE is required to include a </a:t>
            </a:r>
            <a:r>
              <a:rPr lang="en-US" dirty="0"/>
              <a:t>discussion </a:t>
            </a:r>
            <a:r>
              <a:rPr lang="en-US" dirty="0" smtClean="0"/>
              <a:t>of whether </a:t>
            </a:r>
            <a:r>
              <a:rPr lang="en-US" dirty="0"/>
              <a:t>the </a:t>
            </a:r>
            <a:r>
              <a:rPr lang="en-US" dirty="0" smtClean="0"/>
              <a:t>approaches </a:t>
            </a:r>
            <a:r>
              <a:rPr lang="en-US" dirty="0"/>
              <a:t>already approved by the Commission for other RTOs/ISOs were </a:t>
            </a:r>
            <a:r>
              <a:rPr lang="en-US" dirty="0" smtClean="0"/>
              <a:t>considered</a:t>
            </a:r>
          </a:p>
          <a:p>
            <a:r>
              <a:rPr lang="en-US" dirty="0" smtClean="0"/>
              <a:t>The </a:t>
            </a:r>
            <a:r>
              <a:rPr lang="en-US" dirty="0"/>
              <a:t>ISO is reviewing the DER metering configurations accepted by the Commission for CAISO, NYISO, and </a:t>
            </a:r>
            <a:r>
              <a:rPr lang="en-US" dirty="0" smtClean="0"/>
              <a:t>PJM</a:t>
            </a:r>
          </a:p>
          <a:p>
            <a:pPr lvl="1"/>
            <a:r>
              <a:rPr lang="en-US" dirty="0" smtClean="0"/>
              <a:t>We plan to summarize the findings of this review in our 60-day compliance filing</a:t>
            </a:r>
            <a:endParaRPr lang="en-US" dirty="0"/>
          </a:p>
        </p:txBody>
      </p:sp>
    </p:spTree>
    <p:extLst>
      <p:ext uri="{BB962C8B-B14F-4D97-AF65-F5344CB8AC3E}">
        <p14:creationId xmlns:p14="http://schemas.microsoft.com/office/powerpoint/2010/main" val="12340605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17</a:t>
            </a:fld>
            <a:endParaRPr lang="en-US" dirty="0"/>
          </a:p>
        </p:txBody>
      </p:sp>
      <p:sp>
        <p:nvSpPr>
          <p:cNvPr id="3" name="Title 2"/>
          <p:cNvSpPr>
            <a:spLocks noGrp="1"/>
          </p:cNvSpPr>
          <p:nvPr>
            <p:ph type="title"/>
          </p:nvPr>
        </p:nvSpPr>
        <p:spPr/>
        <p:txBody>
          <a:bodyPr/>
          <a:lstStyle/>
          <a:p>
            <a:r>
              <a:rPr lang="en-US" dirty="0" smtClean="0"/>
              <a:t>Conclusion</a:t>
            </a:r>
            <a:endParaRPr lang="en-US" dirty="0"/>
          </a:p>
        </p:txBody>
      </p:sp>
      <p:sp>
        <p:nvSpPr>
          <p:cNvPr id="4" name="Content Placeholder 3"/>
          <p:cNvSpPr>
            <a:spLocks noGrp="1"/>
          </p:cNvSpPr>
          <p:nvPr>
            <p:ph idx="1"/>
          </p:nvPr>
        </p:nvSpPr>
        <p:spPr>
          <a:xfrm>
            <a:off x="457200" y="1295400"/>
            <a:ext cx="8229600" cy="4812688"/>
          </a:xfrm>
        </p:spPr>
        <p:txBody>
          <a:bodyPr>
            <a:normAutofit lnSpcReduction="10000"/>
          </a:bodyPr>
          <a:lstStyle/>
          <a:p>
            <a:r>
              <a:rPr lang="en-US" dirty="0" smtClean="0"/>
              <a:t>The proposed compliance approach is a combination of revising the Tariff and further explaining the Compliance Proposal</a:t>
            </a:r>
          </a:p>
          <a:p>
            <a:r>
              <a:rPr lang="en-US" dirty="0" smtClean="0"/>
              <a:t>At the April 25</a:t>
            </a:r>
            <a:r>
              <a:rPr lang="en-US" baseline="30000" dirty="0" smtClean="0"/>
              <a:t>th</a:t>
            </a:r>
            <a:r>
              <a:rPr lang="en-US" dirty="0" smtClean="0"/>
              <a:t> MC meeting, the ISO will address further compliance with the obligation that DER Aggregators be designated with the responsibility to submit meter data directly to the ISO for wholesale settlement purposes</a:t>
            </a:r>
          </a:p>
          <a:p>
            <a:pPr lvl="1"/>
            <a:r>
              <a:rPr lang="en-US" dirty="0" smtClean="0"/>
              <a:t>While the ISO filed a request for rehearing on this subject, the ISO is required to make “a further </a:t>
            </a:r>
            <a:r>
              <a:rPr lang="en-US" dirty="0"/>
              <a:t>compliance filing that revises its Tariff to designate the DER Aggregator as the entity responsible for providing any required metering information to </a:t>
            </a:r>
            <a:r>
              <a:rPr lang="en-US" dirty="0" smtClean="0"/>
              <a:t>ISO-NE”</a:t>
            </a:r>
          </a:p>
          <a:p>
            <a:r>
              <a:rPr lang="en-US" dirty="0" smtClean="0"/>
              <a:t>The </a:t>
            </a:r>
            <a:r>
              <a:rPr lang="en-US" dirty="0"/>
              <a:t>ISO will </a:t>
            </a:r>
            <a:r>
              <a:rPr lang="en-US" dirty="0" smtClean="0"/>
              <a:t>submit </a:t>
            </a:r>
            <a:r>
              <a:rPr lang="en-US" dirty="0"/>
              <a:t>a compliance filing to meet the 60-day compliance obligations by May </a:t>
            </a:r>
            <a:r>
              <a:rPr lang="en-US" dirty="0" smtClean="0"/>
              <a:t>1</a:t>
            </a:r>
            <a:r>
              <a:rPr lang="en-US" baseline="30000" dirty="0" smtClean="0"/>
              <a:t>st</a:t>
            </a:r>
            <a:r>
              <a:rPr lang="en-US" dirty="0" smtClean="0"/>
              <a:t> (May 9</a:t>
            </a:r>
            <a:r>
              <a:rPr lang="en-US" baseline="30000" dirty="0" smtClean="0"/>
              <a:t>th</a:t>
            </a:r>
            <a:r>
              <a:rPr lang="en-US" dirty="0" smtClean="0"/>
              <a:t> if the deadline extension request is granted)</a:t>
            </a:r>
            <a:endParaRPr lang="en-US" dirty="0"/>
          </a:p>
        </p:txBody>
      </p:sp>
    </p:spTree>
    <p:extLst>
      <p:ext uri="{BB962C8B-B14F-4D97-AF65-F5344CB8AC3E}">
        <p14:creationId xmlns:p14="http://schemas.microsoft.com/office/powerpoint/2010/main" val="17715698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a:bodyPr>
          <a:lstStyle/>
          <a:p>
            <a:r>
              <a:rPr lang="en-US" dirty="0" smtClean="0"/>
              <a:t>Stakeholder Schedule</a:t>
            </a:r>
            <a:endParaRPr lang="en-US" dirty="0"/>
          </a:p>
        </p:txBody>
      </p:sp>
      <p:sp>
        <p:nvSpPr>
          <p:cNvPr id="4" name="Slide Number Placeholder 3"/>
          <p:cNvSpPr>
            <a:spLocks noGrp="1"/>
          </p:cNvSpPr>
          <p:nvPr>
            <p:ph type="sldNum" sz="quarter" idx="12"/>
          </p:nvPr>
        </p:nvSpPr>
        <p:spPr/>
        <p:txBody>
          <a:bodyPr/>
          <a:lstStyle/>
          <a:p>
            <a:fld id="{F9D18D59-7AC8-45AE-9F52-DBA89AEC6EE0}" type="slidenum">
              <a:rPr lang="en-US" smtClean="0"/>
              <a:pPr/>
              <a:t>18</a:t>
            </a:fld>
            <a:endParaRPr lang="en-US" dirty="0"/>
          </a:p>
        </p:txBody>
      </p:sp>
      <p:graphicFrame>
        <p:nvGraphicFramePr>
          <p:cNvPr id="6" name="Content Placeholder 5"/>
          <p:cNvGraphicFramePr>
            <a:graphicFrameLocks noGrp="1"/>
          </p:cNvGraphicFramePr>
          <p:nvPr>
            <p:ph idx="14"/>
            <p:extLst>
              <p:ext uri="{D42A27DB-BD31-4B8C-83A1-F6EECF244321}">
                <p14:modId xmlns:p14="http://schemas.microsoft.com/office/powerpoint/2010/main" val="1324474459"/>
              </p:ext>
            </p:extLst>
          </p:nvPr>
        </p:nvGraphicFramePr>
        <p:xfrm>
          <a:off x="421105" y="914400"/>
          <a:ext cx="8458200" cy="326033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20000"/>
                    </a:ext>
                  </a:extLst>
                </a:gridCol>
                <a:gridCol w="5867400">
                  <a:extLst>
                    <a:ext uri="{9D8B030D-6E8A-4147-A177-3AD203B41FA5}">
                      <a16:colId xmlns:a16="http://schemas.microsoft.com/office/drawing/2014/main" val="20001"/>
                    </a:ext>
                  </a:extLst>
                </a:gridCol>
              </a:tblGrid>
              <a:tr h="511962">
                <a:tc>
                  <a:txBody>
                    <a:bodyPr/>
                    <a:lstStyle/>
                    <a:p>
                      <a:r>
                        <a:rPr lang="en-US" sz="1800" dirty="0" smtClean="0"/>
                        <a:t>Stakeholder</a:t>
                      </a:r>
                      <a:r>
                        <a:rPr lang="en-US" sz="1800" baseline="0" dirty="0" smtClean="0"/>
                        <a:t> Committee </a:t>
                      </a:r>
                    </a:p>
                    <a:p>
                      <a:r>
                        <a:rPr lang="en-US" sz="1800" baseline="0" dirty="0" smtClean="0"/>
                        <a:t>and Date</a:t>
                      </a:r>
                      <a:endParaRPr lang="en-US" sz="1800" dirty="0"/>
                    </a:p>
                  </a:txBody>
                  <a:tcPr marL="89777" marR="89777" anchor="ctr"/>
                </a:tc>
                <a:tc>
                  <a:txBody>
                    <a:bodyPr/>
                    <a:lstStyle/>
                    <a:p>
                      <a:r>
                        <a:rPr lang="en-US" sz="1800" dirty="0" smtClean="0"/>
                        <a:t>Scheduled Project Milestone</a:t>
                      </a:r>
                      <a:endParaRPr lang="en-US" sz="1800" dirty="0"/>
                    </a:p>
                  </a:txBody>
                  <a:tcPr marL="89777" marR="89777" anchor="ctr"/>
                </a:tc>
                <a:extLst>
                  <a:ext uri="{0D108BD9-81ED-4DB2-BD59-A6C34878D82A}">
                    <a16:rowId xmlns:a16="http://schemas.microsoft.com/office/drawing/2014/main" val="10000"/>
                  </a:ext>
                </a:extLst>
              </a:tr>
              <a:tr h="715765">
                <a:tc>
                  <a:txBody>
                    <a:bodyPr/>
                    <a:lstStyle/>
                    <a:p>
                      <a:r>
                        <a:rPr lang="en-US" sz="1800" b="1" u="none" dirty="0" smtClean="0">
                          <a:solidFill>
                            <a:srgbClr val="000000"/>
                          </a:solidFill>
                        </a:rPr>
                        <a:t>MC:  April 11-13, 2023</a:t>
                      </a:r>
                    </a:p>
                  </a:txBody>
                  <a:tcPr marL="89777" marR="89777" anchor="ctr">
                    <a:solidFill>
                      <a:schemeClr val="tx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u="none" dirty="0" smtClean="0">
                          <a:solidFill>
                            <a:srgbClr val="000000"/>
                          </a:solidFill>
                        </a:rPr>
                        <a:t>Discuss the proposed compliance approach and related</a:t>
                      </a:r>
                      <a:r>
                        <a:rPr lang="en-US" sz="1800" b="0" u="none" baseline="0" dirty="0" smtClean="0">
                          <a:solidFill>
                            <a:srgbClr val="000000"/>
                          </a:solidFill>
                        </a:rPr>
                        <a:t> Tariff changes</a:t>
                      </a:r>
                      <a:endParaRPr lang="en-US" sz="1800" b="0" u="none" dirty="0" smtClean="0">
                        <a:solidFill>
                          <a:srgbClr val="000000"/>
                        </a:solidFill>
                      </a:endParaRPr>
                    </a:p>
                  </a:txBody>
                  <a:tcPr marL="89777" marR="89777" anchor="ctr">
                    <a:solidFill>
                      <a:schemeClr val="tx1">
                        <a:lumMod val="20000"/>
                        <a:lumOff val="80000"/>
                      </a:schemeClr>
                    </a:solidFill>
                  </a:tcPr>
                </a:tc>
                <a:extLst>
                  <a:ext uri="{0D108BD9-81ED-4DB2-BD59-A6C34878D82A}">
                    <a16:rowId xmlns:a16="http://schemas.microsoft.com/office/drawing/2014/main" val="2926414990"/>
                  </a:ext>
                </a:extLst>
              </a:tr>
              <a:tr h="715765">
                <a:tc>
                  <a:txBody>
                    <a:bodyPr/>
                    <a:lstStyle/>
                    <a:p>
                      <a:r>
                        <a:rPr lang="en-US" sz="1800" b="1" dirty="0" smtClean="0">
                          <a:solidFill>
                            <a:srgbClr val="000000"/>
                          </a:solidFill>
                        </a:rPr>
                        <a:t>MC: April 25, 2023</a:t>
                      </a:r>
                    </a:p>
                  </a:txBody>
                  <a:tcPr marL="89777" marR="89777" anchor="ctr">
                    <a:solidFill>
                      <a:schemeClr val="bg2">
                        <a:lumMod val="40000"/>
                        <a:lumOff val="6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800" b="0" u="none" strike="noStrike" baseline="0" dirty="0" smtClean="0">
                          <a:solidFill>
                            <a:srgbClr val="000000"/>
                          </a:solidFill>
                        </a:rPr>
                        <a:t>Discuss the remaining compliance obligation and continue review of Tariff redlines focusing on what is new</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800" b="0" u="none" strike="noStrike" dirty="0" smtClean="0">
                          <a:solidFill>
                            <a:srgbClr val="000000"/>
                          </a:solidFill>
                        </a:rPr>
                        <a:t>Vote on further compliance revisions including any proposed amendments*</a:t>
                      </a:r>
                    </a:p>
                  </a:txBody>
                  <a:tcPr marL="89777" marR="89777" anchor="ctr">
                    <a:solidFill>
                      <a:schemeClr val="bg2">
                        <a:lumMod val="40000"/>
                        <a:lumOff val="60000"/>
                      </a:schemeClr>
                    </a:solidFill>
                  </a:tcPr>
                </a:tc>
                <a:extLst>
                  <a:ext uri="{0D108BD9-81ED-4DB2-BD59-A6C34878D82A}">
                    <a16:rowId xmlns:a16="http://schemas.microsoft.com/office/drawing/2014/main" val="1247485667"/>
                  </a:ext>
                </a:extLst>
              </a:tr>
              <a:tr h="715765">
                <a:tc>
                  <a:txBody>
                    <a:bodyPr/>
                    <a:lstStyle/>
                    <a:p>
                      <a:r>
                        <a:rPr lang="en-US" sz="1800" b="1" dirty="0" smtClean="0">
                          <a:solidFill>
                            <a:srgbClr val="000000"/>
                          </a:solidFill>
                        </a:rPr>
                        <a:t>PC: May 4,</a:t>
                      </a:r>
                      <a:r>
                        <a:rPr lang="en-US" sz="1800" b="1" baseline="0" dirty="0" smtClean="0">
                          <a:solidFill>
                            <a:srgbClr val="000000"/>
                          </a:solidFill>
                        </a:rPr>
                        <a:t> 2023</a:t>
                      </a:r>
                      <a:endParaRPr lang="en-US" sz="1800" b="1" dirty="0">
                        <a:solidFill>
                          <a:srgbClr val="000000"/>
                        </a:solidFill>
                      </a:endParaRPr>
                    </a:p>
                  </a:txBody>
                  <a:tcPr marL="89777" marR="89777" anchor="ctr">
                    <a:solidFill>
                      <a:schemeClr val="bg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u="none" strike="noStrike" dirty="0" smtClean="0">
                          <a:solidFill>
                            <a:srgbClr val="000000"/>
                          </a:solidFill>
                        </a:rPr>
                        <a:t>Vote on further compliance revisions including any proposed amendments</a:t>
                      </a:r>
                      <a:endParaRPr lang="en-US" sz="1800" b="0" u="none" strike="sngStrike" dirty="0" smtClean="0">
                        <a:solidFill>
                          <a:srgbClr val="000000"/>
                        </a:solidFill>
                      </a:endParaRPr>
                    </a:p>
                  </a:txBody>
                  <a:tcPr marL="89777" marR="89777" anchor="ctr">
                    <a:solidFill>
                      <a:schemeClr val="bg2">
                        <a:lumMod val="40000"/>
                        <a:lumOff val="60000"/>
                      </a:schemeClr>
                    </a:solidFill>
                  </a:tcPr>
                </a:tc>
                <a:extLst>
                  <a:ext uri="{0D108BD9-81ED-4DB2-BD59-A6C34878D82A}">
                    <a16:rowId xmlns:a16="http://schemas.microsoft.com/office/drawing/2014/main" val="553923022"/>
                  </a:ext>
                </a:extLst>
              </a:tr>
            </a:tbl>
          </a:graphicData>
        </a:graphic>
      </p:graphicFrame>
      <p:sp>
        <p:nvSpPr>
          <p:cNvPr id="5" name="TextBox 4"/>
          <p:cNvSpPr txBox="1"/>
          <p:nvPr/>
        </p:nvSpPr>
        <p:spPr>
          <a:xfrm>
            <a:off x="421105" y="5493603"/>
            <a:ext cx="8458200" cy="830997"/>
          </a:xfrm>
          <a:prstGeom prst="rect">
            <a:avLst/>
          </a:prstGeom>
          <a:noFill/>
        </p:spPr>
        <p:txBody>
          <a:bodyPr wrap="square" rtlCol="0">
            <a:spAutoFit/>
          </a:bodyPr>
          <a:lstStyle/>
          <a:p>
            <a:pPr>
              <a:buClr>
                <a:srgbClr val="000000"/>
              </a:buClr>
            </a:pPr>
            <a:r>
              <a:rPr lang="en-US" sz="1600" dirty="0" smtClean="0">
                <a:solidFill>
                  <a:srgbClr val="000000"/>
                </a:solidFill>
              </a:rPr>
              <a:t>*Members </a:t>
            </a:r>
            <a:r>
              <a:rPr lang="en-US" sz="1600" dirty="0">
                <a:solidFill>
                  <a:srgbClr val="000000"/>
                </a:solidFill>
              </a:rPr>
              <a:t>should provide their materials in advance so that they can be distributed by the posting date of the </a:t>
            </a:r>
            <a:r>
              <a:rPr lang="en-US" sz="1600" dirty="0" smtClean="0">
                <a:solidFill>
                  <a:srgbClr val="000000"/>
                </a:solidFill>
              </a:rPr>
              <a:t>MC</a:t>
            </a:r>
            <a:r>
              <a:rPr lang="en-US" sz="1600" dirty="0" smtClean="0">
                <a:solidFill>
                  <a:schemeClr val="accent5"/>
                </a:solidFill>
              </a:rPr>
              <a:t> </a:t>
            </a:r>
            <a:r>
              <a:rPr lang="en-US" sz="1600" dirty="0" smtClean="0">
                <a:solidFill>
                  <a:srgbClr val="000000"/>
                </a:solidFill>
              </a:rPr>
              <a:t>meeting </a:t>
            </a:r>
            <a:r>
              <a:rPr lang="en-US" sz="1600" dirty="0">
                <a:solidFill>
                  <a:srgbClr val="000000"/>
                </a:solidFill>
              </a:rPr>
              <a:t>and should work with NEPOOL Counsel in the drafting of any desired Tariff </a:t>
            </a:r>
            <a:r>
              <a:rPr lang="en-US" sz="1600" dirty="0" smtClean="0">
                <a:solidFill>
                  <a:srgbClr val="000000"/>
                </a:solidFill>
              </a:rPr>
              <a:t>changes </a:t>
            </a:r>
            <a:r>
              <a:rPr lang="en-US" sz="1600" dirty="0">
                <a:solidFill>
                  <a:srgbClr val="000000"/>
                </a:solidFill>
              </a:rPr>
              <a:t>or amendments to the ISO proposal</a:t>
            </a:r>
          </a:p>
        </p:txBody>
      </p:sp>
    </p:spTree>
    <p:extLst>
      <p:ext uri="{BB962C8B-B14F-4D97-AF65-F5344CB8AC3E}">
        <p14:creationId xmlns:p14="http://schemas.microsoft.com/office/powerpoint/2010/main" val="35392563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14325"/>
            <a:ext cx="7772400" cy="676275"/>
          </a:xfrm>
        </p:spPr>
        <p:txBody>
          <a:bodyPr>
            <a:normAutofit/>
          </a:bodyPr>
          <a:lstStyle/>
          <a:p>
            <a:pPr algn="ctr"/>
            <a:r>
              <a:rPr lang="en-US" dirty="0" smtClean="0"/>
              <a:t>Q&amp;A and Discussion</a:t>
            </a:r>
            <a:endParaRPr lang="en-US" dirty="0"/>
          </a:p>
        </p:txBody>
      </p:sp>
      <p:sp>
        <p:nvSpPr>
          <p:cNvPr id="4" name="Slide Number Placeholder 3"/>
          <p:cNvSpPr>
            <a:spLocks noGrp="1"/>
          </p:cNvSpPr>
          <p:nvPr>
            <p:ph type="sldNum" sz="quarter" idx="4"/>
          </p:nvPr>
        </p:nvSpPr>
        <p:spPr/>
        <p:txBody>
          <a:bodyPr/>
          <a:lstStyle/>
          <a:p>
            <a:fld id="{10C7F894-2A36-495D-AB7C-1055F7AC0F9D}" type="slidenum">
              <a:rPr lang="en-US" smtClean="0">
                <a:solidFill>
                  <a:srgbClr val="62777F"/>
                </a:solidFill>
              </a:rPr>
              <a:pPr/>
              <a:t>19</a:t>
            </a:fld>
            <a:endParaRPr lang="en-US" dirty="0">
              <a:solidFill>
                <a:srgbClr val="62777F"/>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364009"/>
            <a:ext cx="6629400" cy="4855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419600" y="3886200"/>
            <a:ext cx="895350" cy="400110"/>
          </a:xfrm>
          <a:prstGeom prst="rect">
            <a:avLst/>
          </a:prstGeom>
          <a:noFill/>
        </p:spPr>
        <p:txBody>
          <a:bodyPr wrap="square" rtlCol="0">
            <a:spAutoFit/>
          </a:bodyPr>
          <a:lstStyle/>
          <a:p>
            <a:r>
              <a:rPr lang="en-US" sz="2000" dirty="0" smtClean="0"/>
              <a:t>DERAs</a:t>
            </a:r>
            <a:endParaRPr lang="en-US" sz="2000" dirty="0"/>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3352800"/>
            <a:ext cx="571500" cy="456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158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0C7F894-2A36-495D-AB7C-1055F7AC0F9D}" type="slidenum">
              <a:rPr lang="en-US" smtClean="0"/>
              <a:pPr/>
              <a:t>2</a:t>
            </a:fld>
            <a:endParaRPr lang="en-US" dirty="0"/>
          </a:p>
        </p:txBody>
      </p:sp>
      <p:sp>
        <p:nvSpPr>
          <p:cNvPr id="29" name="Text Placeholder 28"/>
          <p:cNvSpPr>
            <a:spLocks noGrp="1"/>
          </p:cNvSpPr>
          <p:nvPr>
            <p:ph type="body" sz="quarter" idx="11"/>
          </p:nvPr>
        </p:nvSpPr>
        <p:spPr>
          <a:xfrm>
            <a:off x="513608" y="457200"/>
            <a:ext cx="6096000" cy="381000"/>
          </a:xfrm>
        </p:spPr>
        <p:txBody>
          <a:bodyPr/>
          <a:lstStyle/>
          <a:p>
            <a:r>
              <a:rPr lang="en-US" sz="2400" dirty="0" smtClean="0"/>
              <a:t>Participation of Distributed Energy Resource Aggregations in Wholesale Markets</a:t>
            </a:r>
            <a:endParaRPr lang="en-US" sz="2400" dirty="0"/>
          </a:p>
        </p:txBody>
      </p:sp>
      <p:sp>
        <p:nvSpPr>
          <p:cNvPr id="30" name="Text Placeholder 29"/>
          <p:cNvSpPr>
            <a:spLocks noGrp="1"/>
          </p:cNvSpPr>
          <p:nvPr>
            <p:ph type="body" sz="quarter" idx="12"/>
          </p:nvPr>
        </p:nvSpPr>
        <p:spPr>
          <a:xfrm>
            <a:off x="7010400" y="457200"/>
            <a:ext cx="1524000" cy="685800"/>
          </a:xfrm>
        </p:spPr>
        <p:txBody>
          <a:bodyPr>
            <a:noAutofit/>
          </a:bodyPr>
          <a:lstStyle/>
          <a:p>
            <a:pPr>
              <a:spcBef>
                <a:spcPts val="0"/>
              </a:spcBef>
            </a:pPr>
            <a:r>
              <a:rPr lang="en-US" dirty="0" smtClean="0"/>
              <a:t>WMPP ID:</a:t>
            </a:r>
          </a:p>
          <a:p>
            <a:pPr>
              <a:spcBef>
                <a:spcPts val="0"/>
              </a:spcBef>
            </a:pPr>
            <a:r>
              <a:rPr lang="en-US" dirty="0" smtClean="0"/>
              <a:t>155</a:t>
            </a:r>
            <a:endParaRPr lang="en-US" dirty="0"/>
          </a:p>
        </p:txBody>
      </p:sp>
      <p:sp>
        <p:nvSpPr>
          <p:cNvPr id="16" name="Text Placeholder 15"/>
          <p:cNvSpPr>
            <a:spLocks noGrp="1"/>
          </p:cNvSpPr>
          <p:nvPr>
            <p:ph type="body" sz="quarter" idx="14"/>
          </p:nvPr>
        </p:nvSpPr>
        <p:spPr>
          <a:xfrm>
            <a:off x="485774" y="1524000"/>
            <a:ext cx="8429625" cy="4724400"/>
          </a:xfrm>
        </p:spPr>
        <p:txBody>
          <a:bodyPr>
            <a:normAutofit fontScale="92500" lnSpcReduction="20000"/>
          </a:bodyPr>
          <a:lstStyle/>
          <a:p>
            <a:r>
              <a:rPr lang="en-US" dirty="0" smtClean="0"/>
              <a:t>On </a:t>
            </a:r>
            <a:r>
              <a:rPr lang="en-US" dirty="0"/>
              <a:t>September 17, </a:t>
            </a:r>
            <a:r>
              <a:rPr lang="en-US" dirty="0" smtClean="0"/>
              <a:t>2020, FERC issued Order No. 2222 requiring that ISOs/RTOs </a:t>
            </a:r>
            <a:r>
              <a:rPr lang="en-US" dirty="0" smtClean="0">
                <a:effectLst>
                  <a:glow>
                    <a:srgbClr val="000000"/>
                  </a:glow>
                  <a:outerShdw sx="0" sy="0">
                    <a:srgbClr val="000000"/>
                  </a:outerShdw>
                  <a:reflection stA="0" endPos="0" fadeDir="0" sx="0" sy="0"/>
                </a:effectLst>
              </a:rPr>
              <a:t>allow distributed energy resources (DERs) to provide all wholesale services that they are technically capable of providing through an aggregation of resources</a:t>
            </a:r>
          </a:p>
          <a:p>
            <a:pPr>
              <a:spcBef>
                <a:spcPts val="600"/>
              </a:spcBef>
            </a:pPr>
            <a:r>
              <a:rPr lang="en-US" dirty="0" smtClean="0"/>
              <a:t>On </a:t>
            </a:r>
            <a:r>
              <a:rPr lang="en-US" dirty="0"/>
              <a:t>February 2, </a:t>
            </a:r>
            <a:r>
              <a:rPr lang="en-US" dirty="0" smtClean="0"/>
              <a:t>2022, </a:t>
            </a:r>
            <a:r>
              <a:rPr lang="en-US" dirty="0"/>
              <a:t>the ISO, joined by NEPOOL and the Participating Transmission </a:t>
            </a:r>
            <a:r>
              <a:rPr lang="en-US" dirty="0" smtClean="0"/>
              <a:t>Owners, filed a </a:t>
            </a:r>
            <a:r>
              <a:rPr lang="en-US" dirty="0">
                <a:hlinkClick r:id="rId2"/>
              </a:rPr>
              <a:t>C</a:t>
            </a:r>
            <a:r>
              <a:rPr lang="en-US" dirty="0" smtClean="0">
                <a:hlinkClick r:id="rId2"/>
              </a:rPr>
              <a:t>ompliance </a:t>
            </a:r>
            <a:r>
              <a:rPr lang="en-US" dirty="0">
                <a:hlinkClick r:id="rId2"/>
              </a:rPr>
              <a:t>P</a:t>
            </a:r>
            <a:r>
              <a:rPr lang="en-US" dirty="0" smtClean="0">
                <a:hlinkClick r:id="rId2"/>
              </a:rPr>
              <a:t>roposal</a:t>
            </a:r>
            <a:endParaRPr lang="en-US" dirty="0" smtClean="0"/>
          </a:p>
          <a:p>
            <a:pPr>
              <a:spcBef>
                <a:spcPts val="600"/>
              </a:spcBef>
            </a:pPr>
            <a:r>
              <a:rPr lang="en-US" dirty="0" smtClean="0"/>
              <a:t>On March 1, 2023, FERC </a:t>
            </a:r>
            <a:r>
              <a:rPr lang="en-US" dirty="0"/>
              <a:t>issued </a:t>
            </a:r>
            <a:r>
              <a:rPr lang="en-US" dirty="0" smtClean="0"/>
              <a:t>a </a:t>
            </a:r>
            <a:r>
              <a:rPr lang="en-US" dirty="0" smtClean="0">
                <a:hlinkClick r:id="rId3"/>
              </a:rPr>
              <a:t>Compliance Order</a:t>
            </a:r>
            <a:r>
              <a:rPr lang="en-US" dirty="0" smtClean="0"/>
              <a:t> accepting </a:t>
            </a:r>
            <a:r>
              <a:rPr lang="en-US" dirty="0"/>
              <a:t>in part and rejecting in </a:t>
            </a:r>
            <a:r>
              <a:rPr lang="en-US" dirty="0" smtClean="0"/>
              <a:t>part, subject to further compliance, the Compliance Proposal</a:t>
            </a:r>
          </a:p>
          <a:p>
            <a:pPr lvl="1">
              <a:spcBef>
                <a:spcPts val="600"/>
              </a:spcBef>
            </a:pPr>
            <a:r>
              <a:rPr lang="en-US" dirty="0" smtClean="0"/>
              <a:t>The Compliance Order directed further </a:t>
            </a:r>
            <a:r>
              <a:rPr lang="en-US" dirty="0"/>
              <a:t>compliance </a:t>
            </a:r>
            <a:r>
              <a:rPr lang="en-US" dirty="0" smtClean="0"/>
              <a:t>filings within </a:t>
            </a:r>
            <a:r>
              <a:rPr lang="en-US" dirty="0"/>
              <a:t>30, 60 and 180 days of the </a:t>
            </a:r>
            <a:r>
              <a:rPr lang="en-US" dirty="0" smtClean="0"/>
              <a:t>order (see</a:t>
            </a:r>
            <a:r>
              <a:rPr lang="en-US" dirty="0" smtClean="0">
                <a:hlinkClick r:id="rId4"/>
              </a:rPr>
              <a:t> NEPOOL Counsel's Compliance Order summary</a:t>
            </a:r>
            <a:r>
              <a:rPr lang="en-US" dirty="0" smtClean="0"/>
              <a:t>)</a:t>
            </a:r>
          </a:p>
          <a:p>
            <a:pPr lvl="1">
              <a:spcBef>
                <a:spcPts val="600"/>
              </a:spcBef>
            </a:pPr>
            <a:r>
              <a:rPr lang="en-US" dirty="0" smtClean="0"/>
              <a:t>On March 31, 2023, the ISO submitted a </a:t>
            </a:r>
            <a:r>
              <a:rPr lang="en-US" dirty="0" smtClean="0">
                <a:hlinkClick r:id="rId5"/>
              </a:rPr>
              <a:t>Compliance </a:t>
            </a:r>
            <a:r>
              <a:rPr lang="en-US" dirty="0">
                <a:hlinkClick r:id="rId5"/>
              </a:rPr>
              <a:t>F</a:t>
            </a:r>
            <a:r>
              <a:rPr lang="en-US" dirty="0" smtClean="0">
                <a:hlinkClick r:id="rId5"/>
              </a:rPr>
              <a:t>iling</a:t>
            </a:r>
            <a:r>
              <a:rPr lang="en-US" dirty="0" smtClean="0"/>
              <a:t> to meet the 30-day compliance obligations</a:t>
            </a:r>
            <a:endParaRPr lang="en-US" strike="sngStrike" dirty="0">
              <a:solidFill>
                <a:srgbClr val="FF0000"/>
              </a:solidFill>
            </a:endParaRPr>
          </a:p>
          <a:p>
            <a:pPr lvl="1">
              <a:spcBef>
                <a:spcPts val="600"/>
              </a:spcBef>
            </a:pPr>
            <a:r>
              <a:rPr lang="en-US" dirty="0" smtClean="0"/>
              <a:t>The ISO also submitted a </a:t>
            </a:r>
            <a:r>
              <a:rPr lang="en-US" dirty="0" smtClean="0">
                <a:hlinkClick r:id="rId6"/>
              </a:rPr>
              <a:t>request for rehearing </a:t>
            </a:r>
            <a:r>
              <a:rPr lang="en-US" dirty="0" smtClean="0"/>
              <a:t>regarding certain aspects of the Compliance Order</a:t>
            </a:r>
          </a:p>
        </p:txBody>
      </p:sp>
    </p:spTree>
    <p:extLst>
      <p:ext uri="{BB962C8B-B14F-4D97-AF65-F5344CB8AC3E}">
        <p14:creationId xmlns:p14="http://schemas.microsoft.com/office/powerpoint/2010/main" val="21597822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This Presentation Focuses on the 60-Day </a:t>
            </a:r>
            <a:r>
              <a:rPr lang="en-US" dirty="0"/>
              <a:t>C</a:t>
            </a:r>
            <a:r>
              <a:rPr lang="en-US" dirty="0" smtClean="0"/>
              <a:t>ompliance </a:t>
            </a:r>
            <a:r>
              <a:rPr lang="en-US" dirty="0"/>
              <a:t>O</a:t>
            </a:r>
            <a:r>
              <a:rPr lang="en-US" dirty="0" smtClean="0"/>
              <a:t>bligations</a:t>
            </a:r>
            <a:endParaRPr lang="en-US" dirty="0"/>
          </a:p>
        </p:txBody>
      </p:sp>
      <p:sp>
        <p:nvSpPr>
          <p:cNvPr id="7" name="Content Placeholder 6"/>
          <p:cNvSpPr>
            <a:spLocks noGrp="1"/>
          </p:cNvSpPr>
          <p:nvPr>
            <p:ph sz="quarter" idx="13"/>
          </p:nvPr>
        </p:nvSpPr>
        <p:spPr>
          <a:xfrm>
            <a:off x="457200" y="1371600"/>
            <a:ext cx="8229600" cy="4724400"/>
          </a:xfrm>
        </p:spPr>
        <p:txBody>
          <a:bodyPr>
            <a:normAutofit fontScale="92500" lnSpcReduction="20000"/>
          </a:bodyPr>
          <a:lstStyle/>
          <a:p>
            <a:pPr>
              <a:spcBef>
                <a:spcPts val="600"/>
              </a:spcBef>
            </a:pPr>
            <a:r>
              <a:rPr lang="en-US" dirty="0" smtClean="0"/>
              <a:t>The 60-day </a:t>
            </a:r>
            <a:r>
              <a:rPr lang="en-US" dirty="0"/>
              <a:t>compliance </a:t>
            </a:r>
            <a:r>
              <a:rPr lang="en-US" dirty="0" smtClean="0"/>
              <a:t>obligations include six items</a:t>
            </a:r>
          </a:p>
          <a:p>
            <a:pPr lvl="1">
              <a:spcBef>
                <a:spcPts val="600"/>
              </a:spcBef>
            </a:pPr>
            <a:r>
              <a:rPr lang="en-US" dirty="0"/>
              <a:t>T</a:t>
            </a:r>
            <a:r>
              <a:rPr lang="en-US" dirty="0" smtClean="0"/>
              <a:t>he ISO will address five obligations in today’s Markets Committee </a:t>
            </a:r>
            <a:r>
              <a:rPr lang="en-US" dirty="0"/>
              <a:t>meeting</a:t>
            </a:r>
            <a:endParaRPr lang="en-US" dirty="0" smtClean="0"/>
          </a:p>
          <a:p>
            <a:pPr lvl="1">
              <a:spcBef>
                <a:spcPts val="600"/>
              </a:spcBef>
            </a:pPr>
            <a:r>
              <a:rPr lang="en-US" dirty="0" smtClean="0"/>
              <a:t>The ISO will address the remaining obligation at the April 25</a:t>
            </a:r>
            <a:r>
              <a:rPr lang="en-US" baseline="30000" dirty="0" smtClean="0"/>
              <a:t>th</a:t>
            </a:r>
            <a:r>
              <a:rPr lang="en-US" dirty="0" smtClean="0"/>
              <a:t> Markets Committee meeting</a:t>
            </a:r>
          </a:p>
          <a:p>
            <a:pPr>
              <a:spcBef>
                <a:spcPts val="600"/>
              </a:spcBef>
            </a:pPr>
            <a:r>
              <a:rPr lang="en-US" dirty="0" smtClean="0"/>
              <a:t>The ISO will submit a compliance filing to meet the 60-day compliance obligations by May 1</a:t>
            </a:r>
            <a:r>
              <a:rPr lang="en-US" baseline="30000" dirty="0" smtClean="0"/>
              <a:t>st*</a:t>
            </a:r>
            <a:endParaRPr lang="en-US" dirty="0" smtClean="0"/>
          </a:p>
          <a:p>
            <a:pPr lvl="1">
              <a:spcBef>
                <a:spcPts val="600"/>
              </a:spcBef>
            </a:pPr>
            <a:r>
              <a:rPr lang="en-US" dirty="0" smtClean="0"/>
              <a:t>On March 23</a:t>
            </a:r>
            <a:r>
              <a:rPr lang="en-US" baseline="30000" dirty="0" smtClean="0"/>
              <a:t>rd</a:t>
            </a:r>
            <a:r>
              <a:rPr lang="en-US" dirty="0" smtClean="0"/>
              <a:t>, the NEPOOL Participants Committee submitted a motion to extend the filing deadline by eight days to allow stakeholders to review and consider the proposed Tariff revisions before they are filed</a:t>
            </a:r>
          </a:p>
          <a:p>
            <a:pPr>
              <a:spcBef>
                <a:spcPts val="600"/>
              </a:spcBef>
            </a:pPr>
            <a:r>
              <a:rPr lang="en-US" dirty="0" smtClean="0"/>
              <a:t>The ISO will address the 180-day compliance obligation, related to implementation for FCA 19 and beyond, with</a:t>
            </a:r>
            <a:r>
              <a:rPr lang="en-US" dirty="0" smtClean="0">
                <a:solidFill>
                  <a:srgbClr val="F68920"/>
                </a:solidFill>
              </a:rPr>
              <a:t> </a:t>
            </a:r>
            <a:r>
              <a:rPr lang="en-US" dirty="0" smtClean="0"/>
              <a:t>the Markets Committee starting in Q3</a:t>
            </a:r>
          </a:p>
          <a:p>
            <a:pPr marL="0" indent="0">
              <a:spcBef>
                <a:spcPts val="600"/>
              </a:spcBef>
              <a:buNone/>
            </a:pPr>
            <a:endParaRPr lang="en-US" sz="1700" dirty="0" smtClean="0">
              <a:solidFill>
                <a:schemeClr val="accent3"/>
              </a:solidFill>
            </a:endParaRPr>
          </a:p>
          <a:p>
            <a:pPr marL="0" indent="0">
              <a:spcBef>
                <a:spcPts val="600"/>
              </a:spcBef>
              <a:buNone/>
            </a:pPr>
            <a:r>
              <a:rPr lang="en-US" sz="1700" dirty="0" smtClean="0">
                <a:solidFill>
                  <a:schemeClr val="accent3"/>
                </a:solidFill>
              </a:rPr>
              <a:t/>
            </a:r>
            <a:br>
              <a:rPr lang="en-US" sz="1700" dirty="0" smtClean="0">
                <a:solidFill>
                  <a:schemeClr val="accent3"/>
                </a:solidFill>
              </a:rPr>
            </a:br>
            <a:r>
              <a:rPr lang="en-US" sz="1700" dirty="0" smtClean="0"/>
              <a:t>*This deadline may shift to May 9</a:t>
            </a:r>
            <a:r>
              <a:rPr lang="en-US" sz="1700" baseline="30000" dirty="0" smtClean="0"/>
              <a:t>th</a:t>
            </a:r>
            <a:r>
              <a:rPr lang="en-US" sz="1700" dirty="0" smtClean="0"/>
              <a:t>, pending the outcome of the extension request filed by NEPOOL</a:t>
            </a:r>
            <a:endParaRPr lang="en-US" dirty="0"/>
          </a:p>
          <a:p>
            <a:endParaRPr lang="en-US" dirty="0"/>
          </a:p>
        </p:txBody>
      </p:sp>
      <p:sp>
        <p:nvSpPr>
          <p:cNvPr id="2" name="Slide Number Placeholder 1"/>
          <p:cNvSpPr>
            <a:spLocks noGrp="1"/>
          </p:cNvSpPr>
          <p:nvPr>
            <p:ph type="sldNum" sz="quarter" idx="4294967295"/>
          </p:nvPr>
        </p:nvSpPr>
        <p:spPr>
          <a:xfrm>
            <a:off x="8534400" y="6400800"/>
            <a:ext cx="381000" cy="263525"/>
          </a:xfrm>
        </p:spPr>
        <p:txBody>
          <a:bodyPr/>
          <a:lstStyle/>
          <a:p>
            <a:fld id="{10C7F894-2A36-495D-AB7C-1055F7AC0F9D}" type="slidenum">
              <a:rPr lang="en-US" smtClean="0"/>
              <a:pPr/>
              <a:t>3</a:t>
            </a:fld>
            <a:endParaRPr lang="en-US" dirty="0"/>
          </a:p>
        </p:txBody>
      </p:sp>
    </p:spTree>
    <p:extLst>
      <p:ext uri="{BB962C8B-B14F-4D97-AF65-F5344CB8AC3E}">
        <p14:creationId xmlns:p14="http://schemas.microsoft.com/office/powerpoint/2010/main" val="2454295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4</a:t>
            </a:fld>
            <a:endParaRPr lang="en-US" dirty="0"/>
          </a:p>
        </p:txBody>
      </p:sp>
      <p:sp>
        <p:nvSpPr>
          <p:cNvPr id="5" name="Title 4"/>
          <p:cNvSpPr>
            <a:spLocks noGrp="1"/>
          </p:cNvSpPr>
          <p:nvPr>
            <p:ph type="title"/>
          </p:nvPr>
        </p:nvSpPr>
        <p:spPr/>
        <p:txBody>
          <a:bodyPr/>
          <a:lstStyle/>
          <a:p>
            <a:r>
              <a:rPr lang="en-US" dirty="0" smtClean="0"/>
              <a:t>Proposed Compliance Approach Summary</a:t>
            </a:r>
            <a:endParaRPr lang="en-US" dirty="0"/>
          </a:p>
        </p:txBody>
      </p:sp>
      <p:graphicFrame>
        <p:nvGraphicFramePr>
          <p:cNvPr id="7" name="Content Placeholder 6"/>
          <p:cNvGraphicFramePr>
            <a:graphicFrameLocks noGrp="1"/>
          </p:cNvGraphicFramePr>
          <p:nvPr>
            <p:ph sz="quarter" idx="13"/>
            <p:extLst>
              <p:ext uri="{D42A27DB-BD31-4B8C-83A1-F6EECF244321}">
                <p14:modId xmlns:p14="http://schemas.microsoft.com/office/powerpoint/2010/main" val="424807070"/>
              </p:ext>
            </p:extLst>
          </p:nvPr>
        </p:nvGraphicFramePr>
        <p:xfrm>
          <a:off x="457200" y="1524000"/>
          <a:ext cx="8382000" cy="4221480"/>
        </p:xfrm>
        <a:graphic>
          <a:graphicData uri="http://schemas.openxmlformats.org/drawingml/2006/table">
            <a:tbl>
              <a:tblPr firstRow="1" bandRow="1">
                <a:tableStyleId>{5C22544A-7EE6-4342-B048-85BDC9FD1C3A}</a:tableStyleId>
              </a:tblPr>
              <a:tblGrid>
                <a:gridCol w="304800">
                  <a:extLst>
                    <a:ext uri="{9D8B030D-6E8A-4147-A177-3AD203B41FA5}">
                      <a16:colId xmlns:a16="http://schemas.microsoft.com/office/drawing/2014/main" val="3106352535"/>
                    </a:ext>
                  </a:extLst>
                </a:gridCol>
                <a:gridCol w="4800600">
                  <a:extLst>
                    <a:ext uri="{9D8B030D-6E8A-4147-A177-3AD203B41FA5}">
                      <a16:colId xmlns:a16="http://schemas.microsoft.com/office/drawing/2014/main" val="4168668063"/>
                    </a:ext>
                  </a:extLst>
                </a:gridCol>
                <a:gridCol w="3276600">
                  <a:extLst>
                    <a:ext uri="{9D8B030D-6E8A-4147-A177-3AD203B41FA5}">
                      <a16:colId xmlns:a16="http://schemas.microsoft.com/office/drawing/2014/main" val="3494700615"/>
                    </a:ext>
                  </a:extLst>
                </a:gridCol>
              </a:tblGrid>
              <a:tr h="370840">
                <a:tc>
                  <a:txBody>
                    <a:bodyPr/>
                    <a:lstStyle/>
                    <a:p>
                      <a:r>
                        <a:rPr lang="en-US" dirty="0" smtClean="0"/>
                        <a:t>#</a:t>
                      </a:r>
                      <a:endParaRPr lang="en-US" dirty="0"/>
                    </a:p>
                  </a:txBody>
                  <a:tcPr/>
                </a:tc>
                <a:tc>
                  <a:txBody>
                    <a:bodyPr/>
                    <a:lstStyle/>
                    <a:p>
                      <a:r>
                        <a:rPr lang="en-US" dirty="0" smtClean="0"/>
                        <a:t>60-Day Compliance Obligations</a:t>
                      </a:r>
                      <a:endParaRPr lang="en-US" dirty="0"/>
                    </a:p>
                  </a:txBody>
                  <a:tcPr/>
                </a:tc>
                <a:tc>
                  <a:txBody>
                    <a:bodyPr/>
                    <a:lstStyle/>
                    <a:p>
                      <a:r>
                        <a:rPr lang="en-US" dirty="0" smtClean="0"/>
                        <a:t>Proposed Compliance Approach</a:t>
                      </a:r>
                      <a:endParaRPr lang="en-US" dirty="0"/>
                    </a:p>
                  </a:txBody>
                  <a:tcPr/>
                </a:tc>
                <a:extLst>
                  <a:ext uri="{0D108BD9-81ED-4DB2-BD59-A6C34878D82A}">
                    <a16:rowId xmlns:a16="http://schemas.microsoft.com/office/drawing/2014/main" val="293897496"/>
                  </a:ext>
                </a:extLst>
              </a:tr>
              <a:tr h="370840">
                <a:tc>
                  <a:txBody>
                    <a:bodyPr/>
                    <a:lstStyle/>
                    <a:p>
                      <a:r>
                        <a:rPr lang="en-US" dirty="0" smtClean="0">
                          <a:solidFill>
                            <a:srgbClr val="000000"/>
                          </a:solidFill>
                        </a:rPr>
                        <a:t>1</a:t>
                      </a:r>
                      <a:endParaRPr lang="en-US" dirty="0">
                        <a:solidFill>
                          <a:srgbClr val="000000"/>
                        </a:solidFill>
                      </a:endParaRPr>
                    </a:p>
                  </a:txBody>
                  <a:tcPr>
                    <a:solidFill>
                      <a:srgbClr val="CCDDEE"/>
                    </a:solidFill>
                  </a:tcPr>
                </a:tc>
                <a:tc>
                  <a:txBody>
                    <a:bodyPr/>
                    <a:lstStyle/>
                    <a:p>
                      <a:r>
                        <a:rPr lang="en-US" dirty="0" smtClean="0">
                          <a:solidFill>
                            <a:srgbClr val="000000"/>
                          </a:solidFill>
                        </a:rPr>
                        <a:t>Small Utility Opt-In Requirement</a:t>
                      </a:r>
                      <a:endParaRPr lang="en-US" dirty="0">
                        <a:solidFill>
                          <a:srgbClr val="000000"/>
                        </a:solidFill>
                      </a:endParaRPr>
                    </a:p>
                  </a:txBody>
                  <a:tcPr>
                    <a:solidFill>
                      <a:srgbClr val="CCDDEE"/>
                    </a:solidFill>
                  </a:tcPr>
                </a:tc>
                <a:tc rowSpan="4">
                  <a:txBody>
                    <a:bodyPr/>
                    <a:lstStyle/>
                    <a:p>
                      <a:pPr algn="ctr"/>
                      <a:endParaRPr lang="en-US" dirty="0" smtClean="0">
                        <a:solidFill>
                          <a:srgbClr val="000000"/>
                        </a:solidFill>
                      </a:endParaRPr>
                    </a:p>
                    <a:p>
                      <a:pPr algn="ctr"/>
                      <a:endParaRPr lang="en-US" dirty="0" smtClean="0">
                        <a:solidFill>
                          <a:srgbClr val="000000"/>
                        </a:solidFill>
                      </a:endParaRPr>
                    </a:p>
                    <a:p>
                      <a:pPr algn="ctr"/>
                      <a:endParaRPr lang="en-US" dirty="0" smtClean="0">
                        <a:solidFill>
                          <a:srgbClr val="000000"/>
                        </a:solidFill>
                      </a:endParaRPr>
                    </a:p>
                    <a:p>
                      <a:pPr algn="l"/>
                      <a:r>
                        <a:rPr lang="en-US" dirty="0" smtClean="0">
                          <a:solidFill>
                            <a:srgbClr val="000000"/>
                          </a:solidFill>
                        </a:rPr>
                        <a:t>Revise</a:t>
                      </a:r>
                      <a:r>
                        <a:rPr lang="en-US" baseline="0" dirty="0" smtClean="0">
                          <a:solidFill>
                            <a:srgbClr val="000000"/>
                          </a:solidFill>
                        </a:rPr>
                        <a:t> Tariff Language</a:t>
                      </a:r>
                      <a:endParaRPr lang="en-US" dirty="0">
                        <a:solidFill>
                          <a:srgbClr val="000000"/>
                        </a:solidFill>
                      </a:endParaRPr>
                    </a:p>
                  </a:txBody>
                  <a:tcPr>
                    <a:solidFill>
                      <a:srgbClr val="CCDDEE"/>
                    </a:solidFill>
                  </a:tcPr>
                </a:tc>
                <a:extLst>
                  <a:ext uri="{0D108BD9-81ED-4DB2-BD59-A6C34878D82A}">
                    <a16:rowId xmlns:a16="http://schemas.microsoft.com/office/drawing/2014/main" val="4143810907"/>
                  </a:ext>
                </a:extLst>
              </a:tr>
              <a:tr h="370840">
                <a:tc>
                  <a:txBody>
                    <a:bodyPr/>
                    <a:lstStyle/>
                    <a:p>
                      <a:r>
                        <a:rPr lang="en-US" dirty="0" smtClean="0">
                          <a:solidFill>
                            <a:srgbClr val="000000"/>
                          </a:solidFill>
                        </a:rPr>
                        <a:t>2</a:t>
                      </a:r>
                      <a:endParaRPr lang="en-US" dirty="0">
                        <a:solidFill>
                          <a:srgbClr val="000000"/>
                        </a:solidFill>
                      </a:endParaRPr>
                    </a:p>
                  </a:txBody>
                  <a:tcPr>
                    <a:solidFill>
                      <a:srgbClr val="CCDDEE"/>
                    </a:solidFill>
                  </a:tcPr>
                </a:tc>
                <a:tc>
                  <a:txBody>
                    <a:bodyPr/>
                    <a:lstStyle/>
                    <a:p>
                      <a:r>
                        <a:rPr lang="en-US" u="none" dirty="0" smtClean="0">
                          <a:solidFill>
                            <a:srgbClr val="000000"/>
                          </a:solidFill>
                        </a:rPr>
                        <a:t>Existing Rules Requiring a Market Participant Providing Energy Withdrawal Service to Register a</a:t>
                      </a:r>
                      <a:r>
                        <a:rPr lang="en-US" u="none" baseline="0" dirty="0" smtClean="0">
                          <a:solidFill>
                            <a:srgbClr val="000000"/>
                          </a:solidFill>
                        </a:rPr>
                        <a:t> Load Asset</a:t>
                      </a:r>
                      <a:endParaRPr lang="en-US" u="none" strike="sngStrike" dirty="0">
                        <a:solidFill>
                          <a:srgbClr val="000000"/>
                        </a:solidFill>
                      </a:endParaRPr>
                    </a:p>
                  </a:txBody>
                  <a:tcPr>
                    <a:solidFill>
                      <a:srgbClr val="CCDDEE"/>
                    </a:solidFill>
                  </a:tcPr>
                </a:tc>
                <a:tc vMerge="1">
                  <a:txBody>
                    <a:bodyPr/>
                    <a:lstStyle/>
                    <a:p>
                      <a:endParaRPr lang="en-US" dirty="0"/>
                    </a:p>
                  </a:txBody>
                  <a:tcPr/>
                </a:tc>
                <a:extLst>
                  <a:ext uri="{0D108BD9-81ED-4DB2-BD59-A6C34878D82A}">
                    <a16:rowId xmlns:a16="http://schemas.microsoft.com/office/drawing/2014/main" val="95055965"/>
                  </a:ext>
                </a:extLst>
              </a:tr>
              <a:tr h="370840">
                <a:tc>
                  <a:txBody>
                    <a:bodyPr/>
                    <a:lstStyle/>
                    <a:p>
                      <a:r>
                        <a:rPr lang="en-US" dirty="0" smtClean="0">
                          <a:solidFill>
                            <a:srgbClr val="000000"/>
                          </a:solidFill>
                        </a:rPr>
                        <a:t>3</a:t>
                      </a:r>
                      <a:endParaRPr lang="en-US" dirty="0">
                        <a:solidFill>
                          <a:srgbClr val="000000"/>
                        </a:solidFill>
                      </a:endParaRPr>
                    </a:p>
                  </a:txBody>
                  <a:tcPr>
                    <a:solidFill>
                      <a:srgbClr val="CCDDEE"/>
                    </a:solidFill>
                  </a:tcPr>
                </a:tc>
                <a:tc>
                  <a:txBody>
                    <a:bodyPr/>
                    <a:lstStyle/>
                    <a:p>
                      <a:r>
                        <a:rPr lang="en-US" dirty="0" smtClean="0">
                          <a:solidFill>
                            <a:srgbClr val="000000"/>
                          </a:solidFill>
                        </a:rPr>
                        <a:t>Dispute Resolution Requirements </a:t>
                      </a:r>
                      <a:endParaRPr lang="en-US" dirty="0">
                        <a:solidFill>
                          <a:srgbClr val="000000"/>
                        </a:solidFill>
                      </a:endParaRPr>
                    </a:p>
                  </a:txBody>
                  <a:tcPr>
                    <a:solidFill>
                      <a:srgbClr val="CCDDEE"/>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extLst>
                  <a:ext uri="{0D108BD9-81ED-4DB2-BD59-A6C34878D82A}">
                    <a16:rowId xmlns:a16="http://schemas.microsoft.com/office/drawing/2014/main" val="2928315074"/>
                  </a:ext>
                </a:extLst>
              </a:tr>
              <a:tr h="370840">
                <a:tc>
                  <a:txBody>
                    <a:bodyPr/>
                    <a:lstStyle/>
                    <a:p>
                      <a:r>
                        <a:rPr lang="en-US" dirty="0" smtClean="0">
                          <a:solidFill>
                            <a:srgbClr val="000000"/>
                          </a:solidFill>
                        </a:rPr>
                        <a:t>4</a:t>
                      </a:r>
                      <a:endParaRPr lang="en-US" dirty="0">
                        <a:solidFill>
                          <a:srgbClr val="000000"/>
                        </a:solidFill>
                      </a:endParaRPr>
                    </a:p>
                  </a:txBody>
                  <a:tcPr>
                    <a:solidFill>
                      <a:srgbClr val="CCDDEE"/>
                    </a:solidFill>
                  </a:tcPr>
                </a:tc>
                <a:tc>
                  <a:txBody>
                    <a:bodyPr/>
                    <a:lstStyle/>
                    <a:p>
                      <a:r>
                        <a:rPr lang="en-US" dirty="0" smtClean="0">
                          <a:solidFill>
                            <a:srgbClr val="000000"/>
                          </a:solidFill>
                        </a:rPr>
                        <a:t>Application of Non-Performance Penalties to Aggregations</a:t>
                      </a:r>
                      <a:endParaRPr lang="en-US" dirty="0">
                        <a:solidFill>
                          <a:srgbClr val="000000"/>
                        </a:solidFill>
                      </a:endParaRPr>
                    </a:p>
                  </a:txBody>
                  <a:tcPr>
                    <a:solidFill>
                      <a:srgbClr val="CCDDEE"/>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extLst>
                  <a:ext uri="{0D108BD9-81ED-4DB2-BD59-A6C34878D82A}">
                    <a16:rowId xmlns:a16="http://schemas.microsoft.com/office/drawing/2014/main" val="2010388483"/>
                  </a:ext>
                </a:extLst>
              </a:tr>
              <a:tr h="370840">
                <a:tc>
                  <a:txBody>
                    <a:bodyPr/>
                    <a:lstStyle/>
                    <a:p>
                      <a:r>
                        <a:rPr lang="en-US" dirty="0" smtClean="0">
                          <a:solidFill>
                            <a:srgbClr val="000000"/>
                          </a:solidFill>
                        </a:rPr>
                        <a:t>5</a:t>
                      </a:r>
                      <a:endParaRPr lang="en-US" dirty="0">
                        <a:solidFill>
                          <a:srgbClr val="000000"/>
                        </a:solidFill>
                      </a:endParaRPr>
                    </a:p>
                  </a:txBody>
                  <a:tcPr>
                    <a:solidFill>
                      <a:srgbClr val="CCDDEE"/>
                    </a:solidFill>
                  </a:tcPr>
                </a:tc>
                <a:tc>
                  <a:txBody>
                    <a:bodyPr/>
                    <a:lstStyle/>
                    <a:p>
                      <a:r>
                        <a:rPr lang="en-US" dirty="0" smtClean="0">
                          <a:solidFill>
                            <a:srgbClr val="000000"/>
                          </a:solidFill>
                        </a:rPr>
                        <a:t>Metering Configuration</a:t>
                      </a:r>
                      <a:endParaRPr lang="en-US" dirty="0">
                        <a:solidFill>
                          <a:srgbClr val="000000"/>
                        </a:solidFill>
                      </a:endParaRPr>
                    </a:p>
                  </a:txBody>
                  <a:tcPr>
                    <a:solidFill>
                      <a:srgbClr val="CCDDEE"/>
                    </a:solidFill>
                  </a:tcPr>
                </a:tc>
                <a:tc>
                  <a:txBody>
                    <a:bodyPr/>
                    <a:lstStyle/>
                    <a:p>
                      <a:r>
                        <a:rPr lang="en-US" sz="1800" kern="1200" baseline="0" dirty="0" smtClean="0">
                          <a:solidFill>
                            <a:srgbClr val="000000"/>
                          </a:solidFill>
                          <a:latin typeface="+mn-lt"/>
                          <a:ea typeface="+mn-ea"/>
                          <a:cs typeface="+mn-cs"/>
                        </a:rPr>
                        <a:t>Further Explain </a:t>
                      </a:r>
                      <a:r>
                        <a:rPr lang="en-US" baseline="0" dirty="0" smtClean="0">
                          <a:solidFill>
                            <a:srgbClr val="000000"/>
                          </a:solidFill>
                        </a:rPr>
                        <a:t>the Compliance Proposal</a:t>
                      </a:r>
                      <a:endParaRPr lang="en-US" dirty="0">
                        <a:solidFill>
                          <a:srgbClr val="000000"/>
                        </a:solidFill>
                      </a:endParaRPr>
                    </a:p>
                  </a:txBody>
                  <a:tcPr>
                    <a:solidFill>
                      <a:srgbClr val="CCDDEE"/>
                    </a:solidFill>
                  </a:tcPr>
                </a:tc>
                <a:extLst>
                  <a:ext uri="{0D108BD9-81ED-4DB2-BD59-A6C34878D82A}">
                    <a16:rowId xmlns:a16="http://schemas.microsoft.com/office/drawing/2014/main" val="2332302519"/>
                  </a:ext>
                </a:extLst>
              </a:tr>
              <a:tr h="370840">
                <a:tc>
                  <a:txBody>
                    <a:bodyPr/>
                    <a:lstStyle/>
                    <a:p>
                      <a:r>
                        <a:rPr lang="en-US" dirty="0" smtClean="0">
                          <a:solidFill>
                            <a:srgbClr val="000000"/>
                          </a:solidFill>
                        </a:rPr>
                        <a:t>6</a:t>
                      </a:r>
                      <a:endParaRPr lang="en-US" dirty="0">
                        <a:solidFill>
                          <a:srgbClr val="000000"/>
                        </a:solidFill>
                      </a:endParaRPr>
                    </a:p>
                  </a:txBody>
                  <a:tcPr>
                    <a:solidFill>
                      <a:srgbClr val="CCDDEE"/>
                    </a:solidFill>
                  </a:tcPr>
                </a:tc>
                <a:tc>
                  <a:txBody>
                    <a:bodyPr/>
                    <a:lstStyle/>
                    <a:p>
                      <a:r>
                        <a:rPr lang="en-US" dirty="0" smtClean="0">
                          <a:solidFill>
                            <a:srgbClr val="000000"/>
                          </a:solidFill>
                        </a:rPr>
                        <a:t>Submission of Metering Data by DER Aggregators </a:t>
                      </a:r>
                      <a:endParaRPr lang="en-US" dirty="0">
                        <a:solidFill>
                          <a:srgbClr val="000000"/>
                        </a:solidFill>
                      </a:endParaRPr>
                    </a:p>
                  </a:txBody>
                  <a:tcPr>
                    <a:solidFill>
                      <a:srgbClr val="CCDDEE"/>
                    </a:solidFill>
                  </a:tcPr>
                </a:tc>
                <a:tc>
                  <a:txBody>
                    <a:bodyPr/>
                    <a:lstStyle/>
                    <a:p>
                      <a:r>
                        <a:rPr lang="en-US" baseline="0" dirty="0" smtClean="0">
                          <a:solidFill>
                            <a:srgbClr val="000000"/>
                          </a:solidFill>
                        </a:rPr>
                        <a:t>Rehearing Pending</a:t>
                      </a:r>
                    </a:p>
                    <a:p>
                      <a:r>
                        <a:rPr lang="en-US" baseline="0" dirty="0" smtClean="0">
                          <a:solidFill>
                            <a:srgbClr val="000000"/>
                          </a:solidFill>
                        </a:rPr>
                        <a:t>Compliance Approach is Under Evaluation</a:t>
                      </a:r>
                      <a:endParaRPr lang="en-US" dirty="0">
                        <a:solidFill>
                          <a:srgbClr val="000000"/>
                        </a:solidFill>
                      </a:endParaRPr>
                    </a:p>
                  </a:txBody>
                  <a:tcPr>
                    <a:solidFill>
                      <a:srgbClr val="CCDDEE"/>
                    </a:solidFill>
                  </a:tcPr>
                </a:tc>
                <a:extLst>
                  <a:ext uri="{0D108BD9-81ED-4DB2-BD59-A6C34878D82A}">
                    <a16:rowId xmlns:a16="http://schemas.microsoft.com/office/drawing/2014/main" val="2569908606"/>
                  </a:ext>
                </a:extLst>
              </a:tr>
            </a:tbl>
          </a:graphicData>
        </a:graphic>
      </p:graphicFrame>
    </p:spTree>
    <p:extLst>
      <p:ext uri="{BB962C8B-B14F-4D97-AF65-F5344CB8AC3E}">
        <p14:creationId xmlns:p14="http://schemas.microsoft.com/office/powerpoint/2010/main" val="1677236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DETAILED </a:t>
            </a:r>
            <a:r>
              <a:rPr lang="en-US" dirty="0" smtClean="0"/>
              <a:t>Compliance Approach</a:t>
            </a:r>
            <a:endParaRPr lang="en-US" strike="sngStrike" dirty="0">
              <a:solidFill>
                <a:schemeClr val="accent5"/>
              </a:solidFill>
            </a:endParaRPr>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4"/>
          </p:nvPr>
        </p:nvSpPr>
        <p:spPr/>
        <p:txBody>
          <a:bodyPr/>
          <a:lstStyle/>
          <a:p>
            <a:fld id="{10C7F894-2A36-495D-AB7C-1055F7AC0F9D}" type="slidenum">
              <a:rPr lang="en-US" smtClean="0"/>
              <a:pPr/>
              <a:t>5</a:t>
            </a:fld>
            <a:endParaRPr lang="en-US" dirty="0"/>
          </a:p>
        </p:txBody>
      </p:sp>
    </p:spTree>
    <p:extLst>
      <p:ext uri="{BB962C8B-B14F-4D97-AF65-F5344CB8AC3E}">
        <p14:creationId xmlns:p14="http://schemas.microsoft.com/office/powerpoint/2010/main" val="3478447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6</a:t>
            </a:fld>
            <a:endParaRPr lang="en-US" dirty="0"/>
          </a:p>
        </p:txBody>
      </p:sp>
      <p:sp>
        <p:nvSpPr>
          <p:cNvPr id="3" name="Title 2"/>
          <p:cNvSpPr>
            <a:spLocks noGrp="1"/>
          </p:cNvSpPr>
          <p:nvPr>
            <p:ph type="title"/>
          </p:nvPr>
        </p:nvSpPr>
        <p:spPr/>
        <p:txBody>
          <a:bodyPr/>
          <a:lstStyle/>
          <a:p>
            <a:r>
              <a:rPr lang="en-US" dirty="0" smtClean="0"/>
              <a:t>1. Small </a:t>
            </a:r>
            <a:r>
              <a:rPr lang="en-US" dirty="0"/>
              <a:t>Utility Opt-In </a:t>
            </a:r>
            <a:r>
              <a:rPr lang="en-US" dirty="0" smtClean="0"/>
              <a:t>Requirement</a:t>
            </a:r>
            <a:endParaRPr lang="en-US" dirty="0"/>
          </a:p>
        </p:txBody>
      </p:sp>
      <p:sp>
        <p:nvSpPr>
          <p:cNvPr id="4" name="Content Placeholder 3"/>
          <p:cNvSpPr>
            <a:spLocks noGrp="1"/>
          </p:cNvSpPr>
          <p:nvPr>
            <p:ph idx="1"/>
          </p:nvPr>
        </p:nvSpPr>
        <p:spPr>
          <a:xfrm>
            <a:off x="457200" y="1143000"/>
            <a:ext cx="8229600" cy="5146682"/>
          </a:xfrm>
        </p:spPr>
        <p:txBody>
          <a:bodyPr>
            <a:normAutofit lnSpcReduction="10000"/>
          </a:bodyPr>
          <a:lstStyle/>
          <a:p>
            <a:r>
              <a:rPr lang="en-US" dirty="0"/>
              <a:t>Order No. 2222 directed RTOs/ISOs to develop rules implementing a small </a:t>
            </a:r>
            <a:r>
              <a:rPr lang="en-US" dirty="0" smtClean="0"/>
              <a:t>utility (serving less than 4 million MWh per year) </a:t>
            </a:r>
            <a:r>
              <a:rPr lang="en-US" dirty="0"/>
              <a:t>opt-in </a:t>
            </a:r>
            <a:r>
              <a:rPr lang="en-US" dirty="0" smtClean="0"/>
              <a:t>provision</a:t>
            </a:r>
          </a:p>
          <a:p>
            <a:r>
              <a:rPr lang="en-US" dirty="0" smtClean="0"/>
              <a:t>In the Compliance Order, the Commission </a:t>
            </a:r>
            <a:r>
              <a:rPr lang="en-US" dirty="0"/>
              <a:t>found </a:t>
            </a:r>
            <a:r>
              <a:rPr lang="en-US" dirty="0" smtClean="0"/>
              <a:t>an apparent conflict </a:t>
            </a:r>
            <a:r>
              <a:rPr lang="en-US" dirty="0"/>
              <a:t>between the proposed Tariff language and </a:t>
            </a:r>
            <a:r>
              <a:rPr lang="en-US" dirty="0" smtClean="0"/>
              <a:t>the requirements of Order </a:t>
            </a:r>
            <a:r>
              <a:rPr lang="en-US" dirty="0"/>
              <a:t>No. </a:t>
            </a:r>
            <a:r>
              <a:rPr lang="en-US" dirty="0" smtClean="0"/>
              <a:t>2222</a:t>
            </a:r>
          </a:p>
          <a:p>
            <a:pPr lvl="1"/>
            <a:r>
              <a:rPr lang="en-US" dirty="0" smtClean="0"/>
              <a:t>Specifically</a:t>
            </a:r>
            <a:r>
              <a:rPr lang="en-US" dirty="0"/>
              <a:t>, </a:t>
            </a:r>
            <a:r>
              <a:rPr lang="en-US" dirty="0" smtClean="0"/>
              <a:t>the Commission </a:t>
            </a:r>
            <a:r>
              <a:rPr lang="en-US" dirty="0"/>
              <a:t>determined that the proposed Tariff </a:t>
            </a:r>
            <a:r>
              <a:rPr lang="en-US" dirty="0" smtClean="0"/>
              <a:t>language could be read as allowing </a:t>
            </a:r>
            <a:r>
              <a:rPr lang="en-US" dirty="0"/>
              <a:t>a small Host Utility, rather than the </a:t>
            </a:r>
            <a:r>
              <a:rPr lang="en-US" dirty="0" smtClean="0"/>
              <a:t>relevant electric retail regulatory authority (RERRA), </a:t>
            </a:r>
            <a:r>
              <a:rPr lang="en-US" dirty="0"/>
              <a:t>to determine whether aggregations are allowed in its service </a:t>
            </a:r>
            <a:r>
              <a:rPr lang="en-US" dirty="0" smtClean="0"/>
              <a:t>area</a:t>
            </a:r>
          </a:p>
          <a:p>
            <a:r>
              <a:rPr lang="en-US" dirty="0" smtClean="0"/>
              <a:t>The Commission directed </a:t>
            </a:r>
            <a:r>
              <a:rPr lang="en-US" dirty="0"/>
              <a:t>the ISO to revise the proposed Tariff rules so that they clearly provide for the RERRA to determine whether to allow customers of small utilities to participate in the ISO’s markets through </a:t>
            </a:r>
            <a:r>
              <a:rPr lang="en-US" dirty="0" smtClean="0"/>
              <a:t>aggregation</a:t>
            </a:r>
            <a:endParaRPr lang="en-US" dirty="0"/>
          </a:p>
          <a:p>
            <a:endParaRPr lang="en-US" dirty="0" smtClean="0"/>
          </a:p>
        </p:txBody>
      </p:sp>
    </p:spTree>
    <p:extLst>
      <p:ext uri="{BB962C8B-B14F-4D97-AF65-F5344CB8AC3E}">
        <p14:creationId xmlns:p14="http://schemas.microsoft.com/office/powerpoint/2010/main" val="12927847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7</a:t>
            </a:fld>
            <a:endParaRPr lang="en-US" dirty="0"/>
          </a:p>
        </p:txBody>
      </p:sp>
      <p:sp>
        <p:nvSpPr>
          <p:cNvPr id="3" name="Title 2"/>
          <p:cNvSpPr>
            <a:spLocks noGrp="1"/>
          </p:cNvSpPr>
          <p:nvPr>
            <p:ph type="title"/>
          </p:nvPr>
        </p:nvSpPr>
        <p:spPr/>
        <p:txBody>
          <a:bodyPr>
            <a:normAutofit/>
          </a:bodyPr>
          <a:lstStyle/>
          <a:p>
            <a:r>
              <a:rPr lang="en-US" dirty="0" smtClean="0"/>
              <a:t>1. Small </a:t>
            </a:r>
            <a:r>
              <a:rPr lang="en-US" dirty="0"/>
              <a:t>Utility Opt-In Requirement </a:t>
            </a:r>
            <a:r>
              <a:rPr lang="en-US" dirty="0" smtClean="0"/>
              <a:t>– Compliance Approach</a:t>
            </a:r>
            <a:endParaRPr lang="en-US" dirty="0"/>
          </a:p>
        </p:txBody>
      </p:sp>
      <p:sp>
        <p:nvSpPr>
          <p:cNvPr id="4" name="Content Placeholder 3"/>
          <p:cNvSpPr>
            <a:spLocks noGrp="1"/>
          </p:cNvSpPr>
          <p:nvPr>
            <p:ph idx="1"/>
          </p:nvPr>
        </p:nvSpPr>
        <p:spPr>
          <a:xfrm>
            <a:off x="457200" y="1295400"/>
            <a:ext cx="8229600" cy="4812688"/>
          </a:xfrm>
        </p:spPr>
        <p:txBody>
          <a:bodyPr/>
          <a:lstStyle/>
          <a:p>
            <a:pPr marL="514350" indent="-457200">
              <a:spcBef>
                <a:spcPts val="600"/>
              </a:spcBef>
            </a:pPr>
            <a:r>
              <a:rPr lang="en-US" dirty="0" smtClean="0"/>
              <a:t>The ISO proposes Tariff </a:t>
            </a:r>
            <a:r>
              <a:rPr lang="en-US" dirty="0"/>
              <a:t>revisions in Section </a:t>
            </a:r>
            <a:r>
              <a:rPr lang="en-US" dirty="0" smtClean="0"/>
              <a:t>III.6.1 and III.6.7 to clearly state that the RERRA, not the Host Utility, determines </a:t>
            </a:r>
            <a:r>
              <a:rPr lang="en-US" dirty="0"/>
              <a:t>whether to allow customers of small utilities to participate in the ISO’s markets </a:t>
            </a:r>
            <a:r>
              <a:rPr lang="en-US" dirty="0" smtClean="0"/>
              <a:t>through a DERA</a:t>
            </a:r>
            <a:endParaRPr lang="en-US" strike="sngStrike" dirty="0"/>
          </a:p>
          <a:p>
            <a:pPr marL="514350" indent="-457200">
              <a:spcBef>
                <a:spcPts val="600"/>
              </a:spcBef>
            </a:pPr>
            <a:endParaRPr lang="en-US" dirty="0"/>
          </a:p>
        </p:txBody>
      </p:sp>
      <p:graphicFrame>
        <p:nvGraphicFramePr>
          <p:cNvPr id="7" name="Content Placeholder 4"/>
          <p:cNvGraphicFramePr>
            <a:graphicFrameLocks/>
          </p:cNvGraphicFramePr>
          <p:nvPr>
            <p:extLst>
              <p:ext uri="{D42A27DB-BD31-4B8C-83A1-F6EECF244321}">
                <p14:modId xmlns:p14="http://schemas.microsoft.com/office/powerpoint/2010/main" val="1115530819"/>
              </p:ext>
            </p:extLst>
          </p:nvPr>
        </p:nvGraphicFramePr>
        <p:xfrm>
          <a:off x="761999" y="3191875"/>
          <a:ext cx="7924801" cy="990599"/>
        </p:xfrm>
        <a:graphic>
          <a:graphicData uri="http://schemas.openxmlformats.org/drawingml/2006/table">
            <a:tbl>
              <a:tblPr firstRow="1" bandRow="1">
                <a:tableStyleId>{5C22544A-7EE6-4342-B048-85BDC9FD1C3A}</a:tableStyleId>
              </a:tblPr>
              <a:tblGrid>
                <a:gridCol w="1440873">
                  <a:extLst>
                    <a:ext uri="{9D8B030D-6E8A-4147-A177-3AD203B41FA5}">
                      <a16:colId xmlns:a16="http://schemas.microsoft.com/office/drawing/2014/main" val="2043224005"/>
                    </a:ext>
                  </a:extLst>
                </a:gridCol>
                <a:gridCol w="3639127">
                  <a:extLst>
                    <a:ext uri="{9D8B030D-6E8A-4147-A177-3AD203B41FA5}">
                      <a16:colId xmlns:a16="http://schemas.microsoft.com/office/drawing/2014/main" val="791303161"/>
                    </a:ext>
                  </a:extLst>
                </a:gridCol>
                <a:gridCol w="2844801">
                  <a:extLst>
                    <a:ext uri="{9D8B030D-6E8A-4147-A177-3AD203B41FA5}">
                      <a16:colId xmlns:a16="http://schemas.microsoft.com/office/drawing/2014/main" val="319517492"/>
                    </a:ext>
                  </a:extLst>
                </a:gridCol>
              </a:tblGrid>
              <a:tr h="378372">
                <a:tc>
                  <a:txBody>
                    <a:bodyPr/>
                    <a:lstStyle/>
                    <a:p>
                      <a:r>
                        <a:rPr lang="en-US" dirty="0" smtClean="0"/>
                        <a:t>Tariff Section</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Description</a:t>
                      </a:r>
                      <a:r>
                        <a:rPr lang="en-US" baseline="0" dirty="0" smtClean="0"/>
                        <a:t> of Change</a:t>
                      </a:r>
                      <a:endParaRPr lang="en-US" dirty="0" smtClean="0"/>
                    </a:p>
                  </a:txBody>
                  <a:tcPr/>
                </a:tc>
                <a:tc>
                  <a:txBody>
                    <a:bodyPr/>
                    <a:lstStyle/>
                    <a:p>
                      <a:r>
                        <a:rPr lang="en-US" dirty="0" smtClean="0"/>
                        <a:t>Reason fo</a:t>
                      </a:r>
                      <a:r>
                        <a:rPr lang="en-US" baseline="0" dirty="0" smtClean="0"/>
                        <a:t>r Change</a:t>
                      </a:r>
                      <a:endParaRPr lang="en-US" dirty="0"/>
                    </a:p>
                  </a:txBody>
                  <a:tcPr/>
                </a:tc>
                <a:extLst>
                  <a:ext uri="{0D108BD9-81ED-4DB2-BD59-A6C34878D82A}">
                    <a16:rowId xmlns:a16="http://schemas.microsoft.com/office/drawing/2014/main" val="831076422"/>
                  </a:ext>
                </a:extLst>
              </a:tr>
              <a:tr h="6122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baseline="0" dirty="0" smtClean="0">
                          <a:solidFill>
                            <a:srgbClr val="000000"/>
                          </a:solidFill>
                          <a:latin typeface="+mn-lt"/>
                          <a:ea typeface="+mn-ea"/>
                          <a:cs typeface="+mn-cs"/>
                        </a:rPr>
                        <a:t>III.6.1(f)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baseline="0" dirty="0" smtClean="0">
                          <a:solidFill>
                            <a:srgbClr val="000000"/>
                          </a:solidFill>
                          <a:latin typeface="+mn-lt"/>
                          <a:ea typeface="+mn-ea"/>
                          <a:cs typeface="+mn-cs"/>
                        </a:rPr>
                        <a:t>III.6.7(c)(ii)</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kern="1200" baseline="0" dirty="0" smtClean="0">
                          <a:solidFill>
                            <a:srgbClr val="000000"/>
                          </a:solidFill>
                          <a:latin typeface="+mn-lt"/>
                          <a:ea typeface="+mn-ea"/>
                          <a:cs typeface="+mn-cs"/>
                        </a:rPr>
                        <a:t>Clarify RERRA determines DERA participation eligibility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kern="1200" baseline="0" dirty="0" smtClean="0">
                          <a:solidFill>
                            <a:srgbClr val="000000"/>
                          </a:solidFill>
                          <a:latin typeface="+mn-lt"/>
                          <a:ea typeface="+mn-ea"/>
                          <a:cs typeface="+mn-cs"/>
                        </a:rPr>
                        <a:t>FERC Compliance Order</a:t>
                      </a:r>
                    </a:p>
                  </a:txBody>
                  <a:tcPr/>
                </a:tc>
                <a:extLst>
                  <a:ext uri="{0D108BD9-81ED-4DB2-BD59-A6C34878D82A}">
                    <a16:rowId xmlns:a16="http://schemas.microsoft.com/office/drawing/2014/main" val="2485977961"/>
                  </a:ext>
                </a:extLst>
              </a:tr>
            </a:tbl>
          </a:graphicData>
        </a:graphic>
      </p:graphicFrame>
    </p:spTree>
    <p:extLst>
      <p:ext uri="{BB962C8B-B14F-4D97-AF65-F5344CB8AC3E}">
        <p14:creationId xmlns:p14="http://schemas.microsoft.com/office/powerpoint/2010/main" val="767037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8</a:t>
            </a:fld>
            <a:endParaRPr lang="en-US" dirty="0"/>
          </a:p>
        </p:txBody>
      </p:sp>
      <p:sp>
        <p:nvSpPr>
          <p:cNvPr id="3" name="Title 2"/>
          <p:cNvSpPr>
            <a:spLocks noGrp="1"/>
          </p:cNvSpPr>
          <p:nvPr>
            <p:ph type="title"/>
          </p:nvPr>
        </p:nvSpPr>
        <p:spPr/>
        <p:txBody>
          <a:bodyPr>
            <a:normAutofit fontScale="90000"/>
          </a:bodyPr>
          <a:lstStyle/>
          <a:p>
            <a:r>
              <a:rPr lang="en-US" dirty="0" smtClean="0"/>
              <a:t>2. Existing Rules Requiring a Market Participant Providing Energy Withdrawal Service to Register a Load Asset</a:t>
            </a:r>
            <a:endParaRPr lang="en-US" dirty="0"/>
          </a:p>
        </p:txBody>
      </p:sp>
      <p:sp>
        <p:nvSpPr>
          <p:cNvPr id="4" name="Content Placeholder 3"/>
          <p:cNvSpPr>
            <a:spLocks noGrp="1"/>
          </p:cNvSpPr>
          <p:nvPr>
            <p:ph idx="1"/>
          </p:nvPr>
        </p:nvSpPr>
        <p:spPr>
          <a:xfrm>
            <a:off x="457200" y="1401762"/>
            <a:ext cx="8458200" cy="4964120"/>
          </a:xfrm>
        </p:spPr>
        <p:txBody>
          <a:bodyPr>
            <a:normAutofit fontScale="92500"/>
          </a:bodyPr>
          <a:lstStyle/>
          <a:p>
            <a:r>
              <a:rPr lang="en-US" dirty="0" smtClean="0"/>
              <a:t>For DERAs that include wholesale energy withdrawal </a:t>
            </a:r>
            <a:r>
              <a:rPr lang="en-US" dirty="0"/>
              <a:t>service, the Compliance Proposal requires that DER </a:t>
            </a:r>
            <a:r>
              <a:rPr lang="en-US" dirty="0" smtClean="0"/>
              <a:t>Aggregators, a type of Market Participant, to register one or more Load Assets with the ISO</a:t>
            </a:r>
          </a:p>
          <a:p>
            <a:pPr lvl="1"/>
            <a:r>
              <a:rPr lang="en-US" dirty="0" smtClean="0"/>
              <a:t>This includes Market Participants using </a:t>
            </a:r>
            <a:r>
              <a:rPr lang="en-US" dirty="0"/>
              <a:t>one of the Electric Storage Facility models – </a:t>
            </a:r>
            <a:r>
              <a:rPr lang="en-US" dirty="0" smtClean="0"/>
              <a:t>Binary </a:t>
            </a:r>
            <a:r>
              <a:rPr lang="en-US" dirty="0"/>
              <a:t>Storage Facility (BSF) or </a:t>
            </a:r>
            <a:r>
              <a:rPr lang="en-US" dirty="0" smtClean="0"/>
              <a:t>Continuous </a:t>
            </a:r>
            <a:r>
              <a:rPr lang="en-US" dirty="0"/>
              <a:t>Storage Facility (CSF</a:t>
            </a:r>
            <a:r>
              <a:rPr lang="en-US" dirty="0" smtClean="0"/>
              <a:t>)</a:t>
            </a:r>
          </a:p>
          <a:p>
            <a:r>
              <a:rPr lang="en-US" dirty="0" smtClean="0"/>
              <a:t>The Commission found that the ISO had not </a:t>
            </a:r>
            <a:r>
              <a:rPr lang="en-US" dirty="0"/>
              <a:t>demonstrated that </a:t>
            </a:r>
            <a:r>
              <a:rPr lang="en-US" dirty="0" smtClean="0"/>
              <a:t>there is an existing load-serving entity (“LSE”) </a:t>
            </a:r>
            <a:r>
              <a:rPr lang="en-US" dirty="0"/>
              <a:t>requirement </a:t>
            </a:r>
            <a:r>
              <a:rPr lang="en-US" dirty="0" smtClean="0"/>
              <a:t>“applicable </a:t>
            </a:r>
            <a:r>
              <a:rPr lang="en-US" dirty="0"/>
              <a:t>to all resources in order to provide wholesale energy withdrawal service in ISO-NE’s energy </a:t>
            </a:r>
            <a:r>
              <a:rPr lang="en-US" dirty="0" smtClean="0"/>
              <a:t>market”</a:t>
            </a:r>
          </a:p>
          <a:p>
            <a:r>
              <a:rPr lang="en-US" dirty="0" smtClean="0"/>
              <a:t>The Commission directed the ISO to submit a compliance filing that:</a:t>
            </a:r>
          </a:p>
          <a:p>
            <a:pPr marL="857250" lvl="1" indent="-457200">
              <a:buFont typeface="+mj-lt"/>
              <a:buAutoNum type="arabicPeriod"/>
            </a:pPr>
            <a:r>
              <a:rPr lang="en-US" dirty="0" smtClean="0"/>
              <a:t>Identifies </a:t>
            </a:r>
            <a:r>
              <a:rPr lang="en-US" dirty="0"/>
              <a:t>the existing rules that require a market participant that provides wholesale energy withdrawal service to be an LSE, </a:t>
            </a:r>
            <a:r>
              <a:rPr lang="en-US" dirty="0" smtClean="0"/>
              <a:t>and</a:t>
            </a:r>
          </a:p>
          <a:p>
            <a:pPr marL="857250" lvl="1" indent="-457200">
              <a:buFont typeface="+mj-lt"/>
              <a:buAutoNum type="arabicPeriod"/>
            </a:pPr>
            <a:r>
              <a:rPr lang="en-US" dirty="0"/>
              <a:t>E</a:t>
            </a:r>
            <a:r>
              <a:rPr lang="en-US" dirty="0" smtClean="0"/>
              <a:t>xplains </a:t>
            </a:r>
            <a:r>
              <a:rPr lang="en-US" dirty="0"/>
              <a:t>whether this requirement is applicable to all resources in ISO-NE in order </a:t>
            </a:r>
            <a:r>
              <a:rPr lang="en-US" dirty="0" smtClean="0"/>
              <a:t>to </a:t>
            </a:r>
            <a:r>
              <a:rPr lang="en-US" dirty="0"/>
              <a:t>provide wholesale energy withdrawal service in the energy </a:t>
            </a:r>
            <a:r>
              <a:rPr lang="en-US" dirty="0" smtClean="0"/>
              <a:t>market</a:t>
            </a:r>
          </a:p>
        </p:txBody>
      </p:sp>
    </p:spTree>
    <p:extLst>
      <p:ext uri="{BB962C8B-B14F-4D97-AF65-F5344CB8AC3E}">
        <p14:creationId xmlns:p14="http://schemas.microsoft.com/office/powerpoint/2010/main" val="652138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9</a:t>
            </a:fld>
            <a:endParaRPr lang="en-US" dirty="0"/>
          </a:p>
        </p:txBody>
      </p:sp>
      <p:sp>
        <p:nvSpPr>
          <p:cNvPr id="3" name="Title 2"/>
          <p:cNvSpPr>
            <a:spLocks noGrp="1"/>
          </p:cNvSpPr>
          <p:nvPr>
            <p:ph type="title"/>
          </p:nvPr>
        </p:nvSpPr>
        <p:spPr/>
        <p:txBody>
          <a:bodyPr>
            <a:normAutofit fontScale="90000"/>
          </a:bodyPr>
          <a:lstStyle/>
          <a:p>
            <a:r>
              <a:rPr lang="en-US" dirty="0" smtClean="0"/>
              <a:t>2. </a:t>
            </a:r>
            <a:r>
              <a:rPr lang="en-US" dirty="0"/>
              <a:t>Existing Rules Requiring a Market Participant Providing Energy Withdrawal Service to </a:t>
            </a:r>
            <a:r>
              <a:rPr lang="en-US" dirty="0" smtClean="0"/>
              <a:t>Register a Load Asset – Compliance Approach</a:t>
            </a:r>
            <a:endParaRPr lang="en-US" dirty="0"/>
          </a:p>
        </p:txBody>
      </p:sp>
      <p:sp>
        <p:nvSpPr>
          <p:cNvPr id="4" name="Content Placeholder 3"/>
          <p:cNvSpPr>
            <a:spLocks noGrp="1"/>
          </p:cNvSpPr>
          <p:nvPr>
            <p:ph idx="1"/>
          </p:nvPr>
        </p:nvSpPr>
        <p:spPr>
          <a:xfrm>
            <a:off x="457200" y="1401762"/>
            <a:ext cx="8229600" cy="4846638"/>
          </a:xfrm>
        </p:spPr>
        <p:txBody>
          <a:bodyPr>
            <a:normAutofit fontScale="92500"/>
          </a:bodyPr>
          <a:lstStyle/>
          <a:p>
            <a:r>
              <a:rPr lang="en-US" dirty="0" smtClean="0"/>
              <a:t>The ISO will </a:t>
            </a:r>
            <a:r>
              <a:rPr lang="en-US" dirty="0"/>
              <a:t>explain </a:t>
            </a:r>
            <a:r>
              <a:rPr lang="en-US" dirty="0" smtClean="0"/>
              <a:t>in the filing that any Market Participant seeking </a:t>
            </a:r>
            <a:r>
              <a:rPr lang="en-US" dirty="0"/>
              <a:t>to provide wholesale energy withdrawal service </a:t>
            </a:r>
            <a:r>
              <a:rPr lang="en-US" dirty="0" smtClean="0"/>
              <a:t>must register one or more wholesale </a:t>
            </a:r>
            <a:r>
              <a:rPr lang="en-US" dirty="0"/>
              <a:t>Load </a:t>
            </a:r>
            <a:r>
              <a:rPr lang="en-US" dirty="0" smtClean="0"/>
              <a:t>Assets </a:t>
            </a:r>
            <a:r>
              <a:rPr lang="en-US" dirty="0"/>
              <a:t>with the </a:t>
            </a:r>
            <a:r>
              <a:rPr lang="en-US" dirty="0" smtClean="0"/>
              <a:t>ISO</a:t>
            </a:r>
            <a:endParaRPr lang="en-US" dirty="0"/>
          </a:p>
          <a:p>
            <a:r>
              <a:rPr lang="en-US" dirty="0"/>
              <a:t>The ISO proposes Tariff revisions in Section III.6.1 to add references </a:t>
            </a:r>
            <a:r>
              <a:rPr lang="en-US" dirty="0" smtClean="0"/>
              <a:t>pointing to </a:t>
            </a:r>
            <a:r>
              <a:rPr lang="en-US" dirty="0"/>
              <a:t>the existing </a:t>
            </a:r>
            <a:r>
              <a:rPr lang="en-US" dirty="0" smtClean="0"/>
              <a:t>requirement that a Market Participant </a:t>
            </a:r>
            <a:r>
              <a:rPr lang="en-US" dirty="0"/>
              <a:t>using CSF and </a:t>
            </a:r>
            <a:r>
              <a:rPr lang="en-US" dirty="0" smtClean="0"/>
              <a:t>BSF models to register a Load Asset with the ISO</a:t>
            </a:r>
          </a:p>
          <a:p>
            <a:endParaRPr lang="en-US" dirty="0"/>
          </a:p>
          <a:p>
            <a:endParaRPr lang="en-US" dirty="0" smtClean="0"/>
          </a:p>
          <a:p>
            <a:endParaRPr lang="en-US" dirty="0" smtClean="0"/>
          </a:p>
          <a:p>
            <a:pPr marL="0" indent="0">
              <a:buNone/>
            </a:pPr>
            <a:r>
              <a:rPr lang="en-US" sz="1700" i="1" dirty="0" smtClean="0"/>
              <a:t>Note: In the discussion of this issue, many referred to an </a:t>
            </a:r>
            <a:r>
              <a:rPr lang="en-US" sz="1700" i="1" dirty="0"/>
              <a:t>entity purchasing energy from the wholesale market to serve </a:t>
            </a:r>
            <a:r>
              <a:rPr lang="en-US" sz="1700" i="1" dirty="0" smtClean="0"/>
              <a:t>an </a:t>
            </a:r>
            <a:r>
              <a:rPr lang="en-US" sz="1700" i="1" dirty="0"/>
              <a:t>end-use load or an Electric Storage Facility </a:t>
            </a:r>
            <a:r>
              <a:rPr lang="en-US" sz="1700" i="1" dirty="0" smtClean="0"/>
              <a:t>load as a load-serving entity (“LSE”). </a:t>
            </a:r>
            <a:r>
              <a:rPr lang="en-US" sz="1700" i="1" dirty="0"/>
              <a:t>However, LSE is not a defined term in the </a:t>
            </a:r>
            <a:r>
              <a:rPr lang="en-US" sz="1700" i="1" dirty="0" smtClean="0"/>
              <a:t>Tariff.  Rather, such an entity is referred to in the Tariff as a Market </a:t>
            </a:r>
            <a:r>
              <a:rPr lang="en-US" sz="1700" i="1" dirty="0"/>
              <a:t>Participant </a:t>
            </a:r>
            <a:r>
              <a:rPr lang="en-US" sz="1700" i="1" dirty="0" smtClean="0"/>
              <a:t>registering </a:t>
            </a:r>
            <a:r>
              <a:rPr lang="en-US" sz="1700" i="1" dirty="0"/>
              <a:t>a Load </a:t>
            </a:r>
            <a:r>
              <a:rPr lang="en-US" sz="1700" i="1" dirty="0" smtClean="0"/>
              <a:t>Asset.</a:t>
            </a:r>
            <a:endParaRPr lang="en-US" i="1" dirty="0" smtClean="0"/>
          </a:p>
        </p:txBody>
      </p:sp>
      <p:graphicFrame>
        <p:nvGraphicFramePr>
          <p:cNvPr id="7" name="Content Placeholder 4"/>
          <p:cNvGraphicFramePr>
            <a:graphicFrameLocks/>
          </p:cNvGraphicFramePr>
          <p:nvPr>
            <p:extLst>
              <p:ext uri="{D42A27DB-BD31-4B8C-83A1-F6EECF244321}">
                <p14:modId xmlns:p14="http://schemas.microsoft.com/office/powerpoint/2010/main" val="3073506535"/>
              </p:ext>
            </p:extLst>
          </p:nvPr>
        </p:nvGraphicFramePr>
        <p:xfrm>
          <a:off x="609599" y="3733800"/>
          <a:ext cx="7924801" cy="1201332"/>
        </p:xfrm>
        <a:graphic>
          <a:graphicData uri="http://schemas.openxmlformats.org/drawingml/2006/table">
            <a:tbl>
              <a:tblPr firstRow="1" bandRow="1">
                <a:tableStyleId>{5C22544A-7EE6-4342-B048-85BDC9FD1C3A}</a:tableStyleId>
              </a:tblPr>
              <a:tblGrid>
                <a:gridCol w="1440873">
                  <a:extLst>
                    <a:ext uri="{9D8B030D-6E8A-4147-A177-3AD203B41FA5}">
                      <a16:colId xmlns:a16="http://schemas.microsoft.com/office/drawing/2014/main" val="2043224005"/>
                    </a:ext>
                  </a:extLst>
                </a:gridCol>
                <a:gridCol w="3740728">
                  <a:extLst>
                    <a:ext uri="{9D8B030D-6E8A-4147-A177-3AD203B41FA5}">
                      <a16:colId xmlns:a16="http://schemas.microsoft.com/office/drawing/2014/main" val="791303161"/>
                    </a:ext>
                  </a:extLst>
                </a:gridCol>
                <a:gridCol w="2743200">
                  <a:extLst>
                    <a:ext uri="{9D8B030D-6E8A-4147-A177-3AD203B41FA5}">
                      <a16:colId xmlns:a16="http://schemas.microsoft.com/office/drawing/2014/main" val="319517492"/>
                    </a:ext>
                  </a:extLst>
                </a:gridCol>
              </a:tblGrid>
              <a:tr h="378372">
                <a:tc>
                  <a:txBody>
                    <a:bodyPr/>
                    <a:lstStyle/>
                    <a:p>
                      <a:r>
                        <a:rPr lang="en-US" dirty="0" smtClean="0"/>
                        <a:t>Tariff Section</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Description</a:t>
                      </a:r>
                      <a:r>
                        <a:rPr lang="en-US" baseline="0" dirty="0" smtClean="0"/>
                        <a:t> of Change</a:t>
                      </a:r>
                      <a:endParaRPr lang="en-US" dirty="0" smtClean="0"/>
                    </a:p>
                  </a:txBody>
                  <a:tcPr/>
                </a:tc>
                <a:tc>
                  <a:txBody>
                    <a:bodyPr/>
                    <a:lstStyle/>
                    <a:p>
                      <a:r>
                        <a:rPr lang="en-US" dirty="0" smtClean="0"/>
                        <a:t>Reason fo</a:t>
                      </a:r>
                      <a:r>
                        <a:rPr lang="en-US" baseline="0" dirty="0" smtClean="0"/>
                        <a:t>r Change</a:t>
                      </a:r>
                      <a:endParaRPr lang="en-US" dirty="0"/>
                    </a:p>
                  </a:txBody>
                  <a:tcPr/>
                </a:tc>
                <a:extLst>
                  <a:ext uri="{0D108BD9-81ED-4DB2-BD59-A6C34878D82A}">
                    <a16:rowId xmlns:a16="http://schemas.microsoft.com/office/drawing/2014/main" val="831076422"/>
                  </a:ext>
                </a:extLst>
              </a:tr>
              <a:tr h="6122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baseline="0" dirty="0" smtClean="0">
                          <a:solidFill>
                            <a:srgbClr val="000000"/>
                          </a:solidFill>
                          <a:latin typeface="+mn-lt"/>
                          <a:ea typeface="+mn-ea"/>
                          <a:cs typeface="+mn-cs"/>
                        </a:rPr>
                        <a:t>III.6.1(e)(i)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kern="1200" baseline="0" dirty="0">
                        <a:solidFill>
                          <a:srgbClr val="000000"/>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kern="1200" baseline="0" dirty="0" smtClean="0">
                          <a:solidFill>
                            <a:srgbClr val="000000"/>
                          </a:solidFill>
                          <a:latin typeface="+mn-lt"/>
                          <a:ea typeface="+mn-ea"/>
                          <a:cs typeface="+mn-cs"/>
                        </a:rPr>
                        <a:t>Add references to the Tariff sections of the existing </a:t>
                      </a:r>
                      <a:r>
                        <a:rPr lang="en-US" sz="1600" u="none" kern="1200" baseline="0" dirty="0" smtClean="0">
                          <a:solidFill>
                            <a:srgbClr val="000000"/>
                          </a:solidFill>
                          <a:latin typeface="+mn-lt"/>
                          <a:ea typeface="+mn-ea"/>
                          <a:cs typeface="+mn-cs"/>
                        </a:rPr>
                        <a:t>Load Asset registration </a:t>
                      </a:r>
                      <a:r>
                        <a:rPr lang="en-US" sz="1600" kern="1200" baseline="0" dirty="0" smtClean="0">
                          <a:solidFill>
                            <a:srgbClr val="000000"/>
                          </a:solidFill>
                          <a:latin typeface="+mn-lt"/>
                          <a:ea typeface="+mn-ea"/>
                          <a:cs typeface="+mn-cs"/>
                        </a:rPr>
                        <a:t>requirement for CSFs and BSFs</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kern="1200" baseline="0" dirty="0" smtClean="0">
                          <a:solidFill>
                            <a:srgbClr val="000000"/>
                          </a:solidFill>
                          <a:latin typeface="+mn-lt"/>
                          <a:ea typeface="+mn-ea"/>
                          <a:cs typeface="+mn-cs"/>
                        </a:rPr>
                        <a:t>FERC Compliance Order</a:t>
                      </a:r>
                    </a:p>
                  </a:txBody>
                  <a:tcPr/>
                </a:tc>
                <a:extLst>
                  <a:ext uri="{0D108BD9-81ED-4DB2-BD59-A6C34878D82A}">
                    <a16:rowId xmlns:a16="http://schemas.microsoft.com/office/drawing/2014/main" val="2485977961"/>
                  </a:ext>
                </a:extLst>
              </a:tr>
            </a:tbl>
          </a:graphicData>
        </a:graphic>
      </p:graphicFrame>
    </p:spTree>
    <p:extLst>
      <p:ext uri="{BB962C8B-B14F-4D97-AF65-F5344CB8AC3E}">
        <p14:creationId xmlns:p14="http://schemas.microsoft.com/office/powerpoint/2010/main" val="22195506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Markets Committee PowerPoint Presentation Template 2017">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1884</Words>
  <Application>Microsoft Office PowerPoint</Application>
  <PresentationFormat>On-screen Show (4:3)</PresentationFormat>
  <Paragraphs>157</Paragraphs>
  <Slides>19</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Markets Committee PowerPoint Presentation Template 2017</vt:lpstr>
      <vt:lpstr>PowerPoint Presentation</vt:lpstr>
      <vt:lpstr>PowerPoint Presentation</vt:lpstr>
      <vt:lpstr>This Presentation Focuses on the 60-Day Compliance Obligations</vt:lpstr>
      <vt:lpstr>Proposed Compliance Approach Summary</vt:lpstr>
      <vt:lpstr>DETAILED Compliance Approach</vt:lpstr>
      <vt:lpstr>1. Small Utility Opt-In Requirement</vt:lpstr>
      <vt:lpstr>1. Small Utility Opt-In Requirement – Compliance Approach</vt:lpstr>
      <vt:lpstr>2. Existing Rules Requiring a Market Participant Providing Energy Withdrawal Service to Register a Load Asset</vt:lpstr>
      <vt:lpstr>2. Existing Rules Requiring a Market Participant Providing Energy Withdrawal Service to Register a Load Asset – Compliance Approach</vt:lpstr>
      <vt:lpstr>3. Dispute Resolution Requirements </vt:lpstr>
      <vt:lpstr>3. Dispute Resolution Requirements – Compliance Approach</vt:lpstr>
      <vt:lpstr>4. Application of Non-Performance Penalties to Aggregations</vt:lpstr>
      <vt:lpstr>4. Application of Non-Performance Penalties to Aggregations – Compliance Approach</vt:lpstr>
      <vt:lpstr>5. Metering Configuration</vt:lpstr>
      <vt:lpstr>5. Metering Configuration - Compliance Approach</vt:lpstr>
      <vt:lpstr>5. Metering Configuration - Compliance Approach (cont.)</vt:lpstr>
      <vt:lpstr>Conclusion</vt:lpstr>
      <vt:lpstr>Stakeholder Schedule</vt:lpstr>
      <vt:lpstr>Q&amp;A and 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2020-07-08T21:29:13Z</dcterms:created>
  <dcterms:modified xsi:type="dcterms:W3CDTF">2023-04-05T21:49:25Z</dcterms:modified>
  <cp:category/>
  <cp:contentStatus/>
</cp:coreProperties>
</file>