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4"/>
  </p:notesMasterIdLst>
  <p:handoutMasterIdLst>
    <p:handoutMasterId r:id="rId15"/>
  </p:handoutMasterIdLst>
  <p:sldIdLst>
    <p:sldId id="263" r:id="rId3"/>
    <p:sldId id="285" r:id="rId4"/>
    <p:sldId id="280" r:id="rId5"/>
    <p:sldId id="273" r:id="rId6"/>
    <p:sldId id="275" r:id="rId7"/>
    <p:sldId id="279" r:id="rId8"/>
    <p:sldId id="276" r:id="rId9"/>
    <p:sldId id="278" r:id="rId10"/>
    <p:sldId id="277" r:id="rId11"/>
    <p:sldId id="283" r:id="rId12"/>
    <p:sldId id="282" r:id="rId13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4662" autoAdjust="0"/>
  </p:normalViewPr>
  <p:slideViewPr>
    <p:cSldViewPr>
      <p:cViewPr>
        <p:scale>
          <a:sx n="100" d="100"/>
          <a:sy n="100" d="100"/>
        </p:scale>
        <p:origin x="-1974" y="-342"/>
      </p:cViewPr>
      <p:guideLst>
        <p:guide orient="horz" pos="3792"/>
        <p:guide pos="2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94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56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510"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/>
                <a:gridCol w="1066799"/>
                <a:gridCol w="2286001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948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July 18 - 20 || Stowe, </a:t>
            </a:r>
            <a:r>
              <a:rPr lang="en-US" dirty="0" err="1" smtClean="0"/>
              <a:t>vt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Chris Parent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Revisions to Manuals M-28, M-35, and M-36 to Conform to Tariff Revisions and Clean-up Changes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Subhourly Real-Time Settlement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xpected </a:t>
            </a:r>
            <a:r>
              <a:rPr lang="en-US" dirty="0"/>
              <a:t>S</a:t>
            </a:r>
            <a:r>
              <a:rPr lang="en-US" dirty="0" smtClean="0"/>
              <a:t>chedule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9823568"/>
              </p:ext>
            </p:extLst>
          </p:nvPr>
        </p:nvGraphicFramePr>
        <p:xfrm>
          <a:off x="533400" y="1371600"/>
          <a:ext cx="7239000" cy="134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59"/>
                <a:gridCol w="5119941"/>
              </a:tblGrid>
              <a:tr h="3924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Markets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manual</a:t>
                      </a:r>
                      <a:r>
                        <a:rPr lang="en-US" baseline="0" dirty="0" smtClean="0"/>
                        <a:t> language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Sep-2016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Request vote</a:t>
                      </a:r>
                      <a:r>
                        <a:rPr lang="en-US" baseline="0" dirty="0" smtClean="0"/>
                        <a:t> on proposal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>
          <a:xfrm>
            <a:off x="523875" y="30480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Subhourly </a:t>
            </a:r>
            <a:r>
              <a:rPr lang="en-US" sz="2400" dirty="0"/>
              <a:t>S</a:t>
            </a:r>
            <a:r>
              <a:rPr lang="en-US" sz="2400" dirty="0" smtClean="0"/>
              <a:t>ettlement </a:t>
            </a:r>
            <a:r>
              <a:rPr lang="en-US" sz="2400" dirty="0"/>
              <a:t>project </a:t>
            </a:r>
            <a:r>
              <a:rPr lang="en-US" sz="2400" dirty="0" smtClean="0"/>
              <a:t>targeted for March 2017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32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is proposing conforming changes to Manuals for Subhourly Settlement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28: Market Rule 1 Accounting</a:t>
            </a:r>
          </a:p>
          <a:p>
            <a:pPr lvl="1"/>
            <a:r>
              <a:rPr lang="en-US" dirty="0" smtClean="0"/>
              <a:t>Incorporate Subhourly Settlement concepts</a:t>
            </a:r>
          </a:p>
          <a:p>
            <a:pPr lvl="1"/>
            <a:r>
              <a:rPr lang="en-US" dirty="0" smtClean="0"/>
              <a:t>Remove duplicate provision</a:t>
            </a:r>
          </a:p>
          <a:p>
            <a:pPr lvl="1"/>
            <a:r>
              <a:rPr lang="en-US" dirty="0" smtClean="0"/>
              <a:t>Relocate content to Manual 35 and Manual 36</a:t>
            </a:r>
          </a:p>
          <a:p>
            <a:pPr lvl="1"/>
            <a:r>
              <a:rPr lang="en-US" dirty="0" smtClean="0"/>
              <a:t>General clean-up</a:t>
            </a:r>
          </a:p>
          <a:p>
            <a:r>
              <a:rPr lang="en-US" dirty="0" smtClean="0"/>
              <a:t>Manual 35: Definitions and Abbreviations</a:t>
            </a:r>
          </a:p>
          <a:p>
            <a:pPr lvl="1"/>
            <a:r>
              <a:rPr lang="en-US" dirty="0"/>
              <a:t>Remove duplicate provision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relocated content from Manual 28</a:t>
            </a:r>
          </a:p>
          <a:p>
            <a:pPr lvl="1"/>
            <a:r>
              <a:rPr lang="en-US" dirty="0" smtClean="0"/>
              <a:t>General clean-up</a:t>
            </a:r>
          </a:p>
          <a:p>
            <a:r>
              <a:rPr lang="en-US" dirty="0"/>
              <a:t>Manual 36: Forward Reserve</a:t>
            </a:r>
          </a:p>
          <a:p>
            <a:pPr lvl="1"/>
            <a:r>
              <a:rPr lang="en-US" dirty="0"/>
              <a:t>Incorporate Subhourly Settlement concepts</a:t>
            </a:r>
          </a:p>
          <a:p>
            <a:pPr lvl="1"/>
            <a:r>
              <a:rPr lang="en-US" dirty="0"/>
              <a:t>Add relocated content from Manual 28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905000"/>
            <a:ext cx="8077200" cy="4343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8392" y="6400800"/>
            <a:ext cx="396815" cy="235026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4009294"/>
              </p:ext>
            </p:extLst>
          </p:nvPr>
        </p:nvGraphicFramePr>
        <p:xfrm>
          <a:off x="457200" y="533400"/>
          <a:ext cx="8077200" cy="122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600200"/>
              </a:tblGrid>
              <a:tr h="5048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Subhourly Settlement:</a:t>
                      </a:r>
                      <a:r>
                        <a:rPr lang="en-US" sz="2400" baseline="0" dirty="0" smtClean="0"/>
                        <a:t> Summary 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WMPP ID: 48</a:t>
                      </a:r>
                      <a:endParaRPr lang="en-US" sz="2400" dirty="0"/>
                    </a:p>
                  </a:txBody>
                  <a:tcPr/>
                </a:tc>
              </a:tr>
              <a:tr h="404050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Proposed Effective Date: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 2017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457200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Subhourly Settlement Benefits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ligns settlement </a:t>
            </a:r>
            <a:r>
              <a:rPr lang="en-US" dirty="0">
                <a:solidFill>
                  <a:schemeClr val="tx1"/>
                </a:solidFill>
              </a:rPr>
              <a:t>and pricing intervals for energy and reserves in the Real-Time Market to improves </a:t>
            </a:r>
            <a:r>
              <a:rPr lang="en-US" dirty="0" smtClean="0">
                <a:solidFill>
                  <a:schemeClr val="tx1"/>
                </a:solidFill>
              </a:rPr>
              <a:t>market incentives </a:t>
            </a:r>
            <a:r>
              <a:rPr lang="en-US" dirty="0">
                <a:solidFill>
                  <a:schemeClr val="tx1"/>
                </a:solidFill>
              </a:rPr>
              <a:t>to follow dispatch instruction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etter </a:t>
            </a:r>
            <a:r>
              <a:rPr lang="en-US" dirty="0">
                <a:solidFill>
                  <a:schemeClr val="tx1"/>
                </a:solidFill>
              </a:rPr>
              <a:t>compensates resources by crediting based upon the market value of energy and reserves at the time when </a:t>
            </a:r>
            <a:r>
              <a:rPr lang="en-US" dirty="0" smtClean="0">
                <a:solidFill>
                  <a:schemeClr val="tx1"/>
                </a:solidFill>
              </a:rPr>
              <a:t>they were </a:t>
            </a:r>
            <a:r>
              <a:rPr lang="en-US" dirty="0">
                <a:solidFill>
                  <a:schemeClr val="tx1"/>
                </a:solidFill>
              </a:rPr>
              <a:t>provided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Subhourly Settlement Proposal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Settle all assets and transactions in the Real-Time energy and reserve markets on a 5-minute basis </a:t>
            </a:r>
          </a:p>
        </p:txBody>
      </p:sp>
    </p:spTree>
    <p:extLst>
      <p:ext uri="{BB962C8B-B14F-4D97-AF65-F5344CB8AC3E}">
        <p14:creationId xmlns:p14="http://schemas.microsoft.com/office/powerpoint/2010/main" xmlns="" val="19134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Subhourly </a:t>
            </a:r>
            <a:r>
              <a:rPr lang="en-US" dirty="0" smtClean="0"/>
              <a:t>Settlement requires conforming changes to the Manuals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28: Market Rule 1 Accounting</a:t>
            </a:r>
          </a:p>
          <a:p>
            <a:pPr lvl="1"/>
            <a:r>
              <a:rPr lang="en-US" dirty="0" smtClean="0"/>
              <a:t>Incorporate Subhourly Settlement concepts</a:t>
            </a:r>
          </a:p>
          <a:p>
            <a:pPr lvl="1"/>
            <a:r>
              <a:rPr lang="en-US" dirty="0" smtClean="0"/>
              <a:t>Remove duplicate provision</a:t>
            </a:r>
          </a:p>
          <a:p>
            <a:pPr lvl="1"/>
            <a:r>
              <a:rPr lang="en-US" dirty="0" smtClean="0"/>
              <a:t>Relocate content to Manual 35 and Manual 36</a:t>
            </a:r>
          </a:p>
          <a:p>
            <a:pPr lvl="1"/>
            <a:r>
              <a:rPr lang="en-US" dirty="0" smtClean="0"/>
              <a:t>General clean-up</a:t>
            </a:r>
          </a:p>
          <a:p>
            <a:r>
              <a:rPr lang="en-US" dirty="0"/>
              <a:t>Manual 35: Definitions and Abbreviations</a:t>
            </a:r>
          </a:p>
          <a:p>
            <a:pPr lvl="1"/>
            <a:r>
              <a:rPr lang="en-US" dirty="0"/>
              <a:t>Remove duplicate provision</a:t>
            </a:r>
          </a:p>
          <a:p>
            <a:pPr lvl="1"/>
            <a:r>
              <a:rPr lang="en-US" dirty="0"/>
              <a:t>Add relocated content from Manual 28</a:t>
            </a:r>
          </a:p>
          <a:p>
            <a:pPr lvl="1"/>
            <a:r>
              <a:rPr lang="en-US" dirty="0"/>
              <a:t>General </a:t>
            </a:r>
            <a:r>
              <a:rPr lang="en-US" dirty="0" smtClean="0"/>
              <a:t>clean-up</a:t>
            </a:r>
          </a:p>
          <a:p>
            <a:r>
              <a:rPr lang="en-US" dirty="0" smtClean="0"/>
              <a:t>Manual 36: Forward Reserve</a:t>
            </a:r>
          </a:p>
          <a:p>
            <a:pPr lvl="1"/>
            <a:r>
              <a:rPr lang="en-US" dirty="0"/>
              <a:t>Incorporate Subhourly Settlement concepts</a:t>
            </a:r>
          </a:p>
          <a:p>
            <a:pPr lvl="1"/>
            <a:r>
              <a:rPr lang="en-US" dirty="0" smtClean="0"/>
              <a:t>Add relocated content from Manual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92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xmlns="" val="2400687218"/>
              </p:ext>
            </p:extLst>
          </p:nvPr>
        </p:nvGraphicFramePr>
        <p:xfrm>
          <a:off x="457200" y="1404938"/>
          <a:ext cx="8229600" cy="461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581400"/>
                <a:gridCol w="1905000"/>
              </a:tblGrid>
              <a:tr h="3799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Language Reference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 anchor="ctr"/>
                </a:tc>
              </a:tr>
              <a:tr h="655735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1: Market Accounting</a:t>
                      </a:r>
                      <a:r>
                        <a:rPr lang="en-US" baseline="0" dirty="0" smtClean="0"/>
                        <a:t> Overview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Summarize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relocated and removed content below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Clean-up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133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Section 1: Market Accounting</a:t>
                      </a:r>
                      <a:r>
                        <a:rPr lang="en-US" baseline="0" dirty="0" smtClean="0"/>
                        <a:t> Overview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Relocate the definitions of "Transmission Congestion Cost" and "Transmission Losses Costs" to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Manual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Relocated </a:t>
                      </a:r>
                    </a:p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(Removed)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5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Section 1: Market Accounting</a:t>
                      </a:r>
                      <a:r>
                        <a:rPr lang="en-US" baseline="0" dirty="0" smtClean="0"/>
                        <a:t> Overview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rest of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definitions as they are in Section I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Duplicate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provision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936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Section 1: Market Accounting</a:t>
                      </a:r>
                      <a:r>
                        <a:rPr lang="en-US" baseline="0" dirty="0" smtClean="0"/>
                        <a:t> Overview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“during the hour” as the Real-Time settlement will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 done subhourly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Incorporate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SHS concept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52845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Section 2: Forward Reserve and Real-Time Reserve Accounting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Relocate to Manual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to consolidate all reserves related contents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Relocated </a:t>
                      </a:r>
                    </a:p>
                    <a:p>
                      <a:pPr algn="ctr" fontAlgn="b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(Removed)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M-28: Revisions to Incorporate Subhourly Settlement Concept and Clean-up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42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xmlns="" val="909157197"/>
              </p:ext>
            </p:extLst>
          </p:nvPr>
        </p:nvGraphicFramePr>
        <p:xfrm>
          <a:off x="457200" y="1404938"/>
          <a:ext cx="8229600" cy="4614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581400"/>
                <a:gridCol w="1905000"/>
              </a:tblGrid>
              <a:tr h="4018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Language Reference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 anchor="ctr"/>
                </a:tc>
              </a:tr>
              <a:tr h="902055"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800" kern="1200" dirty="0"/>
                        <a:t>Section 3: </a:t>
                      </a:r>
                      <a:r>
                        <a:rPr lang="en-US" sz="1800" kern="1200" dirty="0" smtClean="0"/>
                        <a:t>Energy </a:t>
                      </a:r>
                      <a:r>
                        <a:rPr lang="en-US" sz="1800" kern="1200" dirty="0"/>
                        <a:t>Market Accounting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 smtClean="0"/>
                        <a:t>Remove description of Day-Ahead and Real-Time settlement rules as they are in Section III.3.2.1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Duplicate </a:t>
                      </a:r>
                      <a:endParaRPr lang="en-US" sz="1800" kern="1200" dirty="0" smtClean="0"/>
                    </a:p>
                    <a:p>
                      <a:pPr algn="ctr" fontAlgn="b"/>
                      <a:r>
                        <a:rPr lang="en-US" sz="1800" kern="1200" dirty="0" smtClean="0"/>
                        <a:t>provision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04810">
                <a:tc>
                  <a:txBody>
                    <a:bodyPr/>
                    <a:lstStyle/>
                    <a:p>
                      <a:pPr marL="5715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Section 3: Energy Market Accounting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 smtClean="0"/>
                        <a:t>Update manual language to reflect the current registration </a:t>
                      </a:r>
                      <a:r>
                        <a:rPr lang="en-US" sz="1800" kern="1200" dirty="0"/>
                        <a:t>rules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Clean-up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902055"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800" kern="1200" dirty="0"/>
                        <a:t>Section 6: Transmission Congestion Accounting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/>
                        <a:t>Update </a:t>
                      </a:r>
                      <a:r>
                        <a:rPr lang="en-US" sz="1800" kern="1200" dirty="0" smtClean="0"/>
                        <a:t>“hours” to “settlement intervals” to reflect subhourly calculation of congestion cost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Incorporate </a:t>
                      </a:r>
                    </a:p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SHS concept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199300">
                <a:tc>
                  <a:txBody>
                    <a:bodyPr/>
                    <a:lstStyle/>
                    <a:p>
                      <a:pPr marL="5715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Section 6: Transmission Congestion Accounting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/>
                        <a:t>Remove </a:t>
                      </a:r>
                      <a:r>
                        <a:rPr lang="en-US" sz="1800" kern="1200" dirty="0" smtClean="0"/>
                        <a:t>description of Transmission Congestion Revenue calculation and FTR Target Allocation  as they are in Section III.5.2.5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Duplicate </a:t>
                      </a:r>
                      <a:endParaRPr lang="en-US" sz="1800" kern="1200" dirty="0" smtClean="0"/>
                    </a:p>
                    <a:p>
                      <a:pPr algn="ctr" fontAlgn="b"/>
                      <a:r>
                        <a:rPr lang="en-US" sz="1800" kern="1200" dirty="0" smtClean="0"/>
                        <a:t>provision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04810"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800" kern="1200" dirty="0"/>
                        <a:t>Section 7: Transmission Losses Accounting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/>
                        <a:t>Remove </a:t>
                      </a:r>
                      <a:r>
                        <a:rPr lang="en-US" sz="1800" kern="1200" dirty="0" smtClean="0"/>
                        <a:t>description</a:t>
                      </a:r>
                      <a:r>
                        <a:rPr lang="en-US" sz="1800" kern="1200" baseline="0" dirty="0" smtClean="0"/>
                        <a:t> of Loss Revenue calculation as it is in Section III.3.2.1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Duplicate </a:t>
                      </a:r>
                      <a:endParaRPr lang="en-US" sz="1800" kern="1200" dirty="0" smtClean="0"/>
                    </a:p>
                    <a:p>
                      <a:pPr algn="ctr" fontAlgn="b"/>
                      <a:r>
                        <a:rPr lang="en-US" sz="1800" kern="1200" dirty="0" smtClean="0"/>
                        <a:t>provision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M-28: Revisions to Incorporate Subhourly Settlement Concept and Clean-up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36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xmlns="" val="2081937908"/>
              </p:ext>
            </p:extLst>
          </p:nvPr>
        </p:nvGraphicFramePr>
        <p:xfrm>
          <a:off x="457200" y="1404938"/>
          <a:ext cx="8229600" cy="4614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581400"/>
                <a:gridCol w="1905000"/>
              </a:tblGrid>
              <a:tr h="3998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Language Reference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 anchor="ctr"/>
                </a:tc>
              </a:tr>
              <a:tr h="897639"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800" kern="1200" dirty="0"/>
                        <a:t>Section 8: Emergency and Security Energy Accounting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/>
                        <a:t>Remove </a:t>
                      </a:r>
                      <a:r>
                        <a:rPr lang="en-US" sz="1800" kern="1200" dirty="0" smtClean="0"/>
                        <a:t>description of Emergency Energy Purchases and Sales as they are in</a:t>
                      </a:r>
                      <a:r>
                        <a:rPr lang="en-US" sz="1800" kern="1200" baseline="0" dirty="0" smtClean="0"/>
                        <a:t> Section III.3.2.6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Duplicate </a:t>
                      </a:r>
                      <a:endParaRPr lang="en-US" sz="1800" kern="1200" dirty="0" smtClean="0"/>
                    </a:p>
                    <a:p>
                      <a:pPr algn="ctr" fontAlgn="b"/>
                      <a:r>
                        <a:rPr lang="en-US" sz="1800" kern="1200" dirty="0" smtClean="0"/>
                        <a:t>provision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193428">
                <a:tc>
                  <a:txBody>
                    <a:bodyPr/>
                    <a:lstStyle/>
                    <a:p>
                      <a:pPr marL="5715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Section 8: Emergency and Security Energy Accounting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 smtClean="0"/>
                        <a:t>Use the defined term “Regional Network</a:t>
                      </a:r>
                      <a:r>
                        <a:rPr lang="en-US" sz="1800" kern="1200" baseline="0" dirty="0" smtClean="0"/>
                        <a:t> Load” instead of “New England Network Load” or “Network Load”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Clean-up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061966"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600" kern="1200" dirty="0"/>
                        <a:t>Section 9: Data Reconciliation and Requested Billing Adjustment for Meter Data Error Accounting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 smtClean="0"/>
                        <a:t>Remove “on an hourly basis” to reflect subhourly</a:t>
                      </a:r>
                      <a:r>
                        <a:rPr lang="en-US" sz="1800" kern="1200" baseline="0" dirty="0" smtClean="0"/>
                        <a:t> settlement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Incorporate </a:t>
                      </a:r>
                    </a:p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SHS concept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061966">
                <a:tc>
                  <a:txBody>
                    <a:bodyPr/>
                    <a:lstStyle/>
                    <a:p>
                      <a:pPr marL="5715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Section 9: Data Reconciliation and Requested Billing Adjustment for Meter Data Error Accounting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/>
                        <a:t>Add </a:t>
                      </a:r>
                      <a:r>
                        <a:rPr lang="en-US" sz="1800" kern="1200" dirty="0" smtClean="0"/>
                        <a:t>manual</a:t>
                      </a:r>
                      <a:r>
                        <a:rPr lang="en-US" sz="1800" kern="1200" baseline="0" dirty="0" smtClean="0"/>
                        <a:t> language to reflect a new ISO report on day 86</a:t>
                      </a:r>
                      <a:r>
                        <a:rPr lang="en-US" sz="1800" kern="1200" baseline="30000" dirty="0" smtClean="0"/>
                        <a:t>th</a:t>
                      </a:r>
                      <a:r>
                        <a:rPr lang="en-US" sz="1800" kern="1200" baseline="0" dirty="0" smtClean="0"/>
                        <a:t> and 100</a:t>
                      </a:r>
                      <a:r>
                        <a:rPr lang="en-US" sz="1800" kern="1200" baseline="30000" dirty="0" smtClean="0"/>
                        <a:t>th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Clean-up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M-28: Revisions to Incorporate Subhourly Settlement Concept and Clean-up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8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xmlns="" val="1635004583"/>
              </p:ext>
            </p:extLst>
          </p:nvPr>
        </p:nvGraphicFramePr>
        <p:xfrm>
          <a:off x="457200" y="1404938"/>
          <a:ext cx="8229600" cy="4614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581400"/>
                <a:gridCol w="1905000"/>
              </a:tblGrid>
              <a:tr h="3850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Language Reference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 anchor="ctr"/>
                </a:tc>
              </a:tr>
              <a:tr h="1409946"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800" kern="1200" dirty="0"/>
                        <a:t>Section 10: Inadvertent Energy Accounting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/>
                        <a:t>Remove </a:t>
                      </a:r>
                      <a:r>
                        <a:rPr lang="en-US" sz="1800" kern="1200" dirty="0" smtClean="0"/>
                        <a:t>description</a:t>
                      </a:r>
                      <a:r>
                        <a:rPr lang="en-US" sz="1800" kern="1200" baseline="0" dirty="0" smtClean="0"/>
                        <a:t> of settlement treatment of Inadvertent Energy as it is in Section III.3.2.1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Duplicate </a:t>
                      </a:r>
                      <a:endParaRPr lang="en-US" sz="1800" kern="1200" dirty="0" smtClean="0"/>
                    </a:p>
                    <a:p>
                      <a:pPr algn="ctr" fontAlgn="b"/>
                      <a:r>
                        <a:rPr lang="en-US" sz="1800" kern="1200" dirty="0" smtClean="0"/>
                        <a:t>provision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09946"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800" kern="1200" dirty="0"/>
                        <a:t>Section 12: Real-Time Settlement Quantities and Procedures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 smtClean="0"/>
                        <a:t>Remove “hourly” as Real-Time markets will be settled subhourly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Incorporate </a:t>
                      </a:r>
                    </a:p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SHS concept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09946">
                <a:tc>
                  <a:txBody>
                    <a:bodyPr/>
                    <a:lstStyle/>
                    <a:p>
                      <a:pPr marL="5715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Section 12: Real-Time Settlement Quantities and Procedures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 smtClean="0"/>
                        <a:t>Rewrite </a:t>
                      </a:r>
                      <a:r>
                        <a:rPr lang="en-US" sz="1800" kern="1200" baseline="0" dirty="0" smtClean="0"/>
                        <a:t>the language on the data reconciliation submittal deadline to clarify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Clean-up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M-28: Revisions to Incorporate Subhourly Settlement Concept and Clean-up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74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M-35</a:t>
            </a:r>
            <a:r>
              <a:rPr lang="en-US" dirty="0"/>
              <a:t> </a:t>
            </a:r>
            <a:r>
              <a:rPr lang="en-US" dirty="0" smtClean="0"/>
              <a:t>changes are primarily cleaning up existing defined terms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9075869"/>
              </p:ext>
            </p:extLst>
          </p:nvPr>
        </p:nvGraphicFramePr>
        <p:xfrm>
          <a:off x="457200" y="1401760"/>
          <a:ext cx="8229600" cy="461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581400"/>
                <a:gridCol w="1905000"/>
              </a:tblGrid>
              <a:tr h="450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Language Reference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 marL="9525" marR="9525" marT="9525" marB="0" anchor="ctr"/>
                </a:tc>
              </a:tr>
              <a:tr h="67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 1-1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“Charge” definition as it is defined in Section I of the tariff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Duplicate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provision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 1-7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Update reference to the tariff section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Clean-up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01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 1-8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“New Brunswick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Security Energy” definition as it is defined in Section I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tariff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Duplicate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provision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01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 1-10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"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RIG (Remote Intelligent Gateway)"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  because "RIG"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 replaced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“RTU”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Feb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Clean-up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01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 1-14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Relocated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“Transmission Congestion” and “Transmission Losses” definitions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Manual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Relocated </a:t>
                      </a:r>
                    </a:p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(Added)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682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M-36 changes are mostly related to moving content from M-28 related to reserve settlement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9382709"/>
              </p:ext>
            </p:extLst>
          </p:nvPr>
        </p:nvGraphicFramePr>
        <p:xfrm>
          <a:off x="457200" y="1401762"/>
          <a:ext cx="8229600" cy="371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352800"/>
                <a:gridCol w="2133600"/>
              </a:tblGrid>
              <a:tr h="403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Language Reference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Explanation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Category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02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/>
                        <a:t>Title Page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/>
                        <a:t>Update the manual </a:t>
                      </a:r>
                      <a:r>
                        <a:rPr lang="en-US" sz="1800" kern="1200" dirty="0" smtClean="0"/>
                        <a:t>name from “Forward Reserve” </a:t>
                      </a:r>
                      <a:r>
                        <a:rPr lang="en-US" sz="1800" kern="1200" dirty="0"/>
                        <a:t>to </a:t>
                      </a:r>
                      <a:r>
                        <a:rPr lang="en-US" sz="1800" kern="1200" dirty="0" smtClean="0"/>
                        <a:t>“Forward</a:t>
                      </a:r>
                      <a:r>
                        <a:rPr lang="en-US" sz="1800" kern="1200" baseline="0" dirty="0" smtClean="0"/>
                        <a:t> Reserve and Real-Time Reserves” to </a:t>
                      </a:r>
                      <a:r>
                        <a:rPr lang="en-US" sz="1800" kern="1200" dirty="0" smtClean="0"/>
                        <a:t>reflect </a:t>
                      </a:r>
                      <a:r>
                        <a:rPr lang="en-US" sz="1800" kern="1200" dirty="0"/>
                        <a:t>relocated content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Relocated </a:t>
                      </a:r>
                    </a:p>
                    <a:p>
                      <a:pPr algn="ctr" fontAlgn="b"/>
                      <a:r>
                        <a:rPr lang="en-US" sz="1800" kern="1200" dirty="0" smtClean="0"/>
                        <a:t>(Added)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9046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/>
                        <a:t>Section 6: Forward </a:t>
                      </a:r>
                      <a:r>
                        <a:rPr lang="en-US" sz="1800" kern="1200" dirty="0" smtClean="0"/>
                        <a:t>Reserve and Real-Time Reserve Accounting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/>
                        <a:t>Relocated from Manual </a:t>
                      </a:r>
                      <a:r>
                        <a:rPr lang="en-US" sz="1800" kern="1200" dirty="0" smtClean="0"/>
                        <a:t>28 to consolidate all reserves related contents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Relocated </a:t>
                      </a:r>
                    </a:p>
                    <a:p>
                      <a:pPr algn="ctr" fontAlgn="b"/>
                      <a:r>
                        <a:rPr lang="en-US" sz="1800" kern="1200" dirty="0" smtClean="0"/>
                        <a:t>(Added)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202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 smtClean="0"/>
                        <a:t>Section 6: Forward Reserve and Real-Time Reserve Accounting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 smtClean="0"/>
                        <a:t>Update “hour” to “settlement interval” to reflect subhourly</a:t>
                      </a:r>
                      <a:r>
                        <a:rPr lang="en-US" sz="1800" kern="1200" baseline="0" dirty="0" smtClean="0"/>
                        <a:t> calculation of Forward Reserve Obligation Charge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Incorporate </a:t>
                      </a:r>
                    </a:p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SHS concept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332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_AMO_UNIQUEIDENTIFIER" val="fe0af1b1-9d07-4979-8ef8-76c98411aab1"/>
  <p:tag name="_AMO_REPORTCONTROLSVISIBLE" val="Empt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16 07 - MC Subhourly Settlement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07 - MC Subhourly Settlement</Template>
  <TotalTime>0</TotalTime>
  <Words>934</Words>
  <Application>Microsoft Office PowerPoint</Application>
  <PresentationFormat>On-screen Show (4:3)</PresentationFormat>
  <Paragraphs>185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2016 07 - MC Subhourly Settlement</vt:lpstr>
      <vt:lpstr>blank</vt:lpstr>
      <vt:lpstr>Slide 1</vt:lpstr>
      <vt:lpstr>Slide 2</vt:lpstr>
      <vt:lpstr>Subhourly Settlement requires conforming changes to the Manuals </vt:lpstr>
      <vt:lpstr>M-28: Revisions to Incorporate Subhourly Settlement Concept and Clean-up</vt:lpstr>
      <vt:lpstr>M-28: Revisions to Incorporate Subhourly Settlement Concept and Clean-up</vt:lpstr>
      <vt:lpstr>M-28: Revisions to Incorporate Subhourly Settlement Concept and Clean-up</vt:lpstr>
      <vt:lpstr>M-28: Revisions to Incorporate Subhourly Settlement Concept and Clean-up</vt:lpstr>
      <vt:lpstr>M-35 changes are primarily cleaning up existing defined terms</vt:lpstr>
      <vt:lpstr>M-36 changes are mostly related to moving content from M-28 related to reserve settlement</vt:lpstr>
      <vt:lpstr>Expected Schedule</vt:lpstr>
      <vt:lpstr>ISO is proposing conforming changes to Manuals for Subhourly Settlement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2016-07-12T19:13:42Z</dcterms:created>
  <dcterms:modified xsi:type="dcterms:W3CDTF">2016-07-12T19:13:48Z</dcterms:modified>
</cp:coreProperties>
</file>