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57"/>
  </p:notesMasterIdLst>
  <p:handoutMasterIdLst>
    <p:handoutMasterId r:id="rId58"/>
  </p:handoutMasterIdLst>
  <p:sldIdLst>
    <p:sldId id="257" r:id="rId3"/>
    <p:sldId id="406" r:id="rId4"/>
    <p:sldId id="281" r:id="rId5"/>
    <p:sldId id="293" r:id="rId6"/>
    <p:sldId id="394" r:id="rId7"/>
    <p:sldId id="327" r:id="rId8"/>
    <p:sldId id="328" r:id="rId9"/>
    <p:sldId id="279" r:id="rId10"/>
    <p:sldId id="325" r:id="rId11"/>
    <p:sldId id="285" r:id="rId12"/>
    <p:sldId id="326" r:id="rId13"/>
    <p:sldId id="284" r:id="rId14"/>
    <p:sldId id="345" r:id="rId15"/>
    <p:sldId id="405" r:id="rId16"/>
    <p:sldId id="329" r:id="rId17"/>
    <p:sldId id="289" r:id="rId18"/>
    <p:sldId id="346" r:id="rId19"/>
    <p:sldId id="336" r:id="rId20"/>
    <p:sldId id="330" r:id="rId21"/>
    <p:sldId id="395" r:id="rId22"/>
    <p:sldId id="310" r:id="rId23"/>
    <p:sldId id="276" r:id="rId24"/>
    <p:sldId id="338" r:id="rId25"/>
    <p:sldId id="396" r:id="rId26"/>
    <p:sldId id="397" r:id="rId27"/>
    <p:sldId id="398" r:id="rId28"/>
    <p:sldId id="399" r:id="rId29"/>
    <p:sldId id="400" r:id="rId30"/>
    <p:sldId id="401" r:id="rId31"/>
    <p:sldId id="403" r:id="rId32"/>
    <p:sldId id="347" r:id="rId33"/>
    <p:sldId id="372" r:id="rId34"/>
    <p:sldId id="373" r:id="rId35"/>
    <p:sldId id="404" r:id="rId36"/>
    <p:sldId id="375" r:id="rId37"/>
    <p:sldId id="380" r:id="rId38"/>
    <p:sldId id="381" r:id="rId39"/>
    <p:sldId id="393" r:id="rId40"/>
    <p:sldId id="389" r:id="rId41"/>
    <p:sldId id="383" r:id="rId42"/>
    <p:sldId id="407" r:id="rId43"/>
    <p:sldId id="270" r:id="rId44"/>
    <p:sldId id="271" r:id="rId45"/>
    <p:sldId id="272" r:id="rId46"/>
    <p:sldId id="294" r:id="rId47"/>
    <p:sldId id="377" r:id="rId48"/>
    <p:sldId id="369" r:id="rId49"/>
    <p:sldId id="390" r:id="rId50"/>
    <p:sldId id="391" r:id="rId51"/>
    <p:sldId id="392" r:id="rId52"/>
    <p:sldId id="378" r:id="rId53"/>
    <p:sldId id="362" r:id="rId54"/>
    <p:sldId id="364" r:id="rId55"/>
    <p:sldId id="365" r:id="rId56"/>
  </p:sldIdLst>
  <p:sldSz cx="9144000" cy="6858000" type="screen4x3"/>
  <p:notesSz cx="6950075" cy="9236075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2777F"/>
    <a:srgbClr val="F68920"/>
    <a:srgbClr val="6FA943"/>
    <a:srgbClr val="CC6600"/>
    <a:srgbClr val="FFCC00"/>
    <a:srgbClr val="FFCC66"/>
    <a:srgbClr val="EC1F25"/>
    <a:srgbClr val="FBB92F"/>
    <a:srgbClr val="77B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681" autoAdjust="0"/>
    <p:restoredTop sz="94701" autoAdjust="0"/>
  </p:normalViewPr>
  <p:slideViewPr>
    <p:cSldViewPr>
      <p:cViewPr varScale="1">
        <p:scale>
          <a:sx n="79" d="100"/>
          <a:sy n="79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9299115388357E-2"/>
          <c:y val="1.7243501341993268E-2"/>
          <c:w val="0.87099020608535049"/>
          <c:h val="0.84185072734552246"/>
        </c:manualLayout>
      </c:layout>
      <c:scatterChart>
        <c:scatterStyle val="smoothMarker"/>
        <c:varyColors val="0"/>
        <c:ser>
          <c:idx val="0"/>
          <c:order val="0"/>
          <c:tx>
            <c:v>Proposed_System</c:v>
          </c:tx>
          <c:spPr>
            <a:ln w="63500"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System!$E$2:$E$548</c:f>
              <c:numCache>
                <c:formatCode>0.000</c:formatCode>
                <c:ptCount val="547"/>
                <c:pt idx="0">
                  <c:v>32.020000000000003</c:v>
                </c:pt>
                <c:pt idx="1">
                  <c:v>32.03</c:v>
                </c:pt>
                <c:pt idx="2">
                  <c:v>32.040000000000006</c:v>
                </c:pt>
                <c:pt idx="3">
                  <c:v>32.050000000000004</c:v>
                </c:pt>
                <c:pt idx="4">
                  <c:v>32.06</c:v>
                </c:pt>
                <c:pt idx="5">
                  <c:v>32.07</c:v>
                </c:pt>
                <c:pt idx="6">
                  <c:v>32.080000000000005</c:v>
                </c:pt>
                <c:pt idx="7">
                  <c:v>32.090000000000003</c:v>
                </c:pt>
                <c:pt idx="8">
                  <c:v>32.1</c:v>
                </c:pt>
                <c:pt idx="9">
                  <c:v>32.110000000000007</c:v>
                </c:pt>
                <c:pt idx="10">
                  <c:v>32.120000000000005</c:v>
                </c:pt>
                <c:pt idx="11">
                  <c:v>32.130000000000003</c:v>
                </c:pt>
                <c:pt idx="12">
                  <c:v>32.14</c:v>
                </c:pt>
                <c:pt idx="13">
                  <c:v>32.150000000000006</c:v>
                </c:pt>
                <c:pt idx="14">
                  <c:v>32.160000000000004</c:v>
                </c:pt>
                <c:pt idx="15">
                  <c:v>32.17</c:v>
                </c:pt>
                <c:pt idx="16">
                  <c:v>32.18</c:v>
                </c:pt>
                <c:pt idx="17">
                  <c:v>32.190000000000005</c:v>
                </c:pt>
                <c:pt idx="18">
                  <c:v>32.200000000000003</c:v>
                </c:pt>
                <c:pt idx="19">
                  <c:v>32.21</c:v>
                </c:pt>
                <c:pt idx="20">
                  <c:v>32.220000000000006</c:v>
                </c:pt>
                <c:pt idx="21">
                  <c:v>32.230000000000004</c:v>
                </c:pt>
                <c:pt idx="22">
                  <c:v>32.24</c:v>
                </c:pt>
                <c:pt idx="23">
                  <c:v>32.25</c:v>
                </c:pt>
                <c:pt idx="24">
                  <c:v>32.260000000000005</c:v>
                </c:pt>
                <c:pt idx="25">
                  <c:v>32.270000000000003</c:v>
                </c:pt>
                <c:pt idx="26">
                  <c:v>32.28</c:v>
                </c:pt>
                <c:pt idx="27">
                  <c:v>32.290000000000006</c:v>
                </c:pt>
                <c:pt idx="28">
                  <c:v>32.300000000000004</c:v>
                </c:pt>
                <c:pt idx="29">
                  <c:v>32.31</c:v>
                </c:pt>
                <c:pt idx="30">
                  <c:v>32.32</c:v>
                </c:pt>
                <c:pt idx="31">
                  <c:v>32.330000000000005</c:v>
                </c:pt>
                <c:pt idx="32">
                  <c:v>32.340000000000003</c:v>
                </c:pt>
                <c:pt idx="33">
                  <c:v>32.35</c:v>
                </c:pt>
                <c:pt idx="34">
                  <c:v>32.360000000000007</c:v>
                </c:pt>
                <c:pt idx="35">
                  <c:v>32.370000000000005</c:v>
                </c:pt>
                <c:pt idx="36">
                  <c:v>32.380000000000003</c:v>
                </c:pt>
                <c:pt idx="37">
                  <c:v>32.39</c:v>
                </c:pt>
                <c:pt idx="38">
                  <c:v>32.400000000000006</c:v>
                </c:pt>
                <c:pt idx="39">
                  <c:v>32.410000000000004</c:v>
                </c:pt>
                <c:pt idx="40">
                  <c:v>32.42</c:v>
                </c:pt>
                <c:pt idx="41">
                  <c:v>32.43</c:v>
                </c:pt>
                <c:pt idx="42">
                  <c:v>32.440000000000005</c:v>
                </c:pt>
                <c:pt idx="43">
                  <c:v>32.450000000000003</c:v>
                </c:pt>
                <c:pt idx="44">
                  <c:v>32.46</c:v>
                </c:pt>
                <c:pt idx="45">
                  <c:v>32.470000000000006</c:v>
                </c:pt>
                <c:pt idx="46">
                  <c:v>32.480000000000004</c:v>
                </c:pt>
                <c:pt idx="47">
                  <c:v>32.49</c:v>
                </c:pt>
                <c:pt idx="48">
                  <c:v>32.5</c:v>
                </c:pt>
                <c:pt idx="49">
                  <c:v>32.510000000000005</c:v>
                </c:pt>
                <c:pt idx="50">
                  <c:v>32.520000000000003</c:v>
                </c:pt>
                <c:pt idx="51">
                  <c:v>32.53</c:v>
                </c:pt>
                <c:pt idx="52">
                  <c:v>32.540000000000006</c:v>
                </c:pt>
                <c:pt idx="53">
                  <c:v>32.550000000000004</c:v>
                </c:pt>
                <c:pt idx="54">
                  <c:v>32.56</c:v>
                </c:pt>
                <c:pt idx="55">
                  <c:v>32.57</c:v>
                </c:pt>
                <c:pt idx="56">
                  <c:v>32.580000000000005</c:v>
                </c:pt>
                <c:pt idx="57">
                  <c:v>32.590000000000003</c:v>
                </c:pt>
                <c:pt idx="58">
                  <c:v>32.6</c:v>
                </c:pt>
                <c:pt idx="59">
                  <c:v>32.610000000000007</c:v>
                </c:pt>
                <c:pt idx="60">
                  <c:v>32.620000000000005</c:v>
                </c:pt>
                <c:pt idx="61">
                  <c:v>32.630000000000003</c:v>
                </c:pt>
                <c:pt idx="62">
                  <c:v>32.64</c:v>
                </c:pt>
                <c:pt idx="63">
                  <c:v>32.650000000000006</c:v>
                </c:pt>
                <c:pt idx="64">
                  <c:v>32.660000000000004</c:v>
                </c:pt>
                <c:pt idx="65">
                  <c:v>32.67</c:v>
                </c:pt>
                <c:pt idx="66">
                  <c:v>32.68</c:v>
                </c:pt>
                <c:pt idx="67">
                  <c:v>32.690000000000005</c:v>
                </c:pt>
                <c:pt idx="68">
                  <c:v>32.700000000000003</c:v>
                </c:pt>
                <c:pt idx="69">
                  <c:v>32.71</c:v>
                </c:pt>
                <c:pt idx="70">
                  <c:v>32.720000000000006</c:v>
                </c:pt>
                <c:pt idx="71">
                  <c:v>32.730000000000004</c:v>
                </c:pt>
                <c:pt idx="72">
                  <c:v>32.74</c:v>
                </c:pt>
                <c:pt idx="73">
                  <c:v>32.75</c:v>
                </c:pt>
                <c:pt idx="74">
                  <c:v>32.760000000000005</c:v>
                </c:pt>
                <c:pt idx="75">
                  <c:v>32.770000000000003</c:v>
                </c:pt>
                <c:pt idx="76">
                  <c:v>32.78</c:v>
                </c:pt>
                <c:pt idx="77">
                  <c:v>32.790000000000006</c:v>
                </c:pt>
                <c:pt idx="78">
                  <c:v>32.800000000000004</c:v>
                </c:pt>
                <c:pt idx="79">
                  <c:v>32.81</c:v>
                </c:pt>
                <c:pt idx="80">
                  <c:v>32.82</c:v>
                </c:pt>
                <c:pt idx="81">
                  <c:v>32.830000000000005</c:v>
                </c:pt>
                <c:pt idx="82">
                  <c:v>32.840000000000003</c:v>
                </c:pt>
                <c:pt idx="83">
                  <c:v>32.85</c:v>
                </c:pt>
                <c:pt idx="84">
                  <c:v>32.860000000000007</c:v>
                </c:pt>
                <c:pt idx="85">
                  <c:v>32.870000000000005</c:v>
                </c:pt>
                <c:pt idx="86">
                  <c:v>32.880000000000003</c:v>
                </c:pt>
                <c:pt idx="87">
                  <c:v>32.89</c:v>
                </c:pt>
                <c:pt idx="88">
                  <c:v>32.900000000000006</c:v>
                </c:pt>
                <c:pt idx="89">
                  <c:v>32.910000000000011</c:v>
                </c:pt>
                <c:pt idx="90">
                  <c:v>32.92</c:v>
                </c:pt>
                <c:pt idx="91">
                  <c:v>32.93</c:v>
                </c:pt>
                <c:pt idx="92">
                  <c:v>32.940000000000005</c:v>
                </c:pt>
                <c:pt idx="93">
                  <c:v>32.950000000000003</c:v>
                </c:pt>
                <c:pt idx="94">
                  <c:v>32.96</c:v>
                </c:pt>
                <c:pt idx="95">
                  <c:v>32.970000000000006</c:v>
                </c:pt>
                <c:pt idx="96">
                  <c:v>32.980000000000004</c:v>
                </c:pt>
                <c:pt idx="97">
                  <c:v>32.99</c:v>
                </c:pt>
                <c:pt idx="98">
                  <c:v>33</c:v>
                </c:pt>
                <c:pt idx="99">
                  <c:v>33.010000000000005</c:v>
                </c:pt>
                <c:pt idx="100">
                  <c:v>33.020000000000003</c:v>
                </c:pt>
                <c:pt idx="101">
                  <c:v>33.03</c:v>
                </c:pt>
                <c:pt idx="102">
                  <c:v>33.040000000000006</c:v>
                </c:pt>
                <c:pt idx="103">
                  <c:v>33.050000000000004</c:v>
                </c:pt>
                <c:pt idx="104">
                  <c:v>33.06</c:v>
                </c:pt>
                <c:pt idx="105">
                  <c:v>33.07</c:v>
                </c:pt>
                <c:pt idx="106">
                  <c:v>33.080000000000005</c:v>
                </c:pt>
                <c:pt idx="107">
                  <c:v>33.090000000000003</c:v>
                </c:pt>
                <c:pt idx="108">
                  <c:v>33.1</c:v>
                </c:pt>
                <c:pt idx="109">
                  <c:v>33.110000000000007</c:v>
                </c:pt>
                <c:pt idx="110">
                  <c:v>33.120000000000005</c:v>
                </c:pt>
                <c:pt idx="111">
                  <c:v>33.130000000000003</c:v>
                </c:pt>
                <c:pt idx="112">
                  <c:v>33.14</c:v>
                </c:pt>
                <c:pt idx="113">
                  <c:v>33.150000000000006</c:v>
                </c:pt>
                <c:pt idx="114">
                  <c:v>33.160000000000011</c:v>
                </c:pt>
                <c:pt idx="115">
                  <c:v>33.17</c:v>
                </c:pt>
                <c:pt idx="116">
                  <c:v>33.18</c:v>
                </c:pt>
                <c:pt idx="117">
                  <c:v>33.190000000000005</c:v>
                </c:pt>
                <c:pt idx="118">
                  <c:v>33.200000000000003</c:v>
                </c:pt>
                <c:pt idx="119">
                  <c:v>33.21</c:v>
                </c:pt>
                <c:pt idx="120">
                  <c:v>33.220000000000006</c:v>
                </c:pt>
                <c:pt idx="121">
                  <c:v>33.230000000000004</c:v>
                </c:pt>
                <c:pt idx="122">
                  <c:v>33.24</c:v>
                </c:pt>
                <c:pt idx="123">
                  <c:v>33.25</c:v>
                </c:pt>
                <c:pt idx="124">
                  <c:v>33.260000000000005</c:v>
                </c:pt>
                <c:pt idx="125">
                  <c:v>33.270000000000003</c:v>
                </c:pt>
                <c:pt idx="126">
                  <c:v>33.28</c:v>
                </c:pt>
                <c:pt idx="127">
                  <c:v>33.290000000000006</c:v>
                </c:pt>
                <c:pt idx="128">
                  <c:v>33.300000000000004</c:v>
                </c:pt>
                <c:pt idx="129">
                  <c:v>33.31</c:v>
                </c:pt>
                <c:pt idx="130">
                  <c:v>33.32</c:v>
                </c:pt>
                <c:pt idx="131">
                  <c:v>33.330000000000005</c:v>
                </c:pt>
                <c:pt idx="132">
                  <c:v>33.340000000000003</c:v>
                </c:pt>
                <c:pt idx="133">
                  <c:v>33.35</c:v>
                </c:pt>
                <c:pt idx="134">
                  <c:v>33.360000000000007</c:v>
                </c:pt>
                <c:pt idx="135">
                  <c:v>33.370000000000005</c:v>
                </c:pt>
                <c:pt idx="136">
                  <c:v>33.380000000000003</c:v>
                </c:pt>
                <c:pt idx="137">
                  <c:v>33.39</c:v>
                </c:pt>
                <c:pt idx="138">
                  <c:v>33.400000000000006</c:v>
                </c:pt>
                <c:pt idx="139">
                  <c:v>33.410000000000011</c:v>
                </c:pt>
                <c:pt idx="140">
                  <c:v>33.42</c:v>
                </c:pt>
                <c:pt idx="141">
                  <c:v>33.43</c:v>
                </c:pt>
                <c:pt idx="142">
                  <c:v>33.440000000000005</c:v>
                </c:pt>
                <c:pt idx="143">
                  <c:v>33.450000000000003</c:v>
                </c:pt>
                <c:pt idx="144">
                  <c:v>33.453390776879402</c:v>
                </c:pt>
                <c:pt idx="145">
                  <c:v>33.46</c:v>
                </c:pt>
                <c:pt idx="146">
                  <c:v>33.470000000000006</c:v>
                </c:pt>
                <c:pt idx="147">
                  <c:v>33.480000000000004</c:v>
                </c:pt>
                <c:pt idx="148">
                  <c:v>33.49</c:v>
                </c:pt>
                <c:pt idx="149">
                  <c:v>33.5</c:v>
                </c:pt>
                <c:pt idx="150">
                  <c:v>33.510000000000005</c:v>
                </c:pt>
                <c:pt idx="151">
                  <c:v>33.520000000000003</c:v>
                </c:pt>
                <c:pt idx="152">
                  <c:v>33.53</c:v>
                </c:pt>
                <c:pt idx="153">
                  <c:v>33.540000000000006</c:v>
                </c:pt>
                <c:pt idx="154">
                  <c:v>33.550000000000004</c:v>
                </c:pt>
                <c:pt idx="155">
                  <c:v>33.56</c:v>
                </c:pt>
                <c:pt idx="156">
                  <c:v>33.57</c:v>
                </c:pt>
                <c:pt idx="157">
                  <c:v>33.580000000000005</c:v>
                </c:pt>
                <c:pt idx="158">
                  <c:v>33.590000000000003</c:v>
                </c:pt>
                <c:pt idx="159">
                  <c:v>33.6</c:v>
                </c:pt>
                <c:pt idx="160">
                  <c:v>33.610000000000007</c:v>
                </c:pt>
                <c:pt idx="161">
                  <c:v>33.620000000000005</c:v>
                </c:pt>
                <c:pt idx="162">
                  <c:v>33.630000000000003</c:v>
                </c:pt>
                <c:pt idx="163">
                  <c:v>33.64</c:v>
                </c:pt>
                <c:pt idx="164">
                  <c:v>33.650000000000006</c:v>
                </c:pt>
                <c:pt idx="165">
                  <c:v>33.660000000000011</c:v>
                </c:pt>
                <c:pt idx="166">
                  <c:v>33.67</c:v>
                </c:pt>
                <c:pt idx="167">
                  <c:v>33.680000000000007</c:v>
                </c:pt>
                <c:pt idx="168">
                  <c:v>33.690000000000005</c:v>
                </c:pt>
                <c:pt idx="169">
                  <c:v>33.700000000000003</c:v>
                </c:pt>
                <c:pt idx="170">
                  <c:v>33.71</c:v>
                </c:pt>
                <c:pt idx="171">
                  <c:v>33.720000000000006</c:v>
                </c:pt>
                <c:pt idx="172">
                  <c:v>33.730000000000004</c:v>
                </c:pt>
                <c:pt idx="173">
                  <c:v>33.74</c:v>
                </c:pt>
                <c:pt idx="174">
                  <c:v>33.75</c:v>
                </c:pt>
                <c:pt idx="175">
                  <c:v>33.760000000000005</c:v>
                </c:pt>
                <c:pt idx="176">
                  <c:v>33.770000000000003</c:v>
                </c:pt>
                <c:pt idx="177">
                  <c:v>33.78</c:v>
                </c:pt>
                <c:pt idx="178">
                  <c:v>33.790000000000006</c:v>
                </c:pt>
                <c:pt idx="179">
                  <c:v>33.800000000000004</c:v>
                </c:pt>
                <c:pt idx="180">
                  <c:v>33.81</c:v>
                </c:pt>
                <c:pt idx="181">
                  <c:v>33.82</c:v>
                </c:pt>
                <c:pt idx="182">
                  <c:v>33.830000000000005</c:v>
                </c:pt>
                <c:pt idx="183">
                  <c:v>33.840000000000003</c:v>
                </c:pt>
                <c:pt idx="184">
                  <c:v>33.85</c:v>
                </c:pt>
                <c:pt idx="185">
                  <c:v>33.860000000000007</c:v>
                </c:pt>
                <c:pt idx="186">
                  <c:v>33.870000000000005</c:v>
                </c:pt>
                <c:pt idx="187">
                  <c:v>33.880000000000003</c:v>
                </c:pt>
                <c:pt idx="188">
                  <c:v>33.89</c:v>
                </c:pt>
                <c:pt idx="189">
                  <c:v>33.900000000000006</c:v>
                </c:pt>
                <c:pt idx="190">
                  <c:v>33.910000000000011</c:v>
                </c:pt>
                <c:pt idx="191">
                  <c:v>33.92</c:v>
                </c:pt>
                <c:pt idx="192">
                  <c:v>33.930000000000007</c:v>
                </c:pt>
                <c:pt idx="193">
                  <c:v>33.940000000000005</c:v>
                </c:pt>
                <c:pt idx="194">
                  <c:v>33.950000000000003</c:v>
                </c:pt>
                <c:pt idx="195">
                  <c:v>33.96</c:v>
                </c:pt>
                <c:pt idx="196">
                  <c:v>33.970000000000006</c:v>
                </c:pt>
                <c:pt idx="197">
                  <c:v>33.980000000000004</c:v>
                </c:pt>
                <c:pt idx="198">
                  <c:v>33.99</c:v>
                </c:pt>
                <c:pt idx="199">
                  <c:v>34</c:v>
                </c:pt>
                <c:pt idx="200">
                  <c:v>34.010000000000005</c:v>
                </c:pt>
                <c:pt idx="201">
                  <c:v>34.020000000000003</c:v>
                </c:pt>
                <c:pt idx="202">
                  <c:v>34.03</c:v>
                </c:pt>
                <c:pt idx="203">
                  <c:v>34.040000000000006</c:v>
                </c:pt>
                <c:pt idx="204">
                  <c:v>34.050000000000004</c:v>
                </c:pt>
                <c:pt idx="205">
                  <c:v>34.06</c:v>
                </c:pt>
                <c:pt idx="206">
                  <c:v>34.07</c:v>
                </c:pt>
                <c:pt idx="207">
                  <c:v>34.080000000000005</c:v>
                </c:pt>
                <c:pt idx="208">
                  <c:v>34.090000000000003</c:v>
                </c:pt>
                <c:pt idx="209">
                  <c:v>34.1</c:v>
                </c:pt>
                <c:pt idx="210">
                  <c:v>34.11</c:v>
                </c:pt>
                <c:pt idx="211">
                  <c:v>34.120000000000005</c:v>
                </c:pt>
                <c:pt idx="212">
                  <c:v>34.130000000000003</c:v>
                </c:pt>
                <c:pt idx="213">
                  <c:v>34.14</c:v>
                </c:pt>
                <c:pt idx="214">
                  <c:v>34.150000000000006</c:v>
                </c:pt>
                <c:pt idx="215">
                  <c:v>34.160000000000011</c:v>
                </c:pt>
                <c:pt idx="216">
                  <c:v>34.17</c:v>
                </c:pt>
                <c:pt idx="217">
                  <c:v>34.180000000000007</c:v>
                </c:pt>
                <c:pt idx="218">
                  <c:v>34.190000000000005</c:v>
                </c:pt>
                <c:pt idx="219">
                  <c:v>34.200000000000003</c:v>
                </c:pt>
                <c:pt idx="220">
                  <c:v>34.21</c:v>
                </c:pt>
                <c:pt idx="221">
                  <c:v>34.220000000000006</c:v>
                </c:pt>
                <c:pt idx="222">
                  <c:v>34.230000000000004</c:v>
                </c:pt>
                <c:pt idx="223">
                  <c:v>34.24</c:v>
                </c:pt>
                <c:pt idx="224">
                  <c:v>34.25</c:v>
                </c:pt>
                <c:pt idx="225">
                  <c:v>34.260000000000005</c:v>
                </c:pt>
                <c:pt idx="226">
                  <c:v>34.270000000000003</c:v>
                </c:pt>
                <c:pt idx="227">
                  <c:v>34.28</c:v>
                </c:pt>
                <c:pt idx="228">
                  <c:v>34.290000000000006</c:v>
                </c:pt>
                <c:pt idx="229">
                  <c:v>34.300000000000004</c:v>
                </c:pt>
                <c:pt idx="230">
                  <c:v>34.31</c:v>
                </c:pt>
                <c:pt idx="231">
                  <c:v>34.32</c:v>
                </c:pt>
                <c:pt idx="232">
                  <c:v>34.330000000000005</c:v>
                </c:pt>
                <c:pt idx="233">
                  <c:v>34.340000000000003</c:v>
                </c:pt>
                <c:pt idx="234">
                  <c:v>34.35</c:v>
                </c:pt>
                <c:pt idx="235">
                  <c:v>34.36</c:v>
                </c:pt>
                <c:pt idx="236">
                  <c:v>34.370000000000005</c:v>
                </c:pt>
                <c:pt idx="237">
                  <c:v>34.380000000000003</c:v>
                </c:pt>
                <c:pt idx="238">
                  <c:v>34.39</c:v>
                </c:pt>
                <c:pt idx="239">
                  <c:v>34.400000000000006</c:v>
                </c:pt>
                <c:pt idx="240">
                  <c:v>34.410000000000011</c:v>
                </c:pt>
                <c:pt idx="241">
                  <c:v>34.42</c:v>
                </c:pt>
                <c:pt idx="242">
                  <c:v>34.430000000000007</c:v>
                </c:pt>
                <c:pt idx="243">
                  <c:v>34.440000000000005</c:v>
                </c:pt>
                <c:pt idx="244">
                  <c:v>34.450000000000003</c:v>
                </c:pt>
                <c:pt idx="245">
                  <c:v>34.46</c:v>
                </c:pt>
                <c:pt idx="246">
                  <c:v>34.470000000000006</c:v>
                </c:pt>
                <c:pt idx="247">
                  <c:v>34.480000000000004</c:v>
                </c:pt>
                <c:pt idx="248">
                  <c:v>34.49</c:v>
                </c:pt>
                <c:pt idx="249">
                  <c:v>34.5</c:v>
                </c:pt>
                <c:pt idx="250">
                  <c:v>34.510000000000005</c:v>
                </c:pt>
                <c:pt idx="251">
                  <c:v>34.520000000000003</c:v>
                </c:pt>
                <c:pt idx="252">
                  <c:v>34.53</c:v>
                </c:pt>
                <c:pt idx="253">
                  <c:v>34.540000000000006</c:v>
                </c:pt>
                <c:pt idx="254">
                  <c:v>34.550000000000004</c:v>
                </c:pt>
                <c:pt idx="255">
                  <c:v>34.56</c:v>
                </c:pt>
                <c:pt idx="256">
                  <c:v>34.57</c:v>
                </c:pt>
                <c:pt idx="257">
                  <c:v>34.580000000000005</c:v>
                </c:pt>
                <c:pt idx="258">
                  <c:v>34.590000000000003</c:v>
                </c:pt>
                <c:pt idx="259">
                  <c:v>34.6</c:v>
                </c:pt>
                <c:pt idx="260">
                  <c:v>34.61</c:v>
                </c:pt>
                <c:pt idx="261">
                  <c:v>34.620000000000005</c:v>
                </c:pt>
                <c:pt idx="262">
                  <c:v>34.630000000000003</c:v>
                </c:pt>
                <c:pt idx="263">
                  <c:v>34.64</c:v>
                </c:pt>
                <c:pt idx="264">
                  <c:v>34.650000000000006</c:v>
                </c:pt>
                <c:pt idx="265">
                  <c:v>34.660000000000011</c:v>
                </c:pt>
                <c:pt idx="266">
                  <c:v>34.67</c:v>
                </c:pt>
                <c:pt idx="267">
                  <c:v>34.680000000000007</c:v>
                </c:pt>
                <c:pt idx="268">
                  <c:v>34.690000000000005</c:v>
                </c:pt>
                <c:pt idx="269">
                  <c:v>34.700000000000003</c:v>
                </c:pt>
                <c:pt idx="270">
                  <c:v>34.71</c:v>
                </c:pt>
                <c:pt idx="271">
                  <c:v>34.711029272847398</c:v>
                </c:pt>
                <c:pt idx="272">
                  <c:v>34.720000000000006</c:v>
                </c:pt>
                <c:pt idx="273">
                  <c:v>34.730000000000004</c:v>
                </c:pt>
                <c:pt idx="274">
                  <c:v>34.74</c:v>
                </c:pt>
                <c:pt idx="275">
                  <c:v>34.750000000000007</c:v>
                </c:pt>
                <c:pt idx="276">
                  <c:v>34.760000000000005</c:v>
                </c:pt>
                <c:pt idx="277">
                  <c:v>34.770000000000003</c:v>
                </c:pt>
                <c:pt idx="278">
                  <c:v>34.78</c:v>
                </c:pt>
                <c:pt idx="279">
                  <c:v>34.790000000000006</c:v>
                </c:pt>
                <c:pt idx="280">
                  <c:v>34.800000000000004</c:v>
                </c:pt>
                <c:pt idx="281">
                  <c:v>34.81</c:v>
                </c:pt>
                <c:pt idx="282">
                  <c:v>34.820000000000007</c:v>
                </c:pt>
                <c:pt idx="283">
                  <c:v>34.830000000000005</c:v>
                </c:pt>
                <c:pt idx="284">
                  <c:v>34.840000000000003</c:v>
                </c:pt>
                <c:pt idx="285">
                  <c:v>34.850000000000009</c:v>
                </c:pt>
                <c:pt idx="286">
                  <c:v>34.860000000000007</c:v>
                </c:pt>
                <c:pt idx="287">
                  <c:v>34.870000000000005</c:v>
                </c:pt>
                <c:pt idx="288">
                  <c:v>34.880000000000003</c:v>
                </c:pt>
                <c:pt idx="289">
                  <c:v>34.890000000000008</c:v>
                </c:pt>
                <c:pt idx="290">
                  <c:v>34.900000000000006</c:v>
                </c:pt>
                <c:pt idx="291">
                  <c:v>34.910000000000011</c:v>
                </c:pt>
                <c:pt idx="292">
                  <c:v>34.92</c:v>
                </c:pt>
                <c:pt idx="293">
                  <c:v>34.930000000000007</c:v>
                </c:pt>
                <c:pt idx="294">
                  <c:v>34.940000000000005</c:v>
                </c:pt>
                <c:pt idx="295">
                  <c:v>34.950000000000003</c:v>
                </c:pt>
                <c:pt idx="296">
                  <c:v>34.960000000000008</c:v>
                </c:pt>
                <c:pt idx="297">
                  <c:v>34.970000000000006</c:v>
                </c:pt>
                <c:pt idx="298">
                  <c:v>34.980000000000004</c:v>
                </c:pt>
                <c:pt idx="299">
                  <c:v>34.99</c:v>
                </c:pt>
                <c:pt idx="300">
                  <c:v>35.000000000000007</c:v>
                </c:pt>
                <c:pt idx="301">
                  <c:v>35.010000000000005</c:v>
                </c:pt>
                <c:pt idx="302">
                  <c:v>35.020000000000003</c:v>
                </c:pt>
                <c:pt idx="303">
                  <c:v>35.03</c:v>
                </c:pt>
                <c:pt idx="304">
                  <c:v>35.040000000000006</c:v>
                </c:pt>
                <c:pt idx="305">
                  <c:v>35.050000000000004</c:v>
                </c:pt>
                <c:pt idx="306">
                  <c:v>35.06</c:v>
                </c:pt>
                <c:pt idx="307">
                  <c:v>35.070000000000007</c:v>
                </c:pt>
                <c:pt idx="308">
                  <c:v>35.080000000000005</c:v>
                </c:pt>
                <c:pt idx="309">
                  <c:v>35.090000000000003</c:v>
                </c:pt>
                <c:pt idx="310">
                  <c:v>35.100000000000009</c:v>
                </c:pt>
                <c:pt idx="311">
                  <c:v>35.110000000000007</c:v>
                </c:pt>
                <c:pt idx="312">
                  <c:v>35.120000000000005</c:v>
                </c:pt>
                <c:pt idx="313">
                  <c:v>35.130000000000003</c:v>
                </c:pt>
                <c:pt idx="314">
                  <c:v>35.140000000000008</c:v>
                </c:pt>
                <c:pt idx="315">
                  <c:v>35.150000000000006</c:v>
                </c:pt>
                <c:pt idx="316">
                  <c:v>35.160000000000011</c:v>
                </c:pt>
                <c:pt idx="317">
                  <c:v>35.17</c:v>
                </c:pt>
                <c:pt idx="318">
                  <c:v>35.180000000000007</c:v>
                </c:pt>
                <c:pt idx="319">
                  <c:v>35.190000000000005</c:v>
                </c:pt>
                <c:pt idx="320">
                  <c:v>35.200000000000003</c:v>
                </c:pt>
                <c:pt idx="321">
                  <c:v>35.210000000000008</c:v>
                </c:pt>
                <c:pt idx="322">
                  <c:v>35.220000000000006</c:v>
                </c:pt>
                <c:pt idx="323">
                  <c:v>35.230000000000004</c:v>
                </c:pt>
                <c:pt idx="324">
                  <c:v>35.24</c:v>
                </c:pt>
                <c:pt idx="325">
                  <c:v>35.250000000000007</c:v>
                </c:pt>
                <c:pt idx="326">
                  <c:v>35.260000000000005</c:v>
                </c:pt>
                <c:pt idx="327">
                  <c:v>35.270000000000003</c:v>
                </c:pt>
                <c:pt idx="328">
                  <c:v>35.28</c:v>
                </c:pt>
                <c:pt idx="329">
                  <c:v>35.290000000000006</c:v>
                </c:pt>
                <c:pt idx="330">
                  <c:v>35.300000000000004</c:v>
                </c:pt>
                <c:pt idx="331">
                  <c:v>35.31</c:v>
                </c:pt>
                <c:pt idx="332">
                  <c:v>35.320000000000007</c:v>
                </c:pt>
                <c:pt idx="333">
                  <c:v>35.330000000000005</c:v>
                </c:pt>
                <c:pt idx="334">
                  <c:v>35.340000000000003</c:v>
                </c:pt>
                <c:pt idx="335">
                  <c:v>35.350000000000009</c:v>
                </c:pt>
                <c:pt idx="336">
                  <c:v>35.360000000000007</c:v>
                </c:pt>
                <c:pt idx="337">
                  <c:v>35.370000000000005</c:v>
                </c:pt>
                <c:pt idx="338">
                  <c:v>35.380000000000003</c:v>
                </c:pt>
                <c:pt idx="339">
                  <c:v>35.390000000000008</c:v>
                </c:pt>
                <c:pt idx="340">
                  <c:v>35.400000000000006</c:v>
                </c:pt>
                <c:pt idx="341">
                  <c:v>35.410000000000011</c:v>
                </c:pt>
                <c:pt idx="342">
                  <c:v>35.42</c:v>
                </c:pt>
                <c:pt idx="343">
                  <c:v>35.430000000000007</c:v>
                </c:pt>
                <c:pt idx="344">
                  <c:v>35.433029272847399</c:v>
                </c:pt>
                <c:pt idx="345">
                  <c:v>35.440000000000005</c:v>
                </c:pt>
                <c:pt idx="346">
                  <c:v>35.450000000000003</c:v>
                </c:pt>
                <c:pt idx="347">
                  <c:v>35.460000000000008</c:v>
                </c:pt>
                <c:pt idx="348">
                  <c:v>35.470000000000006</c:v>
                </c:pt>
                <c:pt idx="349">
                  <c:v>35.480000000000004</c:v>
                </c:pt>
                <c:pt idx="350">
                  <c:v>35.49</c:v>
                </c:pt>
                <c:pt idx="351">
                  <c:v>35.500000000000007</c:v>
                </c:pt>
                <c:pt idx="352">
                  <c:v>35.510000000000005</c:v>
                </c:pt>
                <c:pt idx="353">
                  <c:v>35.520000000000003</c:v>
                </c:pt>
                <c:pt idx="354">
                  <c:v>35.53</c:v>
                </c:pt>
                <c:pt idx="355">
                  <c:v>35.540000000000006</c:v>
                </c:pt>
                <c:pt idx="356">
                  <c:v>35.550000000000004</c:v>
                </c:pt>
                <c:pt idx="357">
                  <c:v>35.56</c:v>
                </c:pt>
                <c:pt idx="358">
                  <c:v>35.570000000000007</c:v>
                </c:pt>
                <c:pt idx="359">
                  <c:v>35.580000000000005</c:v>
                </c:pt>
                <c:pt idx="360">
                  <c:v>35.590000000000003</c:v>
                </c:pt>
                <c:pt idx="361">
                  <c:v>35.6</c:v>
                </c:pt>
                <c:pt idx="362">
                  <c:v>35.610000000000007</c:v>
                </c:pt>
                <c:pt idx="363">
                  <c:v>35.620000000000005</c:v>
                </c:pt>
                <c:pt idx="364">
                  <c:v>35.630000000000003</c:v>
                </c:pt>
                <c:pt idx="365">
                  <c:v>35.640000000000008</c:v>
                </c:pt>
                <c:pt idx="366">
                  <c:v>35.650000000000006</c:v>
                </c:pt>
                <c:pt idx="367">
                  <c:v>35.660000000000011</c:v>
                </c:pt>
                <c:pt idx="368">
                  <c:v>35.67</c:v>
                </c:pt>
                <c:pt idx="369">
                  <c:v>35.680000000000007</c:v>
                </c:pt>
                <c:pt idx="370">
                  <c:v>35.690000000000005</c:v>
                </c:pt>
                <c:pt idx="371">
                  <c:v>35.700000000000003</c:v>
                </c:pt>
                <c:pt idx="372">
                  <c:v>35.710000000000008</c:v>
                </c:pt>
                <c:pt idx="373">
                  <c:v>35.720000000000006</c:v>
                </c:pt>
                <c:pt idx="374">
                  <c:v>35.730000000000004</c:v>
                </c:pt>
                <c:pt idx="375">
                  <c:v>35.74</c:v>
                </c:pt>
                <c:pt idx="376">
                  <c:v>35.750000000000007</c:v>
                </c:pt>
                <c:pt idx="377">
                  <c:v>35.760000000000005</c:v>
                </c:pt>
                <c:pt idx="378">
                  <c:v>35.770000000000003</c:v>
                </c:pt>
                <c:pt idx="379">
                  <c:v>35.78</c:v>
                </c:pt>
                <c:pt idx="380">
                  <c:v>35.790000000000006</c:v>
                </c:pt>
                <c:pt idx="381">
                  <c:v>35.800000000000004</c:v>
                </c:pt>
                <c:pt idx="382">
                  <c:v>35.81</c:v>
                </c:pt>
                <c:pt idx="383">
                  <c:v>35.820000000000007</c:v>
                </c:pt>
                <c:pt idx="384">
                  <c:v>35.830000000000005</c:v>
                </c:pt>
                <c:pt idx="385">
                  <c:v>35.840000000000003</c:v>
                </c:pt>
                <c:pt idx="386">
                  <c:v>35.85</c:v>
                </c:pt>
                <c:pt idx="387">
                  <c:v>35.860000000000007</c:v>
                </c:pt>
                <c:pt idx="388">
                  <c:v>35.870000000000005</c:v>
                </c:pt>
                <c:pt idx="389">
                  <c:v>35.880000000000003</c:v>
                </c:pt>
                <c:pt idx="390">
                  <c:v>35.890000000000008</c:v>
                </c:pt>
                <c:pt idx="391">
                  <c:v>35.900000000000006</c:v>
                </c:pt>
                <c:pt idx="392">
                  <c:v>35.910000000000011</c:v>
                </c:pt>
                <c:pt idx="393">
                  <c:v>35.92</c:v>
                </c:pt>
                <c:pt idx="394">
                  <c:v>35.930000000000007</c:v>
                </c:pt>
                <c:pt idx="395">
                  <c:v>35.940000000000005</c:v>
                </c:pt>
                <c:pt idx="396">
                  <c:v>35.950000000000003</c:v>
                </c:pt>
                <c:pt idx="397">
                  <c:v>35.960000000000008</c:v>
                </c:pt>
                <c:pt idx="398">
                  <c:v>35.970000000000006</c:v>
                </c:pt>
                <c:pt idx="399">
                  <c:v>35.980000000000004</c:v>
                </c:pt>
                <c:pt idx="400">
                  <c:v>35.99</c:v>
                </c:pt>
                <c:pt idx="401">
                  <c:v>36.000000000000007</c:v>
                </c:pt>
                <c:pt idx="402">
                  <c:v>36.010000000000005</c:v>
                </c:pt>
                <c:pt idx="403">
                  <c:v>36.020000000000003</c:v>
                </c:pt>
                <c:pt idx="404">
                  <c:v>36.030000000000008</c:v>
                </c:pt>
                <c:pt idx="405">
                  <c:v>36.040000000000006</c:v>
                </c:pt>
                <c:pt idx="406">
                  <c:v>36.050000000000004</c:v>
                </c:pt>
                <c:pt idx="407">
                  <c:v>36.06</c:v>
                </c:pt>
                <c:pt idx="408">
                  <c:v>36.070000000000007</c:v>
                </c:pt>
                <c:pt idx="409">
                  <c:v>36.080000000000005</c:v>
                </c:pt>
                <c:pt idx="410">
                  <c:v>36.090000000000003</c:v>
                </c:pt>
                <c:pt idx="411">
                  <c:v>36.1</c:v>
                </c:pt>
                <c:pt idx="412">
                  <c:v>36.110000000000007</c:v>
                </c:pt>
                <c:pt idx="413">
                  <c:v>36.120000000000005</c:v>
                </c:pt>
                <c:pt idx="414">
                  <c:v>36.130000000000003</c:v>
                </c:pt>
                <c:pt idx="415">
                  <c:v>36.140000000000008</c:v>
                </c:pt>
                <c:pt idx="416">
                  <c:v>36.150000000000006</c:v>
                </c:pt>
                <c:pt idx="417">
                  <c:v>36.160000000000011</c:v>
                </c:pt>
                <c:pt idx="418">
                  <c:v>36.17</c:v>
                </c:pt>
                <c:pt idx="419">
                  <c:v>36.180000000000007</c:v>
                </c:pt>
                <c:pt idx="420">
                  <c:v>36.190000000000005</c:v>
                </c:pt>
                <c:pt idx="421">
                  <c:v>36.200000000000003</c:v>
                </c:pt>
                <c:pt idx="422">
                  <c:v>36.210000000000008</c:v>
                </c:pt>
                <c:pt idx="423">
                  <c:v>36.220000000000006</c:v>
                </c:pt>
                <c:pt idx="424">
                  <c:v>36.230000000000004</c:v>
                </c:pt>
                <c:pt idx="425">
                  <c:v>36.24</c:v>
                </c:pt>
                <c:pt idx="426">
                  <c:v>36.250000000000007</c:v>
                </c:pt>
                <c:pt idx="427">
                  <c:v>36.260000000000005</c:v>
                </c:pt>
                <c:pt idx="428">
                  <c:v>36.270000000000003</c:v>
                </c:pt>
                <c:pt idx="429">
                  <c:v>36.280000000000008</c:v>
                </c:pt>
                <c:pt idx="430">
                  <c:v>36.290000000000006</c:v>
                </c:pt>
                <c:pt idx="431">
                  <c:v>36.300000000000004</c:v>
                </c:pt>
                <c:pt idx="432">
                  <c:v>36.31</c:v>
                </c:pt>
                <c:pt idx="433">
                  <c:v>36.320000000000007</c:v>
                </c:pt>
                <c:pt idx="434">
                  <c:v>36.330000000000005</c:v>
                </c:pt>
                <c:pt idx="435">
                  <c:v>36.340000000000003</c:v>
                </c:pt>
                <c:pt idx="436">
                  <c:v>36.35</c:v>
                </c:pt>
                <c:pt idx="437">
                  <c:v>36.360000000000007</c:v>
                </c:pt>
                <c:pt idx="438">
                  <c:v>36.370000000000005</c:v>
                </c:pt>
                <c:pt idx="439">
                  <c:v>36.380000000000003</c:v>
                </c:pt>
                <c:pt idx="440">
                  <c:v>36.390000000000008</c:v>
                </c:pt>
                <c:pt idx="441">
                  <c:v>36.400000000000006</c:v>
                </c:pt>
                <c:pt idx="442">
                  <c:v>36.410000000000011</c:v>
                </c:pt>
                <c:pt idx="443">
                  <c:v>36.42</c:v>
                </c:pt>
                <c:pt idx="444">
                  <c:v>36.430000000000007</c:v>
                </c:pt>
                <c:pt idx="445">
                  <c:v>36.440000000000005</c:v>
                </c:pt>
                <c:pt idx="446">
                  <c:v>36.450000000000003</c:v>
                </c:pt>
                <c:pt idx="447">
                  <c:v>36.460000000000008</c:v>
                </c:pt>
                <c:pt idx="448">
                  <c:v>36.470000000000006</c:v>
                </c:pt>
                <c:pt idx="449">
                  <c:v>36.480000000000004</c:v>
                </c:pt>
                <c:pt idx="450">
                  <c:v>36.49</c:v>
                </c:pt>
                <c:pt idx="451">
                  <c:v>36.500000000000007</c:v>
                </c:pt>
                <c:pt idx="452">
                  <c:v>36.510000000000005</c:v>
                </c:pt>
                <c:pt idx="453">
                  <c:v>36.520000000000003</c:v>
                </c:pt>
                <c:pt idx="454">
                  <c:v>36.530000000000008</c:v>
                </c:pt>
                <c:pt idx="455">
                  <c:v>36.540000000000006</c:v>
                </c:pt>
                <c:pt idx="456">
                  <c:v>36.550000000000004</c:v>
                </c:pt>
                <c:pt idx="457">
                  <c:v>36.56</c:v>
                </c:pt>
                <c:pt idx="458">
                  <c:v>36.570000000000007</c:v>
                </c:pt>
                <c:pt idx="459">
                  <c:v>36.580000000000005</c:v>
                </c:pt>
                <c:pt idx="460">
                  <c:v>36.590000000000003</c:v>
                </c:pt>
                <c:pt idx="461">
                  <c:v>36.6</c:v>
                </c:pt>
                <c:pt idx="462">
                  <c:v>36.610000000000007</c:v>
                </c:pt>
                <c:pt idx="463">
                  <c:v>36.620000000000005</c:v>
                </c:pt>
                <c:pt idx="464">
                  <c:v>36.630000000000003</c:v>
                </c:pt>
                <c:pt idx="465">
                  <c:v>36.640000000000008</c:v>
                </c:pt>
                <c:pt idx="466">
                  <c:v>36.650000000000006</c:v>
                </c:pt>
                <c:pt idx="467">
                  <c:v>36.660000000000011</c:v>
                </c:pt>
                <c:pt idx="468">
                  <c:v>36.67</c:v>
                </c:pt>
                <c:pt idx="469">
                  <c:v>36.680000000000007</c:v>
                </c:pt>
                <c:pt idx="470">
                  <c:v>36.690000000000005</c:v>
                </c:pt>
                <c:pt idx="471">
                  <c:v>36.700000000000003</c:v>
                </c:pt>
                <c:pt idx="472">
                  <c:v>36.710000000000008</c:v>
                </c:pt>
                <c:pt idx="473">
                  <c:v>36.720000000000006</c:v>
                </c:pt>
                <c:pt idx="474">
                  <c:v>36.730000000000004</c:v>
                </c:pt>
                <c:pt idx="475">
                  <c:v>36.74</c:v>
                </c:pt>
                <c:pt idx="476">
                  <c:v>36.750000000000007</c:v>
                </c:pt>
                <c:pt idx="477">
                  <c:v>36.760000000000005</c:v>
                </c:pt>
                <c:pt idx="478">
                  <c:v>36.770000000000003</c:v>
                </c:pt>
                <c:pt idx="479">
                  <c:v>36.780000000000008</c:v>
                </c:pt>
                <c:pt idx="480">
                  <c:v>36.790000000000006</c:v>
                </c:pt>
                <c:pt idx="481">
                  <c:v>36.800000000000004</c:v>
                </c:pt>
                <c:pt idx="482">
                  <c:v>36.81</c:v>
                </c:pt>
                <c:pt idx="483">
                  <c:v>36.820000000000007</c:v>
                </c:pt>
                <c:pt idx="484">
                  <c:v>36.830000000000005</c:v>
                </c:pt>
                <c:pt idx="485">
                  <c:v>36.840000000000003</c:v>
                </c:pt>
                <c:pt idx="486">
                  <c:v>36.85</c:v>
                </c:pt>
                <c:pt idx="487">
                  <c:v>36.860000000000007</c:v>
                </c:pt>
                <c:pt idx="488">
                  <c:v>36.870000000000005</c:v>
                </c:pt>
                <c:pt idx="489">
                  <c:v>36.880000000000003</c:v>
                </c:pt>
                <c:pt idx="490">
                  <c:v>36.890000000000008</c:v>
                </c:pt>
                <c:pt idx="491">
                  <c:v>36.900000000000006</c:v>
                </c:pt>
                <c:pt idx="492">
                  <c:v>36.910000000000011</c:v>
                </c:pt>
                <c:pt idx="493">
                  <c:v>36.92</c:v>
                </c:pt>
                <c:pt idx="494">
                  <c:v>36.930000000000007</c:v>
                </c:pt>
                <c:pt idx="495">
                  <c:v>36.940000000000005</c:v>
                </c:pt>
                <c:pt idx="496">
                  <c:v>36.950000000000003</c:v>
                </c:pt>
                <c:pt idx="497">
                  <c:v>36.960000000000008</c:v>
                </c:pt>
                <c:pt idx="498">
                  <c:v>36.970000000000006</c:v>
                </c:pt>
                <c:pt idx="499">
                  <c:v>36.980000000000004</c:v>
                </c:pt>
                <c:pt idx="500">
                  <c:v>36.99</c:v>
                </c:pt>
                <c:pt idx="501">
                  <c:v>37.000000000000007</c:v>
                </c:pt>
                <c:pt idx="502">
                  <c:v>37.010000000000005</c:v>
                </c:pt>
                <c:pt idx="503">
                  <c:v>37.020000000000003</c:v>
                </c:pt>
                <c:pt idx="504">
                  <c:v>37.030000000000008</c:v>
                </c:pt>
                <c:pt idx="505">
                  <c:v>37.040000000000006</c:v>
                </c:pt>
                <c:pt idx="506">
                  <c:v>37.049029272847399</c:v>
                </c:pt>
                <c:pt idx="507">
                  <c:v>37.050000000000004</c:v>
                </c:pt>
                <c:pt idx="508">
                  <c:v>37.06</c:v>
                </c:pt>
                <c:pt idx="509">
                  <c:v>37.070000000000007</c:v>
                </c:pt>
                <c:pt idx="510">
                  <c:v>37.080000000000005</c:v>
                </c:pt>
                <c:pt idx="511">
                  <c:v>37.090000000000003</c:v>
                </c:pt>
                <c:pt idx="512">
                  <c:v>37.1</c:v>
                </c:pt>
                <c:pt idx="513">
                  <c:v>37.110000000000007</c:v>
                </c:pt>
                <c:pt idx="514">
                  <c:v>37.120000000000005</c:v>
                </c:pt>
                <c:pt idx="515">
                  <c:v>37.130000000000003</c:v>
                </c:pt>
                <c:pt idx="516">
                  <c:v>37.140000000000008</c:v>
                </c:pt>
                <c:pt idx="517">
                  <c:v>37.150000000000006</c:v>
                </c:pt>
                <c:pt idx="518">
                  <c:v>37.160000000000011</c:v>
                </c:pt>
                <c:pt idx="519">
                  <c:v>37.17</c:v>
                </c:pt>
                <c:pt idx="520">
                  <c:v>37.180000000000007</c:v>
                </c:pt>
                <c:pt idx="521">
                  <c:v>37.190000000000005</c:v>
                </c:pt>
                <c:pt idx="522">
                  <c:v>37.200000000000003</c:v>
                </c:pt>
                <c:pt idx="523">
                  <c:v>37.210000000000008</c:v>
                </c:pt>
                <c:pt idx="524">
                  <c:v>37.220000000000006</c:v>
                </c:pt>
                <c:pt idx="525">
                  <c:v>37.230000000000004</c:v>
                </c:pt>
                <c:pt idx="526">
                  <c:v>37.24</c:v>
                </c:pt>
                <c:pt idx="527">
                  <c:v>37.250000000000007</c:v>
                </c:pt>
                <c:pt idx="528">
                  <c:v>37.260000000000005</c:v>
                </c:pt>
                <c:pt idx="529">
                  <c:v>37.270000000000003</c:v>
                </c:pt>
                <c:pt idx="530">
                  <c:v>37.280000000000008</c:v>
                </c:pt>
                <c:pt idx="531">
                  <c:v>37.290000000000006</c:v>
                </c:pt>
                <c:pt idx="532">
                  <c:v>37.300000000000004</c:v>
                </c:pt>
                <c:pt idx="533">
                  <c:v>37.31</c:v>
                </c:pt>
                <c:pt idx="534">
                  <c:v>37.320000000000007</c:v>
                </c:pt>
                <c:pt idx="535">
                  <c:v>37.330000000000005</c:v>
                </c:pt>
                <c:pt idx="536">
                  <c:v>37.340000000000003</c:v>
                </c:pt>
                <c:pt idx="537">
                  <c:v>37.35</c:v>
                </c:pt>
                <c:pt idx="538">
                  <c:v>37.360000000000007</c:v>
                </c:pt>
                <c:pt idx="539">
                  <c:v>37.370000000000005</c:v>
                </c:pt>
                <c:pt idx="540">
                  <c:v>37.380000000000003</c:v>
                </c:pt>
                <c:pt idx="541">
                  <c:v>37.390000000000008</c:v>
                </c:pt>
                <c:pt idx="542">
                  <c:v>37.400000000000006</c:v>
                </c:pt>
                <c:pt idx="543">
                  <c:v>37.410000000000011</c:v>
                </c:pt>
                <c:pt idx="544">
                  <c:v>37.42</c:v>
                </c:pt>
                <c:pt idx="545">
                  <c:v>37.430000000000007</c:v>
                </c:pt>
                <c:pt idx="546">
                  <c:v>37.440000000000005</c:v>
                </c:pt>
              </c:numCache>
            </c:numRef>
          </c:xVal>
          <c:yVal>
            <c:numRef>
              <c:f>System!$C$2:$C$548</c:f>
              <c:numCache>
                <c:formatCode>0.000</c:formatCode>
                <c:ptCount val="547"/>
                <c:pt idx="0">
                  <c:v>18.623999999999999</c:v>
                </c:pt>
                <c:pt idx="1">
                  <c:v>18.623999999999999</c:v>
                </c:pt>
                <c:pt idx="2">
                  <c:v>18.623999999999999</c:v>
                </c:pt>
                <c:pt idx="3">
                  <c:v>18.623999999999999</c:v>
                </c:pt>
                <c:pt idx="4">
                  <c:v>18.623999999999999</c:v>
                </c:pt>
                <c:pt idx="5">
                  <c:v>18.623999999999999</c:v>
                </c:pt>
                <c:pt idx="6">
                  <c:v>18.623999999999999</c:v>
                </c:pt>
                <c:pt idx="7">
                  <c:v>18.623999999999999</c:v>
                </c:pt>
                <c:pt idx="8">
                  <c:v>18.623999999999999</c:v>
                </c:pt>
                <c:pt idx="9">
                  <c:v>18.623999999999999</c:v>
                </c:pt>
                <c:pt idx="10">
                  <c:v>18.623999999999999</c:v>
                </c:pt>
                <c:pt idx="11">
                  <c:v>18.623999999999999</c:v>
                </c:pt>
                <c:pt idx="12">
                  <c:v>18.623999999999999</c:v>
                </c:pt>
                <c:pt idx="13">
                  <c:v>18.623999999999999</c:v>
                </c:pt>
                <c:pt idx="14">
                  <c:v>18.623999999999999</c:v>
                </c:pt>
                <c:pt idx="15">
                  <c:v>18.623999999999999</c:v>
                </c:pt>
                <c:pt idx="16">
                  <c:v>18.623999999999999</c:v>
                </c:pt>
                <c:pt idx="17">
                  <c:v>18.623999999999999</c:v>
                </c:pt>
                <c:pt idx="18">
                  <c:v>18.623999999999999</c:v>
                </c:pt>
                <c:pt idx="19">
                  <c:v>18.623999999999999</c:v>
                </c:pt>
                <c:pt idx="20">
                  <c:v>18.623999999999999</c:v>
                </c:pt>
                <c:pt idx="21">
                  <c:v>18.623999999999999</c:v>
                </c:pt>
                <c:pt idx="22">
                  <c:v>18.623999999999999</c:v>
                </c:pt>
                <c:pt idx="23">
                  <c:v>18.623999999999999</c:v>
                </c:pt>
                <c:pt idx="24">
                  <c:v>18.623999999999999</c:v>
                </c:pt>
                <c:pt idx="25">
                  <c:v>18.623999999999999</c:v>
                </c:pt>
                <c:pt idx="26">
                  <c:v>18.623999999999999</c:v>
                </c:pt>
                <c:pt idx="27">
                  <c:v>18.623999999999999</c:v>
                </c:pt>
                <c:pt idx="28">
                  <c:v>18.623999999999999</c:v>
                </c:pt>
                <c:pt idx="29">
                  <c:v>18.623999999999999</c:v>
                </c:pt>
                <c:pt idx="30">
                  <c:v>18.623999999999999</c:v>
                </c:pt>
                <c:pt idx="31">
                  <c:v>18.623999999999999</c:v>
                </c:pt>
                <c:pt idx="32">
                  <c:v>18.623999999999999</c:v>
                </c:pt>
                <c:pt idx="33">
                  <c:v>18.623999999999999</c:v>
                </c:pt>
                <c:pt idx="34">
                  <c:v>18.623999999999999</c:v>
                </c:pt>
                <c:pt idx="35">
                  <c:v>18.623999999999999</c:v>
                </c:pt>
                <c:pt idx="36">
                  <c:v>18.623999999999999</c:v>
                </c:pt>
                <c:pt idx="37">
                  <c:v>18.623999999999999</c:v>
                </c:pt>
                <c:pt idx="38">
                  <c:v>18.623999999999999</c:v>
                </c:pt>
                <c:pt idx="39">
                  <c:v>18.623999999999999</c:v>
                </c:pt>
                <c:pt idx="40">
                  <c:v>18.623999999999999</c:v>
                </c:pt>
                <c:pt idx="41">
                  <c:v>18.623999999999999</c:v>
                </c:pt>
                <c:pt idx="42">
                  <c:v>18.623999999999999</c:v>
                </c:pt>
                <c:pt idx="43">
                  <c:v>18.623999999999999</c:v>
                </c:pt>
                <c:pt idx="44">
                  <c:v>18.623999999999999</c:v>
                </c:pt>
                <c:pt idx="45">
                  <c:v>18.623999999999999</c:v>
                </c:pt>
                <c:pt idx="46">
                  <c:v>18.623999999999999</c:v>
                </c:pt>
                <c:pt idx="47">
                  <c:v>18.623999999999999</c:v>
                </c:pt>
                <c:pt idx="48">
                  <c:v>18.623999999999999</c:v>
                </c:pt>
                <c:pt idx="49">
                  <c:v>18.623999999999999</c:v>
                </c:pt>
                <c:pt idx="50">
                  <c:v>18.623999999999999</c:v>
                </c:pt>
                <c:pt idx="51">
                  <c:v>18.623999999999999</c:v>
                </c:pt>
                <c:pt idx="52">
                  <c:v>18.623999999999999</c:v>
                </c:pt>
                <c:pt idx="53">
                  <c:v>18.623999999999999</c:v>
                </c:pt>
                <c:pt idx="54">
                  <c:v>18.623999999999999</c:v>
                </c:pt>
                <c:pt idx="55">
                  <c:v>18.623999999999999</c:v>
                </c:pt>
                <c:pt idx="56">
                  <c:v>18.623999999999999</c:v>
                </c:pt>
                <c:pt idx="57">
                  <c:v>18.623999999999999</c:v>
                </c:pt>
                <c:pt idx="58">
                  <c:v>18.623999999999999</c:v>
                </c:pt>
                <c:pt idx="59">
                  <c:v>18.623999999999999</c:v>
                </c:pt>
                <c:pt idx="60">
                  <c:v>18.623999999999999</c:v>
                </c:pt>
                <c:pt idx="61">
                  <c:v>18.623999999999999</c:v>
                </c:pt>
                <c:pt idx="62">
                  <c:v>18.623999999999999</c:v>
                </c:pt>
                <c:pt idx="63">
                  <c:v>18.623999999999999</c:v>
                </c:pt>
                <c:pt idx="64">
                  <c:v>18.623999999999999</c:v>
                </c:pt>
                <c:pt idx="65">
                  <c:v>18.623999999999999</c:v>
                </c:pt>
                <c:pt idx="66">
                  <c:v>18.623999999999999</c:v>
                </c:pt>
                <c:pt idx="67">
                  <c:v>18.623999999999999</c:v>
                </c:pt>
                <c:pt idx="68">
                  <c:v>18.623999999999999</c:v>
                </c:pt>
                <c:pt idx="69">
                  <c:v>18.623999999999999</c:v>
                </c:pt>
                <c:pt idx="70">
                  <c:v>18.623999999999999</c:v>
                </c:pt>
                <c:pt idx="71">
                  <c:v>18.623999999999999</c:v>
                </c:pt>
                <c:pt idx="72">
                  <c:v>18.623999999999999</c:v>
                </c:pt>
                <c:pt idx="73">
                  <c:v>18.623999999999999</c:v>
                </c:pt>
                <c:pt idx="74">
                  <c:v>18.623999999999999</c:v>
                </c:pt>
                <c:pt idx="75">
                  <c:v>18.623999999999999</c:v>
                </c:pt>
                <c:pt idx="76">
                  <c:v>18.623999999999999</c:v>
                </c:pt>
                <c:pt idx="77">
                  <c:v>18.623999999999999</c:v>
                </c:pt>
                <c:pt idx="78">
                  <c:v>18.623999999999999</c:v>
                </c:pt>
                <c:pt idx="79">
                  <c:v>18.623999999999999</c:v>
                </c:pt>
                <c:pt idx="80">
                  <c:v>18.623999999999999</c:v>
                </c:pt>
                <c:pt idx="81">
                  <c:v>18.623999999999999</c:v>
                </c:pt>
                <c:pt idx="82">
                  <c:v>18.623999999999999</c:v>
                </c:pt>
                <c:pt idx="83">
                  <c:v>18.623999999999999</c:v>
                </c:pt>
                <c:pt idx="84">
                  <c:v>18.623999999999999</c:v>
                </c:pt>
                <c:pt idx="85">
                  <c:v>18.623999999999999</c:v>
                </c:pt>
                <c:pt idx="86">
                  <c:v>18.623999999999999</c:v>
                </c:pt>
                <c:pt idx="87">
                  <c:v>18.623999999999999</c:v>
                </c:pt>
                <c:pt idx="88">
                  <c:v>18.623999999999999</c:v>
                </c:pt>
                <c:pt idx="89">
                  <c:v>18.623999999999999</c:v>
                </c:pt>
                <c:pt idx="90">
                  <c:v>18.623999999999999</c:v>
                </c:pt>
                <c:pt idx="91">
                  <c:v>18.623999999999999</c:v>
                </c:pt>
                <c:pt idx="92">
                  <c:v>18.623999999999999</c:v>
                </c:pt>
                <c:pt idx="93">
                  <c:v>18.623999999999999</c:v>
                </c:pt>
                <c:pt idx="94">
                  <c:v>18.623999999999999</c:v>
                </c:pt>
                <c:pt idx="95">
                  <c:v>18.623999999999999</c:v>
                </c:pt>
                <c:pt idx="96">
                  <c:v>18.623999999999999</c:v>
                </c:pt>
                <c:pt idx="97">
                  <c:v>18.623999999999999</c:v>
                </c:pt>
                <c:pt idx="98">
                  <c:v>18.623999999999999</c:v>
                </c:pt>
                <c:pt idx="99">
                  <c:v>18.623999999999999</c:v>
                </c:pt>
                <c:pt idx="100">
                  <c:v>18.623999999999999</c:v>
                </c:pt>
                <c:pt idx="101">
                  <c:v>18.623999999999999</c:v>
                </c:pt>
                <c:pt idx="102">
                  <c:v>18.623999999999999</c:v>
                </c:pt>
                <c:pt idx="103">
                  <c:v>18.623999999999999</c:v>
                </c:pt>
                <c:pt idx="104">
                  <c:v>18.623999999999999</c:v>
                </c:pt>
                <c:pt idx="105">
                  <c:v>18.623999999999999</c:v>
                </c:pt>
                <c:pt idx="106">
                  <c:v>18.623999999999999</c:v>
                </c:pt>
                <c:pt idx="107">
                  <c:v>18.623999999999999</c:v>
                </c:pt>
                <c:pt idx="108">
                  <c:v>18.623999999999999</c:v>
                </c:pt>
                <c:pt idx="109">
                  <c:v>18.623999999999999</c:v>
                </c:pt>
                <c:pt idx="110">
                  <c:v>18.623999999999999</c:v>
                </c:pt>
                <c:pt idx="111">
                  <c:v>18.623999999999999</c:v>
                </c:pt>
                <c:pt idx="112">
                  <c:v>18.623999999999999</c:v>
                </c:pt>
                <c:pt idx="113">
                  <c:v>18.623999999999999</c:v>
                </c:pt>
                <c:pt idx="114">
                  <c:v>18.623999999999999</c:v>
                </c:pt>
                <c:pt idx="115">
                  <c:v>18.623999999999999</c:v>
                </c:pt>
                <c:pt idx="116">
                  <c:v>18.623999999999999</c:v>
                </c:pt>
                <c:pt idx="117">
                  <c:v>18.623999999999999</c:v>
                </c:pt>
                <c:pt idx="118">
                  <c:v>18.623999999999999</c:v>
                </c:pt>
                <c:pt idx="119">
                  <c:v>18.623999999999999</c:v>
                </c:pt>
                <c:pt idx="120">
                  <c:v>18.623999999999999</c:v>
                </c:pt>
                <c:pt idx="121">
                  <c:v>18.623999999999999</c:v>
                </c:pt>
                <c:pt idx="122">
                  <c:v>18.623999999999999</c:v>
                </c:pt>
                <c:pt idx="123">
                  <c:v>18.623999999999999</c:v>
                </c:pt>
                <c:pt idx="124">
                  <c:v>18.623999999999999</c:v>
                </c:pt>
                <c:pt idx="125">
                  <c:v>18.623999999999999</c:v>
                </c:pt>
                <c:pt idx="126">
                  <c:v>18.623999999999999</c:v>
                </c:pt>
                <c:pt idx="127">
                  <c:v>18.623999999999999</c:v>
                </c:pt>
                <c:pt idx="128">
                  <c:v>18.623999999999999</c:v>
                </c:pt>
                <c:pt idx="129">
                  <c:v>18.623999999999999</c:v>
                </c:pt>
                <c:pt idx="130">
                  <c:v>18.623999999999999</c:v>
                </c:pt>
                <c:pt idx="131">
                  <c:v>18.623999999999999</c:v>
                </c:pt>
                <c:pt idx="132">
                  <c:v>18.623999999999999</c:v>
                </c:pt>
                <c:pt idx="133">
                  <c:v>18.623999999999999</c:v>
                </c:pt>
                <c:pt idx="134">
                  <c:v>18.623999999999999</c:v>
                </c:pt>
                <c:pt idx="135">
                  <c:v>18.623999999999999</c:v>
                </c:pt>
                <c:pt idx="136">
                  <c:v>18.623999999999999</c:v>
                </c:pt>
                <c:pt idx="137">
                  <c:v>18.623999999999999</c:v>
                </c:pt>
                <c:pt idx="138">
                  <c:v>18.623999999999999</c:v>
                </c:pt>
                <c:pt idx="139">
                  <c:v>18.623999999999999</c:v>
                </c:pt>
                <c:pt idx="140">
                  <c:v>18.623999999999999</c:v>
                </c:pt>
                <c:pt idx="141">
                  <c:v>18.623999999999999</c:v>
                </c:pt>
                <c:pt idx="142">
                  <c:v>18.623999999999999</c:v>
                </c:pt>
                <c:pt idx="143">
                  <c:v>18.623999999999999</c:v>
                </c:pt>
                <c:pt idx="144">
                  <c:v>18.623999999999999</c:v>
                </c:pt>
                <c:pt idx="145">
                  <c:v>18.530999999999999</c:v>
                </c:pt>
                <c:pt idx="146">
                  <c:v>18.390999999999998</c:v>
                </c:pt>
                <c:pt idx="147">
                  <c:v>18.251999999999999</c:v>
                </c:pt>
                <c:pt idx="148">
                  <c:v>18.114000000000001</c:v>
                </c:pt>
                <c:pt idx="149">
                  <c:v>17.975999999999999</c:v>
                </c:pt>
                <c:pt idx="150">
                  <c:v>17.838999999999999</c:v>
                </c:pt>
                <c:pt idx="151">
                  <c:v>17.702999999999999</c:v>
                </c:pt>
                <c:pt idx="152">
                  <c:v>17.568000000000001</c:v>
                </c:pt>
                <c:pt idx="153">
                  <c:v>17.434000000000001</c:v>
                </c:pt>
                <c:pt idx="154">
                  <c:v>17.300999999999998</c:v>
                </c:pt>
                <c:pt idx="155">
                  <c:v>17.167999999999999</c:v>
                </c:pt>
                <c:pt idx="156">
                  <c:v>17.036999999999999</c:v>
                </c:pt>
                <c:pt idx="157">
                  <c:v>16.905999999999999</c:v>
                </c:pt>
                <c:pt idx="158">
                  <c:v>16.777000000000001</c:v>
                </c:pt>
                <c:pt idx="159">
                  <c:v>16.648</c:v>
                </c:pt>
                <c:pt idx="160">
                  <c:v>16.521000000000001</c:v>
                </c:pt>
                <c:pt idx="161">
                  <c:v>16.393999999999998</c:v>
                </c:pt>
                <c:pt idx="162">
                  <c:v>16.268000000000001</c:v>
                </c:pt>
                <c:pt idx="163">
                  <c:v>16.143999999999998</c:v>
                </c:pt>
                <c:pt idx="164">
                  <c:v>16.02</c:v>
                </c:pt>
                <c:pt idx="165">
                  <c:v>15.898</c:v>
                </c:pt>
                <c:pt idx="166">
                  <c:v>15.776999999999999</c:v>
                </c:pt>
                <c:pt idx="167">
                  <c:v>15.657</c:v>
                </c:pt>
                <c:pt idx="168">
                  <c:v>15.538</c:v>
                </c:pt>
                <c:pt idx="169">
                  <c:v>15.42</c:v>
                </c:pt>
                <c:pt idx="170">
                  <c:v>15.303000000000001</c:v>
                </c:pt>
                <c:pt idx="171">
                  <c:v>15.186999999999999</c:v>
                </c:pt>
                <c:pt idx="172">
                  <c:v>15.073</c:v>
                </c:pt>
                <c:pt idx="173">
                  <c:v>14.959</c:v>
                </c:pt>
                <c:pt idx="174">
                  <c:v>14.846</c:v>
                </c:pt>
                <c:pt idx="175">
                  <c:v>14.734999999999999</c:v>
                </c:pt>
                <c:pt idx="176">
                  <c:v>14.625</c:v>
                </c:pt>
                <c:pt idx="177">
                  <c:v>14.515000000000001</c:v>
                </c:pt>
                <c:pt idx="178">
                  <c:v>14.407</c:v>
                </c:pt>
                <c:pt idx="179">
                  <c:v>14.298999999999999</c:v>
                </c:pt>
                <c:pt idx="180">
                  <c:v>14.192</c:v>
                </c:pt>
                <c:pt idx="181">
                  <c:v>14.085000000000001</c:v>
                </c:pt>
                <c:pt idx="182">
                  <c:v>13.978999999999999</c:v>
                </c:pt>
                <c:pt idx="183">
                  <c:v>13.874000000000001</c:v>
                </c:pt>
                <c:pt idx="184">
                  <c:v>13.769</c:v>
                </c:pt>
                <c:pt idx="185">
                  <c:v>13.666</c:v>
                </c:pt>
                <c:pt idx="186">
                  <c:v>13.563000000000001</c:v>
                </c:pt>
                <c:pt idx="187">
                  <c:v>13.462</c:v>
                </c:pt>
                <c:pt idx="188">
                  <c:v>13.361000000000001</c:v>
                </c:pt>
                <c:pt idx="189">
                  <c:v>13.26</c:v>
                </c:pt>
                <c:pt idx="190">
                  <c:v>13.16</c:v>
                </c:pt>
                <c:pt idx="191">
                  <c:v>13.061</c:v>
                </c:pt>
                <c:pt idx="192">
                  <c:v>12.962</c:v>
                </c:pt>
                <c:pt idx="193">
                  <c:v>12.864000000000001</c:v>
                </c:pt>
                <c:pt idx="194">
                  <c:v>12.766</c:v>
                </c:pt>
                <c:pt idx="195">
                  <c:v>12.667999999999999</c:v>
                </c:pt>
                <c:pt idx="196">
                  <c:v>12.571</c:v>
                </c:pt>
                <c:pt idx="197">
                  <c:v>12.475</c:v>
                </c:pt>
                <c:pt idx="198">
                  <c:v>12.381</c:v>
                </c:pt>
                <c:pt idx="199">
                  <c:v>12.287000000000001</c:v>
                </c:pt>
                <c:pt idx="200">
                  <c:v>12.193</c:v>
                </c:pt>
                <c:pt idx="201">
                  <c:v>12.1</c:v>
                </c:pt>
                <c:pt idx="202">
                  <c:v>12.007</c:v>
                </c:pt>
                <c:pt idx="203">
                  <c:v>11.914999999999999</c:v>
                </c:pt>
                <c:pt idx="204">
                  <c:v>11.823</c:v>
                </c:pt>
                <c:pt idx="205">
                  <c:v>11.731</c:v>
                </c:pt>
                <c:pt idx="206">
                  <c:v>11.64</c:v>
                </c:pt>
                <c:pt idx="207">
                  <c:v>11.548999999999999</c:v>
                </c:pt>
                <c:pt idx="208">
                  <c:v>11.46</c:v>
                </c:pt>
                <c:pt idx="209">
                  <c:v>11.37</c:v>
                </c:pt>
                <c:pt idx="210">
                  <c:v>11.281000000000001</c:v>
                </c:pt>
                <c:pt idx="211">
                  <c:v>11.193</c:v>
                </c:pt>
                <c:pt idx="212">
                  <c:v>11.106</c:v>
                </c:pt>
                <c:pt idx="213">
                  <c:v>11.02</c:v>
                </c:pt>
                <c:pt idx="214">
                  <c:v>10.935</c:v>
                </c:pt>
                <c:pt idx="215">
                  <c:v>10.85</c:v>
                </c:pt>
                <c:pt idx="216">
                  <c:v>10.766999999999999</c:v>
                </c:pt>
                <c:pt idx="217">
                  <c:v>10.683</c:v>
                </c:pt>
                <c:pt idx="218">
                  <c:v>10.6</c:v>
                </c:pt>
                <c:pt idx="219">
                  <c:v>10.518000000000001</c:v>
                </c:pt>
                <c:pt idx="220">
                  <c:v>10.438000000000001</c:v>
                </c:pt>
                <c:pt idx="221">
                  <c:v>10.358000000000001</c:v>
                </c:pt>
                <c:pt idx="222">
                  <c:v>10.279</c:v>
                </c:pt>
                <c:pt idx="223">
                  <c:v>10.201000000000001</c:v>
                </c:pt>
                <c:pt idx="224">
                  <c:v>10.125</c:v>
                </c:pt>
                <c:pt idx="225">
                  <c:v>10.048999999999999</c:v>
                </c:pt>
                <c:pt idx="226">
                  <c:v>9.9730000000000008</c:v>
                </c:pt>
                <c:pt idx="227">
                  <c:v>9.8970000000000002</c:v>
                </c:pt>
                <c:pt idx="228">
                  <c:v>9.8219999999999992</c:v>
                </c:pt>
                <c:pt idx="229">
                  <c:v>9.7469999999999999</c:v>
                </c:pt>
                <c:pt idx="230">
                  <c:v>9.673</c:v>
                </c:pt>
                <c:pt idx="231">
                  <c:v>9.5980000000000008</c:v>
                </c:pt>
                <c:pt idx="232">
                  <c:v>9.5239999999999991</c:v>
                </c:pt>
                <c:pt idx="233">
                  <c:v>9.4489999999999998</c:v>
                </c:pt>
                <c:pt idx="234">
                  <c:v>9.3740000000000006</c:v>
                </c:pt>
                <c:pt idx="235">
                  <c:v>9.3000000000000007</c:v>
                </c:pt>
                <c:pt idx="236">
                  <c:v>9.2249999999999996</c:v>
                </c:pt>
                <c:pt idx="237">
                  <c:v>9.1519999999999992</c:v>
                </c:pt>
                <c:pt idx="238">
                  <c:v>9.0790000000000006</c:v>
                </c:pt>
                <c:pt idx="239">
                  <c:v>9.0060000000000002</c:v>
                </c:pt>
                <c:pt idx="240">
                  <c:v>8.9339999999999993</c:v>
                </c:pt>
                <c:pt idx="241">
                  <c:v>8.8610000000000007</c:v>
                </c:pt>
                <c:pt idx="242">
                  <c:v>8.7899999999999991</c:v>
                </c:pt>
                <c:pt idx="243">
                  <c:v>8.7189999999999994</c:v>
                </c:pt>
                <c:pt idx="244">
                  <c:v>8.6489999999999991</c:v>
                </c:pt>
                <c:pt idx="245">
                  <c:v>8.58</c:v>
                </c:pt>
                <c:pt idx="246">
                  <c:v>8.5129999999999999</c:v>
                </c:pt>
                <c:pt idx="247">
                  <c:v>8.4459999999999997</c:v>
                </c:pt>
                <c:pt idx="248">
                  <c:v>8.3800000000000008</c:v>
                </c:pt>
                <c:pt idx="249">
                  <c:v>8.3149999999999995</c:v>
                </c:pt>
                <c:pt idx="250">
                  <c:v>8.2490000000000006</c:v>
                </c:pt>
                <c:pt idx="251">
                  <c:v>8.1850000000000005</c:v>
                </c:pt>
                <c:pt idx="252">
                  <c:v>8.1210000000000004</c:v>
                </c:pt>
                <c:pt idx="253">
                  <c:v>8.0579999999999998</c:v>
                </c:pt>
                <c:pt idx="254">
                  <c:v>7.9950000000000001</c:v>
                </c:pt>
                <c:pt idx="255">
                  <c:v>7.9320000000000004</c:v>
                </c:pt>
                <c:pt idx="256">
                  <c:v>7.87</c:v>
                </c:pt>
                <c:pt idx="257">
                  <c:v>7.8070000000000004</c:v>
                </c:pt>
                <c:pt idx="258">
                  <c:v>7.7450000000000001</c:v>
                </c:pt>
                <c:pt idx="259">
                  <c:v>7.6840000000000002</c:v>
                </c:pt>
                <c:pt idx="260">
                  <c:v>7.6230000000000002</c:v>
                </c:pt>
                <c:pt idx="261">
                  <c:v>7.5620000000000003</c:v>
                </c:pt>
                <c:pt idx="262">
                  <c:v>7.5019999999999998</c:v>
                </c:pt>
                <c:pt idx="263">
                  <c:v>7.4420000000000002</c:v>
                </c:pt>
                <c:pt idx="264">
                  <c:v>7.3819999999999997</c:v>
                </c:pt>
                <c:pt idx="265">
                  <c:v>7.3230000000000004</c:v>
                </c:pt>
                <c:pt idx="266">
                  <c:v>7.2649999999999997</c:v>
                </c:pt>
                <c:pt idx="267">
                  <c:v>7.2060000000000004</c:v>
                </c:pt>
                <c:pt idx="268">
                  <c:v>7.149</c:v>
                </c:pt>
                <c:pt idx="269">
                  <c:v>7.0919999999999996</c:v>
                </c:pt>
                <c:pt idx="270">
                  <c:v>7.0359999999999996</c:v>
                </c:pt>
                <c:pt idx="271">
                  <c:v>7.03</c:v>
                </c:pt>
                <c:pt idx="272">
                  <c:v>7.03</c:v>
                </c:pt>
                <c:pt idx="273">
                  <c:v>7.03</c:v>
                </c:pt>
                <c:pt idx="274">
                  <c:v>7.03</c:v>
                </c:pt>
                <c:pt idx="275">
                  <c:v>7.03</c:v>
                </c:pt>
                <c:pt idx="276">
                  <c:v>7.03</c:v>
                </c:pt>
                <c:pt idx="277">
                  <c:v>7.03</c:v>
                </c:pt>
                <c:pt idx="278">
                  <c:v>7.03</c:v>
                </c:pt>
                <c:pt idx="279">
                  <c:v>7.03</c:v>
                </c:pt>
                <c:pt idx="280">
                  <c:v>7.03</c:v>
                </c:pt>
                <c:pt idx="281">
                  <c:v>7.03</c:v>
                </c:pt>
                <c:pt idx="282">
                  <c:v>7.03</c:v>
                </c:pt>
                <c:pt idx="283">
                  <c:v>7.03</c:v>
                </c:pt>
                <c:pt idx="284">
                  <c:v>7.03</c:v>
                </c:pt>
                <c:pt idx="285">
                  <c:v>7.03</c:v>
                </c:pt>
                <c:pt idx="286">
                  <c:v>7.03</c:v>
                </c:pt>
                <c:pt idx="287">
                  <c:v>7.03</c:v>
                </c:pt>
                <c:pt idx="288">
                  <c:v>7.03</c:v>
                </c:pt>
                <c:pt idx="289">
                  <c:v>7.03</c:v>
                </c:pt>
                <c:pt idx="290">
                  <c:v>7.03</c:v>
                </c:pt>
                <c:pt idx="291">
                  <c:v>7.03</c:v>
                </c:pt>
                <c:pt idx="292">
                  <c:v>7.03</c:v>
                </c:pt>
                <c:pt idx="293">
                  <c:v>7.03</c:v>
                </c:pt>
                <c:pt idx="294">
                  <c:v>7.03</c:v>
                </c:pt>
                <c:pt idx="295">
                  <c:v>7.03</c:v>
                </c:pt>
                <c:pt idx="296">
                  <c:v>7.03</c:v>
                </c:pt>
                <c:pt idx="297">
                  <c:v>7.03</c:v>
                </c:pt>
                <c:pt idx="298">
                  <c:v>7.03</c:v>
                </c:pt>
                <c:pt idx="299">
                  <c:v>7.03</c:v>
                </c:pt>
                <c:pt idx="300">
                  <c:v>7.03</c:v>
                </c:pt>
                <c:pt idx="301">
                  <c:v>7.03</c:v>
                </c:pt>
                <c:pt idx="302">
                  <c:v>7.03</c:v>
                </c:pt>
                <c:pt idx="303">
                  <c:v>7.03</c:v>
                </c:pt>
                <c:pt idx="304">
                  <c:v>7.03</c:v>
                </c:pt>
                <c:pt idx="305">
                  <c:v>7.03</c:v>
                </c:pt>
                <c:pt idx="306">
                  <c:v>7.03</c:v>
                </c:pt>
                <c:pt idx="307">
                  <c:v>7.03</c:v>
                </c:pt>
                <c:pt idx="308">
                  <c:v>7.03</c:v>
                </c:pt>
                <c:pt idx="309">
                  <c:v>7.03</c:v>
                </c:pt>
                <c:pt idx="310">
                  <c:v>7.03</c:v>
                </c:pt>
                <c:pt idx="311">
                  <c:v>7.03</c:v>
                </c:pt>
                <c:pt idx="312">
                  <c:v>7.03</c:v>
                </c:pt>
                <c:pt idx="313">
                  <c:v>7.03</c:v>
                </c:pt>
                <c:pt idx="314">
                  <c:v>7.03</c:v>
                </c:pt>
                <c:pt idx="315">
                  <c:v>7.03</c:v>
                </c:pt>
                <c:pt idx="316">
                  <c:v>7.03</c:v>
                </c:pt>
                <c:pt idx="317">
                  <c:v>7.03</c:v>
                </c:pt>
                <c:pt idx="318">
                  <c:v>7.03</c:v>
                </c:pt>
                <c:pt idx="319">
                  <c:v>7.03</c:v>
                </c:pt>
                <c:pt idx="320">
                  <c:v>7.03</c:v>
                </c:pt>
                <c:pt idx="321">
                  <c:v>7.03</c:v>
                </c:pt>
                <c:pt idx="322">
                  <c:v>7.03</c:v>
                </c:pt>
                <c:pt idx="323">
                  <c:v>7.03</c:v>
                </c:pt>
                <c:pt idx="324">
                  <c:v>7.03</c:v>
                </c:pt>
                <c:pt idx="325">
                  <c:v>7.03</c:v>
                </c:pt>
                <c:pt idx="326">
                  <c:v>7.03</c:v>
                </c:pt>
                <c:pt idx="327">
                  <c:v>7.03</c:v>
                </c:pt>
                <c:pt idx="328">
                  <c:v>7.03</c:v>
                </c:pt>
                <c:pt idx="329">
                  <c:v>7.03</c:v>
                </c:pt>
                <c:pt idx="330">
                  <c:v>7.03</c:v>
                </c:pt>
                <c:pt idx="331">
                  <c:v>7.03</c:v>
                </c:pt>
                <c:pt idx="332">
                  <c:v>7.03</c:v>
                </c:pt>
                <c:pt idx="333">
                  <c:v>7.03</c:v>
                </c:pt>
                <c:pt idx="334">
                  <c:v>7.03</c:v>
                </c:pt>
                <c:pt idx="335">
                  <c:v>7.03</c:v>
                </c:pt>
                <c:pt idx="336">
                  <c:v>7.03</c:v>
                </c:pt>
                <c:pt idx="337">
                  <c:v>7.03</c:v>
                </c:pt>
                <c:pt idx="338">
                  <c:v>7.03</c:v>
                </c:pt>
                <c:pt idx="339">
                  <c:v>7.03</c:v>
                </c:pt>
                <c:pt idx="340">
                  <c:v>7.03</c:v>
                </c:pt>
                <c:pt idx="341">
                  <c:v>7.03</c:v>
                </c:pt>
                <c:pt idx="342">
                  <c:v>7.03</c:v>
                </c:pt>
                <c:pt idx="343">
                  <c:v>7.03</c:v>
                </c:pt>
                <c:pt idx="344">
                  <c:v>7.03</c:v>
                </c:pt>
                <c:pt idx="345">
                  <c:v>7</c:v>
                </c:pt>
                <c:pt idx="346">
                  <c:v>6.9560000000000004</c:v>
                </c:pt>
                <c:pt idx="347">
                  <c:v>6.9130000000000003</c:v>
                </c:pt>
                <c:pt idx="348">
                  <c:v>6.8689999999999998</c:v>
                </c:pt>
                <c:pt idx="349">
                  <c:v>6.8259999999999996</c:v>
                </c:pt>
                <c:pt idx="350">
                  <c:v>6.782</c:v>
                </c:pt>
                <c:pt idx="351">
                  <c:v>6.7389999999999999</c:v>
                </c:pt>
                <c:pt idx="352">
                  <c:v>6.6950000000000003</c:v>
                </c:pt>
                <c:pt idx="353">
                  <c:v>6.6520000000000001</c:v>
                </c:pt>
                <c:pt idx="354">
                  <c:v>6.6079999999999997</c:v>
                </c:pt>
                <c:pt idx="355">
                  <c:v>6.5650000000000004</c:v>
                </c:pt>
                <c:pt idx="356">
                  <c:v>6.5209999999999999</c:v>
                </c:pt>
                <c:pt idx="357">
                  <c:v>6.4779999999999998</c:v>
                </c:pt>
                <c:pt idx="358">
                  <c:v>6.4340000000000002</c:v>
                </c:pt>
                <c:pt idx="359">
                  <c:v>6.391</c:v>
                </c:pt>
                <c:pt idx="360">
                  <c:v>6.3470000000000004</c:v>
                </c:pt>
                <c:pt idx="361">
                  <c:v>6.3040000000000003</c:v>
                </c:pt>
                <c:pt idx="362">
                  <c:v>6.26</c:v>
                </c:pt>
                <c:pt idx="363">
                  <c:v>6.2169999999999996</c:v>
                </c:pt>
                <c:pt idx="364">
                  <c:v>6.173</c:v>
                </c:pt>
                <c:pt idx="365">
                  <c:v>6.13</c:v>
                </c:pt>
                <c:pt idx="366">
                  <c:v>6.0860000000000003</c:v>
                </c:pt>
                <c:pt idx="367">
                  <c:v>6.0430000000000001</c:v>
                </c:pt>
                <c:pt idx="368">
                  <c:v>5.9989999999999997</c:v>
                </c:pt>
                <c:pt idx="369">
                  <c:v>5.9560000000000004</c:v>
                </c:pt>
                <c:pt idx="370">
                  <c:v>5.9119999999999999</c:v>
                </c:pt>
                <c:pt idx="371">
                  <c:v>5.8689999999999998</c:v>
                </c:pt>
                <c:pt idx="372">
                  <c:v>5.8250000000000002</c:v>
                </c:pt>
                <c:pt idx="373">
                  <c:v>5.782</c:v>
                </c:pt>
                <c:pt idx="374">
                  <c:v>5.7380000000000004</c:v>
                </c:pt>
                <c:pt idx="375">
                  <c:v>5.6950000000000003</c:v>
                </c:pt>
                <c:pt idx="376">
                  <c:v>5.6509999999999998</c:v>
                </c:pt>
                <c:pt idx="377">
                  <c:v>5.6079999999999997</c:v>
                </c:pt>
                <c:pt idx="378">
                  <c:v>5.5640000000000001</c:v>
                </c:pt>
                <c:pt idx="379">
                  <c:v>5.5209999999999999</c:v>
                </c:pt>
                <c:pt idx="380">
                  <c:v>5.4770000000000003</c:v>
                </c:pt>
                <c:pt idx="381">
                  <c:v>5.4340000000000002</c:v>
                </c:pt>
                <c:pt idx="382">
                  <c:v>5.39</c:v>
                </c:pt>
                <c:pt idx="383">
                  <c:v>5.3470000000000004</c:v>
                </c:pt>
                <c:pt idx="384">
                  <c:v>5.3029999999999999</c:v>
                </c:pt>
                <c:pt idx="385">
                  <c:v>5.26</c:v>
                </c:pt>
                <c:pt idx="386">
                  <c:v>5.2160000000000002</c:v>
                </c:pt>
                <c:pt idx="387">
                  <c:v>5.173</c:v>
                </c:pt>
                <c:pt idx="388">
                  <c:v>5.1289999999999996</c:v>
                </c:pt>
                <c:pt idx="389">
                  <c:v>5.0860000000000003</c:v>
                </c:pt>
                <c:pt idx="390">
                  <c:v>5.0419999999999998</c:v>
                </c:pt>
                <c:pt idx="391">
                  <c:v>4.9989999999999997</c:v>
                </c:pt>
                <c:pt idx="392">
                  <c:v>4.9550000000000001</c:v>
                </c:pt>
                <c:pt idx="393">
                  <c:v>4.9119999999999999</c:v>
                </c:pt>
                <c:pt idx="394">
                  <c:v>4.8680000000000003</c:v>
                </c:pt>
                <c:pt idx="395">
                  <c:v>4.8250000000000002</c:v>
                </c:pt>
                <c:pt idx="396">
                  <c:v>4.7809999999999997</c:v>
                </c:pt>
                <c:pt idx="397">
                  <c:v>4.7380000000000004</c:v>
                </c:pt>
                <c:pt idx="398">
                  <c:v>4.694</c:v>
                </c:pt>
                <c:pt idx="399">
                  <c:v>4.6509999999999998</c:v>
                </c:pt>
                <c:pt idx="400">
                  <c:v>4.6070000000000002</c:v>
                </c:pt>
                <c:pt idx="401">
                  <c:v>4.5640000000000001</c:v>
                </c:pt>
                <c:pt idx="402">
                  <c:v>4.5199999999999996</c:v>
                </c:pt>
                <c:pt idx="403">
                  <c:v>4.4770000000000003</c:v>
                </c:pt>
                <c:pt idx="404">
                  <c:v>4.4329999999999998</c:v>
                </c:pt>
                <c:pt idx="405">
                  <c:v>4.3899999999999997</c:v>
                </c:pt>
                <c:pt idx="406">
                  <c:v>4.3460000000000001</c:v>
                </c:pt>
                <c:pt idx="407">
                  <c:v>4.3029999999999999</c:v>
                </c:pt>
                <c:pt idx="408">
                  <c:v>4.2590000000000003</c:v>
                </c:pt>
                <c:pt idx="409">
                  <c:v>4.2160000000000002</c:v>
                </c:pt>
                <c:pt idx="410">
                  <c:v>4.1719999999999997</c:v>
                </c:pt>
                <c:pt idx="411">
                  <c:v>4.1289999999999996</c:v>
                </c:pt>
                <c:pt idx="412">
                  <c:v>4.085</c:v>
                </c:pt>
                <c:pt idx="413">
                  <c:v>4.0419999999999998</c:v>
                </c:pt>
                <c:pt idx="414">
                  <c:v>3.9980000000000002</c:v>
                </c:pt>
                <c:pt idx="415">
                  <c:v>3.9550000000000001</c:v>
                </c:pt>
                <c:pt idx="416">
                  <c:v>3.911</c:v>
                </c:pt>
                <c:pt idx="417">
                  <c:v>3.867</c:v>
                </c:pt>
                <c:pt idx="418">
                  <c:v>3.8239999999999998</c:v>
                </c:pt>
                <c:pt idx="419">
                  <c:v>3.78</c:v>
                </c:pt>
                <c:pt idx="420">
                  <c:v>3.7370000000000001</c:v>
                </c:pt>
                <c:pt idx="421">
                  <c:v>3.6930000000000001</c:v>
                </c:pt>
                <c:pt idx="422">
                  <c:v>3.65</c:v>
                </c:pt>
                <c:pt idx="423">
                  <c:v>3.6059999999999999</c:v>
                </c:pt>
                <c:pt idx="424">
                  <c:v>3.5630000000000002</c:v>
                </c:pt>
                <c:pt idx="425">
                  <c:v>3.5190000000000001</c:v>
                </c:pt>
                <c:pt idx="426">
                  <c:v>3.476</c:v>
                </c:pt>
                <c:pt idx="427">
                  <c:v>3.4319999999999999</c:v>
                </c:pt>
                <c:pt idx="428">
                  <c:v>3.3889999999999998</c:v>
                </c:pt>
                <c:pt idx="429">
                  <c:v>3.3450000000000002</c:v>
                </c:pt>
                <c:pt idx="430">
                  <c:v>3.302</c:v>
                </c:pt>
                <c:pt idx="431">
                  <c:v>3.258</c:v>
                </c:pt>
                <c:pt idx="432">
                  <c:v>3.2149999999999999</c:v>
                </c:pt>
                <c:pt idx="433">
                  <c:v>3.1709999999999998</c:v>
                </c:pt>
                <c:pt idx="434">
                  <c:v>3.1280000000000001</c:v>
                </c:pt>
                <c:pt idx="435">
                  <c:v>3.0840000000000001</c:v>
                </c:pt>
                <c:pt idx="436">
                  <c:v>3.0409999999999999</c:v>
                </c:pt>
                <c:pt idx="437">
                  <c:v>2.9969999999999999</c:v>
                </c:pt>
                <c:pt idx="438">
                  <c:v>2.9540000000000002</c:v>
                </c:pt>
                <c:pt idx="439">
                  <c:v>2.91</c:v>
                </c:pt>
                <c:pt idx="440">
                  <c:v>2.867</c:v>
                </c:pt>
                <c:pt idx="441">
                  <c:v>2.823</c:v>
                </c:pt>
                <c:pt idx="442">
                  <c:v>2.78</c:v>
                </c:pt>
                <c:pt idx="443">
                  <c:v>2.7360000000000002</c:v>
                </c:pt>
                <c:pt idx="444">
                  <c:v>2.6930000000000001</c:v>
                </c:pt>
                <c:pt idx="445">
                  <c:v>2.649</c:v>
                </c:pt>
                <c:pt idx="446">
                  <c:v>2.6059999999999999</c:v>
                </c:pt>
                <c:pt idx="447">
                  <c:v>2.5619999999999998</c:v>
                </c:pt>
                <c:pt idx="448">
                  <c:v>2.5190000000000001</c:v>
                </c:pt>
                <c:pt idx="449">
                  <c:v>2.4750000000000001</c:v>
                </c:pt>
                <c:pt idx="450">
                  <c:v>2.4319999999999999</c:v>
                </c:pt>
                <c:pt idx="451">
                  <c:v>2.3879999999999999</c:v>
                </c:pt>
                <c:pt idx="452">
                  <c:v>2.3450000000000002</c:v>
                </c:pt>
                <c:pt idx="453">
                  <c:v>2.3010000000000002</c:v>
                </c:pt>
                <c:pt idx="454">
                  <c:v>2.258</c:v>
                </c:pt>
                <c:pt idx="455">
                  <c:v>2.214</c:v>
                </c:pt>
                <c:pt idx="456">
                  <c:v>2.1709999999999998</c:v>
                </c:pt>
                <c:pt idx="457">
                  <c:v>2.1269999999999998</c:v>
                </c:pt>
                <c:pt idx="458">
                  <c:v>2.0840000000000001</c:v>
                </c:pt>
                <c:pt idx="459">
                  <c:v>2.04</c:v>
                </c:pt>
                <c:pt idx="460">
                  <c:v>1.9970000000000001</c:v>
                </c:pt>
                <c:pt idx="461">
                  <c:v>1.9530000000000001</c:v>
                </c:pt>
                <c:pt idx="462">
                  <c:v>1.91</c:v>
                </c:pt>
                <c:pt idx="463">
                  <c:v>1.8660000000000001</c:v>
                </c:pt>
                <c:pt idx="464">
                  <c:v>1.823</c:v>
                </c:pt>
                <c:pt idx="465">
                  <c:v>1.7789999999999999</c:v>
                </c:pt>
                <c:pt idx="466">
                  <c:v>1.736</c:v>
                </c:pt>
                <c:pt idx="467">
                  <c:v>1.6919999999999999</c:v>
                </c:pt>
                <c:pt idx="468">
                  <c:v>1.649</c:v>
                </c:pt>
                <c:pt idx="469">
                  <c:v>1.605</c:v>
                </c:pt>
                <c:pt idx="470">
                  <c:v>1.5620000000000001</c:v>
                </c:pt>
                <c:pt idx="471">
                  <c:v>1.518</c:v>
                </c:pt>
                <c:pt idx="472">
                  <c:v>1.4750000000000001</c:v>
                </c:pt>
                <c:pt idx="473">
                  <c:v>1.431</c:v>
                </c:pt>
                <c:pt idx="474">
                  <c:v>1.3879999999999999</c:v>
                </c:pt>
                <c:pt idx="475">
                  <c:v>1.3440000000000001</c:v>
                </c:pt>
                <c:pt idx="476">
                  <c:v>1.3009999999999999</c:v>
                </c:pt>
                <c:pt idx="477">
                  <c:v>1.2569999999999999</c:v>
                </c:pt>
                <c:pt idx="478">
                  <c:v>1.214</c:v>
                </c:pt>
                <c:pt idx="479">
                  <c:v>1.17</c:v>
                </c:pt>
                <c:pt idx="480">
                  <c:v>1.127</c:v>
                </c:pt>
                <c:pt idx="481">
                  <c:v>1.083</c:v>
                </c:pt>
                <c:pt idx="482">
                  <c:v>1.04</c:v>
                </c:pt>
                <c:pt idx="483">
                  <c:v>0.996</c:v>
                </c:pt>
                <c:pt idx="484">
                  <c:v>0.95299999999999996</c:v>
                </c:pt>
                <c:pt idx="485">
                  <c:v>0.90900000000000003</c:v>
                </c:pt>
                <c:pt idx="486">
                  <c:v>0.86599999999999999</c:v>
                </c:pt>
                <c:pt idx="487">
                  <c:v>0.82199999999999995</c:v>
                </c:pt>
                <c:pt idx="488">
                  <c:v>0.77900000000000003</c:v>
                </c:pt>
                <c:pt idx="489">
                  <c:v>0.73499999999999999</c:v>
                </c:pt>
                <c:pt idx="490">
                  <c:v>0.69199999999999995</c:v>
                </c:pt>
                <c:pt idx="491">
                  <c:v>0.64800000000000002</c:v>
                </c:pt>
                <c:pt idx="492">
                  <c:v>0.60499999999999998</c:v>
                </c:pt>
                <c:pt idx="493">
                  <c:v>0.56100000000000005</c:v>
                </c:pt>
                <c:pt idx="494">
                  <c:v>0.51800000000000002</c:v>
                </c:pt>
                <c:pt idx="495">
                  <c:v>0.47399999999999998</c:v>
                </c:pt>
                <c:pt idx="496">
                  <c:v>0.43099999999999999</c:v>
                </c:pt>
                <c:pt idx="497">
                  <c:v>0.38700000000000001</c:v>
                </c:pt>
                <c:pt idx="498">
                  <c:v>0.34399999999999997</c:v>
                </c:pt>
                <c:pt idx="499">
                  <c:v>0.3</c:v>
                </c:pt>
                <c:pt idx="500">
                  <c:v>0.25700000000000001</c:v>
                </c:pt>
                <c:pt idx="501">
                  <c:v>0.21299999999999999</c:v>
                </c:pt>
                <c:pt idx="502">
                  <c:v>0.17</c:v>
                </c:pt>
                <c:pt idx="503">
                  <c:v>0.126</c:v>
                </c:pt>
                <c:pt idx="504">
                  <c:v>8.3000000000000004E-2</c:v>
                </c:pt>
                <c:pt idx="505">
                  <c:v>3.9E-2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net ICR</c:v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'Related Parameters'!$E$4:$E$5</c:f>
              <c:numCache>
                <c:formatCode>0.000</c:formatCode>
                <c:ptCount val="2"/>
                <c:pt idx="0">
                  <c:v>34.07</c:v>
                </c:pt>
                <c:pt idx="1">
                  <c:v>34.07</c:v>
                </c:pt>
              </c:numCache>
            </c:numRef>
          </c:xVal>
          <c:yVal>
            <c:numRef>
              <c:f>'Related Parameters'!$F$4:$F$5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233792"/>
        <c:axId val="169268736"/>
      </c:scatterChart>
      <c:valAx>
        <c:axId val="169233792"/>
        <c:scaling>
          <c:orientation val="minMax"/>
          <c:max val="38"/>
          <c:min val="32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System Capacity (GW)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69268736"/>
        <c:crosses val="autoZero"/>
        <c:crossBetween val="midCat"/>
        <c:majorUnit val="0.5"/>
      </c:valAx>
      <c:valAx>
        <c:axId val="169268736"/>
        <c:scaling>
          <c:orientation val="minMax"/>
          <c:max val="2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Price ($/kW-month)</a:t>
                </a:r>
              </a:p>
            </c:rich>
          </c:tx>
          <c:layout/>
          <c:overlay val="0"/>
        </c:title>
        <c:numFmt formatCode="&quot;$&quot;##0" sourceLinked="0"/>
        <c:majorTickMark val="out"/>
        <c:minorTickMark val="none"/>
        <c:tickLblPos val="nextTo"/>
        <c:crossAx val="169233792"/>
        <c:crosses val="autoZero"/>
        <c:crossBetween val="midCat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 baseline="0">
          <a:solidFill>
            <a:srgbClr val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34200933216681"/>
          <c:y val="2.9013746163085545E-2"/>
          <c:w val="0.84412255759696708"/>
          <c:h val="0.84185072734552246"/>
        </c:manualLayout>
      </c:layout>
      <c:scatterChart>
        <c:scatterStyle val="smoothMarker"/>
        <c:varyColors val="0"/>
        <c:ser>
          <c:idx val="0"/>
          <c:order val="0"/>
          <c:tx>
            <c:v>SENE</c:v>
          </c:tx>
          <c:spPr>
            <a:ln w="635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SENE!$E$41:$E$223</c:f>
              <c:numCache>
                <c:formatCode>General</c:formatCode>
                <c:ptCount val="183"/>
                <c:pt idx="0">
                  <c:v>8.8839604515999611</c:v>
                </c:pt>
                <c:pt idx="1">
                  <c:v>8.89</c:v>
                </c:pt>
                <c:pt idx="2">
                  <c:v>8.9</c:v>
                </c:pt>
                <c:pt idx="3">
                  <c:v>8.91</c:v>
                </c:pt>
                <c:pt idx="4">
                  <c:v>8.92</c:v>
                </c:pt>
                <c:pt idx="5">
                  <c:v>8.93</c:v>
                </c:pt>
                <c:pt idx="6">
                  <c:v>8.94</c:v>
                </c:pt>
                <c:pt idx="7">
                  <c:v>8.9499999999999993</c:v>
                </c:pt>
                <c:pt idx="8">
                  <c:v>8.9600000000000009</c:v>
                </c:pt>
                <c:pt idx="9">
                  <c:v>8.9700000000000006</c:v>
                </c:pt>
                <c:pt idx="10">
                  <c:v>8.98</c:v>
                </c:pt>
                <c:pt idx="11">
                  <c:v>8.99</c:v>
                </c:pt>
                <c:pt idx="12">
                  <c:v>9</c:v>
                </c:pt>
                <c:pt idx="13">
                  <c:v>9.01</c:v>
                </c:pt>
                <c:pt idx="14">
                  <c:v>9.02</c:v>
                </c:pt>
                <c:pt idx="15">
                  <c:v>9.0299999999999994</c:v>
                </c:pt>
                <c:pt idx="16">
                  <c:v>9.0399999999999991</c:v>
                </c:pt>
                <c:pt idx="17">
                  <c:v>9.0500000000000007</c:v>
                </c:pt>
                <c:pt idx="18">
                  <c:v>9.06</c:v>
                </c:pt>
                <c:pt idx="19">
                  <c:v>9.07</c:v>
                </c:pt>
                <c:pt idx="20">
                  <c:v>9.08</c:v>
                </c:pt>
                <c:pt idx="21">
                  <c:v>9.09</c:v>
                </c:pt>
                <c:pt idx="22">
                  <c:v>9.1</c:v>
                </c:pt>
                <c:pt idx="23">
                  <c:v>9.11</c:v>
                </c:pt>
                <c:pt idx="24">
                  <c:v>9.1199999999999992</c:v>
                </c:pt>
                <c:pt idx="25">
                  <c:v>9.1300000000000008</c:v>
                </c:pt>
                <c:pt idx="26">
                  <c:v>9.14</c:v>
                </c:pt>
                <c:pt idx="27">
                  <c:v>9.15</c:v>
                </c:pt>
                <c:pt idx="28">
                  <c:v>9.16</c:v>
                </c:pt>
                <c:pt idx="29">
                  <c:v>9.17</c:v>
                </c:pt>
                <c:pt idx="30">
                  <c:v>9.18</c:v>
                </c:pt>
                <c:pt idx="31">
                  <c:v>9.19</c:v>
                </c:pt>
                <c:pt idx="32">
                  <c:v>9.1999999999999993</c:v>
                </c:pt>
                <c:pt idx="33">
                  <c:v>9.2100000000000009</c:v>
                </c:pt>
                <c:pt idx="34">
                  <c:v>9.2200000000000006</c:v>
                </c:pt>
                <c:pt idx="35">
                  <c:v>9.23</c:v>
                </c:pt>
                <c:pt idx="36">
                  <c:v>9.24</c:v>
                </c:pt>
                <c:pt idx="37">
                  <c:v>9.25</c:v>
                </c:pt>
                <c:pt idx="38">
                  <c:v>9.26</c:v>
                </c:pt>
                <c:pt idx="39">
                  <c:v>9.27</c:v>
                </c:pt>
                <c:pt idx="40">
                  <c:v>9.2799999999999994</c:v>
                </c:pt>
                <c:pt idx="41">
                  <c:v>9.2899999999999991</c:v>
                </c:pt>
                <c:pt idx="42">
                  <c:v>9.3000000000000007</c:v>
                </c:pt>
                <c:pt idx="43">
                  <c:v>9.31</c:v>
                </c:pt>
                <c:pt idx="44">
                  <c:v>9.32</c:v>
                </c:pt>
                <c:pt idx="45">
                  <c:v>9.33</c:v>
                </c:pt>
                <c:pt idx="46">
                  <c:v>9.34</c:v>
                </c:pt>
                <c:pt idx="47">
                  <c:v>9.35</c:v>
                </c:pt>
                <c:pt idx="48">
                  <c:v>9.36</c:v>
                </c:pt>
                <c:pt idx="49">
                  <c:v>9.3699999999999992</c:v>
                </c:pt>
                <c:pt idx="50">
                  <c:v>9.3800000000000008</c:v>
                </c:pt>
                <c:pt idx="51">
                  <c:v>9.39</c:v>
                </c:pt>
                <c:pt idx="52">
                  <c:v>9.4</c:v>
                </c:pt>
                <c:pt idx="53">
                  <c:v>9.41</c:v>
                </c:pt>
                <c:pt idx="54">
                  <c:v>9.42</c:v>
                </c:pt>
                <c:pt idx="55">
                  <c:v>9.43</c:v>
                </c:pt>
                <c:pt idx="56">
                  <c:v>9.44</c:v>
                </c:pt>
                <c:pt idx="57">
                  <c:v>9.4499999999999993</c:v>
                </c:pt>
                <c:pt idx="58">
                  <c:v>9.4600000000000009</c:v>
                </c:pt>
                <c:pt idx="59">
                  <c:v>9.4700000000000006</c:v>
                </c:pt>
                <c:pt idx="60">
                  <c:v>9.48</c:v>
                </c:pt>
                <c:pt idx="61">
                  <c:v>9.49</c:v>
                </c:pt>
                <c:pt idx="62">
                  <c:v>9.5</c:v>
                </c:pt>
                <c:pt idx="63">
                  <c:v>9.51</c:v>
                </c:pt>
                <c:pt idx="64">
                  <c:v>9.52</c:v>
                </c:pt>
                <c:pt idx="65">
                  <c:v>9.5299999999999994</c:v>
                </c:pt>
                <c:pt idx="66">
                  <c:v>9.5399999999999991</c:v>
                </c:pt>
                <c:pt idx="67">
                  <c:v>9.5500000000000007</c:v>
                </c:pt>
                <c:pt idx="68">
                  <c:v>9.56</c:v>
                </c:pt>
                <c:pt idx="69">
                  <c:v>9.57</c:v>
                </c:pt>
                <c:pt idx="70">
                  <c:v>9.58</c:v>
                </c:pt>
                <c:pt idx="71">
                  <c:v>9.59</c:v>
                </c:pt>
                <c:pt idx="72">
                  <c:v>9.6</c:v>
                </c:pt>
                <c:pt idx="73">
                  <c:v>9.61</c:v>
                </c:pt>
                <c:pt idx="74">
                  <c:v>9.6199999999999992</c:v>
                </c:pt>
                <c:pt idx="75">
                  <c:v>9.629999999999999</c:v>
                </c:pt>
                <c:pt idx="76">
                  <c:v>9.64</c:v>
                </c:pt>
                <c:pt idx="77">
                  <c:v>9.65</c:v>
                </c:pt>
                <c:pt idx="78">
                  <c:v>9.66</c:v>
                </c:pt>
                <c:pt idx="79">
                  <c:v>9.67</c:v>
                </c:pt>
                <c:pt idx="80">
                  <c:v>9.68</c:v>
                </c:pt>
                <c:pt idx="81">
                  <c:v>9.69</c:v>
                </c:pt>
                <c:pt idx="82">
                  <c:v>9.6999999999999993</c:v>
                </c:pt>
                <c:pt idx="83">
                  <c:v>9.7100000000000009</c:v>
                </c:pt>
                <c:pt idx="84">
                  <c:v>9.7200000000000006</c:v>
                </c:pt>
                <c:pt idx="85">
                  <c:v>9.73</c:v>
                </c:pt>
                <c:pt idx="86">
                  <c:v>9.74</c:v>
                </c:pt>
                <c:pt idx="87">
                  <c:v>9.75</c:v>
                </c:pt>
                <c:pt idx="88">
                  <c:v>9.76</c:v>
                </c:pt>
                <c:pt idx="89">
                  <c:v>9.77</c:v>
                </c:pt>
                <c:pt idx="90">
                  <c:v>9.7799999999999994</c:v>
                </c:pt>
                <c:pt idx="91">
                  <c:v>9.7899999999999991</c:v>
                </c:pt>
                <c:pt idx="92">
                  <c:v>9.8000000000000007</c:v>
                </c:pt>
                <c:pt idx="93">
                  <c:v>9.81</c:v>
                </c:pt>
                <c:pt idx="94">
                  <c:v>9.82</c:v>
                </c:pt>
                <c:pt idx="95">
                  <c:v>9.83</c:v>
                </c:pt>
                <c:pt idx="96">
                  <c:v>9.84</c:v>
                </c:pt>
                <c:pt idx="97">
                  <c:v>9.85</c:v>
                </c:pt>
                <c:pt idx="98">
                  <c:v>9.86</c:v>
                </c:pt>
                <c:pt idx="99">
                  <c:v>9.8699999999999992</c:v>
                </c:pt>
                <c:pt idx="100">
                  <c:v>9.879999999999999</c:v>
                </c:pt>
                <c:pt idx="101">
                  <c:v>9.89</c:v>
                </c:pt>
                <c:pt idx="102">
                  <c:v>9.9</c:v>
                </c:pt>
                <c:pt idx="103">
                  <c:v>9.907</c:v>
                </c:pt>
                <c:pt idx="104">
                  <c:v>9.91</c:v>
                </c:pt>
                <c:pt idx="105">
                  <c:v>9.92</c:v>
                </c:pt>
                <c:pt idx="106">
                  <c:v>9.93</c:v>
                </c:pt>
                <c:pt idx="107">
                  <c:v>9.94</c:v>
                </c:pt>
                <c:pt idx="108">
                  <c:v>9.9499999999999993</c:v>
                </c:pt>
                <c:pt idx="109">
                  <c:v>9.9600000000000009</c:v>
                </c:pt>
                <c:pt idx="110">
                  <c:v>9.9700000000000006</c:v>
                </c:pt>
                <c:pt idx="111">
                  <c:v>9.98</c:v>
                </c:pt>
                <c:pt idx="112">
                  <c:v>9.99</c:v>
                </c:pt>
                <c:pt idx="113">
                  <c:v>10</c:v>
                </c:pt>
                <c:pt idx="114">
                  <c:v>10.01</c:v>
                </c:pt>
                <c:pt idx="115">
                  <c:v>10.02</c:v>
                </c:pt>
                <c:pt idx="116">
                  <c:v>10.029999999999999</c:v>
                </c:pt>
                <c:pt idx="117">
                  <c:v>10.039999999999999</c:v>
                </c:pt>
                <c:pt idx="118">
                  <c:v>10.050000000000001</c:v>
                </c:pt>
                <c:pt idx="119">
                  <c:v>10.06</c:v>
                </c:pt>
                <c:pt idx="120">
                  <c:v>10.07</c:v>
                </c:pt>
                <c:pt idx="121">
                  <c:v>10.08</c:v>
                </c:pt>
                <c:pt idx="122">
                  <c:v>10.09</c:v>
                </c:pt>
                <c:pt idx="123">
                  <c:v>10.1</c:v>
                </c:pt>
                <c:pt idx="124">
                  <c:v>10.11</c:v>
                </c:pt>
                <c:pt idx="125">
                  <c:v>10.119999999999999</c:v>
                </c:pt>
                <c:pt idx="126">
                  <c:v>10.129999999999999</c:v>
                </c:pt>
                <c:pt idx="127">
                  <c:v>10.14</c:v>
                </c:pt>
                <c:pt idx="128">
                  <c:v>10.15</c:v>
                </c:pt>
                <c:pt idx="129">
                  <c:v>10.16</c:v>
                </c:pt>
                <c:pt idx="130">
                  <c:v>10.17</c:v>
                </c:pt>
                <c:pt idx="131">
                  <c:v>10.18</c:v>
                </c:pt>
                <c:pt idx="132">
                  <c:v>10.19</c:v>
                </c:pt>
                <c:pt idx="133">
                  <c:v>10.199999999999999</c:v>
                </c:pt>
                <c:pt idx="134">
                  <c:v>10.209999999999997</c:v>
                </c:pt>
                <c:pt idx="135">
                  <c:v>10.220000000000001</c:v>
                </c:pt>
                <c:pt idx="136">
                  <c:v>10.23</c:v>
                </c:pt>
                <c:pt idx="137">
                  <c:v>10.24</c:v>
                </c:pt>
                <c:pt idx="138">
                  <c:v>10.25</c:v>
                </c:pt>
                <c:pt idx="139">
                  <c:v>10.26</c:v>
                </c:pt>
                <c:pt idx="140">
                  <c:v>10.27</c:v>
                </c:pt>
                <c:pt idx="141">
                  <c:v>10.28</c:v>
                </c:pt>
                <c:pt idx="142">
                  <c:v>10.29</c:v>
                </c:pt>
                <c:pt idx="143">
                  <c:v>10.3</c:v>
                </c:pt>
                <c:pt idx="144">
                  <c:v>10.31</c:v>
                </c:pt>
                <c:pt idx="145">
                  <c:v>10.32</c:v>
                </c:pt>
                <c:pt idx="146">
                  <c:v>10.33</c:v>
                </c:pt>
                <c:pt idx="147">
                  <c:v>10.34</c:v>
                </c:pt>
                <c:pt idx="148">
                  <c:v>10.35</c:v>
                </c:pt>
                <c:pt idx="149">
                  <c:v>10.36</c:v>
                </c:pt>
                <c:pt idx="150">
                  <c:v>10.37</c:v>
                </c:pt>
                <c:pt idx="151">
                  <c:v>10.38</c:v>
                </c:pt>
                <c:pt idx="152">
                  <c:v>10.39</c:v>
                </c:pt>
                <c:pt idx="153">
                  <c:v>10.4</c:v>
                </c:pt>
                <c:pt idx="154">
                  <c:v>10.41</c:v>
                </c:pt>
                <c:pt idx="155">
                  <c:v>10.42</c:v>
                </c:pt>
                <c:pt idx="156">
                  <c:v>10.43</c:v>
                </c:pt>
                <c:pt idx="157">
                  <c:v>10.44</c:v>
                </c:pt>
                <c:pt idx="158">
                  <c:v>10.45</c:v>
                </c:pt>
                <c:pt idx="159">
                  <c:v>10.459999999999997</c:v>
                </c:pt>
                <c:pt idx="160">
                  <c:v>10.47</c:v>
                </c:pt>
                <c:pt idx="161">
                  <c:v>10.48</c:v>
                </c:pt>
                <c:pt idx="162">
                  <c:v>10.49</c:v>
                </c:pt>
                <c:pt idx="163">
                  <c:v>10.5</c:v>
                </c:pt>
                <c:pt idx="164">
                  <c:v>10.51</c:v>
                </c:pt>
                <c:pt idx="165">
                  <c:v>10.52</c:v>
                </c:pt>
                <c:pt idx="166">
                  <c:v>10.53</c:v>
                </c:pt>
                <c:pt idx="167">
                  <c:v>10.54</c:v>
                </c:pt>
                <c:pt idx="168">
                  <c:v>10.55</c:v>
                </c:pt>
                <c:pt idx="169">
                  <c:v>10.56</c:v>
                </c:pt>
                <c:pt idx="170">
                  <c:v>10.57</c:v>
                </c:pt>
                <c:pt idx="171">
                  <c:v>10.58</c:v>
                </c:pt>
                <c:pt idx="172">
                  <c:v>10.59</c:v>
                </c:pt>
                <c:pt idx="173">
                  <c:v>10.6</c:v>
                </c:pt>
                <c:pt idx="174">
                  <c:v>10.61</c:v>
                </c:pt>
                <c:pt idx="175">
                  <c:v>10.62</c:v>
                </c:pt>
                <c:pt idx="176">
                  <c:v>10.63</c:v>
                </c:pt>
                <c:pt idx="177">
                  <c:v>10.64</c:v>
                </c:pt>
                <c:pt idx="178">
                  <c:v>10.65</c:v>
                </c:pt>
                <c:pt idx="179">
                  <c:v>10.659683262441554</c:v>
                </c:pt>
                <c:pt idx="180">
                  <c:v>10.659683262441554</c:v>
                </c:pt>
                <c:pt idx="181">
                  <c:v>10.66</c:v>
                </c:pt>
                <c:pt idx="182">
                  <c:v>10.67</c:v>
                </c:pt>
              </c:numCache>
            </c:numRef>
          </c:xVal>
          <c:yVal>
            <c:numRef>
              <c:f>SENE!$C$41:$C$223</c:f>
              <c:numCache>
                <c:formatCode>General</c:formatCode>
                <c:ptCount val="183"/>
                <c:pt idx="0">
                  <c:v>18.623999999999999</c:v>
                </c:pt>
                <c:pt idx="1">
                  <c:v>18.358000000000001</c:v>
                </c:pt>
                <c:pt idx="2">
                  <c:v>17.927</c:v>
                </c:pt>
                <c:pt idx="3">
                  <c:v>17.510999999999999</c:v>
                </c:pt>
                <c:pt idx="4">
                  <c:v>17.105</c:v>
                </c:pt>
                <c:pt idx="5">
                  <c:v>16.712</c:v>
                </c:pt>
                <c:pt idx="6">
                  <c:v>16.323</c:v>
                </c:pt>
                <c:pt idx="7">
                  <c:v>15.958</c:v>
                </c:pt>
                <c:pt idx="8">
                  <c:v>15.622999999999999</c:v>
                </c:pt>
                <c:pt idx="9">
                  <c:v>15.253</c:v>
                </c:pt>
                <c:pt idx="10">
                  <c:v>14.888999999999999</c:v>
                </c:pt>
                <c:pt idx="11">
                  <c:v>14.532</c:v>
                </c:pt>
                <c:pt idx="12">
                  <c:v>14.18</c:v>
                </c:pt>
                <c:pt idx="13">
                  <c:v>13.811999999999999</c:v>
                </c:pt>
                <c:pt idx="14">
                  <c:v>13.487</c:v>
                </c:pt>
                <c:pt idx="15">
                  <c:v>13.167999999999999</c:v>
                </c:pt>
                <c:pt idx="16">
                  <c:v>12.855</c:v>
                </c:pt>
                <c:pt idx="17">
                  <c:v>12.548</c:v>
                </c:pt>
                <c:pt idx="18">
                  <c:v>12.247</c:v>
                </c:pt>
                <c:pt idx="19">
                  <c:v>11.951000000000001</c:v>
                </c:pt>
                <c:pt idx="20">
                  <c:v>11.662000000000001</c:v>
                </c:pt>
                <c:pt idx="21">
                  <c:v>11.378</c:v>
                </c:pt>
                <c:pt idx="22">
                  <c:v>11.101000000000001</c:v>
                </c:pt>
                <c:pt idx="23">
                  <c:v>10.824</c:v>
                </c:pt>
                <c:pt idx="24">
                  <c:v>10.561999999999999</c:v>
                </c:pt>
                <c:pt idx="25">
                  <c:v>10.303000000000001</c:v>
                </c:pt>
                <c:pt idx="26">
                  <c:v>10.050000000000001</c:v>
                </c:pt>
                <c:pt idx="27">
                  <c:v>9.8000000000000007</c:v>
                </c:pt>
                <c:pt idx="28">
                  <c:v>9.5549999999999997</c:v>
                </c:pt>
                <c:pt idx="29">
                  <c:v>9.3140000000000001</c:v>
                </c:pt>
                <c:pt idx="30">
                  <c:v>9.0760000000000005</c:v>
                </c:pt>
                <c:pt idx="31">
                  <c:v>8.8409999999999993</c:v>
                </c:pt>
                <c:pt idx="32">
                  <c:v>8.6080000000000005</c:v>
                </c:pt>
                <c:pt idx="33">
                  <c:v>8.3789999999999996</c:v>
                </c:pt>
                <c:pt idx="34">
                  <c:v>8.1530000000000005</c:v>
                </c:pt>
                <c:pt idx="35">
                  <c:v>7.93</c:v>
                </c:pt>
                <c:pt idx="36">
                  <c:v>7.7110000000000003</c:v>
                </c:pt>
                <c:pt idx="37">
                  <c:v>7.4950000000000001</c:v>
                </c:pt>
                <c:pt idx="38">
                  <c:v>7.2830000000000004</c:v>
                </c:pt>
                <c:pt idx="39">
                  <c:v>7.0759999999999996</c:v>
                </c:pt>
                <c:pt idx="40">
                  <c:v>6.8730000000000002</c:v>
                </c:pt>
                <c:pt idx="41">
                  <c:v>6.6740000000000004</c:v>
                </c:pt>
                <c:pt idx="42">
                  <c:v>6.4779999999999998</c:v>
                </c:pt>
                <c:pt idx="43">
                  <c:v>6.2869999999999999</c:v>
                </c:pt>
                <c:pt idx="44">
                  <c:v>6.0990000000000002</c:v>
                </c:pt>
                <c:pt idx="45">
                  <c:v>5.915</c:v>
                </c:pt>
                <c:pt idx="46">
                  <c:v>5.734</c:v>
                </c:pt>
                <c:pt idx="47">
                  <c:v>5.556</c:v>
                </c:pt>
                <c:pt idx="48">
                  <c:v>5.383</c:v>
                </c:pt>
                <c:pt idx="49">
                  <c:v>5.2149999999999999</c:v>
                </c:pt>
                <c:pt idx="50">
                  <c:v>5.0529999999999999</c:v>
                </c:pt>
                <c:pt idx="51">
                  <c:v>4.8970000000000002</c:v>
                </c:pt>
                <c:pt idx="52">
                  <c:v>4.7469999999999999</c:v>
                </c:pt>
                <c:pt idx="53">
                  <c:v>4.5990000000000002</c:v>
                </c:pt>
                <c:pt idx="54">
                  <c:v>4.4539999999999997</c:v>
                </c:pt>
                <c:pt idx="55">
                  <c:v>4.3129999999999997</c:v>
                </c:pt>
                <c:pt idx="56">
                  <c:v>4.1740000000000004</c:v>
                </c:pt>
                <c:pt idx="57">
                  <c:v>4.04</c:v>
                </c:pt>
                <c:pt idx="58">
                  <c:v>3.91</c:v>
                </c:pt>
                <c:pt idx="59">
                  <c:v>3.782</c:v>
                </c:pt>
                <c:pt idx="60">
                  <c:v>3.6579999999999999</c:v>
                </c:pt>
                <c:pt idx="61">
                  <c:v>3.5350000000000001</c:v>
                </c:pt>
                <c:pt idx="62">
                  <c:v>3.4140000000000001</c:v>
                </c:pt>
                <c:pt idx="63">
                  <c:v>3.2930000000000001</c:v>
                </c:pt>
                <c:pt idx="64">
                  <c:v>3.1760000000000002</c:v>
                </c:pt>
                <c:pt idx="65">
                  <c:v>3.0659999999999998</c:v>
                </c:pt>
                <c:pt idx="66">
                  <c:v>2.9620000000000002</c:v>
                </c:pt>
                <c:pt idx="67">
                  <c:v>2.8620000000000001</c:v>
                </c:pt>
                <c:pt idx="68">
                  <c:v>2.7650000000000001</c:v>
                </c:pt>
                <c:pt idx="69">
                  <c:v>2.6709999999999998</c:v>
                </c:pt>
                <c:pt idx="70">
                  <c:v>2.5790000000000002</c:v>
                </c:pt>
                <c:pt idx="71">
                  <c:v>2.4900000000000002</c:v>
                </c:pt>
                <c:pt idx="72">
                  <c:v>2.4020000000000001</c:v>
                </c:pt>
                <c:pt idx="73">
                  <c:v>2.3149999999999999</c:v>
                </c:pt>
                <c:pt idx="74">
                  <c:v>2.23</c:v>
                </c:pt>
                <c:pt idx="75">
                  <c:v>2.1459999999999999</c:v>
                </c:pt>
                <c:pt idx="76">
                  <c:v>2.0649999999999999</c:v>
                </c:pt>
                <c:pt idx="77">
                  <c:v>1.9870000000000001</c:v>
                </c:pt>
                <c:pt idx="78">
                  <c:v>1.913</c:v>
                </c:pt>
                <c:pt idx="79">
                  <c:v>1.841</c:v>
                </c:pt>
                <c:pt idx="80">
                  <c:v>1.7709999999999999</c:v>
                </c:pt>
                <c:pt idx="81">
                  <c:v>1.704</c:v>
                </c:pt>
                <c:pt idx="82">
                  <c:v>1.64</c:v>
                </c:pt>
                <c:pt idx="83">
                  <c:v>1.579</c:v>
                </c:pt>
                <c:pt idx="84">
                  <c:v>1.522</c:v>
                </c:pt>
                <c:pt idx="85">
                  <c:v>1.468</c:v>
                </c:pt>
                <c:pt idx="86">
                  <c:v>1.417</c:v>
                </c:pt>
                <c:pt idx="87">
                  <c:v>1.365</c:v>
                </c:pt>
                <c:pt idx="88">
                  <c:v>1.3140000000000001</c:v>
                </c:pt>
                <c:pt idx="89">
                  <c:v>1.264</c:v>
                </c:pt>
                <c:pt idx="90">
                  <c:v>1.216</c:v>
                </c:pt>
                <c:pt idx="91">
                  <c:v>1.17</c:v>
                </c:pt>
                <c:pt idx="92">
                  <c:v>1.127</c:v>
                </c:pt>
                <c:pt idx="93">
                  <c:v>1.0840000000000001</c:v>
                </c:pt>
                <c:pt idx="94">
                  <c:v>1.042</c:v>
                </c:pt>
                <c:pt idx="95">
                  <c:v>1</c:v>
                </c:pt>
                <c:pt idx="96">
                  <c:v>0.96099999999999997</c:v>
                </c:pt>
                <c:pt idx="97">
                  <c:v>0.92600000000000005</c:v>
                </c:pt>
                <c:pt idx="98">
                  <c:v>0.89200000000000002</c:v>
                </c:pt>
                <c:pt idx="99">
                  <c:v>0.85499999999999998</c:v>
                </c:pt>
                <c:pt idx="100">
                  <c:v>0.81899999999999995</c:v>
                </c:pt>
                <c:pt idx="101">
                  <c:v>0.78500000000000003</c:v>
                </c:pt>
                <c:pt idx="102">
                  <c:v>0.754</c:v>
                </c:pt>
                <c:pt idx="103">
                  <c:v>0.73399999999999999</c:v>
                </c:pt>
                <c:pt idx="104">
                  <c:v>0.72499999999999998</c:v>
                </c:pt>
                <c:pt idx="105">
                  <c:v>0.69699999999999995</c:v>
                </c:pt>
                <c:pt idx="106">
                  <c:v>0.67</c:v>
                </c:pt>
                <c:pt idx="107">
                  <c:v>0.64300000000000002</c:v>
                </c:pt>
                <c:pt idx="108">
                  <c:v>0.61799999999999999</c:v>
                </c:pt>
                <c:pt idx="109">
                  <c:v>0.59499999999999997</c:v>
                </c:pt>
                <c:pt idx="110">
                  <c:v>0.57099999999999995</c:v>
                </c:pt>
                <c:pt idx="111">
                  <c:v>0.54700000000000004</c:v>
                </c:pt>
                <c:pt idx="112">
                  <c:v>0.52200000000000002</c:v>
                </c:pt>
                <c:pt idx="113">
                  <c:v>0.499</c:v>
                </c:pt>
                <c:pt idx="114">
                  <c:v>0.47799999999999998</c:v>
                </c:pt>
                <c:pt idx="115">
                  <c:v>0.45700000000000002</c:v>
                </c:pt>
                <c:pt idx="116">
                  <c:v>0.436</c:v>
                </c:pt>
                <c:pt idx="117">
                  <c:v>0.41699999999999998</c:v>
                </c:pt>
                <c:pt idx="118">
                  <c:v>0.40100000000000002</c:v>
                </c:pt>
                <c:pt idx="119">
                  <c:v>0.38600000000000001</c:v>
                </c:pt>
                <c:pt idx="120">
                  <c:v>0.37</c:v>
                </c:pt>
                <c:pt idx="121">
                  <c:v>0.35399999999999998</c:v>
                </c:pt>
                <c:pt idx="122">
                  <c:v>0.34</c:v>
                </c:pt>
                <c:pt idx="123">
                  <c:v>0.32600000000000001</c:v>
                </c:pt>
                <c:pt idx="124">
                  <c:v>0.312</c:v>
                </c:pt>
                <c:pt idx="125">
                  <c:v>0.29699999999999999</c:v>
                </c:pt>
                <c:pt idx="126">
                  <c:v>0.28299999999999997</c:v>
                </c:pt>
                <c:pt idx="127">
                  <c:v>0.27100000000000002</c:v>
                </c:pt>
                <c:pt idx="128">
                  <c:v>0.26</c:v>
                </c:pt>
                <c:pt idx="129">
                  <c:v>0.249</c:v>
                </c:pt>
                <c:pt idx="130">
                  <c:v>0.23699999999999999</c:v>
                </c:pt>
                <c:pt idx="131">
                  <c:v>0.22600000000000001</c:v>
                </c:pt>
                <c:pt idx="132">
                  <c:v>0.215</c:v>
                </c:pt>
                <c:pt idx="133">
                  <c:v>0.20499999999999999</c:v>
                </c:pt>
                <c:pt idx="134">
                  <c:v>0.19500000000000001</c:v>
                </c:pt>
                <c:pt idx="135">
                  <c:v>0.185</c:v>
                </c:pt>
                <c:pt idx="136">
                  <c:v>0.17599999999999999</c:v>
                </c:pt>
                <c:pt idx="137">
                  <c:v>0.16800000000000001</c:v>
                </c:pt>
                <c:pt idx="138">
                  <c:v>0.161</c:v>
                </c:pt>
                <c:pt idx="139">
                  <c:v>0.155</c:v>
                </c:pt>
                <c:pt idx="140">
                  <c:v>0.14699999999999999</c:v>
                </c:pt>
                <c:pt idx="141">
                  <c:v>0.13900000000000001</c:v>
                </c:pt>
                <c:pt idx="142">
                  <c:v>0.13100000000000001</c:v>
                </c:pt>
                <c:pt idx="143">
                  <c:v>0.124</c:v>
                </c:pt>
                <c:pt idx="144">
                  <c:v>0.11799999999999999</c:v>
                </c:pt>
                <c:pt idx="145">
                  <c:v>0.112</c:v>
                </c:pt>
                <c:pt idx="146">
                  <c:v>0.106</c:v>
                </c:pt>
                <c:pt idx="147">
                  <c:v>0.1</c:v>
                </c:pt>
                <c:pt idx="148">
                  <c:v>9.6000000000000002E-2</c:v>
                </c:pt>
                <c:pt idx="149">
                  <c:v>9.1999999999999998E-2</c:v>
                </c:pt>
                <c:pt idx="150">
                  <c:v>8.6999999999999994E-2</c:v>
                </c:pt>
                <c:pt idx="151">
                  <c:v>8.2000000000000003E-2</c:v>
                </c:pt>
                <c:pt idx="152">
                  <c:v>7.6999999999999999E-2</c:v>
                </c:pt>
                <c:pt idx="153">
                  <c:v>7.2999999999999995E-2</c:v>
                </c:pt>
                <c:pt idx="154">
                  <c:v>6.9000000000000006E-2</c:v>
                </c:pt>
                <c:pt idx="155">
                  <c:v>6.6000000000000003E-2</c:v>
                </c:pt>
                <c:pt idx="156">
                  <c:v>6.2E-2</c:v>
                </c:pt>
                <c:pt idx="157">
                  <c:v>5.8000000000000003E-2</c:v>
                </c:pt>
                <c:pt idx="158">
                  <c:v>5.3999999999999999E-2</c:v>
                </c:pt>
                <c:pt idx="159">
                  <c:v>0.05</c:v>
                </c:pt>
                <c:pt idx="160">
                  <c:v>4.7E-2</c:v>
                </c:pt>
                <c:pt idx="161">
                  <c:v>4.3999999999999997E-2</c:v>
                </c:pt>
                <c:pt idx="162">
                  <c:v>4.1000000000000002E-2</c:v>
                </c:pt>
                <c:pt idx="163">
                  <c:v>3.6999999999999998E-2</c:v>
                </c:pt>
                <c:pt idx="164">
                  <c:v>3.4000000000000002E-2</c:v>
                </c:pt>
                <c:pt idx="165">
                  <c:v>3.1E-2</c:v>
                </c:pt>
                <c:pt idx="166">
                  <c:v>2.9000000000000001E-2</c:v>
                </c:pt>
                <c:pt idx="167">
                  <c:v>2.7E-2</c:v>
                </c:pt>
                <c:pt idx="168">
                  <c:v>2.5000000000000001E-2</c:v>
                </c:pt>
                <c:pt idx="169">
                  <c:v>2.3E-2</c:v>
                </c:pt>
                <c:pt idx="170">
                  <c:v>2.1000000000000001E-2</c:v>
                </c:pt>
                <c:pt idx="171">
                  <c:v>0.02</c:v>
                </c:pt>
                <c:pt idx="172">
                  <c:v>1.7999999999999999E-2</c:v>
                </c:pt>
                <c:pt idx="173">
                  <c:v>1.7000000000000001E-2</c:v>
                </c:pt>
                <c:pt idx="174">
                  <c:v>1.6E-2</c:v>
                </c:pt>
                <c:pt idx="175">
                  <c:v>1.4999999999999999E-2</c:v>
                </c:pt>
                <c:pt idx="176">
                  <c:v>1.4E-2</c:v>
                </c:pt>
                <c:pt idx="177">
                  <c:v>1.2999999999999999E-2</c:v>
                </c:pt>
                <c:pt idx="178">
                  <c:v>1.0999999999999999E-2</c:v>
                </c:pt>
                <c:pt idx="179">
                  <c:v>0.01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LSR</c:v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planning_parameters!$E$9:$E$10</c:f>
              <c:numCache>
                <c:formatCode>0.000</c:formatCode>
                <c:ptCount val="2"/>
                <c:pt idx="0">
                  <c:v>9.907</c:v>
                </c:pt>
                <c:pt idx="1">
                  <c:v>9.907</c:v>
                </c:pt>
              </c:numCache>
            </c:numRef>
          </c:xVal>
          <c:yVal>
            <c:numRef>
              <c:f>planning_parameters!$F$9:$F$10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723776"/>
        <c:axId val="169725952"/>
      </c:scatterChart>
      <c:valAx>
        <c:axId val="169723776"/>
        <c:scaling>
          <c:orientation val="minMax"/>
          <c:max val="11.5"/>
          <c:min val="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SENE Capacity (GW)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169725952"/>
        <c:crosses val="autoZero"/>
        <c:crossBetween val="midCat"/>
        <c:majorUnit val="0.25"/>
      </c:valAx>
      <c:valAx>
        <c:axId val="169725952"/>
        <c:scaling>
          <c:orientation val="minMax"/>
          <c:max val="22"/>
          <c:min val="0"/>
        </c:scaling>
        <c:delete val="0"/>
        <c:axPos val="l"/>
        <c:majorGridlines/>
        <c:numFmt formatCode="&quot;P_SYS&quot;\ \+\ &quot;$&quot;##0" sourceLinked="0"/>
        <c:majorTickMark val="out"/>
        <c:minorTickMark val="none"/>
        <c:tickLblPos val="nextTo"/>
        <c:crossAx val="169723776"/>
        <c:crosses val="autoZero"/>
        <c:crossBetween val="midCat"/>
        <c:majorUnit val="2"/>
        <c:minorUnit val="0.4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rgbClr val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NNE</c:v>
          </c:tx>
          <c:spPr>
            <a:ln w="635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NNE!$E$2:$E$241</c:f>
              <c:numCache>
                <c:formatCode>General</c:formatCode>
                <c:ptCount val="240"/>
                <c:pt idx="0">
                  <c:v>8</c:v>
                </c:pt>
                <c:pt idx="1">
                  <c:v>8.01</c:v>
                </c:pt>
                <c:pt idx="2">
                  <c:v>8.02</c:v>
                </c:pt>
                <c:pt idx="3">
                  <c:v>8.0299999999999994</c:v>
                </c:pt>
                <c:pt idx="4">
                  <c:v>8.0399999999999991</c:v>
                </c:pt>
                <c:pt idx="5">
                  <c:v>8.0500000000000007</c:v>
                </c:pt>
                <c:pt idx="6">
                  <c:v>8.06</c:v>
                </c:pt>
                <c:pt idx="7">
                  <c:v>8.07</c:v>
                </c:pt>
                <c:pt idx="8">
                  <c:v>8.08</c:v>
                </c:pt>
                <c:pt idx="9">
                  <c:v>8.09</c:v>
                </c:pt>
                <c:pt idx="10">
                  <c:v>8.1</c:v>
                </c:pt>
                <c:pt idx="11">
                  <c:v>8.11</c:v>
                </c:pt>
                <c:pt idx="12">
                  <c:v>8.1199999999999992</c:v>
                </c:pt>
                <c:pt idx="13">
                  <c:v>8.1300000000000008</c:v>
                </c:pt>
                <c:pt idx="14">
                  <c:v>8.14</c:v>
                </c:pt>
                <c:pt idx="15">
                  <c:v>8.15</c:v>
                </c:pt>
                <c:pt idx="16">
                  <c:v>8.16</c:v>
                </c:pt>
                <c:pt idx="17">
                  <c:v>8.17</c:v>
                </c:pt>
                <c:pt idx="18">
                  <c:v>8.18</c:v>
                </c:pt>
                <c:pt idx="19">
                  <c:v>8.19</c:v>
                </c:pt>
                <c:pt idx="20">
                  <c:v>8.1999999999999993</c:v>
                </c:pt>
                <c:pt idx="21">
                  <c:v>8.2100000000000009</c:v>
                </c:pt>
                <c:pt idx="22">
                  <c:v>8.2200000000000006</c:v>
                </c:pt>
                <c:pt idx="23">
                  <c:v>8.23</c:v>
                </c:pt>
                <c:pt idx="24">
                  <c:v>8.24</c:v>
                </c:pt>
                <c:pt idx="25">
                  <c:v>8.25</c:v>
                </c:pt>
                <c:pt idx="26">
                  <c:v>8.26</c:v>
                </c:pt>
                <c:pt idx="27">
                  <c:v>8.27</c:v>
                </c:pt>
                <c:pt idx="28">
                  <c:v>8.2799999999999994</c:v>
                </c:pt>
                <c:pt idx="29">
                  <c:v>8.2899999999999991</c:v>
                </c:pt>
                <c:pt idx="30">
                  <c:v>8.3000000000000007</c:v>
                </c:pt>
                <c:pt idx="31">
                  <c:v>8.31</c:v>
                </c:pt>
                <c:pt idx="32">
                  <c:v>8.32</c:v>
                </c:pt>
                <c:pt idx="33">
                  <c:v>8.33</c:v>
                </c:pt>
                <c:pt idx="34">
                  <c:v>8.34</c:v>
                </c:pt>
                <c:pt idx="35">
                  <c:v>8.35</c:v>
                </c:pt>
                <c:pt idx="36">
                  <c:v>8.36</c:v>
                </c:pt>
                <c:pt idx="37">
                  <c:v>8.3699999999999992</c:v>
                </c:pt>
                <c:pt idx="38">
                  <c:v>8.3800000000000008</c:v>
                </c:pt>
                <c:pt idx="39">
                  <c:v>8.39</c:v>
                </c:pt>
                <c:pt idx="40">
                  <c:v>8.4</c:v>
                </c:pt>
                <c:pt idx="41">
                  <c:v>8.41</c:v>
                </c:pt>
                <c:pt idx="42">
                  <c:v>8.42</c:v>
                </c:pt>
                <c:pt idx="43">
                  <c:v>8.43</c:v>
                </c:pt>
                <c:pt idx="44">
                  <c:v>8.44</c:v>
                </c:pt>
                <c:pt idx="45">
                  <c:v>8.4499999999999993</c:v>
                </c:pt>
                <c:pt idx="46">
                  <c:v>8.4600000000000009</c:v>
                </c:pt>
                <c:pt idx="47">
                  <c:v>8.4700000000000006</c:v>
                </c:pt>
                <c:pt idx="48">
                  <c:v>8.48</c:v>
                </c:pt>
                <c:pt idx="49">
                  <c:v>8.49</c:v>
                </c:pt>
                <c:pt idx="50">
                  <c:v>8.5</c:v>
                </c:pt>
                <c:pt idx="51">
                  <c:v>8.51</c:v>
                </c:pt>
                <c:pt idx="52">
                  <c:v>8.5125867573885721</c:v>
                </c:pt>
                <c:pt idx="53">
                  <c:v>8.5125867573885721</c:v>
                </c:pt>
                <c:pt idx="54">
                  <c:v>8.52</c:v>
                </c:pt>
                <c:pt idx="55">
                  <c:v>8.5299999999999994</c:v>
                </c:pt>
                <c:pt idx="56">
                  <c:v>8.5399999999999991</c:v>
                </c:pt>
                <c:pt idx="57">
                  <c:v>8.5500000000000007</c:v>
                </c:pt>
                <c:pt idx="58">
                  <c:v>8.56</c:v>
                </c:pt>
                <c:pt idx="59">
                  <c:v>8.57</c:v>
                </c:pt>
                <c:pt idx="60">
                  <c:v>8.58</c:v>
                </c:pt>
                <c:pt idx="61">
                  <c:v>8.59</c:v>
                </c:pt>
                <c:pt idx="62">
                  <c:v>8.6</c:v>
                </c:pt>
                <c:pt idx="63">
                  <c:v>8.61</c:v>
                </c:pt>
                <c:pt idx="64">
                  <c:v>8.6199999999999992</c:v>
                </c:pt>
                <c:pt idx="65">
                  <c:v>8.6300000000000008</c:v>
                </c:pt>
                <c:pt idx="66">
                  <c:v>8.64</c:v>
                </c:pt>
                <c:pt idx="67">
                  <c:v>8.65</c:v>
                </c:pt>
                <c:pt idx="68">
                  <c:v>8.66</c:v>
                </c:pt>
                <c:pt idx="69">
                  <c:v>8.67</c:v>
                </c:pt>
                <c:pt idx="70">
                  <c:v>8.68</c:v>
                </c:pt>
                <c:pt idx="71">
                  <c:v>8.69</c:v>
                </c:pt>
                <c:pt idx="72">
                  <c:v>8.6999999999999993</c:v>
                </c:pt>
                <c:pt idx="73">
                  <c:v>8.7100000000000009</c:v>
                </c:pt>
                <c:pt idx="74">
                  <c:v>8.7200000000000006</c:v>
                </c:pt>
                <c:pt idx="75">
                  <c:v>8.73</c:v>
                </c:pt>
                <c:pt idx="76">
                  <c:v>8.74</c:v>
                </c:pt>
                <c:pt idx="77">
                  <c:v>8.75</c:v>
                </c:pt>
                <c:pt idx="78">
                  <c:v>8.76</c:v>
                </c:pt>
                <c:pt idx="79">
                  <c:v>8.77</c:v>
                </c:pt>
                <c:pt idx="80">
                  <c:v>8.7799999999999994</c:v>
                </c:pt>
                <c:pt idx="81">
                  <c:v>8.7899999999999991</c:v>
                </c:pt>
                <c:pt idx="82">
                  <c:v>8.8000000000000007</c:v>
                </c:pt>
                <c:pt idx="83">
                  <c:v>8.81</c:v>
                </c:pt>
                <c:pt idx="84">
                  <c:v>8.82</c:v>
                </c:pt>
                <c:pt idx="85">
                  <c:v>8.83</c:v>
                </c:pt>
                <c:pt idx="86">
                  <c:v>8.84</c:v>
                </c:pt>
                <c:pt idx="87">
                  <c:v>8.85</c:v>
                </c:pt>
                <c:pt idx="88">
                  <c:v>8.86</c:v>
                </c:pt>
                <c:pt idx="89">
                  <c:v>8.8699999999999992</c:v>
                </c:pt>
                <c:pt idx="90">
                  <c:v>8.8800000000000008</c:v>
                </c:pt>
                <c:pt idx="91">
                  <c:v>8.89</c:v>
                </c:pt>
                <c:pt idx="92">
                  <c:v>8.9</c:v>
                </c:pt>
                <c:pt idx="93">
                  <c:v>8.91</c:v>
                </c:pt>
                <c:pt idx="94">
                  <c:v>8.92</c:v>
                </c:pt>
                <c:pt idx="95">
                  <c:v>8.93</c:v>
                </c:pt>
                <c:pt idx="96">
                  <c:v>8.94</c:v>
                </c:pt>
                <c:pt idx="97">
                  <c:v>8.9499999999999993</c:v>
                </c:pt>
                <c:pt idx="98">
                  <c:v>8.9600000000000009</c:v>
                </c:pt>
                <c:pt idx="99">
                  <c:v>8.9700000000000006</c:v>
                </c:pt>
                <c:pt idx="100">
                  <c:v>8.98</c:v>
                </c:pt>
                <c:pt idx="101">
                  <c:v>8.99</c:v>
                </c:pt>
                <c:pt idx="102">
                  <c:v>9</c:v>
                </c:pt>
                <c:pt idx="103">
                  <c:v>9.01</c:v>
                </c:pt>
                <c:pt idx="104">
                  <c:v>9.02</c:v>
                </c:pt>
                <c:pt idx="105">
                  <c:v>9.0299999999999994</c:v>
                </c:pt>
                <c:pt idx="106">
                  <c:v>9.0399999999999991</c:v>
                </c:pt>
                <c:pt idx="107">
                  <c:v>9.0500000000000007</c:v>
                </c:pt>
                <c:pt idx="108">
                  <c:v>9.06</c:v>
                </c:pt>
                <c:pt idx="109">
                  <c:v>9.07</c:v>
                </c:pt>
                <c:pt idx="110">
                  <c:v>9.08</c:v>
                </c:pt>
                <c:pt idx="111">
                  <c:v>9.09</c:v>
                </c:pt>
                <c:pt idx="112">
                  <c:v>9.1</c:v>
                </c:pt>
                <c:pt idx="113">
                  <c:v>9.11</c:v>
                </c:pt>
                <c:pt idx="114">
                  <c:v>9.120000000000001</c:v>
                </c:pt>
                <c:pt idx="115">
                  <c:v>9.1300000000000008</c:v>
                </c:pt>
                <c:pt idx="116">
                  <c:v>9.14</c:v>
                </c:pt>
                <c:pt idx="117">
                  <c:v>9.15</c:v>
                </c:pt>
                <c:pt idx="118">
                  <c:v>9.16</c:v>
                </c:pt>
                <c:pt idx="119">
                  <c:v>9.17</c:v>
                </c:pt>
                <c:pt idx="120">
                  <c:v>9.18</c:v>
                </c:pt>
                <c:pt idx="121">
                  <c:v>9.19</c:v>
                </c:pt>
                <c:pt idx="122">
                  <c:v>9.1999999999999993</c:v>
                </c:pt>
                <c:pt idx="123">
                  <c:v>9.2099999999999973</c:v>
                </c:pt>
                <c:pt idx="124">
                  <c:v>9.2199999999999989</c:v>
                </c:pt>
                <c:pt idx="125">
                  <c:v>9.2299999999999986</c:v>
                </c:pt>
                <c:pt idx="126">
                  <c:v>9.2399999999999984</c:v>
                </c:pt>
                <c:pt idx="127">
                  <c:v>9.2499999999999982</c:v>
                </c:pt>
                <c:pt idx="128">
                  <c:v>9.259999999999998</c:v>
                </c:pt>
                <c:pt idx="129">
                  <c:v>9.27</c:v>
                </c:pt>
                <c:pt idx="130">
                  <c:v>9.2799999999999994</c:v>
                </c:pt>
                <c:pt idx="131">
                  <c:v>9.2899999999999991</c:v>
                </c:pt>
                <c:pt idx="132">
                  <c:v>9.2999999999999989</c:v>
                </c:pt>
                <c:pt idx="133">
                  <c:v>9.3099999999999987</c:v>
                </c:pt>
                <c:pt idx="134">
                  <c:v>9.3199999999999985</c:v>
                </c:pt>
                <c:pt idx="135">
                  <c:v>9.3299999999999983</c:v>
                </c:pt>
                <c:pt idx="136">
                  <c:v>9.34</c:v>
                </c:pt>
                <c:pt idx="137">
                  <c:v>9.35</c:v>
                </c:pt>
                <c:pt idx="138">
                  <c:v>9.36</c:v>
                </c:pt>
                <c:pt idx="139">
                  <c:v>9.3699999999999992</c:v>
                </c:pt>
                <c:pt idx="140">
                  <c:v>9.379999999999999</c:v>
                </c:pt>
                <c:pt idx="141">
                  <c:v>9.3899999999999988</c:v>
                </c:pt>
                <c:pt idx="142">
                  <c:v>9.3999999999999986</c:v>
                </c:pt>
                <c:pt idx="143">
                  <c:v>9.4099999999999984</c:v>
                </c:pt>
                <c:pt idx="144">
                  <c:v>9.4199999999999982</c:v>
                </c:pt>
                <c:pt idx="145">
                  <c:v>9.43</c:v>
                </c:pt>
                <c:pt idx="146">
                  <c:v>9.44</c:v>
                </c:pt>
                <c:pt idx="147">
                  <c:v>9.4499999999999993</c:v>
                </c:pt>
                <c:pt idx="148">
                  <c:v>9.4599999999999973</c:v>
                </c:pt>
                <c:pt idx="149">
                  <c:v>9.4699999999999989</c:v>
                </c:pt>
                <c:pt idx="150">
                  <c:v>9.4799999999999986</c:v>
                </c:pt>
                <c:pt idx="151">
                  <c:v>9.4899999999999984</c:v>
                </c:pt>
                <c:pt idx="152">
                  <c:v>9.4999999999999982</c:v>
                </c:pt>
                <c:pt idx="153">
                  <c:v>9.51</c:v>
                </c:pt>
                <c:pt idx="154">
                  <c:v>9.52</c:v>
                </c:pt>
                <c:pt idx="155">
                  <c:v>9.5299999999999994</c:v>
                </c:pt>
                <c:pt idx="156">
                  <c:v>9.5399999999999991</c:v>
                </c:pt>
                <c:pt idx="157">
                  <c:v>9.5499999999999989</c:v>
                </c:pt>
                <c:pt idx="158">
                  <c:v>9.5599999999999987</c:v>
                </c:pt>
                <c:pt idx="159">
                  <c:v>9.5699999999999985</c:v>
                </c:pt>
                <c:pt idx="160">
                  <c:v>9.5799999999999983</c:v>
                </c:pt>
                <c:pt idx="161">
                  <c:v>9.59</c:v>
                </c:pt>
                <c:pt idx="162">
                  <c:v>9.6</c:v>
                </c:pt>
                <c:pt idx="163">
                  <c:v>9.61</c:v>
                </c:pt>
                <c:pt idx="164">
                  <c:v>9.6199999999999992</c:v>
                </c:pt>
                <c:pt idx="165">
                  <c:v>9.629999999999999</c:v>
                </c:pt>
                <c:pt idx="166">
                  <c:v>9.6399999999999988</c:v>
                </c:pt>
                <c:pt idx="167">
                  <c:v>9.6499999999999986</c:v>
                </c:pt>
                <c:pt idx="168">
                  <c:v>9.6599999999999984</c:v>
                </c:pt>
                <c:pt idx="169">
                  <c:v>9.6699999999999982</c:v>
                </c:pt>
                <c:pt idx="170">
                  <c:v>9.68</c:v>
                </c:pt>
                <c:pt idx="171">
                  <c:v>9.69</c:v>
                </c:pt>
                <c:pt idx="172">
                  <c:v>9.6999999999999993</c:v>
                </c:pt>
                <c:pt idx="173">
                  <c:v>9.7099999999999973</c:v>
                </c:pt>
                <c:pt idx="174">
                  <c:v>9.7199999999999989</c:v>
                </c:pt>
                <c:pt idx="175">
                  <c:v>9.7299999999999986</c:v>
                </c:pt>
                <c:pt idx="176">
                  <c:v>9.7399999999999984</c:v>
                </c:pt>
                <c:pt idx="177">
                  <c:v>9.7499999999999982</c:v>
                </c:pt>
                <c:pt idx="178">
                  <c:v>9.76</c:v>
                </c:pt>
                <c:pt idx="179">
                  <c:v>9.77</c:v>
                </c:pt>
                <c:pt idx="180">
                  <c:v>9.7799999999999994</c:v>
                </c:pt>
                <c:pt idx="181">
                  <c:v>9.7899999999999991</c:v>
                </c:pt>
                <c:pt idx="182">
                  <c:v>9.7999999999999989</c:v>
                </c:pt>
                <c:pt idx="183">
                  <c:v>9.8099999999999987</c:v>
                </c:pt>
                <c:pt idx="184">
                  <c:v>9.8199999999999985</c:v>
                </c:pt>
                <c:pt idx="185">
                  <c:v>9.8299999999999983</c:v>
                </c:pt>
                <c:pt idx="186">
                  <c:v>9.84</c:v>
                </c:pt>
                <c:pt idx="187">
                  <c:v>9.85</c:v>
                </c:pt>
                <c:pt idx="188">
                  <c:v>9.86</c:v>
                </c:pt>
                <c:pt idx="189">
                  <c:v>9.8699999999999992</c:v>
                </c:pt>
                <c:pt idx="190">
                  <c:v>9.879999999999999</c:v>
                </c:pt>
                <c:pt idx="191">
                  <c:v>9.8899999999999988</c:v>
                </c:pt>
                <c:pt idx="192">
                  <c:v>9.8999999999999986</c:v>
                </c:pt>
                <c:pt idx="193">
                  <c:v>9.9099999999999984</c:v>
                </c:pt>
                <c:pt idx="194">
                  <c:v>9.9199999999999982</c:v>
                </c:pt>
                <c:pt idx="195">
                  <c:v>9.93</c:v>
                </c:pt>
                <c:pt idx="196">
                  <c:v>9.94</c:v>
                </c:pt>
                <c:pt idx="197">
                  <c:v>9.9499999999999993</c:v>
                </c:pt>
                <c:pt idx="198">
                  <c:v>9.9599999999999973</c:v>
                </c:pt>
                <c:pt idx="199">
                  <c:v>9.9699999999999989</c:v>
                </c:pt>
                <c:pt idx="200">
                  <c:v>9.9799999999999986</c:v>
                </c:pt>
                <c:pt idx="201">
                  <c:v>9.9899999999999984</c:v>
                </c:pt>
                <c:pt idx="202">
                  <c:v>9.9999999999999982</c:v>
                </c:pt>
                <c:pt idx="203">
                  <c:v>10.01</c:v>
                </c:pt>
                <c:pt idx="204">
                  <c:v>10.02</c:v>
                </c:pt>
                <c:pt idx="205">
                  <c:v>10.029999999999999</c:v>
                </c:pt>
                <c:pt idx="206">
                  <c:v>10.039999999999999</c:v>
                </c:pt>
                <c:pt idx="207">
                  <c:v>10.049999999999999</c:v>
                </c:pt>
                <c:pt idx="208">
                  <c:v>10.059999999999999</c:v>
                </c:pt>
                <c:pt idx="209">
                  <c:v>10.069999999999999</c:v>
                </c:pt>
                <c:pt idx="210">
                  <c:v>10.079999999999998</c:v>
                </c:pt>
                <c:pt idx="211">
                  <c:v>10.09</c:v>
                </c:pt>
                <c:pt idx="212">
                  <c:v>10.1</c:v>
                </c:pt>
                <c:pt idx="213">
                  <c:v>10.11</c:v>
                </c:pt>
                <c:pt idx="214">
                  <c:v>10.119999999999999</c:v>
                </c:pt>
                <c:pt idx="215">
                  <c:v>10.129999999999999</c:v>
                </c:pt>
                <c:pt idx="216">
                  <c:v>10.139999999999999</c:v>
                </c:pt>
                <c:pt idx="217">
                  <c:v>10.149999999999999</c:v>
                </c:pt>
                <c:pt idx="218">
                  <c:v>10.159999999999998</c:v>
                </c:pt>
                <c:pt idx="219">
                  <c:v>10.169999999999998</c:v>
                </c:pt>
                <c:pt idx="220">
                  <c:v>10.18</c:v>
                </c:pt>
                <c:pt idx="221">
                  <c:v>10.19</c:v>
                </c:pt>
                <c:pt idx="222">
                  <c:v>10.199999999999999</c:v>
                </c:pt>
                <c:pt idx="223">
                  <c:v>10.209999999999997</c:v>
                </c:pt>
                <c:pt idx="224">
                  <c:v>10.219999999999999</c:v>
                </c:pt>
                <c:pt idx="225">
                  <c:v>10.229999999999999</c:v>
                </c:pt>
                <c:pt idx="226">
                  <c:v>10.239999999999998</c:v>
                </c:pt>
                <c:pt idx="227">
                  <c:v>10.249999999999998</c:v>
                </c:pt>
                <c:pt idx="228">
                  <c:v>10.26</c:v>
                </c:pt>
                <c:pt idx="229">
                  <c:v>10.27</c:v>
                </c:pt>
                <c:pt idx="230">
                  <c:v>10.28</c:v>
                </c:pt>
                <c:pt idx="231">
                  <c:v>10.29</c:v>
                </c:pt>
                <c:pt idx="232">
                  <c:v>10.299999999999999</c:v>
                </c:pt>
                <c:pt idx="233">
                  <c:v>10.309999999999999</c:v>
                </c:pt>
                <c:pt idx="234">
                  <c:v>10.319999999999999</c:v>
                </c:pt>
                <c:pt idx="235">
                  <c:v>10.329999999999998</c:v>
                </c:pt>
                <c:pt idx="236">
                  <c:v>10.34</c:v>
                </c:pt>
                <c:pt idx="237">
                  <c:v>10.35</c:v>
                </c:pt>
                <c:pt idx="238">
                  <c:v>10.36</c:v>
                </c:pt>
                <c:pt idx="239">
                  <c:v>10.362920018548692</c:v>
                </c:pt>
              </c:numCache>
            </c:numRef>
          </c:xVal>
          <c:yVal>
            <c:numRef>
              <c:f>NNE!$C$2:$C$241</c:f>
              <c:numCache>
                <c:formatCode>General</c:formatCode>
                <c:ptCount val="2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-0.01</c:v>
                </c:pt>
                <c:pt idx="54">
                  <c:v>-1.0999999999999999E-2</c:v>
                </c:pt>
                <c:pt idx="55">
                  <c:v>-1.2999999999999999E-2</c:v>
                </c:pt>
                <c:pt idx="56">
                  <c:v>-1.4E-2</c:v>
                </c:pt>
                <c:pt idx="57">
                  <c:v>-1.6E-2</c:v>
                </c:pt>
                <c:pt idx="58">
                  <c:v>-1.7999999999999999E-2</c:v>
                </c:pt>
                <c:pt idx="59">
                  <c:v>-0.02</c:v>
                </c:pt>
                <c:pt idx="60">
                  <c:v>-2.1999999999999999E-2</c:v>
                </c:pt>
                <c:pt idx="61">
                  <c:v>-2.4E-2</c:v>
                </c:pt>
                <c:pt idx="62">
                  <c:v>-2.7E-2</c:v>
                </c:pt>
                <c:pt idx="63">
                  <c:v>-2.9000000000000001E-2</c:v>
                </c:pt>
                <c:pt idx="64">
                  <c:v>-3.2000000000000001E-2</c:v>
                </c:pt>
                <c:pt idx="65">
                  <c:v>-3.4000000000000002E-2</c:v>
                </c:pt>
                <c:pt idx="66">
                  <c:v>-3.5999999999999997E-2</c:v>
                </c:pt>
                <c:pt idx="67">
                  <c:v>-0.04</c:v>
                </c:pt>
                <c:pt idx="68">
                  <c:v>-4.3999999999999997E-2</c:v>
                </c:pt>
                <c:pt idx="69">
                  <c:v>-4.7E-2</c:v>
                </c:pt>
                <c:pt idx="70">
                  <c:v>-5.1999999999999998E-2</c:v>
                </c:pt>
                <c:pt idx="71">
                  <c:v>-5.8000000000000003E-2</c:v>
                </c:pt>
                <c:pt idx="72">
                  <c:v>-6.5000000000000002E-2</c:v>
                </c:pt>
                <c:pt idx="73">
                  <c:v>-7.0999999999999994E-2</c:v>
                </c:pt>
                <c:pt idx="74">
                  <c:v>-7.6999999999999999E-2</c:v>
                </c:pt>
                <c:pt idx="75">
                  <c:v>-8.1000000000000003E-2</c:v>
                </c:pt>
                <c:pt idx="76">
                  <c:v>-8.5000000000000006E-2</c:v>
                </c:pt>
                <c:pt idx="77">
                  <c:v>-9.0999999999999998E-2</c:v>
                </c:pt>
                <c:pt idx="78">
                  <c:v>-9.7000000000000003E-2</c:v>
                </c:pt>
                <c:pt idx="79">
                  <c:v>-0.105</c:v>
                </c:pt>
                <c:pt idx="80">
                  <c:v>-0.113</c:v>
                </c:pt>
                <c:pt idx="81">
                  <c:v>-0.123</c:v>
                </c:pt>
                <c:pt idx="82">
                  <c:v>-0.13400000000000001</c:v>
                </c:pt>
                <c:pt idx="83">
                  <c:v>-0.14599999999999999</c:v>
                </c:pt>
                <c:pt idx="84">
                  <c:v>-0.156</c:v>
                </c:pt>
                <c:pt idx="85">
                  <c:v>-0.16800000000000001</c:v>
                </c:pt>
                <c:pt idx="86">
                  <c:v>-0.17899999999999999</c:v>
                </c:pt>
                <c:pt idx="87">
                  <c:v>-0.192</c:v>
                </c:pt>
                <c:pt idx="88">
                  <c:v>-0.20699999999999999</c:v>
                </c:pt>
                <c:pt idx="89">
                  <c:v>-0.224</c:v>
                </c:pt>
                <c:pt idx="90">
                  <c:v>-0.24199999999999999</c:v>
                </c:pt>
                <c:pt idx="91">
                  <c:v>-0.26</c:v>
                </c:pt>
                <c:pt idx="92">
                  <c:v>-0.28000000000000003</c:v>
                </c:pt>
                <c:pt idx="93">
                  <c:v>-0.3</c:v>
                </c:pt>
                <c:pt idx="94">
                  <c:v>-0.32200000000000001</c:v>
                </c:pt>
                <c:pt idx="95">
                  <c:v>-0.34200000000000003</c:v>
                </c:pt>
                <c:pt idx="96">
                  <c:v>-0.36199999999999999</c:v>
                </c:pt>
                <c:pt idx="97">
                  <c:v>-0.38400000000000001</c:v>
                </c:pt>
                <c:pt idx="98">
                  <c:v>-0.40600000000000003</c:v>
                </c:pt>
                <c:pt idx="99">
                  <c:v>-0.42899999999999999</c:v>
                </c:pt>
                <c:pt idx="100">
                  <c:v>-0.45600000000000002</c:v>
                </c:pt>
                <c:pt idx="101">
                  <c:v>-0.48399999999999999</c:v>
                </c:pt>
                <c:pt idx="102">
                  <c:v>-0.51200000000000001</c:v>
                </c:pt>
                <c:pt idx="103">
                  <c:v>-0.54</c:v>
                </c:pt>
                <c:pt idx="104">
                  <c:v>-0.56999999999999995</c:v>
                </c:pt>
                <c:pt idx="105">
                  <c:v>-0.6</c:v>
                </c:pt>
                <c:pt idx="106">
                  <c:v>-0.629</c:v>
                </c:pt>
                <c:pt idx="107">
                  <c:v>-0.66</c:v>
                </c:pt>
                <c:pt idx="108">
                  <c:v>-0.69299999999999995</c:v>
                </c:pt>
                <c:pt idx="109">
                  <c:v>-0.72699999999999998</c:v>
                </c:pt>
                <c:pt idx="110">
                  <c:v>-0.76400000000000001</c:v>
                </c:pt>
                <c:pt idx="111">
                  <c:v>-0.80500000000000005</c:v>
                </c:pt>
                <c:pt idx="112">
                  <c:v>-0.84599999999999997</c:v>
                </c:pt>
                <c:pt idx="113">
                  <c:v>-0.88900000000000001</c:v>
                </c:pt>
                <c:pt idx="114">
                  <c:v>-0.93300000000000005</c:v>
                </c:pt>
                <c:pt idx="115">
                  <c:v>-0.97799999999999998</c:v>
                </c:pt>
                <c:pt idx="116">
                  <c:v>-1.024</c:v>
                </c:pt>
                <c:pt idx="117">
                  <c:v>-1.0720000000000001</c:v>
                </c:pt>
                <c:pt idx="118">
                  <c:v>-1.121</c:v>
                </c:pt>
                <c:pt idx="119">
                  <c:v>-1.171</c:v>
                </c:pt>
                <c:pt idx="120">
                  <c:v>-1.2230000000000001</c:v>
                </c:pt>
                <c:pt idx="121">
                  <c:v>-1.2769999999999999</c:v>
                </c:pt>
                <c:pt idx="122">
                  <c:v>-1.3340000000000001</c:v>
                </c:pt>
                <c:pt idx="123">
                  <c:v>-1.39</c:v>
                </c:pt>
                <c:pt idx="124">
                  <c:v>-1.448</c:v>
                </c:pt>
                <c:pt idx="125">
                  <c:v>-1.5069999999999999</c:v>
                </c:pt>
                <c:pt idx="126">
                  <c:v>-1.5669999999999999</c:v>
                </c:pt>
                <c:pt idx="127">
                  <c:v>-1.629</c:v>
                </c:pt>
                <c:pt idx="128">
                  <c:v>-1.6950000000000001</c:v>
                </c:pt>
                <c:pt idx="129">
                  <c:v>-1.7629999999999999</c:v>
                </c:pt>
                <c:pt idx="130">
                  <c:v>-1.8340000000000001</c:v>
                </c:pt>
                <c:pt idx="131">
                  <c:v>-1.9059999999999999</c:v>
                </c:pt>
                <c:pt idx="132">
                  <c:v>-1.978</c:v>
                </c:pt>
                <c:pt idx="133">
                  <c:v>-2.0499999999999998</c:v>
                </c:pt>
                <c:pt idx="134">
                  <c:v>-2.1230000000000002</c:v>
                </c:pt>
                <c:pt idx="135">
                  <c:v>-2.2000000000000002</c:v>
                </c:pt>
                <c:pt idx="136">
                  <c:v>-2.2789999999999999</c:v>
                </c:pt>
                <c:pt idx="137">
                  <c:v>-2.3570000000000002</c:v>
                </c:pt>
                <c:pt idx="138">
                  <c:v>-2.4369999999999998</c:v>
                </c:pt>
                <c:pt idx="139">
                  <c:v>-2.5190000000000001</c:v>
                </c:pt>
                <c:pt idx="140">
                  <c:v>-2.6040000000000001</c:v>
                </c:pt>
                <c:pt idx="141">
                  <c:v>-2.6920000000000002</c:v>
                </c:pt>
                <c:pt idx="142">
                  <c:v>-2.7839999999999998</c:v>
                </c:pt>
                <c:pt idx="143">
                  <c:v>-2.875</c:v>
                </c:pt>
                <c:pt idx="144">
                  <c:v>-2.9649999999999999</c:v>
                </c:pt>
                <c:pt idx="145">
                  <c:v>-3.0550000000000002</c:v>
                </c:pt>
                <c:pt idx="146">
                  <c:v>-3.145</c:v>
                </c:pt>
                <c:pt idx="147">
                  <c:v>-3.2389999999999999</c:v>
                </c:pt>
                <c:pt idx="148">
                  <c:v>-3.3370000000000002</c:v>
                </c:pt>
                <c:pt idx="149">
                  <c:v>-3.4359999999999999</c:v>
                </c:pt>
                <c:pt idx="150">
                  <c:v>-3.5369999999999999</c:v>
                </c:pt>
                <c:pt idx="151">
                  <c:v>-3.6419999999999999</c:v>
                </c:pt>
                <c:pt idx="152">
                  <c:v>-3.75</c:v>
                </c:pt>
                <c:pt idx="153">
                  <c:v>-3.859</c:v>
                </c:pt>
                <c:pt idx="154">
                  <c:v>-3.9649999999999999</c:v>
                </c:pt>
                <c:pt idx="155">
                  <c:v>-4.07</c:v>
                </c:pt>
                <c:pt idx="156">
                  <c:v>-4.18</c:v>
                </c:pt>
                <c:pt idx="157">
                  <c:v>-4.29</c:v>
                </c:pt>
                <c:pt idx="158">
                  <c:v>-4.4029999999999996</c:v>
                </c:pt>
                <c:pt idx="159">
                  <c:v>-4.5179999999999998</c:v>
                </c:pt>
                <c:pt idx="160">
                  <c:v>-4.6340000000000003</c:v>
                </c:pt>
                <c:pt idx="161">
                  <c:v>-4.7489999999999997</c:v>
                </c:pt>
                <c:pt idx="162">
                  <c:v>-4.8659999999999997</c:v>
                </c:pt>
                <c:pt idx="163">
                  <c:v>-4.9880000000000004</c:v>
                </c:pt>
                <c:pt idx="164">
                  <c:v>-5.1150000000000002</c:v>
                </c:pt>
                <c:pt idx="165">
                  <c:v>-5.2450000000000001</c:v>
                </c:pt>
                <c:pt idx="166">
                  <c:v>-5.375</c:v>
                </c:pt>
                <c:pt idx="167">
                  <c:v>-5.5039999999999996</c:v>
                </c:pt>
                <c:pt idx="168">
                  <c:v>-5.63</c:v>
                </c:pt>
                <c:pt idx="169">
                  <c:v>-5.7530000000000001</c:v>
                </c:pt>
                <c:pt idx="170">
                  <c:v>-5.8780000000000001</c:v>
                </c:pt>
                <c:pt idx="171">
                  <c:v>-6.0049999999999999</c:v>
                </c:pt>
                <c:pt idx="172">
                  <c:v>-6.1349999999999998</c:v>
                </c:pt>
                <c:pt idx="173">
                  <c:v>-6.27</c:v>
                </c:pt>
                <c:pt idx="174">
                  <c:v>-6.4089999999999998</c:v>
                </c:pt>
                <c:pt idx="175">
                  <c:v>-6.55</c:v>
                </c:pt>
                <c:pt idx="176">
                  <c:v>-6.69</c:v>
                </c:pt>
                <c:pt idx="177">
                  <c:v>-6.8289999999999997</c:v>
                </c:pt>
                <c:pt idx="178">
                  <c:v>-6.9690000000000003</c:v>
                </c:pt>
                <c:pt idx="179">
                  <c:v>-7.11</c:v>
                </c:pt>
                <c:pt idx="180">
                  <c:v>-7.2539999999999996</c:v>
                </c:pt>
                <c:pt idx="181">
                  <c:v>-7.4</c:v>
                </c:pt>
                <c:pt idx="182">
                  <c:v>-7.548</c:v>
                </c:pt>
                <c:pt idx="183">
                  <c:v>-7.6980000000000004</c:v>
                </c:pt>
                <c:pt idx="184">
                  <c:v>-7.85</c:v>
                </c:pt>
                <c:pt idx="185">
                  <c:v>-8.0030000000000001</c:v>
                </c:pt>
                <c:pt idx="186">
                  <c:v>-8.1590000000000007</c:v>
                </c:pt>
                <c:pt idx="187">
                  <c:v>-8.3149999999999995</c:v>
                </c:pt>
                <c:pt idx="188">
                  <c:v>-8.4719999999999995</c:v>
                </c:pt>
                <c:pt idx="189">
                  <c:v>-8.6310000000000002</c:v>
                </c:pt>
                <c:pt idx="190">
                  <c:v>-8.7910000000000004</c:v>
                </c:pt>
                <c:pt idx="191">
                  <c:v>-8.9529999999999994</c:v>
                </c:pt>
                <c:pt idx="192">
                  <c:v>-9.1170000000000009</c:v>
                </c:pt>
                <c:pt idx="193">
                  <c:v>-9.2810000000000006</c:v>
                </c:pt>
                <c:pt idx="194">
                  <c:v>-9.4450000000000003</c:v>
                </c:pt>
                <c:pt idx="195">
                  <c:v>-9.609</c:v>
                </c:pt>
                <c:pt idx="196">
                  <c:v>-9.7750000000000004</c:v>
                </c:pt>
                <c:pt idx="197">
                  <c:v>-9.9440000000000008</c:v>
                </c:pt>
                <c:pt idx="198">
                  <c:v>-10.118</c:v>
                </c:pt>
                <c:pt idx="199">
                  <c:v>-10.292999999999999</c:v>
                </c:pt>
                <c:pt idx="200">
                  <c:v>-10.471</c:v>
                </c:pt>
                <c:pt idx="201">
                  <c:v>-10.65</c:v>
                </c:pt>
                <c:pt idx="202">
                  <c:v>-10.827999999999999</c:v>
                </c:pt>
                <c:pt idx="203">
                  <c:v>-11.007999999999999</c:v>
                </c:pt>
                <c:pt idx="204">
                  <c:v>-11.189</c:v>
                </c:pt>
                <c:pt idx="205">
                  <c:v>-11.374000000000001</c:v>
                </c:pt>
                <c:pt idx="206">
                  <c:v>-11.561999999999999</c:v>
                </c:pt>
                <c:pt idx="207">
                  <c:v>-11.752000000000001</c:v>
                </c:pt>
                <c:pt idx="208">
                  <c:v>-11.943</c:v>
                </c:pt>
                <c:pt idx="209">
                  <c:v>-12.135999999999999</c:v>
                </c:pt>
                <c:pt idx="210">
                  <c:v>-12.33</c:v>
                </c:pt>
                <c:pt idx="211">
                  <c:v>-12.526</c:v>
                </c:pt>
                <c:pt idx="212">
                  <c:v>-12.724</c:v>
                </c:pt>
                <c:pt idx="213">
                  <c:v>-12.925000000000001</c:v>
                </c:pt>
                <c:pt idx="214">
                  <c:v>-13.127000000000001</c:v>
                </c:pt>
                <c:pt idx="215">
                  <c:v>-13.33</c:v>
                </c:pt>
                <c:pt idx="216">
                  <c:v>-13.535</c:v>
                </c:pt>
                <c:pt idx="217">
                  <c:v>-13.741</c:v>
                </c:pt>
                <c:pt idx="218">
                  <c:v>-13.948</c:v>
                </c:pt>
                <c:pt idx="219">
                  <c:v>-14.157999999999999</c:v>
                </c:pt>
                <c:pt idx="220">
                  <c:v>-14.368</c:v>
                </c:pt>
                <c:pt idx="221">
                  <c:v>-14.576000000000001</c:v>
                </c:pt>
                <c:pt idx="222">
                  <c:v>-14.787000000000001</c:v>
                </c:pt>
                <c:pt idx="223">
                  <c:v>-15.000999999999999</c:v>
                </c:pt>
                <c:pt idx="224">
                  <c:v>-15.22</c:v>
                </c:pt>
                <c:pt idx="225">
                  <c:v>-15.442</c:v>
                </c:pt>
                <c:pt idx="226">
                  <c:v>-15.667</c:v>
                </c:pt>
                <c:pt idx="227">
                  <c:v>-15.896000000000001</c:v>
                </c:pt>
                <c:pt idx="228">
                  <c:v>-16.128</c:v>
                </c:pt>
                <c:pt idx="229">
                  <c:v>-16.363</c:v>
                </c:pt>
                <c:pt idx="230">
                  <c:v>-16.600000000000001</c:v>
                </c:pt>
                <c:pt idx="231">
                  <c:v>-16.84</c:v>
                </c:pt>
                <c:pt idx="232">
                  <c:v>-17.079999999999998</c:v>
                </c:pt>
                <c:pt idx="233">
                  <c:v>-17.321000000000002</c:v>
                </c:pt>
                <c:pt idx="234">
                  <c:v>-17.562000000000001</c:v>
                </c:pt>
                <c:pt idx="235">
                  <c:v>-17.803000000000001</c:v>
                </c:pt>
                <c:pt idx="236">
                  <c:v>-18.047999999999998</c:v>
                </c:pt>
                <c:pt idx="237">
                  <c:v>-18.294</c:v>
                </c:pt>
                <c:pt idx="238">
                  <c:v>-18.548999999999999</c:v>
                </c:pt>
                <c:pt idx="239">
                  <c:v>-18.623999999999999</c:v>
                </c:pt>
              </c:numCache>
            </c:numRef>
          </c:yVal>
          <c:smooth val="1"/>
        </c:ser>
        <c:ser>
          <c:idx val="1"/>
          <c:order val="1"/>
          <c:tx>
            <c:v>MCL</c:v>
          </c:tx>
          <c:spPr>
            <a:ln w="508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planning_parameters!$E$15:$E$16</c:f>
              <c:numCache>
                <c:formatCode>0.000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xVal>
          <c:yVal>
            <c:numRef>
              <c:f>planning_parameters!$F$15:$F$16</c:f>
              <c:numCache>
                <c:formatCode>General</c:formatCode>
                <c:ptCount val="2"/>
                <c:pt idx="0">
                  <c:v>-20</c:v>
                </c:pt>
                <c:pt idx="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74656"/>
        <c:axId val="170376576"/>
      </c:scatterChart>
      <c:valAx>
        <c:axId val="170374656"/>
        <c:scaling>
          <c:orientation val="minMax"/>
          <c:max val="10.5"/>
          <c:min val="8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NNE Capacity (GW)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high"/>
        <c:crossAx val="170376576"/>
        <c:crosses val="autoZero"/>
        <c:crossBetween val="midCat"/>
        <c:majorUnit val="0.25"/>
      </c:valAx>
      <c:valAx>
        <c:axId val="170376576"/>
        <c:scaling>
          <c:orientation val="minMax"/>
          <c:max val="0"/>
          <c:min val="-22"/>
        </c:scaling>
        <c:delete val="0"/>
        <c:axPos val="l"/>
        <c:majorGridlines/>
        <c:numFmt formatCode="&quot;$&quot;##0\ \+\ &quot;P_SYS&quot;\ " sourceLinked="0"/>
        <c:majorTickMark val="out"/>
        <c:minorTickMark val="none"/>
        <c:tickLblPos val="nextTo"/>
        <c:crossAx val="170374656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rgbClr val="000000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0.30208</cdr:x>
      <cdr:y>0.0339</cdr:y>
    </cdr:from>
    <cdr:to>
      <cdr:x>0.57292</cdr:x>
      <cdr:y>0.10169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152400"/>
          <a:ext cx="1981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000000"/>
              </a:solidFill>
            </a:rPr>
            <a:t>Net </a:t>
          </a:r>
          <a:r>
            <a:rPr lang="en-US" sz="1400" b="1" dirty="0" smtClean="0">
              <a:solidFill>
                <a:srgbClr val="000000"/>
              </a:solidFill>
            </a:rPr>
            <a:t>ICR: 34,070 MW </a:t>
          </a:r>
          <a:endParaRPr lang="en-US" sz="1400" b="1" dirty="0">
            <a:solidFill>
              <a:srgbClr val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0.35975</cdr:x>
      <cdr:y>0.11785</cdr:y>
    </cdr:from>
    <cdr:to>
      <cdr:x>0.54299</cdr:x>
      <cdr:y>0.22599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60599" y="635796"/>
          <a:ext cx="1507992" cy="5834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>
          <a:solidFill>
            <a:schemeClr val="tx2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0" dirty="0">
              <a:solidFill>
                <a:schemeClr val="tx2"/>
              </a:solidFill>
            </a:rPr>
            <a:t>maximum total price is</a:t>
          </a:r>
          <a:r>
            <a:rPr lang="en-US" sz="1400" b="0" baseline="0" dirty="0">
              <a:solidFill>
                <a:schemeClr val="tx2"/>
              </a:solidFill>
            </a:rPr>
            <a:t> $18.624</a:t>
          </a:r>
          <a:endParaRPr lang="en-US" sz="1400" b="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0.33131</cdr:x>
      <cdr:y>0.15238</cdr:y>
    </cdr:from>
    <cdr:to>
      <cdr:x>0.35975</cdr:x>
      <cdr:y>0.17192</cdr:y>
    </cdr:to>
    <cdr:cxnSp macro="">
      <cdr:nvCxnSpPr>
        <cdr:cNvPr id="4" name="Straight Arrow Connector 3"/>
        <cdr:cNvCxnSpPr>
          <a:stCxn xmlns:a="http://schemas.openxmlformats.org/drawingml/2006/main" id="2" idx="1"/>
        </cdr:cNvCxnSpPr>
      </cdr:nvCxnSpPr>
      <cdr:spPr>
        <a:xfrm xmlns:a="http://schemas.openxmlformats.org/drawingml/2006/main" flipH="1" flipV="1">
          <a:off x="2726549" y="822086"/>
          <a:ext cx="234050" cy="105412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2"/>
          </a:solidFill>
          <a:tailEnd type="arrow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0.54362</cdr:x>
      <cdr:y>0.05</cdr:y>
    </cdr:from>
    <cdr:to>
      <cdr:x>0.71296</cdr:x>
      <cdr:y>0.10119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73774" y="269748"/>
          <a:ext cx="1393625" cy="276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accent4"/>
              </a:solidFill>
            </a:rPr>
            <a:t>LSR: 9,907 MW</a:t>
          </a:r>
          <a:endParaRPr lang="en-US" sz="1400" b="1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0.31481</cdr:x>
      <cdr:y>0.0565</cdr:y>
    </cdr:from>
    <cdr:to>
      <cdr:x>0.34224</cdr:x>
      <cdr:y>0.15557</cdr:y>
    </cdr:to>
    <cdr:grpSp>
      <cdr:nvGrpSpPr>
        <cdr:cNvPr id="8" name="Group 7"/>
        <cdr:cNvGrpSpPr/>
      </cdr:nvGrpSpPr>
      <cdr:grpSpPr>
        <a:xfrm xmlns:a="http://schemas.openxmlformats.org/drawingml/2006/main">
          <a:off x="2590760" y="304815"/>
          <a:ext cx="225738" cy="534479"/>
          <a:chOff x="3003201" y="270018"/>
          <a:chExt cx="237818" cy="624141"/>
        </a:xfrm>
      </cdr:grpSpPr>
      <cdr:sp macro="" textlink="">
        <cdr:nvSpPr>
          <cdr:cNvPr id="7" name="Freeform 6"/>
          <cdr:cNvSpPr/>
        </cdr:nvSpPr>
        <cdr:spPr>
          <a:xfrm xmlns:a="http://schemas.openxmlformats.org/drawingml/2006/main" rot="20529862">
            <a:off x="3003201" y="778302"/>
            <a:ext cx="230362" cy="63378"/>
          </a:xfrm>
          <a:custGeom xmlns:a="http://schemas.openxmlformats.org/drawingml/2006/main">
            <a:avLst/>
            <a:gdLst>
              <a:gd name="connsiteX0" fmla="*/ 0 w 360000"/>
              <a:gd name="connsiteY0" fmla="*/ 0 h 127500"/>
              <a:gd name="connsiteX1" fmla="*/ 120000 w 360000"/>
              <a:gd name="connsiteY1" fmla="*/ 112500 h 127500"/>
              <a:gd name="connsiteX2" fmla="*/ 240000 w 360000"/>
              <a:gd name="connsiteY2" fmla="*/ 7500 h 127500"/>
              <a:gd name="connsiteX3" fmla="*/ 360000 w 360000"/>
              <a:gd name="connsiteY3" fmla="*/ 127500 h 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127500">
                <a:moveTo>
                  <a:pt x="0" y="0"/>
                </a:moveTo>
                <a:cubicBezTo>
                  <a:pt x="40000" y="55625"/>
                  <a:pt x="80000" y="111250"/>
                  <a:pt x="120000" y="112500"/>
                </a:cubicBezTo>
                <a:cubicBezTo>
                  <a:pt x="160000" y="113750"/>
                  <a:pt x="200000" y="5000"/>
                  <a:pt x="240000" y="7500"/>
                </a:cubicBezTo>
                <a:cubicBezTo>
                  <a:pt x="280000" y="10000"/>
                  <a:pt x="306250" y="90000"/>
                  <a:pt x="360000" y="127500"/>
                </a:cubicBezTo>
              </a:path>
            </a:pathLst>
          </a:custGeom>
          <a:noFill xmlns:a="http://schemas.openxmlformats.org/drawingml/2006/main"/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6" name="Freeform 5"/>
          <cdr:cNvSpPr/>
        </cdr:nvSpPr>
        <cdr:spPr>
          <a:xfrm xmlns:a="http://schemas.openxmlformats.org/drawingml/2006/main" rot="20529862">
            <a:off x="3010658" y="830781"/>
            <a:ext cx="230361" cy="63378"/>
          </a:xfrm>
          <a:custGeom xmlns:a="http://schemas.openxmlformats.org/drawingml/2006/main">
            <a:avLst/>
            <a:gdLst>
              <a:gd name="connsiteX0" fmla="*/ 0 w 360000"/>
              <a:gd name="connsiteY0" fmla="*/ 0 h 127500"/>
              <a:gd name="connsiteX1" fmla="*/ 120000 w 360000"/>
              <a:gd name="connsiteY1" fmla="*/ 112500 h 127500"/>
              <a:gd name="connsiteX2" fmla="*/ 240000 w 360000"/>
              <a:gd name="connsiteY2" fmla="*/ 7500 h 127500"/>
              <a:gd name="connsiteX3" fmla="*/ 360000 w 360000"/>
              <a:gd name="connsiteY3" fmla="*/ 127500 h 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127500">
                <a:moveTo>
                  <a:pt x="0" y="0"/>
                </a:moveTo>
                <a:cubicBezTo>
                  <a:pt x="40000" y="55625"/>
                  <a:pt x="80000" y="111250"/>
                  <a:pt x="120000" y="112500"/>
                </a:cubicBezTo>
                <a:cubicBezTo>
                  <a:pt x="160000" y="113750"/>
                  <a:pt x="200000" y="5000"/>
                  <a:pt x="240000" y="7500"/>
                </a:cubicBezTo>
                <a:cubicBezTo>
                  <a:pt x="280000" y="10000"/>
                  <a:pt x="306250" y="90000"/>
                  <a:pt x="360000" y="127500"/>
                </a:cubicBezTo>
              </a:path>
            </a:pathLst>
          </a:custGeom>
          <a:noFill xmlns:a="http://schemas.openxmlformats.org/drawingml/2006/main"/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cxnSp macro="">
        <cdr:nvCxnSpPr>
          <cdr:cNvPr id="9" name="Straight Connector 8"/>
          <cdr:cNvCxnSpPr/>
        </cdr:nvCxnSpPr>
        <cdr:spPr>
          <a:xfrm xmlns:a="http://schemas.openxmlformats.org/drawingml/2006/main">
            <a:off x="3004935" y="270018"/>
            <a:ext cx="104907" cy="479997"/>
          </a:xfrm>
          <a:prstGeom xmlns:a="http://schemas.openxmlformats.org/drawingml/2006/main" prst="line">
            <a:avLst/>
          </a:prstGeom>
          <a:ln xmlns:a="http://schemas.openxmlformats.org/drawingml/2006/main" w="50800">
            <a:solidFill>
              <a:schemeClr val="tx2"/>
            </a:solidFill>
            <a:prstDash val="sys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0.42733</cdr:x>
      <cdr:y>0.85595</cdr:y>
    </cdr:from>
    <cdr:to>
      <cdr:x>0.62037</cdr:x>
      <cdr:y>0.90833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16755" y="4617816"/>
          <a:ext cx="1588645" cy="282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accent6">
                  <a:lumMod val="75000"/>
                </a:schemeClr>
              </a:solidFill>
            </a:rPr>
            <a:t>MCL: 9,000 MW</a:t>
          </a:r>
          <a:endParaRPr lang="en-US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0.90563</cdr:x>
      <cdr:y>0.80588</cdr:y>
    </cdr:from>
    <cdr:to>
      <cdr:x>0.94768</cdr:x>
      <cdr:y>0.88874</cdr:y>
    </cdr:to>
    <cdr:grpSp>
      <cdr:nvGrpSpPr>
        <cdr:cNvPr id="8" name="Group 7"/>
        <cdr:cNvGrpSpPr/>
      </cdr:nvGrpSpPr>
      <cdr:grpSpPr>
        <a:xfrm xmlns:a="http://schemas.openxmlformats.org/drawingml/2006/main">
          <a:off x="7452973" y="4347690"/>
          <a:ext cx="346054" cy="447027"/>
          <a:chOff x="7810370" y="5143320"/>
          <a:chExt cx="364565" cy="521984"/>
        </a:xfrm>
      </cdr:grpSpPr>
      <cdr:sp macro="" textlink="">
        <cdr:nvSpPr>
          <cdr:cNvPr id="4" name="Freeform 3"/>
          <cdr:cNvSpPr/>
        </cdr:nvSpPr>
        <cdr:spPr>
          <a:xfrm xmlns:a="http://schemas.openxmlformats.org/drawingml/2006/main" rot="20027317">
            <a:off x="7810370" y="5143320"/>
            <a:ext cx="230361" cy="63378"/>
          </a:xfrm>
          <a:custGeom xmlns:a="http://schemas.openxmlformats.org/drawingml/2006/main">
            <a:avLst/>
            <a:gdLst>
              <a:gd name="connsiteX0" fmla="*/ 0 w 360000"/>
              <a:gd name="connsiteY0" fmla="*/ 0 h 127500"/>
              <a:gd name="connsiteX1" fmla="*/ 120000 w 360000"/>
              <a:gd name="connsiteY1" fmla="*/ 112500 h 127500"/>
              <a:gd name="connsiteX2" fmla="*/ 240000 w 360000"/>
              <a:gd name="connsiteY2" fmla="*/ 7500 h 127500"/>
              <a:gd name="connsiteX3" fmla="*/ 360000 w 360000"/>
              <a:gd name="connsiteY3" fmla="*/ 127500 h 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127500">
                <a:moveTo>
                  <a:pt x="0" y="0"/>
                </a:moveTo>
                <a:cubicBezTo>
                  <a:pt x="40000" y="55625"/>
                  <a:pt x="80000" y="111250"/>
                  <a:pt x="120000" y="112500"/>
                </a:cubicBezTo>
                <a:cubicBezTo>
                  <a:pt x="160000" y="113750"/>
                  <a:pt x="200000" y="5000"/>
                  <a:pt x="240000" y="7500"/>
                </a:cubicBezTo>
                <a:cubicBezTo>
                  <a:pt x="280000" y="10000"/>
                  <a:pt x="306250" y="90000"/>
                  <a:pt x="360000" y="127500"/>
                </a:cubicBezTo>
              </a:path>
            </a:pathLst>
          </a:custGeom>
          <a:noFill xmlns:a="http://schemas.openxmlformats.org/drawingml/2006/main"/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5" name="Freeform 4"/>
          <cdr:cNvSpPr/>
        </cdr:nvSpPr>
        <cdr:spPr>
          <a:xfrm xmlns:a="http://schemas.openxmlformats.org/drawingml/2006/main" rot="20027317">
            <a:off x="7836553" y="5188302"/>
            <a:ext cx="230275" cy="63378"/>
          </a:xfrm>
          <a:custGeom xmlns:a="http://schemas.openxmlformats.org/drawingml/2006/main">
            <a:avLst/>
            <a:gdLst>
              <a:gd name="connsiteX0" fmla="*/ 0 w 360000"/>
              <a:gd name="connsiteY0" fmla="*/ 0 h 127500"/>
              <a:gd name="connsiteX1" fmla="*/ 120000 w 360000"/>
              <a:gd name="connsiteY1" fmla="*/ 112500 h 127500"/>
              <a:gd name="connsiteX2" fmla="*/ 240000 w 360000"/>
              <a:gd name="connsiteY2" fmla="*/ 7500 h 127500"/>
              <a:gd name="connsiteX3" fmla="*/ 360000 w 360000"/>
              <a:gd name="connsiteY3" fmla="*/ 127500 h 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127500">
                <a:moveTo>
                  <a:pt x="0" y="0"/>
                </a:moveTo>
                <a:cubicBezTo>
                  <a:pt x="40000" y="55625"/>
                  <a:pt x="80000" y="111250"/>
                  <a:pt x="120000" y="112500"/>
                </a:cubicBezTo>
                <a:cubicBezTo>
                  <a:pt x="160000" y="113750"/>
                  <a:pt x="200000" y="5000"/>
                  <a:pt x="240000" y="7500"/>
                </a:cubicBezTo>
                <a:cubicBezTo>
                  <a:pt x="280000" y="10000"/>
                  <a:pt x="306250" y="90000"/>
                  <a:pt x="360000" y="127500"/>
                </a:cubicBezTo>
              </a:path>
            </a:pathLst>
          </a:custGeom>
          <a:noFill xmlns:a="http://schemas.openxmlformats.org/drawingml/2006/main"/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cxnSp macro="">
        <cdr:nvCxnSpPr>
          <cdr:cNvPr id="7" name="Straight Connector 6"/>
          <cdr:cNvCxnSpPr/>
        </cdr:nvCxnSpPr>
        <cdr:spPr>
          <a:xfrm xmlns:a="http://schemas.openxmlformats.org/drawingml/2006/main">
            <a:off x="7973105" y="5272470"/>
            <a:ext cx="201830" cy="392834"/>
          </a:xfrm>
          <a:prstGeom xmlns:a="http://schemas.openxmlformats.org/drawingml/2006/main" prst="line">
            <a:avLst/>
          </a:prstGeom>
          <a:ln xmlns:a="http://schemas.openxmlformats.org/drawingml/2006/main" w="50800">
            <a:solidFill>
              <a:schemeClr val="tx2"/>
            </a:solidFill>
            <a:prstDash val="sys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0.63852</cdr:x>
      <cdr:y>0.79854</cdr:y>
    </cdr:from>
    <cdr:to>
      <cdr:x>0.82176</cdr:x>
      <cdr:y>0.90395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54764" y="4308090"/>
          <a:ext cx="1507992" cy="5687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>
          <a:solidFill>
            <a:schemeClr val="tx2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solidFill>
                <a:schemeClr val="tx2"/>
              </a:solidFill>
            </a:rPr>
            <a:t>minimum total price</a:t>
          </a:r>
          <a:r>
            <a:rPr lang="en-US" sz="1400" b="0" baseline="0" dirty="0">
              <a:solidFill>
                <a:schemeClr val="tx2"/>
              </a:solidFill>
            </a:rPr>
            <a:t> is $0.00</a:t>
          </a:r>
          <a:endParaRPr lang="en-US" sz="1400" b="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0.82435</cdr:x>
      <cdr:y>0.82976</cdr:y>
    </cdr:from>
    <cdr:to>
      <cdr:x>0.89628</cdr:x>
      <cdr:y>0.8414</cdr:y>
    </cdr:to>
    <cdr:cxnSp macro="">
      <cdr:nvCxnSpPr>
        <cdr:cNvPr id="12" name="Straight Arrow Connector 11"/>
        <cdr:cNvCxnSpPr/>
      </cdr:nvCxnSpPr>
      <cdr:spPr>
        <a:xfrm xmlns:a="http://schemas.openxmlformats.org/drawingml/2006/main" flipV="1">
          <a:off x="7153300" y="5227500"/>
          <a:ext cx="624200" cy="7330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2"/>
          </a:solidFill>
          <a:tailEnd type="arrow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11488" cy="461963"/>
          </a:xfrm>
          <a:prstGeom prst="rect">
            <a:avLst/>
          </a:prstGeom>
        </p:spPr>
        <p:txBody>
          <a:bodyPr vert="horz" lIns="91416" tIns="45706" rIns="91416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4"/>
            <a:ext cx="3011488" cy="461963"/>
          </a:xfrm>
          <a:prstGeom prst="rect">
            <a:avLst/>
          </a:prstGeom>
        </p:spPr>
        <p:txBody>
          <a:bodyPr vert="horz" lIns="91416" tIns="45706" rIns="91416" bIns="45706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7"/>
            <a:ext cx="3011488" cy="461963"/>
          </a:xfrm>
          <a:prstGeom prst="rect">
            <a:avLst/>
          </a:prstGeom>
        </p:spPr>
        <p:txBody>
          <a:bodyPr vert="horz" lIns="91416" tIns="45706" rIns="91416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7"/>
            <a:ext cx="3011488" cy="461963"/>
          </a:xfrm>
          <a:prstGeom prst="rect">
            <a:avLst/>
          </a:prstGeom>
        </p:spPr>
        <p:txBody>
          <a:bodyPr vert="horz" lIns="91416" tIns="45706" rIns="91416" bIns="45706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67" tIns="46232" rIns="92467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2" y="0"/>
            <a:ext cx="3011699" cy="461804"/>
          </a:xfrm>
          <a:prstGeom prst="rect">
            <a:avLst/>
          </a:prstGeom>
        </p:spPr>
        <p:txBody>
          <a:bodyPr vert="horz" lIns="92467" tIns="46232" rIns="92467" bIns="46232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7" tIns="46232" rIns="92467" bIns="462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67" tIns="46232" rIns="92467" bIns="462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67" tIns="46232" rIns="92467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2" y="8772668"/>
            <a:ext cx="3011699" cy="461804"/>
          </a:xfrm>
          <a:prstGeom prst="rect">
            <a:avLst/>
          </a:prstGeom>
        </p:spPr>
        <p:txBody>
          <a:bodyPr vert="horz" lIns="92467" tIns="46232" rIns="92467" bIns="46232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14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14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4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9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14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9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3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7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2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1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1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/>
                <a:gridCol w="1066799"/>
                <a:gridCol w="2286001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43434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540-XXXX | Apresenter@iso-ne.com</a:t>
            </a:r>
          </a:p>
        </p:txBody>
      </p:sp>
    </p:spTree>
    <p:extLst>
      <p:ext uri="{BB962C8B-B14F-4D97-AF65-F5344CB8AC3E}">
        <p14:creationId xmlns:p14="http://schemas.microsoft.com/office/powerpoint/2010/main" val="100828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4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age white bottom 3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6936" y="6464300"/>
            <a:ext cx="8388578" cy="2159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3F6FE54C-330D-4F78-ABBB-4309360A2F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44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164008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600200"/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51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18" r:id="rId29"/>
    <p:sldLayoutId id="2147483719" r:id="rId30"/>
    <p:sldLayoutId id="2147483721" r:id="rId31"/>
    <p:sldLayoutId id="2147483722" r:id="rId32"/>
    <p:sldLayoutId id="2147483723" r:id="rId33"/>
    <p:sldLayoutId id="2147483724" r:id="rId34"/>
    <p:sldLayoutId id="2147483725" r:id="rId3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June 14-15, 2017| Westborough,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Andrew Gillespie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324600" y="5582097"/>
            <a:ext cx="2523954" cy="381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(413) </a:t>
            </a:r>
            <a:r>
              <a:rPr lang="en-US" dirty="0" smtClean="0"/>
              <a:t>540-4088</a:t>
            </a:r>
          </a:p>
          <a:p>
            <a:pPr lvl="0"/>
            <a:r>
              <a:rPr lang="en-US" dirty="0" smtClean="0"/>
              <a:t>agillespie@iso-ne.com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Zonal Demand Curves: </a:t>
            </a:r>
            <a:br>
              <a:rPr lang="en-US" dirty="0" smtClean="0"/>
            </a:br>
            <a:r>
              <a:rPr lang="en-US" dirty="0" smtClean="0"/>
              <a:t>CSO Transactions using MRI Demand Curves</a:t>
            </a:r>
            <a:endParaRPr lang="en-US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57200" y="5090056"/>
            <a:ext cx="5559552" cy="3810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342900" indent="-342900" algn="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Jeffrey Mislak</a:t>
            </a:r>
            <a:endParaRPr lang="en-US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457200" y="5557889"/>
            <a:ext cx="5559552" cy="381000"/>
          </a:xfrm>
          <a:prstGeom prst="rect">
            <a:avLst/>
          </a:prstGeom>
        </p:spPr>
        <p:txBody>
          <a:bodyPr vert="horz" wrap="none" lIns="0" tIns="0" rIns="0" bIns="0" rtlCol="0">
            <a:normAutofit fontScale="85000" lnSpcReduction="20000"/>
          </a:bodyPr>
          <a:lstStyle>
            <a:lvl1pPr marL="342900" indent="-342900" algn="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kern="0" cap="all" spc="3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(413) 540-4121</a:t>
            </a:r>
          </a:p>
          <a:p>
            <a:r>
              <a:rPr lang="en-US" dirty="0" smtClean="0"/>
              <a:t>jmislak@iso-ne.com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2777F"/>
                </a:solidFill>
              </a:rPr>
              <a:t>Monthly Reconfiguration Auctions</a:t>
            </a:r>
            <a:endParaRPr lang="en-US" sz="2800" dirty="0">
              <a:solidFill>
                <a:srgbClr val="6277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Same as the ARAs, except: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b="1" dirty="0" smtClean="0">
                <a:solidFill>
                  <a:srgbClr val="62777F"/>
                </a:solidFill>
              </a:rPr>
              <a:t>Fixed demand requirements are used</a:t>
            </a:r>
          </a:p>
          <a:p>
            <a:pPr lvl="1"/>
            <a:r>
              <a:rPr lang="en-US" dirty="0">
                <a:solidFill>
                  <a:srgbClr val="62777F"/>
                </a:solidFill>
              </a:rPr>
              <a:t>No ‘ISO participation’</a:t>
            </a:r>
          </a:p>
          <a:p>
            <a:pPr lvl="1"/>
            <a:r>
              <a:rPr lang="en-US" dirty="0">
                <a:solidFill>
                  <a:srgbClr val="62777F"/>
                </a:solidFill>
              </a:rPr>
              <a:t>A ‘zero-sum’ trading situation among suppliers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Demand curves are not used in monthly reconfiguration auctions</a:t>
            </a:r>
          </a:p>
          <a:p>
            <a:r>
              <a:rPr lang="en-US" b="1" dirty="0" smtClean="0">
                <a:solidFill>
                  <a:srgbClr val="62777F"/>
                </a:solidFill>
              </a:rPr>
              <a:t>The ISO will continue to use fixed demand requirements in the monthly reconfiguration auctions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There exist no MRI-based demand curves of a monthly frequency</a:t>
            </a:r>
          </a:p>
        </p:txBody>
      </p:sp>
    </p:spTree>
    <p:extLst>
      <p:ext uri="{BB962C8B-B14F-4D97-AF65-F5344CB8AC3E}">
        <p14:creationId xmlns:p14="http://schemas.microsoft.com/office/powerpoint/2010/main" val="24214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the early years:</a:t>
            </a:r>
            <a:br>
              <a:rPr lang="en-US" dirty="0" smtClean="0"/>
            </a:br>
            <a:r>
              <a:rPr lang="en-US" dirty="0" smtClean="0"/>
              <a:t>capacity commitment period 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demand requirements and alignment with CSO </a:t>
            </a:r>
            <a:r>
              <a:rPr lang="en-US" dirty="0" err="1" smtClean="0"/>
              <a:t>Bilaterals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593871"/>
              </p:ext>
            </p:extLst>
          </p:nvPr>
        </p:nvGraphicFramePr>
        <p:xfrm>
          <a:off x="762000" y="4648200"/>
          <a:ext cx="7772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95400"/>
                <a:gridCol w="1676400"/>
                <a:gridCol w="342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 Conducted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Auction Conducted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Commitment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 ‘17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demand requirements for </a:t>
                      </a:r>
                      <a:r>
                        <a:rPr lang="en-US" u="sng" dirty="0" smtClean="0"/>
                        <a:t>both</a:t>
                      </a:r>
                      <a:r>
                        <a:rPr lang="en-US" dirty="0" smtClean="0"/>
                        <a:t> the system and zones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ARAs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Fixed </a:t>
            </a:r>
            <a:r>
              <a:rPr lang="en-US" dirty="0">
                <a:solidFill>
                  <a:schemeClr val="tx1"/>
                </a:solidFill>
              </a:rPr>
              <a:t>demand </a:t>
            </a:r>
            <a:r>
              <a:rPr lang="en-US" dirty="0" smtClean="0">
                <a:solidFill>
                  <a:schemeClr val="tx1"/>
                </a:solidFill>
              </a:rPr>
              <a:t>requirements were used for both the system and for constrained zones to </a:t>
            </a:r>
            <a:r>
              <a:rPr lang="en-US" dirty="0">
                <a:solidFill>
                  <a:schemeClr val="tx1"/>
                </a:solidFill>
              </a:rPr>
              <a:t>clear the </a:t>
            </a:r>
            <a:r>
              <a:rPr lang="en-US" dirty="0" smtClean="0">
                <a:solidFill>
                  <a:schemeClr val="tx1"/>
                </a:solidFill>
              </a:rPr>
              <a:t>FCA and ARAs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This was a zero-sum quantity situation among suppliers; </a:t>
            </a:r>
            <a:r>
              <a:rPr lang="en-US" i="1" dirty="0" smtClean="0">
                <a:solidFill>
                  <a:schemeClr val="tx1"/>
                </a:solidFill>
              </a:rPr>
              <a:t>e.g</a:t>
            </a:r>
            <a:r>
              <a:rPr lang="en-US" dirty="0" smtClean="0">
                <a:solidFill>
                  <a:schemeClr val="tx1"/>
                </a:solidFill>
              </a:rPr>
              <a:t>., a </a:t>
            </a:r>
            <a:r>
              <a:rPr lang="en-US" dirty="0" smtClean="0">
                <a:solidFill>
                  <a:srgbClr val="62777F"/>
                </a:solidFill>
              </a:rPr>
              <a:t>demand bid could only clear if there was an offsetting supply offer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clearing algorithm enforces the fixed requirements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A demand bid or supply offer will not clear if it would violate a zonal fixed demand requirement (</a:t>
            </a:r>
            <a:r>
              <a:rPr lang="en-US" i="1" dirty="0" smtClean="0">
                <a:solidFill>
                  <a:srgbClr val="62777F"/>
                </a:solidFill>
              </a:rPr>
              <a:t>i.e., </a:t>
            </a:r>
            <a:r>
              <a:rPr lang="en-US" dirty="0" smtClean="0">
                <a:solidFill>
                  <a:srgbClr val="62777F"/>
                </a:solidFill>
              </a:rPr>
              <a:t>the Local Sourcing Requirement ‘LSR’ for an import-constrained zone, or the Maximum Capacity Limit ‘MCL’ for an export-constrained zone)</a:t>
            </a:r>
          </a:p>
          <a:p>
            <a:pPr lvl="0"/>
            <a:r>
              <a:rPr lang="en-US" dirty="0" smtClean="0">
                <a:solidFill>
                  <a:srgbClr val="62777F"/>
                </a:solidFill>
              </a:rPr>
              <a:t>The total system CSO amount remains constant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Transfers among </a:t>
            </a:r>
            <a:r>
              <a:rPr lang="en-US" dirty="0">
                <a:solidFill>
                  <a:srgbClr val="62777F"/>
                </a:solidFill>
              </a:rPr>
              <a:t>suppliers </a:t>
            </a:r>
            <a:r>
              <a:rPr lang="en-US" dirty="0" smtClean="0">
                <a:solidFill>
                  <a:srgbClr val="62777F"/>
                </a:solidFill>
              </a:rPr>
              <a:t>within the ARA cannot change </a:t>
            </a:r>
            <a:r>
              <a:rPr lang="en-US" dirty="0">
                <a:solidFill>
                  <a:srgbClr val="62777F"/>
                </a:solidFill>
              </a:rPr>
              <a:t>the total system CSO </a:t>
            </a:r>
            <a:r>
              <a:rPr lang="en-US" dirty="0" smtClean="0">
                <a:solidFill>
                  <a:srgbClr val="62777F"/>
                </a:solidFill>
              </a:rPr>
              <a:t>amount (bids and offers are rationable)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10400" y="381000"/>
            <a:ext cx="15240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8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CSO </a:t>
            </a:r>
            <a:r>
              <a:rPr lang="en-US" sz="3600" dirty="0" err="1" smtClean="0">
                <a:solidFill>
                  <a:schemeClr val="tx1"/>
                </a:solidFill>
              </a:rPr>
              <a:t>Bilaterals</a:t>
            </a:r>
            <a:r>
              <a:rPr lang="en-US" sz="3600" dirty="0" smtClean="0">
                <a:solidFill>
                  <a:schemeClr val="tx1"/>
                </a:solidFill>
              </a:rPr>
              <a:t> – Consistency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62777F"/>
                </a:solidFill>
              </a:rPr>
              <a:t>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are allowed between suppliers provided they are consistent with transfers </a:t>
            </a:r>
            <a:r>
              <a:rPr lang="en-US" dirty="0" smtClean="0">
                <a:solidFill>
                  <a:srgbClr val="62777F"/>
                </a:solidFill>
              </a:rPr>
              <a:t>allowed by </a:t>
            </a:r>
            <a:r>
              <a:rPr lang="en-US" dirty="0">
                <a:solidFill>
                  <a:srgbClr val="62777F"/>
                </a:solidFill>
              </a:rPr>
              <a:t>a reconfiguration </a:t>
            </a:r>
            <a:r>
              <a:rPr lang="en-US" dirty="0" smtClean="0">
                <a:solidFill>
                  <a:srgbClr val="62777F"/>
                </a:solidFill>
              </a:rPr>
              <a:t>auction  </a:t>
            </a:r>
            <a:endParaRPr lang="en-US" dirty="0">
              <a:solidFill>
                <a:srgbClr val="62777F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62777F"/>
                </a:solidFill>
              </a:rPr>
              <a:t>Specifically</a:t>
            </a:r>
            <a:r>
              <a:rPr lang="en-US" dirty="0" smtClean="0">
                <a:solidFill>
                  <a:srgbClr val="62777F"/>
                </a:solidFill>
              </a:rPr>
              <a:t>:</a:t>
            </a:r>
          </a:p>
          <a:p>
            <a:pPr marL="457200" lvl="0"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The transfer does not change payments by load</a:t>
            </a:r>
            <a:endParaRPr lang="en-US" dirty="0">
              <a:solidFill>
                <a:srgbClr val="62777F"/>
              </a:solidFill>
            </a:endParaRPr>
          </a:p>
          <a:p>
            <a:pPr marL="914400" lvl="1" indent="-342900"/>
            <a:r>
              <a:rPr lang="en-US" dirty="0" smtClean="0">
                <a:solidFill>
                  <a:srgbClr val="62777F"/>
                </a:solidFill>
              </a:rPr>
              <a:t>Transfers amongst suppliers in the ARA do not change the total system CSO amount</a:t>
            </a:r>
          </a:p>
          <a:p>
            <a:pPr marL="914400" lvl="1" indent="-342900"/>
            <a:r>
              <a:rPr lang="en-US" dirty="0" smtClean="0">
                <a:solidFill>
                  <a:srgbClr val="62777F"/>
                </a:solidFill>
              </a:rPr>
              <a:t>Transfers via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cannot change the total system CSO amount (CSO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are kW-of-kW), and therefore do not change cost to load</a:t>
            </a:r>
          </a:p>
          <a:p>
            <a:pPr marL="457200" lvl="0"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The transfer does not impact system reliability</a:t>
            </a:r>
            <a:endParaRPr lang="en-US" dirty="0">
              <a:solidFill>
                <a:srgbClr val="62777F"/>
              </a:solidFill>
            </a:endParaRPr>
          </a:p>
          <a:p>
            <a:pPr marL="914400" lvl="1" indent="-342900"/>
            <a:r>
              <a:rPr lang="en-US" dirty="0" smtClean="0">
                <a:solidFill>
                  <a:srgbClr val="62777F"/>
                </a:solidFill>
              </a:rPr>
              <a:t>Transfers across constrained zone boundaries in the </a:t>
            </a:r>
            <a:r>
              <a:rPr lang="en-US" u="sng" dirty="0" smtClean="0">
                <a:solidFill>
                  <a:srgbClr val="62777F"/>
                </a:solidFill>
              </a:rPr>
              <a:t>auction </a:t>
            </a:r>
            <a:r>
              <a:rPr lang="en-US" dirty="0" smtClean="0">
                <a:solidFill>
                  <a:srgbClr val="62777F"/>
                </a:solidFill>
              </a:rPr>
              <a:t>are not permitted if the zone’s fixed demand requirement is binding</a:t>
            </a:r>
          </a:p>
          <a:p>
            <a:pPr marL="914400" lvl="1" indent="-342900"/>
            <a:r>
              <a:rPr lang="en-US" dirty="0" smtClean="0">
                <a:solidFill>
                  <a:srgbClr val="62777F"/>
                </a:solidFill>
              </a:rPr>
              <a:t>Transfers across constrained zone boundaries via </a:t>
            </a:r>
            <a:r>
              <a:rPr lang="en-US" u="sng" dirty="0" smtClean="0">
                <a:solidFill>
                  <a:srgbClr val="62777F"/>
                </a:solidFill>
              </a:rPr>
              <a:t>CSO </a:t>
            </a:r>
            <a:r>
              <a:rPr lang="en-US" u="sng" dirty="0" err="1" smtClean="0">
                <a:solidFill>
                  <a:srgbClr val="62777F"/>
                </a:solidFill>
              </a:rPr>
              <a:t>Bilaterals</a:t>
            </a:r>
            <a:r>
              <a:rPr lang="en-US" u="sng" dirty="0" smtClean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are not permitted </a:t>
            </a:r>
            <a:r>
              <a:rPr lang="en-US" dirty="0">
                <a:solidFill>
                  <a:srgbClr val="62777F"/>
                </a:solidFill>
              </a:rPr>
              <a:t>if the zone’s fixed demand requirement is binding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10400" y="381000"/>
            <a:ext cx="15240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8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CSO Transferability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94560"/>
            <a:ext cx="8077200" cy="2286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For both reconfiguration </a:t>
            </a:r>
            <a:r>
              <a:rPr lang="en-US" b="1" dirty="0">
                <a:solidFill>
                  <a:srgbClr val="62777F"/>
                </a:solidFill>
              </a:rPr>
              <a:t>auctions and CSO </a:t>
            </a:r>
            <a:r>
              <a:rPr lang="en-US" b="1" dirty="0" err="1" smtClean="0">
                <a:solidFill>
                  <a:srgbClr val="62777F"/>
                </a:solidFill>
              </a:rPr>
              <a:t>Bilaterals</a:t>
            </a:r>
            <a:r>
              <a:rPr lang="en-US" b="1" dirty="0" smtClean="0">
                <a:solidFill>
                  <a:srgbClr val="62777F"/>
                </a:solidFill>
              </a:rPr>
              <a:t>, </a:t>
            </a:r>
            <a:r>
              <a:rPr lang="en-US" dirty="0" smtClean="0">
                <a:solidFill>
                  <a:srgbClr val="62777F"/>
                </a:solidFill>
              </a:rPr>
              <a:t>transfers of CSOs across constrained zone boundaries were either</a:t>
            </a:r>
            <a:r>
              <a:rPr lang="en-US" dirty="0">
                <a:solidFill>
                  <a:srgbClr val="62777F"/>
                </a:solidFill>
              </a:rPr>
              <a:t>:</a:t>
            </a:r>
          </a:p>
          <a:p>
            <a:pPr marL="514350" indent="-457200"/>
            <a:r>
              <a:rPr lang="en-US" b="1" dirty="0">
                <a:solidFill>
                  <a:srgbClr val="62777F"/>
                </a:solidFill>
              </a:rPr>
              <a:t>Fully substitutable </a:t>
            </a:r>
            <a:r>
              <a:rPr lang="en-US" dirty="0" smtClean="0">
                <a:solidFill>
                  <a:srgbClr val="62777F"/>
                </a:solidFill>
              </a:rPr>
              <a:t>(kW-for-kW) – keeping total payments by load constant, or</a:t>
            </a:r>
            <a:endParaRPr lang="en-US" dirty="0">
              <a:solidFill>
                <a:srgbClr val="62777F"/>
              </a:solidFill>
            </a:endParaRPr>
          </a:p>
          <a:p>
            <a:pPr marL="514350" indent="-457200"/>
            <a:r>
              <a:rPr lang="en-US" b="1" dirty="0" smtClean="0">
                <a:solidFill>
                  <a:srgbClr val="62777F"/>
                </a:solidFill>
              </a:rPr>
              <a:t>Not allowed </a:t>
            </a:r>
            <a:r>
              <a:rPr lang="en-US" dirty="0" smtClean="0">
                <a:solidFill>
                  <a:srgbClr val="62777F"/>
                </a:solidFill>
              </a:rPr>
              <a:t>if it would violate a fixed demand requirement – must maintain resource adequacy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10400" y="381000"/>
            <a:ext cx="15240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8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771035"/>
            <a:ext cx="4876801" cy="244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6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“in between years”:</a:t>
            </a:r>
            <a:br>
              <a:rPr lang="en-US" dirty="0" smtClean="0"/>
            </a:br>
            <a:r>
              <a:rPr lang="en-US" dirty="0" smtClean="0"/>
              <a:t>capacity </a:t>
            </a:r>
            <a:r>
              <a:rPr lang="en-US" dirty="0"/>
              <a:t>commitment </a:t>
            </a:r>
            <a:r>
              <a:rPr lang="en-US" dirty="0" smtClean="0"/>
              <a:t>periods 9 &amp; 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Sloped system curve and fixed zonal demand </a:t>
            </a:r>
            <a:r>
              <a:rPr lang="en-US" dirty="0"/>
              <a:t>requirements and alignment with CSO </a:t>
            </a:r>
            <a:r>
              <a:rPr lang="en-US" dirty="0" err="1"/>
              <a:t>Bilaterals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72630"/>
              </p:ext>
            </p:extLst>
          </p:nvPr>
        </p:nvGraphicFramePr>
        <p:xfrm>
          <a:off x="762000" y="4572000"/>
          <a:ext cx="7772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95400"/>
                <a:gridCol w="1676400"/>
                <a:gridCol w="342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 Conducted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Auction Conducted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Commitment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 ‘17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CCP10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Sloped system demand curve; fixed zonal demand requirements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r>
                        <a:rPr lang="en-US" baseline="0" dirty="0" smtClean="0"/>
                        <a:t> ‘17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CCP9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5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ARAs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A linear system sloped demand curve and zonal fixed demand requirements are used to clear the FCA and ARAs</a:t>
            </a:r>
          </a:p>
          <a:p>
            <a:r>
              <a:rPr lang="en-US" dirty="0">
                <a:solidFill>
                  <a:srgbClr val="62777F"/>
                </a:solidFill>
              </a:rPr>
              <a:t>The clearing algorithm enforces </a:t>
            </a:r>
            <a:r>
              <a:rPr lang="en-US" dirty="0" smtClean="0">
                <a:solidFill>
                  <a:srgbClr val="62777F"/>
                </a:solidFill>
              </a:rPr>
              <a:t>system sloped demand curve and like CCP8, zonal fixed requirements</a:t>
            </a: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dirty="0">
                <a:solidFill>
                  <a:srgbClr val="62777F"/>
                </a:solidFill>
              </a:rPr>
              <a:t>A demand bid or supply offer will not clear if it would violate a zonal fixed demand requirement 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total CSO </a:t>
            </a:r>
            <a:r>
              <a:rPr lang="en-US" dirty="0" smtClean="0">
                <a:solidFill>
                  <a:srgbClr val="62777F"/>
                </a:solidFill>
              </a:rPr>
              <a:t>amount in </a:t>
            </a:r>
            <a:r>
              <a:rPr lang="en-US" dirty="0">
                <a:solidFill>
                  <a:srgbClr val="62777F"/>
                </a:solidFill>
              </a:rPr>
              <a:t>the system </a:t>
            </a:r>
            <a:r>
              <a:rPr lang="en-US" u="sng" dirty="0" smtClean="0">
                <a:solidFill>
                  <a:srgbClr val="62777F"/>
                </a:solidFill>
              </a:rPr>
              <a:t>can change</a:t>
            </a:r>
            <a:r>
              <a:rPr lang="en-US" dirty="0" smtClean="0">
                <a:solidFill>
                  <a:srgbClr val="62777F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A single demand bid or supply offer can clear against the system sloped demand curve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Any change in total CSO amount is settled with load; the change will increase or decrease total payments by load, in consideration for the impact on resource adequacy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10400" y="381000"/>
            <a:ext cx="1524000" cy="762000"/>
          </a:xfrm>
          <a:prstGeom prst="roundRect">
            <a:avLst/>
          </a:prstGeom>
          <a:solidFill>
            <a:srgbClr val="FFCC00">
              <a:alpha val="95294"/>
            </a:srgb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9 &amp; 10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CSO </a:t>
            </a:r>
            <a:r>
              <a:rPr lang="en-US" sz="3600" dirty="0" err="1" smtClean="0">
                <a:solidFill>
                  <a:schemeClr val="tx1"/>
                </a:solidFill>
              </a:rPr>
              <a:t>Bilaterals</a:t>
            </a:r>
            <a:r>
              <a:rPr lang="en-US" sz="3600" dirty="0" smtClean="0">
                <a:solidFill>
                  <a:schemeClr val="tx1"/>
                </a:solidFill>
              </a:rPr>
              <a:t> – Consistency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62777F"/>
                </a:solidFill>
              </a:rPr>
              <a:t>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are allowed between suppliers provided they are consistent with transfers </a:t>
            </a:r>
            <a:r>
              <a:rPr lang="en-US" dirty="0" smtClean="0">
                <a:solidFill>
                  <a:srgbClr val="62777F"/>
                </a:solidFill>
              </a:rPr>
              <a:t>allowed by </a:t>
            </a:r>
            <a:r>
              <a:rPr lang="en-US" dirty="0">
                <a:solidFill>
                  <a:srgbClr val="62777F"/>
                </a:solidFill>
              </a:rPr>
              <a:t>a reconfiguration </a:t>
            </a:r>
            <a:r>
              <a:rPr lang="en-US" dirty="0" smtClean="0">
                <a:solidFill>
                  <a:srgbClr val="62777F"/>
                </a:solidFill>
              </a:rPr>
              <a:t>auction  </a:t>
            </a:r>
            <a:endParaRPr lang="en-US" dirty="0">
              <a:solidFill>
                <a:srgbClr val="62777F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62777F"/>
                </a:solidFill>
              </a:rPr>
              <a:t>Specifically</a:t>
            </a:r>
            <a:r>
              <a:rPr lang="en-US" dirty="0" smtClean="0">
                <a:solidFill>
                  <a:srgbClr val="62777F"/>
                </a:solidFill>
              </a:rPr>
              <a:t>:</a:t>
            </a:r>
          </a:p>
          <a:p>
            <a:pPr marL="457200" lvl="0"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The transfer does not change payment by load</a:t>
            </a:r>
            <a:endParaRPr lang="en-US" dirty="0">
              <a:solidFill>
                <a:srgbClr val="62777F"/>
              </a:solidFill>
            </a:endParaRPr>
          </a:p>
          <a:p>
            <a:pPr marL="914400" lvl="1" indent="-342900"/>
            <a:r>
              <a:rPr lang="en-US" dirty="0" smtClean="0">
                <a:solidFill>
                  <a:srgbClr val="62777F"/>
                </a:solidFill>
              </a:rPr>
              <a:t>Transfers via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cannot change the total system CSO amount (CSO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are kW-for-kW), and therefore do not change payments by load</a:t>
            </a:r>
          </a:p>
          <a:p>
            <a:pPr marL="457200" lvl="0"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The transfer does not impact system reliability</a:t>
            </a:r>
            <a:endParaRPr lang="en-US" dirty="0">
              <a:solidFill>
                <a:srgbClr val="62777F"/>
              </a:solidFill>
            </a:endParaRPr>
          </a:p>
          <a:p>
            <a:pPr marL="914400" lvl="1" indent="-342900"/>
            <a:r>
              <a:rPr lang="en-US" dirty="0" smtClean="0">
                <a:solidFill>
                  <a:srgbClr val="62777F"/>
                </a:solidFill>
              </a:rPr>
              <a:t>Transfers across constrained zone boundaries via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are not permitted </a:t>
            </a:r>
            <a:r>
              <a:rPr lang="en-US" dirty="0">
                <a:solidFill>
                  <a:srgbClr val="62777F"/>
                </a:solidFill>
              </a:rPr>
              <a:t>if the zone’s fixed demand requirement </a:t>
            </a:r>
            <a:r>
              <a:rPr lang="en-US" dirty="0" smtClean="0">
                <a:solidFill>
                  <a:srgbClr val="62777F"/>
                </a:solidFill>
              </a:rPr>
              <a:t>would be violated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381000"/>
            <a:ext cx="1524000" cy="762000"/>
          </a:xfrm>
          <a:prstGeom prst="roundRect">
            <a:avLst/>
          </a:prstGeom>
          <a:solidFill>
            <a:srgbClr val="FFCC00">
              <a:alpha val="95294"/>
            </a:srgb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9 &amp; 10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CSO Transferability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For </a:t>
            </a:r>
            <a:r>
              <a:rPr lang="en-US" dirty="0">
                <a:solidFill>
                  <a:srgbClr val="62777F"/>
                </a:solidFill>
              </a:rPr>
              <a:t>both reconfiguration auctions and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, </a:t>
            </a:r>
            <a:r>
              <a:rPr lang="en-US" dirty="0">
                <a:solidFill>
                  <a:srgbClr val="62777F"/>
                </a:solidFill>
              </a:rPr>
              <a:t>transfers of CSOs across </a:t>
            </a:r>
            <a:r>
              <a:rPr lang="en-US" dirty="0" smtClean="0">
                <a:solidFill>
                  <a:srgbClr val="62777F"/>
                </a:solidFill>
              </a:rPr>
              <a:t>constrained zone </a:t>
            </a:r>
            <a:r>
              <a:rPr lang="en-US" dirty="0">
                <a:solidFill>
                  <a:srgbClr val="62777F"/>
                </a:solidFill>
              </a:rPr>
              <a:t>boundaries </a:t>
            </a:r>
            <a:r>
              <a:rPr lang="en-US" i="1" u="sng" dirty="0" smtClean="0">
                <a:solidFill>
                  <a:srgbClr val="62777F"/>
                </a:solidFill>
              </a:rPr>
              <a:t>are still</a:t>
            </a:r>
            <a:r>
              <a:rPr lang="en-US" dirty="0" smtClean="0">
                <a:solidFill>
                  <a:srgbClr val="62777F"/>
                </a:solidFill>
              </a:rPr>
              <a:t> </a:t>
            </a:r>
            <a:r>
              <a:rPr lang="en-US" dirty="0">
                <a:solidFill>
                  <a:srgbClr val="62777F"/>
                </a:solidFill>
              </a:rPr>
              <a:t>either:</a:t>
            </a:r>
          </a:p>
          <a:p>
            <a:pPr marL="514350" indent="-457200"/>
            <a:r>
              <a:rPr lang="en-US" b="1" dirty="0">
                <a:solidFill>
                  <a:srgbClr val="62777F"/>
                </a:solidFill>
              </a:rPr>
              <a:t>Fully substitutable </a:t>
            </a:r>
            <a:r>
              <a:rPr lang="en-US" dirty="0">
                <a:solidFill>
                  <a:srgbClr val="62777F"/>
                </a:solidFill>
              </a:rPr>
              <a:t>(kW-for-kW) – keeping total payments by load </a:t>
            </a:r>
            <a:r>
              <a:rPr lang="en-US" dirty="0" smtClean="0">
                <a:solidFill>
                  <a:srgbClr val="62777F"/>
                </a:solidFill>
              </a:rPr>
              <a:t>constant</a:t>
            </a:r>
          </a:p>
          <a:p>
            <a:pPr marL="514350" indent="-457200"/>
            <a:r>
              <a:rPr lang="en-US" b="1" dirty="0" smtClean="0">
                <a:solidFill>
                  <a:srgbClr val="62777F"/>
                </a:solidFill>
              </a:rPr>
              <a:t>Not </a:t>
            </a:r>
            <a:r>
              <a:rPr lang="en-US" b="1" dirty="0">
                <a:solidFill>
                  <a:srgbClr val="62777F"/>
                </a:solidFill>
              </a:rPr>
              <a:t>allowed </a:t>
            </a:r>
            <a:r>
              <a:rPr lang="en-US" dirty="0">
                <a:solidFill>
                  <a:srgbClr val="62777F"/>
                </a:solidFill>
              </a:rPr>
              <a:t>if it would violate a fixed demand requirement – must maintain resource adequacy</a:t>
            </a:r>
          </a:p>
          <a:p>
            <a:pPr marL="514350" indent="-457200"/>
            <a:r>
              <a:rPr lang="en-US" u="sng" dirty="0" smtClean="0">
                <a:solidFill>
                  <a:srgbClr val="62777F"/>
                </a:solidFill>
              </a:rPr>
              <a:t>This part is the same as CCP8 and prior CCPs</a:t>
            </a:r>
            <a:endParaRPr lang="en-US" u="sng" dirty="0">
              <a:solidFill>
                <a:srgbClr val="62777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0400" y="381000"/>
            <a:ext cx="1524000" cy="762000"/>
          </a:xfrm>
          <a:prstGeom prst="roundRect">
            <a:avLst/>
          </a:prstGeom>
          <a:solidFill>
            <a:srgbClr val="FFCC00">
              <a:alpha val="95294"/>
            </a:srgb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9 &amp; 10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next generation:</a:t>
            </a:r>
            <a:br>
              <a:rPr lang="en-US" dirty="0" smtClean="0"/>
            </a:br>
            <a:r>
              <a:rPr lang="en-US" dirty="0" smtClean="0"/>
              <a:t>capacity </a:t>
            </a:r>
            <a:r>
              <a:rPr lang="en-US" dirty="0"/>
              <a:t>commitment </a:t>
            </a:r>
            <a:r>
              <a:rPr lang="en-US" dirty="0" smtClean="0"/>
              <a:t>period 11 </a:t>
            </a:r>
            <a:br>
              <a:rPr lang="en-US" dirty="0" smtClean="0"/>
            </a:br>
            <a:r>
              <a:rPr lang="en-US" dirty="0" smtClean="0"/>
              <a:t>and future commitment periods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MRI-based curves and </a:t>
            </a:r>
            <a:r>
              <a:rPr lang="en-US" u="sng" dirty="0" smtClean="0"/>
              <a:t>misalignments</a:t>
            </a:r>
            <a:r>
              <a:rPr lang="en-US" dirty="0" smtClean="0"/>
              <a:t> </a:t>
            </a:r>
            <a:r>
              <a:rPr lang="en-US" dirty="0"/>
              <a:t>with CSO </a:t>
            </a:r>
            <a:r>
              <a:rPr lang="en-US" dirty="0" err="1"/>
              <a:t>Bilaterals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67377"/>
              </p:ext>
            </p:extLst>
          </p:nvPr>
        </p:nvGraphicFramePr>
        <p:xfrm>
          <a:off x="762000" y="4648200"/>
          <a:ext cx="7772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95400"/>
                <a:gridCol w="1676400"/>
                <a:gridCol w="342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 Conducted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Auction Conducted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Commitment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 ‘18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MRI-based curves (system and zones)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5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Zonal Demand </a:t>
            </a:r>
            <a:r>
              <a:rPr lang="en-US" sz="2000" dirty="0" smtClean="0"/>
              <a:t>Curves: CSO </a:t>
            </a:r>
            <a:r>
              <a:rPr lang="en-US" sz="2000" dirty="0"/>
              <a:t>Transactions using MRI Demand </a:t>
            </a:r>
            <a:r>
              <a:rPr lang="en-US" sz="2000" dirty="0" smtClean="0"/>
              <a:t>Curves</a:t>
            </a:r>
            <a:endParaRPr lang="en-US" sz="20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103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ARA1 for Capacity Commitment Period 11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current </a:t>
            </a:r>
            <a:r>
              <a:rPr lang="en-US" i="1" dirty="0">
                <a:solidFill>
                  <a:schemeClr val="tx1"/>
                </a:solidFill>
              </a:rPr>
              <a:t>annual</a:t>
            </a:r>
            <a:r>
              <a:rPr lang="en-US" dirty="0">
                <a:solidFill>
                  <a:schemeClr val="tx1"/>
                </a:solidFill>
              </a:rPr>
              <a:t> CSO Bilateral construct is incompatible with the use of zonal Marginal Reliability Impact (MRI) demand curves in </a:t>
            </a:r>
            <a:r>
              <a:rPr lang="en-US" i="1" dirty="0">
                <a:solidFill>
                  <a:schemeClr val="tx1"/>
                </a:solidFill>
              </a:rPr>
              <a:t>annual</a:t>
            </a:r>
            <a:r>
              <a:rPr lang="en-US" dirty="0">
                <a:solidFill>
                  <a:schemeClr val="tx1"/>
                </a:solidFill>
              </a:rPr>
              <a:t> reconfiguration </a:t>
            </a:r>
            <a:r>
              <a:rPr lang="en-US" dirty="0" smtClean="0">
                <a:solidFill>
                  <a:schemeClr val="tx1"/>
                </a:solidFill>
              </a:rPr>
              <a:t>auctions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presentation will review: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How reconfiguration auctions work with the various demand parameters (</a:t>
            </a:r>
            <a:r>
              <a:rPr lang="en-US" i="1" dirty="0" smtClean="0">
                <a:solidFill>
                  <a:schemeClr val="tx1"/>
                </a:solidFill>
              </a:rPr>
              <a:t>i.e., </a:t>
            </a:r>
            <a:r>
              <a:rPr lang="en-US" dirty="0" smtClean="0">
                <a:solidFill>
                  <a:schemeClr val="tx1"/>
                </a:solidFill>
              </a:rPr>
              <a:t>fixed requirements and sloped demand curves)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Explain the </a:t>
            </a:r>
            <a:r>
              <a:rPr lang="en-US" dirty="0">
                <a:solidFill>
                  <a:schemeClr val="tx1"/>
                </a:solidFill>
              </a:rPr>
              <a:t>incompatibilities and the practical complications of using the current CSO Bilateral construct with MRI-based demand </a:t>
            </a:r>
            <a:r>
              <a:rPr lang="en-US" dirty="0" smtClean="0">
                <a:solidFill>
                  <a:schemeClr val="tx1"/>
                </a:solidFill>
              </a:rPr>
              <a:t>curves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72400" cy="1362075"/>
          </a:xfrm>
        </p:spPr>
        <p:txBody>
          <a:bodyPr/>
          <a:lstStyle/>
          <a:p>
            <a:r>
              <a:rPr lang="en-US" dirty="0" smtClean="0"/>
              <a:t>A road map: where we’re headed now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2362200"/>
            <a:ext cx="7772400" cy="271938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ARAs with MRI-based demand curves: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62777F"/>
                </a:solidFill>
              </a:rPr>
              <a:t>Key properties:  Substitutability across zones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62777F"/>
                </a:solidFill>
              </a:rPr>
              <a:t>Graphical examples of how ARAs clear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Key challenges to conform the CSO Bilateral construct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ARAs with MRI-Based Curves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MRI-based demand curves, </a:t>
            </a:r>
            <a:r>
              <a:rPr lang="en-US" dirty="0">
                <a:solidFill>
                  <a:srgbClr val="62777F"/>
                </a:solidFill>
              </a:rPr>
              <a:t>for both the system and constrained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zones, are used to clear the FCA and ARAs</a:t>
            </a:r>
          </a:p>
          <a:p>
            <a:r>
              <a:rPr lang="en-US" dirty="0">
                <a:solidFill>
                  <a:srgbClr val="62777F"/>
                </a:solidFill>
              </a:rPr>
              <a:t>The clearing algorithm enforces </a:t>
            </a:r>
            <a:r>
              <a:rPr lang="en-US" dirty="0" smtClean="0">
                <a:solidFill>
                  <a:srgbClr val="62777F"/>
                </a:solidFill>
              </a:rPr>
              <a:t>the MRI-based demand curves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total CSO amount in the system </a:t>
            </a:r>
            <a:r>
              <a:rPr lang="en-US" dirty="0" smtClean="0">
                <a:solidFill>
                  <a:srgbClr val="62777F"/>
                </a:solidFill>
              </a:rPr>
              <a:t>and in any constrained zone may change per the MRI demand curves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No fixed </a:t>
            </a:r>
            <a:r>
              <a:rPr lang="en-US" dirty="0">
                <a:solidFill>
                  <a:srgbClr val="62777F"/>
                </a:solidFill>
              </a:rPr>
              <a:t>demand </a:t>
            </a:r>
            <a:r>
              <a:rPr lang="en-US" dirty="0" smtClean="0">
                <a:solidFill>
                  <a:srgbClr val="62777F"/>
                </a:solidFill>
              </a:rPr>
              <a:t>requirements are used; nothing to ‘bind’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Changes in </a:t>
            </a:r>
            <a:r>
              <a:rPr lang="en-US" dirty="0">
                <a:solidFill>
                  <a:srgbClr val="62777F"/>
                </a:solidFill>
              </a:rPr>
              <a:t>total CSO </a:t>
            </a:r>
            <a:r>
              <a:rPr lang="en-US" dirty="0" smtClean="0">
                <a:solidFill>
                  <a:srgbClr val="62777F"/>
                </a:solidFill>
              </a:rPr>
              <a:t>amounts, at the system level or in any zone are </a:t>
            </a:r>
            <a:r>
              <a:rPr lang="en-US" dirty="0">
                <a:solidFill>
                  <a:srgbClr val="62777F"/>
                </a:solidFill>
              </a:rPr>
              <a:t>settled with </a:t>
            </a:r>
            <a:r>
              <a:rPr lang="en-US" dirty="0" smtClean="0">
                <a:solidFill>
                  <a:srgbClr val="62777F"/>
                </a:solidFill>
              </a:rPr>
              <a:t>load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Payment changes are commensurate with the overall impact on resource adequacy, since they are based on the MRI values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381000"/>
            <a:ext cx="15240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11 +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Refresher: MRI Curve Basics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2777F"/>
                </a:solidFill>
              </a:rPr>
              <a:t>The MRI-based demand curves are structured to procure the most cost effective combination of capacity levels among the zones that meets the system’s resource adequacy objective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“</a:t>
            </a:r>
            <a:r>
              <a:rPr lang="en-US" dirty="0">
                <a:solidFill>
                  <a:srgbClr val="62777F"/>
                </a:solidFill>
              </a:rPr>
              <a:t>1-day-in-10” Loss of Load Expectation planning </a:t>
            </a:r>
            <a:r>
              <a:rPr lang="en-US" dirty="0" smtClean="0">
                <a:solidFill>
                  <a:srgbClr val="62777F"/>
                </a:solidFill>
              </a:rPr>
              <a:t>standard applies </a:t>
            </a:r>
            <a:r>
              <a:rPr lang="en-US" dirty="0">
                <a:solidFill>
                  <a:srgbClr val="62777F"/>
                </a:solidFill>
              </a:rPr>
              <a:t>to </a:t>
            </a: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system </a:t>
            </a:r>
            <a:r>
              <a:rPr lang="en-US" dirty="0" smtClean="0">
                <a:solidFill>
                  <a:srgbClr val="62777F"/>
                </a:solidFill>
              </a:rPr>
              <a:t>overall; not each capacity zone in isolation – there are no fixed zonal requirements </a:t>
            </a:r>
            <a:r>
              <a:rPr lang="en-US" u="sng" dirty="0" smtClean="0">
                <a:solidFill>
                  <a:srgbClr val="62777F"/>
                </a:solidFill>
              </a:rPr>
              <a:t>at all</a:t>
            </a:r>
            <a:endParaRPr lang="en-US" u="sng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Interface </a:t>
            </a:r>
            <a:r>
              <a:rPr lang="en-US" dirty="0">
                <a:solidFill>
                  <a:srgbClr val="62777F"/>
                </a:solidFill>
              </a:rPr>
              <a:t>transfer limits </a:t>
            </a:r>
            <a:r>
              <a:rPr lang="en-US" dirty="0" smtClean="0">
                <a:solidFill>
                  <a:srgbClr val="62777F"/>
                </a:solidFill>
              </a:rPr>
              <a:t>restrict the </a:t>
            </a:r>
            <a:r>
              <a:rPr lang="en-US" dirty="0">
                <a:solidFill>
                  <a:srgbClr val="62777F"/>
                </a:solidFill>
              </a:rPr>
              <a:t>ability of capacity in one zone to serve load in another </a:t>
            </a:r>
            <a:r>
              <a:rPr lang="en-US" dirty="0" smtClean="0">
                <a:solidFill>
                  <a:srgbClr val="62777F"/>
                </a:solidFill>
              </a:rPr>
              <a:t>zone – but both </a:t>
            </a:r>
            <a:r>
              <a:rPr lang="en-US" dirty="0">
                <a:solidFill>
                  <a:srgbClr val="62777F"/>
                </a:solidFill>
              </a:rPr>
              <a:t>the total capacity in the system as well as the share of </a:t>
            </a:r>
            <a:r>
              <a:rPr lang="en-US" dirty="0" smtClean="0">
                <a:solidFill>
                  <a:srgbClr val="62777F"/>
                </a:solidFill>
              </a:rPr>
              <a:t>capacity </a:t>
            </a:r>
            <a:r>
              <a:rPr lang="en-US" dirty="0">
                <a:solidFill>
                  <a:srgbClr val="62777F"/>
                </a:solidFill>
              </a:rPr>
              <a:t>in each </a:t>
            </a:r>
            <a:r>
              <a:rPr lang="en-US" dirty="0" smtClean="0">
                <a:solidFill>
                  <a:srgbClr val="62777F"/>
                </a:solidFill>
              </a:rPr>
              <a:t>zone determines overall resource adequacy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381000"/>
            <a:ext cx="15240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11 +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2777F"/>
                </a:solidFill>
              </a:rPr>
              <a:t>Substitutability Across Zones</a:t>
            </a:r>
            <a:endParaRPr lang="en-US" sz="2800" dirty="0">
              <a:solidFill>
                <a:srgbClr val="6277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auction </a:t>
            </a:r>
            <a:r>
              <a:rPr lang="en-US" dirty="0" smtClean="0">
                <a:solidFill>
                  <a:srgbClr val="62777F"/>
                </a:solidFill>
              </a:rPr>
              <a:t>will clear capacity in a constrained zone based on the incremental value of capacity inside the zone, and will </a:t>
            </a:r>
            <a:r>
              <a:rPr lang="en-US" dirty="0">
                <a:solidFill>
                  <a:srgbClr val="62777F"/>
                </a:solidFill>
              </a:rPr>
              <a:t>meet the resource adequacy objective by determining the most cost efficient mix of capacity from the various zones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 MW in a constrained zone may be worth more or less than a MW outside the constrained zone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 slope of the zonal MRI demand curves is not constant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Capacity is </a:t>
            </a:r>
            <a:r>
              <a:rPr lang="en-US" u="sng" dirty="0" smtClean="0">
                <a:solidFill>
                  <a:srgbClr val="62777F"/>
                </a:solidFill>
              </a:rPr>
              <a:t>partially substitutable</a:t>
            </a:r>
            <a:r>
              <a:rPr lang="en-US" dirty="0" smtClean="0">
                <a:solidFill>
                  <a:srgbClr val="62777F"/>
                </a:solidFill>
              </a:rPr>
              <a:t> across zones 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dirty="0" smtClean="0">
                <a:solidFill>
                  <a:srgbClr val="62777F"/>
                </a:solidFill>
              </a:rPr>
              <a:t>(not kW-for-kW)</a:t>
            </a:r>
          </a:p>
          <a:p>
            <a:r>
              <a:rPr lang="en-US" b="1" dirty="0" smtClean="0">
                <a:solidFill>
                  <a:srgbClr val="62777F"/>
                </a:solidFill>
              </a:rPr>
              <a:t>The partial substitutability rates are not constant – they vary with the supply in each zone!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10400" y="381000"/>
            <a:ext cx="15240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11 +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ARAs Using Sloped Demand Curves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000" dirty="0"/>
              <a:t>The ISO enters: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supply offer representative of all CSO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Sloped demand curve</a:t>
            </a:r>
          </a:p>
          <a:p>
            <a:pPr marL="285750" indent="-285750"/>
            <a:r>
              <a:rPr lang="en-US" sz="2000" dirty="0"/>
              <a:t>Participants may enter: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Supply offer for a resource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Demand bid for a resource</a:t>
            </a:r>
          </a:p>
          <a:p>
            <a:pPr marL="285750" indent="-285750"/>
            <a:r>
              <a:rPr lang="en-US" sz="2000" dirty="0"/>
              <a:t>The interaction of these components determines:</a:t>
            </a:r>
          </a:p>
          <a:p>
            <a:pPr marL="685800" lvl="1"/>
            <a:r>
              <a:rPr lang="en-US" sz="1600" dirty="0"/>
              <a:t>The amount cleared in the auction (MW)</a:t>
            </a:r>
          </a:p>
          <a:p>
            <a:pPr marL="685800" lvl="1"/>
            <a:r>
              <a:rPr lang="en-US" sz="1600" dirty="0"/>
              <a:t>The auction clearing price</a:t>
            </a:r>
          </a:p>
          <a:p>
            <a:pPr marL="685800" lvl="1"/>
            <a:r>
              <a:rPr lang="en-US" sz="1600" dirty="0"/>
              <a:t>The remaining total CSO</a:t>
            </a:r>
          </a:p>
          <a:p>
            <a:pPr marL="285750"/>
            <a:r>
              <a:rPr lang="en-US" sz="2000" dirty="0"/>
              <a:t>In all cases, total cleared supply equals total cleared demand</a:t>
            </a:r>
          </a:p>
        </p:txBody>
      </p:sp>
    </p:spTree>
    <p:extLst>
      <p:ext uri="{BB962C8B-B14F-4D97-AF65-F5344CB8AC3E}">
        <p14:creationId xmlns:p14="http://schemas.microsoft.com/office/powerpoint/2010/main" val="33030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ARAs – Nothing Clears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1094" y="913978"/>
            <a:ext cx="7501812" cy="542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 rot="16200000">
            <a:off x="241120" y="3346540"/>
            <a:ext cx="744604" cy="16492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rgbClr val="000000"/>
                </a:solidFill>
              </a:rPr>
              <a:t>$/kW-</a:t>
            </a:r>
            <a:r>
              <a:rPr lang="en-US" sz="1100" b="1" dirty="0" err="1" smtClean="0">
                <a:solidFill>
                  <a:srgbClr val="000000"/>
                </a:solidFill>
              </a:rPr>
              <a:t>mo</a:t>
            </a:r>
            <a:endParaRPr lang="en-U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ARAs – Demand Bid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1994" y="838200"/>
            <a:ext cx="760001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 rot="16200000">
            <a:off x="241120" y="3346540"/>
            <a:ext cx="744604" cy="16492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rgbClr val="000000"/>
                </a:solidFill>
              </a:rPr>
              <a:t>$/kW-</a:t>
            </a:r>
            <a:r>
              <a:rPr lang="en-US" sz="1100" b="1" dirty="0" err="1" smtClean="0">
                <a:solidFill>
                  <a:srgbClr val="000000"/>
                </a:solidFill>
              </a:rPr>
              <a:t>mo</a:t>
            </a:r>
            <a:endParaRPr lang="en-US" sz="1100" b="1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33800" y="4953000"/>
            <a:ext cx="457200" cy="0"/>
          </a:xfrm>
          <a:prstGeom prst="straightConnector1">
            <a:avLst/>
          </a:prstGeom>
          <a:ln w="25400">
            <a:solidFill>
              <a:srgbClr val="0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ARAs – Demand Bid (cont.)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802" y="838200"/>
            <a:ext cx="7602397" cy="547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/>
          <p:nvPr/>
        </p:nvSpPr>
        <p:spPr>
          <a:xfrm rot="16200000">
            <a:off x="241120" y="3346540"/>
            <a:ext cx="744604" cy="16492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rgbClr val="000000"/>
                </a:solidFill>
              </a:rPr>
              <a:t>$/kW-</a:t>
            </a:r>
            <a:r>
              <a:rPr lang="en-US" sz="1100" b="1" dirty="0" err="1" smtClean="0">
                <a:solidFill>
                  <a:srgbClr val="000000"/>
                </a:solidFill>
              </a:rPr>
              <a:t>mo</a:t>
            </a:r>
            <a:endParaRPr lang="en-U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ARAs – Supply Offer</a:t>
            </a:r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 rot="16200000">
            <a:off x="241120" y="3346540"/>
            <a:ext cx="744604" cy="16492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rgbClr val="000000"/>
                </a:solidFill>
              </a:rPr>
              <a:t>$/kW-</a:t>
            </a:r>
            <a:r>
              <a:rPr lang="en-US" sz="1100" b="1" dirty="0" err="1" smtClean="0">
                <a:solidFill>
                  <a:srgbClr val="000000"/>
                </a:solidFill>
              </a:rPr>
              <a:t>mo</a:t>
            </a:r>
            <a:endParaRPr lang="en-US" sz="11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8746" y="838200"/>
            <a:ext cx="7606509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ARAs – Demand Bid and Supply Offer</a:t>
            </a:r>
            <a:endParaRPr lang="en-US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233" y="914400"/>
            <a:ext cx="748553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 rot="16200000">
            <a:off x="241120" y="3346540"/>
            <a:ext cx="744604" cy="16492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rgbClr val="000000"/>
                </a:solidFill>
              </a:rPr>
              <a:t>$/kW-</a:t>
            </a:r>
            <a:r>
              <a:rPr lang="en-US" sz="1100" b="1" dirty="0" err="1" smtClean="0">
                <a:solidFill>
                  <a:srgbClr val="000000"/>
                </a:solidFill>
              </a:rPr>
              <a:t>mo</a:t>
            </a:r>
            <a:endParaRPr lang="en-U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Introduction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2777F"/>
                </a:solidFill>
              </a:rPr>
              <a:t>On April 15, 2016 the ISO filed proposed Tariff changes to provide sloped zonal demand curves and a new sloped system-wide demand </a:t>
            </a:r>
            <a:r>
              <a:rPr lang="en-US" dirty="0" smtClean="0">
                <a:solidFill>
                  <a:srgbClr val="62777F"/>
                </a:solidFill>
              </a:rPr>
              <a:t>curve for both the primary and annual reconfiguration auctions </a:t>
            </a:r>
            <a:endParaRPr lang="en-US" i="1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On June 28, 2016 the Commission approved the filing</a:t>
            </a:r>
          </a:p>
          <a:p>
            <a:pPr lvl="0"/>
            <a:r>
              <a:rPr lang="en-US" dirty="0" smtClean="0">
                <a:solidFill>
                  <a:srgbClr val="62777F"/>
                </a:solidFill>
              </a:rPr>
              <a:t>In the filing it was </a:t>
            </a:r>
            <a:r>
              <a:rPr lang="en-US" dirty="0">
                <a:solidFill>
                  <a:srgbClr val="62777F"/>
                </a:solidFill>
              </a:rPr>
              <a:t>noted that </a:t>
            </a:r>
            <a:r>
              <a:rPr lang="en-US" dirty="0" smtClean="0">
                <a:solidFill>
                  <a:srgbClr val="62777F"/>
                </a:solidFill>
              </a:rPr>
              <a:t>it may be appropriate to make additional changes for annual </a:t>
            </a:r>
            <a:r>
              <a:rPr lang="en-US" dirty="0">
                <a:solidFill>
                  <a:srgbClr val="62777F"/>
                </a:solidFill>
              </a:rPr>
              <a:t>reconfiguration </a:t>
            </a:r>
            <a:r>
              <a:rPr lang="en-US" dirty="0" smtClean="0">
                <a:solidFill>
                  <a:srgbClr val="62777F"/>
                </a:solidFill>
              </a:rPr>
              <a:t>auctions, monthly reconfiguration auctions, and Capacity Supply Obligation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(‘CSO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37743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key challenges to conform the CSO bilateral construct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7772400" cy="3657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CSO </a:t>
            </a:r>
            <a:r>
              <a:rPr lang="en-US" dirty="0" err="1" smtClean="0"/>
              <a:t>Bilaterals</a:t>
            </a:r>
            <a:r>
              <a:rPr lang="en-US" dirty="0" smtClean="0"/>
              <a:t> should allow for partial substitutability across constrained zone boundaries</a:t>
            </a:r>
          </a:p>
          <a:p>
            <a:pPr marL="457200" indent="-457200">
              <a:buAutoNum type="arabicPeriod"/>
            </a:pPr>
            <a:r>
              <a:rPr lang="en-US" dirty="0" smtClean="0"/>
              <a:t>CSO Bilateral quantities might require ‘adjustments’ if they do not reflect substitutability rates properly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The order in which CSO </a:t>
            </a:r>
            <a:r>
              <a:rPr lang="en-US" dirty="0" err="1" smtClean="0"/>
              <a:t>Bilaterals</a:t>
            </a:r>
            <a:r>
              <a:rPr lang="en-US" dirty="0" smtClean="0"/>
              <a:t> are processed (administratively) can affect outcomes</a:t>
            </a:r>
          </a:p>
          <a:p>
            <a:r>
              <a:rPr lang="en-US" dirty="0" smtClean="0"/>
              <a:t>To conform the </a:t>
            </a:r>
            <a:r>
              <a:rPr lang="en-US" u="sng" dirty="0" smtClean="0"/>
              <a:t>existing</a:t>
            </a:r>
            <a:r>
              <a:rPr lang="en-US" dirty="0" smtClean="0"/>
              <a:t> bilateral construct, solutions to these challenges are required</a:t>
            </a:r>
          </a:p>
        </p:txBody>
      </p:sp>
    </p:spTree>
    <p:extLst>
      <p:ext uri="{BB962C8B-B14F-4D97-AF65-F5344CB8AC3E}">
        <p14:creationId xmlns:p14="http://schemas.microsoft.com/office/powerpoint/2010/main" val="42143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Challenge 1: Partial Substitutability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CSO transferability is different now - no </a:t>
            </a:r>
            <a:r>
              <a:rPr lang="en-US" b="1" dirty="0">
                <a:solidFill>
                  <a:srgbClr val="62777F"/>
                </a:solidFill>
              </a:rPr>
              <a:t>fixed demand requirements are used in the </a:t>
            </a:r>
            <a:r>
              <a:rPr lang="en-US" b="1" dirty="0" smtClean="0">
                <a:solidFill>
                  <a:srgbClr val="62777F"/>
                </a:solidFill>
              </a:rPr>
              <a:t>ARA</a:t>
            </a:r>
            <a:endParaRPr lang="en-US" b="1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CSO </a:t>
            </a:r>
            <a:r>
              <a:rPr lang="en-US" dirty="0">
                <a:solidFill>
                  <a:srgbClr val="62777F"/>
                </a:solidFill>
              </a:rPr>
              <a:t>transfers across constrained zone boundaries are always substitutable, just not kW-for-kW </a:t>
            </a:r>
            <a:r>
              <a:rPr lang="en-US" dirty="0" smtClean="0">
                <a:solidFill>
                  <a:srgbClr val="62777F"/>
                </a:solidFill>
              </a:rPr>
              <a:t>along </a:t>
            </a:r>
            <a:r>
              <a:rPr lang="en-US" dirty="0">
                <a:solidFill>
                  <a:srgbClr val="62777F"/>
                </a:solidFill>
              </a:rPr>
              <a:t>the MRI curve</a:t>
            </a:r>
          </a:p>
          <a:p>
            <a:r>
              <a:rPr lang="en-US" dirty="0">
                <a:solidFill>
                  <a:srgbClr val="62777F"/>
                </a:solidFill>
              </a:rPr>
              <a:t>The total CSO in a zone can change and impact system reliability (resource adequacy)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62777F"/>
                </a:solidFill>
              </a:rPr>
              <a:t>CSO </a:t>
            </a:r>
            <a:r>
              <a:rPr lang="en-US" b="1" u="sng" dirty="0" err="1" smtClean="0">
                <a:solidFill>
                  <a:srgbClr val="62777F"/>
                </a:solidFill>
              </a:rPr>
              <a:t>Bilaterals</a:t>
            </a:r>
            <a:r>
              <a:rPr lang="en-US" b="1" u="sng" dirty="0" smtClean="0">
                <a:solidFill>
                  <a:srgbClr val="62777F"/>
                </a:solidFill>
              </a:rPr>
              <a:t> are now </a:t>
            </a:r>
            <a:r>
              <a:rPr lang="en-US" b="1" i="1" u="sng" dirty="0" smtClean="0">
                <a:solidFill>
                  <a:srgbClr val="62777F"/>
                </a:solidFill>
              </a:rPr>
              <a:t>misaligned</a:t>
            </a:r>
            <a:r>
              <a:rPr lang="en-US" b="1" u="sng" dirty="0" smtClean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– they rely on fixed requirements to ensure transfers are either:</a:t>
            </a:r>
          </a:p>
          <a:p>
            <a:pPr marL="514350" indent="-457200"/>
            <a:r>
              <a:rPr lang="en-US" dirty="0" smtClean="0">
                <a:solidFill>
                  <a:srgbClr val="62777F"/>
                </a:solidFill>
              </a:rPr>
              <a:t>Fully substitutable (kW-for-kW) – keeping total cost constant, or</a:t>
            </a:r>
          </a:p>
          <a:p>
            <a:pPr marL="514350" indent="-457200"/>
            <a:r>
              <a:rPr lang="en-US" dirty="0" smtClean="0">
                <a:solidFill>
                  <a:srgbClr val="62777F"/>
                </a:solidFill>
              </a:rPr>
              <a:t>Not </a:t>
            </a:r>
            <a:r>
              <a:rPr lang="en-US" dirty="0">
                <a:solidFill>
                  <a:srgbClr val="62777F"/>
                </a:solidFill>
              </a:rPr>
              <a:t>allowed if violating a fixed demand requirement – maintaining system </a:t>
            </a:r>
            <a:r>
              <a:rPr lang="en-US" dirty="0" smtClean="0">
                <a:solidFill>
                  <a:srgbClr val="62777F"/>
                </a:solidFill>
              </a:rPr>
              <a:t>reliability</a:t>
            </a:r>
            <a:endParaRPr lang="en-US" b="1" i="1" u="sng" dirty="0" smtClean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Substitutability Ratios – Example 1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A resource in an import-constrained zone transfers a CSO (X</a:t>
            </a:r>
            <a:r>
              <a:rPr lang="en-US" baseline="-25000" dirty="0" smtClean="0">
                <a:solidFill>
                  <a:srgbClr val="62777F"/>
                </a:solidFill>
              </a:rPr>
              <a:t>1</a:t>
            </a:r>
            <a:r>
              <a:rPr lang="en-US" dirty="0" smtClean="0">
                <a:solidFill>
                  <a:srgbClr val="62777F"/>
                </a:solidFill>
              </a:rPr>
              <a:t>) to a resource outside the zone (X</a:t>
            </a:r>
            <a:r>
              <a:rPr lang="en-US" baseline="-25000" dirty="0" smtClean="0">
                <a:solidFill>
                  <a:srgbClr val="62777F"/>
                </a:solidFill>
              </a:rPr>
              <a:t>2</a:t>
            </a:r>
            <a:r>
              <a:rPr lang="en-US" dirty="0" smtClean="0">
                <a:solidFill>
                  <a:srgbClr val="62777F"/>
                </a:solidFill>
              </a:rPr>
              <a:t>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To keep system reliability constant the following ratio must apply to the CSO Bilateral:</a:t>
            </a:r>
          </a:p>
          <a:p>
            <a:endParaRPr lang="en-US" dirty="0">
              <a:solidFill>
                <a:srgbClr val="62777F"/>
              </a:solidFill>
            </a:endParaRPr>
          </a:p>
          <a:p>
            <a:endParaRPr lang="en-US" dirty="0">
              <a:solidFill>
                <a:srgbClr val="62777F"/>
              </a:solidFill>
            </a:endParaRPr>
          </a:p>
          <a:p>
            <a:endParaRPr lang="en-US" dirty="0">
              <a:solidFill>
                <a:srgbClr val="62777F"/>
              </a:solidFill>
            </a:endParaRPr>
          </a:p>
          <a:p>
            <a:endParaRPr lang="en-US" dirty="0">
              <a:solidFill>
                <a:srgbClr val="62777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2777F"/>
              </a:solidFill>
            </a:endParaRPr>
          </a:p>
          <a:p>
            <a:r>
              <a:rPr lang="en-US" b="1" u="sng" dirty="0" smtClean="0">
                <a:solidFill>
                  <a:srgbClr val="62777F"/>
                </a:solidFill>
              </a:rPr>
              <a:t>A ratio is required</a:t>
            </a:r>
            <a:r>
              <a:rPr lang="en-US" b="1" dirty="0" smtClean="0">
                <a:solidFill>
                  <a:srgbClr val="62777F"/>
                </a:solidFill>
              </a:rPr>
              <a:t> - </a:t>
            </a:r>
            <a:r>
              <a:rPr lang="en-US" dirty="0" smtClean="0">
                <a:solidFill>
                  <a:srgbClr val="62777F"/>
                </a:solidFill>
              </a:rPr>
              <a:t>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cannot be a simple kW-for-kW transfer</a:t>
            </a:r>
            <a:endParaRPr lang="en-US" dirty="0">
              <a:solidFill>
                <a:srgbClr val="62777F"/>
              </a:solidFill>
            </a:endParaRPr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87" y="1404938"/>
            <a:ext cx="31934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0182"/>
            <a:ext cx="4150520" cy="9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Substitutability Ratio – Example </a:t>
            </a:r>
            <a:r>
              <a:rPr lang="en-US" dirty="0" smtClean="0">
                <a:solidFill>
                  <a:srgbClr val="62777F"/>
                </a:solidFill>
              </a:rPr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A </a:t>
            </a:r>
            <a:r>
              <a:rPr lang="en-US" i="1" u="sng" dirty="0" smtClean="0">
                <a:solidFill>
                  <a:srgbClr val="62777F"/>
                </a:solidFill>
              </a:rPr>
              <a:t>second</a:t>
            </a:r>
            <a:r>
              <a:rPr lang="en-US" dirty="0" smtClean="0">
                <a:solidFill>
                  <a:srgbClr val="62777F"/>
                </a:solidFill>
              </a:rPr>
              <a:t> resource in the same import-constrained zone transfers a CSO (X</a:t>
            </a:r>
            <a:r>
              <a:rPr lang="en-US" baseline="-25000" dirty="0" smtClean="0">
                <a:solidFill>
                  <a:srgbClr val="62777F"/>
                </a:solidFill>
              </a:rPr>
              <a:t>3</a:t>
            </a:r>
            <a:r>
              <a:rPr lang="en-US" dirty="0" smtClean="0">
                <a:solidFill>
                  <a:srgbClr val="62777F"/>
                </a:solidFill>
              </a:rPr>
              <a:t>) to a </a:t>
            </a:r>
            <a:r>
              <a:rPr lang="en-US" i="1" u="sng" dirty="0" smtClean="0">
                <a:solidFill>
                  <a:srgbClr val="62777F"/>
                </a:solidFill>
              </a:rPr>
              <a:t>second</a:t>
            </a:r>
            <a:r>
              <a:rPr lang="en-US" dirty="0" smtClean="0">
                <a:solidFill>
                  <a:srgbClr val="62777F"/>
                </a:solidFill>
              </a:rPr>
              <a:t> resource outside the zone (X</a:t>
            </a:r>
            <a:r>
              <a:rPr lang="en-US" baseline="-25000" dirty="0" smtClean="0">
                <a:solidFill>
                  <a:srgbClr val="62777F"/>
                </a:solidFill>
              </a:rPr>
              <a:t>4</a:t>
            </a:r>
            <a:r>
              <a:rPr lang="en-US" dirty="0" smtClean="0">
                <a:solidFill>
                  <a:srgbClr val="62777F"/>
                </a:solidFill>
              </a:rPr>
              <a:t>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In order for </a:t>
            </a:r>
            <a:r>
              <a:rPr lang="en-US" i="1" u="sng" dirty="0" smtClean="0">
                <a:solidFill>
                  <a:srgbClr val="62777F"/>
                </a:solidFill>
              </a:rPr>
              <a:t>this</a:t>
            </a:r>
            <a:r>
              <a:rPr lang="en-US" dirty="0" smtClean="0">
                <a:solidFill>
                  <a:srgbClr val="62777F"/>
                </a:solidFill>
              </a:rPr>
              <a:t> </a:t>
            </a:r>
            <a:r>
              <a:rPr lang="en-US" dirty="0">
                <a:solidFill>
                  <a:srgbClr val="62777F"/>
                </a:solidFill>
              </a:rPr>
              <a:t>CSO Bilateral to keep system reliability constant </a:t>
            </a:r>
            <a:r>
              <a:rPr lang="en-US" dirty="0" smtClean="0">
                <a:solidFill>
                  <a:srgbClr val="62777F"/>
                </a:solidFill>
              </a:rPr>
              <a:t>the following </a:t>
            </a:r>
            <a:r>
              <a:rPr lang="en-US" b="1" i="1" u="sng" dirty="0" smtClean="0">
                <a:solidFill>
                  <a:srgbClr val="62777F"/>
                </a:solidFill>
              </a:rPr>
              <a:t>new</a:t>
            </a:r>
            <a:r>
              <a:rPr lang="en-US" dirty="0" smtClean="0">
                <a:solidFill>
                  <a:srgbClr val="62777F"/>
                </a:solidFill>
              </a:rPr>
              <a:t> </a:t>
            </a:r>
            <a:r>
              <a:rPr lang="en-US" b="1" i="1" u="sng" dirty="0" smtClean="0">
                <a:solidFill>
                  <a:srgbClr val="62777F"/>
                </a:solidFill>
              </a:rPr>
              <a:t>higher</a:t>
            </a:r>
            <a:r>
              <a:rPr lang="en-US" dirty="0" smtClean="0">
                <a:solidFill>
                  <a:srgbClr val="62777F"/>
                </a:solidFill>
              </a:rPr>
              <a:t> ratio must apply:</a:t>
            </a:r>
          </a:p>
          <a:p>
            <a:endParaRPr lang="en-US" dirty="0">
              <a:solidFill>
                <a:srgbClr val="62777F"/>
              </a:solidFill>
            </a:endParaRPr>
          </a:p>
          <a:p>
            <a:endParaRPr lang="en-US" dirty="0" smtClean="0">
              <a:solidFill>
                <a:srgbClr val="62777F"/>
              </a:solidFill>
            </a:endParaRPr>
          </a:p>
          <a:p>
            <a:endParaRPr lang="en-US" dirty="0">
              <a:solidFill>
                <a:srgbClr val="62777F"/>
              </a:solidFill>
            </a:endParaRPr>
          </a:p>
          <a:p>
            <a:endParaRPr lang="en-US" dirty="0" smtClean="0">
              <a:solidFill>
                <a:srgbClr val="62777F"/>
              </a:solidFill>
            </a:endParaRPr>
          </a:p>
          <a:p>
            <a:endParaRPr lang="en-US" dirty="0" smtClean="0">
              <a:solidFill>
                <a:srgbClr val="62777F"/>
              </a:solidFill>
            </a:endParaRPr>
          </a:p>
          <a:p>
            <a:r>
              <a:rPr lang="en-US" b="1" u="sng" dirty="0" smtClean="0">
                <a:solidFill>
                  <a:srgbClr val="62777F"/>
                </a:solidFill>
              </a:rPr>
              <a:t>Ratio changes with subsequent transfers!</a:t>
            </a:r>
            <a:endParaRPr lang="en-US" b="1" u="sng" dirty="0">
              <a:solidFill>
                <a:srgbClr val="62777F"/>
              </a:solidFill>
            </a:endParaRPr>
          </a:p>
        </p:txBody>
      </p:sp>
      <p:pic>
        <p:nvPicPr>
          <p:cNvPr id="205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34" y="1404938"/>
            <a:ext cx="3205731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65" y="3581400"/>
            <a:ext cx="26431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18" y="4419600"/>
            <a:ext cx="1752600" cy="101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4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Substitutability Comparison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4343400"/>
            <a:ext cx="15240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11 +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86600" y="2286000"/>
            <a:ext cx="1524000" cy="762000"/>
          </a:xfrm>
          <a:prstGeom prst="roundRect">
            <a:avLst/>
          </a:prstGeom>
          <a:solidFill>
            <a:srgbClr val="FFCC00">
              <a:alpha val="95294"/>
            </a:srgb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9 &amp; 10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6600" y="1447800"/>
            <a:ext cx="15240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8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5305246" cy="506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6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Substitutability and System Reliability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62777F"/>
                </a:solidFill>
              </a:rPr>
              <a:t>If we instead </a:t>
            </a:r>
            <a:r>
              <a:rPr lang="en-US" i="1" u="sng" dirty="0" smtClean="0">
                <a:solidFill>
                  <a:srgbClr val="62777F"/>
                </a:solidFill>
              </a:rPr>
              <a:t>ignore</a:t>
            </a:r>
            <a:r>
              <a:rPr lang="en-US" i="1" dirty="0" smtClean="0">
                <a:solidFill>
                  <a:srgbClr val="62777F"/>
                </a:solidFill>
              </a:rPr>
              <a:t> partial substitutability, consumers could be adversely impacted</a:t>
            </a:r>
          </a:p>
          <a:p>
            <a:r>
              <a:rPr lang="en-US" u="sng" dirty="0" smtClean="0">
                <a:solidFill>
                  <a:srgbClr val="62777F"/>
                </a:solidFill>
              </a:rPr>
              <a:t>Current</a:t>
            </a:r>
            <a:r>
              <a:rPr lang="en-US" dirty="0" smtClean="0">
                <a:solidFill>
                  <a:srgbClr val="62777F"/>
                </a:solidFill>
              </a:rPr>
              <a:t> CSO Bilateral specifications</a:t>
            </a:r>
            <a:endParaRPr lang="en-US" i="1" dirty="0" smtClean="0">
              <a:solidFill>
                <a:srgbClr val="62777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Transfer X</a:t>
            </a:r>
            <a:r>
              <a:rPr lang="en-US" baseline="-25000" dirty="0" smtClean="0">
                <a:solidFill>
                  <a:srgbClr val="62777F"/>
                </a:solidFill>
              </a:rPr>
              <a:t>1 </a:t>
            </a:r>
            <a:r>
              <a:rPr lang="en-US" dirty="0" smtClean="0">
                <a:solidFill>
                  <a:srgbClr val="62777F"/>
                </a:solidFill>
              </a:rPr>
              <a:t>CSO from Resource A; acquire X</a:t>
            </a:r>
            <a:r>
              <a:rPr lang="en-US" baseline="-25000" dirty="0" smtClean="0">
                <a:solidFill>
                  <a:srgbClr val="62777F"/>
                </a:solidFill>
              </a:rPr>
              <a:t>2</a:t>
            </a:r>
            <a:r>
              <a:rPr lang="en-US" dirty="0" smtClean="0">
                <a:solidFill>
                  <a:srgbClr val="62777F"/>
                </a:solidFill>
              </a:rPr>
              <a:t> CSO for Resource B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dirty="0" smtClean="0">
                <a:solidFill>
                  <a:srgbClr val="62777F"/>
                </a:solidFill>
              </a:rPr>
              <a:t>	</a:t>
            </a:r>
            <a:r>
              <a:rPr lang="en-US" i="1" dirty="0" smtClean="0">
                <a:solidFill>
                  <a:srgbClr val="62777F"/>
                </a:solidFill>
              </a:rPr>
              <a:t>X</a:t>
            </a:r>
            <a:r>
              <a:rPr lang="en-US" i="1" baseline="-25000" dirty="0" smtClean="0">
                <a:solidFill>
                  <a:srgbClr val="62777F"/>
                </a:solidFill>
              </a:rPr>
              <a:t>1 </a:t>
            </a:r>
            <a:r>
              <a:rPr lang="en-US" i="1" dirty="0">
                <a:solidFill>
                  <a:srgbClr val="62777F"/>
                </a:solidFill>
              </a:rPr>
              <a:t>= X</a:t>
            </a:r>
            <a:r>
              <a:rPr lang="en-US" i="1" baseline="-25000" dirty="0">
                <a:solidFill>
                  <a:srgbClr val="62777F"/>
                </a:solidFill>
              </a:rPr>
              <a:t>2</a:t>
            </a:r>
            <a:r>
              <a:rPr lang="en-US" i="1" dirty="0">
                <a:solidFill>
                  <a:srgbClr val="62777F"/>
                </a:solidFill>
              </a:rPr>
              <a:t>  (kW-for-kW</a:t>
            </a:r>
            <a:r>
              <a:rPr lang="en-US" i="1" dirty="0" smtClean="0">
                <a:solidFill>
                  <a:srgbClr val="62777F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Private unit transfer price ($/kW-month)  </a:t>
            </a:r>
          </a:p>
          <a:p>
            <a:pPr lvl="1"/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System reliability is improved if: 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dirty="0" smtClean="0">
                <a:solidFill>
                  <a:srgbClr val="62777F"/>
                </a:solidFill>
              </a:rPr>
              <a:t>(Load credits suppliers?)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System reliability is worsened if: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dirty="0" smtClean="0">
                <a:solidFill>
                  <a:srgbClr val="62777F"/>
                </a:solidFill>
              </a:rPr>
              <a:t>(Suppliers credit load?)</a:t>
            </a:r>
            <a:endParaRPr lang="en-US" dirty="0">
              <a:solidFill>
                <a:srgbClr val="62777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94" y="3944634"/>
            <a:ext cx="2133600" cy="72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94" y="4935234"/>
            <a:ext cx="2238375" cy="7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1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Challenge 2:  Adjusting CSO Bilateral Quantities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62777F"/>
                </a:solidFill>
              </a:rPr>
              <a:t>Presuming CSO </a:t>
            </a:r>
            <a:r>
              <a:rPr lang="en-US" i="1" dirty="0" err="1" smtClean="0">
                <a:solidFill>
                  <a:srgbClr val="62777F"/>
                </a:solidFill>
              </a:rPr>
              <a:t>Bilaterals</a:t>
            </a:r>
            <a:r>
              <a:rPr lang="en-US" i="1" dirty="0" smtClean="0">
                <a:solidFill>
                  <a:srgbClr val="62777F"/>
                </a:solidFill>
              </a:rPr>
              <a:t> can be submitted with different amounts, what should be done if the ratio does not maintain system reliability?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Simply reject the transaction?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In order to maintain system reliability (</a:t>
            </a:r>
            <a:r>
              <a:rPr lang="en-US" i="1" dirty="0" smtClean="0">
                <a:solidFill>
                  <a:srgbClr val="62777F"/>
                </a:solidFill>
              </a:rPr>
              <a:t>i.e., </a:t>
            </a:r>
            <a:r>
              <a:rPr lang="en-US" dirty="0" smtClean="0">
                <a:solidFill>
                  <a:srgbClr val="62777F"/>
                </a:solidFill>
              </a:rPr>
              <a:t>to get the ratio right</a:t>
            </a:r>
            <a:r>
              <a:rPr lang="en-US" i="1" dirty="0" smtClean="0">
                <a:solidFill>
                  <a:srgbClr val="62777F"/>
                </a:solidFill>
              </a:rPr>
              <a:t>) </a:t>
            </a:r>
            <a:r>
              <a:rPr lang="en-US" dirty="0" smtClean="0">
                <a:solidFill>
                  <a:srgbClr val="62777F"/>
                </a:solidFill>
              </a:rPr>
              <a:t>one </a:t>
            </a:r>
            <a:r>
              <a:rPr lang="en-US" dirty="0">
                <a:solidFill>
                  <a:srgbClr val="62777F"/>
                </a:solidFill>
              </a:rPr>
              <a:t>side of the transaction must be increased or decreased </a:t>
            </a:r>
            <a:r>
              <a:rPr lang="en-US" i="1" u="sng" dirty="0">
                <a:solidFill>
                  <a:srgbClr val="62777F"/>
                </a:solidFill>
              </a:rPr>
              <a:t>while </a:t>
            </a:r>
            <a:r>
              <a:rPr lang="en-US" i="1" u="sng" dirty="0" smtClean="0">
                <a:solidFill>
                  <a:srgbClr val="62777F"/>
                </a:solidFill>
              </a:rPr>
              <a:t>also </a:t>
            </a:r>
            <a:r>
              <a:rPr lang="en-US" dirty="0">
                <a:solidFill>
                  <a:srgbClr val="62777F"/>
                </a:solidFill>
              </a:rPr>
              <a:t>adhering to </a:t>
            </a:r>
            <a:r>
              <a:rPr lang="en-US" dirty="0" smtClean="0">
                <a:solidFill>
                  <a:srgbClr val="62777F"/>
                </a:solidFill>
              </a:rPr>
              <a:t>qualification limits:</a:t>
            </a:r>
          </a:p>
          <a:p>
            <a:pPr lvl="1"/>
            <a:r>
              <a:rPr lang="en-US" dirty="0">
                <a:solidFill>
                  <a:srgbClr val="62777F"/>
                </a:solidFill>
              </a:rPr>
              <a:t>Resource A (buyer):  X</a:t>
            </a:r>
            <a:r>
              <a:rPr lang="en-US" baseline="-25000" dirty="0">
                <a:solidFill>
                  <a:srgbClr val="62777F"/>
                </a:solidFill>
              </a:rPr>
              <a:t>1</a:t>
            </a:r>
            <a:r>
              <a:rPr lang="en-US" dirty="0">
                <a:solidFill>
                  <a:srgbClr val="62777F"/>
                </a:solidFill>
              </a:rPr>
              <a:t> ≤ the resource’s CSO</a:t>
            </a:r>
          </a:p>
          <a:p>
            <a:pPr lvl="1"/>
            <a:r>
              <a:rPr lang="en-US" dirty="0">
                <a:solidFill>
                  <a:srgbClr val="62777F"/>
                </a:solidFill>
              </a:rPr>
              <a:t>Resource B (seller) :  X</a:t>
            </a:r>
            <a:r>
              <a:rPr lang="en-US" baseline="-25000" dirty="0">
                <a:solidFill>
                  <a:srgbClr val="62777F"/>
                </a:solidFill>
              </a:rPr>
              <a:t>2</a:t>
            </a:r>
            <a:r>
              <a:rPr lang="en-US" dirty="0">
                <a:solidFill>
                  <a:srgbClr val="62777F"/>
                </a:solidFill>
              </a:rPr>
              <a:t> ≤ the resource’s unsubscribed Qualified </a:t>
            </a:r>
            <a:r>
              <a:rPr lang="en-US" dirty="0" smtClean="0">
                <a:solidFill>
                  <a:srgbClr val="62777F"/>
                </a:solidFill>
              </a:rPr>
              <a:t>Capacity</a:t>
            </a:r>
            <a:br>
              <a:rPr lang="en-US" dirty="0" smtClean="0">
                <a:solidFill>
                  <a:srgbClr val="62777F"/>
                </a:solidFill>
              </a:rPr>
            </a:br>
            <a:endParaRPr lang="en-US" dirty="0">
              <a:solidFill>
                <a:srgbClr val="62777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62777F"/>
                </a:solidFill>
              </a:rPr>
              <a:t>What </a:t>
            </a:r>
            <a:r>
              <a:rPr lang="en-US" dirty="0">
                <a:solidFill>
                  <a:srgbClr val="62777F"/>
                </a:solidFill>
              </a:rPr>
              <a:t>side is </a:t>
            </a:r>
            <a:r>
              <a:rPr lang="en-US" dirty="0" smtClean="0">
                <a:solidFill>
                  <a:srgbClr val="62777F"/>
                </a:solidFill>
              </a:rPr>
              <a:t>adjusted? </a:t>
            </a:r>
            <a:endParaRPr lang="en-US" dirty="0">
              <a:solidFill>
                <a:srgbClr val="62777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62777F"/>
                </a:solidFill>
              </a:rPr>
              <a:t>Who makes these adjustments?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62777F"/>
                </a:solidFill>
              </a:rPr>
              <a:t>What to do if the adjustment violates a qualification limit?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>
                <a:solidFill>
                  <a:srgbClr val="62777F"/>
                </a:solidFill>
              </a:rPr>
              <a:t>What ratio should apply when the zonal MRI-based curve is flat?</a:t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dirty="0">
                <a:solidFill>
                  <a:srgbClr val="62777F"/>
                </a:solidFill>
              </a:rPr>
              <a:t>(</a:t>
            </a:r>
            <a:r>
              <a:rPr lang="en-US" i="1" dirty="0">
                <a:solidFill>
                  <a:srgbClr val="62777F"/>
                </a:solidFill>
              </a:rPr>
              <a:t>e.g</a:t>
            </a:r>
            <a:r>
              <a:rPr lang="en-US" dirty="0">
                <a:solidFill>
                  <a:srgbClr val="62777F"/>
                </a:solidFill>
              </a:rPr>
              <a:t>., at the MRI-based curve cap price</a:t>
            </a:r>
            <a:r>
              <a:rPr lang="en-US" dirty="0" smtClean="0">
                <a:solidFill>
                  <a:srgbClr val="62777F"/>
                </a:solidFill>
              </a:rPr>
              <a:t>)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Challenge 3: How to Process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62777F"/>
                </a:solidFill>
              </a:rPr>
              <a:t>Presuming CSO </a:t>
            </a:r>
            <a:r>
              <a:rPr lang="en-US" i="1" dirty="0" err="1">
                <a:solidFill>
                  <a:srgbClr val="62777F"/>
                </a:solidFill>
              </a:rPr>
              <a:t>Bilaterals</a:t>
            </a:r>
            <a:r>
              <a:rPr lang="en-US" i="1" dirty="0">
                <a:solidFill>
                  <a:srgbClr val="62777F"/>
                </a:solidFill>
              </a:rPr>
              <a:t> can be submitted with different amounts, </a:t>
            </a:r>
            <a:r>
              <a:rPr lang="en-US" i="1" dirty="0" smtClean="0">
                <a:solidFill>
                  <a:srgbClr val="62777F"/>
                </a:solidFill>
              </a:rPr>
              <a:t>and presuming they can be adjusted to maintain reliability, how are CSO </a:t>
            </a:r>
            <a:r>
              <a:rPr lang="en-US" i="1" dirty="0" err="1" smtClean="0">
                <a:solidFill>
                  <a:srgbClr val="62777F"/>
                </a:solidFill>
              </a:rPr>
              <a:t>Bilaterals</a:t>
            </a:r>
            <a:r>
              <a:rPr lang="en-US" i="1" dirty="0" smtClean="0">
                <a:solidFill>
                  <a:srgbClr val="62777F"/>
                </a:solidFill>
              </a:rPr>
              <a:t> going to be administered?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Sequential processing? 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 ratio of the 1</a:t>
            </a:r>
            <a:r>
              <a:rPr lang="en-US" baseline="30000" dirty="0" smtClean="0">
                <a:solidFill>
                  <a:srgbClr val="62777F"/>
                </a:solidFill>
              </a:rPr>
              <a:t>st</a:t>
            </a:r>
            <a:r>
              <a:rPr lang="en-US" dirty="0" smtClean="0">
                <a:solidFill>
                  <a:srgbClr val="62777F"/>
                </a:solidFill>
              </a:rPr>
              <a:t> bilateral may be accurate, but the proper ratio for 2</a:t>
            </a:r>
            <a:r>
              <a:rPr lang="en-US" baseline="30000" dirty="0" smtClean="0">
                <a:solidFill>
                  <a:srgbClr val="62777F"/>
                </a:solidFill>
              </a:rPr>
              <a:t>nd</a:t>
            </a:r>
            <a:r>
              <a:rPr lang="en-US" dirty="0" smtClean="0">
                <a:solidFill>
                  <a:srgbClr val="62777F"/>
                </a:solidFill>
              </a:rPr>
              <a:t> bilateral will be different from what the parties submitted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 adjustments may become more dramatic for subsequent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, perhaps far more than the parties to the transaction anticipated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Batch processing?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A common ratio could be determined taking into account </a:t>
            </a:r>
            <a:r>
              <a:rPr lang="en-US" i="1" u="sng" dirty="0" smtClean="0">
                <a:solidFill>
                  <a:srgbClr val="62777F"/>
                </a:solidFill>
              </a:rPr>
              <a:t>all</a:t>
            </a:r>
            <a:r>
              <a:rPr lang="en-US" dirty="0" smtClean="0">
                <a:solidFill>
                  <a:srgbClr val="62777F"/>
                </a:solidFill>
              </a:rPr>
              <a:t> the bilateral transfers across that boundary, and then used to adjust </a:t>
            </a:r>
            <a:r>
              <a:rPr lang="en-US" i="1" u="sng" dirty="0" smtClean="0">
                <a:solidFill>
                  <a:srgbClr val="62777F"/>
                </a:solidFill>
              </a:rPr>
              <a:t>all</a:t>
            </a:r>
            <a:r>
              <a:rPr lang="en-US" dirty="0" smtClean="0">
                <a:solidFill>
                  <a:srgbClr val="62777F"/>
                </a:solidFill>
              </a:rPr>
              <a:t>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 smtClean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However, the different permutations possible make solving for this a complex problem (</a:t>
            </a:r>
            <a:r>
              <a:rPr lang="en-US" i="1" dirty="0" smtClean="0">
                <a:solidFill>
                  <a:srgbClr val="62777F"/>
                </a:solidFill>
              </a:rPr>
              <a:t>e.g., </a:t>
            </a:r>
            <a:r>
              <a:rPr lang="en-US" dirty="0" smtClean="0">
                <a:solidFill>
                  <a:srgbClr val="62777F"/>
                </a:solidFill>
              </a:rPr>
              <a:t>if a bilateral requires further adjustment to satisfy qualification limits, or is rejected for reliability reasons) </a:t>
            </a:r>
          </a:p>
        </p:txBody>
      </p:sp>
    </p:spTree>
    <p:extLst>
      <p:ext uri="{BB962C8B-B14F-4D97-AF65-F5344CB8AC3E}">
        <p14:creationId xmlns:p14="http://schemas.microsoft.com/office/powerpoint/2010/main" val="35047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Challenges – Bottom 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Extending the existing CSO Bilateral construct as is to an MRI-based world gets </a:t>
            </a:r>
            <a:r>
              <a:rPr lang="en-US" b="1" i="1" u="sng" dirty="0" smtClean="0">
                <a:solidFill>
                  <a:srgbClr val="62777F"/>
                </a:solidFill>
              </a:rPr>
              <a:t>very</a:t>
            </a:r>
            <a:r>
              <a:rPr lang="en-US" dirty="0" smtClean="0">
                <a:solidFill>
                  <a:srgbClr val="62777F"/>
                </a:solidFill>
              </a:rPr>
              <a:t> complicated</a:t>
            </a: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b="1" i="1" dirty="0">
                <a:solidFill>
                  <a:srgbClr val="62777F"/>
                </a:solidFill>
              </a:rPr>
              <a:t>There must be an easier way</a:t>
            </a:r>
            <a:r>
              <a:rPr lang="en-US" b="1" i="1" dirty="0" smtClean="0">
                <a:solidFill>
                  <a:srgbClr val="62777F"/>
                </a:solidFill>
              </a:rPr>
              <a:t>…</a:t>
            </a:r>
            <a:endParaRPr lang="en-US" b="1" i="1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to CSO </a:t>
            </a:r>
            <a:r>
              <a:rPr lang="en-US" dirty="0" err="1" smtClean="0"/>
              <a:t>bilaterals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Concept: Yes, there’s an easier way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Problem Summary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The problem:</a:t>
            </a:r>
            <a:r>
              <a:rPr lang="en-US" dirty="0" smtClean="0">
                <a:solidFill>
                  <a:srgbClr val="62777F"/>
                </a:solidFill>
              </a:rPr>
              <a:t> The current </a:t>
            </a:r>
            <a:r>
              <a:rPr lang="en-US" i="1" u="sng" dirty="0" smtClean="0">
                <a:solidFill>
                  <a:srgbClr val="62777F"/>
                </a:solidFill>
              </a:rPr>
              <a:t>annual</a:t>
            </a:r>
            <a:r>
              <a:rPr lang="en-US" u="sng" dirty="0" smtClean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CSO Bilateral construct is incompatible with the use of zonal Marginal Reliability Impact (MRI) demand curves in </a:t>
            </a:r>
            <a:r>
              <a:rPr lang="en-US" i="1" u="sng" dirty="0" smtClean="0">
                <a:solidFill>
                  <a:srgbClr val="62777F"/>
                </a:solidFill>
              </a:rPr>
              <a:t>annual</a:t>
            </a:r>
            <a:r>
              <a:rPr lang="en-US" u="sng" dirty="0" smtClean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reconfiguration auctions</a:t>
            </a:r>
            <a:endParaRPr lang="en-US" i="1" dirty="0" smtClean="0">
              <a:solidFill>
                <a:srgbClr val="62777F"/>
              </a:solidFill>
            </a:endParaRPr>
          </a:p>
          <a:p>
            <a:r>
              <a:rPr lang="en-US" i="1" dirty="0" smtClean="0">
                <a:solidFill>
                  <a:srgbClr val="62777F"/>
                </a:solidFill>
              </a:rPr>
              <a:t>The substitutability of capacity across constrained zone boundaries is now variable at all capacity levels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are done before each reconfiguration auction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 first annual reconfiguration auction (ARA1) conducted for Capacity Commitment Period (CCP11) using MRI-based curves is in June 2018 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Where the MRI-based curves are </a:t>
            </a:r>
            <a:r>
              <a:rPr lang="en-US" i="1" u="sng" dirty="0" smtClean="0">
                <a:solidFill>
                  <a:srgbClr val="62777F"/>
                </a:solidFill>
              </a:rPr>
              <a:t>not</a:t>
            </a:r>
            <a:r>
              <a:rPr lang="en-US" dirty="0" smtClean="0">
                <a:solidFill>
                  <a:srgbClr val="62777F"/>
                </a:solidFill>
              </a:rPr>
              <a:t> used (monthly auctions and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) some basic conforming changes will be required</a:t>
            </a:r>
          </a:p>
        </p:txBody>
      </p:sp>
    </p:spTree>
    <p:extLst>
      <p:ext uri="{BB962C8B-B14F-4D97-AF65-F5344CB8AC3E}">
        <p14:creationId xmlns:p14="http://schemas.microsoft.com/office/powerpoint/2010/main" val="38311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A New Mechanism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All demand bids and supply offers in an ARA can clear using </a:t>
            </a:r>
            <a:r>
              <a:rPr lang="en-US" dirty="0">
                <a:solidFill>
                  <a:srgbClr val="62777F"/>
                </a:solidFill>
              </a:rPr>
              <a:t>MRI-based curves (</a:t>
            </a:r>
            <a:r>
              <a:rPr lang="en-US" dirty="0" smtClean="0">
                <a:solidFill>
                  <a:srgbClr val="62777F"/>
                </a:solidFill>
              </a:rPr>
              <a:t>no fixed limits preventing clearing)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main interest in transferring a CSO is the price to the two parties: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What price can I shed this CSO?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What price can I acquire a CSO?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advantage of a ‘private’ transfer versus submitting a demand bid or supply offer into the ARA is price certainty</a:t>
            </a:r>
          </a:p>
          <a:p>
            <a:r>
              <a:rPr lang="en-US" b="1" dirty="0" smtClean="0">
                <a:solidFill>
                  <a:srgbClr val="62777F"/>
                </a:solidFill>
              </a:rPr>
              <a:t>Concept</a:t>
            </a:r>
            <a:r>
              <a:rPr lang="en-US" dirty="0" smtClean="0">
                <a:solidFill>
                  <a:srgbClr val="62777F"/>
                </a:solidFill>
              </a:rPr>
              <a:t>:  Provide a means to achieve the equivalent of a known transaction price for a CSO transfer that actually occurs in the ARA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521472884"/>
              </p:ext>
            </p:extLst>
          </p:nvPr>
        </p:nvGraphicFramePr>
        <p:xfrm>
          <a:off x="457200" y="1600200"/>
          <a:ext cx="8229600" cy="3658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</a:t>
                      </a:r>
                      <a:r>
                        <a:rPr lang="en-US" b="1" baseline="0" dirty="0" smtClean="0"/>
                        <a:t> Committee</a:t>
                      </a:r>
                      <a:br>
                        <a:rPr lang="en-US" b="1" baseline="0" dirty="0" smtClean="0"/>
                      </a:br>
                      <a:r>
                        <a:rPr lang="en-US" b="1" baseline="0" dirty="0" smtClean="0"/>
                        <a:t>June 14, 2017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</a:t>
                      </a:r>
                      <a:r>
                        <a:rPr lang="en-US" baseline="0" dirty="0" smtClean="0"/>
                        <a:t> discussion</a:t>
                      </a:r>
                      <a:endParaRPr lang="en-US" dirty="0"/>
                    </a:p>
                  </a:txBody>
                  <a:tcPr marL="89777" marR="89777" anchor="ctr"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Markets</a:t>
                      </a:r>
                      <a:r>
                        <a:rPr lang="en-US" b="1" baseline="0" dirty="0" smtClean="0"/>
                        <a:t> Committee</a:t>
                      </a:r>
                      <a:br>
                        <a:rPr lang="en-US" b="1" baseline="0" dirty="0" smtClean="0"/>
                      </a:br>
                      <a:r>
                        <a:rPr lang="en-US" b="1" baseline="0" dirty="0" smtClean="0"/>
                        <a:t>July 11-12, 2017</a:t>
                      </a:r>
                      <a:endParaRPr lang="en-US" b="1" dirty="0" smtClean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presentation</a:t>
                      </a:r>
                      <a:endParaRPr lang="en-US" dirty="0"/>
                    </a:p>
                  </a:txBody>
                  <a:tcPr marL="89777" marR="89777" anchor="ctr"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Markets</a:t>
                      </a:r>
                      <a:r>
                        <a:rPr lang="en-US" b="1" baseline="0" dirty="0" smtClean="0"/>
                        <a:t> Committee</a:t>
                      </a:r>
                      <a:br>
                        <a:rPr lang="en-US" b="1" baseline="0" dirty="0" smtClean="0"/>
                      </a:br>
                      <a:r>
                        <a:rPr lang="en-US" b="1" baseline="0" dirty="0" smtClean="0"/>
                        <a:t>August 8-10, 2017</a:t>
                      </a:r>
                      <a:endParaRPr lang="en-US" b="1" dirty="0" smtClean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discussion and Tariff</a:t>
                      </a:r>
                      <a:r>
                        <a:rPr lang="en-US" baseline="0" dirty="0" smtClean="0"/>
                        <a:t> language presentation</a:t>
                      </a:r>
                      <a:endParaRPr lang="en-US" dirty="0"/>
                    </a:p>
                  </a:txBody>
                  <a:tcPr marL="89777" marR="89777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 Committee</a:t>
                      </a:r>
                    </a:p>
                    <a:p>
                      <a:r>
                        <a:rPr lang="en-US" b="1" dirty="0" smtClean="0"/>
                        <a:t>September</a:t>
                      </a:r>
                      <a:r>
                        <a:rPr lang="en-US" b="1" baseline="0" dirty="0" smtClean="0"/>
                        <a:t> 12-13</a:t>
                      </a:r>
                      <a:r>
                        <a:rPr lang="en-US" b="1" dirty="0" smtClean="0"/>
                        <a:t>, 2017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</a:tr>
              <a:tr h="45782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Participants Committee</a:t>
                      </a:r>
                    </a:p>
                    <a:p>
                      <a:r>
                        <a:rPr lang="en-US" b="1" dirty="0" smtClean="0"/>
                        <a:t>October</a:t>
                      </a:r>
                      <a:r>
                        <a:rPr lang="en-US" b="1" baseline="0" dirty="0" smtClean="0"/>
                        <a:t> 13, 2017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84416" cy="3810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800" smtClean="0"/>
              <a:pPr/>
              <a:t>42</a:t>
            </a:fld>
            <a:endParaRPr lang="en-US" sz="1800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Andrew Gillespie</a:t>
            </a:r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066800" y="52578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540-4088 | Agillespie@iso-ne.com</a:t>
            </a:r>
          </a:p>
        </p:txBody>
      </p:sp>
      <p:sp>
        <p:nvSpPr>
          <p:cNvPr id="5" name="Text Placeholder 27"/>
          <p:cNvSpPr txBox="1">
            <a:spLocks/>
          </p:cNvSpPr>
          <p:nvPr/>
        </p:nvSpPr>
        <p:spPr>
          <a:xfrm>
            <a:off x="1016000" y="3962400"/>
            <a:ext cx="5105400" cy="3810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Jeffery Mislak</a:t>
            </a:r>
          </a:p>
        </p:txBody>
      </p:sp>
      <p:sp>
        <p:nvSpPr>
          <p:cNvPr id="6" name="Text Placeholder 27"/>
          <p:cNvSpPr txBox="1">
            <a:spLocks/>
          </p:cNvSpPr>
          <p:nvPr/>
        </p:nvSpPr>
        <p:spPr>
          <a:xfrm>
            <a:off x="1016000" y="4419600"/>
            <a:ext cx="5105400" cy="3810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u="none" kern="0" cap="all" spc="3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(413) 540-4121 | jmislak@iso-ne.com</a:t>
            </a:r>
          </a:p>
        </p:txBody>
      </p:sp>
    </p:spTree>
    <p:extLst>
      <p:ext uri="{BB962C8B-B14F-4D97-AF65-F5344CB8AC3E}">
        <p14:creationId xmlns:p14="http://schemas.microsoft.com/office/powerpoint/2010/main" val="2977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810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Acronyms Used in this Presentation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ARA – Annual reconfiguration auction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MRI – Marginal Reliability Impact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FCA – Forward Capacity Auction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CSO – Capacity Supply Obligation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CCP – Capacity Commitment Period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ICR – Installed Capacity Requirement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LSR – Local Sourcing Requirement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MCL – Maximum Capacity Limit</a:t>
            </a:r>
          </a:p>
        </p:txBody>
      </p:sp>
    </p:spTree>
    <p:extLst>
      <p:ext uri="{BB962C8B-B14F-4D97-AF65-F5344CB8AC3E}">
        <p14:creationId xmlns:p14="http://schemas.microsoft.com/office/powerpoint/2010/main" val="6546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810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Annual Reconfiguration Auction Schedule and Demand Parameters Used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556189"/>
              </p:ext>
            </p:extLst>
          </p:nvPr>
        </p:nvGraphicFramePr>
        <p:xfrm>
          <a:off x="457200" y="1600200"/>
          <a:ext cx="8229600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762000"/>
                <a:gridCol w="685800"/>
                <a:gridCol w="609600"/>
                <a:gridCol w="685800"/>
                <a:gridCol w="1066800"/>
                <a:gridCol w="9144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 - 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Capacity Commitment Period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System 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Demand Parameter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Zonal 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Demand Parameter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CSO 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B/L Parameters/Limits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30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2017-2018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'16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'17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(ICR)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(LSR, MCL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Full/no substitution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2018-2019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Sloped linear -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continuous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(LSR, MCL)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Full/no substitution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2019-2020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'18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'19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MRI - continuous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substitution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2021-2022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'21</a:t>
                      </a: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2022-2023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'22</a:t>
                      </a: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4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Capacity auction 11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MRI-based demand curves and auction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FCA 11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5151438"/>
          </a:xfrm>
        </p:spPr>
        <p:txBody>
          <a:bodyPr>
            <a:normAutofit/>
          </a:bodyPr>
          <a:lstStyle/>
          <a:p>
            <a:r>
              <a:rPr lang="en-US" dirty="0" smtClean="0"/>
              <a:t>FCA 11 was held on February 6, 2017</a:t>
            </a:r>
          </a:p>
          <a:p>
            <a:r>
              <a:rPr lang="en-US" dirty="0" smtClean="0"/>
              <a:t>The system cleared 35,835 MW of capacity with a price in Rest-of-Pool of $5.297</a:t>
            </a:r>
          </a:p>
          <a:p>
            <a:r>
              <a:rPr lang="en-US" dirty="0" smtClean="0"/>
              <a:t>SENE cleared 11,736 MW with a congestion price of $0.000</a:t>
            </a:r>
          </a:p>
          <a:p>
            <a:r>
              <a:rPr lang="en-US" dirty="0" smtClean="0"/>
              <a:t>NNE cleared 8,344 MW with a congestion price of $0.000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406709"/>
              </p:ext>
            </p:extLst>
          </p:nvPr>
        </p:nvGraphicFramePr>
        <p:xfrm>
          <a:off x="1219200" y="3962400"/>
          <a:ext cx="6096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355"/>
                <a:gridCol w="1538243"/>
                <a:gridCol w="1538243"/>
                <a:gridCol w="170915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Truncation Point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 Cleared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Clearing Price ($/kW-month)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35,835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$5.297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11,736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$5.297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8,344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$5.297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3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FCA 11 Final System-wide Demand Curve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36353"/>
              </p:ext>
            </p:extLst>
          </p:nvPr>
        </p:nvGraphicFramePr>
        <p:xfrm>
          <a:off x="457200" y="990600"/>
          <a:ext cx="822960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5410200" y="4724400"/>
            <a:ext cx="1371600" cy="7620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35,835 MW Cleared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FCA 11 SENE Demand Curve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943502"/>
              </p:ext>
            </p:extLst>
          </p:nvPr>
        </p:nvGraphicFramePr>
        <p:xfrm>
          <a:off x="457200" y="914400"/>
          <a:ext cx="822960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5334000" y="4429125"/>
            <a:ext cx="1371600" cy="762000"/>
          </a:xfrm>
          <a:prstGeom prst="wedgeRoundRectCallout">
            <a:avLst>
              <a:gd name="adj1" fmla="val 50000"/>
              <a:gd name="adj2" fmla="val 96250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Truncation Point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10,538 MW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010400" y="4429125"/>
            <a:ext cx="1371600" cy="762000"/>
          </a:xfrm>
          <a:prstGeom prst="wedgeRoundRectCallout">
            <a:avLst>
              <a:gd name="adj1" fmla="val 59723"/>
              <a:gd name="adj2" fmla="val 98750"/>
              <a:gd name="adj3" fmla="val 16667"/>
            </a:avLst>
          </a:prstGeom>
          <a:solidFill>
            <a:schemeClr val="bg1"/>
          </a:solidFill>
          <a:ln>
            <a:solidFill>
              <a:srgbClr val="F68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11,736 MW Cleared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Today’s Topics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Review how demand parameters and reconfiguration auctions work with:</a:t>
            </a:r>
          </a:p>
          <a:p>
            <a:pPr marL="857250" lvl="1" indent="-457200"/>
            <a:r>
              <a:rPr lang="en-US" dirty="0" smtClean="0">
                <a:solidFill>
                  <a:srgbClr val="62777F"/>
                </a:solidFill>
              </a:rPr>
              <a:t>Fixed system and zonal requirements (CCP8)</a:t>
            </a:r>
          </a:p>
          <a:p>
            <a:pPr marL="857250" lvl="1" indent="-457200"/>
            <a:r>
              <a:rPr lang="en-US" dirty="0" smtClean="0">
                <a:solidFill>
                  <a:srgbClr val="62777F"/>
                </a:solidFill>
              </a:rPr>
              <a:t>Sloped system demand and fixed zonal requirements (CCP 9 &amp; 10)</a:t>
            </a:r>
          </a:p>
          <a:p>
            <a:pPr marL="857250" lvl="1" indent="-457200"/>
            <a:r>
              <a:rPr lang="en-US" dirty="0" smtClean="0">
                <a:solidFill>
                  <a:srgbClr val="62777F"/>
                </a:solidFill>
              </a:rPr>
              <a:t>MRI-based curves for the system and zones (for CCP 11+)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Explain the incompatibilities and the practical complications of using the current CSO Bilateral construct with MRI-based demand curves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62777F"/>
              </a:solidFill>
            </a:endParaRPr>
          </a:p>
          <a:p>
            <a:pPr marL="0" indent="0">
              <a:buNone/>
            </a:pPr>
            <a:r>
              <a:rPr lang="en-US" b="1" i="1" u="sng" dirty="0" smtClean="0">
                <a:solidFill>
                  <a:srgbClr val="62777F"/>
                </a:solidFill>
              </a:rPr>
              <a:t>At the next</a:t>
            </a:r>
            <a:r>
              <a:rPr lang="en-US" dirty="0" smtClean="0">
                <a:solidFill>
                  <a:srgbClr val="62777F"/>
                </a:solidFill>
              </a:rPr>
              <a:t> Markets Committee meeting we will cover the ISO’s proposed solution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FCA 11 NNE Demand Curve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6898"/>
              </p:ext>
            </p:extLst>
          </p:nvPr>
        </p:nvGraphicFramePr>
        <p:xfrm>
          <a:off x="457200" y="914400"/>
          <a:ext cx="822960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2971800" y="2514600"/>
            <a:ext cx="1371600" cy="762000"/>
          </a:xfrm>
          <a:prstGeom prst="wedgeRoundRectCallout">
            <a:avLst>
              <a:gd name="adj1" fmla="val -47308"/>
              <a:gd name="adj2" fmla="val -2037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Truncation Point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8,510 MW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1647825"/>
            <a:ext cx="1371600" cy="762000"/>
          </a:xfrm>
          <a:prstGeom prst="wedgeRoundRectCallout">
            <a:avLst>
              <a:gd name="adj1" fmla="val 17969"/>
              <a:gd name="adj2" fmla="val -900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8,344 MW Cleared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Clearing Annual reconfiguration auctions using MRI-Based demand curves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Conceptual explanation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ARAs with MRI-Based Curves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Zonal demand curves set the congestion price to be paid inside the zone </a:t>
            </a:r>
            <a:r>
              <a:rPr lang="en-US" i="1" dirty="0" smtClean="0"/>
              <a:t>in addition </a:t>
            </a:r>
            <a:r>
              <a:rPr lang="en-US" dirty="0" smtClean="0"/>
              <a:t>to the system clearing price</a:t>
            </a:r>
          </a:p>
          <a:p>
            <a:r>
              <a:rPr lang="en-US" dirty="0" smtClean="0"/>
              <a:t>Clearing engine will continue to maximize social welfare by simultaneously solving for the system and zonal quantities and prices</a:t>
            </a:r>
          </a:p>
          <a:p>
            <a:r>
              <a:rPr lang="en-US" dirty="0" smtClean="0"/>
              <a:t>For example, this allows for more capacity to clear in the Rest-of-Pool zone when less is purchased in an import-constrained zone</a:t>
            </a:r>
          </a:p>
        </p:txBody>
      </p:sp>
    </p:spTree>
    <p:extLst>
      <p:ext uri="{BB962C8B-B14F-4D97-AF65-F5344CB8AC3E}">
        <p14:creationId xmlns:p14="http://schemas.microsoft.com/office/powerpoint/2010/main" val="38119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Clearing ARAs with MRI-Based </a:t>
            </a:r>
            <a:r>
              <a:rPr lang="en-US" dirty="0" smtClean="0"/>
              <a:t>Curves</a:t>
            </a:r>
            <a:br>
              <a:rPr lang="en-US" dirty="0" smtClean="0"/>
            </a:br>
            <a:r>
              <a:rPr lang="en-US" dirty="0" smtClean="0"/>
              <a:t>Example 1: No Price Separation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572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81000" y="4800600"/>
            <a:ext cx="8382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Sufficient zonal capacity is offered to clear Q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a price of </a:t>
            </a:r>
            <a:r>
              <a:rPr lang="en-US" sz="2400" dirty="0" smtClean="0">
                <a:solidFill>
                  <a:srgbClr val="000000"/>
                </a:solidFill>
              </a:rPr>
              <a:t>P</a:t>
            </a:r>
            <a:r>
              <a:rPr lang="en-US" sz="2400" baseline="-25000" dirty="0" smtClean="0">
                <a:solidFill>
                  <a:srgbClr val="000000"/>
                </a:solidFill>
              </a:rPr>
              <a:t>SYS</a:t>
            </a:r>
            <a:r>
              <a:rPr lang="en-US" sz="2400" baseline="30000" dirty="0" smtClean="0">
                <a:solidFill>
                  <a:srgbClr val="000000"/>
                </a:solidFill>
              </a:rPr>
              <a:t>*</a:t>
            </a:r>
            <a:r>
              <a:rPr lang="en-US" sz="2400" dirty="0" smtClean="0">
                <a:solidFill>
                  <a:srgbClr val="000000"/>
                </a:solidFill>
              </a:rPr>
              <a:t>+ $0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rgbClr val="000000"/>
                </a:solidFill>
              </a:rPr>
              <a:t>Congestion price associated with zone is equal to $0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698" y="1084813"/>
            <a:ext cx="5638799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81000" y="1219200"/>
            <a:ext cx="3276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First, assume that the system 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is P</a:t>
            </a:r>
            <a:r>
              <a:rPr kumimoji="0" lang="en-US" sz="2400" b="0" i="0" u="none" strike="noStrike" kern="1200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</a:t>
            </a:r>
            <a:r>
              <a:rPr kumimoji="0" lang="en-US" sz="2400" b="0" i="0" u="none" strike="noStrike" kern="1200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(left graph)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Shift zonal congestion price demand curve up by P</a:t>
            </a:r>
            <a:r>
              <a:rPr lang="en-US" sz="2400" baseline="-25000" dirty="0" smtClean="0">
                <a:solidFill>
                  <a:srgbClr val="000000"/>
                </a:solidFill>
              </a:rPr>
              <a:t>SYS</a:t>
            </a:r>
            <a:r>
              <a:rPr lang="en-US" sz="2400" baseline="30000" dirty="0" smtClean="0">
                <a:solidFill>
                  <a:srgbClr val="000000"/>
                </a:solidFill>
              </a:rPr>
              <a:t>*</a:t>
            </a:r>
            <a:r>
              <a:rPr lang="en-US" sz="2400" dirty="0" smtClean="0">
                <a:solidFill>
                  <a:srgbClr val="000000"/>
                </a:solidFill>
              </a:rPr>
              <a:t> to get zone’s ‘total price’ demand curve in zone (right graph)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ARAs with MRI-Based </a:t>
            </a:r>
            <a:r>
              <a:rPr lang="en-US" dirty="0" smtClean="0"/>
              <a:t>Curves</a:t>
            </a:r>
            <a:br>
              <a:rPr lang="en-US" dirty="0" smtClean="0"/>
            </a:br>
            <a:r>
              <a:rPr lang="en-US" dirty="0" smtClean="0"/>
              <a:t>Example 2: Price Separation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295400"/>
            <a:ext cx="4495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Zone clears at intersection of zonal supply and ‘total price’ demand curve (zonal curve shifted ‘up’ by P</a:t>
            </a:r>
            <a:r>
              <a:rPr lang="en-US" baseline="-25000" dirty="0" smtClean="0"/>
              <a:t>SYS</a:t>
            </a:r>
            <a:r>
              <a:rPr lang="en-US" baseline="30000" dirty="0" smtClean="0"/>
              <a:t>*</a:t>
            </a:r>
            <a:r>
              <a:rPr lang="en-US" dirty="0" smtClean="0"/>
              <a:t>)</a:t>
            </a:r>
          </a:p>
          <a:p>
            <a:r>
              <a:rPr lang="en-US" dirty="0" smtClean="0"/>
              <a:t>System clears enough ROS offers to meet system demand curve</a:t>
            </a:r>
          </a:p>
          <a:p>
            <a:endParaRPr lang="en-US" dirty="0" smtClean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418" y="1219200"/>
            <a:ext cx="3993582" cy="511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6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2017 Annual Auctions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This year the ISO will conduct four annual auctions using the three variations of demand parameters</a:t>
            </a:r>
          </a:p>
          <a:p>
            <a:pPr lvl="0"/>
            <a:endParaRPr lang="en-US" dirty="0" smtClean="0">
              <a:solidFill>
                <a:srgbClr val="62777F"/>
              </a:solidFill>
            </a:endParaRPr>
          </a:p>
          <a:p>
            <a:pPr lvl="0"/>
            <a:endParaRPr lang="en-US" dirty="0">
              <a:solidFill>
                <a:srgbClr val="62777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07805"/>
              </p:ext>
            </p:extLst>
          </p:nvPr>
        </p:nvGraphicFramePr>
        <p:xfrm>
          <a:off x="762000" y="2819400"/>
          <a:ext cx="77724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95400"/>
                <a:gridCol w="1676400"/>
                <a:gridCol w="342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 Conducted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Auction Conducted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Commitment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February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FCA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MRI-based curves (system and zones)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demand requirements for both the system and zones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CCP10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Sloped system demand curve; fixed zonal demand requirements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CCP9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4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Reconfiguration auction Basics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2777F"/>
                </a:solidFill>
              </a:rPr>
              <a:t>Annual Reconfiguration Auctions (ARAs)</a:t>
            </a:r>
            <a:endParaRPr lang="en-US" sz="2800" dirty="0">
              <a:solidFill>
                <a:srgbClr val="6277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Participants may </a:t>
            </a:r>
            <a:r>
              <a:rPr lang="en-US" dirty="0">
                <a:solidFill>
                  <a:srgbClr val="62777F"/>
                </a:solidFill>
              </a:rPr>
              <a:t>submit a demand bid to shed a </a:t>
            </a:r>
            <a:r>
              <a:rPr lang="en-US" dirty="0" smtClean="0">
                <a:solidFill>
                  <a:srgbClr val="62777F"/>
                </a:solidFill>
              </a:rPr>
              <a:t>CSO or a supply </a:t>
            </a:r>
            <a:r>
              <a:rPr lang="en-US" dirty="0">
                <a:solidFill>
                  <a:srgbClr val="62777F"/>
                </a:solidFill>
              </a:rPr>
              <a:t>offer to acquire a </a:t>
            </a:r>
            <a:r>
              <a:rPr lang="en-US" dirty="0" smtClean="0">
                <a:solidFill>
                  <a:srgbClr val="62777F"/>
                </a:solidFill>
              </a:rPr>
              <a:t>CSO for </a:t>
            </a:r>
            <a:r>
              <a:rPr lang="en-US" dirty="0">
                <a:solidFill>
                  <a:srgbClr val="62777F"/>
                </a:solidFill>
              </a:rPr>
              <a:t>the entire </a:t>
            </a:r>
            <a:r>
              <a:rPr lang="en-US" dirty="0" smtClean="0">
                <a:solidFill>
                  <a:srgbClr val="62777F"/>
                </a:solidFill>
              </a:rPr>
              <a:t>twelve-months of the commitment period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All demand bids and supply offers are rationable </a:t>
            </a:r>
          </a:p>
          <a:p>
            <a:r>
              <a:rPr lang="en-US" b="1" dirty="0" smtClean="0">
                <a:solidFill>
                  <a:srgbClr val="62777F"/>
                </a:solidFill>
              </a:rPr>
              <a:t>The demand parameters used in the FCA are also used in the respective annual reconfiguration auctions</a:t>
            </a:r>
            <a:endParaRPr lang="en-US" b="1" dirty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If fixed requirements were used in the FCA, they will also be used in the ARAs; if a demand curve was used in the FCA, the same type of demand curve will be used in the ARAs</a:t>
            </a:r>
          </a:p>
        </p:txBody>
      </p:sp>
    </p:spTree>
    <p:extLst>
      <p:ext uri="{BB962C8B-B14F-4D97-AF65-F5344CB8AC3E}">
        <p14:creationId xmlns:p14="http://schemas.microsoft.com/office/powerpoint/2010/main" val="13786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2777F"/>
                </a:solidFill>
              </a:rPr>
              <a:t>‘ISO Participation’ in ARAs </a:t>
            </a:r>
            <a:br>
              <a:rPr lang="en-US" sz="3600" dirty="0" smtClean="0">
                <a:solidFill>
                  <a:srgbClr val="62777F"/>
                </a:solidFill>
              </a:rPr>
            </a:br>
            <a:r>
              <a:rPr lang="en-US" sz="3600" i="1" u="sng" dirty="0" smtClean="0">
                <a:solidFill>
                  <a:srgbClr val="62777F"/>
                </a:solidFill>
              </a:rPr>
              <a:t>Through CCP10 Only</a:t>
            </a:r>
            <a:endParaRPr lang="en-US" sz="2800" i="1" u="sng" dirty="0">
              <a:solidFill>
                <a:srgbClr val="6277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The ISO may, under </a:t>
            </a:r>
            <a:r>
              <a:rPr lang="en-US" dirty="0">
                <a:solidFill>
                  <a:srgbClr val="62777F"/>
                </a:solidFill>
              </a:rPr>
              <a:t>certain </a:t>
            </a:r>
            <a:r>
              <a:rPr lang="en-US" dirty="0" smtClean="0">
                <a:solidFill>
                  <a:srgbClr val="62777F"/>
                </a:solidFill>
              </a:rPr>
              <a:t>conditions, </a:t>
            </a:r>
            <a:r>
              <a:rPr lang="en-US" dirty="0">
                <a:solidFill>
                  <a:srgbClr val="62777F"/>
                </a:solidFill>
              </a:rPr>
              <a:t>submit a demand bid or supply offer </a:t>
            </a:r>
            <a:r>
              <a:rPr lang="en-US" i="1" u="sng" dirty="0">
                <a:solidFill>
                  <a:srgbClr val="62777F"/>
                </a:solidFill>
              </a:rPr>
              <a:t>on behalf of load</a:t>
            </a:r>
            <a:r>
              <a:rPr lang="en-US" dirty="0">
                <a:solidFill>
                  <a:srgbClr val="62777F"/>
                </a:solidFill>
              </a:rPr>
              <a:t> to compensate for </a:t>
            </a:r>
            <a:r>
              <a:rPr lang="en-US" dirty="0" smtClean="0">
                <a:solidFill>
                  <a:srgbClr val="62777F"/>
                </a:solidFill>
              </a:rPr>
              <a:t>a change </a:t>
            </a:r>
            <a:r>
              <a:rPr lang="en-US" dirty="0">
                <a:solidFill>
                  <a:srgbClr val="62777F"/>
                </a:solidFill>
              </a:rPr>
              <a:t>in </a:t>
            </a:r>
            <a:r>
              <a:rPr lang="en-US" dirty="0" smtClean="0">
                <a:solidFill>
                  <a:srgbClr val="62777F"/>
                </a:solidFill>
              </a:rPr>
              <a:t>a fixed requirement used in the ARA 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dirty="0" smtClean="0">
                <a:solidFill>
                  <a:srgbClr val="62777F"/>
                </a:solidFill>
              </a:rPr>
              <a:t>(</a:t>
            </a:r>
            <a:r>
              <a:rPr lang="en-US" i="1" dirty="0" smtClean="0">
                <a:solidFill>
                  <a:srgbClr val="62777F"/>
                </a:solidFill>
              </a:rPr>
              <a:t>a.k.a</a:t>
            </a:r>
            <a:r>
              <a:rPr lang="en-US" i="1" dirty="0">
                <a:solidFill>
                  <a:srgbClr val="62777F"/>
                </a:solidFill>
              </a:rPr>
              <a:t>. ‘ISO </a:t>
            </a:r>
            <a:r>
              <a:rPr lang="en-US" i="1" dirty="0" smtClean="0">
                <a:solidFill>
                  <a:srgbClr val="62777F"/>
                </a:solidFill>
              </a:rPr>
              <a:t>participation’)</a:t>
            </a:r>
            <a:endParaRPr lang="en-US" i="1" dirty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Only where and when fixed requirements are used in the ARA would the ISO ‘participate’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Fixed </a:t>
            </a:r>
            <a:r>
              <a:rPr lang="en-US" dirty="0">
                <a:solidFill>
                  <a:srgbClr val="62777F"/>
                </a:solidFill>
              </a:rPr>
              <a:t>requirements are calculated </a:t>
            </a:r>
            <a:r>
              <a:rPr lang="en-US" dirty="0" smtClean="0">
                <a:solidFill>
                  <a:srgbClr val="62777F"/>
                </a:solidFill>
              </a:rPr>
              <a:t>annually (</a:t>
            </a:r>
            <a:r>
              <a:rPr lang="en-US" i="1" dirty="0" smtClean="0">
                <a:solidFill>
                  <a:srgbClr val="62777F"/>
                </a:solidFill>
              </a:rPr>
              <a:t>e.g., </a:t>
            </a:r>
            <a:r>
              <a:rPr lang="en-US" dirty="0" smtClean="0">
                <a:solidFill>
                  <a:srgbClr val="62777F"/>
                </a:solidFill>
              </a:rPr>
              <a:t>the Installed Capacity Requirement ‘ICR’) 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‘ISO participation’ is not required where and when sloped demand curves are used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Demand curves are also updated annually (</a:t>
            </a:r>
            <a:r>
              <a:rPr lang="en-US" i="1" dirty="0" smtClean="0">
                <a:solidFill>
                  <a:srgbClr val="62777F"/>
                </a:solidFill>
              </a:rPr>
              <a:t>e.g., </a:t>
            </a:r>
            <a:r>
              <a:rPr lang="en-US" dirty="0">
                <a:solidFill>
                  <a:srgbClr val="62777F"/>
                </a:solidFill>
              </a:rPr>
              <a:t>an increase </a:t>
            </a:r>
            <a:r>
              <a:rPr lang="en-US" dirty="0" smtClean="0">
                <a:solidFill>
                  <a:srgbClr val="62777F"/>
                </a:solidFill>
              </a:rPr>
              <a:t>in ICR would effectively shift the demand curve to the right)</a:t>
            </a:r>
          </a:p>
        </p:txBody>
      </p:sp>
    </p:spTree>
    <p:extLst>
      <p:ext uri="{BB962C8B-B14F-4D97-AF65-F5344CB8AC3E}">
        <p14:creationId xmlns:p14="http://schemas.microsoft.com/office/powerpoint/2010/main" val="18303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 - NEPOOL Technical Committees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NEPOOL Technical Committees</Template>
  <TotalTime>0</TotalTime>
  <Words>3021</Words>
  <Application>Microsoft Office PowerPoint</Application>
  <PresentationFormat>On-screen Show (4:3)</PresentationFormat>
  <Paragraphs>492</Paragraphs>
  <Slides>54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Presentation - NEPOOL Technical Committees</vt:lpstr>
      <vt:lpstr>blank</vt:lpstr>
      <vt:lpstr>PowerPoint Presentation</vt:lpstr>
      <vt:lpstr>PowerPoint Presentation</vt:lpstr>
      <vt:lpstr>Introduction</vt:lpstr>
      <vt:lpstr>Problem Summary</vt:lpstr>
      <vt:lpstr>Today’s Topics</vt:lpstr>
      <vt:lpstr>2017 Annual Auctions</vt:lpstr>
      <vt:lpstr>Reconfiguration auction Basics</vt:lpstr>
      <vt:lpstr>Annual Reconfiguration Auctions (ARAs)</vt:lpstr>
      <vt:lpstr>‘ISO Participation’ in ARAs  Through CCP10 Only</vt:lpstr>
      <vt:lpstr>Monthly Reconfiguration Auctions</vt:lpstr>
      <vt:lpstr>Background – the early years: capacity commitment period 8</vt:lpstr>
      <vt:lpstr>ARAs</vt:lpstr>
      <vt:lpstr>CSO Bilaterals – Consistency</vt:lpstr>
      <vt:lpstr>CSO Transferability</vt:lpstr>
      <vt:lpstr>The “in between years”: capacity commitment periods 9 &amp; 10</vt:lpstr>
      <vt:lpstr>ARAs</vt:lpstr>
      <vt:lpstr>CSO Bilaterals – Consistency</vt:lpstr>
      <vt:lpstr>CSO Transferability</vt:lpstr>
      <vt:lpstr>The next generation: capacity commitment period 11  and future commitment periods</vt:lpstr>
      <vt:lpstr>A road map: where we’re headed now</vt:lpstr>
      <vt:lpstr>ARAs with MRI-Based Curves</vt:lpstr>
      <vt:lpstr>Refresher: MRI Curve Basics</vt:lpstr>
      <vt:lpstr>Substitutability Across Zones</vt:lpstr>
      <vt:lpstr>Clearing ARAs Using Sloped Demand Curves</vt:lpstr>
      <vt:lpstr>Clearing ARAs – Nothing Clears</vt:lpstr>
      <vt:lpstr>Clearing ARAs – Demand Bid</vt:lpstr>
      <vt:lpstr>Clearing ARAs – Demand Bid (cont.)</vt:lpstr>
      <vt:lpstr>Clearing ARAs – Supply Offer</vt:lpstr>
      <vt:lpstr>Clearing ARAs – Demand Bid and Supply Offer</vt:lpstr>
      <vt:lpstr>key challenges to conform the CSO bilateral construct</vt:lpstr>
      <vt:lpstr>Challenge 1: Partial Substitutability</vt:lpstr>
      <vt:lpstr>Substitutability Ratios – Example 1</vt:lpstr>
      <vt:lpstr>Substitutability Ratio – Example 2</vt:lpstr>
      <vt:lpstr>Substitutability Comparison</vt:lpstr>
      <vt:lpstr>Substitutability and System Reliability</vt:lpstr>
      <vt:lpstr>Challenge 2:  Adjusting CSO Bilateral Quantities</vt:lpstr>
      <vt:lpstr>Challenge 3: How to Process CSO Bilaterals</vt:lpstr>
      <vt:lpstr>Challenges – Bottom Line</vt:lpstr>
      <vt:lpstr>Alternative to CSO bilaterals</vt:lpstr>
      <vt:lpstr>A New Mechanism</vt:lpstr>
      <vt:lpstr>Stakeholder Schedule</vt:lpstr>
      <vt:lpstr>PowerPoint Presentation</vt:lpstr>
      <vt:lpstr>Acronyms Used in this Presentation</vt:lpstr>
      <vt:lpstr>Appendix </vt:lpstr>
      <vt:lpstr>Annual Reconfiguration Auction Schedule and Demand Parameters Used</vt:lpstr>
      <vt:lpstr>Forward Capacity auction 11</vt:lpstr>
      <vt:lpstr>FCA 11 Results</vt:lpstr>
      <vt:lpstr>FCA 11 Final System-wide Demand Curve</vt:lpstr>
      <vt:lpstr>FCA 11 SENE Demand Curve</vt:lpstr>
      <vt:lpstr>FCA 11 NNE Demand Curve</vt:lpstr>
      <vt:lpstr>Clearing Annual reconfiguration auctions using MRI-Based demand curves</vt:lpstr>
      <vt:lpstr>Clearing ARAs with MRI-Based Curves</vt:lpstr>
      <vt:lpstr>Clearing ARAs with MRI-Based Curves Example 1: No Price Separation</vt:lpstr>
      <vt:lpstr>Clearing ARAs with MRI-Based Curves Example 2: Price Separation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2017-06-07T19:08:22Z</dcterms:created>
  <dcterms:modified xsi:type="dcterms:W3CDTF">2017-06-07T19:08:29Z</dcterms:modified>
</cp:coreProperties>
</file>