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61"/>
  </p:notesMasterIdLst>
  <p:handoutMasterIdLst>
    <p:handoutMasterId r:id="rId62"/>
  </p:handoutMasterIdLst>
  <p:sldIdLst>
    <p:sldId id="257" r:id="rId3"/>
    <p:sldId id="406" r:id="rId4"/>
    <p:sldId id="293" r:id="rId5"/>
    <p:sldId id="501" r:id="rId6"/>
    <p:sldId id="394" r:id="rId7"/>
    <p:sldId id="498" r:id="rId8"/>
    <p:sldId id="472" r:id="rId9"/>
    <p:sldId id="439" r:id="rId10"/>
    <p:sldId id="409" r:id="rId11"/>
    <p:sldId id="489" r:id="rId12"/>
    <p:sldId id="420" r:id="rId13"/>
    <p:sldId id="440" r:id="rId14"/>
    <p:sldId id="427" r:id="rId15"/>
    <p:sldId id="473" r:id="rId16"/>
    <p:sldId id="474" r:id="rId17"/>
    <p:sldId id="444" r:id="rId18"/>
    <p:sldId id="518" r:id="rId19"/>
    <p:sldId id="511" r:id="rId20"/>
    <p:sldId id="449" r:id="rId21"/>
    <p:sldId id="504" r:id="rId22"/>
    <p:sldId id="451" r:id="rId23"/>
    <p:sldId id="520" r:id="rId24"/>
    <p:sldId id="512" r:id="rId25"/>
    <p:sldId id="456" r:id="rId26"/>
    <p:sldId id="505" r:id="rId27"/>
    <p:sldId id="460" r:id="rId28"/>
    <p:sldId id="461" r:id="rId29"/>
    <p:sldId id="521" r:id="rId30"/>
    <p:sldId id="513" r:id="rId31"/>
    <p:sldId id="514" r:id="rId32"/>
    <p:sldId id="506" r:id="rId33"/>
    <p:sldId id="515" r:id="rId34"/>
    <p:sldId id="517" r:id="rId35"/>
    <p:sldId id="468" r:id="rId36"/>
    <p:sldId id="469" r:id="rId37"/>
    <p:sldId id="475" r:id="rId38"/>
    <p:sldId id="481" r:id="rId39"/>
    <p:sldId id="480" r:id="rId40"/>
    <p:sldId id="477" r:id="rId41"/>
    <p:sldId id="535" r:id="rId42"/>
    <p:sldId id="476" r:id="rId43"/>
    <p:sldId id="478" r:id="rId44"/>
    <p:sldId id="524" r:id="rId45"/>
    <p:sldId id="500" r:id="rId46"/>
    <p:sldId id="525" r:id="rId47"/>
    <p:sldId id="526" r:id="rId48"/>
    <p:sldId id="407" r:id="rId49"/>
    <p:sldId id="270" r:id="rId50"/>
    <p:sldId id="550" r:id="rId51"/>
    <p:sldId id="547" r:id="rId52"/>
    <p:sldId id="534" r:id="rId53"/>
    <p:sldId id="551" r:id="rId54"/>
    <p:sldId id="552" r:id="rId55"/>
    <p:sldId id="548" r:id="rId56"/>
    <p:sldId id="537" r:id="rId57"/>
    <p:sldId id="538" r:id="rId58"/>
    <p:sldId id="549" r:id="rId59"/>
    <p:sldId id="541" r:id="rId60"/>
  </p:sldIdLst>
  <p:sldSz cx="9144000" cy="6858000" type="screen4x3"/>
  <p:notesSz cx="7010400" cy="92964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7F"/>
    <a:srgbClr val="000000"/>
    <a:srgbClr val="1795D2"/>
    <a:srgbClr val="EC1F25"/>
    <a:srgbClr val="1E6A9A"/>
    <a:srgbClr val="00FF00"/>
    <a:srgbClr val="F68920"/>
    <a:srgbClr val="6FA943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01" autoAdjust="0"/>
  </p:normalViewPr>
  <p:slideViewPr>
    <p:cSldViewPr>
      <p:cViewPr>
        <p:scale>
          <a:sx n="100" d="100"/>
          <a:sy n="100" d="100"/>
        </p:scale>
        <p:origin x="-7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8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77" tIns="46035" rIns="92077" bIns="46035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5" rIns="93136" bIns="465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36" tIns="46565" rIns="93136" bIns="465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66"/>
            <a:ext cx="3037840" cy="464820"/>
          </a:xfrm>
          <a:prstGeom prst="rect">
            <a:avLst/>
          </a:prstGeom>
        </p:spPr>
        <p:txBody>
          <a:bodyPr vert="horz" lIns="93136" tIns="46565" rIns="93136" bIns="46565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 white bottom 3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6936" y="6464300"/>
            <a:ext cx="8388578" cy="2159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4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164008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600200"/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  <p:sldLayoutId id="2147483721" r:id="rId31"/>
    <p:sldLayoutId id="2147483722" r:id="rId32"/>
    <p:sldLayoutId id="2147483723" r:id="rId33"/>
    <p:sldLayoutId id="2147483724" r:id="rId34"/>
    <p:sldLayoutId id="214748372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7/06/a7_presentation_zonal_demand_curves_cso_transactions_using_mri_curves.pptx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11-12, 2017| 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895600" y="4953000"/>
            <a:ext cx="55595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931198" y="5420833"/>
            <a:ext cx="2523954" cy="381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(413) </a:t>
            </a:r>
            <a:r>
              <a:rPr lang="en-US" dirty="0" smtClean="0"/>
              <a:t>540-4088</a:t>
            </a:r>
          </a:p>
          <a:p>
            <a:pPr lvl="0"/>
            <a:r>
              <a:rPr lang="en-US" dirty="0" smtClean="0"/>
              <a:t>agillespie@iso-ne.com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Zonal Demand Curves: </a:t>
            </a:r>
            <a:br>
              <a:rPr lang="en-US" dirty="0" smtClean="0"/>
            </a:br>
            <a:r>
              <a:rPr lang="en-US" dirty="0" smtClean="0"/>
              <a:t>CSO Transactions using MRI Demand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new mechanism: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annual </a:t>
            </a:r>
            <a:r>
              <a:rPr lang="en-US" dirty="0">
                <a:solidFill>
                  <a:srgbClr val="0070C0"/>
                </a:solidFill>
              </a:rPr>
              <a:t>reconfiguration </a:t>
            </a:r>
            <a:r>
              <a:rPr lang="en-US" dirty="0" smtClean="0">
                <a:solidFill>
                  <a:srgbClr val="0070C0"/>
                </a:solidFill>
              </a:rPr>
              <a:t>transactions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772400" cy="236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 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Annual Reconfiguration Transaction (ART)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2777F"/>
                </a:solidFill>
              </a:rPr>
              <a:t>What is it?</a:t>
            </a:r>
            <a:endParaRPr lang="en-US" b="1" dirty="0">
              <a:solidFill>
                <a:srgbClr val="62777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An agreement that achieves the equivalent of a fixed price ‘private’ transfer, based on the intent of one participant to shed a resource’s CSO in the ARA and the intent of another participant to acquire a CSO in the ARA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parties negotiate and agree on the following ART terms: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specific transferring and acquiring resources</a:t>
            </a:r>
            <a:endParaRPr lang="en-US" dirty="0">
              <a:solidFill>
                <a:srgbClr val="62777F"/>
              </a:solidFill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transaction amount (MW)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A set price ($/kW-mo.) and capacity zone</a:t>
            </a:r>
          </a:p>
          <a:p>
            <a:pPr marL="457200"/>
            <a:r>
              <a:rPr lang="en-US" u="sng" dirty="0" smtClean="0">
                <a:solidFill>
                  <a:srgbClr val="62777F"/>
                </a:solidFill>
              </a:rPr>
              <a:t>Separately</a:t>
            </a:r>
            <a:r>
              <a:rPr lang="en-US" dirty="0" smtClean="0">
                <a:solidFill>
                  <a:srgbClr val="62777F"/>
                </a:solidFill>
              </a:rPr>
              <a:t>, participants submit demand bids and supply offers into the ARA for the specified transferring and acquiring resources</a:t>
            </a:r>
          </a:p>
        </p:txBody>
      </p:sp>
    </p:spTree>
    <p:extLst>
      <p:ext uri="{BB962C8B-B14F-4D97-AF65-F5344CB8AC3E}">
        <p14:creationId xmlns:p14="http://schemas.microsoft.com/office/powerpoint/2010/main" val="295659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How Does an ART Work?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settles payments involving the </a:t>
            </a:r>
            <a:r>
              <a:rPr lang="en-US" dirty="0">
                <a:solidFill>
                  <a:srgbClr val="62777F"/>
                </a:solidFill>
              </a:rPr>
              <a:t>transferring resource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payment amount: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 smtClean="0">
                <a:solidFill>
                  <a:srgbClr val="62777F"/>
                </a:solidFill>
              </a:rPr>
              <a:t>ART </a:t>
            </a:r>
            <a:r>
              <a:rPr lang="en-US" b="1" i="1" dirty="0">
                <a:solidFill>
                  <a:srgbClr val="62777F"/>
                </a:solidFill>
              </a:rPr>
              <a:t>amount (MW) x </a:t>
            </a:r>
            <a:r>
              <a:rPr lang="en-US" b="1" i="1" dirty="0" smtClean="0">
                <a:solidFill>
                  <a:srgbClr val="62777F"/>
                </a:solidFill>
              </a:rPr>
              <a:t>(Zone ARA </a:t>
            </a:r>
            <a:r>
              <a:rPr lang="en-US" b="1" i="1" dirty="0">
                <a:solidFill>
                  <a:srgbClr val="62777F"/>
                </a:solidFill>
              </a:rPr>
              <a:t>clearing price – set </a:t>
            </a:r>
            <a:r>
              <a:rPr lang="en-US" b="1" i="1" dirty="0" smtClean="0">
                <a:solidFill>
                  <a:srgbClr val="62777F"/>
                </a:solidFill>
              </a:rPr>
              <a:t>price)</a:t>
            </a:r>
            <a:r>
              <a:rPr lang="en-US" dirty="0" smtClean="0">
                <a:solidFill>
                  <a:srgbClr val="62777F"/>
                </a:solidFill>
              </a:rPr>
              <a:t>  </a:t>
            </a:r>
            <a:r>
              <a:rPr lang="en-US" sz="1600" dirty="0" smtClean="0">
                <a:solidFill>
                  <a:srgbClr val="62777F"/>
                </a:solidFill>
              </a:rPr>
              <a:t>(+/-)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positive, </a:t>
            </a:r>
            <a:r>
              <a:rPr lang="en-US" dirty="0">
                <a:solidFill>
                  <a:srgbClr val="62777F"/>
                </a:solidFill>
              </a:rPr>
              <a:t>the transferring </a:t>
            </a:r>
            <a:r>
              <a:rPr lang="en-US" dirty="0" smtClean="0">
                <a:solidFill>
                  <a:srgbClr val="62777F"/>
                </a:solidFill>
              </a:rPr>
              <a:t>party receives a payment 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party makes a payment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negative, </a:t>
            </a:r>
            <a:r>
              <a:rPr lang="en-US" dirty="0">
                <a:solidFill>
                  <a:srgbClr val="62777F"/>
                </a:solidFill>
              </a:rPr>
              <a:t>the transferring </a:t>
            </a:r>
            <a:r>
              <a:rPr lang="en-US" dirty="0" smtClean="0">
                <a:solidFill>
                  <a:srgbClr val="62777F"/>
                </a:solidFill>
              </a:rPr>
              <a:t>party makes </a:t>
            </a:r>
            <a:r>
              <a:rPr lang="en-US" dirty="0">
                <a:solidFill>
                  <a:srgbClr val="62777F"/>
                </a:solidFill>
              </a:rPr>
              <a:t>a payment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party receives </a:t>
            </a:r>
            <a:r>
              <a:rPr lang="en-US" dirty="0">
                <a:solidFill>
                  <a:srgbClr val="62777F"/>
                </a:solidFill>
              </a:rPr>
              <a:t>a payment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3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annual reconfiguration transactions: Examples &amp; Observations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772400" cy="24384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62777F"/>
                </a:solidFill>
              </a:rPr>
              <a:t>In this section we </a:t>
            </a:r>
            <a:r>
              <a:rPr lang="en-US" dirty="0">
                <a:solidFill>
                  <a:srgbClr val="62777F"/>
                </a:solidFill>
              </a:rPr>
              <a:t>will use examples to demonstrate how the Annual Reconfiguration Transactions </a:t>
            </a:r>
            <a:r>
              <a:rPr lang="en-US" dirty="0" smtClean="0">
                <a:solidFill>
                  <a:srgbClr val="62777F"/>
                </a:solidFill>
              </a:rPr>
              <a:t>works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62777F"/>
                </a:solidFill>
              </a:rPr>
              <a:t>In </a:t>
            </a:r>
            <a:r>
              <a:rPr lang="en-US" dirty="0">
                <a:solidFill>
                  <a:srgbClr val="62777F"/>
                </a:solidFill>
              </a:rPr>
              <a:t>the next section, </a:t>
            </a:r>
            <a:r>
              <a:rPr lang="en-US" dirty="0" smtClean="0">
                <a:solidFill>
                  <a:srgbClr val="62777F"/>
                </a:solidFill>
              </a:rPr>
              <a:t>we </a:t>
            </a:r>
            <a:r>
              <a:rPr lang="en-US" dirty="0">
                <a:solidFill>
                  <a:srgbClr val="62777F"/>
                </a:solidFill>
              </a:rPr>
              <a:t>will review the </a:t>
            </a:r>
            <a:r>
              <a:rPr lang="en-US" dirty="0" smtClean="0">
                <a:solidFill>
                  <a:srgbClr val="62777F"/>
                </a:solidFill>
              </a:rPr>
              <a:t>specifics </a:t>
            </a:r>
            <a:r>
              <a:rPr lang="en-US" dirty="0">
                <a:solidFill>
                  <a:srgbClr val="62777F"/>
                </a:solidFill>
              </a:rPr>
              <a:t>of an Annual Reconfiguration </a:t>
            </a:r>
            <a:r>
              <a:rPr lang="en-US" dirty="0" smtClean="0">
                <a:solidFill>
                  <a:srgbClr val="62777F"/>
                </a:solidFill>
              </a:rPr>
              <a:t>Transaction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9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The Situation: Shedding Resource – Resource A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dirty="0">
                <a:solidFill>
                  <a:srgbClr val="62777F"/>
                </a:solidFill>
              </a:rPr>
              <a:t>participant is willing to pay up to $9.25/kW-mo. to shed a </a:t>
            </a:r>
            <a:r>
              <a:rPr lang="en-US" dirty="0" smtClean="0">
                <a:solidFill>
                  <a:srgbClr val="62777F"/>
                </a:solidFill>
              </a:rPr>
              <a:t>100 MW </a:t>
            </a:r>
            <a:r>
              <a:rPr lang="en-US" dirty="0">
                <a:solidFill>
                  <a:srgbClr val="62777F"/>
                </a:solidFill>
              </a:rPr>
              <a:t>CSO from </a:t>
            </a:r>
            <a:r>
              <a:rPr lang="en-US" dirty="0" smtClean="0">
                <a:solidFill>
                  <a:srgbClr val="62777F"/>
                </a:solidFill>
              </a:rPr>
              <a:t>their </a:t>
            </a:r>
            <a:r>
              <a:rPr lang="en-US" dirty="0">
                <a:solidFill>
                  <a:srgbClr val="62777F"/>
                </a:solidFill>
              </a:rPr>
              <a:t>resource (Resource A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participant can submit </a:t>
            </a:r>
            <a:r>
              <a:rPr lang="en-US" dirty="0">
                <a:solidFill>
                  <a:srgbClr val="62777F"/>
                </a:solidFill>
              </a:rPr>
              <a:t>a demand bid </a:t>
            </a:r>
            <a:r>
              <a:rPr lang="en-US" dirty="0" smtClean="0">
                <a:solidFill>
                  <a:srgbClr val="62777F"/>
                </a:solidFill>
              </a:rPr>
              <a:t>for Resource A; the resource will shed its 100 MW CSO in the ARA at prices up to $9.25/kW-mo.</a:t>
            </a:r>
          </a:p>
          <a:p>
            <a:r>
              <a:rPr lang="en-US" dirty="0">
                <a:solidFill>
                  <a:srgbClr val="62777F"/>
                </a:solidFill>
              </a:rPr>
              <a:t>But </a:t>
            </a:r>
            <a:r>
              <a:rPr lang="en-US" dirty="0" smtClean="0">
                <a:solidFill>
                  <a:srgbClr val="62777F"/>
                </a:solidFill>
              </a:rPr>
              <a:t>the participant doesn’t </a:t>
            </a:r>
            <a:r>
              <a:rPr lang="en-US" dirty="0">
                <a:solidFill>
                  <a:srgbClr val="62777F"/>
                </a:solidFill>
              </a:rPr>
              <a:t>know what other demand bids or supply offers will be </a:t>
            </a:r>
            <a:r>
              <a:rPr lang="en-US" dirty="0" smtClean="0">
                <a:solidFill>
                  <a:srgbClr val="62777F"/>
                </a:solidFill>
              </a:rPr>
              <a:t>submitted; </a:t>
            </a:r>
            <a:r>
              <a:rPr lang="en-US" b="1" dirty="0" smtClean="0">
                <a:solidFill>
                  <a:srgbClr val="62777F"/>
                </a:solidFill>
              </a:rPr>
              <a:t>the </a:t>
            </a:r>
            <a:r>
              <a:rPr lang="en-US" b="1" dirty="0">
                <a:solidFill>
                  <a:srgbClr val="62777F"/>
                </a:solidFill>
              </a:rPr>
              <a:t>ARA price is uncertain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Demand </a:t>
            </a:r>
            <a:r>
              <a:rPr lang="en-US" dirty="0">
                <a:solidFill>
                  <a:srgbClr val="62777F"/>
                </a:solidFill>
              </a:rPr>
              <a:t>bids tend to </a:t>
            </a:r>
            <a:r>
              <a:rPr lang="en-US" i="1" dirty="0">
                <a:solidFill>
                  <a:srgbClr val="62777F"/>
                </a:solidFill>
              </a:rPr>
              <a:t>increase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the ARA </a:t>
            </a:r>
            <a:r>
              <a:rPr lang="en-US" dirty="0">
                <a:solidFill>
                  <a:srgbClr val="62777F"/>
                </a:solidFill>
              </a:rPr>
              <a:t>clearing price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participant finds someone else who would like to acquire a 100 MW CSO for </a:t>
            </a:r>
            <a:r>
              <a:rPr lang="en-US" dirty="0">
                <a:solidFill>
                  <a:srgbClr val="62777F"/>
                </a:solidFill>
              </a:rPr>
              <a:t>$</a:t>
            </a:r>
            <a:r>
              <a:rPr lang="en-US" dirty="0" smtClean="0">
                <a:solidFill>
                  <a:srgbClr val="62777F"/>
                </a:solidFill>
              </a:rPr>
              <a:t>7.50/kW-mo.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The Situation: Acquiring Resource – Resource B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A </a:t>
            </a:r>
            <a:r>
              <a:rPr lang="en-US" dirty="0">
                <a:solidFill>
                  <a:srgbClr val="62777F"/>
                </a:solidFill>
              </a:rPr>
              <a:t>participant is willing to </a:t>
            </a:r>
            <a:r>
              <a:rPr lang="en-US" dirty="0" smtClean="0">
                <a:solidFill>
                  <a:srgbClr val="62777F"/>
                </a:solidFill>
              </a:rPr>
              <a:t>get paid </a:t>
            </a:r>
            <a:r>
              <a:rPr lang="en-US" dirty="0">
                <a:solidFill>
                  <a:srgbClr val="62777F"/>
                </a:solidFill>
              </a:rPr>
              <a:t>$6.50/kW-mo. </a:t>
            </a:r>
            <a:r>
              <a:rPr lang="en-US" dirty="0" smtClean="0">
                <a:solidFill>
                  <a:srgbClr val="62777F"/>
                </a:solidFill>
              </a:rPr>
              <a:t>to acquire a 100 MW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smtClean="0">
                <a:solidFill>
                  <a:srgbClr val="62777F"/>
                </a:solidFill>
              </a:rPr>
              <a:t>for their resource </a:t>
            </a:r>
            <a:r>
              <a:rPr lang="en-US" dirty="0">
                <a:solidFill>
                  <a:srgbClr val="62777F"/>
                </a:solidFill>
              </a:rPr>
              <a:t>(Resource B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participant can submit </a:t>
            </a:r>
            <a:r>
              <a:rPr lang="en-US" dirty="0">
                <a:solidFill>
                  <a:srgbClr val="62777F"/>
                </a:solidFill>
              </a:rPr>
              <a:t>a supply offer for Resource </a:t>
            </a:r>
            <a:r>
              <a:rPr lang="en-US" dirty="0" smtClean="0">
                <a:solidFill>
                  <a:srgbClr val="62777F"/>
                </a:solidFill>
              </a:rPr>
              <a:t>B; the resource will acquire a 100 MW CSO in the ARA at prices down to $6.50/kW-mo.</a:t>
            </a:r>
          </a:p>
          <a:p>
            <a:r>
              <a:rPr lang="en-US" dirty="0">
                <a:solidFill>
                  <a:srgbClr val="62777F"/>
                </a:solidFill>
              </a:rPr>
              <a:t>But the participant </a:t>
            </a:r>
            <a:r>
              <a:rPr lang="en-US" dirty="0" smtClean="0">
                <a:solidFill>
                  <a:srgbClr val="62777F"/>
                </a:solidFill>
              </a:rPr>
              <a:t>doesn’t </a:t>
            </a:r>
            <a:r>
              <a:rPr lang="en-US" dirty="0">
                <a:solidFill>
                  <a:srgbClr val="62777F"/>
                </a:solidFill>
              </a:rPr>
              <a:t>know what other demand bids or supply offers will be submitted; </a:t>
            </a:r>
            <a:r>
              <a:rPr lang="en-US" b="1" dirty="0">
                <a:solidFill>
                  <a:srgbClr val="62777F"/>
                </a:solidFill>
              </a:rPr>
              <a:t>the ARA price is uncertain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Supply Offers tend </a:t>
            </a:r>
            <a:r>
              <a:rPr lang="en-US" dirty="0">
                <a:solidFill>
                  <a:srgbClr val="62777F"/>
                </a:solidFill>
              </a:rPr>
              <a:t>to </a:t>
            </a:r>
            <a:r>
              <a:rPr lang="en-US" i="1" dirty="0" smtClean="0">
                <a:solidFill>
                  <a:srgbClr val="62777F"/>
                </a:solidFill>
              </a:rPr>
              <a:t>decrease</a:t>
            </a:r>
            <a:r>
              <a:rPr lang="en-US" dirty="0" smtClean="0">
                <a:solidFill>
                  <a:srgbClr val="62777F"/>
                </a:solidFill>
              </a:rPr>
              <a:t> the ARA </a:t>
            </a:r>
            <a:r>
              <a:rPr lang="en-US" dirty="0">
                <a:solidFill>
                  <a:srgbClr val="62777F"/>
                </a:solidFill>
              </a:rPr>
              <a:t>clearing price</a:t>
            </a:r>
          </a:p>
          <a:p>
            <a:r>
              <a:rPr lang="en-US" dirty="0">
                <a:solidFill>
                  <a:srgbClr val="62777F"/>
                </a:solidFill>
              </a:rPr>
              <a:t>The participant finds someone else who would like to </a:t>
            </a:r>
            <a:r>
              <a:rPr lang="en-US" dirty="0" smtClean="0">
                <a:solidFill>
                  <a:srgbClr val="62777F"/>
                </a:solidFill>
              </a:rPr>
              <a:t>shed </a:t>
            </a:r>
            <a:r>
              <a:rPr lang="en-US" dirty="0">
                <a:solidFill>
                  <a:srgbClr val="62777F"/>
                </a:solidFill>
              </a:rPr>
              <a:t>a </a:t>
            </a:r>
            <a:r>
              <a:rPr lang="en-US" dirty="0" smtClean="0">
                <a:solidFill>
                  <a:srgbClr val="62777F"/>
                </a:solidFill>
              </a:rPr>
              <a:t>100 MW CSO </a:t>
            </a:r>
            <a:r>
              <a:rPr lang="en-US" dirty="0">
                <a:solidFill>
                  <a:srgbClr val="62777F"/>
                </a:solidFill>
              </a:rPr>
              <a:t>for $7.50/kW-mo.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0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General Parameters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Before </a:t>
            </a:r>
            <a:r>
              <a:rPr lang="en-US" dirty="0">
                <a:solidFill>
                  <a:srgbClr val="62777F"/>
                </a:solidFill>
              </a:rPr>
              <a:t>each ARA the total CSO in each capacity zone is </a:t>
            </a:r>
            <a:r>
              <a:rPr lang="en-US" dirty="0" smtClean="0">
                <a:solidFill>
                  <a:srgbClr val="62777F"/>
                </a:solidFill>
              </a:rPr>
              <a:t>known and the system </a:t>
            </a:r>
            <a:r>
              <a:rPr lang="en-US" dirty="0">
                <a:solidFill>
                  <a:srgbClr val="62777F"/>
                </a:solidFill>
              </a:rPr>
              <a:t>and zonal MRI-based demand curves are </a:t>
            </a:r>
            <a:r>
              <a:rPr lang="en-US" dirty="0" smtClean="0">
                <a:solidFill>
                  <a:srgbClr val="62777F"/>
                </a:solidFill>
              </a:rPr>
              <a:t>updated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For simplicity, let’s assume the annual updates were very small and the curves are unchanged from the FCA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Before the ARA, 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Total system CSO </a:t>
            </a:r>
            <a:r>
              <a:rPr lang="en-US" dirty="0">
                <a:solidFill>
                  <a:srgbClr val="62777F"/>
                </a:solidFill>
              </a:rPr>
              <a:t>= 34,605 MW;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is </a:t>
            </a:r>
            <a:r>
              <a:rPr lang="en-US" dirty="0">
                <a:solidFill>
                  <a:srgbClr val="62777F"/>
                </a:solidFill>
              </a:rPr>
              <a:t>$7.70/kW-mo</a:t>
            </a:r>
            <a:r>
              <a:rPr lang="en-US" dirty="0" smtClean="0">
                <a:solidFill>
                  <a:srgbClr val="62777F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Import-constrained capacity zone (ICCZ) total </a:t>
            </a:r>
            <a:r>
              <a:rPr lang="en-US" dirty="0">
                <a:solidFill>
                  <a:srgbClr val="62777F"/>
                </a:solidFill>
              </a:rPr>
              <a:t>CSO </a:t>
            </a:r>
            <a:r>
              <a:rPr lang="en-US" dirty="0" smtClean="0">
                <a:solidFill>
                  <a:srgbClr val="62777F"/>
                </a:solidFill>
              </a:rPr>
              <a:t>= </a:t>
            </a:r>
            <a:r>
              <a:rPr lang="en-US" dirty="0">
                <a:solidFill>
                  <a:srgbClr val="62777F"/>
                </a:solidFill>
              </a:rPr>
              <a:t>10,000 MW;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is </a:t>
            </a:r>
            <a:r>
              <a:rPr lang="en-US" dirty="0">
                <a:solidFill>
                  <a:srgbClr val="62777F"/>
                </a:solidFill>
              </a:rPr>
              <a:t>$0.29/kW-mo. </a:t>
            </a:r>
            <a:r>
              <a:rPr lang="en-US" dirty="0" smtClean="0">
                <a:solidFill>
                  <a:srgbClr val="62777F"/>
                </a:solidFill>
              </a:rPr>
              <a:t>  (the total ICCZ price = $7.70 + $0.29 = $7.99)</a:t>
            </a:r>
          </a:p>
          <a:p>
            <a:pPr marL="400050"/>
            <a:r>
              <a:rPr lang="en-US" dirty="0">
                <a:solidFill>
                  <a:srgbClr val="62777F"/>
                </a:solidFill>
              </a:rPr>
              <a:t>In the examples that follow: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Participant A submits a 100 MW demand bid for Resource A, priced at $9.25/kW-mo. 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Participant B submits a 100 MW supply offer for Resource B, priced at $6.50/kW-mo. </a:t>
            </a:r>
          </a:p>
        </p:txBody>
      </p:sp>
    </p:spTree>
    <p:extLst>
      <p:ext uri="{BB962C8B-B14F-4D97-AF65-F5344CB8AC3E}">
        <p14:creationId xmlns:p14="http://schemas.microsoft.com/office/powerpoint/2010/main" val="76165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#1: </a:t>
            </a:r>
            <a:br>
              <a:rPr lang="en-US" dirty="0" smtClean="0"/>
            </a:br>
            <a:r>
              <a:rPr lang="en-US" dirty="0" smtClean="0"/>
              <a:t>A simple example to show how arts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7432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This example will show how an ART achieves price certainty for a CSO transfer that occurs in the ARA, an </a:t>
            </a:r>
            <a:r>
              <a:rPr lang="en-US" dirty="0">
                <a:solidFill>
                  <a:srgbClr val="62777F"/>
                </a:solidFill>
              </a:rPr>
              <a:t>identical </a:t>
            </a:r>
            <a:r>
              <a:rPr lang="en-US" dirty="0" smtClean="0">
                <a:solidFill>
                  <a:srgbClr val="62777F"/>
                </a:solidFill>
              </a:rPr>
              <a:t>outcome to that of a CSO Bilateral</a:t>
            </a:r>
            <a:endParaRPr lang="en-US" u="sng" dirty="0" smtClean="0">
              <a:solidFill>
                <a:srgbClr val="62777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#1: </a:t>
            </a:r>
            <a:r>
              <a:rPr lang="en-US" i="1" dirty="0" smtClean="0">
                <a:solidFill>
                  <a:srgbClr val="62777F"/>
                </a:solidFill>
              </a:rPr>
              <a:t>ART Terms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 two participants agree </a:t>
            </a:r>
            <a:r>
              <a:rPr lang="en-US" dirty="0">
                <a:solidFill>
                  <a:srgbClr val="62777F"/>
                </a:solidFill>
              </a:rPr>
              <a:t>to </a:t>
            </a:r>
            <a:r>
              <a:rPr lang="en-US" dirty="0" smtClean="0">
                <a:solidFill>
                  <a:srgbClr val="62777F"/>
                </a:solidFill>
              </a:rPr>
              <a:t>the following Annual Reconfiguration Transaction terms:</a:t>
            </a:r>
            <a:endParaRPr lang="en-US" dirty="0">
              <a:solidFill>
                <a:srgbClr val="62777F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transferring resource is Resource A;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is Resource B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amount is 100 MW, and</a:t>
            </a:r>
            <a:endParaRPr lang="en-US" dirty="0">
              <a:solidFill>
                <a:srgbClr val="62777F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set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is $7.50/kW-mo. in Rest-of-Pool (ROP)</a:t>
            </a:r>
          </a:p>
        </p:txBody>
      </p:sp>
    </p:spTree>
    <p:extLst>
      <p:ext uri="{BB962C8B-B14F-4D97-AF65-F5344CB8AC3E}">
        <p14:creationId xmlns:p14="http://schemas.microsoft.com/office/powerpoint/2010/main" val="249350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#1: </a:t>
            </a:r>
            <a:r>
              <a:rPr lang="en-US" i="1" dirty="0" smtClean="0">
                <a:solidFill>
                  <a:srgbClr val="62777F"/>
                </a:solidFill>
              </a:rPr>
              <a:t>Parameters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For this example let’s presume: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There are no constrained zones, just the system (Rest-of-Pool)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</a:t>
            </a:r>
            <a:r>
              <a:rPr lang="en-US" dirty="0">
                <a:solidFill>
                  <a:srgbClr val="62777F"/>
                </a:solidFill>
              </a:rPr>
              <a:t>this example, </a:t>
            </a:r>
            <a:r>
              <a:rPr lang="en-US" dirty="0" smtClean="0">
                <a:solidFill>
                  <a:srgbClr val="62777F"/>
                </a:solidFill>
              </a:rPr>
              <a:t>there are other unrelated demand bids </a:t>
            </a:r>
            <a:r>
              <a:rPr lang="en-US" dirty="0">
                <a:solidFill>
                  <a:srgbClr val="62777F"/>
                </a:solidFill>
              </a:rPr>
              <a:t>and supply </a:t>
            </a:r>
            <a:r>
              <a:rPr lang="en-US" dirty="0" smtClean="0">
                <a:solidFill>
                  <a:srgbClr val="62777F"/>
                </a:solidFill>
              </a:rPr>
              <a:t>offers </a:t>
            </a:r>
            <a:r>
              <a:rPr lang="en-US" dirty="0">
                <a:solidFill>
                  <a:srgbClr val="62777F"/>
                </a:solidFill>
              </a:rPr>
              <a:t>in the </a:t>
            </a:r>
            <a:r>
              <a:rPr lang="en-US" dirty="0" smtClean="0">
                <a:solidFill>
                  <a:srgbClr val="62777F"/>
                </a:solidFill>
              </a:rPr>
              <a:t>auction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Consequently, there will be ‘movement’ </a:t>
            </a:r>
            <a:r>
              <a:rPr lang="en-US" dirty="0">
                <a:solidFill>
                  <a:srgbClr val="62777F"/>
                </a:solidFill>
              </a:rPr>
              <a:t>up or down the system </a:t>
            </a:r>
            <a:r>
              <a:rPr lang="en-US" dirty="0" smtClean="0">
                <a:solidFill>
                  <a:srgbClr val="62777F"/>
                </a:solidFill>
              </a:rPr>
              <a:t>demand curve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Recall, when the total supply in the system changes the intersection with the system MRI-based demand curve also changes, resulting in a different clearing price (</a:t>
            </a:r>
            <a:r>
              <a:rPr lang="en-US" i="1" dirty="0" smtClean="0">
                <a:solidFill>
                  <a:srgbClr val="62777F"/>
                </a:solidFill>
              </a:rPr>
              <a:t>i.e., ‘movement’ up and down the demand curve)</a:t>
            </a:r>
            <a:endParaRPr lang="en-US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2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Zonal Demand </a:t>
            </a:r>
            <a:r>
              <a:rPr lang="en-US" sz="2000" dirty="0" smtClean="0"/>
              <a:t>Curves: CSO </a:t>
            </a:r>
            <a:r>
              <a:rPr lang="en-US" sz="2000" dirty="0"/>
              <a:t>Transactions using MRI Demand </a:t>
            </a:r>
            <a:r>
              <a:rPr lang="en-US" sz="2000" dirty="0" smtClean="0"/>
              <a:t>Curves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ARA1 for Capacity Commitment Period 11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current </a:t>
            </a:r>
            <a:r>
              <a:rPr lang="en-US" i="1" dirty="0">
                <a:solidFill>
                  <a:schemeClr val="tx1"/>
                </a:solidFill>
              </a:rPr>
              <a:t>annual</a:t>
            </a:r>
            <a:r>
              <a:rPr lang="en-US" dirty="0">
                <a:solidFill>
                  <a:schemeClr val="tx1"/>
                </a:solidFill>
              </a:rPr>
              <a:t> CSO Bilateral construct is incompatible with the use of zonal Marginal Reliability Impact (MRI) </a:t>
            </a:r>
            <a:r>
              <a:rPr lang="en-US" dirty="0">
                <a:solidFill>
                  <a:srgbClr val="62777F"/>
                </a:solidFill>
              </a:rPr>
              <a:t>demand curves in </a:t>
            </a:r>
            <a:r>
              <a:rPr lang="en-US" i="1" dirty="0">
                <a:solidFill>
                  <a:srgbClr val="62777F"/>
                </a:solidFill>
              </a:rPr>
              <a:t>annual</a:t>
            </a:r>
            <a:r>
              <a:rPr lang="en-US" dirty="0">
                <a:solidFill>
                  <a:srgbClr val="62777F"/>
                </a:solidFill>
              </a:rPr>
              <a:t> reconfiguration </a:t>
            </a:r>
            <a:r>
              <a:rPr lang="en-US" dirty="0" smtClean="0">
                <a:solidFill>
                  <a:srgbClr val="62777F"/>
                </a:solidFill>
              </a:rPr>
              <a:t>auctions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presentation will review </a:t>
            </a:r>
            <a:r>
              <a:rPr lang="en-US" b="1" dirty="0" smtClean="0">
                <a:solidFill>
                  <a:srgbClr val="62777F"/>
                </a:solidFill>
              </a:rPr>
              <a:t>Annual Reconfiguration Transactions (ARTs)</a:t>
            </a:r>
            <a:r>
              <a:rPr lang="en-US" dirty="0" smtClean="0">
                <a:solidFill>
                  <a:srgbClr val="62777F"/>
                </a:solidFill>
              </a:rPr>
              <a:t>; What are they and how will they work?</a:t>
            </a:r>
          </a:p>
          <a:p>
            <a:r>
              <a:rPr lang="en-US" b="1" i="1" u="sng" dirty="0">
                <a:solidFill>
                  <a:srgbClr val="62777F"/>
                </a:solidFill>
              </a:rPr>
              <a:t>At the next </a:t>
            </a:r>
            <a:r>
              <a:rPr lang="en-US" b="1" i="1" u="sng" dirty="0" smtClean="0">
                <a:solidFill>
                  <a:srgbClr val="62777F"/>
                </a:solidFill>
              </a:rPr>
              <a:t>meeting,</a:t>
            </a:r>
            <a:r>
              <a:rPr lang="en-US" dirty="0" smtClean="0">
                <a:solidFill>
                  <a:srgbClr val="62777F"/>
                </a:solidFill>
              </a:rPr>
              <a:t> we </a:t>
            </a:r>
            <a:r>
              <a:rPr lang="en-US" dirty="0">
                <a:solidFill>
                  <a:srgbClr val="62777F"/>
                </a:solidFill>
              </a:rPr>
              <a:t>will cover the conforming changes, including: </a:t>
            </a:r>
            <a:endParaRPr lang="en-US" dirty="0" smtClean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Fixed limits used in monthly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and reconfiguration auctions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Significant decrease thresholds and ‘mandatory’ demand bids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phase-out of Annual and Seasonal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>
              <a:solidFill>
                <a:srgbClr val="62777F"/>
              </a:solidFill>
            </a:endParaRPr>
          </a:p>
          <a:p>
            <a:endParaRPr lang="en-US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#1: </a:t>
            </a:r>
            <a:r>
              <a:rPr lang="en-US" i="1" dirty="0" smtClean="0">
                <a:solidFill>
                  <a:srgbClr val="62777F"/>
                </a:solidFill>
              </a:rPr>
              <a:t>Effective Price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534179"/>
              </p:ext>
            </p:extLst>
          </p:nvPr>
        </p:nvGraphicFramePr>
        <p:xfrm>
          <a:off x="457200" y="1401763"/>
          <a:ext cx="82295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046514"/>
                <a:gridCol w="772886"/>
                <a:gridCol w="1295400"/>
                <a:gridCol w="1295400"/>
                <a:gridCol w="1338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 Clearing Price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 Price </a:t>
                      </a:r>
                      <a:r>
                        <a:rPr lang="en-US" sz="1600" dirty="0" smtClean="0"/>
                        <a:t>($/kW-mo.)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$/month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Price 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ART: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Resource A to Resource B; 100 MW in ROP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A: Demand Bid clears; resource is charged ARA clearing price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Bid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$ 8.75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($875,000)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$125,000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($750,000)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B: Supply Offer clears; resource is credited ARA clearing price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Offer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($125,000)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2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#1: </a:t>
            </a:r>
            <a:r>
              <a:rPr lang="en-US" i="1" dirty="0" smtClean="0">
                <a:solidFill>
                  <a:srgbClr val="62777F"/>
                </a:solidFill>
              </a:rPr>
              <a:t>Observations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effective price of the CSO transfer from Resource A </a:t>
            </a:r>
            <a:r>
              <a:rPr lang="en-US" dirty="0" smtClean="0">
                <a:solidFill>
                  <a:srgbClr val="62777F"/>
                </a:solidFill>
              </a:rPr>
              <a:t>to Resource </a:t>
            </a:r>
            <a:r>
              <a:rPr lang="en-US" dirty="0">
                <a:solidFill>
                  <a:srgbClr val="62777F"/>
                </a:solidFill>
              </a:rPr>
              <a:t>B was </a:t>
            </a:r>
            <a:r>
              <a:rPr lang="en-US" dirty="0" smtClean="0">
                <a:solidFill>
                  <a:srgbClr val="62777F"/>
                </a:solidFill>
              </a:rPr>
              <a:t>the set price of the ART, </a:t>
            </a:r>
            <a:r>
              <a:rPr lang="en-US" dirty="0">
                <a:solidFill>
                  <a:srgbClr val="62777F"/>
                </a:solidFill>
              </a:rPr>
              <a:t>while the actual CSO transfer occurred in the </a:t>
            </a:r>
            <a:r>
              <a:rPr lang="en-US" dirty="0" smtClean="0">
                <a:solidFill>
                  <a:srgbClr val="62777F"/>
                </a:solidFill>
              </a:rPr>
              <a:t>ARA - </a:t>
            </a:r>
            <a:r>
              <a:rPr lang="en-US" i="1" u="sng" dirty="0" smtClean="0">
                <a:solidFill>
                  <a:srgbClr val="62777F"/>
                </a:solidFill>
              </a:rPr>
              <a:t>this </a:t>
            </a:r>
            <a:r>
              <a:rPr lang="en-US" i="1" u="sng" dirty="0">
                <a:solidFill>
                  <a:srgbClr val="62777F"/>
                </a:solidFill>
              </a:rPr>
              <a:t>outcome is </a:t>
            </a:r>
            <a:r>
              <a:rPr lang="en-US" i="1" u="sng" dirty="0" smtClean="0">
                <a:solidFill>
                  <a:srgbClr val="62777F"/>
                </a:solidFill>
              </a:rPr>
              <a:t>identical </a:t>
            </a:r>
            <a:r>
              <a:rPr lang="en-US" i="1" u="sng" dirty="0">
                <a:solidFill>
                  <a:srgbClr val="62777F"/>
                </a:solidFill>
              </a:rPr>
              <a:t>to that of a CSO </a:t>
            </a:r>
            <a:r>
              <a:rPr lang="en-US" i="1" u="sng" dirty="0" smtClean="0">
                <a:solidFill>
                  <a:srgbClr val="62777F"/>
                </a:solidFill>
              </a:rPr>
              <a:t>Bilateral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In this example the total CSO amount did </a:t>
            </a:r>
            <a:r>
              <a:rPr lang="en-US" dirty="0">
                <a:solidFill>
                  <a:srgbClr val="62777F"/>
                </a:solidFill>
              </a:rPr>
              <a:t>change – because </a:t>
            </a:r>
            <a:r>
              <a:rPr lang="en-US" dirty="0" smtClean="0">
                <a:solidFill>
                  <a:srgbClr val="62777F"/>
                </a:solidFill>
              </a:rPr>
              <a:t>of the other </a:t>
            </a:r>
            <a:r>
              <a:rPr lang="en-US" dirty="0">
                <a:solidFill>
                  <a:srgbClr val="62777F"/>
                </a:solidFill>
              </a:rPr>
              <a:t>unrelated demand bids and supply offers in the </a:t>
            </a:r>
            <a:r>
              <a:rPr lang="en-US" dirty="0" smtClean="0">
                <a:solidFill>
                  <a:srgbClr val="62777F"/>
                </a:solidFill>
              </a:rPr>
              <a:t>auction</a:t>
            </a:r>
            <a:endParaRPr lang="en-US" strike="sngStrike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Per the system MRI curve, at $8.75/kW-mo. the total quantity is 34,440 MW, a 165 MW decrease</a:t>
            </a:r>
          </a:p>
        </p:txBody>
      </p:sp>
    </p:spTree>
    <p:extLst>
      <p:ext uri="{BB962C8B-B14F-4D97-AF65-F5344CB8AC3E}">
        <p14:creationId xmlns:p14="http://schemas.microsoft.com/office/powerpoint/2010/main" val="395987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</a:t>
            </a:r>
            <a:br>
              <a:rPr lang="en-US" dirty="0" smtClean="0"/>
            </a:br>
            <a:r>
              <a:rPr lang="en-US" dirty="0" smtClean="0"/>
              <a:t>Crossing a zone boundary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743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62777F"/>
                </a:solidFill>
              </a:rPr>
              <a:t>This example will </a:t>
            </a:r>
            <a:r>
              <a:rPr lang="en-US" dirty="0" smtClean="0">
                <a:solidFill>
                  <a:srgbClr val="62777F"/>
                </a:solidFill>
              </a:rPr>
              <a:t>show: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How ARTs can accommodate private transfers across constrained zone boundaries – transfers that were not possible with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endParaRPr lang="en-US" dirty="0" smtClean="0">
              <a:solidFill>
                <a:srgbClr val="62777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2777F"/>
                </a:solidFill>
              </a:rPr>
              <a:t>How ARTs account for the impact the substitution has on the system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6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#2: </a:t>
            </a:r>
            <a:r>
              <a:rPr lang="en-US" i="1" dirty="0" smtClean="0">
                <a:solidFill>
                  <a:srgbClr val="62777F"/>
                </a:solidFill>
              </a:rPr>
              <a:t>ART Terms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62777F"/>
                </a:solidFill>
              </a:rPr>
              <a:t>Same as in </a:t>
            </a:r>
            <a:r>
              <a:rPr lang="en-US" u="sng" dirty="0" smtClean="0">
                <a:solidFill>
                  <a:srgbClr val="62777F"/>
                </a:solidFill>
              </a:rPr>
              <a:t>Example </a:t>
            </a:r>
            <a:r>
              <a:rPr lang="en-US" u="sng" dirty="0">
                <a:solidFill>
                  <a:srgbClr val="62777F"/>
                </a:solidFill>
              </a:rPr>
              <a:t>#</a:t>
            </a:r>
            <a:r>
              <a:rPr lang="en-US" u="sng" dirty="0" smtClean="0">
                <a:solidFill>
                  <a:srgbClr val="62777F"/>
                </a:solidFill>
              </a:rPr>
              <a:t>1</a:t>
            </a:r>
            <a:endParaRPr lang="en-US" dirty="0" smtClean="0">
              <a:solidFill>
                <a:srgbClr val="62777F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62777F"/>
                </a:solidFill>
              </a:rPr>
              <a:t>The two participants agree to the following Annual Reconfiguration Transaction terms: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transferring resource is Resource A; the acquiring resource is Resource B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amount is 100 MW, and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set price is $7.50/kW-mo. in Rest-of-Pool (ROP)</a:t>
            </a:r>
          </a:p>
        </p:txBody>
      </p:sp>
    </p:spTree>
    <p:extLst>
      <p:ext uri="{BB962C8B-B14F-4D97-AF65-F5344CB8AC3E}">
        <p14:creationId xmlns:p14="http://schemas.microsoft.com/office/powerpoint/2010/main" val="387940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#2: </a:t>
            </a:r>
            <a:r>
              <a:rPr lang="en-US" i="1" dirty="0" smtClean="0">
                <a:solidFill>
                  <a:srgbClr val="62777F"/>
                </a:solidFill>
              </a:rPr>
              <a:t>Parameters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For this example let’s presume: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Resource A is located in an import-constrained capacity zone (ICCZ)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Resource B is located in Rest-of-Pool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There </a:t>
            </a:r>
            <a:r>
              <a:rPr lang="en-US" dirty="0">
                <a:solidFill>
                  <a:srgbClr val="62777F"/>
                </a:solidFill>
              </a:rPr>
              <a:t>are no other demand bids or supply offers in the ARA 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In this example there </a:t>
            </a:r>
            <a:r>
              <a:rPr lang="en-US" dirty="0">
                <a:solidFill>
                  <a:srgbClr val="62777F"/>
                </a:solidFill>
              </a:rPr>
              <a:t>is no </a:t>
            </a:r>
            <a:r>
              <a:rPr lang="en-US" dirty="0" smtClean="0">
                <a:solidFill>
                  <a:srgbClr val="62777F"/>
                </a:solidFill>
              </a:rPr>
              <a:t>movement </a:t>
            </a:r>
            <a:r>
              <a:rPr lang="en-US" dirty="0">
                <a:solidFill>
                  <a:srgbClr val="62777F"/>
                </a:solidFill>
              </a:rPr>
              <a:t>up or down the system </a:t>
            </a:r>
            <a:r>
              <a:rPr lang="en-US" dirty="0" smtClean="0">
                <a:solidFill>
                  <a:srgbClr val="62777F"/>
                </a:solidFill>
              </a:rPr>
              <a:t>demand</a:t>
            </a:r>
            <a:r>
              <a:rPr lang="en-US" b="1" i="1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curve; total system supply is unchanged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sz="2000" i="1" dirty="0" smtClean="0">
                <a:solidFill>
                  <a:srgbClr val="62777F"/>
                </a:solidFill>
              </a:rPr>
              <a:t>(total system CSO = 34,605 MW; $7.70/kW-mo.)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There </a:t>
            </a:r>
            <a:r>
              <a:rPr lang="en-US" dirty="0">
                <a:solidFill>
                  <a:srgbClr val="62777F"/>
                </a:solidFill>
              </a:rPr>
              <a:t>will be </a:t>
            </a:r>
            <a:r>
              <a:rPr lang="en-US" dirty="0" smtClean="0">
                <a:solidFill>
                  <a:srgbClr val="62777F"/>
                </a:solidFill>
              </a:rPr>
              <a:t>movement </a:t>
            </a:r>
            <a:r>
              <a:rPr lang="en-US" dirty="0">
                <a:solidFill>
                  <a:srgbClr val="62777F"/>
                </a:solidFill>
              </a:rPr>
              <a:t>up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zonal demand </a:t>
            </a:r>
            <a:r>
              <a:rPr lang="en-US" dirty="0" smtClean="0">
                <a:solidFill>
                  <a:srgbClr val="62777F"/>
                </a:solidFill>
              </a:rPr>
              <a:t>curve; 100 </a:t>
            </a:r>
            <a:r>
              <a:rPr lang="en-US" dirty="0">
                <a:solidFill>
                  <a:srgbClr val="62777F"/>
                </a:solidFill>
              </a:rPr>
              <a:t>MW </a:t>
            </a:r>
            <a:r>
              <a:rPr lang="en-US" dirty="0" smtClean="0">
                <a:solidFill>
                  <a:srgbClr val="62777F"/>
                </a:solidFill>
              </a:rPr>
              <a:t>was </a:t>
            </a:r>
            <a:r>
              <a:rPr lang="en-US" dirty="0">
                <a:solidFill>
                  <a:srgbClr val="62777F"/>
                </a:solidFill>
              </a:rPr>
              <a:t>transferred out of the ICCZ and into </a:t>
            </a:r>
            <a:r>
              <a:rPr lang="en-US" dirty="0" smtClean="0">
                <a:solidFill>
                  <a:srgbClr val="62777F"/>
                </a:solidFill>
              </a:rPr>
              <a:t>ROP</a:t>
            </a:r>
          </a:p>
          <a:p>
            <a:pPr marL="1600200" lvl="1" indent="-85725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Before</a:t>
            </a:r>
            <a:r>
              <a:rPr lang="en-US" dirty="0" smtClean="0">
                <a:solidFill>
                  <a:srgbClr val="62777F"/>
                </a:solidFill>
              </a:rPr>
              <a:t>:	Total zonal CSO =10,000 MW; $0.29/kW-mo.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i="1" dirty="0" smtClean="0">
                <a:solidFill>
                  <a:srgbClr val="62777F"/>
                </a:solidFill>
              </a:rPr>
              <a:t>(total price: $7.99/kW-mo.)</a:t>
            </a:r>
          </a:p>
          <a:p>
            <a:pPr marL="1600200" lvl="1" indent="-85725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After</a:t>
            </a:r>
            <a:r>
              <a:rPr lang="en-US" dirty="0" smtClean="0">
                <a:solidFill>
                  <a:srgbClr val="62777F"/>
                </a:solidFill>
              </a:rPr>
              <a:t>: 	Total zonal CSO = 9,900 MW; $0.44/kW-mo.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i="1" dirty="0" smtClean="0">
                <a:solidFill>
                  <a:srgbClr val="62777F"/>
                </a:solidFill>
              </a:rPr>
              <a:t>(total price: $8.14/kW-mo.)</a:t>
            </a:r>
            <a:endParaRPr lang="en-US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#2: </a:t>
            </a:r>
            <a:r>
              <a:rPr lang="en-US" i="1" dirty="0" smtClean="0">
                <a:solidFill>
                  <a:srgbClr val="62777F"/>
                </a:solidFill>
              </a:rPr>
              <a:t>Effective Price</a:t>
            </a:r>
            <a:endParaRPr lang="en-US" i="1" dirty="0">
              <a:solidFill>
                <a:srgbClr val="6277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556782"/>
              </p:ext>
            </p:extLst>
          </p:nvPr>
        </p:nvGraphicFramePr>
        <p:xfrm>
          <a:off x="457200" y="1401763"/>
          <a:ext cx="82295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046514"/>
                <a:gridCol w="772886"/>
                <a:gridCol w="1295400"/>
                <a:gridCol w="1295400"/>
                <a:gridCol w="1338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 Clearing Price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 Price </a:t>
                      </a:r>
                      <a:r>
                        <a:rPr lang="en-US" sz="1600" dirty="0" smtClean="0"/>
                        <a:t>($/kW-mo.)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$/month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Price 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ART: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Resource A to Resource B; 100 MW in ROP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A: Demand Bid clears; resource is charged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ICCZ ARA clearing price</a:t>
                      </a:r>
                      <a:endParaRPr lang="en-US" b="1" i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Bid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$ 8.14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($814,000)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- 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$20,000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($794,000)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$ 7.94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B: Supply Offer clears; resource is credited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ROP ARA clearing price</a:t>
                      </a:r>
                      <a:endParaRPr lang="en-US" b="1" i="1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Offer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- 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($20,000)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#2: </a:t>
            </a:r>
            <a:r>
              <a:rPr lang="en-US" i="1" dirty="0" smtClean="0">
                <a:solidFill>
                  <a:srgbClr val="62777F"/>
                </a:solidFill>
              </a:rPr>
              <a:t>Observations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>
                <a:solidFill>
                  <a:srgbClr val="62777F"/>
                </a:solidFill>
              </a:rPr>
              <a:t>This is a transfer that was previously prohibited; transfers were not allowed if not fully substitutable</a:t>
            </a:r>
          </a:p>
          <a:p>
            <a:r>
              <a:rPr lang="en-US" dirty="0">
                <a:solidFill>
                  <a:srgbClr val="62777F"/>
                </a:solidFill>
              </a:rPr>
              <a:t>The substitution across the zone boundary was kW-for-kW; 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>
                <a:solidFill>
                  <a:srgbClr val="62777F"/>
                </a:solidFill>
              </a:rPr>
              <a:t>no ratio was </a:t>
            </a:r>
            <a:r>
              <a:rPr lang="en-US" b="1" i="1" dirty="0" smtClean="0">
                <a:solidFill>
                  <a:srgbClr val="62777F"/>
                </a:solidFill>
              </a:rPr>
              <a:t>used, </a:t>
            </a:r>
            <a:r>
              <a:rPr lang="en-US" b="1" i="1" dirty="0">
                <a:solidFill>
                  <a:srgbClr val="62777F"/>
                </a:solidFill>
              </a:rPr>
              <a:t>just like a CSO </a:t>
            </a:r>
            <a:r>
              <a:rPr lang="en-US" b="1" i="1" dirty="0" err="1">
                <a:solidFill>
                  <a:srgbClr val="62777F"/>
                </a:solidFill>
              </a:rPr>
              <a:t>Bilaterals</a:t>
            </a:r>
            <a:r>
              <a:rPr lang="en-US" b="1" i="1" dirty="0">
                <a:solidFill>
                  <a:srgbClr val="62777F"/>
                </a:solidFill>
              </a:rPr>
              <a:t> </a:t>
            </a:r>
            <a:endParaRPr lang="en-US" b="1" i="1" dirty="0"/>
          </a:p>
          <a:p>
            <a:pPr lvl="0"/>
            <a:r>
              <a:rPr lang="en-US" b="1" i="1" dirty="0" smtClean="0">
                <a:solidFill>
                  <a:srgbClr val="62777F"/>
                </a:solidFill>
              </a:rPr>
              <a:t>However</a:t>
            </a:r>
            <a:r>
              <a:rPr lang="en-US" dirty="0" smtClean="0">
                <a:solidFill>
                  <a:srgbClr val="62777F"/>
                </a:solidFill>
              </a:rPr>
              <a:t>, the </a:t>
            </a:r>
            <a:r>
              <a:rPr lang="en-US" dirty="0">
                <a:solidFill>
                  <a:srgbClr val="62777F"/>
                </a:solidFill>
              </a:rPr>
              <a:t>effective price for Resource A was </a:t>
            </a:r>
            <a:r>
              <a:rPr lang="en-US" i="1" u="sng" dirty="0">
                <a:solidFill>
                  <a:srgbClr val="62777F"/>
                </a:solidFill>
              </a:rPr>
              <a:t>not</a:t>
            </a:r>
            <a:r>
              <a:rPr lang="en-US" dirty="0">
                <a:solidFill>
                  <a:srgbClr val="62777F"/>
                </a:solidFill>
              </a:rPr>
              <a:t> the set price of the ART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effective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for Resource A was </a:t>
            </a:r>
            <a:r>
              <a:rPr lang="en-US" dirty="0">
                <a:solidFill>
                  <a:srgbClr val="62777F"/>
                </a:solidFill>
              </a:rPr>
              <a:t>$0.44/kW-mo. higher than the set price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This is the ICCZ MRI demand curve component of the ICCZ clearing price; Total </a:t>
            </a:r>
            <a:r>
              <a:rPr lang="en-US" dirty="0">
                <a:solidFill>
                  <a:srgbClr val="62777F"/>
                </a:solidFill>
              </a:rPr>
              <a:t>zonal CSO = 9,900 MW; $0.44/kW-mo</a:t>
            </a:r>
            <a:r>
              <a:rPr lang="en-US" dirty="0" smtClean="0">
                <a:solidFill>
                  <a:srgbClr val="62777F"/>
                </a:solidFill>
              </a:rPr>
              <a:t>. – </a:t>
            </a:r>
            <a:r>
              <a:rPr lang="en-US" i="1" dirty="0" smtClean="0">
                <a:solidFill>
                  <a:srgbClr val="62777F"/>
                </a:solidFill>
              </a:rPr>
              <a:t>this is added to the system clearing price</a:t>
            </a: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8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Example </a:t>
            </a:r>
            <a:r>
              <a:rPr lang="en-US" dirty="0" smtClean="0">
                <a:solidFill>
                  <a:srgbClr val="62777F"/>
                </a:solidFill>
              </a:rPr>
              <a:t>#2: </a:t>
            </a:r>
            <a:r>
              <a:rPr lang="en-US" i="1" dirty="0" smtClean="0">
                <a:solidFill>
                  <a:srgbClr val="62777F"/>
                </a:solidFill>
              </a:rPr>
              <a:t>More Observations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62777F"/>
                </a:solidFill>
              </a:rPr>
              <a:t>Again</a:t>
            </a:r>
            <a:r>
              <a:rPr lang="en-US" dirty="0" smtClean="0">
                <a:solidFill>
                  <a:srgbClr val="62777F"/>
                </a:solidFill>
              </a:rPr>
              <a:t>, </a:t>
            </a:r>
            <a:r>
              <a:rPr lang="en-US" i="1" dirty="0" smtClean="0">
                <a:solidFill>
                  <a:srgbClr val="62777F"/>
                </a:solidFill>
              </a:rPr>
              <a:t>this is a transfer that would not have been allowed using fixed zonal demand requirements</a:t>
            </a:r>
          </a:p>
          <a:p>
            <a:pPr lvl="0"/>
            <a:r>
              <a:rPr lang="en-US" dirty="0">
                <a:solidFill>
                  <a:srgbClr val="62777F"/>
                </a:solidFill>
              </a:rPr>
              <a:t>While the total system CSO amount did not change, the </a:t>
            </a:r>
            <a:r>
              <a:rPr lang="en-US" i="1" u="sng" dirty="0">
                <a:solidFill>
                  <a:srgbClr val="62777F"/>
                </a:solidFill>
              </a:rPr>
              <a:t>location</a:t>
            </a:r>
            <a:r>
              <a:rPr lang="en-US" dirty="0">
                <a:solidFill>
                  <a:srgbClr val="62777F"/>
                </a:solidFill>
              </a:rPr>
              <a:t> of capacity within the system did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difference, $0.44/kW-mo. ($44,000/mo.), is paid by Resource A and goes to load</a:t>
            </a:r>
            <a:endParaRPr lang="en-US" i="1" dirty="0">
              <a:solidFill>
                <a:srgbClr val="62777F"/>
              </a:solidFill>
            </a:endParaRPr>
          </a:p>
          <a:p>
            <a:pPr lvl="1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824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</a:t>
            </a:r>
            <a:br>
              <a:rPr lang="en-US" dirty="0" smtClean="0"/>
            </a:br>
            <a:r>
              <a:rPr lang="en-US" dirty="0" smtClean="0"/>
              <a:t>Different sized bid &amp; offer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62777F"/>
                </a:solidFill>
              </a:rPr>
              <a:t>This example will </a:t>
            </a:r>
            <a:r>
              <a:rPr lang="en-US" dirty="0" smtClean="0">
                <a:solidFill>
                  <a:srgbClr val="62777F"/>
                </a:solidFill>
              </a:rPr>
              <a:t>show how </a:t>
            </a:r>
            <a:r>
              <a:rPr lang="en-US" dirty="0">
                <a:solidFill>
                  <a:srgbClr val="62777F"/>
                </a:solidFill>
              </a:rPr>
              <a:t>ARTs can accommodate private transfers across constrained zone boundaries </a:t>
            </a:r>
            <a:r>
              <a:rPr lang="en-US" dirty="0" smtClean="0">
                <a:solidFill>
                  <a:srgbClr val="62777F"/>
                </a:solidFill>
              </a:rPr>
              <a:t>using a participant determined ratio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62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#3: </a:t>
            </a:r>
            <a:r>
              <a:rPr lang="en-US" i="1" dirty="0">
                <a:solidFill>
                  <a:srgbClr val="62777F"/>
                </a:solidFill>
              </a:rPr>
              <a:t>ART Terms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Slight change</a:t>
            </a:r>
            <a:endParaRPr lang="en-US" dirty="0" smtClean="0">
              <a:solidFill>
                <a:srgbClr val="62777F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two participants agree to the following Annual Reconfiguration Transaction terms: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transferring resource is Resource A; the acquiring resource is Resource B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amount is </a:t>
            </a:r>
            <a:r>
              <a:rPr lang="en-US" b="1" u="sng" dirty="0" smtClean="0">
                <a:solidFill>
                  <a:srgbClr val="FF0000"/>
                </a:solidFill>
              </a:rPr>
              <a:t>110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>MW, and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set price is $7.50/kW-mo. in Rest-of-Pool (ROP)</a:t>
            </a:r>
          </a:p>
          <a:p>
            <a:endParaRPr lang="en-US" dirty="0">
              <a:solidFill>
                <a:srgbClr val="62777F"/>
              </a:solidFill>
            </a:endParaRPr>
          </a:p>
          <a:p>
            <a:pPr marL="514350" indent="-457200"/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6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Problem Summary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The problem:</a:t>
            </a:r>
            <a:r>
              <a:rPr lang="en-US" dirty="0" smtClean="0">
                <a:solidFill>
                  <a:srgbClr val="62777F"/>
                </a:solidFill>
              </a:rPr>
              <a:t> The current </a:t>
            </a:r>
            <a:r>
              <a:rPr lang="en-US" i="1" dirty="0" smtClean="0">
                <a:solidFill>
                  <a:srgbClr val="62777F"/>
                </a:solidFill>
              </a:rPr>
              <a:t>annual</a:t>
            </a:r>
            <a:r>
              <a:rPr lang="en-US" dirty="0" smtClean="0">
                <a:solidFill>
                  <a:srgbClr val="62777F"/>
                </a:solidFill>
              </a:rPr>
              <a:t> CSO Bilateral construct is incompatible with the use of zonal Marginal Reliability Impact (MRI) demand curves in </a:t>
            </a:r>
            <a:r>
              <a:rPr lang="en-US" i="1" dirty="0" smtClean="0">
                <a:solidFill>
                  <a:srgbClr val="62777F"/>
                </a:solidFill>
              </a:rPr>
              <a:t>annual</a:t>
            </a:r>
            <a:r>
              <a:rPr lang="en-US" dirty="0" smtClean="0">
                <a:solidFill>
                  <a:srgbClr val="62777F"/>
                </a:solidFill>
              </a:rPr>
              <a:t> reconfiguration auctions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 substitutability of capacity across constrained zone boundaries is now variable (</a:t>
            </a:r>
            <a:r>
              <a:rPr lang="en-US" b="1" i="1" u="sng" dirty="0" smtClean="0">
                <a:solidFill>
                  <a:srgbClr val="62777F"/>
                </a:solidFill>
              </a:rPr>
              <a:t>not</a:t>
            </a:r>
            <a:r>
              <a:rPr lang="en-US" dirty="0" smtClean="0">
                <a:solidFill>
                  <a:srgbClr val="62777F"/>
                </a:solidFill>
              </a:rPr>
              <a:t> kW-for-kW)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work only when the capacity being transferred is fully substitutable (kW-for-kW)</a:t>
            </a:r>
          </a:p>
        </p:txBody>
      </p:sp>
    </p:spTree>
    <p:extLst>
      <p:ext uri="{BB962C8B-B14F-4D97-AF65-F5344CB8AC3E}">
        <p14:creationId xmlns:p14="http://schemas.microsoft.com/office/powerpoint/2010/main" val="3831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Example </a:t>
            </a:r>
            <a:r>
              <a:rPr lang="en-US" dirty="0" smtClean="0">
                <a:solidFill>
                  <a:srgbClr val="62777F"/>
                </a:solidFill>
              </a:rPr>
              <a:t>#3: </a:t>
            </a:r>
            <a:r>
              <a:rPr lang="en-US" i="1" dirty="0" smtClean="0">
                <a:solidFill>
                  <a:srgbClr val="62777F"/>
                </a:solidFill>
              </a:rPr>
              <a:t>Parameters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62777F"/>
                </a:solidFill>
              </a:rPr>
              <a:t>Use the same parameters as in Example #2: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Resource A is located in an import-constrained capacity zone (ICCZ)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Resource B is located in Rest-of-Pool</a:t>
            </a:r>
          </a:p>
          <a:p>
            <a:pPr lvl="1"/>
            <a:r>
              <a:rPr lang="en-US" dirty="0">
                <a:solidFill>
                  <a:srgbClr val="62777F"/>
                </a:solidFill>
              </a:rPr>
              <a:t>There are no other demand bids or supply offers in the ARA </a:t>
            </a:r>
          </a:p>
          <a:p>
            <a:pPr marL="400050"/>
            <a:r>
              <a:rPr lang="en-US" dirty="0" smtClean="0">
                <a:solidFill>
                  <a:srgbClr val="62777F"/>
                </a:solidFill>
              </a:rPr>
              <a:t>Except,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Participant </a:t>
            </a:r>
            <a:r>
              <a:rPr lang="en-US" dirty="0">
                <a:solidFill>
                  <a:srgbClr val="62777F"/>
                </a:solidFill>
              </a:rPr>
              <a:t>B submits a supply offer for Resource B in the ARA for </a:t>
            </a:r>
            <a:r>
              <a:rPr lang="en-US" b="1" u="sng" dirty="0">
                <a:solidFill>
                  <a:srgbClr val="FF0000"/>
                </a:solidFill>
              </a:rPr>
              <a:t>110</a:t>
            </a:r>
            <a:r>
              <a:rPr lang="en-US" dirty="0">
                <a:solidFill>
                  <a:srgbClr val="62777F"/>
                </a:solidFill>
              </a:rPr>
              <a:t> MW, priced at $6.50/kW-mo. 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There </a:t>
            </a:r>
            <a:r>
              <a:rPr lang="en-US" dirty="0">
                <a:solidFill>
                  <a:srgbClr val="62777F"/>
                </a:solidFill>
              </a:rPr>
              <a:t>is </a:t>
            </a:r>
            <a:r>
              <a:rPr lang="en-US" dirty="0" smtClean="0">
                <a:solidFill>
                  <a:srgbClr val="62777F"/>
                </a:solidFill>
              </a:rPr>
              <a:t>movement down </a:t>
            </a:r>
            <a:r>
              <a:rPr lang="en-US" dirty="0">
                <a:solidFill>
                  <a:srgbClr val="62777F"/>
                </a:solidFill>
              </a:rPr>
              <a:t>the </a:t>
            </a:r>
            <a:r>
              <a:rPr lang="en-US" b="1" i="1" u="sng" dirty="0">
                <a:solidFill>
                  <a:srgbClr val="62777F"/>
                </a:solidFill>
              </a:rPr>
              <a:t>system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demand</a:t>
            </a:r>
            <a:r>
              <a:rPr lang="en-US" b="1" i="1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curve 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sz="2000" i="1" dirty="0" smtClean="0">
                <a:solidFill>
                  <a:srgbClr val="62777F"/>
                </a:solidFill>
              </a:rPr>
              <a:t>(total system CSO increases 10 MW; $7.64/kW-mo.)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There </a:t>
            </a:r>
            <a:r>
              <a:rPr lang="en-US" dirty="0">
                <a:solidFill>
                  <a:srgbClr val="62777F"/>
                </a:solidFill>
              </a:rPr>
              <a:t>will be movement up the zonal demand curve; 100 MW was transferred out of the ICCZ and into </a:t>
            </a:r>
            <a:r>
              <a:rPr lang="en-US" dirty="0" smtClean="0">
                <a:solidFill>
                  <a:srgbClr val="62777F"/>
                </a:solidFill>
              </a:rPr>
              <a:t>ROP (same </a:t>
            </a:r>
            <a:r>
              <a:rPr lang="en-US" dirty="0">
                <a:solidFill>
                  <a:srgbClr val="62777F"/>
                </a:solidFill>
              </a:rPr>
              <a:t>as </a:t>
            </a:r>
            <a:r>
              <a:rPr lang="en-US" dirty="0" smtClean="0">
                <a:solidFill>
                  <a:srgbClr val="62777F"/>
                </a:solidFill>
              </a:rPr>
              <a:t>in Example </a:t>
            </a:r>
            <a:r>
              <a:rPr lang="en-US" dirty="0">
                <a:solidFill>
                  <a:srgbClr val="62777F"/>
                </a:solidFill>
              </a:rPr>
              <a:t>#3) </a:t>
            </a:r>
          </a:p>
          <a:p>
            <a:pPr marL="1600200" lvl="1" indent="-85725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After</a:t>
            </a:r>
            <a:r>
              <a:rPr lang="en-US" dirty="0">
                <a:solidFill>
                  <a:srgbClr val="62777F"/>
                </a:solidFill>
              </a:rPr>
              <a:t>: 	Total zonal CSO = 9,900 MW; $0.44/kW-mo. 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dirty="0">
                <a:solidFill>
                  <a:srgbClr val="62777F"/>
                </a:solidFill>
              </a:rPr>
              <a:t>	</a:t>
            </a:r>
            <a:r>
              <a:rPr lang="en-US" b="1" i="1" dirty="0" smtClean="0">
                <a:solidFill>
                  <a:srgbClr val="62777F"/>
                </a:solidFill>
              </a:rPr>
              <a:t>(BUT total </a:t>
            </a:r>
            <a:r>
              <a:rPr lang="en-US" b="1" i="1" dirty="0">
                <a:solidFill>
                  <a:srgbClr val="62777F"/>
                </a:solidFill>
              </a:rPr>
              <a:t>price: $</a:t>
            </a:r>
            <a:r>
              <a:rPr lang="en-US" b="1" i="1" dirty="0" smtClean="0">
                <a:solidFill>
                  <a:srgbClr val="62777F"/>
                </a:solidFill>
              </a:rPr>
              <a:t>8.08/kW-mo</a:t>
            </a:r>
            <a:r>
              <a:rPr lang="en-US" b="1" i="1" dirty="0">
                <a:solidFill>
                  <a:srgbClr val="62777F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9003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#3: </a:t>
            </a:r>
            <a:r>
              <a:rPr lang="en-US" i="1" dirty="0">
                <a:solidFill>
                  <a:srgbClr val="62777F"/>
                </a:solidFill>
              </a:rPr>
              <a:t>Effective Price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68826"/>
              </p:ext>
            </p:extLst>
          </p:nvPr>
        </p:nvGraphicFramePr>
        <p:xfrm>
          <a:off x="457200" y="1401763"/>
          <a:ext cx="82295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046514"/>
                <a:gridCol w="772886"/>
                <a:gridCol w="1295400"/>
                <a:gridCol w="1295400"/>
                <a:gridCol w="1338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 Clearing Price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 Price </a:t>
                      </a:r>
                      <a:r>
                        <a:rPr lang="en-US" sz="1600" dirty="0" smtClean="0"/>
                        <a:t>($/kW-mo.)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$/month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Price 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ART: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Resource A to Resource B; </a:t>
                      </a:r>
                      <a:r>
                        <a:rPr lang="en-US" b="1" i="1" u="sng" baseline="0" dirty="0" smtClean="0">
                          <a:solidFill>
                            <a:srgbClr val="EC1F25"/>
                          </a:solidFill>
                        </a:rPr>
                        <a:t>110</a:t>
                      </a:r>
                      <a:r>
                        <a:rPr lang="en-US" b="1" i="1" u="none" baseline="0" dirty="0" smtClean="0">
                          <a:solidFill>
                            <a:srgbClr val="EC1F25"/>
                          </a:solidFill>
                        </a:rPr>
                        <a:t> </a:t>
                      </a:r>
                      <a:r>
                        <a:rPr lang="en-US" b="1" i="0" u="none" baseline="0" dirty="0" smtClean="0">
                          <a:solidFill>
                            <a:srgbClr val="000000"/>
                          </a:solidFill>
                        </a:rPr>
                        <a:t>MW in ROP</a:t>
                      </a:r>
                      <a:endParaRPr lang="en-US" b="1" i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A: Demand Bid clears; resource is charged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ICCZ ARA clearing price</a:t>
                      </a:r>
                      <a:endParaRPr lang="en-US" b="1" i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Bid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$ 8.08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($808,000)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- 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$15,400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($792,600)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$ 7.926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B: Supply Offer clears; resource is credited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ROP ARA clearing price</a:t>
                      </a:r>
                      <a:endParaRPr lang="en-US" b="1" i="1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Offer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$840,400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- 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($15,400)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8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#3: </a:t>
            </a:r>
            <a:r>
              <a:rPr lang="en-US" i="1" dirty="0" smtClean="0">
                <a:solidFill>
                  <a:srgbClr val="62777F"/>
                </a:solidFill>
              </a:rPr>
              <a:t>Observations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smtClean="0">
                <a:solidFill>
                  <a:srgbClr val="62777F"/>
                </a:solidFill>
              </a:rPr>
              <a:t>This is a transfer that would not have been allowed previously</a:t>
            </a:r>
            <a:endParaRPr lang="en-US" b="1" i="1" dirty="0">
              <a:solidFill>
                <a:srgbClr val="62777F"/>
              </a:solidFill>
            </a:endParaRPr>
          </a:p>
          <a:p>
            <a:pPr lvl="0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substitution across the zone boundary was not</a:t>
            </a:r>
            <a:r>
              <a:rPr lang="en-US" b="1" dirty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>kW-for-kW;</a:t>
            </a:r>
            <a:r>
              <a:rPr lang="en-US" b="1" dirty="0">
                <a:solidFill>
                  <a:srgbClr val="62777F"/>
                </a:solidFill>
              </a:rPr>
              <a:t> </a:t>
            </a:r>
            <a:r>
              <a:rPr lang="en-US" b="1" i="1" u="sng" dirty="0" smtClean="0">
                <a:solidFill>
                  <a:srgbClr val="62777F"/>
                </a:solidFill>
              </a:rPr>
              <a:t>a </a:t>
            </a:r>
            <a:r>
              <a:rPr lang="en-US" b="1" i="1" u="sng" dirty="0">
                <a:solidFill>
                  <a:srgbClr val="62777F"/>
                </a:solidFill>
              </a:rPr>
              <a:t>ratio was used</a:t>
            </a:r>
            <a:endParaRPr lang="en-US" dirty="0"/>
          </a:p>
          <a:p>
            <a:r>
              <a:rPr lang="en-US" dirty="0" smtClean="0">
                <a:solidFill>
                  <a:srgbClr val="62777F"/>
                </a:solidFill>
              </a:rPr>
              <a:t>The effective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for Resource A was </a:t>
            </a:r>
            <a:r>
              <a:rPr lang="en-US" dirty="0">
                <a:solidFill>
                  <a:srgbClr val="62777F"/>
                </a:solidFill>
              </a:rPr>
              <a:t>$</a:t>
            </a:r>
            <a:r>
              <a:rPr lang="en-US" dirty="0" smtClean="0">
                <a:solidFill>
                  <a:srgbClr val="62777F"/>
                </a:solidFill>
              </a:rPr>
              <a:t>0.426/kW-mo</a:t>
            </a:r>
            <a:r>
              <a:rPr lang="en-US" dirty="0">
                <a:solidFill>
                  <a:srgbClr val="62777F"/>
                </a:solidFill>
              </a:rPr>
              <a:t>. higher than the set </a:t>
            </a:r>
            <a:r>
              <a:rPr lang="en-US" dirty="0" smtClean="0">
                <a:solidFill>
                  <a:srgbClr val="62777F"/>
                </a:solidFill>
              </a:rPr>
              <a:t>price</a:t>
            </a:r>
            <a:endParaRPr lang="en-US" i="1" u="sng" dirty="0" smtClean="0">
              <a:solidFill>
                <a:srgbClr val="62777F"/>
              </a:solidFill>
            </a:endParaRP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ICCZ MRI demand curve component of the ICCZ clearing </a:t>
            </a:r>
            <a:r>
              <a:rPr lang="en-US" dirty="0" smtClean="0">
                <a:solidFill>
                  <a:srgbClr val="62777F"/>
                </a:solidFill>
              </a:rPr>
              <a:t>price is </a:t>
            </a:r>
            <a:r>
              <a:rPr lang="en-US" i="1" dirty="0" smtClean="0">
                <a:solidFill>
                  <a:srgbClr val="62777F"/>
                </a:solidFill>
              </a:rPr>
              <a:t>still</a:t>
            </a:r>
            <a:r>
              <a:rPr lang="en-US" dirty="0" smtClean="0">
                <a:solidFill>
                  <a:srgbClr val="62777F"/>
                </a:solidFill>
              </a:rPr>
              <a:t> $</a:t>
            </a:r>
            <a:r>
              <a:rPr lang="en-US" dirty="0">
                <a:solidFill>
                  <a:srgbClr val="62777F"/>
                </a:solidFill>
              </a:rPr>
              <a:t>0.44/kW-mo. </a:t>
            </a:r>
            <a:r>
              <a:rPr lang="en-US" dirty="0" smtClean="0">
                <a:solidFill>
                  <a:srgbClr val="62777F"/>
                </a:solidFill>
              </a:rPr>
              <a:t>(the same as in Example #3)</a:t>
            </a:r>
            <a:endParaRPr lang="en-US" i="1" u="sng" dirty="0">
              <a:solidFill>
                <a:srgbClr val="62777F"/>
              </a:solidFill>
            </a:endParaRPr>
          </a:p>
          <a:p>
            <a:pPr lvl="1"/>
            <a:r>
              <a:rPr lang="en-US" b="1" i="1" dirty="0" smtClean="0">
                <a:solidFill>
                  <a:srgbClr val="62777F"/>
                </a:solidFill>
              </a:rPr>
              <a:t>BUT,</a:t>
            </a:r>
            <a:r>
              <a:rPr lang="en-US" dirty="0" smtClean="0">
                <a:solidFill>
                  <a:srgbClr val="62777F"/>
                </a:solidFill>
              </a:rPr>
              <a:t> because this </a:t>
            </a:r>
            <a:r>
              <a:rPr lang="en-US" dirty="0">
                <a:solidFill>
                  <a:srgbClr val="62777F"/>
                </a:solidFill>
              </a:rPr>
              <a:t>is added to the </a:t>
            </a:r>
            <a:r>
              <a:rPr lang="en-US" dirty="0" smtClean="0">
                <a:solidFill>
                  <a:srgbClr val="62777F"/>
                </a:solidFill>
              </a:rPr>
              <a:t>now </a:t>
            </a:r>
            <a:r>
              <a:rPr lang="en-US" u="sng" dirty="0" smtClean="0">
                <a:solidFill>
                  <a:srgbClr val="62777F"/>
                </a:solidFill>
              </a:rPr>
              <a:t>lower</a:t>
            </a:r>
            <a:r>
              <a:rPr lang="en-US" dirty="0" smtClean="0">
                <a:solidFill>
                  <a:srgbClr val="62777F"/>
                </a:solidFill>
              </a:rPr>
              <a:t> system </a:t>
            </a:r>
            <a:r>
              <a:rPr lang="en-US" dirty="0">
                <a:solidFill>
                  <a:srgbClr val="62777F"/>
                </a:solidFill>
              </a:rPr>
              <a:t>clearing </a:t>
            </a:r>
            <a:r>
              <a:rPr lang="en-US" dirty="0" smtClean="0">
                <a:solidFill>
                  <a:srgbClr val="62777F"/>
                </a:solidFill>
              </a:rPr>
              <a:t>price, the </a:t>
            </a:r>
            <a:r>
              <a:rPr lang="en-US" dirty="0">
                <a:solidFill>
                  <a:srgbClr val="62777F"/>
                </a:solidFill>
              </a:rPr>
              <a:t>effective price for Resource A is lower than in Example #</a:t>
            </a:r>
            <a:r>
              <a:rPr lang="en-US" dirty="0" smtClean="0">
                <a:solidFill>
                  <a:srgbClr val="62777F"/>
                </a:solidFill>
              </a:rPr>
              <a:t>3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8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Wrap-up: Conclusions from examples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84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Conclusions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Annual Reconfiguration Transactions: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Allow </a:t>
            </a:r>
            <a:r>
              <a:rPr lang="en-US" dirty="0">
                <a:solidFill>
                  <a:srgbClr val="62777F"/>
                </a:solidFill>
              </a:rPr>
              <a:t>for exchanges where they were previously </a:t>
            </a:r>
            <a:r>
              <a:rPr lang="en-US" dirty="0" smtClean="0">
                <a:solidFill>
                  <a:srgbClr val="62777F"/>
                </a:solidFill>
              </a:rPr>
              <a:t>prohibited, and can </a:t>
            </a:r>
            <a:r>
              <a:rPr lang="en-US" dirty="0">
                <a:solidFill>
                  <a:srgbClr val="62777F"/>
                </a:solidFill>
              </a:rPr>
              <a:t>accommodate both uneven transfers and kW-for-kW exchanges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is possible because they account </a:t>
            </a:r>
            <a:r>
              <a:rPr lang="en-US" dirty="0">
                <a:solidFill>
                  <a:srgbClr val="62777F"/>
                </a:solidFill>
              </a:rPr>
              <a:t>for the impact </a:t>
            </a:r>
            <a:r>
              <a:rPr lang="en-US" dirty="0" smtClean="0">
                <a:solidFill>
                  <a:srgbClr val="62777F"/>
                </a:solidFill>
              </a:rPr>
              <a:t>of capacity transfer across constrained zone boundaries</a:t>
            </a:r>
            <a:endParaRPr lang="en-US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This mechanism can </a:t>
            </a:r>
            <a:r>
              <a:rPr lang="en-US" dirty="0">
                <a:solidFill>
                  <a:srgbClr val="62777F"/>
                </a:solidFill>
              </a:rPr>
              <a:t>be used for transfers in the same zone, or across constrained zone boundaries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This mechanism meets our objectives</a:t>
            </a:r>
            <a:r>
              <a:rPr lang="en-US" dirty="0" smtClean="0">
                <a:solidFill>
                  <a:srgbClr val="62777F"/>
                </a:solidFill>
              </a:rPr>
              <a:t>; find a means to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Provide </a:t>
            </a:r>
            <a:r>
              <a:rPr lang="en-US" dirty="0">
                <a:solidFill>
                  <a:schemeClr val="tx1"/>
                </a:solidFill>
              </a:rPr>
              <a:t>price certainty for </a:t>
            </a:r>
            <a:r>
              <a:rPr lang="en-US" dirty="0" smtClean="0">
                <a:solidFill>
                  <a:schemeClr val="tx1"/>
                </a:solidFill>
              </a:rPr>
              <a:t>annual CSO </a:t>
            </a:r>
            <a:r>
              <a:rPr lang="en-US" dirty="0">
                <a:solidFill>
                  <a:schemeClr val="tx1"/>
                </a:solidFill>
              </a:rPr>
              <a:t>transfers, and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Account </a:t>
            </a:r>
            <a:r>
              <a:rPr lang="en-US" dirty="0">
                <a:solidFill>
                  <a:schemeClr val="tx1"/>
                </a:solidFill>
              </a:rPr>
              <a:t>for the effect of partial substitutability on reliability (</a:t>
            </a:r>
            <a:r>
              <a:rPr lang="en-US" i="1" dirty="0">
                <a:solidFill>
                  <a:schemeClr val="tx1"/>
                </a:solidFill>
              </a:rPr>
              <a:t>i.e., </a:t>
            </a:r>
            <a:r>
              <a:rPr lang="en-US" dirty="0">
                <a:solidFill>
                  <a:schemeClr val="tx1"/>
                </a:solidFill>
              </a:rPr>
              <a:t>resource adequacy)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2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Challenges Overcome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62777F"/>
                </a:solidFill>
              </a:rPr>
              <a:t>CSO </a:t>
            </a:r>
            <a:r>
              <a:rPr lang="en-US" b="1" dirty="0" err="1">
                <a:solidFill>
                  <a:srgbClr val="62777F"/>
                </a:solidFill>
              </a:rPr>
              <a:t>Bilaterals</a:t>
            </a:r>
            <a:r>
              <a:rPr lang="en-US" b="1" dirty="0">
                <a:solidFill>
                  <a:srgbClr val="62777F"/>
                </a:solidFill>
              </a:rPr>
              <a:t> should allow for partial substitutability across constrained zone </a:t>
            </a:r>
            <a:r>
              <a:rPr lang="en-US" b="1" dirty="0" smtClean="0">
                <a:solidFill>
                  <a:srgbClr val="62777F"/>
                </a:solidFill>
              </a:rPr>
              <a:t>boundaries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ARTs allow for partial substitutability, but they do not require it; an exchange can </a:t>
            </a:r>
            <a:r>
              <a:rPr lang="en-US" i="1" dirty="0">
                <a:solidFill>
                  <a:srgbClr val="62777F"/>
                </a:solidFill>
              </a:rPr>
              <a:t>be </a:t>
            </a:r>
            <a:r>
              <a:rPr lang="en-US" i="1" dirty="0" smtClean="0">
                <a:solidFill>
                  <a:srgbClr val="62777F"/>
                </a:solidFill>
              </a:rPr>
              <a:t>kW-for-kW or </a:t>
            </a:r>
            <a:r>
              <a:rPr lang="en-US" i="1" dirty="0">
                <a:solidFill>
                  <a:srgbClr val="62777F"/>
                </a:solidFill>
              </a:rPr>
              <a:t>a ratio can be </a:t>
            </a:r>
            <a:r>
              <a:rPr lang="en-US" i="1" dirty="0" smtClean="0">
                <a:solidFill>
                  <a:srgbClr val="62777F"/>
                </a:solidFill>
              </a:rPr>
              <a:t>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CSO </a:t>
            </a:r>
            <a:r>
              <a:rPr lang="en-US" b="1" dirty="0">
                <a:solidFill>
                  <a:srgbClr val="62777F"/>
                </a:solidFill>
              </a:rPr>
              <a:t>Bilateral quantities might require ‘adjustments’ if they do not reflect substitutability rates </a:t>
            </a:r>
            <a:r>
              <a:rPr lang="en-US" b="1" dirty="0" smtClean="0">
                <a:solidFill>
                  <a:srgbClr val="62777F"/>
                </a:solidFill>
              </a:rPr>
              <a:t>properly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ARTs do not require the transferring amount and acquiring amount to conform to a specific 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The </a:t>
            </a:r>
            <a:r>
              <a:rPr lang="en-US" b="1" dirty="0">
                <a:solidFill>
                  <a:srgbClr val="62777F"/>
                </a:solidFill>
              </a:rPr>
              <a:t>order in which CSO </a:t>
            </a:r>
            <a:r>
              <a:rPr lang="en-US" b="1" dirty="0" err="1">
                <a:solidFill>
                  <a:srgbClr val="62777F"/>
                </a:solidFill>
              </a:rPr>
              <a:t>Bilaterals</a:t>
            </a:r>
            <a:r>
              <a:rPr lang="en-US" b="1" dirty="0">
                <a:solidFill>
                  <a:srgbClr val="62777F"/>
                </a:solidFill>
              </a:rPr>
              <a:t> are processed (administratively) can affect </a:t>
            </a:r>
            <a:r>
              <a:rPr lang="en-US" b="1" dirty="0" smtClean="0">
                <a:solidFill>
                  <a:srgbClr val="62777F"/>
                </a:solidFill>
              </a:rPr>
              <a:t>outcomes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ARTs do not require any separate processing</a:t>
            </a:r>
          </a:p>
        </p:txBody>
      </p:sp>
    </p:spTree>
    <p:extLst>
      <p:ext uri="{BB962C8B-B14F-4D97-AF65-F5344CB8AC3E}">
        <p14:creationId xmlns:p14="http://schemas.microsoft.com/office/powerpoint/2010/main" val="4141773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Other ART Observations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ARTs have simple terms to negotiate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Which two resources, how much, what price, and where?</a:t>
            </a:r>
            <a:endParaRPr lang="en-US" i="1" dirty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ARTs work </a:t>
            </a:r>
            <a:r>
              <a:rPr lang="en-US" dirty="0">
                <a:solidFill>
                  <a:srgbClr val="62777F"/>
                </a:solidFill>
              </a:rPr>
              <a:t>when the clearing price is not a function of the marginal reliability </a:t>
            </a:r>
            <a:r>
              <a:rPr lang="en-US" dirty="0" smtClean="0">
                <a:solidFill>
                  <a:srgbClr val="62777F"/>
                </a:solidFill>
              </a:rPr>
              <a:t>impact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E.g., the transition (flat) segment </a:t>
            </a:r>
            <a:r>
              <a:rPr lang="en-US" i="1" dirty="0">
                <a:solidFill>
                  <a:srgbClr val="62777F"/>
                </a:solidFill>
              </a:rPr>
              <a:t>of the system </a:t>
            </a:r>
            <a:r>
              <a:rPr lang="en-US" i="1" dirty="0" smtClean="0">
                <a:solidFill>
                  <a:srgbClr val="62777F"/>
                </a:solidFill>
              </a:rPr>
              <a:t>demand curve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do not require </a:t>
            </a:r>
            <a:r>
              <a:rPr lang="en-US" dirty="0">
                <a:solidFill>
                  <a:srgbClr val="62777F"/>
                </a:solidFill>
              </a:rPr>
              <a:t>a </a:t>
            </a:r>
            <a:r>
              <a:rPr lang="en-US" dirty="0" smtClean="0">
                <a:solidFill>
                  <a:srgbClr val="62777F"/>
                </a:solidFill>
              </a:rPr>
              <a:t>precise ratio or exchange rate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The ART amount may be different than the demand bid and supply offer amounts</a:t>
            </a:r>
          </a:p>
          <a:p>
            <a:pPr lvl="2"/>
            <a:r>
              <a:rPr lang="en-US" i="1" dirty="0" smtClean="0">
                <a:solidFill>
                  <a:srgbClr val="62777F"/>
                </a:solidFill>
              </a:rPr>
              <a:t>E.g., a 9.964 MW shedding resource and a 10.164 MW acquiring resource could use a 10 MW ART; a CSO Bilateral would be limited to 9.964 MW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do not require </a:t>
            </a:r>
            <a:r>
              <a:rPr lang="en-US" dirty="0">
                <a:solidFill>
                  <a:srgbClr val="62777F"/>
                </a:solidFill>
              </a:rPr>
              <a:t>any separate </a:t>
            </a:r>
            <a:r>
              <a:rPr lang="en-US" dirty="0" smtClean="0">
                <a:solidFill>
                  <a:srgbClr val="62777F"/>
                </a:solidFill>
              </a:rPr>
              <a:t>processing</a:t>
            </a: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Reliability reviews are done on the demand bids and supply offers only</a:t>
            </a:r>
          </a:p>
        </p:txBody>
      </p:sp>
    </p:spTree>
    <p:extLst>
      <p:ext uri="{BB962C8B-B14F-4D97-AF65-F5344CB8AC3E}">
        <p14:creationId xmlns:p14="http://schemas.microsoft.com/office/powerpoint/2010/main" val="3715711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annual reconfiguration transactions: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the specifics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772400" cy="2438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4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Annual Reconfiguration Transaction (ART)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An agreement between counterparties on the following terms:</a:t>
            </a:r>
            <a:endParaRPr lang="en-US" dirty="0">
              <a:solidFill>
                <a:srgbClr val="62777F"/>
              </a:solidFill>
            </a:endParaRPr>
          </a:p>
          <a:p>
            <a:pPr marL="457200" defTabSz="398463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specific transferring and acquiring resources are identified</a:t>
            </a:r>
          </a:p>
          <a:p>
            <a:pPr lvl="1" defTabSz="398463"/>
            <a:r>
              <a:rPr lang="en-US" dirty="0" smtClean="0">
                <a:solidFill>
                  <a:srgbClr val="62777F"/>
                </a:solidFill>
              </a:rPr>
              <a:t>This is </a:t>
            </a:r>
            <a:r>
              <a:rPr lang="en-US" b="1" u="sng" dirty="0" smtClean="0">
                <a:solidFill>
                  <a:srgbClr val="62777F"/>
                </a:solidFill>
              </a:rPr>
              <a:t>separate</a:t>
            </a:r>
            <a:r>
              <a:rPr lang="en-US" dirty="0" smtClean="0">
                <a:solidFill>
                  <a:srgbClr val="62777F"/>
                </a:solidFill>
              </a:rPr>
              <a:t> from the submittal of the demand bid and supply offer from these resources</a:t>
            </a:r>
          </a:p>
          <a:p>
            <a:pPr marL="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transaction amount (MW)</a:t>
            </a:r>
          </a:p>
          <a:p>
            <a:pPr marL="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The price ($/kW-mo.) and which zone’s clearing price is to be used to settle the transaction</a:t>
            </a:r>
          </a:p>
          <a:p>
            <a:pPr marL="857250" lvl="1" indent="-342900">
              <a:buFont typeface="+mj-lt"/>
              <a:buAutoNum type="arabicPeriod"/>
            </a:pPr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77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How an ART is Submitted - Similarities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Similarities to CSO Bilateral submittal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Either participant may submit an ART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Submitted ARTs will require counterparty confirmation; withdrawals will also require counterparty confirmation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Submitted ARTs cannot be modified; the old ART must be withdrawn and a new ART submitted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38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Proposal</a:t>
            </a:r>
            <a:endParaRPr lang="en-US" sz="280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2777F"/>
                </a:solidFill>
              </a:rPr>
              <a:t>The solution</a:t>
            </a:r>
            <a:r>
              <a:rPr lang="en-US" dirty="0" smtClean="0">
                <a:solidFill>
                  <a:srgbClr val="62777F"/>
                </a:solidFill>
              </a:rPr>
              <a:t>: Replace annual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with </a:t>
            </a:r>
            <a:r>
              <a:rPr lang="en-US" i="1" u="sng" dirty="0" smtClean="0">
                <a:solidFill>
                  <a:srgbClr val="62777F"/>
                </a:solidFill>
              </a:rPr>
              <a:t>Annual </a:t>
            </a:r>
            <a:r>
              <a:rPr lang="en-US" i="1" u="sng" dirty="0">
                <a:solidFill>
                  <a:srgbClr val="62777F"/>
                </a:solidFill>
              </a:rPr>
              <a:t>Reconfiguration Transactions (</a:t>
            </a:r>
            <a:r>
              <a:rPr lang="en-US" i="1" u="sng" dirty="0" smtClean="0">
                <a:solidFill>
                  <a:srgbClr val="62777F"/>
                </a:solidFill>
              </a:rPr>
              <a:t>ARTs)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This new mechanism assesses the impact of transfers rather than requiring a precise ratio for each transfer to avoid any impact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have simple terms, provide more utility to participants, and are vastly simpler to administer</a:t>
            </a:r>
          </a:p>
        </p:txBody>
      </p:sp>
    </p:spTree>
    <p:extLst>
      <p:ext uri="{BB962C8B-B14F-4D97-AF65-F5344CB8AC3E}">
        <p14:creationId xmlns:p14="http://schemas.microsoft.com/office/powerpoint/2010/main" val="4251369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How an ART is Submitted - Differences</a:t>
            </a:r>
            <a:endParaRPr lang="en-US" i="1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Differences from CSO Bilateral submittal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will be submitted at the same time demand bids and supply offers are submitted for the ARA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No separate process or schedule for ARTs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ARTs are only to be used when a demand bid or supply offer is submitted in the ARA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Similar to demand bids in the ARA, financial assurance will be assessed for ARTs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Failing financial assurance requirements will result in a participant’s ARTs being cancelled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396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ART Settlement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settles payments with the </a:t>
            </a:r>
            <a:r>
              <a:rPr lang="en-US" dirty="0">
                <a:solidFill>
                  <a:srgbClr val="62777F"/>
                </a:solidFill>
              </a:rPr>
              <a:t>transferring resource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 each month during the commitment period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payment amount: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sz="1300" dirty="0" smtClean="0">
                <a:solidFill>
                  <a:srgbClr val="62777F"/>
                </a:solidFill>
              </a:rPr>
              <a:t> </a:t>
            </a:r>
            <a:r>
              <a:rPr lang="en-US" dirty="0">
                <a:solidFill>
                  <a:srgbClr val="62777F"/>
                </a:solidFill>
              </a:rPr>
              <a:t/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b="1" i="1" dirty="0" smtClean="0">
                <a:solidFill>
                  <a:srgbClr val="62777F"/>
                </a:solidFill>
              </a:rPr>
              <a:t>ART </a:t>
            </a:r>
            <a:r>
              <a:rPr lang="en-US" b="1" i="1" dirty="0">
                <a:solidFill>
                  <a:srgbClr val="62777F"/>
                </a:solidFill>
              </a:rPr>
              <a:t>amount (MW) x </a:t>
            </a:r>
            <a:r>
              <a:rPr lang="en-US" b="1" i="1" dirty="0" smtClean="0">
                <a:solidFill>
                  <a:srgbClr val="62777F"/>
                </a:solidFill>
              </a:rPr>
              <a:t>(Zone ARA </a:t>
            </a:r>
            <a:r>
              <a:rPr lang="en-US" b="1" i="1" dirty="0">
                <a:solidFill>
                  <a:srgbClr val="62777F"/>
                </a:solidFill>
              </a:rPr>
              <a:t>clearing price – set </a:t>
            </a:r>
            <a:r>
              <a:rPr lang="en-US" b="1" i="1" dirty="0" smtClean="0">
                <a:solidFill>
                  <a:srgbClr val="62777F"/>
                </a:solidFill>
              </a:rPr>
              <a:t>price)</a:t>
            </a:r>
            <a:r>
              <a:rPr lang="en-US" dirty="0" smtClean="0">
                <a:solidFill>
                  <a:srgbClr val="62777F"/>
                </a:solidFill>
              </a:rPr>
              <a:t>    </a:t>
            </a:r>
            <a:r>
              <a:rPr lang="en-US" dirty="0">
                <a:solidFill>
                  <a:srgbClr val="62777F"/>
                </a:solidFill>
              </a:rPr>
              <a:t>(+/-)</a:t>
            </a:r>
            <a:br>
              <a:rPr lang="en-US" dirty="0">
                <a:solidFill>
                  <a:srgbClr val="62777F"/>
                </a:solidFill>
              </a:rPr>
            </a:br>
            <a:r>
              <a:rPr lang="en-US" sz="1300" dirty="0" smtClean="0">
                <a:solidFill>
                  <a:srgbClr val="62777F"/>
                </a:solidFill>
              </a:rPr>
              <a:t> </a:t>
            </a:r>
            <a:endParaRPr lang="en-US" sz="1300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positive, </a:t>
            </a:r>
            <a:r>
              <a:rPr lang="en-US" dirty="0">
                <a:solidFill>
                  <a:srgbClr val="62777F"/>
                </a:solidFill>
              </a:rPr>
              <a:t>the transferring resource </a:t>
            </a:r>
            <a:r>
              <a:rPr lang="en-US" dirty="0" smtClean="0">
                <a:solidFill>
                  <a:srgbClr val="62777F"/>
                </a:solidFill>
              </a:rPr>
              <a:t>receives a payment 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 makes a payment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dirty="0">
                <a:solidFill>
                  <a:srgbClr val="62777F"/>
                </a:solidFill>
              </a:rPr>
              <a:t>If </a:t>
            </a:r>
            <a:r>
              <a:rPr lang="en-US" dirty="0" smtClean="0">
                <a:solidFill>
                  <a:srgbClr val="62777F"/>
                </a:solidFill>
              </a:rPr>
              <a:t>negative, </a:t>
            </a:r>
            <a:r>
              <a:rPr lang="en-US" dirty="0">
                <a:solidFill>
                  <a:srgbClr val="62777F"/>
                </a:solidFill>
              </a:rPr>
              <a:t>the transferring resource makes a payment </a:t>
            </a:r>
            <a:r>
              <a:rPr lang="en-US" dirty="0" smtClean="0">
                <a:solidFill>
                  <a:srgbClr val="62777F"/>
                </a:solidFill>
              </a:rPr>
              <a:t>and the </a:t>
            </a:r>
            <a:r>
              <a:rPr lang="en-US" dirty="0">
                <a:solidFill>
                  <a:srgbClr val="62777F"/>
                </a:solidFill>
              </a:rPr>
              <a:t>acquiring </a:t>
            </a:r>
            <a:r>
              <a:rPr lang="en-US" dirty="0" smtClean="0">
                <a:solidFill>
                  <a:srgbClr val="62777F"/>
                </a:solidFill>
              </a:rPr>
              <a:t>resource </a:t>
            </a:r>
            <a:r>
              <a:rPr lang="en-US" dirty="0">
                <a:solidFill>
                  <a:srgbClr val="62777F"/>
                </a:solidFill>
              </a:rPr>
              <a:t>receives a payment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ART is settled whether or not the demand bid or the supply offer </a:t>
            </a:r>
            <a:r>
              <a:rPr lang="en-US" i="1" u="sng" dirty="0" smtClean="0">
                <a:solidFill>
                  <a:srgbClr val="62777F"/>
                </a:solidFill>
              </a:rPr>
              <a:t>clears</a:t>
            </a:r>
            <a:r>
              <a:rPr lang="en-US" dirty="0" smtClean="0">
                <a:solidFill>
                  <a:srgbClr val="62777F"/>
                </a:solidFill>
              </a:rPr>
              <a:t> in the ARA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68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Limits and Reliability Reviews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ART amount may be different than both the demand bid and supply offer amounts, but must be less than the maximum qualified bid/offer amount of the two resources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 MW from a resource associated with an ART cannot be used in any other (subsequent) ART (for that ARA)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ART will be cancelled if either the demand bid or supply offer is denied for reliability reasons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Withdrawing or cancelling an ART </a:t>
            </a:r>
            <a:r>
              <a:rPr lang="en-US" i="1" u="sng" dirty="0" smtClean="0">
                <a:solidFill>
                  <a:srgbClr val="62777F"/>
                </a:solidFill>
              </a:rPr>
              <a:t>will not</a:t>
            </a:r>
            <a:r>
              <a:rPr lang="en-US" i="1" dirty="0" smtClean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result in the withdrawal or cancelation of demand bids or supply offers</a:t>
            </a:r>
          </a:p>
        </p:txBody>
      </p:sp>
    </p:spTree>
    <p:extLst>
      <p:ext uri="{BB962C8B-B14F-4D97-AF65-F5344CB8AC3E}">
        <p14:creationId xmlns:p14="http://schemas.microsoft.com/office/powerpoint/2010/main" val="3867602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8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7705" y="6260275"/>
            <a:ext cx="458190" cy="2286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Conclusion</a:t>
            </a:r>
            <a:endParaRPr lang="en-US" sz="1400" b="0" dirty="0">
              <a:solidFill>
                <a:srgbClr val="6277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62777F"/>
                </a:solidFill>
              </a:rPr>
              <a:t>The problem.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current annual CSO Bilateral construct is incompatible with the use of zonal Marginal Reliability Impact (MRI) demand curves in annual reconfiguration </a:t>
            </a:r>
            <a:r>
              <a:rPr lang="en-US" dirty="0" smtClean="0">
                <a:solidFill>
                  <a:srgbClr val="62777F"/>
                </a:solidFill>
              </a:rPr>
              <a:t>auctions</a:t>
            </a:r>
          </a:p>
          <a:p>
            <a:r>
              <a:rPr lang="en-US" b="1" dirty="0">
                <a:solidFill>
                  <a:srgbClr val="62777F"/>
                </a:solidFill>
              </a:rPr>
              <a:t>The </a:t>
            </a:r>
            <a:r>
              <a:rPr lang="en-US" b="1" dirty="0" smtClean="0">
                <a:solidFill>
                  <a:srgbClr val="62777F"/>
                </a:solidFill>
              </a:rPr>
              <a:t>proposed solution</a:t>
            </a:r>
            <a:r>
              <a:rPr lang="en-US" dirty="0">
                <a:solidFill>
                  <a:srgbClr val="62777F"/>
                </a:solidFill>
              </a:rPr>
              <a:t>: Replace annual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with Annual Reconfiguration Transactions (ARTs</a:t>
            </a:r>
            <a:r>
              <a:rPr lang="en-US" dirty="0" smtClean="0">
                <a:solidFill>
                  <a:srgbClr val="62777F"/>
                </a:solidFill>
              </a:rPr>
              <a:t>)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A replacement for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 is needed for ARAs conducted using MRI-based demand curves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The first being ARA1 </a:t>
            </a:r>
            <a:r>
              <a:rPr lang="en-US" dirty="0">
                <a:solidFill>
                  <a:srgbClr val="62777F"/>
                </a:solidFill>
              </a:rPr>
              <a:t>for </a:t>
            </a:r>
            <a:r>
              <a:rPr lang="en-US" dirty="0" smtClean="0">
                <a:solidFill>
                  <a:srgbClr val="62777F"/>
                </a:solidFill>
              </a:rPr>
              <a:t>Capacity </a:t>
            </a:r>
            <a:r>
              <a:rPr lang="en-US" dirty="0">
                <a:solidFill>
                  <a:srgbClr val="62777F"/>
                </a:solidFill>
              </a:rPr>
              <a:t>Commitment Period </a:t>
            </a:r>
            <a:r>
              <a:rPr lang="en-US" dirty="0" smtClean="0">
                <a:solidFill>
                  <a:srgbClr val="62777F"/>
                </a:solidFill>
              </a:rPr>
              <a:t>11 (June ’18)</a:t>
            </a:r>
          </a:p>
          <a:p>
            <a:pPr lvl="1"/>
            <a:r>
              <a:rPr lang="en-US" b="1" i="1" dirty="0" smtClean="0">
                <a:solidFill>
                  <a:srgbClr val="62777F"/>
                </a:solidFill>
              </a:rPr>
              <a:t>However</a:t>
            </a:r>
            <a:r>
              <a:rPr lang="en-US" i="1" dirty="0" smtClean="0">
                <a:solidFill>
                  <a:srgbClr val="62777F"/>
                </a:solidFill>
              </a:rPr>
              <a:t>, the </a:t>
            </a:r>
            <a:r>
              <a:rPr lang="en-US" i="1" dirty="0">
                <a:solidFill>
                  <a:srgbClr val="62777F"/>
                </a:solidFill>
              </a:rPr>
              <a:t>ISO will not be able to implement the ART </a:t>
            </a:r>
            <a:r>
              <a:rPr lang="en-US" i="1" dirty="0" smtClean="0">
                <a:solidFill>
                  <a:srgbClr val="62777F"/>
                </a:solidFill>
              </a:rPr>
              <a:t>mechanism before this ARA</a:t>
            </a:r>
            <a:endParaRPr lang="en-US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414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About ARA1 for CCP 11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2777F"/>
                </a:solidFill>
              </a:rPr>
              <a:t>The ISO will not be able to implement the ART mechanism before the first ARA for Capacity Commitment Period 11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ARA1 for CCP 11 will occur in June 2018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next ARA to use MRI-based demand curves will be ARA1 for CCP 12, which will occur in June 2019</a:t>
            </a:r>
          </a:p>
          <a:p>
            <a:pPr lvl="1"/>
            <a:r>
              <a:rPr lang="en-US" dirty="0" smtClean="0">
                <a:solidFill>
                  <a:srgbClr val="62777F"/>
                </a:solidFill>
              </a:rPr>
              <a:t>ARA2 for CCP 11 will occur in August 2019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Given the low utilization of private transactions (CSO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 smtClean="0">
                <a:solidFill>
                  <a:srgbClr val="62777F"/>
                </a:solidFill>
              </a:rPr>
              <a:t>) before ARA1* a pragmatic solution would be to have </a:t>
            </a:r>
            <a:r>
              <a:rPr lang="en-US" i="1" u="sng" dirty="0" smtClean="0">
                <a:solidFill>
                  <a:srgbClr val="62777F"/>
                </a:solidFill>
              </a:rPr>
              <a:t>only</a:t>
            </a:r>
            <a:r>
              <a:rPr lang="en-US" dirty="0" smtClean="0">
                <a:solidFill>
                  <a:srgbClr val="62777F"/>
                </a:solidFill>
              </a:rPr>
              <a:t> ARA 1 for CCP 11</a:t>
            </a:r>
            <a:br>
              <a:rPr lang="en-US" dirty="0" smtClean="0">
                <a:solidFill>
                  <a:srgbClr val="62777F"/>
                </a:solidFill>
              </a:rPr>
            </a:br>
            <a:r>
              <a:rPr lang="en-US" dirty="0" smtClean="0">
                <a:solidFill>
                  <a:srgbClr val="62777F"/>
                </a:solidFill>
              </a:rPr>
              <a:t>	</a:t>
            </a:r>
            <a:r>
              <a:rPr lang="en-US" b="1" i="1" dirty="0" smtClean="0">
                <a:solidFill>
                  <a:srgbClr val="62777F"/>
                </a:solidFill>
              </a:rPr>
              <a:t>Meaning, for ARA1 for CCP 11:</a:t>
            </a:r>
          </a:p>
          <a:p>
            <a:pPr marL="1200150" lvl="1"/>
            <a:r>
              <a:rPr lang="en-US" dirty="0" smtClean="0">
                <a:solidFill>
                  <a:srgbClr val="62777F"/>
                </a:solidFill>
              </a:rPr>
              <a:t>No CSO </a:t>
            </a:r>
            <a:r>
              <a:rPr lang="en-US" dirty="0" err="1" smtClean="0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</a:t>
            </a:r>
            <a:r>
              <a:rPr lang="en-US" dirty="0" smtClean="0">
                <a:solidFill>
                  <a:srgbClr val="62777F"/>
                </a:solidFill>
              </a:rPr>
              <a:t>(they are incompatible) and, </a:t>
            </a:r>
          </a:p>
          <a:p>
            <a:pPr marL="1200150" lvl="1"/>
            <a:r>
              <a:rPr lang="en-US" dirty="0" smtClean="0">
                <a:solidFill>
                  <a:srgbClr val="62777F"/>
                </a:solidFill>
              </a:rPr>
              <a:t>No ARTs (implementation limits)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62777F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62777F"/>
                </a:solidFill>
              </a:rPr>
              <a:t>* Please see the table on the next slide for recent historical utilization of the various private transaction periods (CSO </a:t>
            </a:r>
            <a:r>
              <a:rPr lang="en-US" sz="1900" dirty="0" err="1" smtClean="0">
                <a:solidFill>
                  <a:srgbClr val="62777F"/>
                </a:solidFill>
              </a:rPr>
              <a:t>Bilaterals</a:t>
            </a:r>
            <a:r>
              <a:rPr lang="en-US" sz="1900" dirty="0" smtClean="0">
                <a:solidFill>
                  <a:srgbClr val="62777F"/>
                </a:solidFill>
              </a:rPr>
              <a:t>) and ARAs</a:t>
            </a:r>
            <a:endParaRPr lang="en-US" sz="1900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CSO Bilateral &amp; ARA Volume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346825"/>
              </p:ext>
            </p:extLst>
          </p:nvPr>
        </p:nvGraphicFramePr>
        <p:xfrm>
          <a:off x="457200" y="2286000"/>
          <a:ext cx="8229599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Annual CSO Bilateral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CSO Bilateral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Annual CSO Bilateral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 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 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 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 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Percentage of FCA cleared capacity</a:t>
            </a:r>
          </a:p>
        </p:txBody>
      </p:sp>
    </p:spTree>
    <p:extLst>
      <p:ext uri="{BB962C8B-B14F-4D97-AF65-F5344CB8AC3E}">
        <p14:creationId xmlns:p14="http://schemas.microsoft.com/office/powerpoint/2010/main" val="1580007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65693510"/>
              </p:ext>
            </p:extLst>
          </p:nvPr>
        </p:nvGraphicFramePr>
        <p:xfrm>
          <a:off x="457200" y="1600200"/>
          <a:ext cx="8229600" cy="365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2777F"/>
                          </a:solidFill>
                        </a:rPr>
                        <a:t>Markets</a:t>
                      </a: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 Committee</a:t>
                      </a:r>
                      <a:b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62777F"/>
                          </a:solidFill>
                        </a:rPr>
                        <a:t>June 14, 2017</a:t>
                      </a:r>
                      <a:endParaRPr lang="en-US" b="1" dirty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2777F"/>
                          </a:solidFill>
                        </a:rPr>
                        <a:t>Problem</a:t>
                      </a:r>
                      <a:r>
                        <a:rPr lang="en-US" baseline="0" dirty="0" smtClean="0">
                          <a:solidFill>
                            <a:srgbClr val="62777F"/>
                          </a:solidFill>
                        </a:rPr>
                        <a:t> discussion</a:t>
                      </a:r>
                      <a:endParaRPr lang="en-US" dirty="0">
                        <a:solidFill>
                          <a:srgbClr val="62777F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July 11-12, 2017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presentation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August 8-10, 2017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 discussion and Tariff</a:t>
                      </a:r>
                      <a:r>
                        <a:rPr lang="en-US" baseline="0" dirty="0" smtClean="0"/>
                        <a:t> language presentation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September</a:t>
                      </a:r>
                      <a:r>
                        <a:rPr lang="en-US" b="1" baseline="0" dirty="0" smtClean="0"/>
                        <a:t> 12-13</a:t>
                      </a:r>
                      <a:r>
                        <a:rPr lang="en-US" b="1" dirty="0" smtClean="0"/>
                        <a:t>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Committee</a:t>
                      </a:r>
                    </a:p>
                    <a:p>
                      <a:r>
                        <a:rPr lang="en-US" b="1" dirty="0" smtClean="0"/>
                        <a:t>October</a:t>
                      </a:r>
                      <a:r>
                        <a:rPr lang="en-US" b="1" baseline="0" dirty="0" smtClean="0"/>
                        <a:t> 13, 2017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Andrew Gillespie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540-4088 | Agillespie@iso-ne.com</a:t>
            </a: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Acronyms Used in this Presentation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CSO – Capacity Supply Obligation</a:t>
            </a:r>
          </a:p>
          <a:p>
            <a:r>
              <a:rPr lang="en-US" dirty="0">
                <a:solidFill>
                  <a:schemeClr val="tx1"/>
                </a:solidFill>
              </a:rPr>
              <a:t>MRI – Marginal Reliability Impact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ART – Annual Reconfiguration Transaction - </a:t>
            </a:r>
            <a:r>
              <a:rPr lang="en-US" b="1" i="1" dirty="0" smtClean="0">
                <a:solidFill>
                  <a:schemeClr val="tx1"/>
                </a:solidFill>
              </a:rPr>
              <a:t>new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CCP – Capacity Commitment Period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ARA – Annual reconfiguration auction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ICCZ – Import-constrained capacity zone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ROP – Rest-of-Pool capacity zone</a:t>
            </a:r>
          </a:p>
        </p:txBody>
      </p:sp>
    </p:spTree>
    <p:extLst>
      <p:ext uri="{BB962C8B-B14F-4D97-AF65-F5344CB8AC3E}">
        <p14:creationId xmlns:p14="http://schemas.microsoft.com/office/powerpoint/2010/main" val="19586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Today’s Topics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Background: </a:t>
            </a:r>
            <a:r>
              <a:rPr lang="en-US" dirty="0" smtClean="0">
                <a:solidFill>
                  <a:srgbClr val="62777F"/>
                </a:solidFill>
              </a:rPr>
              <a:t>A brief recap of the problem and the challenges to ‘conform’ the CSO Bilateral construct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A New Mechanism: </a:t>
            </a:r>
            <a:r>
              <a:rPr lang="en-US" dirty="0" smtClean="0">
                <a:solidFill>
                  <a:srgbClr val="62777F"/>
                </a:solidFill>
              </a:rPr>
              <a:t>Annual Reconfiguration Transactions (ARTs); How do they work?</a:t>
            </a:r>
            <a:endParaRPr lang="en-US" dirty="0">
              <a:solidFill>
                <a:srgbClr val="62777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Examples &amp; Observations: </a:t>
            </a:r>
            <a:r>
              <a:rPr lang="en-US" dirty="0" smtClean="0">
                <a:solidFill>
                  <a:srgbClr val="62777F"/>
                </a:solidFill>
              </a:rPr>
              <a:t>Demonstrate the functionality of ARTs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62777F"/>
                </a:solidFill>
              </a:rPr>
              <a:t>Specifics:</a:t>
            </a:r>
            <a:r>
              <a:rPr lang="en-US" dirty="0" smtClean="0">
                <a:solidFill>
                  <a:srgbClr val="62777F"/>
                </a:solidFill>
              </a:rPr>
              <a:t> How ARTs will be submitted, limits, etc.</a:t>
            </a:r>
          </a:p>
        </p:txBody>
      </p:sp>
    </p:spTree>
    <p:extLst>
      <p:ext uri="{BB962C8B-B14F-4D97-AF65-F5344CB8AC3E}">
        <p14:creationId xmlns:p14="http://schemas.microsoft.com/office/powerpoint/2010/main" val="9635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Link to Prior Presentation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2017-06-13 and 2017-06-14 MC A07 Zonal Demand Curves: CSO Transactions using MRI Demand Curves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40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Substitutability Comparison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343400"/>
            <a:ext cx="1524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11 +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2286000"/>
            <a:ext cx="1524000" cy="762000"/>
          </a:xfrm>
          <a:prstGeom prst="roundRect">
            <a:avLst/>
          </a:prstGeom>
          <a:solidFill>
            <a:srgbClr val="FFCC00">
              <a:alpha val="95294"/>
            </a:srgb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9 &amp; 10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1447800"/>
            <a:ext cx="1524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CCP 8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5305246" cy="50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Annual Reconfiguration Auction Schedule and Demand Parameters Used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32087"/>
              </p:ext>
            </p:extLst>
          </p:nvPr>
        </p:nvGraphicFramePr>
        <p:xfrm>
          <a:off x="457200" y="1600200"/>
          <a:ext cx="82296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762000"/>
                <a:gridCol w="685800"/>
                <a:gridCol w="609600"/>
                <a:gridCol w="685800"/>
                <a:gridCol w="1066800"/>
                <a:gridCol w="9144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 -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Capacity Commitment Period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System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Zonal 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Demand Parameter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CSO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B/L Parameters/Limits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0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2017-2018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(ICR)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Sloped linear -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(LSR, MCL)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Full/no substitution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2019-2020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MRI - continuous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substitution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'21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 '21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 '22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the Ara is not required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743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2777F"/>
                </a:solidFill>
              </a:rPr>
              <a:t>A variation of Example 1 demonstrates the outcome when the clearing price is greater than the demand bid – i.e., what happens when the demand bid does not clear</a:t>
            </a:r>
            <a:endParaRPr lang="en-US" sz="2200" dirty="0">
              <a:solidFill>
                <a:srgbClr val="62777F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37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2777F"/>
                </a:solidFill>
              </a:rPr>
              <a:t>Example </a:t>
            </a:r>
            <a:r>
              <a:rPr lang="en-US" dirty="0" smtClean="0">
                <a:solidFill>
                  <a:srgbClr val="62777F"/>
                </a:solidFill>
              </a:rPr>
              <a:t>#1a</a:t>
            </a:r>
            <a:r>
              <a:rPr lang="en-US" dirty="0">
                <a:solidFill>
                  <a:srgbClr val="62777F"/>
                </a:solidFill>
              </a:rPr>
              <a:t>: </a:t>
            </a:r>
            <a:r>
              <a:rPr lang="en-US" dirty="0" smtClean="0">
                <a:solidFill>
                  <a:srgbClr val="62777F"/>
                </a:solidFill>
              </a:rPr>
              <a:t>Clearing </a:t>
            </a:r>
            <a:r>
              <a:rPr lang="en-US" dirty="0">
                <a:solidFill>
                  <a:srgbClr val="62777F"/>
                </a:solidFill>
              </a:rPr>
              <a:t>Price is $</a:t>
            </a:r>
            <a:r>
              <a:rPr lang="en-US" dirty="0" smtClean="0">
                <a:solidFill>
                  <a:srgbClr val="62777F"/>
                </a:solidFill>
              </a:rPr>
              <a:t>10.00/kW-mo.</a:t>
            </a:r>
            <a:endParaRPr lang="en-US" dirty="0">
              <a:solidFill>
                <a:srgbClr val="62777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Recall: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participant with Resource A wants to shed the CSO but is concerned that demand </a:t>
            </a:r>
            <a:r>
              <a:rPr lang="en-US" dirty="0">
                <a:solidFill>
                  <a:srgbClr val="62777F"/>
                </a:solidFill>
              </a:rPr>
              <a:t>bids tend to </a:t>
            </a:r>
            <a:r>
              <a:rPr lang="en-US" i="1" dirty="0">
                <a:solidFill>
                  <a:srgbClr val="62777F"/>
                </a:solidFill>
              </a:rPr>
              <a:t>increase</a:t>
            </a:r>
            <a:r>
              <a:rPr lang="en-US" dirty="0">
                <a:solidFill>
                  <a:srgbClr val="62777F"/>
                </a:solidFill>
              </a:rPr>
              <a:t> the ARA clearing </a:t>
            </a:r>
            <a:r>
              <a:rPr lang="en-US" dirty="0" smtClean="0">
                <a:solidFill>
                  <a:srgbClr val="62777F"/>
                </a:solidFill>
              </a:rPr>
              <a:t>price 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The participant with Resource B wants to acquire a CSO but is concerned that supply offers </a:t>
            </a:r>
            <a:r>
              <a:rPr lang="en-US" dirty="0">
                <a:solidFill>
                  <a:srgbClr val="62777F"/>
                </a:solidFill>
              </a:rPr>
              <a:t>tend to </a:t>
            </a:r>
            <a:r>
              <a:rPr lang="en-US" i="1" dirty="0">
                <a:solidFill>
                  <a:srgbClr val="62777F"/>
                </a:solidFill>
              </a:rPr>
              <a:t>decrease</a:t>
            </a:r>
            <a:r>
              <a:rPr lang="en-US" dirty="0">
                <a:solidFill>
                  <a:srgbClr val="62777F"/>
                </a:solidFill>
              </a:rPr>
              <a:t> the ARA clearing </a:t>
            </a:r>
            <a:r>
              <a:rPr lang="en-US" dirty="0" smtClean="0">
                <a:solidFill>
                  <a:srgbClr val="62777F"/>
                </a:solidFill>
              </a:rPr>
              <a:t>price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2777F"/>
                </a:solidFill>
              </a:rPr>
              <a:t>For each participant, combining their bid or offer with an ART, they offset their concerns about ARA prices, whether or not the CSO is actually transferred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If prices </a:t>
            </a:r>
            <a:r>
              <a:rPr lang="en-US" i="1" dirty="0" smtClean="0">
                <a:solidFill>
                  <a:srgbClr val="62777F"/>
                </a:solidFill>
              </a:rPr>
              <a:t>increase</a:t>
            </a:r>
            <a:r>
              <a:rPr lang="en-US" dirty="0" smtClean="0">
                <a:solidFill>
                  <a:srgbClr val="62777F"/>
                </a:solidFill>
              </a:rPr>
              <a:t>, the ART becomes more valuable to the participant with Resource A, whether or not the resource sheds the CSO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If prices decrease, the ART becomes more valuable to the participant with Resource B, whether or not the resource acquires a CSO</a:t>
            </a:r>
            <a:endParaRPr lang="en-US" dirty="0">
              <a:solidFill>
                <a:srgbClr val="62777F"/>
              </a:solidFill>
            </a:endParaRPr>
          </a:p>
          <a:p>
            <a:endParaRPr lang="en-US" dirty="0">
              <a:solidFill>
                <a:srgbClr val="6277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63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Example #1a: Clearing Price is $10.00/kW-mo. </a:t>
            </a:r>
            <a:endParaRPr lang="en-US" dirty="0">
              <a:solidFill>
                <a:srgbClr val="6277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6357"/>
              </p:ext>
            </p:extLst>
          </p:nvPr>
        </p:nvGraphicFramePr>
        <p:xfrm>
          <a:off x="457200" y="1401763"/>
          <a:ext cx="82295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046514"/>
                <a:gridCol w="772886"/>
                <a:gridCol w="1295400"/>
                <a:gridCol w="1295400"/>
                <a:gridCol w="1338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 Clearing Price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 Price </a:t>
                      </a:r>
                      <a:r>
                        <a:rPr lang="en-US" sz="1600" dirty="0" smtClean="0"/>
                        <a:t>($/kW-mo.)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$/month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Price 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ART: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Resource A to Resource B; 100 MW in ROP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A: </a:t>
                      </a:r>
                      <a:r>
                        <a:rPr lang="en-US" b="1" i="1" baseline="0" dirty="0" smtClean="0">
                          <a:solidFill>
                            <a:schemeClr val="bg1"/>
                          </a:solidFill>
                        </a:rPr>
                        <a:t>Demand Bid does not clear; resource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keeps</a:t>
                      </a:r>
                      <a:r>
                        <a:rPr lang="en-US" b="1" i="1" baseline="0" dirty="0" smtClean="0">
                          <a:solidFill>
                            <a:schemeClr val="bg1"/>
                          </a:solidFill>
                        </a:rPr>
                        <a:t> CSO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Bid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Bid</a:t>
                      </a:r>
                      <a:r>
                        <a:rPr lang="en-US" baseline="0" dirty="0" smtClean="0"/>
                        <a:t> price - $9.25; bid does not clear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Keeps CSO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$250,000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B: Supply Offer clears; resource is credited ARA clearing price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Offer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($250,000)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345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reviews &amp; </a:t>
            </a:r>
            <a:r>
              <a:rPr lang="en-US" dirty="0" err="1" smtClean="0"/>
              <a:t>arT</a:t>
            </a:r>
            <a:r>
              <a:rPr lang="en-US" dirty="0" smtClean="0"/>
              <a:t> cancellation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743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2777F"/>
                </a:solidFill>
              </a:rPr>
              <a:t>When </a:t>
            </a:r>
            <a:r>
              <a:rPr lang="en-US" sz="2200" dirty="0">
                <a:solidFill>
                  <a:srgbClr val="62777F"/>
                </a:solidFill>
              </a:rPr>
              <a:t>a demand bid is rejected for reliability reasons the bid is not included in the </a:t>
            </a:r>
            <a:r>
              <a:rPr lang="en-US" sz="2200" dirty="0" smtClean="0">
                <a:solidFill>
                  <a:srgbClr val="62777F"/>
                </a:solidFill>
              </a:rPr>
              <a:t>auction - </a:t>
            </a:r>
            <a:r>
              <a:rPr lang="en-US" sz="2200" dirty="0">
                <a:solidFill>
                  <a:srgbClr val="62777F"/>
                </a:solidFill>
              </a:rPr>
              <a:t>the participant </a:t>
            </a:r>
            <a:r>
              <a:rPr lang="en-US" sz="2200" dirty="0" smtClean="0">
                <a:solidFill>
                  <a:srgbClr val="62777F"/>
                </a:solidFill>
              </a:rPr>
              <a:t>is </a:t>
            </a:r>
            <a:r>
              <a:rPr lang="en-US" sz="2200" dirty="0">
                <a:solidFill>
                  <a:srgbClr val="62777F"/>
                </a:solidFill>
              </a:rPr>
              <a:t>prevented from showing the demand bid in the ARA!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62777F"/>
                </a:solidFill>
              </a:rPr>
              <a:t>A </a:t>
            </a:r>
            <a:r>
              <a:rPr lang="en-US" sz="2200" dirty="0">
                <a:solidFill>
                  <a:srgbClr val="62777F"/>
                </a:solidFill>
              </a:rPr>
              <a:t>variation of Example 1 demonstrates </a:t>
            </a:r>
            <a:r>
              <a:rPr lang="en-US" sz="2200" dirty="0" smtClean="0">
                <a:solidFill>
                  <a:srgbClr val="62777F"/>
                </a:solidFill>
              </a:rPr>
              <a:t>a possible outcome if the ART is not cancelled when a demand bid is rejected for reliability reasons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86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62777F"/>
                </a:solidFill>
              </a:rPr>
              <a:t>Example #</a:t>
            </a:r>
            <a:r>
              <a:rPr lang="en-US" sz="2800" dirty="0" smtClean="0">
                <a:solidFill>
                  <a:srgbClr val="62777F"/>
                </a:solidFill>
              </a:rPr>
              <a:t>1b: </a:t>
            </a:r>
            <a:r>
              <a:rPr lang="en-US" sz="2800" dirty="0">
                <a:solidFill>
                  <a:srgbClr val="62777F"/>
                </a:solidFill>
              </a:rPr>
              <a:t>Demand Bid is Rejected for Reliability </a:t>
            </a:r>
            <a:r>
              <a:rPr lang="en-US" sz="2800" dirty="0" smtClean="0">
                <a:solidFill>
                  <a:srgbClr val="62777F"/>
                </a:solidFill>
              </a:rPr>
              <a:t>Reasons</a:t>
            </a:r>
            <a:r>
              <a:rPr lang="en-US" sz="2800" dirty="0">
                <a:solidFill>
                  <a:srgbClr val="62777F"/>
                </a:solidFill>
              </a:rPr>
              <a:t> </a:t>
            </a:r>
            <a:r>
              <a:rPr lang="en-US" sz="2800" i="1" dirty="0">
                <a:solidFill>
                  <a:srgbClr val="62777F"/>
                </a:solidFill>
              </a:rPr>
              <a:t>(if ART </a:t>
            </a:r>
            <a:r>
              <a:rPr lang="en-US" sz="2800" i="1" dirty="0" smtClean="0">
                <a:solidFill>
                  <a:srgbClr val="62777F"/>
                </a:solidFill>
              </a:rPr>
              <a:t>were not cancelled</a:t>
            </a:r>
            <a:r>
              <a:rPr lang="en-US" sz="2800" i="1" dirty="0">
                <a:solidFill>
                  <a:srgbClr val="62777F"/>
                </a:solidFill>
              </a:rPr>
              <a:t>)</a:t>
            </a:r>
            <a:endParaRPr lang="en-US" sz="2800" dirty="0">
              <a:solidFill>
                <a:srgbClr val="62777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9276"/>
              </p:ext>
            </p:extLst>
          </p:nvPr>
        </p:nvGraphicFramePr>
        <p:xfrm>
          <a:off x="457200" y="1401763"/>
          <a:ext cx="82295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046514"/>
                <a:gridCol w="772886"/>
                <a:gridCol w="1295400"/>
                <a:gridCol w="1295400"/>
                <a:gridCol w="1338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 Clearing Price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 Price </a:t>
                      </a:r>
                      <a:r>
                        <a:rPr lang="en-US" sz="1600" dirty="0" smtClean="0"/>
                        <a:t>($/kW-mo.)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$/month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Price </a:t>
                      </a:r>
                    </a:p>
                    <a:p>
                      <a:pPr algn="ctr"/>
                      <a:r>
                        <a:rPr lang="en-US" sz="1600" dirty="0" smtClean="0"/>
                        <a:t>($/kW-mo.)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ART: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Resource A to Resource B; 100 MW in ROP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A: </a:t>
                      </a:r>
                      <a:r>
                        <a:rPr lang="en-US" b="1" i="1" baseline="0" dirty="0" smtClean="0">
                          <a:solidFill>
                            <a:schemeClr val="bg1"/>
                          </a:solidFill>
                        </a:rPr>
                        <a:t>Demand Bid is rejected; resource </a:t>
                      </a:r>
                      <a:r>
                        <a:rPr lang="en-US" b="1" i="1" u="sng" baseline="0" dirty="0" smtClean="0">
                          <a:solidFill>
                            <a:schemeClr val="bg1"/>
                          </a:solidFill>
                        </a:rPr>
                        <a:t>keeps</a:t>
                      </a:r>
                      <a:r>
                        <a:rPr lang="en-US" b="1" i="1" baseline="0" dirty="0" smtClean="0">
                          <a:solidFill>
                            <a:schemeClr val="bg1"/>
                          </a:solidFill>
                        </a:rPr>
                        <a:t> CSO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Bid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Bid</a:t>
                      </a:r>
                      <a:r>
                        <a:rPr lang="en-US" baseline="0" dirty="0" smtClean="0"/>
                        <a:t> is rejected for reliability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Keeps CSO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$ 7.11*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dbl" baseline="0" dirty="0" smtClean="0">
                          <a:solidFill>
                            <a:srgbClr val="FF0000"/>
                          </a:solidFill>
                        </a:rPr>
                        <a:t>($39,000)</a:t>
                      </a:r>
                      <a:endParaRPr lang="en-US" b="1" u="dbl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62777F"/>
                          </a:solidFill>
                        </a:rPr>
                        <a:t>* </a:t>
                      </a:r>
                      <a:r>
                        <a:rPr lang="en-US" sz="1600" i="1" dirty="0" smtClean="0">
                          <a:solidFill>
                            <a:srgbClr val="62777F"/>
                          </a:solidFill>
                        </a:rPr>
                        <a:t>The total system CSO amount increased 100 MW; </a:t>
                      </a:r>
                      <a:r>
                        <a:rPr lang="en-US" sz="1600" dirty="0" smtClean="0">
                          <a:solidFill>
                            <a:srgbClr val="62777F"/>
                          </a:solidFill>
                        </a:rPr>
                        <a:t>$7.11/kW-mo.</a:t>
                      </a:r>
                      <a:endParaRPr lang="en-US" sz="1600" i="1" dirty="0" smtClean="0">
                        <a:solidFill>
                          <a:srgbClr val="62777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B: Supply Offer clears; resource is credited ARA clearing price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Supply Offer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dbl" baseline="0" dirty="0" smtClean="0"/>
                        <a:t>$39,000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Variable partial CSO substitutability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2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Background: CSO Substitutability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For Capacity </a:t>
            </a:r>
            <a:r>
              <a:rPr lang="en-US" u="sng" dirty="0">
                <a:solidFill>
                  <a:srgbClr val="62777F"/>
                </a:solidFill>
              </a:rPr>
              <a:t>Commitment Periods </a:t>
            </a:r>
            <a:r>
              <a:rPr lang="en-US" u="sng" dirty="0" smtClean="0">
                <a:solidFill>
                  <a:srgbClr val="62777F"/>
                </a:solidFill>
              </a:rPr>
              <a:t>(CCPs) through </a:t>
            </a:r>
            <a:r>
              <a:rPr lang="en-US" u="sng" dirty="0">
                <a:solidFill>
                  <a:srgbClr val="62777F"/>
                </a:solidFill>
              </a:rPr>
              <a:t>CCP </a:t>
            </a:r>
            <a:r>
              <a:rPr lang="en-US" u="sng" dirty="0" smtClean="0">
                <a:solidFill>
                  <a:srgbClr val="62777F"/>
                </a:solidFill>
              </a:rPr>
              <a:t>10</a:t>
            </a:r>
            <a:endParaRPr lang="en-US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Fixed zone demand parameters were used, which relied on transfers being either:</a:t>
            </a:r>
          </a:p>
          <a:p>
            <a:pPr marL="914400" lvl="1" indent="-457200"/>
            <a:r>
              <a:rPr lang="en-US" b="1" dirty="0" smtClean="0">
                <a:solidFill>
                  <a:srgbClr val="62777F"/>
                </a:solidFill>
              </a:rPr>
              <a:t>Fully </a:t>
            </a:r>
            <a:r>
              <a:rPr lang="en-US" b="1" dirty="0">
                <a:solidFill>
                  <a:srgbClr val="62777F"/>
                </a:solidFill>
              </a:rPr>
              <a:t>substitutable </a:t>
            </a:r>
            <a:r>
              <a:rPr lang="en-US" dirty="0">
                <a:solidFill>
                  <a:srgbClr val="62777F"/>
                </a:solidFill>
              </a:rPr>
              <a:t>(kW-for-kW</a:t>
            </a:r>
            <a:r>
              <a:rPr lang="en-US" dirty="0" smtClean="0">
                <a:solidFill>
                  <a:srgbClr val="62777F"/>
                </a:solidFill>
              </a:rPr>
              <a:t>), or</a:t>
            </a:r>
          </a:p>
          <a:p>
            <a:pPr marL="914400" lvl="1" indent="-457200"/>
            <a:r>
              <a:rPr lang="en-US" b="1" dirty="0" smtClean="0">
                <a:solidFill>
                  <a:srgbClr val="62777F"/>
                </a:solidFill>
              </a:rPr>
              <a:t>Not </a:t>
            </a:r>
            <a:r>
              <a:rPr lang="en-US" b="1" dirty="0">
                <a:solidFill>
                  <a:srgbClr val="62777F"/>
                </a:solidFill>
              </a:rPr>
              <a:t>allowed </a:t>
            </a:r>
            <a:r>
              <a:rPr lang="en-US" dirty="0">
                <a:solidFill>
                  <a:srgbClr val="62777F"/>
                </a:solidFill>
              </a:rPr>
              <a:t>if it would violate </a:t>
            </a:r>
            <a:r>
              <a:rPr lang="en-US" dirty="0" smtClean="0">
                <a:solidFill>
                  <a:srgbClr val="62777F"/>
                </a:solidFill>
              </a:rPr>
              <a:t>the </a:t>
            </a:r>
            <a:r>
              <a:rPr lang="en-US" dirty="0">
                <a:solidFill>
                  <a:srgbClr val="62777F"/>
                </a:solidFill>
              </a:rPr>
              <a:t>fixed demand </a:t>
            </a:r>
            <a:r>
              <a:rPr lang="en-US" dirty="0" smtClean="0">
                <a:solidFill>
                  <a:srgbClr val="62777F"/>
                </a:solidFill>
              </a:rPr>
              <a:t>requirement</a:t>
            </a:r>
            <a:endParaRPr lang="en-US" dirty="0">
              <a:solidFill>
                <a:srgbClr val="62777F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62777F"/>
                </a:solidFill>
              </a:rPr>
              <a:t>Beginning with CCP 11</a:t>
            </a:r>
            <a:r>
              <a:rPr lang="en-US" dirty="0" smtClean="0">
                <a:solidFill>
                  <a:srgbClr val="62777F"/>
                </a:solidFill>
              </a:rPr>
              <a:t>, MRI-based </a:t>
            </a:r>
            <a:r>
              <a:rPr lang="en-US" dirty="0">
                <a:solidFill>
                  <a:srgbClr val="62777F"/>
                </a:solidFill>
              </a:rPr>
              <a:t>zone </a:t>
            </a:r>
            <a:r>
              <a:rPr lang="en-US" dirty="0" smtClean="0">
                <a:solidFill>
                  <a:srgbClr val="62777F"/>
                </a:solidFill>
              </a:rPr>
              <a:t>demand curves are used </a:t>
            </a:r>
            <a:endParaRPr lang="en-US" i="1" dirty="0" smtClean="0">
              <a:solidFill>
                <a:srgbClr val="62777F"/>
              </a:solidFill>
            </a:endParaRPr>
          </a:p>
          <a:p>
            <a:r>
              <a:rPr lang="en-US" dirty="0" smtClean="0">
                <a:solidFill>
                  <a:srgbClr val="62777F"/>
                </a:solidFill>
              </a:rPr>
              <a:t>CSO transfers are allowed across zone boundaries at all points; </a:t>
            </a:r>
            <a:r>
              <a:rPr lang="en-US" b="1" i="1" dirty="0" smtClean="0">
                <a:solidFill>
                  <a:srgbClr val="62777F"/>
                </a:solidFill>
              </a:rPr>
              <a:t>there are no fixed requirements to prohibit transfers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Capacity </a:t>
            </a:r>
            <a:r>
              <a:rPr lang="en-US" dirty="0">
                <a:solidFill>
                  <a:srgbClr val="62777F"/>
                </a:solidFill>
              </a:rPr>
              <a:t>is </a:t>
            </a:r>
            <a:r>
              <a:rPr lang="en-US" dirty="0" smtClean="0">
                <a:solidFill>
                  <a:srgbClr val="62777F"/>
                </a:solidFill>
              </a:rPr>
              <a:t>now substitutable at all points; </a:t>
            </a:r>
            <a:r>
              <a:rPr lang="en-US" b="1" i="1" dirty="0" smtClean="0">
                <a:solidFill>
                  <a:srgbClr val="62777F"/>
                </a:solidFill>
              </a:rPr>
              <a:t>but the substitution is not kW-for-kW at all points</a:t>
            </a:r>
            <a:endParaRPr lang="en-US" b="1" i="1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Recall Some of the Challenges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62777F"/>
                </a:solidFill>
              </a:rPr>
              <a:t>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should allow for partial substitutability across constrained zone </a:t>
            </a:r>
            <a:r>
              <a:rPr lang="en-US" dirty="0" smtClean="0">
                <a:solidFill>
                  <a:srgbClr val="62777F"/>
                </a:solidFill>
              </a:rPr>
              <a:t>boundaries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i="1" dirty="0">
                <a:solidFill>
                  <a:srgbClr val="62777F"/>
                </a:solidFill>
              </a:rPr>
              <a:t>How would CSO </a:t>
            </a:r>
            <a:r>
              <a:rPr lang="en-US" i="1" dirty="0" err="1">
                <a:solidFill>
                  <a:srgbClr val="62777F"/>
                </a:solidFill>
              </a:rPr>
              <a:t>Bilaterals</a:t>
            </a:r>
            <a:r>
              <a:rPr lang="en-US" i="1" dirty="0">
                <a:solidFill>
                  <a:srgbClr val="62777F"/>
                </a:solidFill>
              </a:rPr>
              <a:t> work if </a:t>
            </a:r>
            <a:r>
              <a:rPr lang="en-US" i="1" u="sng" dirty="0">
                <a:solidFill>
                  <a:srgbClr val="62777F"/>
                </a:solidFill>
              </a:rPr>
              <a:t>not</a:t>
            </a:r>
            <a:r>
              <a:rPr lang="en-US" i="1" dirty="0">
                <a:solidFill>
                  <a:srgbClr val="62777F"/>
                </a:solidFill>
              </a:rPr>
              <a:t> kW-for-kW?  </a:t>
            </a:r>
            <a:r>
              <a:rPr lang="en-US" i="1" dirty="0" smtClean="0">
                <a:solidFill>
                  <a:srgbClr val="62777F"/>
                </a:solidFill>
              </a:rPr>
              <a:t>A ratio?</a:t>
            </a:r>
            <a:endParaRPr lang="en-US" dirty="0">
              <a:solidFill>
                <a:srgbClr val="62777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CSO Bilateral quantities might require ‘adjustments’ if they do not reflect substitutability rates </a:t>
            </a:r>
            <a:r>
              <a:rPr lang="en-US" dirty="0" smtClean="0">
                <a:solidFill>
                  <a:srgbClr val="62777F"/>
                </a:solidFill>
              </a:rPr>
              <a:t>properly</a:t>
            </a:r>
            <a:endParaRPr lang="en-US" dirty="0">
              <a:solidFill>
                <a:srgbClr val="62777F"/>
              </a:solidFill>
            </a:endParaRPr>
          </a:p>
          <a:p>
            <a:pPr lvl="1"/>
            <a:r>
              <a:rPr lang="en-US" i="1" dirty="0" smtClean="0">
                <a:solidFill>
                  <a:srgbClr val="62777F"/>
                </a:solidFill>
              </a:rPr>
              <a:t>What </a:t>
            </a:r>
            <a:r>
              <a:rPr lang="en-US" i="1" dirty="0">
                <a:solidFill>
                  <a:srgbClr val="62777F"/>
                </a:solidFill>
              </a:rPr>
              <a:t>happens if the </a:t>
            </a:r>
            <a:r>
              <a:rPr lang="en-US" i="1" u="sng" dirty="0">
                <a:solidFill>
                  <a:srgbClr val="62777F"/>
                </a:solidFill>
              </a:rPr>
              <a:t>submitted</a:t>
            </a:r>
            <a:r>
              <a:rPr lang="en-US" i="1" dirty="0">
                <a:solidFill>
                  <a:srgbClr val="62777F"/>
                </a:solidFill>
              </a:rPr>
              <a:t> ratio needs to be adjusted</a:t>
            </a:r>
            <a:r>
              <a:rPr lang="en-US" i="1" dirty="0" smtClean="0">
                <a:solidFill>
                  <a:srgbClr val="62777F"/>
                </a:solidFill>
              </a:rPr>
              <a:t>?</a:t>
            </a:r>
            <a:endParaRPr lang="en-US" dirty="0">
              <a:solidFill>
                <a:srgbClr val="62777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62777F"/>
                </a:solidFill>
              </a:rPr>
              <a:t>The order in which CSO </a:t>
            </a:r>
            <a:r>
              <a:rPr lang="en-US" dirty="0" err="1">
                <a:solidFill>
                  <a:srgbClr val="62777F"/>
                </a:solidFill>
              </a:rPr>
              <a:t>Bilaterals</a:t>
            </a:r>
            <a:r>
              <a:rPr lang="en-US" dirty="0">
                <a:solidFill>
                  <a:srgbClr val="62777F"/>
                </a:solidFill>
              </a:rPr>
              <a:t> are processed (administratively) can affect </a:t>
            </a:r>
            <a:r>
              <a:rPr lang="en-US" dirty="0" smtClean="0">
                <a:solidFill>
                  <a:srgbClr val="62777F"/>
                </a:solidFill>
              </a:rPr>
              <a:t>outcomes</a:t>
            </a:r>
            <a:endParaRPr lang="en-US" i="1" dirty="0">
              <a:solidFill>
                <a:srgbClr val="62777F"/>
              </a:solidFill>
            </a:endParaRPr>
          </a:p>
          <a:p>
            <a:pPr lvl="1"/>
            <a:r>
              <a:rPr lang="en-US" i="1" dirty="0">
                <a:solidFill>
                  <a:srgbClr val="62777F"/>
                </a:solidFill>
              </a:rPr>
              <a:t>The partial substitutability ratio changes with each transaction, so assuming we solve the first two challenges, how would </a:t>
            </a:r>
            <a:r>
              <a:rPr lang="en-US" i="1" dirty="0" err="1" smtClean="0">
                <a:solidFill>
                  <a:srgbClr val="62777F"/>
                </a:solidFill>
              </a:rPr>
              <a:t>bilaterals</a:t>
            </a:r>
            <a:r>
              <a:rPr lang="en-US" i="1" dirty="0" smtClean="0">
                <a:solidFill>
                  <a:srgbClr val="62777F"/>
                </a:solidFill>
              </a:rPr>
              <a:t> </a:t>
            </a:r>
            <a:r>
              <a:rPr lang="en-US" i="1" dirty="0">
                <a:solidFill>
                  <a:srgbClr val="62777F"/>
                </a:solidFill>
              </a:rPr>
              <a:t>be processed?  Sequentially, batched?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i="1" dirty="0">
              <a:solidFill>
                <a:srgbClr val="62777F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5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2777F"/>
                </a:solidFill>
              </a:rPr>
              <a:t>How to Facilitate ‘Private’ Transfers?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advantage of a ‘private’ transfer versus the annual reconfiguration auction (ARA) is price certainty</a:t>
            </a:r>
          </a:p>
          <a:p>
            <a:pPr marL="917575" lvl="1"/>
            <a:r>
              <a:rPr lang="en-US" dirty="0">
                <a:solidFill>
                  <a:schemeClr val="tx1"/>
                </a:solidFill>
              </a:rPr>
              <a:t>Participant A: What price can I shed this CSO?</a:t>
            </a:r>
          </a:p>
          <a:p>
            <a:pPr marL="917575" lvl="1"/>
            <a:r>
              <a:rPr lang="en-US" dirty="0">
                <a:solidFill>
                  <a:schemeClr val="tx1"/>
                </a:solidFill>
              </a:rPr>
              <a:t>Participant B: What price can I acquire a CSO?</a:t>
            </a:r>
          </a:p>
          <a:p>
            <a:r>
              <a:rPr lang="en-US" dirty="0" smtClean="0">
                <a:solidFill>
                  <a:srgbClr val="62777F"/>
                </a:solidFill>
              </a:rPr>
              <a:t>If </a:t>
            </a:r>
            <a:r>
              <a:rPr lang="en-US" dirty="0">
                <a:solidFill>
                  <a:srgbClr val="62777F"/>
                </a:solidFill>
              </a:rPr>
              <a:t>we ignore partial </a:t>
            </a:r>
            <a:r>
              <a:rPr lang="en-US" dirty="0" smtClean="0">
                <a:solidFill>
                  <a:srgbClr val="62777F"/>
                </a:solidFill>
              </a:rPr>
              <a:t>substitutability </a:t>
            </a:r>
            <a:r>
              <a:rPr lang="en-US" dirty="0">
                <a:solidFill>
                  <a:srgbClr val="62777F"/>
                </a:solidFill>
              </a:rPr>
              <a:t>there is no accounting for the </a:t>
            </a:r>
            <a:r>
              <a:rPr lang="en-US" dirty="0" smtClean="0">
                <a:solidFill>
                  <a:srgbClr val="62777F"/>
                </a:solidFill>
              </a:rPr>
              <a:t>impact on the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it improves, consumers are advantaged at suppliers’ </a:t>
            </a:r>
            <a:r>
              <a:rPr lang="en-US" dirty="0" smtClean="0">
                <a:solidFill>
                  <a:schemeClr val="tx1"/>
                </a:solidFill>
              </a:rPr>
              <a:t>expense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it worsens, suppliers are advantaged at consumers’ </a:t>
            </a:r>
            <a:r>
              <a:rPr lang="en-US" dirty="0" smtClean="0">
                <a:solidFill>
                  <a:schemeClr val="tx1"/>
                </a:solidFill>
              </a:rPr>
              <a:t>expense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mechanism is needed that:</a:t>
            </a:r>
            <a:endParaRPr 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62777F"/>
                </a:solidFill>
              </a:rPr>
              <a:t>Provides </a:t>
            </a:r>
            <a:r>
              <a:rPr lang="en-US" dirty="0">
                <a:solidFill>
                  <a:srgbClr val="62777F"/>
                </a:solidFill>
              </a:rPr>
              <a:t>price </a:t>
            </a:r>
            <a:r>
              <a:rPr lang="en-US" dirty="0" smtClean="0">
                <a:solidFill>
                  <a:srgbClr val="62777F"/>
                </a:solidFill>
              </a:rPr>
              <a:t>certainty for annual CSO transfers, </a:t>
            </a:r>
            <a:r>
              <a:rPr lang="en-US" dirty="0">
                <a:solidFill>
                  <a:srgbClr val="62777F"/>
                </a:solidFill>
              </a:rPr>
              <a:t>and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62777F"/>
                </a:solidFill>
              </a:rPr>
              <a:t>Accounts for the impact on the system</a:t>
            </a:r>
            <a:endParaRPr lang="en-US" b="1" dirty="0" smtClean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NEPOOL Technical Committees</Template>
  <TotalTime>0</TotalTime>
  <Words>3860</Words>
  <Application>Microsoft Office PowerPoint</Application>
  <PresentationFormat>On-screen Show (4:3)</PresentationFormat>
  <Paragraphs>600</Paragraphs>
  <Slides>58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Presentation - NEPOOL Technical Committees</vt:lpstr>
      <vt:lpstr>blank</vt:lpstr>
      <vt:lpstr>PowerPoint Presentation</vt:lpstr>
      <vt:lpstr>PowerPoint Presentation</vt:lpstr>
      <vt:lpstr>Problem Summary</vt:lpstr>
      <vt:lpstr>Proposal</vt:lpstr>
      <vt:lpstr>Today’s Topics</vt:lpstr>
      <vt:lpstr>Background</vt:lpstr>
      <vt:lpstr>Background: CSO Substitutability</vt:lpstr>
      <vt:lpstr>Recall Some of the Challenges</vt:lpstr>
      <vt:lpstr>How to Facilitate ‘Private’ Transfers?</vt:lpstr>
      <vt:lpstr>A new mechanism: annual reconfiguration transactions</vt:lpstr>
      <vt:lpstr>Annual Reconfiguration Transaction (ART)</vt:lpstr>
      <vt:lpstr>How Does an ART Work?</vt:lpstr>
      <vt:lpstr>annual reconfiguration transactions: Examples &amp; Observations</vt:lpstr>
      <vt:lpstr>The Situation: Shedding Resource – Resource A</vt:lpstr>
      <vt:lpstr>The Situation: Acquiring Resource – Resource B</vt:lpstr>
      <vt:lpstr>General Parameters</vt:lpstr>
      <vt:lpstr>Example #1:  A simple example to show how arts work</vt:lpstr>
      <vt:lpstr>Example #1: ART Terms</vt:lpstr>
      <vt:lpstr>Example #1: Parameters</vt:lpstr>
      <vt:lpstr>Example #1: Effective Price</vt:lpstr>
      <vt:lpstr>Example #1: Observations</vt:lpstr>
      <vt:lpstr>Example #2: Crossing a zone boundary</vt:lpstr>
      <vt:lpstr>Example #2: ART Terms</vt:lpstr>
      <vt:lpstr>Example #2: Parameters</vt:lpstr>
      <vt:lpstr>Example #2: Effective Price</vt:lpstr>
      <vt:lpstr>Example #2: Observations</vt:lpstr>
      <vt:lpstr>Example #2: More Observations</vt:lpstr>
      <vt:lpstr>Example #3: Different sized bid &amp; offer</vt:lpstr>
      <vt:lpstr>Example #3: ART Terms</vt:lpstr>
      <vt:lpstr>Example #3: Parameters</vt:lpstr>
      <vt:lpstr>Example #3: Effective Price</vt:lpstr>
      <vt:lpstr>Example #3: Observations</vt:lpstr>
      <vt:lpstr>Wrap-up: Conclusions from examples</vt:lpstr>
      <vt:lpstr>Conclusions</vt:lpstr>
      <vt:lpstr>Challenges Overcome</vt:lpstr>
      <vt:lpstr>Other ART Observations</vt:lpstr>
      <vt:lpstr> annual reconfiguration transactions: the specifics</vt:lpstr>
      <vt:lpstr>Annual Reconfiguration Transaction (ART)</vt:lpstr>
      <vt:lpstr>How an ART is Submitted - Similarities</vt:lpstr>
      <vt:lpstr>How an ART is Submitted - Differences</vt:lpstr>
      <vt:lpstr>ART Settlement</vt:lpstr>
      <vt:lpstr>Limits and Reliability Reviews</vt:lpstr>
      <vt:lpstr>Conclusion</vt:lpstr>
      <vt:lpstr>Conclusion</vt:lpstr>
      <vt:lpstr>About ARA1 for CCP 11</vt:lpstr>
      <vt:lpstr>Annual CSO Bilateral &amp; ARA Volume</vt:lpstr>
      <vt:lpstr>Stakeholder Schedule</vt:lpstr>
      <vt:lpstr>PowerPoint Presentation</vt:lpstr>
      <vt:lpstr>Acronyms Used in this Presentation</vt:lpstr>
      <vt:lpstr>Appendix </vt:lpstr>
      <vt:lpstr>Link to Prior Presentation</vt:lpstr>
      <vt:lpstr>Substitutability Comparison</vt:lpstr>
      <vt:lpstr>Annual Reconfiguration Auction Schedule and Demand Parameters Used</vt:lpstr>
      <vt:lpstr>Clearing the Ara is not required</vt:lpstr>
      <vt:lpstr>Example #1a: Clearing Price is $10.00/kW-mo.</vt:lpstr>
      <vt:lpstr>Example #1a: Clearing Price is $10.00/kW-mo. </vt:lpstr>
      <vt:lpstr>Reliability reviews &amp; arT cancellation</vt:lpstr>
      <vt:lpstr>Example #1b: Demand Bid is Rejected for Reliability Reasons (if ART were not cancelled)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2017-06-07T19:08:22Z</dcterms:created>
  <dcterms:modified xsi:type="dcterms:W3CDTF">2017-07-05T14:11:09Z</dcterms:modified>
</cp:coreProperties>
</file>