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708" r:id="rId2"/>
  </p:sldMasterIdLst>
  <p:notesMasterIdLst>
    <p:notesMasterId r:id="rId12"/>
  </p:notesMasterIdLst>
  <p:handoutMasterIdLst>
    <p:handoutMasterId r:id="rId13"/>
  </p:handoutMasterIdLst>
  <p:sldIdLst>
    <p:sldId id="263" r:id="rId3"/>
    <p:sldId id="264" r:id="rId4"/>
    <p:sldId id="268" r:id="rId5"/>
    <p:sldId id="265" r:id="rId6"/>
    <p:sldId id="267" r:id="rId7"/>
    <p:sldId id="269" r:id="rId8"/>
    <p:sldId id="271" r:id="rId9"/>
    <p:sldId id="266" r:id="rId10"/>
    <p:sldId id="270" r:id="rId11"/>
  </p:sldIdLst>
  <p:sldSz cx="9144000" cy="5143500" type="screen16x9"/>
  <p:notesSz cx="7010400" cy="92964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C1F25"/>
    <a:srgbClr val="FBB92F"/>
    <a:srgbClr val="77BD2A"/>
    <a:srgbClr val="62777F"/>
    <a:srgbClr val="6FA943"/>
    <a:srgbClr val="B9D257"/>
    <a:srgbClr val="F68920"/>
    <a:srgbClr val="8555A1"/>
    <a:srgbClr val="1E6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58" autoAdjust="0"/>
    <p:restoredTop sz="89965" autoAdjust="0"/>
  </p:normalViewPr>
  <p:slideViewPr>
    <p:cSldViewPr>
      <p:cViewPr varScale="1">
        <p:scale>
          <a:sx n="92" d="100"/>
          <a:sy n="92" d="100"/>
        </p:scale>
        <p:origin x="-936" y="-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708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7" cy="464981"/>
          </a:xfrm>
          <a:prstGeom prst="rect">
            <a:avLst/>
          </a:prstGeom>
        </p:spPr>
        <p:txBody>
          <a:bodyPr vert="horz" lIns="92114" tIns="46057" rIns="92114" bIns="4605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72" y="0"/>
            <a:ext cx="3037627" cy="464981"/>
          </a:xfrm>
          <a:prstGeom prst="rect">
            <a:avLst/>
          </a:prstGeom>
        </p:spPr>
        <p:txBody>
          <a:bodyPr vert="horz" lIns="92114" tIns="46057" rIns="92114" bIns="46057" rtlCol="0"/>
          <a:lstStyle>
            <a:lvl1pPr algn="r">
              <a:defRPr sz="1300"/>
            </a:lvl1pPr>
          </a:lstStyle>
          <a:p>
            <a:fld id="{F87AAE7F-D37E-4830-9F5E-F36A5F180179}" type="datetimeFigureOut">
              <a:rPr lang="en-US" smtClean="0"/>
              <a:t>4/27/2018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2"/>
            <a:ext cx="3037627" cy="464981"/>
          </a:xfrm>
          <a:prstGeom prst="rect">
            <a:avLst/>
          </a:prstGeom>
        </p:spPr>
        <p:txBody>
          <a:bodyPr vert="horz" lIns="92114" tIns="46057" rIns="92114" bIns="4605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72" y="8829822"/>
            <a:ext cx="3037627" cy="464981"/>
          </a:xfrm>
          <a:prstGeom prst="rect">
            <a:avLst/>
          </a:prstGeom>
        </p:spPr>
        <p:txBody>
          <a:bodyPr vert="horz" lIns="92114" tIns="46057" rIns="92114" bIns="46057" rtlCol="0" anchor="b"/>
          <a:lstStyle>
            <a:lvl1pPr algn="r">
              <a:defRPr sz="1300"/>
            </a:lvl1pPr>
          </a:lstStyle>
          <a:p>
            <a:fld id="{8FE02180-CD27-4473-AA37-00085480B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11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/>
          <a:lstStyle>
            <a:lvl1pPr algn="r">
              <a:defRPr sz="1300"/>
            </a:lvl1pPr>
          </a:lstStyle>
          <a:p>
            <a:fld id="{9EDDEDB6-CD57-44C2-AB19-AC7D3BB8FF8E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3" tIns="46587" rIns="93173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73" tIns="46587" rIns="93173" bIns="465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</p:spPr>
        <p:txBody>
          <a:bodyPr vert="horz" lIns="93173" tIns="46587" rIns="93173" bIns="46587" rtlCol="0" anchor="b"/>
          <a:lstStyle>
            <a:lvl1pPr algn="r">
              <a:defRPr sz="1300"/>
            </a:lvl1pPr>
          </a:lstStyle>
          <a:p>
            <a:fld id="{530677A1-BB48-42A6-9D40-5F3F87EA9D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805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0677A1-BB48-42A6-9D40-5F3F87EA9D2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40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://www.iso-ne.com/isoexpress/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jpeg"/><Relationship Id="rId12" Type="http://schemas.openxmlformats.org/officeDocument/2006/relationships/image" Target="../media/image12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8.jpeg"/><Relationship Id="rId10" Type="http://schemas.openxmlformats.org/officeDocument/2006/relationships/image" Target="../media/image11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s://twitter.com/isonewengland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3289002" y="196701"/>
            <a:ext cx="5559552" cy="228600"/>
          </a:xfrm>
        </p:spPr>
        <p:txBody>
          <a:bodyPr anchor="ctr">
            <a:noAutofit/>
          </a:bodyPr>
          <a:lstStyle>
            <a:lvl1pPr algn="r">
              <a:buNone/>
              <a:defRPr sz="1100" kern="0" cap="all" spc="300" baseline="0">
                <a:solidFill>
                  <a:srgbClr val="000000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  <a:lvl3pPr>
              <a:buNone/>
              <a:defRPr sz="1800">
                <a:solidFill>
                  <a:schemeClr val="bg1"/>
                </a:solidFill>
              </a:defRPr>
            </a:lvl3pPr>
            <a:lvl4pPr>
              <a:buNone/>
              <a:defRPr sz="1800">
                <a:solidFill>
                  <a:schemeClr val="bg1"/>
                </a:solidFill>
              </a:defRPr>
            </a:lvl4pPr>
            <a:lvl5pPr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03533" y="2435745"/>
            <a:ext cx="5559552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3289002" y="3835698"/>
            <a:ext cx="5559552" cy="28575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24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3289002" y="4186573"/>
            <a:ext cx="5559552" cy="28575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050" i="0" kern="0" cap="all" spc="3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PRESENTER TITLE ALL CAPS</a:t>
            </a:r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3289002" y="2606760"/>
            <a:ext cx="5559552" cy="65079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 smtClean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6600" y="1064579"/>
            <a:ext cx="5562600" cy="120015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400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 smtClean="0"/>
              <a:t>Title of Presentation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8980" y="1892458"/>
            <a:ext cx="2287543" cy="1086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581891"/>
            <a:ext cx="5334000" cy="40005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99" y="2400300"/>
            <a:ext cx="3880514" cy="63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3846"/>
            <a:ext cx="4038600" cy="357530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3846"/>
            <a:ext cx="4038600" cy="3575304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6132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54956"/>
            <a:ext cx="4040188" cy="3074194"/>
          </a:xfrm>
        </p:spPr>
        <p:txBody>
          <a:bodyPr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56132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554956"/>
            <a:ext cx="4041775" cy="3074194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457200" y="1056132"/>
            <a:ext cx="8229600" cy="357187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457200" y="1053846"/>
            <a:ext cx="8229600" cy="357530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457200" y="1053846"/>
            <a:ext cx="8229600" cy="357530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505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645152" y="1056132"/>
            <a:ext cx="4041648" cy="357530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53846"/>
            <a:ext cx="4038600" cy="357530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200" y="1053846"/>
            <a:ext cx="4041648" cy="357555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42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645152" y="1056132"/>
            <a:ext cx="4041648" cy="357301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76706"/>
            <a:ext cx="4038600" cy="357530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457200" y="1076707"/>
            <a:ext cx="4041648" cy="357404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43051"/>
            <a:ext cx="7772400" cy="1021556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571751"/>
            <a:ext cx="7772400" cy="1125140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725162"/>
            <a:ext cx="9143992" cy="425513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3900856" y="4745736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505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645152" y="1056132"/>
            <a:ext cx="4041648" cy="357530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56132"/>
            <a:ext cx="4038600" cy="3575304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57200" y="1056132"/>
            <a:ext cx="4041648" cy="357555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276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645152" y="1056132"/>
            <a:ext cx="4041648" cy="357301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56132"/>
            <a:ext cx="4038600" cy="357301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457200" y="1056132"/>
            <a:ext cx="4041648" cy="357326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276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645152" y="1056132"/>
            <a:ext cx="4041648" cy="357301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56132"/>
            <a:ext cx="4038600" cy="357301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457200" y="1056132"/>
            <a:ext cx="4041648" cy="357326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56132"/>
            <a:ext cx="4038600" cy="3574272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645152" y="1056132"/>
            <a:ext cx="4041648" cy="357301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056132"/>
            <a:ext cx="4038600" cy="3573018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18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457200" y="1056132"/>
            <a:ext cx="4041648" cy="357176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icon to add clip 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657351"/>
            <a:ext cx="7772400" cy="102155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 cap="none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Topic Title (36pt)</a:t>
            </a:r>
            <a:endParaRPr lang="en-US" dirty="0"/>
          </a:p>
        </p:txBody>
      </p:sp>
      <p:sp>
        <p:nvSpPr>
          <p:cNvPr id="5" name="Subtitle 1.5"/>
          <p:cNvSpPr>
            <a:spLocks noGrp="1"/>
          </p:cNvSpPr>
          <p:nvPr>
            <p:ph type="body" idx="1" hasCustomPrompt="1"/>
          </p:nvPr>
        </p:nvSpPr>
        <p:spPr>
          <a:xfrm>
            <a:off x="685800" y="2686051"/>
            <a:ext cx="7772400" cy="112514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Subtitle of Topic (optional)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706880" y="4457701"/>
            <a:ext cx="7360920" cy="290393"/>
          </a:xfrm>
          <a:prstGeom prst="roundRect">
            <a:avLst>
              <a:gd name="adj" fmla="val 8861"/>
            </a:avLst>
          </a:prstGeom>
        </p:spPr>
        <p:txBody>
          <a:bodyPr/>
          <a:lstStyle>
            <a:lvl1pPr algn="r">
              <a:defRPr i="1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Optional: use this for references or other footnotes (18pt )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457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494586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94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43051"/>
            <a:ext cx="7772400" cy="1021556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571751"/>
            <a:ext cx="7772400" cy="1125140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 descr="ISO049-PowerPoint-d1-revised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5162"/>
            <a:ext cx="9144000" cy="42551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4745736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65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494586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02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43051"/>
            <a:ext cx="7772400" cy="1021556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571751"/>
            <a:ext cx="7772400" cy="1125140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725162"/>
            <a:ext cx="9143992" cy="42551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4745736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8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543051"/>
            <a:ext cx="7772400" cy="1021556"/>
          </a:xfrm>
        </p:spPr>
        <p:txBody>
          <a:bodyPr anchor="b"/>
          <a:lstStyle>
            <a:lvl1pPr algn="l">
              <a:defRPr sz="32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transitional slide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2571751"/>
            <a:ext cx="7772400" cy="1125140"/>
          </a:xfrm>
        </p:spPr>
        <p:txBody>
          <a:bodyPr anchor="t"/>
          <a:lstStyle>
            <a:lvl1pPr marL="0" indent="0">
              <a:buNone/>
              <a:defRPr sz="2400" i="1" baseline="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725162"/>
            <a:ext cx="9143992" cy="42551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3900856" y="4745736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522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051322"/>
            <a:ext cx="8229600" cy="3609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560607" y="229008"/>
            <a:ext cx="1600200" cy="1600200"/>
          </a:xfrm>
          <a:prstGeom prst="rect">
            <a:avLst/>
          </a:prstGeom>
        </p:spPr>
      </p:pic>
      <p:pic>
        <p:nvPicPr>
          <p:cNvPr id="6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7235014" y="438150"/>
            <a:ext cx="1600200" cy="1600200"/>
          </a:xfrm>
          <a:prstGeom prst="rect">
            <a:avLst/>
          </a:prstGeom>
          <a:noFill/>
        </p:spPr>
      </p:pic>
      <p:pic>
        <p:nvPicPr>
          <p:cNvPr id="7" name="Picture 6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5486400" y="1829208"/>
            <a:ext cx="1748614" cy="2514600"/>
          </a:xfrm>
          <a:prstGeom prst="rect">
            <a:avLst/>
          </a:prstGeom>
        </p:spPr>
      </p:pic>
      <p:pic>
        <p:nvPicPr>
          <p:cNvPr id="8" name="Picture 7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6931621" y="2109788"/>
            <a:ext cx="1748614" cy="2514600"/>
          </a:xfrm>
          <a:prstGeom prst="rect">
            <a:avLst/>
          </a:prstGeom>
        </p:spPr>
      </p:pic>
      <p:pic>
        <p:nvPicPr>
          <p:cNvPr id="9" name="Picture 8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1619250" y="4214813"/>
            <a:ext cx="1238250" cy="409575"/>
          </a:xfrm>
          <a:prstGeom prst="rect">
            <a:avLst/>
          </a:prstGeom>
        </p:spPr>
      </p:pic>
      <p:pic>
        <p:nvPicPr>
          <p:cNvPr id="10" name="Picture 9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3219450" y="4214813"/>
            <a:ext cx="1276350" cy="409575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57200" y="1092994"/>
            <a:ext cx="484810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Subscribe to the </a:t>
            </a:r>
            <a:r>
              <a:rPr lang="en-US" sz="2000" b="1" i="1" dirty="0" smtClean="0">
                <a:solidFill>
                  <a:srgbClr val="000000"/>
                </a:solidFill>
                <a:hlinkClick r:id="rId4"/>
              </a:rPr>
              <a:t>ISO Newswire</a:t>
            </a:r>
            <a:endParaRPr lang="en-US" sz="1400" b="1" i="0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Regular news about the ISO and wholesale </a:t>
            </a:r>
            <a:b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electricity industry within the six-state region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Log on to </a:t>
            </a:r>
            <a:r>
              <a:rPr lang="en-US" sz="2000" b="1" dirty="0" smtClean="0">
                <a:solidFill>
                  <a:srgbClr val="000000"/>
                </a:solidFill>
                <a:hlinkClick r:id="rId13"/>
              </a:rPr>
              <a:t>ISO Express 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Real-time data on New England’s wholesale </a:t>
            </a:r>
            <a:b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electricity markets and power system operations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Follow us on </a:t>
            </a:r>
            <a:r>
              <a:rPr lang="en-US" sz="2000" b="0" dirty="0" smtClean="0">
                <a:solidFill>
                  <a:srgbClr val="000000"/>
                </a:solidFill>
              </a:rPr>
              <a:t>Twitter: </a:t>
            </a:r>
            <a:r>
              <a:rPr lang="en-US" sz="2000" b="1" i="1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@isonewengland</a:t>
            </a:r>
            <a:endParaRPr lang="en-US" sz="2000" b="1" i="1" kern="1200" baseline="0" dirty="0" smtClean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Download the </a:t>
            </a:r>
            <a:r>
              <a:rPr lang="en-US" sz="2000" b="1" dirty="0" smtClean="0">
                <a:solidFill>
                  <a:srgbClr val="000000"/>
                </a:solidFill>
                <a:hlinkClick r:id="rId6"/>
              </a:rPr>
              <a:t>ISO to Go App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marL="742950" lvl="1" indent="-285750" algn="l" defTabSz="91440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400" i="0" kern="1200" baseline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Free mobile app puts real-time wholesale electricity pricing and power grid info in the palm of your hand </a:t>
            </a:r>
          </a:p>
          <a:p>
            <a:pPr lvl="1"/>
            <a:endParaRPr lang="en-US" dirty="0" smtClean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57200" y="26865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For More Information…</a:t>
            </a:r>
            <a:endParaRPr lang="en-US" sz="3200" b="1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861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8700"/>
            <a:ext cx="8229600" cy="3609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4717987"/>
            <a:ext cx="9143992" cy="425513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477441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900856" y="4746785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83" r:id="rId2"/>
    <p:sldLayoutId id="2147483714" r:id="rId3"/>
    <p:sldLayoutId id="2147483715" r:id="rId4"/>
    <p:sldLayoutId id="2147483716" r:id="rId5"/>
    <p:sldLayoutId id="2147483675" r:id="rId6"/>
    <p:sldLayoutId id="2147483650" r:id="rId7"/>
    <p:sldLayoutId id="2147483664" r:id="rId8"/>
    <p:sldLayoutId id="2147483720" r:id="rId9"/>
    <p:sldLayoutId id="2147483684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17" r:id="rId2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6132"/>
            <a:ext cx="8229600" cy="3520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4945861"/>
            <a:ext cx="381000" cy="19763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400">
                <a:solidFill>
                  <a:srgbClr val="637E8E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00856" y="5029200"/>
            <a:ext cx="1342288" cy="114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dirty="0" smtClean="0">
                <a:solidFill>
                  <a:schemeClr val="tx1"/>
                </a:solidFill>
              </a:rPr>
              <a:t>ISO-NE PUBLIC</a:t>
            </a:r>
            <a:endParaRPr lang="en-US" sz="7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»"/>
        <a:defRPr sz="16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562600" y="196701"/>
            <a:ext cx="3285954" cy="228600"/>
          </a:xfrm>
        </p:spPr>
        <p:txBody>
          <a:bodyPr/>
          <a:lstStyle/>
          <a:p>
            <a:r>
              <a:rPr lang="en-US" dirty="0" smtClean="0"/>
              <a:t>May 2, 2018 | Holyoke MA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Doug Smith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Technical manager | market operations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Information for Participants</a:t>
            </a:r>
            <a:endParaRPr lang="en-US" dirty="0">
              <a:latin typeface="+mj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sz="3200" dirty="0" smtClean="0"/>
              <a:t>PRD Timeline and Cutover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participants with an updated project timeline and important information related to the transition to fully integrated Price Responsive Demand on June 1,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615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3350"/>
            <a:ext cx="5867400" cy="453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39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57150"/>
            <a:ext cx="8686800" cy="857250"/>
          </a:xfrm>
        </p:spPr>
        <p:txBody>
          <a:bodyPr>
            <a:noAutofit/>
          </a:bodyPr>
          <a:lstStyle/>
          <a:p>
            <a:r>
              <a:rPr lang="en-US" sz="2800" dirty="0" smtClean="0"/>
              <a:t>Transition Information – RTU 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3841688"/>
          </a:xfrm>
        </p:spPr>
        <p:txBody>
          <a:bodyPr>
            <a:normAutofit/>
          </a:bodyPr>
          <a:lstStyle/>
          <a:p>
            <a:r>
              <a:rPr lang="en-US" dirty="0" smtClean="0"/>
              <a:t>As of May 15, RTU communication will be disabled for the remaining days in May</a:t>
            </a:r>
          </a:p>
          <a:p>
            <a:pPr lvl="1"/>
            <a:r>
              <a:rPr lang="en-US" dirty="0" smtClean="0"/>
              <a:t>Any needed OP-4 dispatch from May 15-31 would be performed manually via a phone call from the Operator to the DDE</a:t>
            </a:r>
          </a:p>
          <a:p>
            <a:pPr lvl="1"/>
            <a:r>
              <a:rPr lang="en-US" dirty="0" smtClean="0"/>
              <a:t>All interval data for assets in the May communications model must be submitted via DRMUI for the remainder of May (by initial deadline)</a:t>
            </a:r>
          </a:p>
          <a:p>
            <a:r>
              <a:rPr lang="en-US" dirty="0" smtClean="0"/>
              <a:t>The June 2018 DR communications model will be locked down a week earlier than normal</a:t>
            </a:r>
          </a:p>
          <a:p>
            <a:pPr lvl="1"/>
            <a:r>
              <a:rPr lang="en-US" dirty="0" smtClean="0"/>
              <a:t>T-14 lockdown date is May 17</a:t>
            </a:r>
          </a:p>
          <a:p>
            <a:pPr lvl="1"/>
            <a:r>
              <a:rPr lang="en-US" dirty="0" smtClean="0"/>
              <a:t>Participants should allow time for ISO review and approval of new registrations and mappings prior to the Model Cut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757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57150"/>
            <a:ext cx="8686800" cy="857250"/>
          </a:xfrm>
        </p:spPr>
        <p:txBody>
          <a:bodyPr>
            <a:noAutofit/>
          </a:bodyPr>
          <a:lstStyle/>
          <a:p>
            <a:r>
              <a:rPr lang="en-US" sz="2800" dirty="0" smtClean="0"/>
              <a:t>Transition Information – Data for June Model Assets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Interval data submission for all cutover and newly registered assets going into the June communications model must be performed via the DRMUI</a:t>
            </a:r>
          </a:p>
          <a:p>
            <a:r>
              <a:rPr lang="en-US" dirty="0" smtClean="0"/>
              <a:t>Baselines will not be calculated for these assets as part of the daily sequence until June 1</a:t>
            </a:r>
          </a:p>
          <a:p>
            <a:pPr lvl="1"/>
            <a:r>
              <a:rPr lang="en-US" sz="1800" dirty="0" smtClean="0"/>
              <a:t>The ‘daily’ sequence will be done twice a day starting in June to ensure all data corrections received by the initial deadline are factored into the biweekly settlements for energy</a:t>
            </a:r>
          </a:p>
          <a:p>
            <a:r>
              <a:rPr lang="en-US" dirty="0" smtClean="0"/>
              <a:t>A manual process will be performed on May 30 to establish baselines for these assets for each day type</a:t>
            </a:r>
          </a:p>
        </p:txBody>
      </p:sp>
    </p:spTree>
    <p:extLst>
      <p:ext uri="{BB962C8B-B14F-4D97-AF65-F5344CB8AC3E}">
        <p14:creationId xmlns:p14="http://schemas.microsoft.com/office/powerpoint/2010/main" val="173117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57150"/>
            <a:ext cx="8686800" cy="857250"/>
          </a:xfrm>
        </p:spPr>
        <p:txBody>
          <a:bodyPr>
            <a:noAutofit/>
          </a:bodyPr>
          <a:lstStyle/>
          <a:p>
            <a:r>
              <a:rPr lang="en-US" sz="2400" dirty="0" smtClean="0"/>
              <a:t>Transition Information – Data for June Model Assets (Cont.)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384168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 order for these assets to have baselines for </a:t>
            </a:r>
            <a:r>
              <a:rPr lang="en-US" dirty="0" smtClean="0"/>
              <a:t>each day type </a:t>
            </a:r>
            <a:r>
              <a:rPr lang="en-US" dirty="0"/>
              <a:t>going into June, </a:t>
            </a:r>
            <a:r>
              <a:rPr lang="en-US" dirty="0" smtClean="0"/>
              <a:t>specific data </a:t>
            </a:r>
            <a:r>
              <a:rPr lang="en-US" dirty="0"/>
              <a:t>must be uploaded </a:t>
            </a:r>
            <a:r>
              <a:rPr lang="en-US" dirty="0" smtClean="0"/>
              <a:t>for the manual process to work</a:t>
            </a:r>
          </a:p>
          <a:p>
            <a:pPr lvl="1"/>
            <a:r>
              <a:rPr lang="en-US" dirty="0" smtClean="0"/>
              <a:t>For weekdays, data from May 14 through May 25</a:t>
            </a:r>
            <a:r>
              <a:rPr lang="en-US" baseline="30000" dirty="0" smtClean="0"/>
              <a:t>th</a:t>
            </a:r>
            <a:r>
              <a:rPr lang="en-US" dirty="0" smtClean="0"/>
              <a:t> must be submitted</a:t>
            </a:r>
          </a:p>
          <a:p>
            <a:pPr lvl="1"/>
            <a:r>
              <a:rPr lang="en-US" dirty="0" smtClean="0"/>
              <a:t>For Saturday, data from April 28, May 5, 12, 19, and 26 is needed</a:t>
            </a:r>
          </a:p>
          <a:p>
            <a:pPr lvl="1"/>
            <a:r>
              <a:rPr lang="en-US" dirty="0" smtClean="0"/>
              <a:t>For Sunday/Holiday, data from May 6,13, 20, 27, and 28 is needed</a:t>
            </a:r>
          </a:p>
          <a:p>
            <a:r>
              <a:rPr lang="en-US" dirty="0" smtClean="0"/>
              <a:t>To cover all cases data can be submitted for the entire period of April 28-May 28</a:t>
            </a:r>
          </a:p>
          <a:p>
            <a:r>
              <a:rPr lang="en-US" dirty="0" smtClean="0"/>
              <a:t>This must be submitted by midnight on May 29</a:t>
            </a:r>
          </a:p>
          <a:p>
            <a:r>
              <a:rPr lang="en-US" dirty="0" smtClean="0"/>
              <a:t>We ask that DDEs make these submissions throughout May rather than waiting to do it all on May 29</a:t>
            </a:r>
          </a:p>
          <a:p>
            <a:pPr lvl="1"/>
            <a:r>
              <a:rPr lang="en-US" dirty="0"/>
              <a:t>Submissions for May 29, 30, and 31 must also be made via DRMUI as soon as possible following </a:t>
            </a:r>
            <a:r>
              <a:rPr lang="en-US" dirty="0" smtClean="0"/>
              <a:t>each day</a:t>
            </a:r>
          </a:p>
          <a:p>
            <a:r>
              <a:rPr lang="en-US" dirty="0" smtClean="0"/>
              <a:t>After June 1, the system will calculate the first baseline for a given day type whenever there is enough data to do so</a:t>
            </a:r>
          </a:p>
          <a:p>
            <a:pPr lvl="1"/>
            <a:r>
              <a:rPr lang="en-US" dirty="0" smtClean="0"/>
              <a:t>Assets can be in the communication model without a baseline built for a given day-type, but it can not contribute to its associated DRR unless it has one going into an operating day</a:t>
            </a:r>
          </a:p>
        </p:txBody>
      </p:sp>
    </p:spTree>
    <p:extLst>
      <p:ext uri="{BB962C8B-B14F-4D97-AF65-F5344CB8AC3E}">
        <p14:creationId xmlns:p14="http://schemas.microsoft.com/office/powerpoint/2010/main" val="4209833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57150"/>
            <a:ext cx="8915400" cy="857250"/>
          </a:xfrm>
        </p:spPr>
        <p:txBody>
          <a:bodyPr>
            <a:noAutofit/>
          </a:bodyPr>
          <a:lstStyle/>
          <a:p>
            <a:r>
              <a:rPr lang="en-US" sz="2400" dirty="0" smtClean="0"/>
              <a:t>Transition Information – Rounding issue for DRR electronic dispatch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384168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We discovered a minor issue in testing RTU/CFE communications</a:t>
            </a:r>
          </a:p>
          <a:p>
            <a:r>
              <a:rPr lang="en-US" dirty="0" smtClean="0"/>
              <a:t>The issue is that the limits we send during a dispatch are rounded to whole MW even though offers are made at the tenth of MW</a:t>
            </a:r>
          </a:p>
          <a:p>
            <a:pPr lvl="1"/>
            <a:r>
              <a:rPr lang="en-US" dirty="0" smtClean="0"/>
              <a:t>This does not affect the DDP, only the limits we send</a:t>
            </a:r>
          </a:p>
          <a:p>
            <a:r>
              <a:rPr lang="en-US" dirty="0" smtClean="0"/>
              <a:t>Example: DRR</a:t>
            </a:r>
            <a:r>
              <a:rPr lang="en-US" dirty="0"/>
              <a:t>  ZSWCT001  has a  bid in Max Reduction of </a:t>
            </a:r>
            <a:r>
              <a:rPr lang="en-US" dirty="0" smtClean="0"/>
              <a:t>0.2MW.</a:t>
            </a:r>
            <a:r>
              <a:rPr lang="en-US" dirty="0"/>
              <a:t>  We could dispatch them to .2 MWs and the DDP would reflect accordingly, however the limits we would be sending  would be 0. </a:t>
            </a:r>
            <a:endParaRPr lang="en-US" dirty="0" smtClean="0"/>
          </a:p>
          <a:p>
            <a:r>
              <a:rPr lang="en-US" dirty="0" smtClean="0"/>
              <a:t>We plan to fix this issue later </a:t>
            </a:r>
            <a:r>
              <a:rPr lang="en-US" dirty="0"/>
              <a:t>this summer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146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Information – Co-Located Assets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With the new design of CAMS, the way we store location information for co-located assets has changed such that there is only one location record for co-located assets</a:t>
            </a:r>
          </a:p>
          <a:p>
            <a:pPr lvl="1"/>
            <a:r>
              <a:rPr lang="en-US" dirty="0" smtClean="0"/>
              <a:t>This could be a DRA at the same facility as an On Peak or Seasonal Peak asset, or multiple On Peak or Seasonal Peak assets at the same facility</a:t>
            </a:r>
          </a:p>
          <a:p>
            <a:r>
              <a:rPr lang="en-US" dirty="0" smtClean="0"/>
              <a:t>Because these assets could have different Participants, only ISO users can modify the location information for co-located assets</a:t>
            </a:r>
          </a:p>
          <a:p>
            <a:pPr lvl="1"/>
            <a:r>
              <a:rPr lang="en-US" dirty="0" smtClean="0"/>
              <a:t>This would be done only after consultation with all Participants that have assets registered at the facility</a:t>
            </a:r>
          </a:p>
          <a:p>
            <a:pPr lvl="1"/>
            <a:r>
              <a:rPr lang="en-US" dirty="0" smtClean="0"/>
              <a:t>Location information includes pNode, Facility Name, Address, Distribution Company, Latitude and Longitude, and Retail Account 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746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7F894-2A36-495D-AB7C-1055F7AC0F9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6613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ISO-PPT-Template-Public-16-9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ISO-PPT-Template-Public-16-9</Template>
  <TotalTime>0</TotalTime>
  <Words>650</Words>
  <Application>Microsoft Office PowerPoint</Application>
  <PresentationFormat>On-screen Show (16:9)</PresentationFormat>
  <Paragraphs>51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ISO-PPT-Template-Public-16-9</vt:lpstr>
      <vt:lpstr>blank</vt:lpstr>
      <vt:lpstr>PowerPoint Presentation</vt:lpstr>
      <vt:lpstr>Purpose</vt:lpstr>
      <vt:lpstr>PowerPoint Presentation</vt:lpstr>
      <vt:lpstr>Transition Information – RTU </vt:lpstr>
      <vt:lpstr>Transition Information – Data for June Model Assets</vt:lpstr>
      <vt:lpstr>Transition Information – Data for June Model Assets (Cont.)</vt:lpstr>
      <vt:lpstr>Transition Information – Rounding issue for DRR electronic dispatch</vt:lpstr>
      <vt:lpstr>Transition Information – Co-Located Assets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2018-04-27T14:00:50Z</dcterms:created>
  <dcterms:modified xsi:type="dcterms:W3CDTF">2018-04-27T14:00:53Z</dcterms:modified>
</cp:coreProperties>
</file>