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11"/>
  </p:notesMasterIdLst>
  <p:handoutMasterIdLst>
    <p:handoutMasterId r:id="rId12"/>
  </p:handoutMasterIdLst>
  <p:sldIdLst>
    <p:sldId id="281" r:id="rId3"/>
    <p:sldId id="282" r:id="rId4"/>
    <p:sldId id="290" r:id="rId5"/>
    <p:sldId id="287" r:id="rId6"/>
    <p:sldId id="283" r:id="rId7"/>
    <p:sldId id="286" r:id="rId8"/>
    <p:sldId id="289" r:id="rId9"/>
    <p:sldId id="288" r:id="rId10"/>
  </p:sldIdLst>
  <p:sldSz cx="9144000" cy="5143500" type="screen16x9"/>
  <p:notesSz cx="7315200" cy="96012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FBB92F"/>
    <a:srgbClr val="77BD2A"/>
    <a:srgbClr val="62777F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8" autoAdjust="0"/>
    <p:restoredTop sz="89965" autoAdjust="0"/>
  </p:normalViewPr>
  <p:slideViewPr>
    <p:cSldViewPr>
      <p:cViewPr>
        <p:scale>
          <a:sx n="125" d="100"/>
          <a:sy n="125" d="100"/>
        </p:scale>
        <p:origin x="-7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70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6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6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isoexpres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s://twitter.com/isonewengland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196701"/>
            <a:ext cx="5559552" cy="2286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2435745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3835698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4186573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2606760"/>
            <a:ext cx="5559552" cy="65079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064579"/>
            <a:ext cx="5562600" cy="12001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80" y="1892458"/>
            <a:ext cx="2287543" cy="108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81891"/>
            <a:ext cx="5334000" cy="4000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2400300"/>
            <a:ext cx="3880514" cy="6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3846"/>
            <a:ext cx="4038600" cy="357530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4956"/>
            <a:ext cx="4040188" cy="3074194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5613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54956"/>
            <a:ext cx="4041775" cy="307419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056132"/>
            <a:ext cx="8229600" cy="35718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053846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7670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076707"/>
            <a:ext cx="4041648" cy="35740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056132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056132"/>
            <a:ext cx="4041648" cy="357176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57351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2686051"/>
            <a:ext cx="7772400" cy="11251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4457701"/>
            <a:ext cx="7360920" cy="290393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62"/>
            <a:ext cx="9144000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051322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60607" y="229008"/>
            <a:ext cx="1600200" cy="16002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235014" y="43815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486400" y="1829208"/>
            <a:ext cx="1748614" cy="2514600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31621" y="2109788"/>
            <a:ext cx="1748614" cy="2514600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19250" y="4214813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219450" y="4214813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092994"/>
            <a:ext cx="48481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  <a:hlinkClick r:id="rId4"/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Regular news about the ISO and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  <a:hlinkClick r:id="rId13"/>
              </a:rPr>
              <a:t>ISO Express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Real-time data on New England’s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us on </a:t>
            </a:r>
            <a:r>
              <a:rPr lang="en-US" sz="2000" b="0" dirty="0" smtClean="0">
                <a:solidFill>
                  <a:srgbClr val="000000"/>
                </a:solidFill>
              </a:rPr>
              <a:t>Twitter: </a:t>
            </a:r>
            <a:r>
              <a:rPr lang="en-US" sz="2000" b="1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@isonewengland</a:t>
            </a:r>
            <a:endParaRPr lang="en-US" sz="2000" b="1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  <a:hlinkClick r:id="rId6"/>
              </a:rPr>
              <a:t>ISO to Go App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Free mobile app puts real-time wholesale electricity pricing and power grid info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26865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17987"/>
            <a:ext cx="9143992" cy="42551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4746785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8229600" cy="352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5029200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May 2, 2018 Demand resources working group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Kristen Emmett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Senior analyst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76600" y="590550"/>
            <a:ext cx="5562600" cy="1674179"/>
          </a:xfrm>
        </p:spPr>
        <p:txBody>
          <a:bodyPr/>
          <a:lstStyle/>
          <a:p>
            <a:r>
              <a:rPr lang="en-US" sz="2800" dirty="0" smtClean="0"/>
              <a:t>Pay-For-Performance (PFP) </a:t>
            </a:r>
            <a:r>
              <a:rPr lang="en-US" sz="2800" dirty="0"/>
              <a:t>and </a:t>
            </a:r>
            <a:r>
              <a:rPr lang="en-US" sz="2800" dirty="0" smtClean="0"/>
              <a:t>Timing of Performance Reporting for On Peak and Seasonal Peak Demand 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41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PFP Reports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6095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few days after a </a:t>
            </a:r>
            <a:r>
              <a:rPr lang="en-US" dirty="0"/>
              <a:t>Capacity Scarcity Condition (CSC</a:t>
            </a:r>
            <a:r>
              <a:rPr lang="en-US" dirty="0" smtClean="0"/>
              <a:t>), </a:t>
            </a:r>
            <a:r>
              <a:rPr lang="en-US" i="1" dirty="0" smtClean="0"/>
              <a:t>preliminary </a:t>
            </a:r>
            <a:r>
              <a:rPr lang="en-US" dirty="0" smtClean="0"/>
              <a:t>performance MIS reports will be provided to Market Participants that will include the computation of:</a:t>
            </a:r>
          </a:p>
          <a:p>
            <a:pPr lvl="1"/>
            <a:r>
              <a:rPr lang="en-US" dirty="0" smtClean="0"/>
              <a:t>Actual Capacity Provided (ACP) </a:t>
            </a:r>
          </a:p>
          <a:p>
            <a:pPr lvl="1"/>
            <a:r>
              <a:rPr lang="en-US" dirty="0" smtClean="0"/>
              <a:t>Capacity Performance Score</a:t>
            </a:r>
          </a:p>
          <a:p>
            <a:r>
              <a:rPr lang="en-US" dirty="0" smtClean="0"/>
              <a:t>These reports are based on performance data available as of 1300 on the second business day following the day of any CSC</a:t>
            </a:r>
          </a:p>
          <a:p>
            <a:pPr lvl="1"/>
            <a:r>
              <a:rPr lang="en-US" dirty="0" smtClean="0"/>
              <a:t>This is the deadline for initial meter data submissions from all capacity resources, except for On Peak and Seasonal Peak Resources</a:t>
            </a:r>
          </a:p>
          <a:p>
            <a:r>
              <a:rPr lang="en-US" dirty="0" smtClean="0"/>
              <a:t>These reports may be used to help participants prepare Capacity Performance Bilaterals</a:t>
            </a:r>
          </a:p>
        </p:txBody>
      </p:sp>
    </p:spTree>
    <p:extLst>
      <p:ext uri="{BB962C8B-B14F-4D97-AF65-F5344CB8AC3E}">
        <p14:creationId xmlns:p14="http://schemas.microsoft.com/office/powerpoint/2010/main" val="75872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Impacts from Later Performance Submissions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9624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Preliminary reports </a:t>
            </a:r>
            <a:r>
              <a:rPr lang="en-US" dirty="0"/>
              <a:t>will assume zero performance from the resources that </a:t>
            </a:r>
            <a:r>
              <a:rPr lang="en-US" dirty="0" smtClean="0"/>
              <a:t>have not yet reported performance</a:t>
            </a:r>
            <a:endParaRPr lang="en-US" dirty="0"/>
          </a:p>
          <a:p>
            <a:pPr lvl="1"/>
            <a:r>
              <a:rPr lang="en-US" sz="1900" dirty="0" smtClean="0"/>
              <a:t>On Peak and Seasonal Peak resources </a:t>
            </a:r>
            <a:r>
              <a:rPr lang="en-US" sz="1900" dirty="0"/>
              <a:t>submitting performance data </a:t>
            </a:r>
            <a:r>
              <a:rPr lang="en-US" sz="1900" dirty="0" smtClean="0"/>
              <a:t>under the current deadline for a month with CSC will be assumed to have zero performance in its preliminary report</a:t>
            </a:r>
          </a:p>
          <a:p>
            <a:pPr lvl="1"/>
            <a:r>
              <a:rPr lang="en-US" sz="1900" dirty="0" smtClean="0"/>
              <a:t>For these resources, the report will show maximum penalty score</a:t>
            </a:r>
            <a:endParaRPr lang="en-US" sz="1900" dirty="0"/>
          </a:p>
          <a:p>
            <a:pPr lvl="1"/>
            <a:r>
              <a:rPr lang="en-US" sz="1900" dirty="0" smtClean="0"/>
              <a:t>Preliminary reports of </a:t>
            </a:r>
            <a:r>
              <a:rPr lang="en-US" sz="1900" u="sng" dirty="0" smtClean="0"/>
              <a:t>all </a:t>
            </a:r>
            <a:r>
              <a:rPr lang="en-US" sz="1900" u="sng" dirty="0"/>
              <a:t>other </a:t>
            </a:r>
            <a:r>
              <a:rPr lang="en-US" sz="1900" u="sng" dirty="0" smtClean="0"/>
              <a:t>resources </a:t>
            </a:r>
            <a:r>
              <a:rPr lang="en-US" sz="1900" dirty="0" smtClean="0"/>
              <a:t>will be impacted due to the Balancing Ratio calculation</a:t>
            </a:r>
            <a:endParaRPr lang="en-US" sz="1900" strike="sngStrike" dirty="0" smtClean="0"/>
          </a:p>
          <a:p>
            <a:pPr lvl="2"/>
            <a:r>
              <a:rPr lang="en-US" sz="1700" dirty="0" smtClean="0"/>
              <a:t>Balancing Ratio = (Sum of ACPs </a:t>
            </a:r>
            <a:r>
              <a:rPr lang="en-US" sz="1700" dirty="0"/>
              <a:t>(excluding reserve designations) from all resources </a:t>
            </a:r>
            <a:r>
              <a:rPr lang="en-US" sz="1700" dirty="0" smtClean="0"/>
              <a:t>+ </a:t>
            </a:r>
            <a:r>
              <a:rPr lang="en-US" sz="1700" dirty="0"/>
              <a:t>Reserve Requirement) / Total Capacity Supply Obligation</a:t>
            </a:r>
            <a:endParaRPr lang="en-US" sz="1700" dirty="0" smtClean="0"/>
          </a:p>
          <a:p>
            <a:pPr lvl="2"/>
            <a:r>
              <a:rPr lang="en-US" sz="1700" dirty="0" smtClean="0"/>
              <a:t>A lower Balancing Ratio will produce a higher Capacity Performance Score for all other resources than what will eventually be used in settlement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Preliminary reports are less useful to Participants, and potentially create </a:t>
            </a:r>
            <a:r>
              <a:rPr lang="en-US" dirty="0"/>
              <a:t>undesirable impacts on Financial </a:t>
            </a:r>
            <a:r>
              <a:rPr lang="en-US" dirty="0" smtClean="0"/>
              <a:t>Assurance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3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Energy Efficiency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047750"/>
            <a:ext cx="8229600" cy="3467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CSCs during Demand Resource On Peak and Seasonal Peak Hours results in an ACP equal to submitted monthly performance values (MPV) for the month</a:t>
            </a:r>
          </a:p>
          <a:p>
            <a:pPr lvl="1"/>
            <a:r>
              <a:rPr lang="en-US" dirty="0" smtClean="0"/>
              <a:t>Outside of Demand Resource On Peak or Seasonal Peak Hours, the Capacity Performance Score will be neutral (no incentive or penalty)</a:t>
            </a:r>
          </a:p>
          <a:p>
            <a:r>
              <a:rPr lang="en-US" dirty="0" smtClean="0"/>
              <a:t>If MPV has not been submitted within 1.5 business days of a day with a CSC, initial reports will give the resource a zero ACP</a:t>
            </a:r>
          </a:p>
          <a:p>
            <a:pPr lvl="1"/>
            <a:r>
              <a:rPr lang="en-US" dirty="0" smtClean="0"/>
              <a:t>Actual initial settlement will be based on the MPV submitted by current deadlines</a:t>
            </a:r>
          </a:p>
          <a:p>
            <a:pPr lvl="1"/>
            <a:r>
              <a:rPr lang="en-US" dirty="0" smtClean="0"/>
              <a:t>However, Financial Assurance requirements may be impacted if MPV is submitted </a:t>
            </a:r>
            <a:r>
              <a:rPr lang="en-US" dirty="0"/>
              <a:t>under the </a:t>
            </a:r>
            <a:r>
              <a:rPr lang="en-US" dirty="0" smtClean="0"/>
              <a:t>current data submission deadline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Energy Efficiency Resources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047750"/>
            <a:ext cx="8229600" cy="3467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ISO recommends that Market Participants report an estimate of initial MPV for a month in CAMS at the beginning of each month (perhaps when they are reporting initial performance for the prior month)</a:t>
            </a:r>
          </a:p>
          <a:p>
            <a:pPr lvl="1"/>
            <a:r>
              <a:rPr lang="en-US" dirty="0" smtClean="0"/>
              <a:t>These estimates can be revised up until the settlement deadlines if the values are known to have changed</a:t>
            </a:r>
          </a:p>
          <a:p>
            <a:r>
              <a:rPr lang="en-US" dirty="0" smtClean="0"/>
              <a:t>By doing this, preliminary PFP scarcity condition reports should be close to actual performance</a:t>
            </a:r>
          </a:p>
          <a:p>
            <a:r>
              <a:rPr lang="en-US" dirty="0" smtClean="0"/>
              <a:t>This improves the accuracy of preliminary reports and minimizes the chance of undesirable impacts to Financial Assurance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Generation Directly Metered Assets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In contrast to Energy Efficiency, On Peak and Seasonal Peak resources consisting of Distributed </a:t>
            </a:r>
            <a:r>
              <a:rPr lang="en-US" sz="2400" dirty="0" smtClean="0"/>
              <a:t>Generation (DG) will </a:t>
            </a:r>
            <a:r>
              <a:rPr lang="en-US" sz="2400" dirty="0"/>
              <a:t>have an ACP and a Capacity Performance Score computed </a:t>
            </a:r>
            <a:r>
              <a:rPr lang="en-US" sz="2400" i="1" dirty="0"/>
              <a:t>for every CSC</a:t>
            </a:r>
          </a:p>
          <a:p>
            <a:r>
              <a:rPr lang="en-US" dirty="0"/>
              <a:t>Therefore, it becomes important for DG assets to report output for </a:t>
            </a:r>
            <a:r>
              <a:rPr lang="en-US" b="1" i="1" dirty="0"/>
              <a:t>all</a:t>
            </a:r>
            <a:r>
              <a:rPr lang="en-US" dirty="0"/>
              <a:t> hours starting on June 1, 2018</a:t>
            </a:r>
          </a:p>
          <a:p>
            <a:r>
              <a:rPr lang="en-US" dirty="0" smtClean="0"/>
              <a:t>For preliminary reports </a:t>
            </a:r>
            <a:r>
              <a:rPr lang="en-US" dirty="0"/>
              <a:t>to be accurate, hourly performance needs to be reported by 1300 on the 2</a:t>
            </a:r>
            <a:r>
              <a:rPr lang="en-US" baseline="30000" dirty="0"/>
              <a:t>nd</a:t>
            </a:r>
            <a:r>
              <a:rPr lang="en-US" dirty="0"/>
              <a:t> operating day following </a:t>
            </a:r>
            <a:r>
              <a:rPr lang="en-US" dirty="0" smtClean="0"/>
              <a:t>a CSC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7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Changes to Data Submittal Deadlines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8416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ISO is considering a modification to the data submission deadline for all passive Demand Capacity Resources to the same standard deadline of 1.5 business days following the Operating Day</a:t>
            </a:r>
          </a:p>
          <a:p>
            <a:pPr lvl="1"/>
            <a:r>
              <a:rPr lang="en-US" dirty="0" smtClean="0"/>
              <a:t>Potentially we could require a preliminary MPV value or hourly output data be entered that could be updated up until 1.5 days after the operating month to make it into the initial monthly settlement</a:t>
            </a:r>
          </a:p>
          <a:p>
            <a:pPr lvl="1"/>
            <a:r>
              <a:rPr lang="en-US" dirty="0" smtClean="0"/>
              <a:t>Changing the requirement to 1.5 days following the Operating Day will be the subject of an upcoming DRWG agenda item</a:t>
            </a:r>
          </a:p>
          <a:p>
            <a:pPr lvl="2"/>
            <a:r>
              <a:rPr lang="en-US" dirty="0" smtClean="0"/>
              <a:t>We are seeking participant feedback on this approach</a:t>
            </a:r>
          </a:p>
          <a:p>
            <a:r>
              <a:rPr lang="en-US" dirty="0" smtClean="0"/>
              <a:t>Changes to data submission deadlines would be reflected in Manual M-28, and would be vetted through the NEPOOL stakeholder process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0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5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-16-9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ISO-PPT-Template-Public-16-9</Template>
  <TotalTime>0</TotalTime>
  <Words>674</Words>
  <Application>Microsoft Office PowerPoint</Application>
  <PresentationFormat>On-screen Show (16:9)</PresentationFormat>
  <Paragraphs>50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ISO-PPT-Template-Public-16-9</vt:lpstr>
      <vt:lpstr>blank</vt:lpstr>
      <vt:lpstr>PowerPoint Presentation</vt:lpstr>
      <vt:lpstr>Preliminary PFP Reports</vt:lpstr>
      <vt:lpstr>Impacts from Later Performance Submissions </vt:lpstr>
      <vt:lpstr>Energy Efficiency Resources</vt:lpstr>
      <vt:lpstr>Energy Efficiency Resources (Cont.)</vt:lpstr>
      <vt:lpstr>Distributed Generation Directly Metered Assets</vt:lpstr>
      <vt:lpstr>Potential Changes to Data Submittal Deadlines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2018-04-27T14:00:28Z</dcterms:created>
  <dcterms:modified xsi:type="dcterms:W3CDTF">2018-04-27T14:00:41Z</dcterms:modified>
</cp:coreProperties>
</file>