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37"/>
  </p:notesMasterIdLst>
  <p:handoutMasterIdLst>
    <p:handoutMasterId r:id="rId38"/>
  </p:handoutMasterIdLst>
  <p:sldIdLst>
    <p:sldId id="257" r:id="rId3"/>
    <p:sldId id="311" r:id="rId4"/>
    <p:sldId id="281" r:id="rId5"/>
    <p:sldId id="300" r:id="rId6"/>
    <p:sldId id="301" r:id="rId7"/>
    <p:sldId id="312" r:id="rId8"/>
    <p:sldId id="313" r:id="rId9"/>
    <p:sldId id="336" r:id="rId10"/>
    <p:sldId id="314" r:id="rId11"/>
    <p:sldId id="319" r:id="rId12"/>
    <p:sldId id="315" r:id="rId13"/>
    <p:sldId id="317" r:id="rId14"/>
    <p:sldId id="318" r:id="rId15"/>
    <p:sldId id="316" r:id="rId16"/>
    <p:sldId id="284" r:id="rId17"/>
    <p:sldId id="326" r:id="rId18"/>
    <p:sldId id="320" r:id="rId19"/>
    <p:sldId id="325" r:id="rId20"/>
    <p:sldId id="324" r:id="rId21"/>
    <p:sldId id="321" r:id="rId22"/>
    <p:sldId id="327" r:id="rId23"/>
    <p:sldId id="322" r:id="rId24"/>
    <p:sldId id="328" r:id="rId25"/>
    <p:sldId id="329" r:id="rId26"/>
    <p:sldId id="330" r:id="rId27"/>
    <p:sldId id="335" r:id="rId28"/>
    <p:sldId id="332" r:id="rId29"/>
    <p:sldId id="323" r:id="rId30"/>
    <p:sldId id="333" r:id="rId31"/>
    <p:sldId id="334" r:id="rId32"/>
    <p:sldId id="268" r:id="rId33"/>
    <p:sldId id="309" r:id="rId34"/>
    <p:sldId id="270" r:id="rId35"/>
    <p:sldId id="310" r:id="rId36"/>
  </p:sldIdLst>
  <p:sldSz cx="9144000" cy="6858000" type="screen4x3"/>
  <p:notesSz cx="6950075" cy="9236075"/>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1F25"/>
    <a:srgbClr val="000000"/>
    <a:srgbClr val="FBB92F"/>
    <a:srgbClr val="77BD2A"/>
    <a:srgbClr val="62777F"/>
    <a:srgbClr val="6FA943"/>
    <a:srgbClr val="B9D257"/>
    <a:srgbClr val="F68920"/>
    <a:srgbClr val="8555A1"/>
    <a:srgbClr val="1E6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58" autoAdjust="0"/>
    <p:restoredTop sz="94662" autoAdjust="0"/>
  </p:normalViewPr>
  <p:slideViewPr>
    <p:cSldViewPr>
      <p:cViewPr varScale="1">
        <p:scale>
          <a:sx n="93" d="100"/>
          <a:sy n="93" d="100"/>
        </p:scale>
        <p:origin x="1205" y="67"/>
      </p:cViewPr>
      <p:guideLst>
        <p:guide orient="horz" pos="86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130" y="-8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4"/>
          </a:xfrm>
          <a:prstGeom prst="rect">
            <a:avLst/>
          </a:prstGeom>
        </p:spPr>
        <p:txBody>
          <a:bodyPr vert="horz" lIns="91432" tIns="45716" rIns="91432" bIns="45716" rtlCol="0"/>
          <a:lstStyle>
            <a:lvl1pPr algn="l">
              <a:defRPr sz="1300"/>
            </a:lvl1pPr>
          </a:lstStyle>
          <a:p>
            <a:endParaRPr lang="en-US" dirty="0"/>
          </a:p>
        </p:txBody>
      </p:sp>
      <p:sp>
        <p:nvSpPr>
          <p:cNvPr id="3" name="Date Placeholder 2"/>
          <p:cNvSpPr>
            <a:spLocks noGrp="1"/>
          </p:cNvSpPr>
          <p:nvPr>
            <p:ph type="dt" sz="quarter" idx="1"/>
          </p:nvPr>
        </p:nvSpPr>
        <p:spPr>
          <a:xfrm>
            <a:off x="3937000" y="0"/>
            <a:ext cx="3011488" cy="461964"/>
          </a:xfrm>
          <a:prstGeom prst="rect">
            <a:avLst/>
          </a:prstGeom>
        </p:spPr>
        <p:txBody>
          <a:bodyPr vert="horz" lIns="91432" tIns="45716" rIns="91432" bIns="45716" rtlCol="0"/>
          <a:lstStyle>
            <a:lvl1pPr algn="r">
              <a:defRPr sz="1300"/>
            </a:lvl1pPr>
          </a:lstStyle>
          <a:p>
            <a:fld id="{F87AAE7F-D37E-4830-9F5E-F36A5F180179}" type="datetimeFigureOut">
              <a:rPr lang="en-US" smtClean="0"/>
              <a:t>9/14/2018</a:t>
            </a:fld>
            <a:endParaRPr lang="en-US" dirty="0"/>
          </a:p>
        </p:txBody>
      </p:sp>
      <p:sp>
        <p:nvSpPr>
          <p:cNvPr id="4" name="Footer Placeholder 3"/>
          <p:cNvSpPr>
            <a:spLocks noGrp="1"/>
          </p:cNvSpPr>
          <p:nvPr>
            <p:ph type="ftr" sz="quarter" idx="2"/>
          </p:nvPr>
        </p:nvSpPr>
        <p:spPr>
          <a:xfrm>
            <a:off x="0" y="8772525"/>
            <a:ext cx="3011488" cy="461964"/>
          </a:xfrm>
          <a:prstGeom prst="rect">
            <a:avLst/>
          </a:prstGeom>
        </p:spPr>
        <p:txBody>
          <a:bodyPr vert="horz" lIns="91432" tIns="45716" rIns="91432" bIns="4571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37000" y="8772525"/>
            <a:ext cx="3011488" cy="461964"/>
          </a:xfrm>
          <a:prstGeom prst="rect">
            <a:avLst/>
          </a:prstGeom>
        </p:spPr>
        <p:txBody>
          <a:bodyPr vert="horz" lIns="91432" tIns="45716" rIns="91432" bIns="45716" rtlCol="0" anchor="b"/>
          <a:lstStyle>
            <a:lvl1pPr algn="r">
              <a:defRPr sz="13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4" tIns="46242" rIns="92484" bIns="46242" rtlCol="0"/>
          <a:lstStyle>
            <a:lvl1pPr algn="l">
              <a:defRPr sz="13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4" tIns="46242" rIns="92484" bIns="46242" rtlCol="0"/>
          <a:lstStyle>
            <a:lvl1pPr algn="r">
              <a:defRPr sz="1300"/>
            </a:lvl1pPr>
          </a:lstStyle>
          <a:p>
            <a:fld id="{9EDDEDB6-CD57-44C2-AB19-AC7D3BB8FF8E}" type="datetimeFigureOut">
              <a:rPr lang="en-US" smtClean="0"/>
              <a:pPr/>
              <a:t>9/14/2018</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4" tIns="46242" rIns="92484" bIns="46242"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4" tIns="46242" rIns="92484" bIns="4624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4" tIns="46242" rIns="92484" bIns="46242"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4" tIns="46242" rIns="92484" bIns="4624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31</a:t>
            </a:fld>
            <a:endParaRPr lang="en-US" dirty="0"/>
          </a:p>
        </p:txBody>
      </p:sp>
    </p:spTree>
    <p:extLst>
      <p:ext uri="{BB962C8B-B14F-4D97-AF65-F5344CB8AC3E}">
        <p14:creationId xmlns:p14="http://schemas.microsoft.com/office/powerpoint/2010/main" val="2613563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33</a:t>
            </a:fld>
            <a:endParaRPr lang="en-US" dirty="0"/>
          </a:p>
        </p:txBody>
      </p:sp>
    </p:spTree>
    <p:extLst>
      <p:ext uri="{BB962C8B-B14F-4D97-AF65-F5344CB8AC3E}">
        <p14:creationId xmlns:p14="http://schemas.microsoft.com/office/powerpoint/2010/main" val="12847642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9" name="Rectangle 8"/>
          <p:cNvSpPr/>
          <p:nvPr userDrawn="1"/>
        </p:nvSpPr>
        <p:spPr>
          <a:xfrm>
            <a:off x="3900856" y="6467127"/>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637E8E"/>
                </a:solidFill>
              </a:rPr>
              <a:t>ISO-NE INTERNAL USE</a:t>
            </a:r>
            <a:endParaRPr lang="en-US" sz="800" b="1" dirty="0">
              <a:solidFill>
                <a:srgbClr val="637E8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8" name="Rectangle 7"/>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7"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1068" y="1037170"/>
            <a:ext cx="3063875" cy="960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userDrawn="1"/>
        </p:nvSpPr>
        <p:spPr>
          <a:xfrm>
            <a:off x="2988734" y="93133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0" name="Oval 9"/>
          <p:cNvSpPr/>
          <p:nvPr userDrawn="1"/>
        </p:nvSpPr>
        <p:spPr>
          <a:xfrm>
            <a:off x="464610" y="1257832"/>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11" name="Text Placeholder 8"/>
          <p:cNvSpPr txBox="1">
            <a:spLocks/>
          </p:cNvSpPr>
          <p:nvPr userDrawn="1"/>
        </p:nvSpPr>
        <p:spPr>
          <a:xfrm>
            <a:off x="787401" y="2032000"/>
            <a:ext cx="2759075"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View</a:t>
            </a:r>
            <a:r>
              <a:rPr lang="en-US" sz="1400" dirty="0" smtClean="0">
                <a:solidFill>
                  <a:srgbClr val="000000"/>
                </a:solidFill>
              </a:rPr>
              <a:t> tab</a:t>
            </a:r>
          </a:p>
          <a:p>
            <a:pPr marL="0" indent="0">
              <a:buFont typeface="Arial" pitchFamily="34" charset="0"/>
              <a:buNone/>
            </a:pPr>
            <a:r>
              <a:rPr lang="en-US" sz="1400" dirty="0" smtClean="0">
                <a:solidFill>
                  <a:srgbClr val="000000"/>
                </a:solidFill>
              </a:rPr>
              <a:t>Click the </a:t>
            </a:r>
            <a:r>
              <a:rPr lang="en-US" sz="1400" b="1" i="1" dirty="0" smtClean="0">
                <a:solidFill>
                  <a:srgbClr val="000000"/>
                </a:solidFill>
              </a:rPr>
              <a:t>Slide Master </a:t>
            </a:r>
            <a:r>
              <a:rPr lang="en-US" sz="1400" dirty="0" smtClean="0">
                <a:solidFill>
                  <a:srgbClr val="000000"/>
                </a:solidFill>
              </a:rPr>
              <a:t>button</a:t>
            </a:r>
            <a:endParaRPr lang="en-US" sz="1400" dirty="0">
              <a:solidFill>
                <a:srgbClr val="000000"/>
              </a:solidFill>
            </a:endParaRPr>
          </a:p>
        </p:txBody>
      </p:sp>
      <p:sp>
        <p:nvSpPr>
          <p:cNvPr id="12" name="Oval 11"/>
          <p:cNvSpPr/>
          <p:nvPr userDrawn="1"/>
        </p:nvSpPr>
        <p:spPr>
          <a:xfrm>
            <a:off x="584204" y="2065875"/>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13" name="Oval 12"/>
          <p:cNvSpPr/>
          <p:nvPr userDrawn="1"/>
        </p:nvSpPr>
        <p:spPr>
          <a:xfrm>
            <a:off x="584204" y="2434171"/>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pic>
        <p:nvPicPr>
          <p:cNvPr id="2050"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a:stretch/>
        </p:blipFill>
        <p:spPr bwMode="auto">
          <a:xfrm>
            <a:off x="464610" y="2827870"/>
            <a:ext cx="1676399" cy="1267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Placeholder 8"/>
          <p:cNvSpPr txBox="1">
            <a:spLocks/>
          </p:cNvSpPr>
          <p:nvPr userDrawn="1"/>
        </p:nvSpPr>
        <p:spPr>
          <a:xfrm>
            <a:off x="2426230" y="2836596"/>
            <a:ext cx="1951038"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In the left-hand pane scroll up to the first and largest of the slides</a:t>
            </a:r>
            <a:endParaRPr lang="en-US" sz="1400" dirty="0">
              <a:solidFill>
                <a:srgbClr val="000000"/>
              </a:solidFill>
            </a:endParaRPr>
          </a:p>
        </p:txBody>
      </p:sp>
      <p:sp>
        <p:nvSpPr>
          <p:cNvPr id="17" name="Oval 16"/>
          <p:cNvSpPr/>
          <p:nvPr userDrawn="1"/>
        </p:nvSpPr>
        <p:spPr>
          <a:xfrm>
            <a:off x="2223033" y="2866234"/>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14" name="TextBox 13"/>
          <p:cNvSpPr txBox="1"/>
          <p:nvPr userDrawn="1"/>
        </p:nvSpPr>
        <p:spPr>
          <a:xfrm>
            <a:off x="279932" y="125581"/>
            <a:ext cx="4097336" cy="830997"/>
          </a:xfrm>
          <a:prstGeom prst="rect">
            <a:avLst/>
          </a:prstGeom>
          <a:noFill/>
        </p:spPr>
        <p:txBody>
          <a:bodyPr wrap="square" rtlCol="0">
            <a:spAutoFit/>
          </a:bodyPr>
          <a:lstStyle/>
          <a:p>
            <a:r>
              <a:rPr lang="en-US" sz="1600" dirty="0" smtClean="0">
                <a:solidFill>
                  <a:srgbClr val="000000"/>
                </a:solidFill>
              </a:rPr>
              <a:t>This template is intended for content considered </a:t>
            </a:r>
            <a:r>
              <a:rPr lang="en-US" sz="1600" b="1" dirty="0" smtClean="0">
                <a:solidFill>
                  <a:srgbClr val="000000"/>
                </a:solidFill>
              </a:rPr>
              <a:t>ISO-NE PUBLIC</a:t>
            </a:r>
            <a:r>
              <a:rPr lang="en-US" sz="1600" dirty="0" smtClean="0">
                <a:solidFill>
                  <a:srgbClr val="000000"/>
                </a:solidFill>
              </a:rPr>
              <a:t>. If at any point you need to change the label within the footer: </a:t>
            </a:r>
            <a:endParaRPr lang="en-US" sz="1600" dirty="0">
              <a:solidFill>
                <a:srgbClr val="000000"/>
              </a:solidFill>
            </a:endParaRPr>
          </a:p>
        </p:txBody>
      </p:sp>
      <p:sp>
        <p:nvSpPr>
          <p:cNvPr id="21" name="Text Placeholder 8"/>
          <p:cNvSpPr txBox="1">
            <a:spLocks/>
          </p:cNvSpPr>
          <p:nvPr userDrawn="1"/>
        </p:nvSpPr>
        <p:spPr>
          <a:xfrm>
            <a:off x="2421467" y="4233335"/>
            <a:ext cx="1955801"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Edit the footer to reflect the appropriate label</a:t>
            </a:r>
            <a:r>
              <a:rPr lang="en-US" sz="1400" baseline="0" dirty="0" smtClean="0">
                <a:solidFill>
                  <a:srgbClr val="000000"/>
                </a:solidFill>
              </a:rPr>
              <a:t> </a:t>
            </a:r>
          </a:p>
          <a:p>
            <a:pPr marL="0" indent="0">
              <a:buFont typeface="Arial" pitchFamily="34" charset="0"/>
              <a:buNone/>
            </a:pPr>
            <a:endParaRPr lang="en-US" sz="1400" dirty="0">
              <a:solidFill>
                <a:srgbClr val="000000"/>
              </a:solidFill>
            </a:endParaRPr>
          </a:p>
        </p:txBody>
      </p:sp>
      <p:sp>
        <p:nvSpPr>
          <p:cNvPr id="22" name="Oval 21"/>
          <p:cNvSpPr/>
          <p:nvPr userDrawn="1"/>
        </p:nvSpPr>
        <p:spPr>
          <a:xfrm>
            <a:off x="2218270" y="42629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pic>
        <p:nvPicPr>
          <p:cNvPr id="2052"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95968" y="5071535"/>
            <a:ext cx="5715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Placeholder 8"/>
          <p:cNvSpPr txBox="1">
            <a:spLocks/>
          </p:cNvSpPr>
          <p:nvPr userDrawn="1"/>
        </p:nvSpPr>
        <p:spPr>
          <a:xfrm>
            <a:off x="2422525" y="5071535"/>
            <a:ext cx="2030943" cy="8382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dirty="0" smtClean="0">
                <a:solidFill>
                  <a:srgbClr val="000000"/>
                </a:solidFill>
              </a:rPr>
              <a:t>On the </a:t>
            </a:r>
            <a:r>
              <a:rPr lang="en-US" sz="1400" i="1" dirty="0" smtClean="0">
                <a:solidFill>
                  <a:srgbClr val="000000"/>
                </a:solidFill>
              </a:rPr>
              <a:t>Slide Maste</a:t>
            </a:r>
            <a:r>
              <a:rPr lang="en-US" sz="1400" dirty="0" smtClean="0">
                <a:solidFill>
                  <a:srgbClr val="000000"/>
                </a:solidFill>
              </a:rPr>
              <a:t>r ribbon, click</a:t>
            </a:r>
            <a:r>
              <a:rPr lang="en-US" sz="1400" baseline="0" dirty="0" smtClean="0">
                <a:solidFill>
                  <a:srgbClr val="000000"/>
                </a:solidFill>
              </a:rPr>
              <a:t> the </a:t>
            </a:r>
            <a:r>
              <a:rPr lang="en-US" sz="1400" b="1" i="1" baseline="0" dirty="0" smtClean="0">
                <a:solidFill>
                  <a:srgbClr val="000000"/>
                </a:solidFill>
              </a:rPr>
              <a:t>Close Master View</a:t>
            </a:r>
            <a:r>
              <a:rPr lang="en-US" sz="1400" baseline="0" dirty="0" smtClean="0">
                <a:solidFill>
                  <a:srgbClr val="000000"/>
                </a:solidFill>
              </a:rPr>
              <a:t> button</a:t>
            </a:r>
          </a:p>
          <a:p>
            <a:pPr marL="0" indent="0">
              <a:buFont typeface="Arial" pitchFamily="34" charset="0"/>
              <a:buNone/>
            </a:pPr>
            <a:endParaRPr lang="en-US" sz="1400" dirty="0">
              <a:solidFill>
                <a:srgbClr val="000000"/>
              </a:solidFill>
            </a:endParaRPr>
          </a:p>
        </p:txBody>
      </p:sp>
      <p:sp>
        <p:nvSpPr>
          <p:cNvPr id="25" name="Oval 24"/>
          <p:cNvSpPr/>
          <p:nvPr userDrawn="1"/>
        </p:nvSpPr>
        <p:spPr>
          <a:xfrm>
            <a:off x="2219328" y="510117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5</a:t>
            </a:r>
            <a:endParaRPr lang="en-US" sz="1200" b="1" dirty="0">
              <a:solidFill>
                <a:schemeClr val="bg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7" name="Rectangle 26"/>
          <p:cNvSpPr/>
          <p:nvPr userDrawn="1"/>
        </p:nvSpPr>
        <p:spPr>
          <a:xfrm>
            <a:off x="4758268" y="125580"/>
            <a:ext cx="4267200" cy="619902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8" name="TextBox 27"/>
          <p:cNvSpPr txBox="1"/>
          <p:nvPr userDrawn="1"/>
        </p:nvSpPr>
        <p:spPr>
          <a:xfrm>
            <a:off x="186268" y="5862935"/>
            <a:ext cx="4360066" cy="461665"/>
          </a:xfrm>
          <a:prstGeom prst="rect">
            <a:avLst/>
          </a:prstGeom>
          <a:noFill/>
        </p:spPr>
        <p:txBody>
          <a:bodyPr wrap="square" rtlCol="0">
            <a:spAutoFit/>
          </a:bodyPr>
          <a:lstStyle/>
          <a:p>
            <a:r>
              <a:rPr lang="en-US" sz="1200" i="1" dirty="0" smtClean="0">
                <a:solidFill>
                  <a:srgbClr val="000000"/>
                </a:solidFill>
              </a:rPr>
              <a:t>Note: If using transitional slides,</a:t>
            </a:r>
            <a:r>
              <a:rPr lang="en-US" sz="1200" i="1" baseline="0" dirty="0" smtClean="0">
                <a:solidFill>
                  <a:srgbClr val="000000"/>
                </a:solidFill>
              </a:rPr>
              <a:t> you must also locate these within the Slide Master and edit the footer label accordingly</a:t>
            </a:r>
            <a:endParaRPr lang="en-US" sz="1200" i="1" dirty="0">
              <a:solidFill>
                <a:srgbClr val="000000"/>
              </a:solidFill>
            </a:endParaRPr>
          </a:p>
        </p:txBody>
      </p:sp>
      <p:sp>
        <p:nvSpPr>
          <p:cNvPr id="30" name="TextBox 29"/>
          <p:cNvSpPr txBox="1"/>
          <p:nvPr userDrawn="1"/>
        </p:nvSpPr>
        <p:spPr>
          <a:xfrm>
            <a:off x="5029200" y="135466"/>
            <a:ext cx="3886200" cy="2487861"/>
          </a:xfrm>
          <a:prstGeom prst="rect">
            <a:avLst/>
          </a:prstGeom>
          <a:noFill/>
        </p:spPr>
        <p:txBody>
          <a:bodyPr wrap="square" rtlCol="0">
            <a:spAutoFit/>
          </a:bodyPr>
          <a:lstStyle/>
          <a:p>
            <a:r>
              <a:rPr lang="en-US" sz="1600" dirty="0" smtClean="0">
                <a:solidFill>
                  <a:srgbClr val="000000"/>
                </a:solidFill>
              </a:rPr>
              <a:t>This template</a:t>
            </a:r>
            <a:r>
              <a:rPr lang="en-US" sz="1600" baseline="0" dirty="0" smtClean="0">
                <a:solidFill>
                  <a:srgbClr val="000000"/>
                </a:solidFill>
              </a:rPr>
              <a:t> contains a variety of slide options to support your presentation needs.  </a:t>
            </a:r>
          </a:p>
          <a:p>
            <a:endParaRPr lang="en-US" sz="1400" baseline="0" dirty="0" smtClean="0">
              <a:solidFill>
                <a:srgbClr val="000000"/>
              </a:solidFill>
            </a:endParaRPr>
          </a:p>
          <a:p>
            <a:r>
              <a:rPr lang="en-US" sz="1400" baseline="0" dirty="0" smtClean="0">
                <a:solidFill>
                  <a:srgbClr val="000000"/>
                </a:solidFill>
              </a:rPr>
              <a:t>To change a slide layout:</a:t>
            </a:r>
          </a:p>
          <a:p>
            <a:pPr marL="457200" lvl="1" indent="0">
              <a:spcBef>
                <a:spcPts val="200"/>
              </a:spcBef>
              <a:spcAft>
                <a:spcPts val="200"/>
              </a:spcAft>
              <a:buNone/>
            </a:pPr>
            <a:r>
              <a:rPr lang="en-US" sz="1400" baseline="0" dirty="0" smtClean="0">
                <a:solidFill>
                  <a:srgbClr val="000000"/>
                </a:solidFill>
              </a:rPr>
              <a:t>Select the </a:t>
            </a:r>
            <a:r>
              <a:rPr lang="en-US" sz="1400" b="1" i="1" baseline="0" dirty="0" smtClean="0">
                <a:solidFill>
                  <a:srgbClr val="000000"/>
                </a:solidFill>
              </a:rPr>
              <a:t>slide</a:t>
            </a:r>
            <a:r>
              <a:rPr lang="en-US" sz="1400" baseline="0" dirty="0" smtClean="0">
                <a:solidFill>
                  <a:srgbClr val="000000"/>
                </a:solidFill>
              </a:rPr>
              <a:t> you wish to change.</a:t>
            </a:r>
          </a:p>
          <a:p>
            <a:pPr marL="457200" lvl="1" indent="0">
              <a:spcBef>
                <a:spcPts val="200"/>
              </a:spcBef>
              <a:spcAft>
                <a:spcPts val="200"/>
              </a:spcAft>
              <a:buNone/>
            </a:pPr>
            <a:r>
              <a:rPr lang="en-US" sz="1400" baseline="0" dirty="0" smtClean="0">
                <a:solidFill>
                  <a:srgbClr val="000000"/>
                </a:solidFill>
              </a:rPr>
              <a:t>In the PowerPoint ribbon, click to view the </a:t>
            </a:r>
            <a:r>
              <a:rPr lang="en-US" sz="1400" b="1" i="1" baseline="0" dirty="0" smtClean="0">
                <a:solidFill>
                  <a:srgbClr val="000000"/>
                </a:solidFill>
              </a:rPr>
              <a:t>Home</a:t>
            </a:r>
            <a:r>
              <a:rPr lang="en-US" sz="1400" baseline="0" dirty="0" smtClean="0">
                <a:solidFill>
                  <a:srgbClr val="000000"/>
                </a:solidFill>
              </a:rPr>
              <a:t> tab.</a:t>
            </a:r>
          </a:p>
          <a:p>
            <a:pPr marL="457200" lvl="1" indent="0">
              <a:spcBef>
                <a:spcPts val="200"/>
              </a:spcBef>
              <a:spcAft>
                <a:spcPts val="200"/>
              </a:spcAft>
              <a:buNone/>
            </a:pPr>
            <a:r>
              <a:rPr lang="en-US" sz="1400" dirty="0" smtClean="0">
                <a:solidFill>
                  <a:srgbClr val="000000"/>
                </a:solidFill>
              </a:rPr>
              <a:t>Click the </a:t>
            </a:r>
            <a:r>
              <a:rPr lang="en-US" sz="1400" b="1" i="1" dirty="0" smtClean="0">
                <a:solidFill>
                  <a:srgbClr val="000000"/>
                </a:solidFill>
              </a:rPr>
              <a:t>Layout</a:t>
            </a:r>
            <a:r>
              <a:rPr lang="en-US" sz="1400" dirty="0" smtClean="0">
                <a:solidFill>
                  <a:srgbClr val="000000"/>
                </a:solidFill>
              </a:rPr>
              <a:t> button.</a:t>
            </a:r>
          </a:p>
          <a:p>
            <a:pPr marL="457200" lvl="1" indent="0">
              <a:spcBef>
                <a:spcPts val="200"/>
              </a:spcBef>
              <a:spcAft>
                <a:spcPts val="200"/>
              </a:spcAft>
              <a:buNone/>
            </a:pPr>
            <a:r>
              <a:rPr lang="en-US" sz="1400" dirty="0" smtClean="0">
                <a:solidFill>
                  <a:srgbClr val="000000"/>
                </a:solidFill>
              </a:rPr>
              <a:t>From</a:t>
            </a:r>
            <a:r>
              <a:rPr lang="en-US" sz="1400" baseline="0" dirty="0" smtClean="0">
                <a:solidFill>
                  <a:srgbClr val="000000"/>
                </a:solidFill>
              </a:rPr>
              <a:t> the window of layout options that appears, choose the </a:t>
            </a:r>
            <a:r>
              <a:rPr lang="en-US" sz="1400" b="1" i="1" baseline="0" dirty="0" smtClean="0">
                <a:solidFill>
                  <a:srgbClr val="000000"/>
                </a:solidFill>
              </a:rPr>
              <a:t>desired layout</a:t>
            </a:r>
            <a:r>
              <a:rPr lang="en-US" sz="1400" baseline="0" dirty="0" smtClean="0">
                <a:solidFill>
                  <a:srgbClr val="000000"/>
                </a:solidFill>
              </a:rPr>
              <a:t>.</a:t>
            </a:r>
            <a:endParaRPr lang="en-US" sz="1400" dirty="0" smtClean="0">
              <a:solidFill>
                <a:srgbClr val="000000"/>
              </a:solidFill>
            </a:endParaRPr>
          </a:p>
        </p:txBody>
      </p:sp>
      <p:pic>
        <p:nvPicPr>
          <p:cNvPr id="1028"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249341" y="2891357"/>
            <a:ext cx="3632192" cy="174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Oval 44"/>
          <p:cNvSpPr/>
          <p:nvPr userDrawn="1"/>
        </p:nvSpPr>
        <p:spPr>
          <a:xfrm>
            <a:off x="5249342" y="14060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47" name="Oval 46"/>
          <p:cNvSpPr/>
          <p:nvPr userDrawn="1"/>
        </p:nvSpPr>
        <p:spPr>
          <a:xfrm>
            <a:off x="5249341" y="1866896"/>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48" name="Oval 47"/>
          <p:cNvSpPr/>
          <p:nvPr userDrawn="1"/>
        </p:nvSpPr>
        <p:spPr>
          <a:xfrm>
            <a:off x="5249342" y="21336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49" name="Oval 48"/>
          <p:cNvSpPr/>
          <p:nvPr userDrawn="1"/>
        </p:nvSpPr>
        <p:spPr>
          <a:xfrm>
            <a:off x="5249341" y="1110197"/>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1</a:t>
            </a:r>
            <a:endParaRPr lang="en-US" sz="1200" b="1" dirty="0">
              <a:solidFill>
                <a:schemeClr val="bg1"/>
              </a:solidFill>
            </a:endParaRPr>
          </a:p>
        </p:txBody>
      </p:sp>
      <p:sp>
        <p:nvSpPr>
          <p:cNvPr id="50" name="Oval 49"/>
          <p:cNvSpPr/>
          <p:nvPr userDrawn="1"/>
        </p:nvSpPr>
        <p:spPr>
          <a:xfrm>
            <a:off x="5477942" y="27432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2</a:t>
            </a:r>
            <a:endParaRPr lang="en-US" sz="1200" b="1" dirty="0">
              <a:solidFill>
                <a:schemeClr val="bg1"/>
              </a:solidFill>
            </a:endParaRPr>
          </a:p>
        </p:txBody>
      </p:sp>
      <p:sp>
        <p:nvSpPr>
          <p:cNvPr id="51" name="Oval 50"/>
          <p:cNvSpPr/>
          <p:nvPr userDrawn="1"/>
        </p:nvSpPr>
        <p:spPr>
          <a:xfrm>
            <a:off x="6400800" y="2941900"/>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3</a:t>
            </a:r>
            <a:endParaRPr lang="en-US" sz="1200" b="1" dirty="0">
              <a:solidFill>
                <a:schemeClr val="bg1"/>
              </a:solidFill>
            </a:endParaRPr>
          </a:p>
        </p:txBody>
      </p:sp>
      <p:sp>
        <p:nvSpPr>
          <p:cNvPr id="52" name="Oval 51"/>
          <p:cNvSpPr/>
          <p:nvPr userDrawn="1"/>
        </p:nvSpPr>
        <p:spPr>
          <a:xfrm>
            <a:off x="7772400" y="3949703"/>
            <a:ext cx="228600" cy="228600"/>
          </a:xfrm>
          <a:prstGeom prst="ellipse">
            <a:avLst/>
          </a:prstGeom>
          <a:solidFill>
            <a:schemeClr val="accent4"/>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smtClean="0">
                <a:solidFill>
                  <a:schemeClr val="bg1"/>
                </a:solidFill>
              </a:rPr>
              <a:t>4</a:t>
            </a:r>
            <a:endParaRPr lang="en-US" sz="1200" b="1" dirty="0">
              <a:solidFill>
                <a:schemeClr val="bg1"/>
              </a:solidFill>
            </a:endParaRPr>
          </a:p>
        </p:txBody>
      </p:sp>
      <p:sp>
        <p:nvSpPr>
          <p:cNvPr id="54" name="TextBox 53"/>
          <p:cNvSpPr txBox="1"/>
          <p:nvPr userDrawn="1"/>
        </p:nvSpPr>
        <p:spPr>
          <a:xfrm>
            <a:off x="5029200" y="4812695"/>
            <a:ext cx="3886200" cy="584775"/>
          </a:xfrm>
          <a:prstGeom prst="rect">
            <a:avLst/>
          </a:prstGeom>
          <a:noFill/>
        </p:spPr>
        <p:txBody>
          <a:bodyPr wrap="square" rtlCol="0">
            <a:spAutoFit/>
          </a:bodyPr>
          <a:lstStyle/>
          <a:p>
            <a:r>
              <a:rPr lang="en-US" sz="1600" dirty="0" smtClean="0">
                <a:solidFill>
                  <a:srgbClr val="000000"/>
                </a:solidFill>
              </a:rPr>
              <a:t>Note:</a:t>
            </a:r>
            <a:r>
              <a:rPr lang="en-US" sz="1600" baseline="0" dirty="0" smtClean="0">
                <a:solidFill>
                  <a:srgbClr val="000000"/>
                </a:solidFill>
              </a:rPr>
              <a:t> these same layout options are available to you when inserting a new slide.</a:t>
            </a:r>
            <a:endParaRPr lang="en-US" sz="1600" dirty="0" smtClean="0">
              <a:solidFill>
                <a:srgbClr val="000000"/>
              </a:solidFill>
            </a:endParaRPr>
          </a:p>
        </p:txBody>
      </p:sp>
      <p:pic>
        <p:nvPicPr>
          <p:cNvPr id="1026"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25066" y="4179125"/>
            <a:ext cx="1736725" cy="55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7426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6" name="Picture 5"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rgbClr val="000000"/>
                </a:solidFill>
              </a:rPr>
              <a:t>ISO-NE PUBLIC</a:t>
            </a:r>
            <a:endParaRPr lang="en-US" sz="700" b="1" baseline="0" dirty="0" smtClean="0">
              <a:solidFill>
                <a:srgbClr val="000000"/>
              </a:solidFill>
            </a:endParaRPr>
          </a:p>
        </p:txBody>
      </p:sp>
      <p:sp>
        <p:nvSpPr>
          <p:cNvPr id="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mplate Instruc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000000"/>
                </a:solidFill>
              </a:defRPr>
            </a:lvl1pPr>
          </a:lstStyle>
          <a:p>
            <a:fld id="{10C7F894-2A36-495D-AB7C-1055F7AC0F9D}" type="slidenum">
              <a:rPr lang="en-US" smtClean="0"/>
              <a:pPr/>
              <a:t>‹#›</a:t>
            </a:fld>
            <a:endParaRPr lang="en-US" dirty="0"/>
          </a:p>
        </p:txBody>
      </p:sp>
      <p:sp>
        <p:nvSpPr>
          <p:cNvPr id="5" name="Slide Number Placeholder 2"/>
          <p:cNvSpPr txBox="1">
            <a:spLocks/>
          </p:cNvSpPr>
          <p:nvPr userDrawn="1"/>
        </p:nvSpPr>
        <p:spPr>
          <a:xfrm>
            <a:off x="8534400" y="6365882"/>
            <a:ext cx="381000" cy="263518"/>
          </a:xfrm>
          <a:prstGeom prst="rect">
            <a:avLst/>
          </a:prstGeom>
        </p:spPr>
        <p:txBody>
          <a:bodyPr lIns="0" tIns="0" rIns="0" bIns="0" anchor="ctr"/>
          <a:lstStyle>
            <a:defPPr>
              <a:defRPr lang="en-US"/>
            </a:defPPr>
            <a:lvl1pPr marL="0" algn="ctr" defTabSz="914400" rtl="0" eaLnBrk="1" latinLnBrk="0" hangingPunct="1">
              <a:defRPr sz="1400" kern="1200">
                <a:solidFill>
                  <a:srgbClr val="637E8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0D2C783-583D-47C4-9F33-9EB4B47B6128}" type="slidenum">
              <a:rPr lang="en-US" smtClean="0">
                <a:solidFill>
                  <a:schemeClr val="tx1"/>
                </a:solidFill>
              </a:rPr>
              <a:pPr/>
              <a:t>‹#›</a:t>
            </a:fld>
            <a:endParaRPr lang="en-US" dirty="0">
              <a:solidFill>
                <a:schemeClr val="tx1"/>
              </a:solidFill>
            </a:endParaRPr>
          </a:p>
        </p:txBody>
      </p:sp>
      <p:sp>
        <p:nvSpPr>
          <p:cNvPr id="18" name="Rectangle 17"/>
          <p:cNvSpPr/>
          <p:nvPr userDrawn="1"/>
        </p:nvSpPr>
        <p:spPr>
          <a:xfrm>
            <a:off x="110068" y="125581"/>
            <a:ext cx="4419600" cy="61990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30" name="TextBox 29"/>
          <p:cNvSpPr txBox="1"/>
          <p:nvPr userDrawn="1"/>
        </p:nvSpPr>
        <p:spPr>
          <a:xfrm>
            <a:off x="152400" y="135466"/>
            <a:ext cx="2628900" cy="954107"/>
          </a:xfrm>
          <a:prstGeom prst="rect">
            <a:avLst/>
          </a:prstGeom>
          <a:noFill/>
        </p:spPr>
        <p:txBody>
          <a:bodyPr wrap="square" rtlCol="0">
            <a:spAutoFit/>
          </a:bodyPr>
          <a:lstStyle/>
          <a:p>
            <a:r>
              <a:rPr lang="en-US" sz="1400" dirty="0" smtClean="0">
                <a:solidFill>
                  <a:srgbClr val="000000"/>
                </a:solidFill>
              </a:rPr>
              <a:t>This template contains approved ISO-NE colors,</a:t>
            </a:r>
            <a:r>
              <a:rPr lang="en-US" sz="1400" baseline="0" dirty="0" smtClean="0">
                <a:solidFill>
                  <a:srgbClr val="000000"/>
                </a:solidFill>
              </a:rPr>
              <a:t> which can be accessed from any color palette (e.g., font color, shape fill):</a:t>
            </a:r>
            <a:endParaRPr lang="en-US" sz="1400" dirty="0">
              <a:solidFill>
                <a:srgbClr val="000000"/>
              </a:solidFill>
            </a:endParaRPr>
          </a:p>
        </p:txBody>
      </p:sp>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8600" y="330200"/>
            <a:ext cx="15621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le 11"/>
          <p:cNvGraphicFramePr>
            <a:graphicFrameLocks noGrp="1"/>
          </p:cNvGraphicFramePr>
          <p:nvPr userDrawn="1">
            <p:extLst>
              <p:ext uri="{D42A27DB-BD31-4B8C-83A1-F6EECF244321}">
                <p14:modId xmlns:p14="http://schemas.microsoft.com/office/powerpoint/2010/main" val="1709699927"/>
              </p:ext>
            </p:extLst>
          </p:nvPr>
        </p:nvGraphicFramePr>
        <p:xfrm>
          <a:off x="228600" y="1092200"/>
          <a:ext cx="4165068" cy="5212080"/>
        </p:xfrm>
        <a:graphic>
          <a:graphicData uri="http://schemas.openxmlformats.org/drawingml/2006/table">
            <a:tbl>
              <a:tblPr firstRow="1" bandRow="1">
                <a:tableStyleId>{7E9639D4-E3E2-4D34-9284-5A2195B3D0D7}</a:tableStyleId>
              </a:tblPr>
              <a:tblGrid>
                <a:gridCol w="812268">
                  <a:extLst>
                    <a:ext uri="{9D8B030D-6E8A-4147-A177-3AD203B41FA5}">
                      <a16:colId xmlns:a16="http://schemas.microsoft.com/office/drawing/2014/main" val="20000"/>
                    </a:ext>
                  </a:extLst>
                </a:gridCol>
                <a:gridCol w="1066799">
                  <a:extLst>
                    <a:ext uri="{9D8B030D-6E8A-4147-A177-3AD203B41FA5}">
                      <a16:colId xmlns:a16="http://schemas.microsoft.com/office/drawing/2014/main" val="20001"/>
                    </a:ext>
                  </a:extLst>
                </a:gridCol>
                <a:gridCol w="2286001">
                  <a:extLst>
                    <a:ext uri="{9D8B030D-6E8A-4147-A177-3AD203B41FA5}">
                      <a16:colId xmlns:a16="http://schemas.microsoft.com/office/drawing/2014/main" val="20002"/>
                    </a:ext>
                  </a:extLst>
                </a:gridCol>
              </a:tblGrid>
              <a:tr h="0">
                <a:tc>
                  <a:txBody>
                    <a:bodyPr/>
                    <a:lstStyle/>
                    <a:p>
                      <a:pPr algn="l"/>
                      <a:r>
                        <a:rPr lang="en-US" sz="1400" dirty="0" smtClean="0"/>
                        <a:t>Color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RGB Value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dirty="0" smtClean="0"/>
                        <a:t>Description</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23.149.210</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Blue: Use as primary color for headers and accents</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251.185.47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Yellow: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246.137.32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Orange: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236.51.37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Red: Use as an accent color</a:t>
                      </a:r>
                    </a:p>
                    <a:p>
                      <a:pPr algn="l"/>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3180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133.85.161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Purple: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119.189.42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Green: Use as an accent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109.207.246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Light Blue: Use as an accent color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30.106.154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a:t>
                      </a:r>
                      <a:r>
                        <a:rPr lang="en-US" sz="1200" b="0" kern="1200" baseline="0" dirty="0" smtClean="0">
                          <a:solidFill>
                            <a:srgbClr val="000000"/>
                          </a:solidFill>
                          <a:latin typeface="+mn-lt"/>
                          <a:ea typeface="+mn-ea"/>
                          <a:cs typeface="+mn-cs"/>
                        </a:rPr>
                        <a:t> Dark Blue: </a:t>
                      </a:r>
                      <a:r>
                        <a:rPr lang="en-US" sz="1200" b="0" kern="1200" dirty="0" smtClean="0">
                          <a:solidFill>
                            <a:srgbClr val="000000"/>
                          </a:solidFill>
                          <a:latin typeface="+mn-lt"/>
                          <a:ea typeface="+mn-ea"/>
                          <a:cs typeface="+mn-cs"/>
                        </a:rPr>
                        <a:t>Use as an accent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000000"/>
                          </a:solidFill>
                        </a:rPr>
                        <a:t>98.119.127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ISO Gray: Use as a secondary font color</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gn="l"/>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a:r>
                        <a:rPr lang="en-US" sz="1200" dirty="0" smtClean="0">
                          <a:solidFill>
                            <a:srgbClr val="000000"/>
                          </a:solidFill>
                        </a:rPr>
                        <a:t>0.0.0</a:t>
                      </a:r>
                      <a:endParaRPr lang="en-US" sz="1200"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200" b="0" kern="1200" dirty="0" smtClean="0">
                          <a:solidFill>
                            <a:srgbClr val="000000"/>
                          </a:solidFill>
                          <a:latin typeface="+mn-lt"/>
                          <a:ea typeface="+mn-ea"/>
                          <a:cs typeface="+mn-cs"/>
                        </a:rPr>
                        <a:t>Black: Use as a primary font color</a:t>
                      </a:r>
                    </a:p>
                    <a:p>
                      <a:pPr algn="l"/>
                      <a:endParaRPr lang="en-US" sz="1200" b="0" kern="1200" dirty="0" smtClean="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0">
                <a:tc>
                  <a:txBody>
                    <a:bodyPr/>
                    <a:lstStyle/>
                    <a:p>
                      <a:pPr algn="l"/>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latinLnBrk="0" hangingPunct="1"/>
                      <a:r>
                        <a:rPr lang="en-US" sz="1200" b="0" kern="1200" dirty="0" smtClean="0">
                          <a:solidFill>
                            <a:srgbClr val="000000"/>
                          </a:solidFill>
                          <a:latin typeface="+mn-lt"/>
                          <a:ea typeface="+mn-ea"/>
                          <a:cs typeface="+mn-cs"/>
                        </a:rPr>
                        <a:t>255.255.255</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US" sz="1200" b="0" kern="1200" dirty="0" smtClean="0">
                          <a:solidFill>
                            <a:srgbClr val="000000"/>
                          </a:solidFill>
                          <a:latin typeface="+mn-lt"/>
                          <a:ea typeface="+mn-ea"/>
                          <a:cs typeface="+mn-cs"/>
                        </a:rPr>
                        <a:t>White: Use as needed</a:t>
                      </a:r>
                      <a:endParaRPr lang="en-US" sz="1200" b="0" kern="1200" dirty="0">
                        <a:solidFill>
                          <a:srgbClr val="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13" name="Rectangle 12"/>
          <p:cNvSpPr/>
          <p:nvPr userDrawn="1"/>
        </p:nvSpPr>
        <p:spPr>
          <a:xfrm>
            <a:off x="4758268" y="125581"/>
            <a:ext cx="4267200" cy="406541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4" name="TextBox 13"/>
          <p:cNvSpPr txBox="1"/>
          <p:nvPr userDrawn="1"/>
        </p:nvSpPr>
        <p:spPr>
          <a:xfrm>
            <a:off x="4851402" y="152400"/>
            <a:ext cx="4097336" cy="584775"/>
          </a:xfrm>
          <a:prstGeom prst="rect">
            <a:avLst/>
          </a:prstGeom>
          <a:noFill/>
        </p:spPr>
        <p:txBody>
          <a:bodyPr wrap="square" rtlCol="0">
            <a:spAutoFit/>
          </a:bodyPr>
          <a:lstStyle/>
          <a:p>
            <a:r>
              <a:rPr lang="en-US" sz="1600" dirty="0" smtClean="0">
                <a:solidFill>
                  <a:srgbClr val="000000"/>
                </a:solidFill>
              </a:rPr>
              <a:t>This template contains approved font</a:t>
            </a:r>
            <a:r>
              <a:rPr lang="en-US" sz="1600" baseline="0" dirty="0" smtClean="0">
                <a:solidFill>
                  <a:srgbClr val="000000"/>
                </a:solidFill>
              </a:rPr>
              <a:t> size and style which will be automatically applied. </a:t>
            </a:r>
            <a:endParaRPr lang="en-US" sz="1600" dirty="0">
              <a:solidFill>
                <a:srgbClr val="000000"/>
              </a:solidFill>
            </a:endParaRPr>
          </a:p>
        </p:txBody>
      </p:sp>
      <p:sp>
        <p:nvSpPr>
          <p:cNvPr id="15" name="TextBox 14"/>
          <p:cNvSpPr txBox="1"/>
          <p:nvPr userDrawn="1"/>
        </p:nvSpPr>
        <p:spPr>
          <a:xfrm>
            <a:off x="4969937" y="685800"/>
            <a:ext cx="4038070" cy="2438400"/>
          </a:xfrm>
          <a:prstGeom prst="rect">
            <a:avLst/>
          </a:prstGeom>
          <a:noFill/>
        </p:spPr>
        <p:txBody>
          <a:bodyPr wrap="none" rtlCol="0">
            <a:noAutofit/>
          </a:bodyPr>
          <a:lstStyle/>
          <a:p>
            <a:pPr algn="r">
              <a:spcBef>
                <a:spcPts val="600"/>
              </a:spcBef>
            </a:pPr>
            <a:r>
              <a:rPr lang="en-US" sz="2800" b="1" baseline="0" dirty="0" smtClean="0">
                <a:solidFill>
                  <a:srgbClr val="000000"/>
                </a:solidFill>
              </a:rPr>
              <a:t>Slide Title – Calibri 28</a:t>
            </a:r>
          </a:p>
          <a:p>
            <a:pPr algn="r">
              <a:spcBef>
                <a:spcPts val="600"/>
              </a:spcBef>
            </a:pPr>
            <a:r>
              <a:rPr lang="en-US" sz="2400" baseline="0" dirty="0" smtClean="0">
                <a:solidFill>
                  <a:srgbClr val="000000"/>
                </a:solidFill>
              </a:rPr>
              <a:t>Content Title/Bullet 1 – Calibri 24</a:t>
            </a:r>
            <a:endParaRPr lang="en-US" baseline="0" dirty="0" smtClean="0">
              <a:solidFill>
                <a:srgbClr val="000000"/>
              </a:solidFill>
            </a:endParaRPr>
          </a:p>
          <a:p>
            <a:pPr algn="r">
              <a:spcBef>
                <a:spcPts val="600"/>
              </a:spcBef>
            </a:pPr>
            <a:r>
              <a:rPr lang="en-US" sz="2000" baseline="0" dirty="0" smtClean="0">
                <a:solidFill>
                  <a:srgbClr val="000000"/>
                </a:solidFill>
              </a:rPr>
              <a:t>Content Text/Bullet 2 – Calibri 20</a:t>
            </a:r>
            <a:endParaRPr lang="en-US" baseline="0" dirty="0" smtClean="0">
              <a:solidFill>
                <a:srgbClr val="000000"/>
              </a:solidFill>
            </a:endParaRPr>
          </a:p>
          <a:p>
            <a:pPr algn="r">
              <a:spcBef>
                <a:spcPts val="600"/>
              </a:spcBef>
            </a:pPr>
            <a:r>
              <a:rPr lang="en-US" baseline="0" dirty="0" smtClean="0">
                <a:solidFill>
                  <a:srgbClr val="000000"/>
                </a:solidFill>
              </a:rPr>
              <a:t>Chart Content/Bullet 3 – Calibri18</a:t>
            </a:r>
          </a:p>
          <a:p>
            <a:pPr algn="r">
              <a:spcBef>
                <a:spcPts val="600"/>
              </a:spcBef>
            </a:pPr>
            <a:r>
              <a:rPr lang="en-US" sz="1600" baseline="0" dirty="0" smtClean="0">
                <a:solidFill>
                  <a:srgbClr val="000000"/>
                </a:solidFill>
              </a:rPr>
              <a:t>Bullet 4 &amp; Bullet 5 – Calibri 16</a:t>
            </a:r>
            <a:endParaRPr lang="en-US" baseline="0" dirty="0" smtClean="0">
              <a:solidFill>
                <a:srgbClr val="000000"/>
              </a:solidFill>
            </a:endParaRPr>
          </a:p>
          <a:p>
            <a:pPr algn="r">
              <a:spcBef>
                <a:spcPts val="600"/>
              </a:spcBef>
            </a:pPr>
            <a:r>
              <a:rPr lang="en-US" sz="1600" b="0" baseline="0" dirty="0" smtClean="0">
                <a:solidFill>
                  <a:srgbClr val="000000"/>
                </a:solidFill>
              </a:rPr>
              <a:t>Slide Number – Calibri 14</a:t>
            </a:r>
          </a:p>
          <a:p>
            <a:pPr algn="r">
              <a:spcBef>
                <a:spcPts val="600"/>
              </a:spcBef>
            </a:pPr>
            <a:endParaRPr lang="en-US" sz="1600" b="0" baseline="0" dirty="0" smtClean="0">
              <a:solidFill>
                <a:srgbClr val="000000"/>
              </a:solidFill>
            </a:endParaRPr>
          </a:p>
        </p:txBody>
      </p:sp>
      <p:sp>
        <p:nvSpPr>
          <p:cNvPr id="16" name="Rectangle 15"/>
          <p:cNvSpPr/>
          <p:nvPr userDrawn="1"/>
        </p:nvSpPr>
        <p:spPr>
          <a:xfrm>
            <a:off x="4876800" y="3200400"/>
            <a:ext cx="4191000" cy="830997"/>
          </a:xfrm>
          <a:prstGeom prst="rect">
            <a:avLst/>
          </a:prstGeom>
        </p:spPr>
        <p:txBody>
          <a:bodyPr wrap="square">
            <a:spAutoFit/>
          </a:bodyPr>
          <a:lstStyle/>
          <a:p>
            <a:pPr algn="l">
              <a:spcBef>
                <a:spcPts val="600"/>
              </a:spcBef>
            </a:pPr>
            <a:r>
              <a:rPr lang="en-US" sz="1600" b="0" baseline="0" dirty="0" smtClean="0">
                <a:solidFill>
                  <a:srgbClr val="000000"/>
                </a:solidFill>
              </a:rPr>
              <a:t>Font within the presentation will appear black by default, but may be changed to ISO gray if desired.</a:t>
            </a:r>
            <a:endParaRPr lang="en-US" sz="1600" b="0" dirty="0">
              <a:solidFill>
                <a:srgbClr val="000000"/>
              </a:solidFill>
            </a:endParaRPr>
          </a:p>
        </p:txBody>
      </p:sp>
      <p:sp>
        <p:nvSpPr>
          <p:cNvPr id="17" name="Rectangle 16"/>
          <p:cNvSpPr/>
          <p:nvPr userDrawn="1"/>
        </p:nvSpPr>
        <p:spPr>
          <a:xfrm>
            <a:off x="4757058" y="4267200"/>
            <a:ext cx="4267200" cy="2057400"/>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19" name="TextBox 18"/>
          <p:cNvSpPr txBox="1"/>
          <p:nvPr userDrawn="1"/>
        </p:nvSpPr>
        <p:spPr>
          <a:xfrm>
            <a:off x="4800600" y="4293275"/>
            <a:ext cx="4114800" cy="2031325"/>
          </a:xfrm>
          <a:prstGeom prst="rect">
            <a:avLst/>
          </a:prstGeom>
          <a:noFill/>
        </p:spPr>
        <p:txBody>
          <a:bodyPr wrap="square" rtlCol="0">
            <a:spAutoFit/>
          </a:bodyPr>
          <a:lstStyle/>
          <a:p>
            <a:r>
              <a:rPr lang="en-US" sz="1400" b="1" kern="1200" dirty="0" smtClean="0">
                <a:solidFill>
                  <a:srgbClr val="000000"/>
                </a:solidFill>
                <a:effectLst/>
                <a:latin typeface="+mn-lt"/>
                <a:ea typeface="+mn-ea"/>
                <a:cs typeface="+mn-cs"/>
              </a:rPr>
              <a:t>TIP</a:t>
            </a:r>
            <a:r>
              <a:rPr lang="en-US" sz="1400" kern="1200" dirty="0" smtClean="0">
                <a:solidFill>
                  <a:srgbClr val="000000"/>
                </a:solidFill>
                <a:effectLst/>
                <a:latin typeface="+mn-lt"/>
                <a:ea typeface="+mn-ea"/>
                <a:cs typeface="+mn-cs"/>
              </a:rPr>
              <a:t>: If you experience issues with page numbering:</a:t>
            </a:r>
          </a:p>
          <a:p>
            <a:pPr marL="571500" lvl="0" indent="-342900">
              <a:buFont typeface="+mj-lt"/>
              <a:buAutoNum type="arabicPeriod"/>
            </a:pPr>
            <a:r>
              <a:rPr lang="en-US" sz="1400" kern="1200" dirty="0" smtClean="0">
                <a:solidFill>
                  <a:srgbClr val="000000"/>
                </a:solidFill>
                <a:effectLst/>
                <a:latin typeface="+mn-lt"/>
                <a:ea typeface="+mn-ea"/>
                <a:cs typeface="+mn-cs"/>
              </a:rPr>
              <a:t>Click to view the </a:t>
            </a:r>
            <a:r>
              <a:rPr lang="en-US" sz="1400" b="1" i="1" kern="1200" dirty="0" smtClean="0">
                <a:solidFill>
                  <a:srgbClr val="000000"/>
                </a:solidFill>
                <a:effectLst/>
                <a:latin typeface="+mn-lt"/>
                <a:ea typeface="+mn-ea"/>
                <a:cs typeface="+mn-cs"/>
              </a:rPr>
              <a:t>Insert</a:t>
            </a:r>
            <a:r>
              <a:rPr lang="en-US" sz="1400" i="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tab.</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Header &amp; Footer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In the dialog box that opens, uncheck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 </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p>
          <a:p>
            <a:pPr marL="571500" lvl="0" indent="-342900">
              <a:buFont typeface="+mj-lt"/>
              <a:buAutoNum type="arabicPeriod"/>
            </a:pPr>
            <a:r>
              <a:rPr lang="en-US" sz="1400" kern="1200" dirty="0" smtClean="0">
                <a:solidFill>
                  <a:srgbClr val="000000"/>
                </a:solidFill>
                <a:effectLst/>
                <a:latin typeface="+mn-lt"/>
                <a:ea typeface="+mn-ea"/>
                <a:cs typeface="+mn-cs"/>
              </a:rPr>
              <a:t>Return to the Header and Footer dialog</a:t>
            </a:r>
            <a:r>
              <a:rPr lang="en-US" sz="1400" kern="1200" baseline="0" dirty="0" smtClean="0">
                <a:solidFill>
                  <a:srgbClr val="000000"/>
                </a:solidFill>
                <a:effectLst/>
                <a:latin typeface="+mn-lt"/>
                <a:ea typeface="+mn-ea"/>
                <a:cs typeface="+mn-cs"/>
              </a:rPr>
              <a:t> box and </a:t>
            </a:r>
            <a:r>
              <a:rPr lang="en-US" sz="1400" kern="1200" dirty="0" smtClean="0">
                <a:solidFill>
                  <a:srgbClr val="000000"/>
                </a:solidFill>
                <a:effectLst/>
                <a:latin typeface="+mn-lt"/>
                <a:ea typeface="+mn-ea"/>
                <a:cs typeface="+mn-cs"/>
              </a:rPr>
              <a:t>recheck the </a:t>
            </a:r>
            <a:r>
              <a:rPr lang="en-US" sz="1400" b="1" i="1" kern="1200" dirty="0" smtClean="0">
                <a:solidFill>
                  <a:srgbClr val="000000"/>
                </a:solidFill>
                <a:effectLst/>
                <a:latin typeface="+mn-lt"/>
                <a:ea typeface="+mn-ea"/>
                <a:cs typeface="+mn-cs"/>
              </a:rPr>
              <a:t>Slide number</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checkbox.</a:t>
            </a:r>
          </a:p>
          <a:p>
            <a:pPr marL="571500" lvl="0" indent="-342900">
              <a:buFont typeface="+mj-lt"/>
              <a:buAutoNum type="arabicPeriod"/>
            </a:pPr>
            <a:r>
              <a:rPr lang="en-US" sz="1400" kern="1200" dirty="0" smtClean="0">
                <a:solidFill>
                  <a:srgbClr val="000000"/>
                </a:solidFill>
                <a:effectLst/>
                <a:latin typeface="+mn-lt"/>
                <a:ea typeface="+mn-ea"/>
                <a:cs typeface="+mn-cs"/>
              </a:rPr>
              <a:t>Click the </a:t>
            </a:r>
            <a:r>
              <a:rPr lang="en-US" sz="1400" b="1" i="1" kern="1200" dirty="0" smtClean="0">
                <a:solidFill>
                  <a:srgbClr val="000000"/>
                </a:solidFill>
                <a:effectLst/>
                <a:latin typeface="+mn-lt"/>
                <a:ea typeface="+mn-ea"/>
                <a:cs typeface="+mn-cs"/>
              </a:rPr>
              <a:t>Apply to All</a:t>
            </a:r>
            <a:r>
              <a:rPr lang="en-US" sz="1400" b="1" kern="1200" dirty="0" smtClean="0">
                <a:solidFill>
                  <a:srgbClr val="000000"/>
                </a:solidFill>
                <a:effectLst/>
                <a:latin typeface="+mn-lt"/>
                <a:ea typeface="+mn-ea"/>
                <a:cs typeface="+mn-cs"/>
              </a:rPr>
              <a:t> </a:t>
            </a:r>
            <a:r>
              <a:rPr lang="en-US" sz="1400" kern="1200" dirty="0" smtClean="0">
                <a:solidFill>
                  <a:srgbClr val="000000"/>
                </a:solidFill>
                <a:effectLst/>
                <a:latin typeface="+mn-lt"/>
                <a:ea typeface="+mn-ea"/>
                <a:cs typeface="+mn-cs"/>
              </a:rPr>
              <a:t>button.</a:t>
            </a:r>
            <a:endParaRPr lang="en-US" sz="1400" kern="1200" dirty="0">
              <a:solidFill>
                <a:srgbClr val="000000"/>
              </a:solidFill>
              <a:effectLst/>
              <a:latin typeface="+mn-lt"/>
              <a:ea typeface="+mn-ea"/>
              <a:cs typeface="+mn-cs"/>
            </a:endParaRPr>
          </a:p>
        </p:txBody>
      </p:sp>
    </p:spTree>
    <p:extLst>
      <p:ext uri="{BB962C8B-B14F-4D97-AF65-F5344CB8AC3E}">
        <p14:creationId xmlns:p14="http://schemas.microsoft.com/office/powerpoint/2010/main" val="371528398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
        <p:nvSpPr>
          <p:cNvPr id="5" name="Text Placeholder 27"/>
          <p:cNvSpPr>
            <a:spLocks noGrp="1"/>
          </p:cNvSpPr>
          <p:nvPr>
            <p:ph type="body" sz="quarter" idx="17" hasCustomPrompt="1"/>
          </p:nvPr>
        </p:nvSpPr>
        <p:spPr>
          <a:xfrm>
            <a:off x="1066800" y="4343400"/>
            <a:ext cx="5105400" cy="381000"/>
          </a:xfrm>
        </p:spPr>
        <p:txBody>
          <a:bodyPr wrap="none" lIns="0" tIns="0" rIns="0" bIns="0">
            <a:normAutofit/>
          </a:bodyPr>
          <a:lstStyle>
            <a:lvl1pPr algn="l">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9" name="Text Placeholder 27"/>
          <p:cNvSpPr>
            <a:spLocks noGrp="1"/>
          </p:cNvSpPr>
          <p:nvPr>
            <p:ph type="body" sz="quarter" idx="18" hasCustomPrompt="1"/>
          </p:nvPr>
        </p:nvSpPr>
        <p:spPr>
          <a:xfrm>
            <a:off x="1066800" y="4800600"/>
            <a:ext cx="5105400" cy="381000"/>
          </a:xfrm>
        </p:spPr>
        <p:txBody>
          <a:bodyPr wrap="none" lIns="0" tIns="0" rIns="0" bIns="0">
            <a:normAutofit/>
          </a:bodyPr>
          <a:lstStyle>
            <a:lvl1pPr algn="l">
              <a:buNone/>
              <a:defRPr sz="1050" i="0" u="none"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(413) 540-XXXX | Apresenter@iso-ne.com</a:t>
            </a:r>
          </a:p>
        </p:txBody>
      </p:sp>
    </p:spTree>
    <p:extLst>
      <p:ext uri="{BB962C8B-B14F-4D97-AF65-F5344CB8AC3E}">
        <p14:creationId xmlns:p14="http://schemas.microsoft.com/office/powerpoint/2010/main" val="1008289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81000"/>
            <a:ext cx="8229600" cy="533400"/>
          </a:xfrm>
        </p:spPr>
        <p:txBody>
          <a:bodyPr/>
          <a:lstStyle>
            <a:lvl1pPr>
              <a:defRPr i="0" baseline="0"/>
            </a:lvl1pPr>
          </a:lstStyle>
          <a:p>
            <a:r>
              <a:rPr lang="en-US" dirty="0" smtClean="0"/>
              <a:t>Click to edit title</a:t>
            </a:r>
            <a:endParaRPr lang="en-US" dirty="0"/>
          </a:p>
        </p:txBody>
      </p:sp>
      <p:sp>
        <p:nvSpPr>
          <p:cNvPr id="6" name="Slide Number Placeholder 5"/>
          <p:cNvSpPr>
            <a:spLocks noGrp="1"/>
          </p:cNvSpPr>
          <p:nvPr>
            <p:ph type="sldNum" sz="quarter" idx="12"/>
          </p:nvPr>
        </p:nvSpPr>
        <p:spPr/>
        <p:txBody>
          <a:bodyPr/>
          <a:lstStyle/>
          <a:p>
            <a:fld id="{F9D18D59-7AC8-45AE-9F52-DBA89AEC6EE0}" type="slidenum">
              <a:rPr lang="en-US" smtClean="0"/>
              <a:t>‹#›</a:t>
            </a:fld>
            <a:endParaRPr lang="en-US" dirty="0"/>
          </a:p>
        </p:txBody>
      </p:sp>
      <p:sp>
        <p:nvSpPr>
          <p:cNvPr id="8" name="Text Placeholder 7"/>
          <p:cNvSpPr>
            <a:spLocks noGrp="1"/>
          </p:cNvSpPr>
          <p:nvPr>
            <p:ph type="body" sz="quarter" idx="13" hasCustomPrompt="1"/>
          </p:nvPr>
        </p:nvSpPr>
        <p:spPr>
          <a:xfrm>
            <a:off x="457200" y="914400"/>
            <a:ext cx="8229600" cy="457200"/>
          </a:xfrm>
        </p:spPr>
        <p:txBody>
          <a:bodyPr/>
          <a:lstStyle>
            <a:lvl1pPr marL="0" indent="0">
              <a:buNone/>
              <a:defRPr sz="2400" b="1" i="1"/>
            </a:lvl1pPr>
          </a:lstStyle>
          <a:p>
            <a:pPr lvl="0"/>
            <a:r>
              <a:rPr lang="en-US" dirty="0" smtClean="0"/>
              <a:t>Click to add sub-title </a:t>
            </a:r>
          </a:p>
        </p:txBody>
      </p:sp>
      <p:sp>
        <p:nvSpPr>
          <p:cNvPr id="10" name="Content Placeholder 9"/>
          <p:cNvSpPr>
            <a:spLocks noGrp="1"/>
          </p:cNvSpPr>
          <p:nvPr>
            <p:ph sz="quarter" idx="14"/>
          </p:nvPr>
        </p:nvSpPr>
        <p:spPr>
          <a:xfrm>
            <a:off x="457200" y="1600200"/>
            <a:ext cx="8229600" cy="464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3115163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828800"/>
            <a:ext cx="8229600"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graphicFrame>
        <p:nvGraphicFramePr>
          <p:cNvPr id="5" name="Table 4"/>
          <p:cNvGraphicFramePr>
            <a:graphicFrameLocks noGrp="1"/>
          </p:cNvGraphicFramePr>
          <p:nvPr userDrawn="1">
            <p:extLst>
              <p:ext uri="{D42A27DB-BD31-4B8C-83A1-F6EECF244321}">
                <p14:modId xmlns:p14="http://schemas.microsoft.com/office/powerpoint/2010/main" val="4195710035"/>
              </p:ext>
            </p:extLst>
          </p:nvPr>
        </p:nvGraphicFramePr>
        <p:xfrm>
          <a:off x="457200" y="533400"/>
          <a:ext cx="8077200" cy="1150810"/>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771852">
                <a:tc>
                  <a:txBody>
                    <a:bodyPr/>
                    <a:lstStyle/>
                    <a:p>
                      <a:endParaRPr lang="en-US" sz="2400" baseline="30000" dirty="0"/>
                    </a:p>
                  </a:txBody>
                  <a:tcPr/>
                </a:tc>
                <a:tc>
                  <a:txBody>
                    <a:bodyPr/>
                    <a:lstStyle/>
                    <a:p>
                      <a:pPr algn="ctr"/>
                      <a:endParaRPr lang="en-US" sz="2400" dirty="0"/>
                    </a:p>
                  </a:txBody>
                  <a:tcPr/>
                </a:tc>
                <a:extLst>
                  <a:ext uri="{0D108BD9-81ED-4DB2-BD59-A6C34878D82A}">
                    <a16:rowId xmlns:a16="http://schemas.microsoft.com/office/drawing/2014/main" val="10000"/>
                  </a:ext>
                </a:extLst>
              </a:tr>
              <a:tr h="378958">
                <a:tc gridSpan="2">
                  <a:txBody>
                    <a:bodyPr/>
                    <a:lstStyle/>
                    <a:p>
                      <a:endParaRPr lang="en-US" sz="1600" dirty="0"/>
                    </a:p>
                  </a:txBody>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609600"/>
            <a:ext cx="6096000" cy="381000"/>
          </a:xfrm>
        </p:spPr>
        <p:txBody>
          <a:bodyPr>
            <a:noAutofit/>
          </a:bodyPr>
          <a:lstStyle>
            <a:lvl1pPr marL="0" indent="0">
              <a:buNone/>
              <a:defRPr sz="28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533400"/>
            <a:ext cx="1524000" cy="68580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899" y="1371600"/>
            <a:ext cx="7896101" cy="304800"/>
          </a:xfrm>
        </p:spPr>
        <p:txBody>
          <a:bodyPr>
            <a:noAutofit/>
          </a:bodyPr>
          <a:lstStyle>
            <a:lvl1pPr marL="0" indent="0">
              <a:buNone/>
              <a:defRPr sz="16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981200"/>
            <a:ext cx="8229600" cy="4267200"/>
          </a:xfrm>
        </p:spPr>
        <p:txBody>
          <a:bodyPr/>
          <a:lstStyle>
            <a:lvl1pPr>
              <a:defRPr baseline="0"/>
            </a:lvl1pPr>
            <a:lvl2pPr>
              <a:defRPr baseline="0"/>
            </a:lvl2pPr>
            <a:lvl3pPr marL="914400" indent="0">
              <a:buNone/>
              <a:defRPr/>
            </a:lvl3pPr>
          </a:lstStyle>
          <a:p>
            <a:pPr lvl="0"/>
            <a:r>
              <a:rPr lang="en-US" smtClean="0"/>
              <a:t>Edit Master text styles</a:t>
            </a:r>
          </a:p>
        </p:txBody>
      </p:sp>
    </p:spTree>
    <p:extLst>
      <p:ext uri="{BB962C8B-B14F-4D97-AF65-F5344CB8AC3E}">
        <p14:creationId xmlns:p14="http://schemas.microsoft.com/office/powerpoint/2010/main" val="309519995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rgbClr val="FF0000"/>
                </a:solidFill>
              </a:rPr>
              <a:t>ISO-NE INTERNAL</a:t>
            </a:r>
            <a:r>
              <a:rPr lang="en-US" sz="700" b="1" baseline="0" dirty="0" smtClean="0">
                <a:solidFill>
                  <a:srgbClr val="FF0000"/>
                </a:solidFill>
              </a:rPr>
              <a:t> USE</a:t>
            </a:r>
          </a:p>
          <a:p>
            <a:pPr algn="ctr"/>
            <a:r>
              <a:rPr lang="en-US" sz="700" b="1" baseline="0" dirty="0" smtClean="0">
                <a:solidFill>
                  <a:srgbClr val="FF0000"/>
                </a:solidFill>
              </a:rPr>
              <a:t>Draft for review</a:t>
            </a:r>
            <a:endParaRPr lang="en-US" sz="700" b="1" dirty="0">
              <a:solidFill>
                <a:srgbClr val="FF0000"/>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7" name="Rectangle 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sp>
        <p:nvSpPr>
          <p:cNvPr id="10"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8" y="6290650"/>
            <a:ext cx="9143992" cy="567350"/>
          </a:xfrm>
          <a:prstGeom prst="rect">
            <a:avLst/>
          </a:prstGeom>
        </p:spPr>
      </p:pic>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4" name="Rectangle 3"/>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rgbClr val="000000"/>
                </a:solidFill>
              </a:rPr>
              <a:t>ISO-NE PUBLIC</a:t>
            </a:r>
            <a:endParaRPr lang="en-US" sz="700" b="1" baseline="0"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18" r:id="rId29"/>
    <p:sldLayoutId id="2147483719" r:id="rId30"/>
    <p:sldLayoutId id="2147483721" r:id="rId31"/>
    <p:sldLayoutId id="2147483724" r:id="rId32"/>
    <p:sldLayoutId id="2147483725" r:id="rId33"/>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err="1" smtClean="0"/>
              <a:t>september</a:t>
            </a:r>
            <a:r>
              <a:rPr lang="en-US" dirty="0" smtClean="0"/>
              <a:t> 12-13, 2018 | </a:t>
            </a:r>
            <a:r>
              <a:rPr lang="en-US" dirty="0" err="1" smtClean="0"/>
              <a:t>westborough</a:t>
            </a:r>
            <a:r>
              <a:rPr lang="en-US" dirty="0" smtClean="0"/>
              <a:t>, MA</a:t>
            </a:r>
            <a:endParaRPr lang="en-US" dirty="0"/>
          </a:p>
        </p:txBody>
      </p:sp>
      <p:sp>
        <p:nvSpPr>
          <p:cNvPr id="6" name="Text Placeholder 5"/>
          <p:cNvSpPr>
            <a:spLocks noGrp="1"/>
          </p:cNvSpPr>
          <p:nvPr>
            <p:ph type="body" sz="quarter" idx="17"/>
          </p:nvPr>
        </p:nvSpPr>
        <p:spPr/>
        <p:txBody>
          <a:bodyPr/>
          <a:lstStyle/>
          <a:p>
            <a:r>
              <a:rPr lang="en-US" dirty="0" smtClean="0"/>
              <a:t>Jonathan Lowell</a:t>
            </a:r>
            <a:endParaRPr lang="en-US" dirty="0"/>
          </a:p>
        </p:txBody>
      </p:sp>
      <p:sp>
        <p:nvSpPr>
          <p:cNvPr id="7" name="Text Placeholder 6"/>
          <p:cNvSpPr>
            <a:spLocks noGrp="1"/>
          </p:cNvSpPr>
          <p:nvPr>
            <p:ph type="body" sz="quarter" idx="18"/>
          </p:nvPr>
        </p:nvSpPr>
        <p:spPr/>
        <p:txBody>
          <a:bodyPr>
            <a:normAutofit/>
          </a:bodyPr>
          <a:lstStyle/>
          <a:p>
            <a:pPr lvl="0"/>
            <a:r>
              <a:rPr lang="en-US" dirty="0" smtClean="0"/>
              <a:t>jlowell@iso-ne.com | 413-540-4658</a:t>
            </a:r>
            <a:endParaRPr lang="en-US" dirty="0"/>
          </a:p>
        </p:txBody>
      </p:sp>
      <p:sp>
        <p:nvSpPr>
          <p:cNvPr id="5" name="Text Placeholder 4"/>
          <p:cNvSpPr>
            <a:spLocks noGrp="1"/>
          </p:cNvSpPr>
          <p:nvPr>
            <p:ph type="body" sz="quarter" idx="16"/>
          </p:nvPr>
        </p:nvSpPr>
        <p:spPr/>
        <p:txBody>
          <a:bodyPr>
            <a:normAutofit fontScale="92500" lnSpcReduction="20000"/>
          </a:bodyPr>
          <a:lstStyle/>
          <a:p>
            <a:r>
              <a:rPr lang="en-US" dirty="0" smtClean="0"/>
              <a:t>ISO’s Proposal to Estimate Opportunity Costs for Oil and Dual-Fuel Resources with Inter-temporal Production Limitations</a:t>
            </a:r>
            <a:endParaRPr lang="en-US" strike="sngStrike" dirty="0">
              <a:solidFill>
                <a:srgbClr val="FF0000"/>
              </a:solidFill>
            </a:endParaRPr>
          </a:p>
        </p:txBody>
      </p:sp>
      <p:sp>
        <p:nvSpPr>
          <p:cNvPr id="8" name="Text Placeholder 7"/>
          <p:cNvSpPr>
            <a:spLocks noGrp="1"/>
          </p:cNvSpPr>
          <p:nvPr>
            <p:ph type="body" sz="quarter" idx="19"/>
          </p:nvPr>
        </p:nvSpPr>
        <p:spPr>
          <a:xfrm>
            <a:off x="3124200" y="1419439"/>
            <a:ext cx="5715000" cy="1600200"/>
          </a:xfrm>
        </p:spPr>
        <p:txBody>
          <a:bodyPr/>
          <a:lstStyle/>
          <a:p>
            <a:r>
              <a:rPr lang="en-US" dirty="0" smtClean="0"/>
              <a:t>Opportunity Costs </a:t>
            </a:r>
            <a:r>
              <a:rPr lang="en-US" dirty="0"/>
              <a:t>and Energy </a:t>
            </a:r>
            <a:r>
              <a:rPr lang="en-US" dirty="0" smtClean="0"/>
              <a:t>Market Offers (Phase 1)</a:t>
            </a:r>
            <a:endParaRPr lang="en-US" dirty="0"/>
          </a:p>
        </p:txBody>
      </p:sp>
    </p:spTree>
    <p:extLst>
      <p:ext uri="{BB962C8B-B14F-4D97-AF65-F5344CB8AC3E}">
        <p14:creationId xmlns:p14="http://schemas.microsoft.com/office/powerpoint/2010/main" val="3071337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Opportunity Cost Model Design</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10</a:t>
            </a:fld>
            <a:endParaRPr lang="en-US" dirty="0"/>
          </a:p>
        </p:txBody>
      </p:sp>
      <p:sp>
        <p:nvSpPr>
          <p:cNvPr id="5" name="Content Placeholder 4"/>
          <p:cNvSpPr>
            <a:spLocks noGrp="1"/>
          </p:cNvSpPr>
          <p:nvPr>
            <p:ph sz="quarter" idx="14"/>
          </p:nvPr>
        </p:nvSpPr>
        <p:spPr/>
        <p:txBody>
          <a:bodyPr>
            <a:normAutofit lnSpcReduction="10000"/>
          </a:bodyPr>
          <a:lstStyle/>
          <a:p>
            <a:r>
              <a:rPr lang="en-US" dirty="0" smtClean="0"/>
              <a:t>The OC model solves an optimization problem to find the feasible generation schedule producing the maximum Net Revenue over the 7-day OC horizon</a:t>
            </a:r>
          </a:p>
          <a:p>
            <a:r>
              <a:rPr lang="en-US" dirty="0" smtClean="0"/>
              <a:t>Fuel supply (inter-temporal production) limitations are modeled as constraints</a:t>
            </a:r>
          </a:p>
          <a:p>
            <a:r>
              <a:rPr lang="en-US" dirty="0" smtClean="0"/>
              <a:t>Operating characteristics (EcoMin, EcoMax, Mid Run Time, etc.) are also modeled as constraints</a:t>
            </a:r>
          </a:p>
          <a:p>
            <a:r>
              <a:rPr lang="en-US" dirty="0" smtClean="0"/>
              <a:t>The difference in Net Revenue when the fuel supply is reduced by 1 MWH is the estimated energy opportunity cost</a:t>
            </a:r>
          </a:p>
          <a:p>
            <a:r>
              <a:rPr lang="en-US" dirty="0" smtClean="0"/>
              <a:t>The examples presented later illustrate the application of this design to increasingly complex scenarios</a:t>
            </a:r>
            <a:endParaRPr lang="en-US" dirty="0"/>
          </a:p>
        </p:txBody>
      </p:sp>
    </p:spTree>
    <p:extLst>
      <p:ext uri="{BB962C8B-B14F-4D97-AF65-F5344CB8AC3E}">
        <p14:creationId xmlns:p14="http://schemas.microsoft.com/office/powerpoint/2010/main" val="266277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Notes on implementation</a:t>
            </a:r>
            <a:endParaRPr lang="en-US" dirty="0"/>
          </a:p>
        </p:txBody>
      </p:sp>
      <p:sp>
        <p:nvSpPr>
          <p:cNvPr id="3" name="Text Placeholder 2"/>
          <p:cNvSpPr>
            <a:spLocks noGrp="1"/>
          </p:cNvSpPr>
          <p:nvPr>
            <p:ph type="body" idx="1"/>
          </p:nvPr>
        </p:nvSpPr>
        <p:spPr/>
        <p:txBody>
          <a:bodyPr/>
          <a:lstStyle/>
          <a:p>
            <a:r>
              <a:rPr lang="en-US" dirty="0" smtClean="0"/>
              <a:t>What can Participants expect?</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11</a:t>
            </a:fld>
            <a:endParaRPr lang="en-US" dirty="0"/>
          </a:p>
        </p:txBody>
      </p:sp>
    </p:spTree>
    <p:extLst>
      <p:ext uri="{BB962C8B-B14F-4D97-AF65-F5344CB8AC3E}">
        <p14:creationId xmlns:p14="http://schemas.microsoft.com/office/powerpoint/2010/main" val="1458578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Daily Timeline</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12</a:t>
            </a:fld>
            <a:endParaRPr lang="en-US" dirty="0"/>
          </a:p>
        </p:txBody>
      </p:sp>
      <p:sp>
        <p:nvSpPr>
          <p:cNvPr id="5" name="Content Placeholder 4"/>
          <p:cNvSpPr>
            <a:spLocks noGrp="1"/>
          </p:cNvSpPr>
          <p:nvPr>
            <p:ph sz="quarter" idx="14"/>
          </p:nvPr>
        </p:nvSpPr>
        <p:spPr>
          <a:xfrm>
            <a:off x="457200" y="1447800"/>
            <a:ext cx="8229600" cy="4800600"/>
          </a:xfrm>
        </p:spPr>
        <p:txBody>
          <a:bodyPr>
            <a:normAutofit lnSpcReduction="10000"/>
          </a:bodyPr>
          <a:lstStyle/>
          <a:p>
            <a:r>
              <a:rPr lang="en-US" dirty="0" smtClean="0"/>
              <a:t>Generator-specific Day-Ahead OC estimates will be calculated every morning and made available to Lead Participants via Internal Market Monitoring’s Asset Characteristics (IMMAC) interface by 9am</a:t>
            </a:r>
          </a:p>
          <a:p>
            <a:pPr lvl="1"/>
            <a:r>
              <a:rPr lang="en-US" dirty="0" smtClean="0"/>
              <a:t>This is where Participants can currently view their reference prices</a:t>
            </a:r>
          </a:p>
          <a:p>
            <a:r>
              <a:rPr lang="en-US" dirty="0" smtClean="0"/>
              <a:t>A generator’s estimated OC will automatically be included in the generator’s reference price</a:t>
            </a:r>
          </a:p>
          <a:p>
            <a:r>
              <a:rPr lang="en-US" dirty="0" smtClean="0"/>
              <a:t>If a generator has a separately determined OC for MA CO2 emission allowances, the final OC will be the greater of the two</a:t>
            </a:r>
          </a:p>
          <a:p>
            <a:r>
              <a:rPr lang="en-US" dirty="0" smtClean="0"/>
              <a:t>Once OCs are incorporated in reference prices, the remainder of IMM’s offer review and mitigation process is unchanged</a:t>
            </a:r>
          </a:p>
          <a:p>
            <a:endParaRPr lang="en-US" dirty="0"/>
          </a:p>
        </p:txBody>
      </p:sp>
    </p:spTree>
    <p:extLst>
      <p:ext uri="{BB962C8B-B14F-4D97-AF65-F5344CB8AC3E}">
        <p14:creationId xmlns:p14="http://schemas.microsoft.com/office/powerpoint/2010/main" val="1387972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Anticipated Participant Impacts of OCs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13</a:t>
            </a:fld>
            <a:endParaRPr lang="en-US" dirty="0"/>
          </a:p>
        </p:txBody>
      </p:sp>
      <p:sp>
        <p:nvSpPr>
          <p:cNvPr id="5" name="Content Placeholder 4"/>
          <p:cNvSpPr>
            <a:spLocks noGrp="1"/>
          </p:cNvSpPr>
          <p:nvPr>
            <p:ph sz="quarter" idx="14"/>
          </p:nvPr>
        </p:nvSpPr>
        <p:spPr>
          <a:xfrm>
            <a:off x="457200" y="1371600"/>
            <a:ext cx="8229600" cy="4876800"/>
          </a:xfrm>
        </p:spPr>
        <p:txBody>
          <a:bodyPr>
            <a:normAutofit fontScale="70000" lnSpcReduction="20000"/>
          </a:bodyPr>
          <a:lstStyle/>
          <a:p>
            <a:r>
              <a:rPr lang="en-US" dirty="0" smtClean="0"/>
              <a:t>Participants are not required to use the ISO estimated OC in energy offers</a:t>
            </a:r>
          </a:p>
          <a:p>
            <a:r>
              <a:rPr lang="en-US" dirty="0" smtClean="0"/>
              <a:t>For this coming winter, OC published by 9am on Day 1 will be used to review offers for the Day 2 Day-Ahead Market, and real-time offers during the Day 2 Operating Day</a:t>
            </a:r>
          </a:p>
          <a:p>
            <a:pPr lvl="1"/>
            <a:r>
              <a:rPr lang="en-US" dirty="0" smtClean="0"/>
              <a:t>ISO is evaluating feasibility of updating real-time OCs within the Operating Day to reflect changes in key input assumptions as a future enhancement</a:t>
            </a:r>
          </a:p>
          <a:p>
            <a:r>
              <a:rPr lang="en-US" dirty="0" smtClean="0"/>
              <a:t>ISO estimated OCs could increase, but never decrease, a generator’s reference price</a:t>
            </a:r>
          </a:p>
          <a:p>
            <a:r>
              <a:rPr lang="en-US" dirty="0" smtClean="0"/>
              <a:t>Unless existing market power tests identify a generator as possessing market power, OCs will have no impact</a:t>
            </a:r>
          </a:p>
          <a:p>
            <a:r>
              <a:rPr lang="en-US" dirty="0" smtClean="0"/>
              <a:t>If a generator is flagged as potentially having market power, the generator’s offer may be mitigated if the offer exceeds the reference price (which includes the OC)</a:t>
            </a:r>
          </a:p>
          <a:p>
            <a:r>
              <a:rPr lang="en-US" dirty="0" smtClean="0"/>
              <a:t>Resulting LMPs may be higher when fuel supply limitations might otherwise lead to manual reliability actions</a:t>
            </a:r>
          </a:p>
          <a:p>
            <a:r>
              <a:rPr lang="en-US" dirty="0" smtClean="0"/>
              <a:t>More cost-effective use by the system of limited fuel resources when OCs are reflected in energy offers should reduce the need for manual reliability actions and associated market dislocations</a:t>
            </a:r>
          </a:p>
        </p:txBody>
      </p:sp>
    </p:spTree>
    <p:extLst>
      <p:ext uri="{BB962C8B-B14F-4D97-AF65-F5344CB8AC3E}">
        <p14:creationId xmlns:p14="http://schemas.microsoft.com/office/powerpoint/2010/main" val="13644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Opportunity cost examples</a:t>
            </a:r>
          </a:p>
        </p:txBody>
      </p:sp>
      <p:sp>
        <p:nvSpPr>
          <p:cNvPr id="3" name="Text Placeholder 2"/>
          <p:cNvSpPr>
            <a:spLocks noGrp="1"/>
          </p:cNvSpPr>
          <p:nvPr>
            <p:ph type="body" idx="1"/>
          </p:nvPr>
        </p:nvSpPr>
        <p:spPr/>
        <p:txBody>
          <a:bodyPr/>
          <a:lstStyle/>
          <a:p>
            <a:r>
              <a:rPr lang="en-US" dirty="0"/>
              <a:t>Description and Illustration of the Economic Principles that Underlie Energy Opportunity Costs</a:t>
            </a:r>
          </a:p>
          <a:p>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14</a:t>
            </a:fld>
            <a:endParaRPr lang="en-US" dirty="0"/>
          </a:p>
        </p:txBody>
      </p:sp>
    </p:spTree>
    <p:extLst>
      <p:ext uri="{BB962C8B-B14F-4D97-AF65-F5344CB8AC3E}">
        <p14:creationId xmlns:p14="http://schemas.microsoft.com/office/powerpoint/2010/main" val="4020383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p:txBody>
          <a:bodyPr>
            <a:normAutofit/>
          </a:bodyPr>
          <a:lstStyle/>
          <a:p>
            <a:r>
              <a:rPr lang="en-US" dirty="0" smtClean="0"/>
              <a:t>The Accompanying Memo Provides Important Additional Detail</a:t>
            </a:r>
            <a:endParaRPr lang="en-US" dirty="0"/>
          </a:p>
        </p:txBody>
      </p:sp>
      <p:sp>
        <p:nvSpPr>
          <p:cNvPr id="4" name="Content Placeholder 3"/>
          <p:cNvSpPr>
            <a:spLocks noGrp="1"/>
          </p:cNvSpPr>
          <p:nvPr>
            <p:ph idx="1"/>
          </p:nvPr>
        </p:nvSpPr>
        <p:spPr>
          <a:xfrm>
            <a:off x="457200" y="1371600"/>
            <a:ext cx="8229600" cy="4660288"/>
          </a:xfrm>
        </p:spPr>
        <p:txBody>
          <a:bodyPr>
            <a:normAutofit fontScale="92500" lnSpcReduction="10000"/>
          </a:bodyPr>
          <a:lstStyle/>
          <a:p>
            <a:pPr lvl="0"/>
            <a:r>
              <a:rPr lang="en-US" dirty="0" smtClean="0"/>
              <a:t>The memo</a:t>
            </a:r>
            <a:r>
              <a:rPr lang="en-US" baseline="30000" dirty="0" smtClean="0"/>
              <a:t>1</a:t>
            </a:r>
            <a:r>
              <a:rPr lang="en-US" dirty="0" smtClean="0"/>
              <a:t> that accompanies this presentation provides</a:t>
            </a:r>
          </a:p>
          <a:p>
            <a:pPr lvl="1"/>
            <a:r>
              <a:rPr lang="en-US" dirty="0" smtClean="0"/>
              <a:t>The mathematical formulation of the optimization problem</a:t>
            </a:r>
          </a:p>
          <a:p>
            <a:pPr lvl="1"/>
            <a:r>
              <a:rPr lang="en-US" dirty="0" smtClean="0"/>
              <a:t>A careful and detailed explanation of each of the examples that follow.</a:t>
            </a:r>
          </a:p>
          <a:p>
            <a:pPr lvl="0"/>
            <a:r>
              <a:rPr lang="en-US" dirty="0" smtClean="0"/>
              <a:t>Each example illustrates an important aspect of how opportunity costs address and respond to increasingly complex real-world scenarios</a:t>
            </a:r>
          </a:p>
          <a:p>
            <a:pPr lvl="0"/>
            <a:r>
              <a:rPr lang="en-US" dirty="0" smtClean="0"/>
              <a:t>The September version of the memo includes the following examples:</a:t>
            </a:r>
          </a:p>
          <a:p>
            <a:pPr marL="914400" lvl="1" indent="-457200">
              <a:buFont typeface="+mj-lt"/>
              <a:buAutoNum type="arabicPeriod"/>
            </a:pPr>
            <a:r>
              <a:rPr lang="en-US" dirty="0" smtClean="0"/>
              <a:t>Oil unit that is generally out of merit; adequate fuel inventory</a:t>
            </a:r>
          </a:p>
          <a:p>
            <a:pPr marL="914400" lvl="1" indent="-457200">
              <a:buFont typeface="+mj-lt"/>
              <a:buAutoNum type="arabicPeriod"/>
            </a:pPr>
            <a:r>
              <a:rPr lang="en-US" dirty="0" smtClean="0"/>
              <a:t>Oil unit frequently in-merit; insufficient fuel to run in all profitable hours</a:t>
            </a:r>
          </a:p>
          <a:p>
            <a:pPr marL="914400" lvl="1" indent="-457200">
              <a:buFont typeface="+mj-lt"/>
              <a:buAutoNum type="arabicPeriod"/>
            </a:pPr>
            <a:r>
              <a:rPr lang="en-US" dirty="0" smtClean="0"/>
              <a:t>Same as Example 2, but LMP forecast changes over time</a:t>
            </a:r>
          </a:p>
          <a:p>
            <a:pPr marL="914400" lvl="1" indent="-457200">
              <a:buFont typeface="+mj-lt"/>
              <a:buAutoNum type="arabicPeriod"/>
            </a:pPr>
            <a:r>
              <a:rPr lang="en-US" dirty="0" smtClean="0"/>
              <a:t>Oil unit with Min Run Time &gt; 1hr and EcoMin &gt; 0 MW</a:t>
            </a:r>
          </a:p>
          <a:p>
            <a:r>
              <a:rPr lang="en-US" dirty="0" smtClean="0"/>
              <a:t>The examples will be expanded for the October Markets Committee meeting to address oil/gas dual-fuel generator cases</a:t>
            </a:r>
          </a:p>
        </p:txBody>
      </p:sp>
      <p:sp>
        <p:nvSpPr>
          <p:cNvPr id="5" name="TextBox 4"/>
          <p:cNvSpPr txBox="1"/>
          <p:nvPr/>
        </p:nvSpPr>
        <p:spPr>
          <a:xfrm>
            <a:off x="609600" y="5943599"/>
            <a:ext cx="8350619" cy="584775"/>
          </a:xfrm>
          <a:prstGeom prst="rect">
            <a:avLst/>
          </a:prstGeom>
          <a:noFill/>
        </p:spPr>
        <p:txBody>
          <a:bodyPr wrap="none" rtlCol="0">
            <a:spAutoFit/>
          </a:bodyPr>
          <a:lstStyle/>
          <a:p>
            <a:r>
              <a:rPr lang="en-US" sz="1400" baseline="30000" dirty="0" smtClean="0">
                <a:solidFill>
                  <a:srgbClr val="0070C0"/>
                </a:solidFill>
              </a:rPr>
              <a:t>1 </a:t>
            </a:r>
            <a:r>
              <a:rPr lang="en-US" sz="1400" dirty="0" smtClean="0">
                <a:solidFill>
                  <a:srgbClr val="0070C0"/>
                </a:solidFill>
              </a:rPr>
              <a:t>“Energy </a:t>
            </a:r>
            <a:r>
              <a:rPr lang="en-US" sz="1400" dirty="0">
                <a:solidFill>
                  <a:srgbClr val="0070C0"/>
                </a:solidFill>
              </a:rPr>
              <a:t>Market Opportunity Costs for Oil and Dual-Fuel Resources with Inter-temporal Production Limitations”</a:t>
            </a:r>
          </a:p>
          <a:p>
            <a:endParaRPr lang="en-US" dirty="0"/>
          </a:p>
        </p:txBody>
      </p:sp>
    </p:spTree>
    <p:extLst>
      <p:ext uri="{BB962C8B-B14F-4D97-AF65-F5344CB8AC3E}">
        <p14:creationId xmlns:p14="http://schemas.microsoft.com/office/powerpoint/2010/main" val="2688168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p:txBody>
          <a:bodyPr/>
          <a:lstStyle/>
          <a:p>
            <a:r>
              <a:rPr lang="en-US" dirty="0"/>
              <a:t>Example 1: Oil unit generally out of merit; adequate fuel inventory                                      (1)</a:t>
            </a:r>
          </a:p>
        </p:txBody>
      </p:sp>
      <p:sp>
        <p:nvSpPr>
          <p:cNvPr id="4" name="Content Placeholder 3"/>
          <p:cNvSpPr>
            <a:spLocks noGrp="1"/>
          </p:cNvSpPr>
          <p:nvPr>
            <p:ph idx="1"/>
          </p:nvPr>
        </p:nvSpPr>
        <p:spPr>
          <a:xfrm>
            <a:off x="457200" y="1676400"/>
            <a:ext cx="8229600" cy="4538050"/>
          </a:xfrm>
        </p:spPr>
        <p:txBody>
          <a:bodyPr/>
          <a:lstStyle/>
          <a:p>
            <a:r>
              <a:rPr lang="en-US" dirty="0" smtClean="0"/>
              <a:t>Key Points to look for:</a:t>
            </a:r>
          </a:p>
          <a:p>
            <a:pPr lvl="1"/>
            <a:r>
              <a:rPr lang="en-US" dirty="0" smtClean="0"/>
              <a:t>When available fuel supply is adequate, a resource can run in every profitable hour</a:t>
            </a:r>
          </a:p>
          <a:p>
            <a:pPr lvl="1"/>
            <a:r>
              <a:rPr lang="en-US" dirty="0" smtClean="0"/>
              <a:t>Opportunity cost will be $0</a:t>
            </a:r>
            <a:endParaRPr lang="en-US" dirty="0"/>
          </a:p>
        </p:txBody>
      </p:sp>
    </p:spTree>
    <p:extLst>
      <p:ext uri="{BB962C8B-B14F-4D97-AF65-F5344CB8AC3E}">
        <p14:creationId xmlns:p14="http://schemas.microsoft.com/office/powerpoint/2010/main" val="2770036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p:txBody>
          <a:bodyPr/>
          <a:lstStyle/>
          <a:p>
            <a:r>
              <a:rPr lang="en-US" dirty="0" smtClean="0"/>
              <a:t>Example 1: Oil unit </a:t>
            </a:r>
            <a:r>
              <a:rPr lang="en-US" dirty="0"/>
              <a:t>generally out of merit; adequate fuel </a:t>
            </a:r>
            <a:r>
              <a:rPr lang="en-US" dirty="0" smtClean="0"/>
              <a:t>inventory                                      (2)</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212" y="1301440"/>
            <a:ext cx="4937788" cy="485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545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18</a:t>
            </a:fld>
            <a:endParaRPr lang="en-US" dirty="0"/>
          </a:p>
        </p:txBody>
      </p:sp>
      <p:sp>
        <p:nvSpPr>
          <p:cNvPr id="3" name="Title 2"/>
          <p:cNvSpPr>
            <a:spLocks noGrp="1"/>
          </p:cNvSpPr>
          <p:nvPr>
            <p:ph type="title"/>
          </p:nvPr>
        </p:nvSpPr>
        <p:spPr/>
        <p:txBody>
          <a:bodyPr/>
          <a:lstStyle/>
          <a:p>
            <a:r>
              <a:rPr lang="en-US" dirty="0"/>
              <a:t>Example 1: Oil unit generally out of merit; adequate fuel inventory                                      </a:t>
            </a:r>
            <a:r>
              <a:rPr lang="en-US" dirty="0" smtClean="0"/>
              <a:t>(3)</a:t>
            </a:r>
            <a:endParaRPr lang="en-US" dirty="0"/>
          </a:p>
        </p:txBody>
      </p:sp>
      <p:sp>
        <p:nvSpPr>
          <p:cNvPr id="4" name="Content Placeholder 3"/>
          <p:cNvSpPr>
            <a:spLocks noGrp="1"/>
          </p:cNvSpPr>
          <p:nvPr>
            <p:ph idx="1"/>
          </p:nvPr>
        </p:nvSpPr>
        <p:spPr>
          <a:xfrm>
            <a:off x="381000" y="1401762"/>
            <a:ext cx="3810000" cy="4812688"/>
          </a:xfrm>
        </p:spPr>
        <p:txBody>
          <a:bodyPr>
            <a:normAutofit/>
          </a:bodyPr>
          <a:lstStyle/>
          <a:p>
            <a:pPr marL="0" indent="0">
              <a:spcBef>
                <a:spcPts val="600"/>
              </a:spcBef>
              <a:buNone/>
            </a:pPr>
            <a:r>
              <a:rPr lang="en-US" sz="1800" dirty="0" smtClean="0"/>
              <a:t>Observations</a:t>
            </a:r>
          </a:p>
          <a:p>
            <a:pPr>
              <a:spcBef>
                <a:spcPts val="600"/>
              </a:spcBef>
            </a:pPr>
            <a:r>
              <a:rPr lang="en-US" sz="1800" dirty="0" smtClean="0"/>
              <a:t>Electricity price greater than fuel cost in 16 of the 48 hours</a:t>
            </a:r>
          </a:p>
          <a:p>
            <a:pPr>
              <a:spcBef>
                <a:spcPts val="600"/>
              </a:spcBef>
            </a:pPr>
            <a:r>
              <a:rPr lang="en-US" sz="1800" dirty="0" smtClean="0"/>
              <a:t>Fuel required to run at EcoMax for 16 hours would be 16hr x 170 MW = 2720 MWH</a:t>
            </a:r>
          </a:p>
          <a:p>
            <a:pPr>
              <a:spcBef>
                <a:spcPts val="600"/>
              </a:spcBef>
            </a:pPr>
            <a:r>
              <a:rPr lang="en-US" sz="1800" dirty="0" smtClean="0"/>
              <a:t>Available fuel is 3000 MWH</a:t>
            </a:r>
          </a:p>
          <a:p>
            <a:pPr>
              <a:spcBef>
                <a:spcPts val="600"/>
              </a:spcBef>
            </a:pPr>
            <a:r>
              <a:rPr lang="en-US" sz="1800" dirty="0" smtClean="0"/>
              <a:t>The least profitable of the 16  hours is hour 10 with an LMP of $125.35</a:t>
            </a:r>
          </a:p>
          <a:p>
            <a:endParaRPr lang="en-US"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050472"/>
            <a:ext cx="4800600" cy="3054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62" name="Freeform 2061"/>
          <p:cNvSpPr/>
          <p:nvPr/>
        </p:nvSpPr>
        <p:spPr>
          <a:xfrm>
            <a:off x="1666960" y="4118846"/>
            <a:ext cx="4027234" cy="1370949"/>
          </a:xfrm>
          <a:custGeom>
            <a:avLst/>
            <a:gdLst>
              <a:gd name="connsiteX0" fmla="*/ 0 w 2306230"/>
              <a:gd name="connsiteY0" fmla="*/ 161841 h 971044"/>
              <a:gd name="connsiteX1" fmla="*/ 809204 w 2306230"/>
              <a:gd name="connsiteY1" fmla="*/ 971044 h 971044"/>
              <a:gd name="connsiteX2" fmla="*/ 2306230 w 2306230"/>
              <a:gd name="connsiteY2" fmla="*/ 0 h 971044"/>
              <a:gd name="connsiteX0" fmla="*/ 0 w 2306230"/>
              <a:gd name="connsiteY0" fmla="*/ 161841 h 954860"/>
              <a:gd name="connsiteX1" fmla="*/ 2123074 w 2306230"/>
              <a:gd name="connsiteY1" fmla="*/ 954860 h 954860"/>
              <a:gd name="connsiteX2" fmla="*/ 2306230 w 2306230"/>
              <a:gd name="connsiteY2" fmla="*/ 0 h 954860"/>
              <a:gd name="connsiteX0" fmla="*/ 0 w 2328201"/>
              <a:gd name="connsiteY0" fmla="*/ 574535 h 1367554"/>
              <a:gd name="connsiteX1" fmla="*/ 2123074 w 2328201"/>
              <a:gd name="connsiteY1" fmla="*/ 1367554 h 1367554"/>
              <a:gd name="connsiteX2" fmla="*/ 2328201 w 2328201"/>
              <a:gd name="connsiteY2" fmla="*/ 0 h 1367554"/>
              <a:gd name="connsiteX0" fmla="*/ 0 w 2178798"/>
              <a:gd name="connsiteY0" fmla="*/ 356050 h 1367554"/>
              <a:gd name="connsiteX1" fmla="*/ 1973671 w 2178798"/>
              <a:gd name="connsiteY1" fmla="*/ 1367554 h 1367554"/>
              <a:gd name="connsiteX2" fmla="*/ 2178798 w 2178798"/>
              <a:gd name="connsiteY2" fmla="*/ 0 h 1367554"/>
              <a:gd name="connsiteX0" fmla="*/ 0 w 2186907"/>
              <a:gd name="connsiteY0" fmla="*/ 356050 h 1370949"/>
              <a:gd name="connsiteX1" fmla="*/ 1973671 w 2186907"/>
              <a:gd name="connsiteY1" fmla="*/ 1367554 h 1370949"/>
              <a:gd name="connsiteX2" fmla="*/ 2178798 w 2186907"/>
              <a:gd name="connsiteY2" fmla="*/ 0 h 1370949"/>
            </a:gdLst>
            <a:ahLst/>
            <a:cxnLst>
              <a:cxn ang="0">
                <a:pos x="connsiteX0" y="connsiteY0"/>
              </a:cxn>
              <a:cxn ang="0">
                <a:pos x="connsiteX1" y="connsiteY1"/>
              </a:cxn>
              <a:cxn ang="0">
                <a:pos x="connsiteX2" y="connsiteY2"/>
              </a:cxn>
            </a:cxnLst>
            <a:rect l="l" t="t" r="r" b="b"/>
            <a:pathLst>
              <a:path w="2186907" h="1370949">
                <a:moveTo>
                  <a:pt x="0" y="356050"/>
                </a:moveTo>
                <a:cubicBezTo>
                  <a:pt x="657890" y="693218"/>
                  <a:pt x="1610538" y="1426896"/>
                  <a:pt x="1973671" y="1367554"/>
                </a:cubicBezTo>
                <a:cubicBezTo>
                  <a:pt x="2336804" y="1308212"/>
                  <a:pt x="2110422" y="455851"/>
                  <a:pt x="2178798" y="0"/>
                </a:cubicBezTo>
              </a:path>
            </a:pathLst>
          </a:custGeom>
          <a:noFill/>
          <a:ln>
            <a:solidFill>
              <a:srgbClr val="EC1F25"/>
            </a:solidFill>
            <a:prstDash val="sysDash"/>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45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a:xfrm>
            <a:off x="457200" y="152400"/>
            <a:ext cx="8229600" cy="1066800"/>
          </a:xfrm>
        </p:spPr>
        <p:txBody>
          <a:bodyPr/>
          <a:lstStyle/>
          <a:p>
            <a:r>
              <a:rPr lang="en-US" dirty="0"/>
              <a:t>Example 1: Oil unit generally out of merit; adequate fuel inventory                                      </a:t>
            </a:r>
            <a:r>
              <a:rPr lang="en-US" dirty="0" smtClean="0"/>
              <a:t>(4)</a:t>
            </a:r>
            <a:endParaRPr lang="en-US" dirty="0"/>
          </a:p>
        </p:txBody>
      </p:sp>
      <p:sp>
        <p:nvSpPr>
          <p:cNvPr id="4" name="Content Placeholder 3"/>
          <p:cNvSpPr>
            <a:spLocks noGrp="1"/>
          </p:cNvSpPr>
          <p:nvPr>
            <p:ph idx="1"/>
          </p:nvPr>
        </p:nvSpPr>
        <p:spPr>
          <a:xfrm>
            <a:off x="609600" y="1898965"/>
            <a:ext cx="5257800" cy="3435036"/>
          </a:xfrm>
        </p:spPr>
        <p:txBody>
          <a:bodyPr>
            <a:normAutofit/>
          </a:bodyPr>
          <a:lstStyle/>
          <a:p>
            <a:r>
              <a:rPr lang="en-US" sz="2000" dirty="0" smtClean="0"/>
              <a:t>In the 48 hour period there are 16 hours in which projected LMP is greater than the replacement fuel cost of $120/MWH</a:t>
            </a:r>
          </a:p>
          <a:p>
            <a:r>
              <a:rPr lang="en-US" sz="2000" dirty="0" smtClean="0"/>
              <a:t>There is sufficient fuel to run for 17.6 hours at EcoMax (= 3000 MWH / 170 MW)</a:t>
            </a:r>
          </a:p>
          <a:p>
            <a:r>
              <a:rPr lang="en-US" sz="2000" dirty="0" smtClean="0"/>
              <a:t>Generator is able to run every hour when LMP exceeds dispatch price.  Therefore, OC = $0/MWH</a:t>
            </a:r>
          </a:p>
          <a:p>
            <a:endParaRPr lang="en-US" sz="2000" dirty="0"/>
          </a:p>
        </p:txBody>
      </p:sp>
      <p:sp>
        <p:nvSpPr>
          <p:cNvPr id="6" name="TextBox 5"/>
          <p:cNvSpPr txBox="1"/>
          <p:nvPr/>
        </p:nvSpPr>
        <p:spPr>
          <a:xfrm>
            <a:off x="2908412" y="5708178"/>
            <a:ext cx="3555525" cy="523220"/>
          </a:xfrm>
          <a:prstGeom prst="rect">
            <a:avLst/>
          </a:prstGeom>
          <a:noFill/>
        </p:spPr>
        <p:txBody>
          <a:bodyPr wrap="none" rtlCol="0">
            <a:spAutoFit/>
          </a:bodyPr>
          <a:lstStyle/>
          <a:p>
            <a:r>
              <a:rPr lang="en-US" sz="1400" dirty="0" smtClean="0"/>
              <a:t>Note that some hours with prices &lt; $50/MWH</a:t>
            </a:r>
          </a:p>
          <a:p>
            <a:r>
              <a:rPr lang="en-US" sz="1400" dirty="0" smtClean="0"/>
              <a:t> are not  shown to preserve readability</a:t>
            </a:r>
            <a:endParaRPr lang="en-U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282" y="1306157"/>
            <a:ext cx="1517464" cy="4889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761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29" name="Text Placeholder 28"/>
          <p:cNvSpPr>
            <a:spLocks noGrp="1"/>
          </p:cNvSpPr>
          <p:nvPr>
            <p:ph type="body" sz="quarter" idx="11"/>
          </p:nvPr>
        </p:nvSpPr>
        <p:spPr>
          <a:xfrm>
            <a:off x="513608" y="533400"/>
            <a:ext cx="6096000" cy="381000"/>
          </a:xfrm>
        </p:spPr>
        <p:txBody>
          <a:bodyPr/>
          <a:lstStyle/>
          <a:p>
            <a:pPr>
              <a:spcBef>
                <a:spcPts val="300"/>
              </a:spcBef>
            </a:pPr>
            <a:r>
              <a:rPr lang="en-US" sz="2400" dirty="0" smtClean="0"/>
              <a:t>Opportunity Costs and Energy Market Offers</a:t>
            </a:r>
          </a:p>
          <a:p>
            <a:pPr>
              <a:spcBef>
                <a:spcPts val="300"/>
              </a:spcBef>
            </a:pPr>
            <a:r>
              <a:rPr lang="en-US" sz="1800" dirty="0" smtClean="0"/>
              <a:t>(Phase 1)</a:t>
            </a:r>
            <a:endParaRPr lang="en-US" sz="1800" dirty="0"/>
          </a:p>
        </p:txBody>
      </p:sp>
      <p:sp>
        <p:nvSpPr>
          <p:cNvPr id="30" name="Text Placeholder 29"/>
          <p:cNvSpPr>
            <a:spLocks noGrp="1"/>
          </p:cNvSpPr>
          <p:nvPr>
            <p:ph type="body" sz="quarter" idx="12"/>
          </p:nvPr>
        </p:nvSpPr>
        <p:spPr/>
        <p:txBody>
          <a:bodyPr>
            <a:noAutofit/>
          </a:bodyPr>
          <a:lstStyle/>
          <a:p>
            <a:pPr>
              <a:spcBef>
                <a:spcPts val="0"/>
              </a:spcBef>
            </a:pPr>
            <a:r>
              <a:rPr lang="en-US" dirty="0" smtClean="0"/>
              <a:t>WMPP ID:</a:t>
            </a:r>
          </a:p>
          <a:p>
            <a:pPr algn="ctr">
              <a:spcBef>
                <a:spcPts val="0"/>
              </a:spcBef>
            </a:pPr>
            <a:r>
              <a:rPr lang="en-US" dirty="0" smtClean="0"/>
              <a:t>131</a:t>
            </a:r>
            <a:endParaRPr lang="en-US" dirty="0"/>
          </a:p>
        </p:txBody>
      </p:sp>
      <p:sp>
        <p:nvSpPr>
          <p:cNvPr id="31" name="Text Placeholder 30"/>
          <p:cNvSpPr>
            <a:spLocks noGrp="1"/>
          </p:cNvSpPr>
          <p:nvPr>
            <p:ph type="body" sz="quarter" idx="13"/>
          </p:nvPr>
        </p:nvSpPr>
        <p:spPr/>
        <p:txBody>
          <a:bodyPr/>
          <a:lstStyle/>
          <a:p>
            <a:r>
              <a:rPr lang="en-US" dirty="0" smtClean="0"/>
              <a:t>Proposed Effective Date: December 2018</a:t>
            </a:r>
          </a:p>
          <a:p>
            <a:endParaRPr lang="en-US" dirty="0"/>
          </a:p>
        </p:txBody>
      </p:sp>
      <p:sp>
        <p:nvSpPr>
          <p:cNvPr id="16" name="Text Placeholder 15"/>
          <p:cNvSpPr>
            <a:spLocks noGrp="1"/>
          </p:cNvSpPr>
          <p:nvPr>
            <p:ph type="body" sz="quarter" idx="14"/>
          </p:nvPr>
        </p:nvSpPr>
        <p:spPr/>
        <p:txBody>
          <a:bodyPr>
            <a:normAutofit lnSpcReduction="10000"/>
          </a:bodyPr>
          <a:lstStyle/>
          <a:p>
            <a:pPr lvl="0"/>
            <a:r>
              <a:rPr lang="en-US" dirty="0" smtClean="0"/>
              <a:t>ISO is proposing implementation in December of a system to daily estimate energy opportunity costs for oil and dual-fuel resources with limitations on energy production over a 7-day horizon</a:t>
            </a:r>
            <a:endParaRPr lang="en-US" dirty="0"/>
          </a:p>
          <a:p>
            <a:pPr lvl="0"/>
            <a:r>
              <a:rPr lang="en-US" dirty="0" smtClean="0"/>
              <a:t>No tariff changes are required – MR-1 Appendix A already provides for the inclusion of opportunity costs in energy offers</a:t>
            </a:r>
          </a:p>
          <a:p>
            <a:pPr lvl="0"/>
            <a:r>
              <a:rPr lang="en-US" dirty="0" smtClean="0"/>
              <a:t>Todays presentation will provide:</a:t>
            </a:r>
          </a:p>
          <a:p>
            <a:pPr lvl="1"/>
            <a:r>
              <a:rPr lang="en-US" dirty="0" smtClean="0"/>
              <a:t>Background and context – what is motivating the ISO proposal?</a:t>
            </a:r>
          </a:p>
          <a:p>
            <a:pPr lvl="1"/>
            <a:r>
              <a:rPr lang="en-US" dirty="0" smtClean="0"/>
              <a:t>Implementation notes – what Participants should expect to see</a:t>
            </a:r>
          </a:p>
          <a:p>
            <a:pPr lvl="1"/>
            <a:r>
              <a:rPr lang="en-US" dirty="0" smtClean="0"/>
              <a:t>Four detailed, but still relatively simple, examples to explain the methodology and the factors that influence a generator’s estimated opportunity cost</a:t>
            </a:r>
            <a:endParaRPr lang="en-US" dirty="0"/>
          </a:p>
          <a:p>
            <a:endParaRPr lang="en-US" dirty="0" smtClean="0"/>
          </a:p>
        </p:txBody>
      </p:sp>
    </p:spTree>
    <p:extLst>
      <p:ext uri="{BB962C8B-B14F-4D97-AF65-F5344CB8AC3E}">
        <p14:creationId xmlns:p14="http://schemas.microsoft.com/office/powerpoint/2010/main" val="3118149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20</a:t>
            </a:fld>
            <a:endParaRPr lang="en-US" dirty="0"/>
          </a:p>
        </p:txBody>
      </p:sp>
      <p:sp>
        <p:nvSpPr>
          <p:cNvPr id="3" name="Title 2"/>
          <p:cNvSpPr>
            <a:spLocks noGrp="1"/>
          </p:cNvSpPr>
          <p:nvPr>
            <p:ph type="title"/>
          </p:nvPr>
        </p:nvSpPr>
        <p:spPr>
          <a:xfrm>
            <a:off x="457200" y="152400"/>
            <a:ext cx="8229600" cy="1066800"/>
          </a:xfrm>
        </p:spPr>
        <p:txBody>
          <a:bodyPr>
            <a:normAutofit/>
          </a:bodyPr>
          <a:lstStyle/>
          <a:p>
            <a:r>
              <a:rPr lang="en-US" dirty="0" smtClean="0"/>
              <a:t>Example 2</a:t>
            </a:r>
            <a:r>
              <a:rPr lang="en-US" dirty="0"/>
              <a:t>: Oil unit frequently in-merit; insufficient fuel to run in all profitable </a:t>
            </a:r>
            <a:r>
              <a:rPr lang="en-US" dirty="0" smtClean="0"/>
              <a:t>hours (1)</a:t>
            </a:r>
            <a:endParaRPr lang="en-US" dirty="0"/>
          </a:p>
        </p:txBody>
      </p:sp>
      <p:sp>
        <p:nvSpPr>
          <p:cNvPr id="4" name="Content Placeholder 3"/>
          <p:cNvSpPr>
            <a:spLocks noGrp="1"/>
          </p:cNvSpPr>
          <p:nvPr>
            <p:ph idx="1"/>
          </p:nvPr>
        </p:nvSpPr>
        <p:spPr>
          <a:xfrm>
            <a:off x="457200" y="1600200"/>
            <a:ext cx="8229600" cy="4614250"/>
          </a:xfrm>
        </p:spPr>
        <p:txBody>
          <a:bodyPr/>
          <a:lstStyle/>
          <a:p>
            <a:r>
              <a:rPr lang="en-US" dirty="0" smtClean="0"/>
              <a:t>Key Points to look for:</a:t>
            </a:r>
          </a:p>
          <a:p>
            <a:pPr lvl="1"/>
            <a:r>
              <a:rPr lang="en-US" dirty="0" smtClean="0"/>
              <a:t>When available fuel supply prevents a resource from operating in all projected profitable hours over the OC horizon, including OC in the energy offer will allow economic dispatch to preserve fuel for when its use is most cost-effective to the system (displacing higher-cost alternatives)</a:t>
            </a:r>
          </a:p>
          <a:p>
            <a:pPr lvl="1"/>
            <a:r>
              <a:rPr lang="en-US" dirty="0" smtClean="0"/>
              <a:t>When OCs are calculated hourly, the future OC value can change as hours expire and fuel is consumed</a:t>
            </a:r>
          </a:p>
          <a:p>
            <a:r>
              <a:rPr lang="en-US" dirty="0"/>
              <a:t>Assumptions</a:t>
            </a:r>
          </a:p>
          <a:p>
            <a:pPr lvl="1"/>
            <a:r>
              <a:rPr lang="en-US" dirty="0"/>
              <a:t>Unit characteristics same as </a:t>
            </a:r>
            <a:r>
              <a:rPr lang="en-US" dirty="0" smtClean="0"/>
              <a:t>Example 1</a:t>
            </a:r>
          </a:p>
          <a:p>
            <a:pPr lvl="1"/>
            <a:r>
              <a:rPr lang="en-US" dirty="0" smtClean="0"/>
              <a:t>Same fuel inventory as Example 1</a:t>
            </a:r>
            <a:endParaRPr lang="en-US" dirty="0"/>
          </a:p>
          <a:p>
            <a:pPr lvl="1"/>
            <a:r>
              <a:rPr lang="en-US" dirty="0"/>
              <a:t>Same refueling cost and schedule as Example 1</a:t>
            </a:r>
          </a:p>
          <a:p>
            <a:pPr lvl="1"/>
            <a:r>
              <a:rPr lang="en-US" dirty="0"/>
              <a:t>Electricity prices are generally </a:t>
            </a:r>
            <a:r>
              <a:rPr lang="en-US" b="1" dirty="0"/>
              <a:t>higher</a:t>
            </a:r>
            <a:r>
              <a:rPr lang="en-US" dirty="0"/>
              <a:t> than in Example 1</a:t>
            </a:r>
          </a:p>
          <a:p>
            <a:endParaRPr lang="en-US" dirty="0" smtClean="0"/>
          </a:p>
        </p:txBody>
      </p:sp>
    </p:spTree>
    <p:extLst>
      <p:ext uri="{BB962C8B-B14F-4D97-AF65-F5344CB8AC3E}">
        <p14:creationId xmlns:p14="http://schemas.microsoft.com/office/powerpoint/2010/main" val="2055522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21</a:t>
            </a:fld>
            <a:endParaRPr lang="en-US" dirty="0"/>
          </a:p>
        </p:txBody>
      </p:sp>
      <p:sp>
        <p:nvSpPr>
          <p:cNvPr id="3" name="Title 2"/>
          <p:cNvSpPr>
            <a:spLocks noGrp="1"/>
          </p:cNvSpPr>
          <p:nvPr>
            <p:ph type="title"/>
          </p:nvPr>
        </p:nvSpPr>
        <p:spPr/>
        <p:txBody>
          <a:bodyPr/>
          <a:lstStyle/>
          <a:p>
            <a:r>
              <a:rPr lang="en-US" dirty="0"/>
              <a:t>Example 2: Oil unit frequently in-merit; insufficient fuel to run in all profitable hours </a:t>
            </a:r>
            <a:r>
              <a:rPr lang="en-US" dirty="0" smtClean="0"/>
              <a:t>(2)</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7633286" cy="458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99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22</a:t>
            </a:fld>
            <a:endParaRPr lang="en-US" dirty="0"/>
          </a:p>
        </p:txBody>
      </p:sp>
      <p:sp>
        <p:nvSpPr>
          <p:cNvPr id="3" name="Title 2"/>
          <p:cNvSpPr>
            <a:spLocks noGrp="1"/>
          </p:cNvSpPr>
          <p:nvPr>
            <p:ph type="title"/>
          </p:nvPr>
        </p:nvSpPr>
        <p:spPr/>
        <p:txBody>
          <a:bodyPr>
            <a:normAutofit/>
          </a:bodyPr>
          <a:lstStyle/>
          <a:p>
            <a:r>
              <a:rPr lang="en-US" dirty="0"/>
              <a:t>Example 2: Oil unit frequently in-merit; insufficient fuel to run in all profitable hours </a:t>
            </a:r>
            <a:r>
              <a:rPr lang="en-US" dirty="0" smtClean="0"/>
              <a:t>(3)</a:t>
            </a:r>
            <a:endParaRPr lang="en-US" dirty="0"/>
          </a:p>
        </p:txBody>
      </p:sp>
      <p:sp>
        <p:nvSpPr>
          <p:cNvPr id="4" name="Content Placeholder 3"/>
          <p:cNvSpPr>
            <a:spLocks noGrp="1"/>
          </p:cNvSpPr>
          <p:nvPr>
            <p:ph idx="1"/>
          </p:nvPr>
        </p:nvSpPr>
        <p:spPr>
          <a:xfrm>
            <a:off x="457200" y="1600200"/>
            <a:ext cx="3886200" cy="4614250"/>
          </a:xfrm>
        </p:spPr>
        <p:txBody>
          <a:bodyPr>
            <a:normAutofit/>
          </a:bodyPr>
          <a:lstStyle/>
          <a:p>
            <a:r>
              <a:rPr lang="en-US" dirty="0" smtClean="0"/>
              <a:t>Initially, 20 of the 48 hours appear profitable</a:t>
            </a:r>
          </a:p>
          <a:p>
            <a:r>
              <a:rPr lang="en-US" dirty="0" smtClean="0"/>
              <a:t>Unit has fuel for 17 hours, plus a bit of hour 18</a:t>
            </a:r>
          </a:p>
          <a:p>
            <a:r>
              <a:rPr lang="en-US" dirty="0" smtClean="0"/>
              <a:t>Hour 16 is the 18</a:t>
            </a:r>
            <a:r>
              <a:rPr lang="en-US" baseline="30000" dirty="0" smtClean="0"/>
              <a:t>th</a:t>
            </a:r>
            <a:r>
              <a:rPr lang="en-US" dirty="0" smtClean="0"/>
              <a:t> most profitable hour with a net revenue of $</a:t>
            </a:r>
            <a:r>
              <a:rPr lang="en-US" dirty="0"/>
              <a:t> </a:t>
            </a:r>
            <a:r>
              <a:rPr lang="en-US" dirty="0" smtClean="0"/>
              <a:t>20.42 = (140.42 - $120.00)</a:t>
            </a:r>
          </a:p>
          <a:p>
            <a:r>
              <a:rPr lang="en-US" dirty="0" smtClean="0"/>
              <a:t>The 19</a:t>
            </a:r>
            <a:r>
              <a:rPr lang="en-US" baseline="30000" dirty="0" smtClean="0"/>
              <a:t>th</a:t>
            </a:r>
            <a:r>
              <a:rPr lang="en-US" dirty="0" smtClean="0"/>
              <a:t> hour appears profitable, but unit has insufficient fuel to operate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371599"/>
            <a:ext cx="2248893" cy="454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3657600" y="4953000"/>
            <a:ext cx="2209800" cy="228600"/>
          </a:xfrm>
          <a:prstGeom prst="straightConnector1">
            <a:avLst/>
          </a:prstGeom>
          <a:ln w="25400">
            <a:solidFill>
              <a:srgbClr val="EC1F2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3172078" y="3287849"/>
            <a:ext cx="2654187" cy="1510728"/>
          </a:xfrm>
          <a:custGeom>
            <a:avLst/>
            <a:gdLst>
              <a:gd name="connsiteX0" fmla="*/ 0 w 2654187"/>
              <a:gd name="connsiteY0" fmla="*/ 105196 h 1480842"/>
              <a:gd name="connsiteX1" fmla="*/ 922492 w 2654187"/>
              <a:gd name="connsiteY1" fmla="*/ 0 h 1480842"/>
              <a:gd name="connsiteX2" fmla="*/ 1925904 w 2654187"/>
              <a:gd name="connsiteY2" fmla="*/ 501706 h 1480842"/>
              <a:gd name="connsiteX3" fmla="*/ 2079653 w 2654187"/>
              <a:gd name="connsiteY3" fmla="*/ 1262357 h 1480842"/>
              <a:gd name="connsiteX4" fmla="*/ 2427610 w 2654187"/>
              <a:gd name="connsiteY4" fmla="*/ 1464658 h 1480842"/>
              <a:gd name="connsiteX5" fmla="*/ 2654187 w 2654187"/>
              <a:gd name="connsiteY5" fmla="*/ 1480842 h 1480842"/>
              <a:gd name="connsiteX6" fmla="*/ 2654187 w 2654187"/>
              <a:gd name="connsiteY6" fmla="*/ 1480842 h 1480842"/>
              <a:gd name="connsiteX0" fmla="*/ 0 w 2654187"/>
              <a:gd name="connsiteY0" fmla="*/ 123036 h 1498682"/>
              <a:gd name="connsiteX1" fmla="*/ 922492 w 2654187"/>
              <a:gd name="connsiteY1" fmla="*/ 17840 h 1498682"/>
              <a:gd name="connsiteX2" fmla="*/ 1925904 w 2654187"/>
              <a:gd name="connsiteY2" fmla="*/ 519546 h 1498682"/>
              <a:gd name="connsiteX3" fmla="*/ 2079653 w 2654187"/>
              <a:gd name="connsiteY3" fmla="*/ 1280197 h 1498682"/>
              <a:gd name="connsiteX4" fmla="*/ 2427610 w 2654187"/>
              <a:gd name="connsiteY4" fmla="*/ 1482498 h 1498682"/>
              <a:gd name="connsiteX5" fmla="*/ 2654187 w 2654187"/>
              <a:gd name="connsiteY5" fmla="*/ 1498682 h 1498682"/>
              <a:gd name="connsiteX6" fmla="*/ 2654187 w 2654187"/>
              <a:gd name="connsiteY6" fmla="*/ 1498682 h 1498682"/>
              <a:gd name="connsiteX0" fmla="*/ 0 w 2654187"/>
              <a:gd name="connsiteY0" fmla="*/ 135082 h 1510728"/>
              <a:gd name="connsiteX1" fmla="*/ 922492 w 2654187"/>
              <a:gd name="connsiteY1" fmla="*/ 29886 h 1510728"/>
              <a:gd name="connsiteX2" fmla="*/ 1925904 w 2654187"/>
              <a:gd name="connsiteY2" fmla="*/ 531592 h 1510728"/>
              <a:gd name="connsiteX3" fmla="*/ 2079653 w 2654187"/>
              <a:gd name="connsiteY3" fmla="*/ 1292243 h 1510728"/>
              <a:gd name="connsiteX4" fmla="*/ 2427610 w 2654187"/>
              <a:gd name="connsiteY4" fmla="*/ 1494544 h 1510728"/>
              <a:gd name="connsiteX5" fmla="*/ 2654187 w 2654187"/>
              <a:gd name="connsiteY5" fmla="*/ 1510728 h 1510728"/>
              <a:gd name="connsiteX6" fmla="*/ 2654187 w 2654187"/>
              <a:gd name="connsiteY6" fmla="*/ 1510728 h 1510728"/>
              <a:gd name="connsiteX0" fmla="*/ 0 w 2654187"/>
              <a:gd name="connsiteY0" fmla="*/ 135082 h 1510728"/>
              <a:gd name="connsiteX1" fmla="*/ 922492 w 2654187"/>
              <a:gd name="connsiteY1" fmla="*/ 29886 h 1510728"/>
              <a:gd name="connsiteX2" fmla="*/ 1925904 w 2654187"/>
              <a:gd name="connsiteY2" fmla="*/ 531592 h 1510728"/>
              <a:gd name="connsiteX3" fmla="*/ 2079653 w 2654187"/>
              <a:gd name="connsiteY3" fmla="*/ 1292243 h 1510728"/>
              <a:gd name="connsiteX4" fmla="*/ 2427610 w 2654187"/>
              <a:gd name="connsiteY4" fmla="*/ 1494544 h 1510728"/>
              <a:gd name="connsiteX5" fmla="*/ 2654187 w 2654187"/>
              <a:gd name="connsiteY5" fmla="*/ 1510728 h 1510728"/>
              <a:gd name="connsiteX6" fmla="*/ 2654187 w 2654187"/>
              <a:gd name="connsiteY6" fmla="*/ 1510728 h 1510728"/>
              <a:gd name="connsiteX0" fmla="*/ 0 w 2654187"/>
              <a:gd name="connsiteY0" fmla="*/ 135082 h 1510728"/>
              <a:gd name="connsiteX1" fmla="*/ 922492 w 2654187"/>
              <a:gd name="connsiteY1" fmla="*/ 29886 h 1510728"/>
              <a:gd name="connsiteX2" fmla="*/ 1925904 w 2654187"/>
              <a:gd name="connsiteY2" fmla="*/ 531592 h 1510728"/>
              <a:gd name="connsiteX3" fmla="*/ 2079653 w 2654187"/>
              <a:gd name="connsiteY3" fmla="*/ 1292243 h 1510728"/>
              <a:gd name="connsiteX4" fmla="*/ 2427610 w 2654187"/>
              <a:gd name="connsiteY4" fmla="*/ 1494544 h 1510728"/>
              <a:gd name="connsiteX5" fmla="*/ 2654187 w 2654187"/>
              <a:gd name="connsiteY5" fmla="*/ 1510728 h 1510728"/>
              <a:gd name="connsiteX6" fmla="*/ 2654187 w 2654187"/>
              <a:gd name="connsiteY6" fmla="*/ 1510728 h 1510728"/>
              <a:gd name="connsiteX0" fmla="*/ 0 w 2654187"/>
              <a:gd name="connsiteY0" fmla="*/ 135082 h 1510728"/>
              <a:gd name="connsiteX1" fmla="*/ 922492 w 2654187"/>
              <a:gd name="connsiteY1" fmla="*/ 29886 h 1510728"/>
              <a:gd name="connsiteX2" fmla="*/ 1925904 w 2654187"/>
              <a:gd name="connsiteY2" fmla="*/ 531592 h 1510728"/>
              <a:gd name="connsiteX3" fmla="*/ 2079653 w 2654187"/>
              <a:gd name="connsiteY3" fmla="*/ 1292243 h 1510728"/>
              <a:gd name="connsiteX4" fmla="*/ 2427610 w 2654187"/>
              <a:gd name="connsiteY4" fmla="*/ 1494544 h 1510728"/>
              <a:gd name="connsiteX5" fmla="*/ 2654187 w 2654187"/>
              <a:gd name="connsiteY5" fmla="*/ 1510728 h 1510728"/>
              <a:gd name="connsiteX6" fmla="*/ 2654187 w 2654187"/>
              <a:gd name="connsiteY6" fmla="*/ 1510728 h 1510728"/>
              <a:gd name="connsiteX0" fmla="*/ 0 w 2654187"/>
              <a:gd name="connsiteY0" fmla="*/ 135082 h 1510728"/>
              <a:gd name="connsiteX1" fmla="*/ 922492 w 2654187"/>
              <a:gd name="connsiteY1" fmla="*/ 29886 h 1510728"/>
              <a:gd name="connsiteX2" fmla="*/ 1925904 w 2654187"/>
              <a:gd name="connsiteY2" fmla="*/ 531592 h 1510728"/>
              <a:gd name="connsiteX3" fmla="*/ 2079653 w 2654187"/>
              <a:gd name="connsiteY3" fmla="*/ 1292243 h 1510728"/>
              <a:gd name="connsiteX4" fmla="*/ 2427610 w 2654187"/>
              <a:gd name="connsiteY4" fmla="*/ 1494544 h 1510728"/>
              <a:gd name="connsiteX5" fmla="*/ 2654187 w 2654187"/>
              <a:gd name="connsiteY5" fmla="*/ 1510728 h 1510728"/>
              <a:gd name="connsiteX6" fmla="*/ 2654187 w 2654187"/>
              <a:gd name="connsiteY6" fmla="*/ 1510728 h 1510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4187" h="1510728">
                <a:moveTo>
                  <a:pt x="0" y="135082"/>
                </a:moveTo>
                <a:cubicBezTo>
                  <a:pt x="258945" y="11004"/>
                  <a:pt x="601508" y="-36199"/>
                  <a:pt x="922492" y="29886"/>
                </a:cubicBezTo>
                <a:cubicBezTo>
                  <a:pt x="1243476" y="95971"/>
                  <a:pt x="1874654" y="278042"/>
                  <a:pt x="1925904" y="531592"/>
                </a:cubicBezTo>
                <a:cubicBezTo>
                  <a:pt x="1977154" y="785142"/>
                  <a:pt x="1955574" y="1095337"/>
                  <a:pt x="2079653" y="1292243"/>
                </a:cubicBezTo>
                <a:cubicBezTo>
                  <a:pt x="2203732" y="1489149"/>
                  <a:pt x="2352084" y="1489149"/>
                  <a:pt x="2427610" y="1494544"/>
                </a:cubicBezTo>
                <a:lnTo>
                  <a:pt x="2654187" y="1510728"/>
                </a:lnTo>
                <a:lnTo>
                  <a:pt x="2654187" y="1510728"/>
                </a:lnTo>
              </a:path>
            </a:pathLst>
          </a:custGeom>
          <a:noFill/>
          <a:ln>
            <a:solidFill>
              <a:srgbClr val="EC1F25"/>
            </a:solidFill>
            <a:prstDash val="sys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211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23</a:t>
            </a:fld>
            <a:endParaRPr lang="en-US" dirty="0"/>
          </a:p>
        </p:txBody>
      </p:sp>
      <p:sp>
        <p:nvSpPr>
          <p:cNvPr id="3" name="Title 2"/>
          <p:cNvSpPr>
            <a:spLocks noGrp="1"/>
          </p:cNvSpPr>
          <p:nvPr>
            <p:ph type="title"/>
          </p:nvPr>
        </p:nvSpPr>
        <p:spPr>
          <a:xfrm>
            <a:off x="457200" y="152400"/>
            <a:ext cx="8229600" cy="1066800"/>
          </a:xfrm>
        </p:spPr>
        <p:txBody>
          <a:bodyPr/>
          <a:lstStyle/>
          <a:p>
            <a:r>
              <a:rPr lang="en-US" dirty="0"/>
              <a:t>Example 2: Oil unit frequently in-merit; insufficient fuel to run in all profitable hours </a:t>
            </a:r>
            <a:r>
              <a:rPr lang="en-US" dirty="0" smtClean="0"/>
              <a:t>(4)</a:t>
            </a:r>
            <a:endParaRPr lang="en-US" dirty="0"/>
          </a:p>
        </p:txBody>
      </p:sp>
      <p:sp>
        <p:nvSpPr>
          <p:cNvPr id="4" name="Content Placeholder 3"/>
          <p:cNvSpPr>
            <a:spLocks noGrp="1"/>
          </p:cNvSpPr>
          <p:nvPr>
            <p:ph idx="1"/>
          </p:nvPr>
        </p:nvSpPr>
        <p:spPr>
          <a:xfrm>
            <a:off x="457200" y="1475232"/>
            <a:ext cx="5600700" cy="4876800"/>
          </a:xfrm>
        </p:spPr>
        <p:txBody>
          <a:bodyPr>
            <a:normAutofit fontScale="85000" lnSpcReduction="10000"/>
          </a:bodyPr>
          <a:lstStyle/>
          <a:p>
            <a:r>
              <a:rPr lang="en-US" dirty="0" smtClean="0"/>
              <a:t>After hour 16, 1190 MWH of fuel remains in the tank for the remaining 32 hours of the OC horizon, equivalent to 7 hours at EcoMax.  This will change the OC estimate going forward</a:t>
            </a:r>
          </a:p>
          <a:p>
            <a:r>
              <a:rPr lang="en-US" dirty="0" smtClean="0"/>
              <a:t>Repeating the analysis for hours 17-48 (with same price forecast produces a new result</a:t>
            </a:r>
          </a:p>
          <a:p>
            <a:r>
              <a:rPr lang="en-US" dirty="0" smtClean="0"/>
              <a:t>OC becomes = $183.17 = ($303.17 - $120.00)</a:t>
            </a:r>
          </a:p>
          <a:p>
            <a:r>
              <a:rPr lang="en-US" dirty="0" smtClean="0"/>
              <a:t>Similarly, the OC estimate will continue to change (which in this example means “increase”) as we repeat the analysis for successive hours</a:t>
            </a:r>
          </a:p>
          <a:p>
            <a:r>
              <a:rPr lang="en-US" dirty="0" smtClean="0"/>
              <a:t>Note that in this simple example, sorting and ranking was sufficient to easily determine maximum net revenue and OC.  More complex examples with intertemporal unit constraints will require more explicit optimization methods.</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219200"/>
            <a:ext cx="987431" cy="513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4495800" y="2667002"/>
            <a:ext cx="2819400" cy="838198"/>
          </a:xfrm>
          <a:prstGeom prst="straightConnector1">
            <a:avLst/>
          </a:prstGeom>
          <a:ln w="25400">
            <a:solidFill>
              <a:srgbClr val="EC1F25"/>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568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24</a:t>
            </a:fld>
            <a:endParaRPr lang="en-US" dirty="0"/>
          </a:p>
        </p:txBody>
      </p:sp>
      <p:sp>
        <p:nvSpPr>
          <p:cNvPr id="3" name="Title 2"/>
          <p:cNvSpPr>
            <a:spLocks noGrp="1"/>
          </p:cNvSpPr>
          <p:nvPr>
            <p:ph type="title"/>
          </p:nvPr>
        </p:nvSpPr>
        <p:spPr>
          <a:xfrm>
            <a:off x="457200" y="152400"/>
            <a:ext cx="8229600" cy="1066800"/>
          </a:xfrm>
        </p:spPr>
        <p:txBody>
          <a:bodyPr>
            <a:normAutofit/>
          </a:bodyPr>
          <a:lstStyle/>
          <a:p>
            <a:r>
              <a:rPr lang="en-US" dirty="0"/>
              <a:t>Example 3: Oil unit frequently in-merit; limited fuel; LMP forecast </a:t>
            </a:r>
            <a:r>
              <a:rPr lang="en-US" dirty="0" smtClean="0"/>
              <a:t>changes 			  (1)</a:t>
            </a:r>
            <a:endParaRPr lang="en-US" dirty="0"/>
          </a:p>
        </p:txBody>
      </p:sp>
      <p:sp>
        <p:nvSpPr>
          <p:cNvPr id="4" name="Content Placeholder 3"/>
          <p:cNvSpPr>
            <a:spLocks noGrp="1"/>
          </p:cNvSpPr>
          <p:nvPr>
            <p:ph idx="1"/>
          </p:nvPr>
        </p:nvSpPr>
        <p:spPr>
          <a:xfrm>
            <a:off x="304800" y="2057400"/>
            <a:ext cx="3810000" cy="4157050"/>
          </a:xfrm>
        </p:spPr>
        <p:txBody>
          <a:bodyPr>
            <a:noAutofit/>
          </a:bodyPr>
          <a:lstStyle/>
          <a:p>
            <a:pPr marL="282575" indent="-282575"/>
            <a:r>
              <a:rPr lang="en-US" sz="1800" dirty="0"/>
              <a:t>Key Points to look for:</a:t>
            </a:r>
          </a:p>
          <a:p>
            <a:pPr marL="682625" lvl="2" indent="-282575">
              <a:tabLst>
                <a:tab pos="574675" algn="l"/>
              </a:tabLst>
            </a:pPr>
            <a:r>
              <a:rPr lang="en-US" sz="1400" dirty="0" smtClean="0"/>
              <a:t>An updated LMP forecast part way through the OC horizon will impact the estimated OC</a:t>
            </a:r>
          </a:p>
          <a:p>
            <a:pPr marL="282575" indent="-282575"/>
            <a:r>
              <a:rPr lang="en-US" sz="1800" dirty="0"/>
              <a:t>Assumptions</a:t>
            </a:r>
          </a:p>
          <a:p>
            <a:pPr marL="682625" lvl="2" indent="-282575"/>
            <a:r>
              <a:rPr lang="en-US" sz="1400" dirty="0" smtClean="0"/>
              <a:t>Same initial LMP forecast as </a:t>
            </a:r>
            <a:r>
              <a:rPr lang="en-US" sz="1400" dirty="0"/>
              <a:t>Example </a:t>
            </a:r>
            <a:r>
              <a:rPr lang="en-US" sz="1400" dirty="0" smtClean="0"/>
              <a:t>2</a:t>
            </a:r>
          </a:p>
          <a:p>
            <a:pPr marL="682625" lvl="2" indent="-282575"/>
            <a:r>
              <a:rPr lang="en-US" sz="1400" b="1" dirty="0" smtClean="0"/>
              <a:t>Revised</a:t>
            </a:r>
            <a:r>
              <a:rPr lang="en-US" sz="1400" dirty="0" smtClean="0"/>
              <a:t> LMP forecast for Day 2 that is </a:t>
            </a:r>
            <a:r>
              <a:rPr lang="en-US" sz="1400" b="1" dirty="0" smtClean="0"/>
              <a:t>lower</a:t>
            </a:r>
            <a:r>
              <a:rPr lang="en-US" sz="1400" dirty="0" smtClean="0"/>
              <a:t> on average</a:t>
            </a:r>
            <a:endParaRPr lang="en-US" sz="1400" dirty="0"/>
          </a:p>
          <a:p>
            <a:pPr marL="682625" lvl="2" indent="-282575"/>
            <a:r>
              <a:rPr lang="en-US" sz="1400" dirty="0"/>
              <a:t>Same fuel inventory as Example </a:t>
            </a:r>
            <a:r>
              <a:rPr lang="en-US" sz="1400" dirty="0" smtClean="0"/>
              <a:t>2</a:t>
            </a:r>
            <a:endParaRPr lang="en-US" sz="1400" dirty="0"/>
          </a:p>
          <a:p>
            <a:pPr marL="682625" lvl="2" indent="-282575"/>
            <a:r>
              <a:rPr lang="en-US" sz="1400" dirty="0"/>
              <a:t>Same refueling cost and schedule as Example </a:t>
            </a:r>
            <a:r>
              <a:rPr lang="en-US" sz="1400" dirty="0" smtClean="0"/>
              <a:t>2</a:t>
            </a:r>
          </a:p>
          <a:p>
            <a:pPr marL="682625" lvl="2" indent="-282575"/>
            <a:r>
              <a:rPr lang="en-US" sz="1400" dirty="0" smtClean="0"/>
              <a:t>Same unit characteristics as Example 2</a:t>
            </a:r>
            <a:endParaRPr lang="en-US" sz="1400" dirty="0"/>
          </a:p>
          <a:p>
            <a:pPr marL="282575" indent="-282575"/>
            <a:endParaRPr lang="en-US" sz="1800" dirty="0" smtClean="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6931" y="1828800"/>
            <a:ext cx="4730408" cy="355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781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25</a:t>
            </a:fld>
            <a:endParaRPr lang="en-US" dirty="0"/>
          </a:p>
        </p:txBody>
      </p:sp>
      <p:sp>
        <p:nvSpPr>
          <p:cNvPr id="3" name="Title 2"/>
          <p:cNvSpPr>
            <a:spLocks noGrp="1"/>
          </p:cNvSpPr>
          <p:nvPr>
            <p:ph type="title"/>
          </p:nvPr>
        </p:nvSpPr>
        <p:spPr>
          <a:xfrm>
            <a:off x="457200" y="152400"/>
            <a:ext cx="8229600" cy="1066800"/>
          </a:xfrm>
        </p:spPr>
        <p:txBody>
          <a:bodyPr/>
          <a:lstStyle/>
          <a:p>
            <a:r>
              <a:rPr lang="en-US" dirty="0"/>
              <a:t>Example 3: Oil unit frequently in-merit; limited fuel; LMP forecast changes 			  </a:t>
            </a:r>
            <a:r>
              <a:rPr lang="en-US" dirty="0" smtClean="0"/>
              <a:t>(2)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27768"/>
            <a:ext cx="5612964" cy="4839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4025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398535"/>
            <a:ext cx="2234291" cy="4537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0C7F894-2A36-495D-AB7C-1055F7AC0F9D}" type="slidenum">
              <a:rPr lang="en-US" smtClean="0"/>
              <a:pPr/>
              <a:t>26</a:t>
            </a:fld>
            <a:endParaRPr lang="en-US" dirty="0"/>
          </a:p>
        </p:txBody>
      </p:sp>
      <p:sp>
        <p:nvSpPr>
          <p:cNvPr id="3" name="Title 2"/>
          <p:cNvSpPr>
            <a:spLocks noGrp="1"/>
          </p:cNvSpPr>
          <p:nvPr>
            <p:ph type="title"/>
          </p:nvPr>
        </p:nvSpPr>
        <p:spPr>
          <a:xfrm>
            <a:off x="457200" y="152400"/>
            <a:ext cx="8229600" cy="1066800"/>
          </a:xfrm>
        </p:spPr>
        <p:txBody>
          <a:bodyPr/>
          <a:lstStyle/>
          <a:p>
            <a:r>
              <a:rPr lang="en-US" dirty="0"/>
              <a:t>Example 3: Oil unit frequently in-merit; limited fuel; LMP forecast changes 			  </a:t>
            </a:r>
            <a:r>
              <a:rPr lang="en-US" dirty="0" smtClean="0"/>
              <a:t>(3)</a:t>
            </a:r>
            <a:endParaRPr lang="en-US" dirty="0"/>
          </a:p>
        </p:txBody>
      </p:sp>
      <p:sp>
        <p:nvSpPr>
          <p:cNvPr id="4" name="Content Placeholder 3"/>
          <p:cNvSpPr>
            <a:spLocks noGrp="1"/>
          </p:cNvSpPr>
          <p:nvPr>
            <p:ph idx="1"/>
          </p:nvPr>
        </p:nvSpPr>
        <p:spPr>
          <a:xfrm>
            <a:off x="457200" y="2209800"/>
            <a:ext cx="5029200" cy="4004650"/>
          </a:xfrm>
        </p:spPr>
        <p:txBody>
          <a:bodyPr>
            <a:normAutofit/>
          </a:bodyPr>
          <a:lstStyle/>
          <a:p>
            <a:r>
              <a:rPr lang="en-US" sz="2000" dirty="0" smtClean="0"/>
              <a:t>Initial estimate of OC using original LMP forecast is $20.42 = ($140.42 - $120.00)</a:t>
            </a:r>
          </a:p>
          <a:p>
            <a:r>
              <a:rPr lang="en-US" sz="2000" dirty="0" smtClean="0"/>
              <a:t>Hours 8 &amp; 47 appear profitable, but fuel supply is insufficient</a:t>
            </a:r>
          </a:p>
          <a:p>
            <a:r>
              <a:rPr lang="en-US" sz="2000" dirty="0" smtClean="0"/>
              <a:t>Units runs at less than EcoMax in hour 16 to preserve fuel for more profitable hours in Day 2</a:t>
            </a:r>
          </a:p>
          <a:p>
            <a:r>
              <a:rPr lang="en-US" sz="2000" dirty="0" smtClean="0"/>
              <a:t>1300 </a:t>
            </a:r>
            <a:r>
              <a:rPr lang="en-US" sz="2000" dirty="0"/>
              <a:t>MWH of </a:t>
            </a:r>
            <a:r>
              <a:rPr lang="en-US" sz="2000" dirty="0" smtClean="0"/>
              <a:t>fuel consumed during Day 1</a:t>
            </a:r>
          </a:p>
          <a:p>
            <a:r>
              <a:rPr lang="en-US" sz="2000" dirty="0" smtClean="0"/>
              <a:t>1700 </a:t>
            </a:r>
            <a:r>
              <a:rPr lang="en-US" sz="2000" dirty="0"/>
              <a:t>MWH = (3000 MWH – </a:t>
            </a:r>
            <a:r>
              <a:rPr lang="en-US" sz="2000" dirty="0" smtClean="0"/>
              <a:t>1300 </a:t>
            </a:r>
            <a:r>
              <a:rPr lang="en-US" sz="2000" dirty="0"/>
              <a:t>MWH) remain at start of Day 2</a:t>
            </a:r>
          </a:p>
          <a:p>
            <a:endParaRPr lang="en-US" sz="2000" dirty="0" smtClean="0"/>
          </a:p>
          <a:p>
            <a:endParaRPr lang="en-US" sz="2000" dirty="0"/>
          </a:p>
        </p:txBody>
      </p:sp>
      <p:sp>
        <p:nvSpPr>
          <p:cNvPr id="9" name="TextBox 8"/>
          <p:cNvSpPr txBox="1"/>
          <p:nvPr/>
        </p:nvSpPr>
        <p:spPr>
          <a:xfrm>
            <a:off x="5556979" y="5920735"/>
            <a:ext cx="3333861" cy="307777"/>
          </a:xfrm>
          <a:prstGeom prst="rect">
            <a:avLst/>
          </a:prstGeom>
          <a:noFill/>
        </p:spPr>
        <p:txBody>
          <a:bodyPr wrap="none" rtlCol="0">
            <a:spAutoFit/>
          </a:bodyPr>
          <a:lstStyle/>
          <a:p>
            <a:r>
              <a:rPr lang="en-US" sz="1400" dirty="0" smtClean="0"/>
              <a:t>Not all hours shown to preserve readability</a:t>
            </a:r>
            <a:endParaRPr lang="en-US" sz="1400" dirty="0"/>
          </a:p>
        </p:txBody>
      </p:sp>
      <p:sp>
        <p:nvSpPr>
          <p:cNvPr id="8" name="Freeform 7"/>
          <p:cNvSpPr/>
          <p:nvPr/>
        </p:nvSpPr>
        <p:spPr>
          <a:xfrm>
            <a:off x="3827533" y="2799844"/>
            <a:ext cx="3269182" cy="1399922"/>
          </a:xfrm>
          <a:custGeom>
            <a:avLst/>
            <a:gdLst>
              <a:gd name="connsiteX0" fmla="*/ 0 w 3269182"/>
              <a:gd name="connsiteY0" fmla="*/ 0 h 1399922"/>
              <a:gd name="connsiteX1" fmla="*/ 210393 w 3269182"/>
              <a:gd name="connsiteY1" fmla="*/ 169933 h 1399922"/>
              <a:gd name="connsiteX2" fmla="*/ 1650775 w 3269182"/>
              <a:gd name="connsiteY2" fmla="*/ 242761 h 1399922"/>
              <a:gd name="connsiteX3" fmla="*/ 2492347 w 3269182"/>
              <a:gd name="connsiteY3" fmla="*/ 1262358 h 1399922"/>
              <a:gd name="connsiteX4" fmla="*/ 3269182 w 3269182"/>
              <a:gd name="connsiteY4" fmla="*/ 1399922 h 1399922"/>
              <a:gd name="connsiteX0" fmla="*/ 0 w 3269182"/>
              <a:gd name="connsiteY0" fmla="*/ 0 h 1399922"/>
              <a:gd name="connsiteX1" fmla="*/ 210393 w 3269182"/>
              <a:gd name="connsiteY1" fmla="*/ 169933 h 1399922"/>
              <a:gd name="connsiteX2" fmla="*/ 1650775 w 3269182"/>
              <a:gd name="connsiteY2" fmla="*/ 242761 h 1399922"/>
              <a:gd name="connsiteX3" fmla="*/ 2451886 w 3269182"/>
              <a:gd name="connsiteY3" fmla="*/ 1278542 h 1399922"/>
              <a:gd name="connsiteX4" fmla="*/ 3269182 w 3269182"/>
              <a:gd name="connsiteY4" fmla="*/ 1399922 h 1399922"/>
              <a:gd name="connsiteX0" fmla="*/ 0 w 3269182"/>
              <a:gd name="connsiteY0" fmla="*/ 0 h 1399922"/>
              <a:gd name="connsiteX1" fmla="*/ 210393 w 3269182"/>
              <a:gd name="connsiteY1" fmla="*/ 169933 h 1399922"/>
              <a:gd name="connsiteX2" fmla="*/ 1650775 w 3269182"/>
              <a:gd name="connsiteY2" fmla="*/ 242761 h 1399922"/>
              <a:gd name="connsiteX3" fmla="*/ 2451886 w 3269182"/>
              <a:gd name="connsiteY3" fmla="*/ 1278542 h 1399922"/>
              <a:gd name="connsiteX4" fmla="*/ 3269182 w 3269182"/>
              <a:gd name="connsiteY4" fmla="*/ 1399922 h 1399922"/>
              <a:gd name="connsiteX0" fmla="*/ 0 w 3269182"/>
              <a:gd name="connsiteY0" fmla="*/ 0 h 1399922"/>
              <a:gd name="connsiteX1" fmla="*/ 210393 w 3269182"/>
              <a:gd name="connsiteY1" fmla="*/ 169933 h 1399922"/>
              <a:gd name="connsiteX2" fmla="*/ 1650775 w 3269182"/>
              <a:gd name="connsiteY2" fmla="*/ 242761 h 1399922"/>
              <a:gd name="connsiteX3" fmla="*/ 2451886 w 3269182"/>
              <a:gd name="connsiteY3" fmla="*/ 1278542 h 1399922"/>
              <a:gd name="connsiteX4" fmla="*/ 3269182 w 3269182"/>
              <a:gd name="connsiteY4" fmla="*/ 1399922 h 1399922"/>
              <a:gd name="connsiteX0" fmla="*/ 0 w 3269182"/>
              <a:gd name="connsiteY0" fmla="*/ 0 h 1399922"/>
              <a:gd name="connsiteX1" fmla="*/ 210393 w 3269182"/>
              <a:gd name="connsiteY1" fmla="*/ 169933 h 1399922"/>
              <a:gd name="connsiteX2" fmla="*/ 1650775 w 3269182"/>
              <a:gd name="connsiteY2" fmla="*/ 242761 h 1399922"/>
              <a:gd name="connsiteX3" fmla="*/ 2451886 w 3269182"/>
              <a:gd name="connsiteY3" fmla="*/ 1278542 h 1399922"/>
              <a:gd name="connsiteX4" fmla="*/ 3269182 w 3269182"/>
              <a:gd name="connsiteY4" fmla="*/ 1399922 h 1399922"/>
              <a:gd name="connsiteX0" fmla="*/ 0 w 3269182"/>
              <a:gd name="connsiteY0" fmla="*/ 0 h 1399922"/>
              <a:gd name="connsiteX1" fmla="*/ 210393 w 3269182"/>
              <a:gd name="connsiteY1" fmla="*/ 169933 h 1399922"/>
              <a:gd name="connsiteX2" fmla="*/ 1650775 w 3269182"/>
              <a:gd name="connsiteY2" fmla="*/ 242761 h 1399922"/>
              <a:gd name="connsiteX3" fmla="*/ 2451886 w 3269182"/>
              <a:gd name="connsiteY3" fmla="*/ 1278542 h 1399922"/>
              <a:gd name="connsiteX4" fmla="*/ 3269182 w 3269182"/>
              <a:gd name="connsiteY4" fmla="*/ 1399922 h 1399922"/>
              <a:gd name="connsiteX0" fmla="*/ 0 w 3269182"/>
              <a:gd name="connsiteY0" fmla="*/ 0 h 1399922"/>
              <a:gd name="connsiteX1" fmla="*/ 210393 w 3269182"/>
              <a:gd name="connsiteY1" fmla="*/ 169933 h 1399922"/>
              <a:gd name="connsiteX2" fmla="*/ 1650775 w 3269182"/>
              <a:gd name="connsiteY2" fmla="*/ 242761 h 1399922"/>
              <a:gd name="connsiteX3" fmla="*/ 2395242 w 3269182"/>
              <a:gd name="connsiteY3" fmla="*/ 1197621 h 1399922"/>
              <a:gd name="connsiteX4" fmla="*/ 3269182 w 3269182"/>
              <a:gd name="connsiteY4" fmla="*/ 1399922 h 1399922"/>
              <a:gd name="connsiteX0" fmla="*/ 0 w 3269182"/>
              <a:gd name="connsiteY0" fmla="*/ 0 h 1399922"/>
              <a:gd name="connsiteX1" fmla="*/ 307497 w 3269182"/>
              <a:gd name="connsiteY1" fmla="*/ 121381 h 1399922"/>
              <a:gd name="connsiteX2" fmla="*/ 1650775 w 3269182"/>
              <a:gd name="connsiteY2" fmla="*/ 242761 h 1399922"/>
              <a:gd name="connsiteX3" fmla="*/ 2395242 w 3269182"/>
              <a:gd name="connsiteY3" fmla="*/ 1197621 h 1399922"/>
              <a:gd name="connsiteX4" fmla="*/ 3269182 w 3269182"/>
              <a:gd name="connsiteY4" fmla="*/ 1399922 h 1399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9182" h="1399922">
                <a:moveTo>
                  <a:pt x="0" y="0"/>
                </a:moveTo>
                <a:cubicBezTo>
                  <a:pt x="70131" y="56644"/>
                  <a:pt x="169933" y="105197"/>
                  <a:pt x="307497" y="121381"/>
                </a:cubicBezTo>
                <a:cubicBezTo>
                  <a:pt x="445061" y="137565"/>
                  <a:pt x="1302818" y="63388"/>
                  <a:pt x="1650775" y="242761"/>
                </a:cubicBezTo>
                <a:cubicBezTo>
                  <a:pt x="1998733" y="422134"/>
                  <a:pt x="2125508" y="1004761"/>
                  <a:pt x="2395242" y="1197621"/>
                </a:cubicBezTo>
                <a:cubicBezTo>
                  <a:pt x="2664976" y="1390481"/>
                  <a:pt x="2996750" y="1359462"/>
                  <a:pt x="3269182" y="1399922"/>
                </a:cubicBezTo>
              </a:path>
            </a:pathLst>
          </a:custGeom>
          <a:noFill/>
          <a:ln>
            <a:solidFill>
              <a:srgbClr val="EC1F25">
                <a:alpha val="80000"/>
              </a:srgbClr>
            </a:solidFill>
            <a:prstDash val="sysDash"/>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28444" y="3493063"/>
            <a:ext cx="3641416" cy="922492"/>
          </a:xfrm>
          <a:custGeom>
            <a:avLst/>
            <a:gdLst>
              <a:gd name="connsiteX0" fmla="*/ 0 w 3269182"/>
              <a:gd name="connsiteY0" fmla="*/ 0 h 1399922"/>
              <a:gd name="connsiteX1" fmla="*/ 210393 w 3269182"/>
              <a:gd name="connsiteY1" fmla="*/ 169933 h 1399922"/>
              <a:gd name="connsiteX2" fmla="*/ 1650775 w 3269182"/>
              <a:gd name="connsiteY2" fmla="*/ 242761 h 1399922"/>
              <a:gd name="connsiteX3" fmla="*/ 2492347 w 3269182"/>
              <a:gd name="connsiteY3" fmla="*/ 1262358 h 1399922"/>
              <a:gd name="connsiteX4" fmla="*/ 3269182 w 3269182"/>
              <a:gd name="connsiteY4" fmla="*/ 1399922 h 1399922"/>
              <a:gd name="connsiteX0" fmla="*/ 0 w 3269182"/>
              <a:gd name="connsiteY0" fmla="*/ 0 h 1399922"/>
              <a:gd name="connsiteX1" fmla="*/ 210393 w 3269182"/>
              <a:gd name="connsiteY1" fmla="*/ 169933 h 1399922"/>
              <a:gd name="connsiteX2" fmla="*/ 1650775 w 3269182"/>
              <a:gd name="connsiteY2" fmla="*/ 242761 h 1399922"/>
              <a:gd name="connsiteX3" fmla="*/ 2451886 w 3269182"/>
              <a:gd name="connsiteY3" fmla="*/ 1278542 h 1399922"/>
              <a:gd name="connsiteX4" fmla="*/ 3269182 w 3269182"/>
              <a:gd name="connsiteY4" fmla="*/ 1399922 h 1399922"/>
              <a:gd name="connsiteX0" fmla="*/ 0 w 3269182"/>
              <a:gd name="connsiteY0" fmla="*/ 0 h 1399922"/>
              <a:gd name="connsiteX1" fmla="*/ 210393 w 3269182"/>
              <a:gd name="connsiteY1" fmla="*/ 169933 h 1399922"/>
              <a:gd name="connsiteX2" fmla="*/ 1650775 w 3269182"/>
              <a:gd name="connsiteY2" fmla="*/ 242761 h 1399922"/>
              <a:gd name="connsiteX3" fmla="*/ 2451886 w 3269182"/>
              <a:gd name="connsiteY3" fmla="*/ 1278542 h 1399922"/>
              <a:gd name="connsiteX4" fmla="*/ 3269182 w 3269182"/>
              <a:gd name="connsiteY4" fmla="*/ 1399922 h 1399922"/>
              <a:gd name="connsiteX0" fmla="*/ 0 w 3269182"/>
              <a:gd name="connsiteY0" fmla="*/ 0 h 1399922"/>
              <a:gd name="connsiteX1" fmla="*/ 210393 w 3269182"/>
              <a:gd name="connsiteY1" fmla="*/ 169933 h 1399922"/>
              <a:gd name="connsiteX2" fmla="*/ 1650775 w 3269182"/>
              <a:gd name="connsiteY2" fmla="*/ 242761 h 1399922"/>
              <a:gd name="connsiteX3" fmla="*/ 2451886 w 3269182"/>
              <a:gd name="connsiteY3" fmla="*/ 1278542 h 1399922"/>
              <a:gd name="connsiteX4" fmla="*/ 3269182 w 3269182"/>
              <a:gd name="connsiteY4" fmla="*/ 1399922 h 1399922"/>
              <a:gd name="connsiteX0" fmla="*/ 0 w 3269182"/>
              <a:gd name="connsiteY0" fmla="*/ 0 h 1399922"/>
              <a:gd name="connsiteX1" fmla="*/ 210393 w 3269182"/>
              <a:gd name="connsiteY1" fmla="*/ 169933 h 1399922"/>
              <a:gd name="connsiteX2" fmla="*/ 1650775 w 3269182"/>
              <a:gd name="connsiteY2" fmla="*/ 242761 h 1399922"/>
              <a:gd name="connsiteX3" fmla="*/ 2451886 w 3269182"/>
              <a:gd name="connsiteY3" fmla="*/ 1278542 h 1399922"/>
              <a:gd name="connsiteX4" fmla="*/ 3269182 w 3269182"/>
              <a:gd name="connsiteY4" fmla="*/ 1399922 h 1399922"/>
              <a:gd name="connsiteX0" fmla="*/ 0 w 3269182"/>
              <a:gd name="connsiteY0" fmla="*/ 0 h 1399922"/>
              <a:gd name="connsiteX1" fmla="*/ 210393 w 3269182"/>
              <a:gd name="connsiteY1" fmla="*/ 169933 h 1399922"/>
              <a:gd name="connsiteX2" fmla="*/ 1650775 w 3269182"/>
              <a:gd name="connsiteY2" fmla="*/ 242761 h 1399922"/>
              <a:gd name="connsiteX3" fmla="*/ 2451886 w 3269182"/>
              <a:gd name="connsiteY3" fmla="*/ 1278542 h 1399922"/>
              <a:gd name="connsiteX4" fmla="*/ 3269182 w 3269182"/>
              <a:gd name="connsiteY4" fmla="*/ 1399922 h 1399922"/>
              <a:gd name="connsiteX0" fmla="*/ 0 w 3269182"/>
              <a:gd name="connsiteY0" fmla="*/ 0 h 1399922"/>
              <a:gd name="connsiteX1" fmla="*/ 210393 w 3269182"/>
              <a:gd name="connsiteY1" fmla="*/ 169933 h 1399922"/>
              <a:gd name="connsiteX2" fmla="*/ 1650775 w 3269182"/>
              <a:gd name="connsiteY2" fmla="*/ 242761 h 1399922"/>
              <a:gd name="connsiteX3" fmla="*/ 2395242 w 3269182"/>
              <a:gd name="connsiteY3" fmla="*/ 1197621 h 1399922"/>
              <a:gd name="connsiteX4" fmla="*/ 3269182 w 3269182"/>
              <a:gd name="connsiteY4" fmla="*/ 1399922 h 1399922"/>
              <a:gd name="connsiteX0" fmla="*/ 0 w 3269182"/>
              <a:gd name="connsiteY0" fmla="*/ 0 h 1399922"/>
              <a:gd name="connsiteX1" fmla="*/ 307497 w 3269182"/>
              <a:gd name="connsiteY1" fmla="*/ 121381 h 1399922"/>
              <a:gd name="connsiteX2" fmla="*/ 1650775 w 3269182"/>
              <a:gd name="connsiteY2" fmla="*/ 242761 h 1399922"/>
              <a:gd name="connsiteX3" fmla="*/ 2395242 w 3269182"/>
              <a:gd name="connsiteY3" fmla="*/ 1197621 h 1399922"/>
              <a:gd name="connsiteX4" fmla="*/ 3269182 w 3269182"/>
              <a:gd name="connsiteY4" fmla="*/ 1399922 h 1399922"/>
              <a:gd name="connsiteX0" fmla="*/ 0 w 3600956"/>
              <a:gd name="connsiteY0" fmla="*/ 373451 h 1304035"/>
              <a:gd name="connsiteX1" fmla="*/ 639271 w 3600956"/>
              <a:gd name="connsiteY1" fmla="*/ 25494 h 1304035"/>
              <a:gd name="connsiteX2" fmla="*/ 1982549 w 3600956"/>
              <a:gd name="connsiteY2" fmla="*/ 146874 h 1304035"/>
              <a:gd name="connsiteX3" fmla="*/ 2727016 w 3600956"/>
              <a:gd name="connsiteY3" fmla="*/ 1101734 h 1304035"/>
              <a:gd name="connsiteX4" fmla="*/ 3600956 w 3600956"/>
              <a:gd name="connsiteY4" fmla="*/ 1304035 h 1304035"/>
              <a:gd name="connsiteX0" fmla="*/ 0 w 3600956"/>
              <a:gd name="connsiteY0" fmla="*/ 251653 h 1182237"/>
              <a:gd name="connsiteX1" fmla="*/ 1302818 w 3600956"/>
              <a:gd name="connsiteY1" fmla="*/ 275929 h 1182237"/>
              <a:gd name="connsiteX2" fmla="*/ 1982549 w 3600956"/>
              <a:gd name="connsiteY2" fmla="*/ 25076 h 1182237"/>
              <a:gd name="connsiteX3" fmla="*/ 2727016 w 3600956"/>
              <a:gd name="connsiteY3" fmla="*/ 979936 h 1182237"/>
              <a:gd name="connsiteX4" fmla="*/ 3600956 w 3600956"/>
              <a:gd name="connsiteY4" fmla="*/ 1182237 h 1182237"/>
              <a:gd name="connsiteX0" fmla="*/ 0 w 3600956"/>
              <a:gd name="connsiteY0" fmla="*/ 0 h 930584"/>
              <a:gd name="connsiteX1" fmla="*/ 1302818 w 3600956"/>
              <a:gd name="connsiteY1" fmla="*/ 24276 h 930584"/>
              <a:gd name="connsiteX2" fmla="*/ 2209126 w 3600956"/>
              <a:gd name="connsiteY2" fmla="*/ 202301 h 930584"/>
              <a:gd name="connsiteX3" fmla="*/ 2727016 w 3600956"/>
              <a:gd name="connsiteY3" fmla="*/ 728283 h 930584"/>
              <a:gd name="connsiteX4" fmla="*/ 3600956 w 3600956"/>
              <a:gd name="connsiteY4" fmla="*/ 930584 h 930584"/>
              <a:gd name="connsiteX0" fmla="*/ 0 w 3600956"/>
              <a:gd name="connsiteY0" fmla="*/ 0 h 930584"/>
              <a:gd name="connsiteX1" fmla="*/ 1302818 w 3600956"/>
              <a:gd name="connsiteY1" fmla="*/ 24276 h 930584"/>
              <a:gd name="connsiteX2" fmla="*/ 2209126 w 3600956"/>
              <a:gd name="connsiteY2" fmla="*/ 202301 h 930584"/>
              <a:gd name="connsiteX3" fmla="*/ 2727016 w 3600956"/>
              <a:gd name="connsiteY3" fmla="*/ 728283 h 930584"/>
              <a:gd name="connsiteX4" fmla="*/ 3600956 w 3600956"/>
              <a:gd name="connsiteY4" fmla="*/ 930584 h 930584"/>
              <a:gd name="connsiteX0" fmla="*/ 0 w 3641416"/>
              <a:gd name="connsiteY0" fmla="*/ 0 h 922492"/>
              <a:gd name="connsiteX1" fmla="*/ 1343278 w 3641416"/>
              <a:gd name="connsiteY1" fmla="*/ 16184 h 922492"/>
              <a:gd name="connsiteX2" fmla="*/ 2249586 w 3641416"/>
              <a:gd name="connsiteY2" fmla="*/ 194209 h 922492"/>
              <a:gd name="connsiteX3" fmla="*/ 2767476 w 3641416"/>
              <a:gd name="connsiteY3" fmla="*/ 720191 h 922492"/>
              <a:gd name="connsiteX4" fmla="*/ 3641416 w 3641416"/>
              <a:gd name="connsiteY4" fmla="*/ 922492 h 922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1416" h="922492">
                <a:moveTo>
                  <a:pt x="0" y="0"/>
                </a:moveTo>
                <a:lnTo>
                  <a:pt x="1343278" y="16184"/>
                </a:lnTo>
                <a:cubicBezTo>
                  <a:pt x="1718209" y="48552"/>
                  <a:pt x="2012220" y="76875"/>
                  <a:pt x="2249586" y="194209"/>
                </a:cubicBezTo>
                <a:cubicBezTo>
                  <a:pt x="2486952" y="311543"/>
                  <a:pt x="2535504" y="598811"/>
                  <a:pt x="2767476" y="720191"/>
                </a:cubicBezTo>
                <a:cubicBezTo>
                  <a:pt x="2999448" y="841571"/>
                  <a:pt x="3368984" y="882032"/>
                  <a:pt x="3641416" y="922492"/>
                </a:cubicBezTo>
              </a:path>
            </a:pathLst>
          </a:custGeom>
          <a:noFill/>
          <a:ln>
            <a:solidFill>
              <a:srgbClr val="EC1F25">
                <a:alpha val="58000"/>
              </a:srgbClr>
            </a:solidFill>
            <a:prstDash val="sysDash"/>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9995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27</a:t>
            </a:fld>
            <a:endParaRPr lang="en-US" dirty="0"/>
          </a:p>
        </p:txBody>
      </p:sp>
      <p:sp>
        <p:nvSpPr>
          <p:cNvPr id="3" name="Title 2"/>
          <p:cNvSpPr>
            <a:spLocks noGrp="1"/>
          </p:cNvSpPr>
          <p:nvPr>
            <p:ph type="title"/>
          </p:nvPr>
        </p:nvSpPr>
        <p:spPr>
          <a:xfrm>
            <a:off x="457200" y="152400"/>
            <a:ext cx="8229600" cy="1066800"/>
          </a:xfrm>
        </p:spPr>
        <p:txBody>
          <a:bodyPr>
            <a:normAutofit fontScale="90000"/>
          </a:bodyPr>
          <a:lstStyle/>
          <a:p>
            <a:r>
              <a:rPr lang="en-US" dirty="0"/>
              <a:t>Example 3: Oil unit frequently in-merit; limited fuel; LMP </a:t>
            </a:r>
            <a:r>
              <a:rPr lang="en-US" dirty="0" smtClean="0"/>
              <a:t>forecast for Day 2 </a:t>
            </a:r>
            <a:r>
              <a:rPr lang="en-US" dirty="0"/>
              <a:t>changes 			  </a:t>
            </a:r>
            <a:r>
              <a:rPr lang="en-US" dirty="0" smtClean="0"/>
              <a:t>(4)</a:t>
            </a:r>
            <a:endParaRPr lang="en-US" dirty="0"/>
          </a:p>
        </p:txBody>
      </p:sp>
      <p:sp>
        <p:nvSpPr>
          <p:cNvPr id="4" name="Content Placeholder 3"/>
          <p:cNvSpPr>
            <a:spLocks noGrp="1"/>
          </p:cNvSpPr>
          <p:nvPr>
            <p:ph idx="1"/>
          </p:nvPr>
        </p:nvSpPr>
        <p:spPr>
          <a:xfrm>
            <a:off x="457200" y="1752600"/>
            <a:ext cx="5562600" cy="4461850"/>
          </a:xfrm>
        </p:spPr>
        <p:txBody>
          <a:bodyPr/>
          <a:lstStyle/>
          <a:p>
            <a:r>
              <a:rPr lang="en-US" dirty="0" smtClean="0"/>
              <a:t>With 1700 MWH of fuel, unit could run for 10 hours</a:t>
            </a:r>
          </a:p>
          <a:p>
            <a:r>
              <a:rPr lang="en-US" dirty="0" smtClean="0"/>
              <a:t>Only 6 hours in the revised LMP forecast look profitable</a:t>
            </a:r>
          </a:p>
          <a:p>
            <a:r>
              <a:rPr lang="en-US" dirty="0" smtClean="0"/>
              <a:t>The available fuel constraint is no longer binding.  Reducing fuel supply by 1 MWH has no impact on net revenue.</a:t>
            </a:r>
          </a:p>
          <a:p>
            <a:r>
              <a:rPr lang="en-US" dirty="0" smtClean="0"/>
              <a:t>Revise opportunity cost is therefore $0/MWh during Day 2</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295400"/>
            <a:ext cx="1131431" cy="4540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1510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28</a:t>
            </a:fld>
            <a:endParaRPr lang="en-US" dirty="0"/>
          </a:p>
        </p:txBody>
      </p:sp>
      <p:sp>
        <p:nvSpPr>
          <p:cNvPr id="3" name="Title 2"/>
          <p:cNvSpPr>
            <a:spLocks noGrp="1"/>
          </p:cNvSpPr>
          <p:nvPr>
            <p:ph type="title"/>
          </p:nvPr>
        </p:nvSpPr>
        <p:spPr>
          <a:xfrm>
            <a:off x="457200" y="228600"/>
            <a:ext cx="8229600" cy="1066800"/>
          </a:xfrm>
        </p:spPr>
        <p:txBody>
          <a:bodyPr>
            <a:normAutofit fontScale="90000"/>
          </a:bodyPr>
          <a:lstStyle/>
          <a:p>
            <a:r>
              <a:rPr lang="en-US" dirty="0" smtClean="0"/>
              <a:t>Example 4</a:t>
            </a:r>
            <a:r>
              <a:rPr lang="en-US" dirty="0"/>
              <a:t>:  Oil </a:t>
            </a:r>
            <a:r>
              <a:rPr lang="en-US" dirty="0" smtClean="0"/>
              <a:t>unit with operational constraints (Min Run Time &amp; EcoMin) 				  (1)</a:t>
            </a:r>
            <a:endParaRPr lang="en-US" dirty="0"/>
          </a:p>
        </p:txBody>
      </p:sp>
      <p:sp>
        <p:nvSpPr>
          <p:cNvPr id="4" name="Content Placeholder 3"/>
          <p:cNvSpPr>
            <a:spLocks noGrp="1"/>
          </p:cNvSpPr>
          <p:nvPr>
            <p:ph idx="1"/>
          </p:nvPr>
        </p:nvSpPr>
        <p:spPr>
          <a:xfrm>
            <a:off x="457200" y="1600200"/>
            <a:ext cx="8229600" cy="4614250"/>
          </a:xfrm>
        </p:spPr>
        <p:txBody>
          <a:bodyPr/>
          <a:lstStyle/>
          <a:p>
            <a:r>
              <a:rPr lang="en-US" dirty="0"/>
              <a:t>Key Points to look for:</a:t>
            </a:r>
          </a:p>
          <a:p>
            <a:pPr lvl="1"/>
            <a:r>
              <a:rPr lang="en-US" dirty="0" smtClean="0"/>
              <a:t>The addition of operational constraints, such as Min Run Time and EcoMin may require a generator to operate in some unprofitable hours to maximize net revenue</a:t>
            </a:r>
          </a:p>
          <a:p>
            <a:pPr lvl="1"/>
            <a:r>
              <a:rPr lang="en-US" dirty="0" smtClean="0"/>
              <a:t>This complicates the optimization, but does not change the concept of energy opportunity costs</a:t>
            </a:r>
            <a:endParaRPr lang="en-US" dirty="0"/>
          </a:p>
          <a:p>
            <a:r>
              <a:rPr lang="en-US" dirty="0"/>
              <a:t>Assumptions</a:t>
            </a:r>
          </a:p>
          <a:p>
            <a:pPr lvl="1"/>
            <a:r>
              <a:rPr lang="en-US" dirty="0" smtClean="0"/>
              <a:t>Min Run Time = 3 </a:t>
            </a:r>
            <a:r>
              <a:rPr lang="en-US" dirty="0" err="1" smtClean="0"/>
              <a:t>hr</a:t>
            </a:r>
            <a:endParaRPr lang="en-US" dirty="0" smtClean="0"/>
          </a:p>
          <a:p>
            <a:pPr lvl="1"/>
            <a:r>
              <a:rPr lang="en-US" dirty="0" smtClean="0"/>
              <a:t>EcoMin = 30 MW</a:t>
            </a:r>
          </a:p>
          <a:p>
            <a:pPr lvl="1"/>
            <a:r>
              <a:rPr lang="en-US" dirty="0" smtClean="0"/>
              <a:t>Other characteristics and fuel assumptions unchanged</a:t>
            </a:r>
          </a:p>
          <a:p>
            <a:pPr lvl="1"/>
            <a:r>
              <a:rPr lang="en-US" dirty="0" smtClean="0"/>
              <a:t>LMP forecast same as Example 2</a:t>
            </a:r>
            <a:endParaRPr lang="en-US" dirty="0"/>
          </a:p>
        </p:txBody>
      </p:sp>
    </p:spTree>
    <p:extLst>
      <p:ext uri="{BB962C8B-B14F-4D97-AF65-F5344CB8AC3E}">
        <p14:creationId xmlns:p14="http://schemas.microsoft.com/office/powerpoint/2010/main" val="1978230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29</a:t>
            </a:fld>
            <a:endParaRPr lang="en-US" dirty="0"/>
          </a:p>
        </p:txBody>
      </p:sp>
      <p:sp>
        <p:nvSpPr>
          <p:cNvPr id="3" name="Title 2"/>
          <p:cNvSpPr>
            <a:spLocks noGrp="1"/>
          </p:cNvSpPr>
          <p:nvPr>
            <p:ph type="title"/>
          </p:nvPr>
        </p:nvSpPr>
        <p:spPr>
          <a:xfrm>
            <a:off x="457200" y="228600"/>
            <a:ext cx="8229600" cy="990600"/>
          </a:xfrm>
        </p:spPr>
        <p:txBody>
          <a:bodyPr>
            <a:normAutofit fontScale="90000"/>
          </a:bodyPr>
          <a:lstStyle/>
          <a:p>
            <a:r>
              <a:rPr lang="en-US" dirty="0"/>
              <a:t>Example 4:  Oil unit with operational constraints (Min Run Time &amp; EcoMin) 				  </a:t>
            </a:r>
            <a:r>
              <a:rPr lang="en-US" dirty="0" smtClean="0"/>
              <a:t>(2)</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4937788" cy="485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2864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Background and context</a:t>
            </a:r>
            <a:endParaRPr lang="en-US" dirty="0"/>
          </a:p>
        </p:txBody>
      </p:sp>
      <p:sp>
        <p:nvSpPr>
          <p:cNvPr id="3" name="Text Placeholder 2"/>
          <p:cNvSpPr>
            <a:spLocks noGrp="1"/>
          </p:cNvSpPr>
          <p:nvPr>
            <p:ph type="body" idx="1"/>
          </p:nvPr>
        </p:nvSpPr>
        <p:spPr/>
        <p:txBody>
          <a:bodyPr/>
          <a:lstStyle/>
          <a:p>
            <a:r>
              <a:rPr lang="en-US" dirty="0" smtClean="0"/>
              <a:t>What factors are </a:t>
            </a:r>
            <a:r>
              <a:rPr lang="en-US" dirty="0"/>
              <a:t>motivating the ISO opportunity cost proposal</a:t>
            </a:r>
            <a:r>
              <a:rPr lang="en-US" dirty="0" smtClean="0"/>
              <a:t>?</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3</a:t>
            </a:fld>
            <a:endParaRPr lang="en-US" dirty="0"/>
          </a:p>
        </p:txBody>
      </p:sp>
    </p:spTree>
    <p:extLst>
      <p:ext uri="{BB962C8B-B14F-4D97-AF65-F5344CB8AC3E}">
        <p14:creationId xmlns:p14="http://schemas.microsoft.com/office/powerpoint/2010/main" val="3573647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524000"/>
            <a:ext cx="4434295" cy="4674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10C7F894-2A36-495D-AB7C-1055F7AC0F9D}" type="slidenum">
              <a:rPr lang="en-US" smtClean="0"/>
              <a:pPr/>
              <a:t>30</a:t>
            </a:fld>
            <a:endParaRPr lang="en-US" dirty="0"/>
          </a:p>
        </p:txBody>
      </p:sp>
      <p:sp>
        <p:nvSpPr>
          <p:cNvPr id="3" name="Title 2"/>
          <p:cNvSpPr>
            <a:spLocks noGrp="1"/>
          </p:cNvSpPr>
          <p:nvPr>
            <p:ph type="title"/>
          </p:nvPr>
        </p:nvSpPr>
        <p:spPr>
          <a:xfrm>
            <a:off x="457200" y="228600"/>
            <a:ext cx="8229600" cy="990600"/>
          </a:xfrm>
        </p:spPr>
        <p:txBody>
          <a:bodyPr>
            <a:normAutofit fontScale="90000"/>
          </a:bodyPr>
          <a:lstStyle/>
          <a:p>
            <a:r>
              <a:rPr lang="en-US" dirty="0"/>
              <a:t>Example 4:  Oil unit with operational constraints (Min Run Time &amp; EcoMin) 				  </a:t>
            </a:r>
            <a:r>
              <a:rPr lang="en-US" dirty="0" smtClean="0"/>
              <a:t>(3)</a:t>
            </a:r>
            <a:endParaRPr lang="en-US" dirty="0"/>
          </a:p>
        </p:txBody>
      </p:sp>
      <p:sp>
        <p:nvSpPr>
          <p:cNvPr id="4" name="Content Placeholder 3"/>
          <p:cNvSpPr>
            <a:spLocks noGrp="1"/>
          </p:cNvSpPr>
          <p:nvPr>
            <p:ph idx="1"/>
          </p:nvPr>
        </p:nvSpPr>
        <p:spPr>
          <a:xfrm>
            <a:off x="457200" y="1401762"/>
            <a:ext cx="3810000" cy="4812688"/>
          </a:xfrm>
        </p:spPr>
        <p:txBody>
          <a:bodyPr>
            <a:normAutofit fontScale="92500" lnSpcReduction="20000"/>
          </a:bodyPr>
          <a:lstStyle/>
          <a:p>
            <a:r>
              <a:rPr lang="en-US" sz="2000" dirty="0" smtClean="0"/>
              <a:t>The optimal commitment and dispatch of the generator is determined using an optimization model that respects the unit’s EcoMin and Min Run Time restrictions</a:t>
            </a:r>
          </a:p>
          <a:p>
            <a:r>
              <a:rPr lang="en-US" sz="2000" dirty="0" smtClean="0"/>
              <a:t>This causes unit to </a:t>
            </a:r>
          </a:p>
          <a:p>
            <a:pPr lvl="1"/>
            <a:r>
              <a:rPr lang="en-US" sz="1600" dirty="0" smtClean="0"/>
              <a:t>run in some unprofitable hours at EcoMin (e.g. </a:t>
            </a:r>
            <a:r>
              <a:rPr lang="en-US" sz="1600" dirty="0" err="1" smtClean="0"/>
              <a:t>hr</a:t>
            </a:r>
            <a:r>
              <a:rPr lang="en-US" sz="1600" dirty="0" smtClean="0"/>
              <a:t> 7)</a:t>
            </a:r>
          </a:p>
          <a:p>
            <a:pPr lvl="1"/>
            <a:r>
              <a:rPr lang="en-US" sz="1600" dirty="0" smtClean="0"/>
              <a:t>Not run in some profitable hours (e.g. </a:t>
            </a:r>
            <a:r>
              <a:rPr lang="en-US" sz="1600" dirty="0" err="1" smtClean="0"/>
              <a:t>hr</a:t>
            </a:r>
            <a:r>
              <a:rPr lang="en-US" sz="1600" dirty="0" smtClean="0"/>
              <a:t> 8)</a:t>
            </a:r>
          </a:p>
          <a:p>
            <a:r>
              <a:rPr lang="en-US" sz="2000" dirty="0" smtClean="0"/>
              <a:t>The marginal hour is hour 16</a:t>
            </a:r>
          </a:p>
          <a:p>
            <a:r>
              <a:rPr lang="en-US" sz="2000" dirty="0" smtClean="0"/>
              <a:t>If available fuel was less by 1 MWH, output in hour 16 would be reduced</a:t>
            </a:r>
          </a:p>
          <a:p>
            <a:r>
              <a:rPr lang="en-US" sz="2000" dirty="0"/>
              <a:t>OC = $</a:t>
            </a:r>
            <a:r>
              <a:rPr lang="en-US" sz="2000" dirty="0" smtClean="0"/>
              <a:t>20.42 </a:t>
            </a:r>
            <a:r>
              <a:rPr lang="en-US" sz="2000" dirty="0"/>
              <a:t>= ($</a:t>
            </a:r>
            <a:r>
              <a:rPr lang="en-US" sz="2000" dirty="0" smtClean="0"/>
              <a:t>140.42 </a:t>
            </a:r>
            <a:r>
              <a:rPr lang="en-US" sz="2000" dirty="0"/>
              <a:t>- $120.00)</a:t>
            </a:r>
          </a:p>
        </p:txBody>
      </p:sp>
      <p:sp>
        <p:nvSpPr>
          <p:cNvPr id="8" name="Freeform 7"/>
          <p:cNvSpPr/>
          <p:nvPr/>
        </p:nvSpPr>
        <p:spPr>
          <a:xfrm>
            <a:off x="3722336" y="3447183"/>
            <a:ext cx="3714245" cy="623111"/>
          </a:xfrm>
          <a:custGeom>
            <a:avLst/>
            <a:gdLst>
              <a:gd name="connsiteX0" fmla="*/ 0 w 3714245"/>
              <a:gd name="connsiteY0" fmla="*/ 574535 h 574535"/>
              <a:gd name="connsiteX1" fmla="*/ 2023009 w 3714245"/>
              <a:gd name="connsiteY1" fmla="*/ 0 h 574535"/>
              <a:gd name="connsiteX2" fmla="*/ 3714245 w 3714245"/>
              <a:gd name="connsiteY2" fmla="*/ 550259 h 574535"/>
              <a:gd name="connsiteX3" fmla="*/ 3714245 w 3714245"/>
              <a:gd name="connsiteY3" fmla="*/ 550259 h 574535"/>
              <a:gd name="connsiteX4" fmla="*/ 3706152 w 3714245"/>
              <a:gd name="connsiteY4" fmla="*/ 550259 h 574535"/>
              <a:gd name="connsiteX0" fmla="*/ 0 w 3714245"/>
              <a:gd name="connsiteY0" fmla="*/ 574561 h 574561"/>
              <a:gd name="connsiteX1" fmla="*/ 2023009 w 3714245"/>
              <a:gd name="connsiteY1" fmla="*/ 26 h 574561"/>
              <a:gd name="connsiteX2" fmla="*/ 3714245 w 3714245"/>
              <a:gd name="connsiteY2" fmla="*/ 550285 h 574561"/>
              <a:gd name="connsiteX3" fmla="*/ 3714245 w 3714245"/>
              <a:gd name="connsiteY3" fmla="*/ 550285 h 574561"/>
              <a:gd name="connsiteX4" fmla="*/ 3706152 w 3714245"/>
              <a:gd name="connsiteY4" fmla="*/ 550285 h 574561"/>
              <a:gd name="connsiteX0" fmla="*/ 0 w 3714245"/>
              <a:gd name="connsiteY0" fmla="*/ 574561 h 574561"/>
              <a:gd name="connsiteX1" fmla="*/ 2023009 w 3714245"/>
              <a:gd name="connsiteY1" fmla="*/ 26 h 574561"/>
              <a:gd name="connsiteX2" fmla="*/ 3714245 w 3714245"/>
              <a:gd name="connsiteY2" fmla="*/ 550285 h 574561"/>
              <a:gd name="connsiteX3" fmla="*/ 3714245 w 3714245"/>
              <a:gd name="connsiteY3" fmla="*/ 550285 h 574561"/>
              <a:gd name="connsiteX4" fmla="*/ 3706152 w 3714245"/>
              <a:gd name="connsiteY4" fmla="*/ 550285 h 574561"/>
              <a:gd name="connsiteX0" fmla="*/ 0 w 3714245"/>
              <a:gd name="connsiteY0" fmla="*/ 623111 h 623111"/>
              <a:gd name="connsiteX1" fmla="*/ 2087745 w 3714245"/>
              <a:gd name="connsiteY1" fmla="*/ 24 h 623111"/>
              <a:gd name="connsiteX2" fmla="*/ 3714245 w 3714245"/>
              <a:gd name="connsiteY2" fmla="*/ 598835 h 623111"/>
              <a:gd name="connsiteX3" fmla="*/ 3714245 w 3714245"/>
              <a:gd name="connsiteY3" fmla="*/ 598835 h 623111"/>
              <a:gd name="connsiteX4" fmla="*/ 3706152 w 3714245"/>
              <a:gd name="connsiteY4" fmla="*/ 598835 h 623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245" h="623111">
                <a:moveTo>
                  <a:pt x="0" y="623111"/>
                </a:moveTo>
                <a:cubicBezTo>
                  <a:pt x="650060" y="253574"/>
                  <a:pt x="1468704" y="4070"/>
                  <a:pt x="2087745" y="24"/>
                </a:cubicBezTo>
                <a:cubicBezTo>
                  <a:pt x="2706786" y="-4022"/>
                  <a:pt x="3443162" y="499033"/>
                  <a:pt x="3714245" y="598835"/>
                </a:cubicBezTo>
                <a:lnTo>
                  <a:pt x="3714245" y="598835"/>
                </a:lnTo>
                <a:lnTo>
                  <a:pt x="3706152" y="598835"/>
                </a:lnTo>
              </a:path>
            </a:pathLst>
          </a:custGeom>
          <a:noFill/>
          <a:ln>
            <a:solidFill>
              <a:srgbClr val="EC1F25">
                <a:alpha val="66000"/>
              </a:srgbClr>
            </a:solidFill>
            <a:prstDash val="sys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220630" y="4078386"/>
            <a:ext cx="1294726" cy="1246173"/>
          </a:xfrm>
          <a:custGeom>
            <a:avLst/>
            <a:gdLst>
              <a:gd name="connsiteX0" fmla="*/ 0 w 1278542"/>
              <a:gd name="connsiteY0" fmla="*/ 1246173 h 1246173"/>
              <a:gd name="connsiteX1" fmla="*/ 930584 w 1278542"/>
              <a:gd name="connsiteY1" fmla="*/ 825387 h 1246173"/>
              <a:gd name="connsiteX2" fmla="*/ 1051965 w 1278542"/>
              <a:gd name="connsiteY2" fmla="*/ 137564 h 1246173"/>
              <a:gd name="connsiteX3" fmla="*/ 1278542 w 1278542"/>
              <a:gd name="connsiteY3" fmla="*/ 0 h 1246173"/>
              <a:gd name="connsiteX4" fmla="*/ 1270450 w 1278542"/>
              <a:gd name="connsiteY4" fmla="*/ 0 h 1246173"/>
              <a:gd name="connsiteX0" fmla="*/ 0 w 1278542"/>
              <a:gd name="connsiteY0" fmla="*/ 1246173 h 1246173"/>
              <a:gd name="connsiteX1" fmla="*/ 922492 w 1278542"/>
              <a:gd name="connsiteY1" fmla="*/ 841571 h 1246173"/>
              <a:gd name="connsiteX2" fmla="*/ 1051965 w 1278542"/>
              <a:gd name="connsiteY2" fmla="*/ 137564 h 1246173"/>
              <a:gd name="connsiteX3" fmla="*/ 1278542 w 1278542"/>
              <a:gd name="connsiteY3" fmla="*/ 0 h 1246173"/>
              <a:gd name="connsiteX4" fmla="*/ 1270450 w 1278542"/>
              <a:gd name="connsiteY4" fmla="*/ 0 h 1246173"/>
              <a:gd name="connsiteX0" fmla="*/ 0 w 1278542"/>
              <a:gd name="connsiteY0" fmla="*/ 1246173 h 1246173"/>
              <a:gd name="connsiteX1" fmla="*/ 922492 w 1278542"/>
              <a:gd name="connsiteY1" fmla="*/ 841571 h 1246173"/>
              <a:gd name="connsiteX2" fmla="*/ 1051965 w 1278542"/>
              <a:gd name="connsiteY2" fmla="*/ 137564 h 1246173"/>
              <a:gd name="connsiteX3" fmla="*/ 1278542 w 1278542"/>
              <a:gd name="connsiteY3" fmla="*/ 0 h 1246173"/>
              <a:gd name="connsiteX4" fmla="*/ 1270450 w 1278542"/>
              <a:gd name="connsiteY4" fmla="*/ 0 h 1246173"/>
              <a:gd name="connsiteX0" fmla="*/ 0 w 1278542"/>
              <a:gd name="connsiteY0" fmla="*/ 1246173 h 1246173"/>
              <a:gd name="connsiteX1" fmla="*/ 922492 w 1278542"/>
              <a:gd name="connsiteY1" fmla="*/ 841571 h 1246173"/>
              <a:gd name="connsiteX2" fmla="*/ 1051965 w 1278542"/>
              <a:gd name="connsiteY2" fmla="*/ 137564 h 1246173"/>
              <a:gd name="connsiteX3" fmla="*/ 1278542 w 1278542"/>
              <a:gd name="connsiteY3" fmla="*/ 0 h 1246173"/>
              <a:gd name="connsiteX4" fmla="*/ 1270450 w 1278542"/>
              <a:gd name="connsiteY4" fmla="*/ 0 h 1246173"/>
              <a:gd name="connsiteX0" fmla="*/ 0 w 1278542"/>
              <a:gd name="connsiteY0" fmla="*/ 1246173 h 1246173"/>
              <a:gd name="connsiteX1" fmla="*/ 922492 w 1278542"/>
              <a:gd name="connsiteY1" fmla="*/ 841571 h 1246173"/>
              <a:gd name="connsiteX2" fmla="*/ 1019597 w 1278542"/>
              <a:gd name="connsiteY2" fmla="*/ 89012 h 1246173"/>
              <a:gd name="connsiteX3" fmla="*/ 1278542 w 1278542"/>
              <a:gd name="connsiteY3" fmla="*/ 0 h 1246173"/>
              <a:gd name="connsiteX4" fmla="*/ 1270450 w 1278542"/>
              <a:gd name="connsiteY4" fmla="*/ 0 h 1246173"/>
              <a:gd name="connsiteX0" fmla="*/ 0 w 1278542"/>
              <a:gd name="connsiteY0" fmla="*/ 1246173 h 1246173"/>
              <a:gd name="connsiteX1" fmla="*/ 922492 w 1278542"/>
              <a:gd name="connsiteY1" fmla="*/ 841571 h 1246173"/>
              <a:gd name="connsiteX2" fmla="*/ 1019597 w 1278542"/>
              <a:gd name="connsiteY2" fmla="*/ 89012 h 1246173"/>
              <a:gd name="connsiteX3" fmla="*/ 1278542 w 1278542"/>
              <a:gd name="connsiteY3" fmla="*/ 0 h 1246173"/>
              <a:gd name="connsiteX4" fmla="*/ 1270450 w 1278542"/>
              <a:gd name="connsiteY4" fmla="*/ 0 h 1246173"/>
              <a:gd name="connsiteX0" fmla="*/ 0 w 1294726"/>
              <a:gd name="connsiteY0" fmla="*/ 1246173 h 1246173"/>
              <a:gd name="connsiteX1" fmla="*/ 922492 w 1294726"/>
              <a:gd name="connsiteY1" fmla="*/ 841571 h 1246173"/>
              <a:gd name="connsiteX2" fmla="*/ 1019597 w 1294726"/>
              <a:gd name="connsiteY2" fmla="*/ 89012 h 1246173"/>
              <a:gd name="connsiteX3" fmla="*/ 1278542 w 1294726"/>
              <a:gd name="connsiteY3" fmla="*/ 0 h 1246173"/>
              <a:gd name="connsiteX4" fmla="*/ 1294726 w 1294726"/>
              <a:gd name="connsiteY4" fmla="*/ 0 h 1246173"/>
              <a:gd name="connsiteX0" fmla="*/ 0 w 1294726"/>
              <a:gd name="connsiteY0" fmla="*/ 1246173 h 1246173"/>
              <a:gd name="connsiteX1" fmla="*/ 922492 w 1294726"/>
              <a:gd name="connsiteY1" fmla="*/ 841571 h 1246173"/>
              <a:gd name="connsiteX2" fmla="*/ 1019597 w 1294726"/>
              <a:gd name="connsiteY2" fmla="*/ 89012 h 1246173"/>
              <a:gd name="connsiteX3" fmla="*/ 1278542 w 1294726"/>
              <a:gd name="connsiteY3" fmla="*/ 0 h 1246173"/>
              <a:gd name="connsiteX4" fmla="*/ 1294726 w 1294726"/>
              <a:gd name="connsiteY4" fmla="*/ 0 h 12461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726" h="1246173">
                <a:moveTo>
                  <a:pt x="0" y="1246173"/>
                </a:moveTo>
                <a:cubicBezTo>
                  <a:pt x="307497" y="1111306"/>
                  <a:pt x="752559" y="1034431"/>
                  <a:pt x="922492" y="841571"/>
                </a:cubicBezTo>
                <a:cubicBezTo>
                  <a:pt x="1092425" y="648711"/>
                  <a:pt x="925190" y="191511"/>
                  <a:pt x="1019597" y="89012"/>
                </a:cubicBezTo>
                <a:cubicBezTo>
                  <a:pt x="1114004" y="-13487"/>
                  <a:pt x="1192227" y="29671"/>
                  <a:pt x="1278542" y="0"/>
                </a:cubicBezTo>
                <a:lnTo>
                  <a:pt x="1294726" y="0"/>
                </a:lnTo>
              </a:path>
            </a:pathLst>
          </a:custGeom>
          <a:noFill/>
          <a:ln>
            <a:solidFill>
              <a:srgbClr val="EC1F25">
                <a:alpha val="85000"/>
              </a:srgbClr>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1584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10C7F894-2A36-495D-AB7C-1055F7AC0F9D}" type="slidenum">
              <a:rPr lang="en-US" smtClean="0"/>
              <a:pPr/>
              <a:t>31</a:t>
            </a:fld>
            <a:endParaRPr lang="en-US" dirty="0"/>
          </a:p>
        </p:txBody>
      </p:sp>
      <p:sp>
        <p:nvSpPr>
          <p:cNvPr id="7"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idx="1"/>
          </p:nvPr>
        </p:nvSpPr>
        <p:spPr/>
        <p:txBody>
          <a:bodyPr/>
          <a:lstStyle/>
          <a:p>
            <a:endParaRPr lang="en-US" dirty="0" smtClean="0"/>
          </a:p>
          <a:p>
            <a:endParaRPr lang="en-US" dirty="0" smtClean="0"/>
          </a:p>
          <a:p>
            <a:endParaRPr lang="en-US" dirty="0"/>
          </a:p>
        </p:txBody>
      </p:sp>
      <p:sp>
        <p:nvSpPr>
          <p:cNvPr id="6" name="Text Placeholder 4"/>
          <p:cNvSpPr txBox="1">
            <a:spLocks/>
          </p:cNvSpPr>
          <p:nvPr/>
        </p:nvSpPr>
        <p:spPr>
          <a:xfrm>
            <a:off x="457200" y="1371600"/>
            <a:ext cx="8229600" cy="44196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0000"/>
                </a:solidFill>
              </a:rPr>
              <a:t>Starting </a:t>
            </a:r>
            <a:r>
              <a:rPr lang="en-US" dirty="0">
                <a:solidFill>
                  <a:srgbClr val="000000"/>
                </a:solidFill>
              </a:rPr>
              <a:t>in </a:t>
            </a:r>
            <a:r>
              <a:rPr lang="en-US" dirty="0" smtClean="0">
                <a:solidFill>
                  <a:srgbClr val="000000"/>
                </a:solidFill>
              </a:rPr>
              <a:t>December, ISO </a:t>
            </a:r>
            <a:r>
              <a:rPr lang="en-US" dirty="0">
                <a:solidFill>
                  <a:srgbClr val="000000"/>
                </a:solidFill>
              </a:rPr>
              <a:t>proposes </a:t>
            </a:r>
            <a:r>
              <a:rPr lang="en-US" dirty="0" smtClean="0">
                <a:solidFill>
                  <a:srgbClr val="000000"/>
                </a:solidFill>
              </a:rPr>
              <a:t>to incorporate a daily estimate of opportunity cost into the reference price for oil and dual-fuel generators</a:t>
            </a:r>
          </a:p>
          <a:p>
            <a:r>
              <a:rPr lang="en-US" dirty="0" smtClean="0">
                <a:solidFill>
                  <a:srgbClr val="000000"/>
                </a:solidFill>
              </a:rPr>
              <a:t>The OC estimates will be available to Participants by 9am each day</a:t>
            </a:r>
          </a:p>
          <a:p>
            <a:r>
              <a:rPr lang="en-US" dirty="0" smtClean="0">
                <a:solidFill>
                  <a:srgbClr val="000000"/>
                </a:solidFill>
              </a:rPr>
              <a:t>Participants are encouraged to include opportunity costs in generators’ energy market offers</a:t>
            </a:r>
          </a:p>
          <a:p>
            <a:r>
              <a:rPr lang="en-US" dirty="0" smtClean="0">
                <a:solidFill>
                  <a:srgbClr val="000000"/>
                </a:solidFill>
              </a:rPr>
              <a:t>Doing so should improve reliability and the system’s cost-effectiveness during constrained </a:t>
            </a:r>
            <a:r>
              <a:rPr lang="en-US" smtClean="0">
                <a:solidFill>
                  <a:srgbClr val="000000"/>
                </a:solidFill>
              </a:rPr>
              <a:t>fuel conditions</a:t>
            </a:r>
            <a:endParaRPr lang="en-US" dirty="0" smtClean="0">
              <a:solidFill>
                <a:srgbClr val="000000"/>
              </a:solidFill>
            </a:endParaRPr>
          </a:p>
          <a:p>
            <a:r>
              <a:rPr lang="en-US" dirty="0" smtClean="0">
                <a:solidFill>
                  <a:srgbClr val="000000"/>
                </a:solidFill>
              </a:rPr>
              <a:t>The ISO seeks information and comment from Participants to enhance the OC model to better address fuel and other real-world constraints that impact a generator’s ability to operate continuously at maximum output</a:t>
            </a:r>
            <a:endParaRPr lang="en-US" dirty="0" smtClean="0"/>
          </a:p>
          <a:p>
            <a:endParaRPr lang="en-US" dirty="0" smtClean="0"/>
          </a:p>
        </p:txBody>
      </p:sp>
    </p:spTree>
    <p:extLst>
      <p:ext uri="{BB962C8B-B14F-4D97-AF65-F5344CB8AC3E}">
        <p14:creationId xmlns:p14="http://schemas.microsoft.com/office/powerpoint/2010/main" val="36278720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Stakeholder Schedule</a:t>
            </a:r>
            <a:endParaRPr lang="en-US" dirty="0"/>
          </a:p>
        </p:txBody>
      </p:sp>
      <p:sp>
        <p:nvSpPr>
          <p:cNvPr id="4" name="Slide Number Placeholder 3"/>
          <p:cNvSpPr>
            <a:spLocks noGrp="1"/>
          </p:cNvSpPr>
          <p:nvPr>
            <p:ph type="sldNum" sz="quarter" idx="12"/>
          </p:nvPr>
        </p:nvSpPr>
        <p:spPr/>
        <p:txBody>
          <a:bodyPr/>
          <a:lstStyle/>
          <a:p>
            <a:fld id="{F9D18D59-7AC8-45AE-9F52-DBA89AEC6EE0}" type="slidenum">
              <a:rPr lang="en-US" smtClean="0"/>
              <a:pPr/>
              <a:t>32</a:t>
            </a:fld>
            <a:endParaRPr lang="en-US" dirty="0"/>
          </a:p>
        </p:txBody>
      </p:sp>
      <p:graphicFrame>
        <p:nvGraphicFramePr>
          <p:cNvPr id="6" name="Content Placeholder 5"/>
          <p:cNvGraphicFramePr>
            <a:graphicFrameLocks noGrp="1"/>
          </p:cNvGraphicFramePr>
          <p:nvPr>
            <p:ph idx="14"/>
            <p:extLst>
              <p:ext uri="{D42A27DB-BD31-4B8C-83A1-F6EECF244321}">
                <p14:modId xmlns:p14="http://schemas.microsoft.com/office/powerpoint/2010/main" val="425814972"/>
              </p:ext>
            </p:extLst>
          </p:nvPr>
        </p:nvGraphicFramePr>
        <p:xfrm>
          <a:off x="457200" y="1295400"/>
          <a:ext cx="8229600" cy="4267827"/>
        </p:xfrm>
        <a:graphic>
          <a:graphicData uri="http://schemas.openxmlformats.org/drawingml/2006/table">
            <a:tbl>
              <a:tblPr firstRow="1" bandRow="1">
                <a:tableStyleId>{5C22544A-7EE6-4342-B048-85BDC9FD1C3A}</a:tableStyleId>
              </a:tblPr>
              <a:tblGrid>
                <a:gridCol w="36576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57827">
                <a:tc>
                  <a:txBody>
                    <a:bodyPr/>
                    <a:lstStyle/>
                    <a:p>
                      <a:r>
                        <a:rPr lang="en-US" sz="1800" dirty="0" smtClean="0"/>
                        <a:t>Stakeholder</a:t>
                      </a:r>
                      <a:r>
                        <a:rPr lang="en-US" sz="1800" baseline="0" dirty="0" smtClean="0"/>
                        <a:t> Committee and Date</a:t>
                      </a:r>
                      <a:endParaRPr lang="en-US" sz="1800" dirty="0"/>
                    </a:p>
                  </a:txBody>
                  <a:tcPr marL="89777" marR="89777" anchor="ctr"/>
                </a:tc>
                <a:tc>
                  <a:txBody>
                    <a:bodyPr/>
                    <a:lstStyle/>
                    <a:p>
                      <a:r>
                        <a:rPr lang="en-US" dirty="0" smtClean="0"/>
                        <a:t>Scheduled Project Milestone</a:t>
                      </a:r>
                      <a:endParaRPr lang="en-US" dirty="0"/>
                    </a:p>
                  </a:txBody>
                  <a:tcPr marL="89777" marR="89777" anchor="ctr"/>
                </a:tc>
                <a:extLst>
                  <a:ext uri="{0D108BD9-81ED-4DB2-BD59-A6C34878D82A}">
                    <a16:rowId xmlns:a16="http://schemas.microsoft.com/office/drawing/2014/main" val="10000"/>
                  </a:ext>
                </a:extLst>
              </a:tr>
              <a:tr h="608973">
                <a:tc>
                  <a:txBody>
                    <a:bodyPr/>
                    <a:lstStyle/>
                    <a:p>
                      <a:r>
                        <a:rPr lang="en-US" sz="2000" dirty="0" smtClean="0">
                          <a:solidFill>
                            <a:srgbClr val="000000"/>
                          </a:solidFill>
                        </a:rPr>
                        <a:t>Markets Committee</a:t>
                      </a:r>
                    </a:p>
                    <a:p>
                      <a:r>
                        <a:rPr lang="en-US" sz="2000" dirty="0" smtClean="0">
                          <a:solidFill>
                            <a:srgbClr val="000000"/>
                          </a:solidFill>
                        </a:rPr>
                        <a:t>August 3, 2018</a:t>
                      </a:r>
                      <a:endParaRPr lang="en-US" sz="2000" b="1" dirty="0">
                        <a:solidFill>
                          <a:srgbClr val="000000"/>
                        </a:solidFill>
                      </a:endParaRPr>
                    </a:p>
                  </a:txBody>
                  <a:tcPr marL="89777" marR="897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Discussed ISO’s plans for Opportunity Costs</a:t>
                      </a:r>
                      <a:r>
                        <a:rPr lang="en-US" sz="2000" baseline="0" dirty="0" smtClean="0">
                          <a:solidFill>
                            <a:srgbClr val="000000"/>
                          </a:solidFill>
                        </a:rPr>
                        <a:t> for the coming winter</a:t>
                      </a:r>
                      <a:endParaRPr lang="en-US" sz="2000" dirty="0" smtClean="0">
                        <a:solidFill>
                          <a:srgbClr val="000000"/>
                        </a:solidFill>
                      </a:endParaRPr>
                    </a:p>
                  </a:txBody>
                  <a:tcPr marL="89777" marR="89777" anchor="ctr"/>
                </a:tc>
                <a:extLst>
                  <a:ext uri="{0D108BD9-81ED-4DB2-BD59-A6C34878D82A}">
                    <a16:rowId xmlns:a16="http://schemas.microsoft.com/office/drawing/2014/main" val="10001"/>
                  </a:ext>
                </a:extLst>
              </a:tr>
              <a:tr h="609600">
                <a:tc>
                  <a:txBody>
                    <a:bodyPr/>
                    <a:lstStyle/>
                    <a:p>
                      <a:r>
                        <a:rPr lang="en-US" sz="2000" dirty="0" smtClean="0">
                          <a:solidFill>
                            <a:srgbClr val="000000"/>
                          </a:solidFill>
                        </a:rPr>
                        <a:t>Markets</a:t>
                      </a:r>
                      <a:r>
                        <a:rPr lang="en-US" sz="2000" baseline="0" dirty="0" smtClean="0">
                          <a:solidFill>
                            <a:srgbClr val="000000"/>
                          </a:solidFill>
                        </a:rPr>
                        <a:t> Committee</a:t>
                      </a:r>
                    </a:p>
                    <a:p>
                      <a:r>
                        <a:rPr lang="en-US" sz="2000" baseline="0" dirty="0" smtClean="0">
                          <a:solidFill>
                            <a:srgbClr val="000000"/>
                          </a:solidFill>
                        </a:rPr>
                        <a:t>September 12-13, 2018</a:t>
                      </a:r>
                      <a:endParaRPr lang="en-US" sz="2000" b="1" dirty="0">
                        <a:solidFill>
                          <a:srgbClr val="000000"/>
                        </a:solidFill>
                      </a:endParaRPr>
                    </a:p>
                  </a:txBody>
                  <a:tcPr marL="89777" marR="897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Discussion of OC proposal details and detailed examples for oil units</a:t>
                      </a:r>
                    </a:p>
                  </a:txBody>
                  <a:tcPr marL="89777" marR="89777" anchor="ctr"/>
                </a:tc>
                <a:extLst>
                  <a:ext uri="{0D108BD9-81ED-4DB2-BD59-A6C34878D82A}">
                    <a16:rowId xmlns:a16="http://schemas.microsoft.com/office/drawing/2014/main" val="10002"/>
                  </a:ext>
                </a:extLst>
              </a:tr>
              <a:tr h="457827">
                <a:tc>
                  <a:txBody>
                    <a:bodyPr/>
                    <a:lstStyle/>
                    <a:p>
                      <a:r>
                        <a:rPr lang="en-US" sz="2000" dirty="0" smtClean="0">
                          <a:solidFill>
                            <a:srgbClr val="000000"/>
                          </a:solidFill>
                        </a:rPr>
                        <a:t>Markets</a:t>
                      </a:r>
                      <a:r>
                        <a:rPr lang="en-US" sz="2000" baseline="0" dirty="0" smtClean="0">
                          <a:solidFill>
                            <a:srgbClr val="000000"/>
                          </a:solidFill>
                        </a:rPr>
                        <a:t> Committee</a:t>
                      </a:r>
                    </a:p>
                    <a:p>
                      <a:r>
                        <a:rPr lang="en-US" sz="2000" dirty="0" smtClean="0">
                          <a:solidFill>
                            <a:srgbClr val="000000"/>
                          </a:solidFill>
                        </a:rPr>
                        <a:t>October</a:t>
                      </a:r>
                      <a:r>
                        <a:rPr lang="en-US" sz="2000" baseline="0" dirty="0" smtClean="0">
                          <a:solidFill>
                            <a:srgbClr val="000000"/>
                          </a:solidFill>
                        </a:rPr>
                        <a:t> 2018</a:t>
                      </a:r>
                      <a:endParaRPr lang="en-US" sz="2000" b="1" dirty="0">
                        <a:solidFill>
                          <a:srgbClr val="000000"/>
                        </a:solidFill>
                      </a:endParaRPr>
                    </a:p>
                  </a:txBody>
                  <a:tcPr marL="89777" marR="89777"/>
                </a:tc>
                <a:tc>
                  <a:txBody>
                    <a:bodyPr/>
                    <a:lstStyle/>
                    <a:p>
                      <a:r>
                        <a:rPr lang="en-US" sz="2000" dirty="0" smtClean="0">
                          <a:solidFill>
                            <a:srgbClr val="000000"/>
                          </a:solidFill>
                        </a:rPr>
                        <a:t>Further discussion of examples for dual-fuel units</a:t>
                      </a:r>
                      <a:endParaRPr lang="en-US" sz="2000" dirty="0">
                        <a:solidFill>
                          <a:srgbClr val="000000"/>
                        </a:solidFill>
                      </a:endParaRPr>
                    </a:p>
                  </a:txBody>
                  <a:tcPr marL="89777" marR="89777" anchor="ctr"/>
                </a:tc>
                <a:extLst>
                  <a:ext uri="{0D108BD9-81ED-4DB2-BD59-A6C34878D82A}">
                    <a16:rowId xmlns:a16="http://schemas.microsoft.com/office/drawing/2014/main" val="10004"/>
                  </a:ext>
                </a:extLst>
              </a:tr>
              <a:tr h="457827">
                <a:tc>
                  <a:txBody>
                    <a:bodyPr/>
                    <a:lstStyle/>
                    <a:p>
                      <a:r>
                        <a:rPr lang="en-US" sz="2000" kern="1200" baseline="0" dirty="0" smtClean="0">
                          <a:solidFill>
                            <a:srgbClr val="000000"/>
                          </a:solidFill>
                          <a:latin typeface="+mn-lt"/>
                          <a:ea typeface="+mn-ea"/>
                          <a:cs typeface="+mn-cs"/>
                        </a:rPr>
                        <a:t>Early/mid November 2018</a:t>
                      </a:r>
                      <a:endParaRPr lang="en-US" sz="2000" kern="1200" baseline="0" dirty="0">
                        <a:solidFill>
                          <a:srgbClr val="000000"/>
                        </a:solidFill>
                        <a:latin typeface="+mn-lt"/>
                        <a:ea typeface="+mn-ea"/>
                        <a:cs typeface="+mn-cs"/>
                      </a:endParaRPr>
                    </a:p>
                  </a:txBody>
                  <a:tcPr marL="89777" marR="89777"/>
                </a:tc>
                <a:tc>
                  <a:txBody>
                    <a:bodyPr/>
                    <a:lstStyle/>
                    <a:p>
                      <a:r>
                        <a:rPr lang="en-US" sz="2000" dirty="0" err="1" smtClean="0">
                          <a:solidFill>
                            <a:srgbClr val="000000"/>
                          </a:solidFill>
                        </a:rPr>
                        <a:t>Webex</a:t>
                      </a:r>
                      <a:r>
                        <a:rPr lang="en-US" sz="2000" dirty="0" smtClean="0">
                          <a:solidFill>
                            <a:srgbClr val="000000"/>
                          </a:solidFill>
                        </a:rPr>
                        <a:t> training targeted to back-office personnel responsible</a:t>
                      </a:r>
                      <a:r>
                        <a:rPr lang="en-US" sz="2000" baseline="0" dirty="0" smtClean="0">
                          <a:solidFill>
                            <a:srgbClr val="000000"/>
                          </a:solidFill>
                        </a:rPr>
                        <a:t> for energy offer submission</a:t>
                      </a:r>
                      <a:endParaRPr lang="en-US" sz="2000" dirty="0">
                        <a:solidFill>
                          <a:srgbClr val="000000"/>
                        </a:solidFill>
                      </a:endParaRPr>
                    </a:p>
                  </a:txBody>
                  <a:tcPr marL="89777" marR="89777" anchor="ctr"/>
                </a:tc>
                <a:extLst>
                  <a:ext uri="{0D108BD9-81ED-4DB2-BD59-A6C34878D82A}">
                    <a16:rowId xmlns:a16="http://schemas.microsoft.com/office/drawing/2014/main" val="10005"/>
                  </a:ext>
                </a:extLst>
              </a:tr>
              <a:tr h="457827">
                <a:tc>
                  <a:txBody>
                    <a:bodyPr/>
                    <a:lstStyle/>
                    <a:p>
                      <a:r>
                        <a:rPr lang="en-US" sz="2000" kern="1200" baseline="0" dirty="0" smtClean="0">
                          <a:solidFill>
                            <a:srgbClr val="000000"/>
                          </a:solidFill>
                          <a:latin typeface="+mn-lt"/>
                          <a:ea typeface="+mn-ea"/>
                          <a:cs typeface="+mn-cs"/>
                        </a:rPr>
                        <a:t>December 2018</a:t>
                      </a:r>
                      <a:endParaRPr lang="en-US" sz="2000" kern="1200" baseline="0" dirty="0">
                        <a:solidFill>
                          <a:srgbClr val="000000"/>
                        </a:solidFill>
                        <a:latin typeface="+mn-lt"/>
                        <a:ea typeface="+mn-ea"/>
                        <a:cs typeface="+mn-cs"/>
                      </a:endParaRPr>
                    </a:p>
                  </a:txBody>
                  <a:tcPr marL="89777" marR="89777"/>
                </a:tc>
                <a:tc>
                  <a:txBody>
                    <a:bodyPr/>
                    <a:lstStyle/>
                    <a:p>
                      <a:r>
                        <a:rPr lang="en-US" sz="2000" dirty="0" smtClean="0">
                          <a:solidFill>
                            <a:srgbClr val="000000"/>
                          </a:solidFill>
                        </a:rPr>
                        <a:t>Implementation of OC estimates included</a:t>
                      </a:r>
                      <a:r>
                        <a:rPr lang="en-US" sz="2000" baseline="0" dirty="0" smtClean="0">
                          <a:solidFill>
                            <a:srgbClr val="000000"/>
                          </a:solidFill>
                        </a:rPr>
                        <a:t> in oil/dual-fuel generator reference prices</a:t>
                      </a:r>
                      <a:endParaRPr lang="en-US" sz="2000" dirty="0">
                        <a:solidFill>
                          <a:srgbClr val="000000"/>
                        </a:solidFill>
                      </a:endParaRPr>
                    </a:p>
                  </a:txBody>
                  <a:tcPr marL="89777" marR="8977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284579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4294967295"/>
          </p:nvPr>
        </p:nvSpPr>
        <p:spPr>
          <a:xfrm>
            <a:off x="8534400" y="6365882"/>
            <a:ext cx="381000" cy="263518"/>
          </a:xfrm>
          <a:prstGeom prst="rect">
            <a:avLst/>
          </a:prstGeom>
        </p:spPr>
        <p:txBody>
          <a:bodyPr/>
          <a:lstStyle/>
          <a:p>
            <a:fld id="{10C7F894-2A36-495D-AB7C-1055F7AC0F9D}" type="slidenum">
              <a:rPr lang="en-US" sz="1400" smtClean="0">
                <a:solidFill>
                  <a:srgbClr val="000000"/>
                </a:solidFill>
              </a:rPr>
              <a:pPr/>
              <a:t>33</a:t>
            </a:fld>
            <a:endParaRPr lang="en-US" sz="1400" dirty="0">
              <a:solidFill>
                <a:srgbClr val="000000"/>
              </a:solidFill>
            </a:endParaRPr>
          </a:p>
        </p:txBody>
      </p:sp>
    </p:spTree>
    <p:extLst>
      <p:ext uri="{BB962C8B-B14F-4D97-AF65-F5344CB8AC3E}">
        <p14:creationId xmlns:p14="http://schemas.microsoft.com/office/powerpoint/2010/main" val="29779058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9D18D59-7AC8-45AE-9F52-DBA89AEC6EE0}" type="slidenum">
              <a:rPr lang="en-US" smtClean="0"/>
              <a:t>34</a:t>
            </a:fld>
            <a:endParaRPr lang="en-US" dirty="0"/>
          </a:p>
        </p:txBody>
      </p:sp>
      <p:sp>
        <p:nvSpPr>
          <p:cNvPr id="2" name="Title 1"/>
          <p:cNvSpPr>
            <a:spLocks noGrp="1"/>
          </p:cNvSpPr>
          <p:nvPr>
            <p:ph type="title"/>
          </p:nvPr>
        </p:nvSpPr>
        <p:spPr/>
        <p:txBody>
          <a:bodyPr/>
          <a:lstStyle/>
          <a:p>
            <a:r>
              <a:rPr lang="en-US" dirty="0" smtClean="0"/>
              <a:t>Acronyms Used in this Presentation</a:t>
            </a:r>
            <a:endParaRPr lang="en-US" dirty="0"/>
          </a:p>
        </p:txBody>
      </p:sp>
      <p:sp>
        <p:nvSpPr>
          <p:cNvPr id="3" name="Content Placeholder 2"/>
          <p:cNvSpPr>
            <a:spLocks noGrp="1"/>
          </p:cNvSpPr>
          <p:nvPr>
            <p:ph sz="quarter" idx="4294967295"/>
          </p:nvPr>
        </p:nvSpPr>
        <p:spPr>
          <a:xfrm>
            <a:off x="457200" y="1524000"/>
            <a:ext cx="8229600" cy="4572000"/>
          </a:xfrm>
          <a:prstGeom prst="rect">
            <a:avLst/>
          </a:prstGeom>
        </p:spPr>
        <p:txBody>
          <a:bodyPr>
            <a:normAutofit fontScale="92500" lnSpcReduction="10000"/>
          </a:bodyPr>
          <a:lstStyle/>
          <a:p>
            <a:r>
              <a:rPr lang="en-US" dirty="0" smtClean="0"/>
              <a:t>IMMAC </a:t>
            </a:r>
            <a:r>
              <a:rPr lang="en-US" dirty="0"/>
              <a:t>– </a:t>
            </a:r>
            <a:r>
              <a:rPr lang="en-US" dirty="0" smtClean="0"/>
              <a:t>Internal Market Monitor’s Asset Characteristics interface</a:t>
            </a:r>
          </a:p>
          <a:p>
            <a:r>
              <a:rPr lang="en-US" dirty="0" smtClean="0"/>
              <a:t>CAMS – Customer Asset Management System</a:t>
            </a:r>
          </a:p>
          <a:p>
            <a:r>
              <a:rPr lang="en-US" dirty="0" smtClean="0"/>
              <a:t>OC – opportunity cost</a:t>
            </a:r>
          </a:p>
          <a:p>
            <a:r>
              <a:rPr lang="en-US" dirty="0" smtClean="0"/>
              <a:t>DAM – Day-Ahead Market</a:t>
            </a:r>
          </a:p>
          <a:p>
            <a:r>
              <a:rPr lang="en-US" dirty="0" smtClean="0"/>
              <a:t>LMP – Locational Marginal Price</a:t>
            </a:r>
          </a:p>
          <a:p>
            <a:r>
              <a:rPr lang="en-US" dirty="0" smtClean="0"/>
              <a:t>MRT – Minimum Run Time</a:t>
            </a:r>
          </a:p>
          <a:p>
            <a:r>
              <a:rPr lang="en-US" dirty="0" smtClean="0"/>
              <a:t>SO2 – Sulfur Dioxide</a:t>
            </a:r>
          </a:p>
          <a:p>
            <a:r>
              <a:rPr lang="en-US" dirty="0" smtClean="0"/>
              <a:t>NOx – Nitrogen Oxide</a:t>
            </a:r>
          </a:p>
          <a:p>
            <a:r>
              <a:rPr lang="en-US" dirty="0" smtClean="0"/>
              <a:t>CO2 – Carbon Dioxide</a:t>
            </a:r>
          </a:p>
          <a:p>
            <a:r>
              <a:rPr lang="en-US" dirty="0" smtClean="0"/>
              <a:t>RGGI – Regional Greenhouse Gas Initiative</a:t>
            </a:r>
          </a:p>
          <a:p>
            <a:endParaRPr lang="en-US" dirty="0"/>
          </a:p>
        </p:txBody>
      </p:sp>
    </p:spTree>
    <p:extLst>
      <p:ext uri="{BB962C8B-B14F-4D97-AF65-F5344CB8AC3E}">
        <p14:creationId xmlns:p14="http://schemas.microsoft.com/office/powerpoint/2010/main" val="2671466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 Factors Motivating Opportunity Cost Enhancements</a:t>
            </a:r>
            <a:endParaRPr lang="en-US" dirty="0"/>
          </a:p>
        </p:txBody>
      </p:sp>
      <p:sp>
        <p:nvSpPr>
          <p:cNvPr id="3" name="Slide Number Placeholder 2"/>
          <p:cNvSpPr>
            <a:spLocks noGrp="1"/>
          </p:cNvSpPr>
          <p:nvPr>
            <p:ph type="sldNum" sz="quarter" idx="12"/>
          </p:nvPr>
        </p:nvSpPr>
        <p:spPr/>
        <p:txBody>
          <a:bodyPr/>
          <a:lstStyle/>
          <a:p>
            <a:fld id="{10C7F894-2A36-495D-AB7C-1055F7AC0F9D}" type="slidenum">
              <a:rPr lang="en-US" smtClean="0"/>
              <a:pPr/>
              <a:t>4</a:t>
            </a:fld>
            <a:endParaRPr lang="en-US" dirty="0"/>
          </a:p>
        </p:txBody>
      </p:sp>
      <p:sp>
        <p:nvSpPr>
          <p:cNvPr id="4" name="Text Placeholder 3"/>
          <p:cNvSpPr>
            <a:spLocks noGrp="1"/>
          </p:cNvSpPr>
          <p:nvPr>
            <p:ph sz="quarter" idx="14"/>
          </p:nvPr>
        </p:nvSpPr>
        <p:spPr>
          <a:xfrm>
            <a:off x="457200" y="1447800"/>
            <a:ext cx="8229600" cy="4800600"/>
          </a:xfrm>
        </p:spPr>
        <p:txBody>
          <a:bodyPr>
            <a:normAutofit fontScale="92500" lnSpcReduction="10000"/>
          </a:bodyPr>
          <a:lstStyle/>
          <a:p>
            <a:r>
              <a:rPr lang="en-US" dirty="0" smtClean="0"/>
              <a:t>Extreme cold weather conditions during January 2018 and associated high gas prices created the possibility that oil-fired </a:t>
            </a:r>
            <a:r>
              <a:rPr lang="en-US" dirty="0"/>
              <a:t>generation running in-merit would </a:t>
            </a:r>
            <a:r>
              <a:rPr lang="en-US" dirty="0" smtClean="0"/>
              <a:t>deplete fuel supplies before they could be replenished</a:t>
            </a:r>
          </a:p>
          <a:p>
            <a:r>
              <a:rPr lang="en-US" dirty="0" smtClean="0"/>
              <a:t>At that time, </a:t>
            </a:r>
            <a:r>
              <a:rPr lang="en-US" dirty="0"/>
              <a:t>the ISO did not have in place a methodology to calculate  transparent, economically sound opportunity costs for </a:t>
            </a:r>
            <a:r>
              <a:rPr lang="en-US" dirty="0" smtClean="0"/>
              <a:t>generators with stored fuel limitations </a:t>
            </a:r>
            <a:r>
              <a:rPr lang="en-US" dirty="0"/>
              <a:t>that could be used in the review of </a:t>
            </a:r>
            <a:r>
              <a:rPr lang="en-US" dirty="0" smtClean="0"/>
              <a:t>generators</a:t>
            </a:r>
            <a:r>
              <a:rPr lang="en-US" dirty="0"/>
              <a:t>’ energy offers</a:t>
            </a:r>
          </a:p>
          <a:p>
            <a:r>
              <a:rPr lang="en-US" dirty="0" smtClean="0"/>
              <a:t>If energy offers had included the opportunity cost of consuming the limited fuel early in the cold snap, economic commitment and dispatch could have preserved the limited fuel to be used in later periods with higher demand and higher energy prices.</a:t>
            </a:r>
          </a:p>
          <a:p>
            <a:r>
              <a:rPr lang="en-US" dirty="0" smtClean="0"/>
              <a:t>When offers include energy opportunity costs, economic dispatch can reduce or eliminate the need for manual actions (i.e. posturing)</a:t>
            </a:r>
          </a:p>
        </p:txBody>
      </p:sp>
    </p:spTree>
    <p:extLst>
      <p:ext uri="{BB962C8B-B14F-4D97-AF65-F5344CB8AC3E}">
        <p14:creationId xmlns:p14="http://schemas.microsoft.com/office/powerpoint/2010/main" val="2999434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rmAutofit fontScale="90000"/>
          </a:bodyPr>
          <a:lstStyle/>
          <a:p>
            <a:r>
              <a:rPr lang="en-US" dirty="0" smtClean="0"/>
              <a:t>An Enhanced </a:t>
            </a:r>
            <a:r>
              <a:rPr lang="en-US" dirty="0"/>
              <a:t>Ability to Estimate Appropriate Generator-specific Opportunity Costs Provides a Number of Benefits</a:t>
            </a:r>
          </a:p>
        </p:txBody>
      </p:sp>
      <p:sp>
        <p:nvSpPr>
          <p:cNvPr id="3" name="Slide Number Placeholder 2"/>
          <p:cNvSpPr>
            <a:spLocks noGrp="1"/>
          </p:cNvSpPr>
          <p:nvPr>
            <p:ph type="sldNum" sz="quarter" idx="12"/>
          </p:nvPr>
        </p:nvSpPr>
        <p:spPr/>
        <p:txBody>
          <a:bodyPr/>
          <a:lstStyle/>
          <a:p>
            <a:fld id="{10C7F894-2A36-495D-AB7C-1055F7AC0F9D}" type="slidenum">
              <a:rPr lang="en-US" smtClean="0">
                <a:solidFill>
                  <a:srgbClr val="000000"/>
                </a:solidFill>
              </a:rPr>
              <a:pPr/>
              <a:t>5</a:t>
            </a:fld>
            <a:endParaRPr lang="en-US" dirty="0">
              <a:solidFill>
                <a:srgbClr val="000000"/>
              </a:solidFill>
            </a:endParaRPr>
          </a:p>
        </p:txBody>
      </p:sp>
      <p:sp>
        <p:nvSpPr>
          <p:cNvPr id="4" name="Content Placeholder 3"/>
          <p:cNvSpPr>
            <a:spLocks noGrp="1"/>
          </p:cNvSpPr>
          <p:nvPr>
            <p:ph idx="14"/>
          </p:nvPr>
        </p:nvSpPr>
        <p:spPr>
          <a:xfrm>
            <a:off x="457200" y="2286000"/>
            <a:ext cx="8229600" cy="3962400"/>
          </a:xfrm>
        </p:spPr>
        <p:txBody>
          <a:bodyPr/>
          <a:lstStyle/>
          <a:p>
            <a:r>
              <a:rPr lang="en-US" dirty="0" smtClean="0"/>
              <a:t>Facilitates efficient use of fuel-constrained resources over multi-day time horizons</a:t>
            </a:r>
          </a:p>
          <a:p>
            <a:r>
              <a:rPr lang="en-US" dirty="0" smtClean="0"/>
              <a:t>Improves both reliability and overall system cost-effectiveness</a:t>
            </a:r>
          </a:p>
          <a:p>
            <a:r>
              <a:rPr lang="en-US" dirty="0" smtClean="0"/>
              <a:t>Improves price formation by reflecting the opportunity cost of energy supply limitations in market prices</a:t>
            </a:r>
          </a:p>
          <a:p>
            <a:r>
              <a:rPr lang="en-US" dirty="0" smtClean="0"/>
              <a:t>Helps to avoid market dislocations and price distortions that can result from manual actions</a:t>
            </a:r>
          </a:p>
        </p:txBody>
      </p:sp>
    </p:spTree>
    <p:extLst>
      <p:ext uri="{BB962C8B-B14F-4D97-AF65-F5344CB8AC3E}">
        <p14:creationId xmlns:p14="http://schemas.microsoft.com/office/powerpoint/2010/main" val="133680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Overview of proposed methodology</a:t>
            </a:r>
            <a:endParaRPr lang="en-US" dirty="0"/>
          </a:p>
        </p:txBody>
      </p:sp>
      <p:sp>
        <p:nvSpPr>
          <p:cNvPr id="3" name="Text Placeholder 2"/>
          <p:cNvSpPr>
            <a:spLocks noGrp="1"/>
          </p:cNvSpPr>
          <p:nvPr>
            <p:ph type="body" idx="1"/>
          </p:nvPr>
        </p:nvSpPr>
        <p:spPr/>
        <p:txBody>
          <a:bodyPr/>
          <a:lstStyle/>
          <a:p>
            <a:r>
              <a:rPr lang="en-US" dirty="0" smtClean="0"/>
              <a:t>How the ISO plans to calculate estimated opportunity costs</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6</a:t>
            </a:fld>
            <a:endParaRPr lang="en-US" dirty="0"/>
          </a:p>
        </p:txBody>
      </p:sp>
    </p:spTree>
    <p:extLst>
      <p:ext uri="{BB962C8B-B14F-4D97-AF65-F5344CB8AC3E}">
        <p14:creationId xmlns:p14="http://schemas.microsoft.com/office/powerpoint/2010/main" val="4016332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Opportunity Cost Defined?</a:t>
            </a:r>
            <a:endParaRPr lang="en-US" dirty="0"/>
          </a:p>
        </p:txBody>
      </p:sp>
      <p:sp>
        <p:nvSpPr>
          <p:cNvPr id="3" name="Slide Number Placeholder 2"/>
          <p:cNvSpPr>
            <a:spLocks noGrp="1"/>
          </p:cNvSpPr>
          <p:nvPr>
            <p:ph type="sldNum" sz="quarter" idx="12"/>
          </p:nvPr>
        </p:nvSpPr>
        <p:spPr/>
        <p:txBody>
          <a:bodyPr/>
          <a:lstStyle/>
          <a:p>
            <a:fld id="{10C7F894-2A36-495D-AB7C-1055F7AC0F9D}" type="slidenum">
              <a:rPr lang="en-US" smtClean="0"/>
              <a:pPr/>
              <a:t>7</a:t>
            </a:fld>
            <a:endParaRPr lang="en-US" dirty="0"/>
          </a:p>
        </p:txBody>
      </p:sp>
      <p:sp>
        <p:nvSpPr>
          <p:cNvPr id="4" name="Text Placeholder 3"/>
          <p:cNvSpPr>
            <a:spLocks noGrp="1"/>
          </p:cNvSpPr>
          <p:nvPr>
            <p:ph sz="quarter" idx="14"/>
          </p:nvPr>
        </p:nvSpPr>
        <p:spPr>
          <a:xfrm>
            <a:off x="457200" y="1295400"/>
            <a:ext cx="8229600" cy="4953000"/>
          </a:xfrm>
        </p:spPr>
        <p:txBody>
          <a:bodyPr>
            <a:normAutofit fontScale="92500" lnSpcReduction="10000"/>
          </a:bodyPr>
          <a:lstStyle/>
          <a:p>
            <a:r>
              <a:rPr lang="en-US" sz="2900" dirty="0" smtClean="0"/>
              <a:t>Think of the opportunity cost (OC) </a:t>
            </a:r>
            <a:r>
              <a:rPr lang="en-US" sz="2900" dirty="0"/>
              <a:t>as the reduction in maximum Net Revenue </a:t>
            </a:r>
            <a:r>
              <a:rPr lang="en-US" sz="2900" dirty="0" smtClean="0"/>
              <a:t>(over </a:t>
            </a:r>
            <a:r>
              <a:rPr lang="en-US" sz="2900" dirty="0"/>
              <a:t>the opportunity </a:t>
            </a:r>
            <a:r>
              <a:rPr lang="en-US" sz="2900" dirty="0" smtClean="0"/>
              <a:t>cost horizon) </a:t>
            </a:r>
            <a:r>
              <a:rPr lang="en-US" sz="2900" dirty="0"/>
              <a:t>associated with a 1 MWH reduction in the available fuel supply</a:t>
            </a:r>
          </a:p>
          <a:p>
            <a:r>
              <a:rPr lang="en-US" sz="2900" dirty="0"/>
              <a:t>“Net Revenue” is the difference between e</a:t>
            </a:r>
            <a:r>
              <a:rPr lang="en-US" sz="2900" dirty="0" smtClean="0"/>
              <a:t>nergy revenue (LMP x MWH) and </a:t>
            </a:r>
            <a:r>
              <a:rPr lang="en-US" sz="2900" dirty="0"/>
              <a:t>cost of </a:t>
            </a:r>
            <a:r>
              <a:rPr lang="en-US" sz="2900" dirty="0" smtClean="0"/>
              <a:t>production for each MWH</a:t>
            </a:r>
          </a:p>
          <a:p>
            <a:pPr lvl="1"/>
            <a:r>
              <a:rPr lang="en-US" sz="2500" dirty="0" smtClean="0"/>
              <a:t>Cost of production includes fuel cost, emission allowance costs, VOM</a:t>
            </a:r>
          </a:p>
          <a:p>
            <a:r>
              <a:rPr lang="en-US" sz="2900" dirty="0" smtClean="0"/>
              <a:t>These</a:t>
            </a:r>
            <a:r>
              <a:rPr lang="en-US" sz="2700" dirty="0" smtClean="0"/>
              <a:t> concepts are defined more precisely in </a:t>
            </a:r>
            <a:r>
              <a:rPr lang="en-US" sz="2700" dirty="0"/>
              <a:t>the accompanying </a:t>
            </a:r>
            <a:r>
              <a:rPr lang="en-US" sz="2700" dirty="0" smtClean="0"/>
              <a:t>memo: </a:t>
            </a:r>
          </a:p>
          <a:p>
            <a:pPr marL="0" indent="0" algn="ctr">
              <a:spcBef>
                <a:spcPts val="300"/>
              </a:spcBef>
              <a:buNone/>
            </a:pPr>
            <a:r>
              <a:rPr lang="en-US" sz="2200" dirty="0" smtClean="0">
                <a:solidFill>
                  <a:srgbClr val="0070C0"/>
                </a:solidFill>
              </a:rPr>
              <a:t>	“</a:t>
            </a:r>
            <a:r>
              <a:rPr lang="en-US" sz="2200" dirty="0">
                <a:solidFill>
                  <a:srgbClr val="0070C0"/>
                </a:solidFill>
              </a:rPr>
              <a:t>Energy Market Opportunity Costs for Oil and Dual-Fuel Resources with Inter-temporal Production Limitations</a:t>
            </a:r>
            <a:r>
              <a:rPr lang="en-US" sz="2200" dirty="0" smtClean="0">
                <a:solidFill>
                  <a:srgbClr val="0070C0"/>
                </a:solidFill>
              </a:rPr>
              <a:t>”</a:t>
            </a:r>
          </a:p>
        </p:txBody>
      </p:sp>
    </p:spTree>
    <p:extLst>
      <p:ext uri="{BB962C8B-B14F-4D97-AF65-F5344CB8AC3E}">
        <p14:creationId xmlns:p14="http://schemas.microsoft.com/office/powerpoint/2010/main" val="365162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is Opportunity Cost Defined</a:t>
            </a:r>
            <a:r>
              <a:rPr lang="en-US" dirty="0"/>
              <a:t>? 		</a:t>
            </a:r>
            <a:r>
              <a:rPr lang="en-US" sz="2700" dirty="0"/>
              <a:t>(continued)</a:t>
            </a:r>
            <a:endParaRPr lang="en-US" dirty="0"/>
          </a:p>
        </p:txBody>
      </p:sp>
      <p:sp>
        <p:nvSpPr>
          <p:cNvPr id="3" name="Slide Number Placeholder 2"/>
          <p:cNvSpPr>
            <a:spLocks noGrp="1"/>
          </p:cNvSpPr>
          <p:nvPr>
            <p:ph type="sldNum" sz="quarter" idx="12"/>
          </p:nvPr>
        </p:nvSpPr>
        <p:spPr/>
        <p:txBody>
          <a:bodyPr/>
          <a:lstStyle/>
          <a:p>
            <a:fld id="{10C7F894-2A36-495D-AB7C-1055F7AC0F9D}" type="slidenum">
              <a:rPr lang="en-US" smtClean="0"/>
              <a:pPr/>
              <a:t>8</a:t>
            </a:fld>
            <a:endParaRPr lang="en-US" dirty="0"/>
          </a:p>
        </p:txBody>
      </p:sp>
      <p:sp>
        <p:nvSpPr>
          <p:cNvPr id="4" name="Text Placeholder 3"/>
          <p:cNvSpPr>
            <a:spLocks noGrp="1"/>
          </p:cNvSpPr>
          <p:nvPr>
            <p:ph sz="quarter" idx="14"/>
          </p:nvPr>
        </p:nvSpPr>
        <p:spPr>
          <a:xfrm>
            <a:off x="457200" y="1143000"/>
            <a:ext cx="8229600" cy="5105400"/>
          </a:xfrm>
        </p:spPr>
        <p:txBody>
          <a:bodyPr>
            <a:normAutofit fontScale="85000" lnSpcReduction="20000"/>
          </a:bodyPr>
          <a:lstStyle/>
          <a:p>
            <a:r>
              <a:rPr lang="en-US" sz="2900" dirty="0" smtClean="0"/>
              <a:t>In the initial implementation of estimated opportunity costs the time horizon will be 7 days, and will ignore any planned future fuel replenishments during that period.</a:t>
            </a:r>
          </a:p>
          <a:p>
            <a:pPr lvl="1"/>
            <a:r>
              <a:rPr lang="en-US" sz="2500" dirty="0" smtClean="0"/>
              <a:t>This aligns opportunity cost estimates with the planning assumptions used by System Operations to guide reliability actions</a:t>
            </a:r>
          </a:p>
          <a:p>
            <a:r>
              <a:rPr lang="en-US" sz="2900" dirty="0" smtClean="0"/>
              <a:t>This definition can and will be extended in the future to address any quantifiable factor or element that could restrict a resource’s ability to produce energy (e.g. allocated emission allowance, run hour limitations, river in-flows, etc.)</a:t>
            </a:r>
          </a:p>
          <a:p>
            <a:pPr lvl="1"/>
            <a:r>
              <a:rPr lang="en-US" sz="2500" dirty="0" smtClean="0"/>
              <a:t>ISO is depending on Participants to identify and support these limitations with sufficient detail to allow the constraints to be modeled and tracked</a:t>
            </a:r>
          </a:p>
          <a:p>
            <a:pPr lvl="1"/>
            <a:r>
              <a:rPr lang="en-US" sz="2500" dirty="0" smtClean="0"/>
              <a:t>The definition does not apply to intermittent resources with no control over “use-it-or-lose-it” source energy supply</a:t>
            </a:r>
            <a:r>
              <a:rPr lang="en-US" sz="2500" dirty="0"/>
              <a:t>. These resources have </a:t>
            </a:r>
            <a:r>
              <a:rPr lang="en-US" sz="2500" dirty="0" smtClean="0"/>
              <a:t>no “inter-temporal production limits”</a:t>
            </a:r>
          </a:p>
          <a:p>
            <a:pPr lvl="2"/>
            <a:r>
              <a:rPr lang="en-US" sz="2300" dirty="0" smtClean="0"/>
              <a:t>Examples:  wind and run-of-river hydro. </a:t>
            </a:r>
          </a:p>
        </p:txBody>
      </p:sp>
    </p:spTree>
    <p:extLst>
      <p:ext uri="{BB962C8B-B14F-4D97-AF65-F5344CB8AC3E}">
        <p14:creationId xmlns:p14="http://schemas.microsoft.com/office/powerpoint/2010/main" val="1577633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Input Assumptions to OC Calculations</a:t>
            </a:r>
            <a:endParaRPr lang="en-US" dirty="0"/>
          </a:p>
        </p:txBody>
      </p:sp>
      <p:sp>
        <p:nvSpPr>
          <p:cNvPr id="3" name="Slide Number Placeholder 2"/>
          <p:cNvSpPr>
            <a:spLocks noGrp="1"/>
          </p:cNvSpPr>
          <p:nvPr>
            <p:ph type="sldNum" sz="quarter" idx="12"/>
          </p:nvPr>
        </p:nvSpPr>
        <p:spPr/>
        <p:txBody>
          <a:bodyPr/>
          <a:lstStyle/>
          <a:p>
            <a:fld id="{F9D18D59-7AC8-45AE-9F52-DBA89AEC6EE0}" type="slidenum">
              <a:rPr lang="en-US" smtClean="0"/>
              <a:t>9</a:t>
            </a:fld>
            <a:endParaRPr lang="en-US" dirty="0"/>
          </a:p>
        </p:txBody>
      </p:sp>
      <p:sp>
        <p:nvSpPr>
          <p:cNvPr id="4" name="Text Placeholder 3"/>
          <p:cNvSpPr>
            <a:spLocks noGrp="1"/>
          </p:cNvSpPr>
          <p:nvPr>
            <p:ph type="body" sz="quarter" idx="13"/>
          </p:nvPr>
        </p:nvSpPr>
        <p:spPr/>
        <p:txBody>
          <a:bodyPr/>
          <a:lstStyle/>
          <a:p>
            <a:r>
              <a:rPr lang="en-US" dirty="0" smtClean="0"/>
              <a:t>Covering the 7-day OC Horizon</a:t>
            </a:r>
            <a:endParaRPr lang="en-US" dirty="0"/>
          </a:p>
        </p:txBody>
      </p:sp>
      <p:sp>
        <p:nvSpPr>
          <p:cNvPr id="5" name="Content Placeholder 4"/>
          <p:cNvSpPr>
            <a:spLocks noGrp="1"/>
          </p:cNvSpPr>
          <p:nvPr>
            <p:ph sz="quarter" idx="14"/>
          </p:nvPr>
        </p:nvSpPr>
        <p:spPr/>
        <p:txBody>
          <a:bodyPr/>
          <a:lstStyle/>
          <a:p>
            <a:r>
              <a:rPr lang="en-US" dirty="0" smtClean="0"/>
              <a:t>Hourly (zonal) electricity price projections</a:t>
            </a:r>
          </a:p>
          <a:p>
            <a:r>
              <a:rPr lang="en-US" dirty="0" smtClean="0"/>
              <a:t>Daily fuel spot price projections</a:t>
            </a:r>
          </a:p>
          <a:p>
            <a:pPr lvl="1"/>
            <a:r>
              <a:rPr lang="en-US" dirty="0" smtClean="0"/>
              <a:t>Algonquin (non-G)</a:t>
            </a:r>
          </a:p>
          <a:p>
            <a:pPr lvl="1"/>
            <a:r>
              <a:rPr lang="en-US" dirty="0" smtClean="0"/>
              <a:t>Oil (#2, #6 1% S, #6 0.3% S, Jet (kerosene)</a:t>
            </a:r>
          </a:p>
          <a:p>
            <a:r>
              <a:rPr lang="en-US" dirty="0" smtClean="0"/>
              <a:t>Emission allowance prices (SO2, NOx and RGGI CO2)</a:t>
            </a:r>
          </a:p>
          <a:p>
            <a:r>
              <a:rPr lang="en-US" dirty="0" smtClean="0"/>
              <a:t>Temperature forecast</a:t>
            </a:r>
          </a:p>
          <a:p>
            <a:endParaRPr lang="en-US" dirty="0"/>
          </a:p>
        </p:txBody>
      </p:sp>
    </p:spTree>
    <p:extLst>
      <p:ext uri="{BB962C8B-B14F-4D97-AF65-F5344CB8AC3E}">
        <p14:creationId xmlns:p14="http://schemas.microsoft.com/office/powerpoint/2010/main" val="38226478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_AMO_REPORTCONTROLSVISIBLE" val="Empty"/>
  <p:tag name="_AMO_UNIQUEIDENTIFIER" val="307a6715-f749-474b-972a-6d9b8f3c36e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entation - NEPOOL Technical Committees">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 NEPOOL Technical Committees</Template>
  <TotalTime>0</TotalTime>
  <Words>2510</Words>
  <Application>Microsoft Office PowerPoint</Application>
  <PresentationFormat>On-screen Show (4:3)</PresentationFormat>
  <Paragraphs>236</Paragraphs>
  <Slides>34</Slides>
  <Notes>3</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34</vt:i4>
      </vt:variant>
    </vt:vector>
  </HeadingPairs>
  <TitlesOfParts>
    <vt:vector size="38" baseType="lpstr">
      <vt:lpstr>Arial</vt:lpstr>
      <vt:lpstr>Calibri</vt:lpstr>
      <vt:lpstr>Presentation - NEPOOL Technical Committees</vt:lpstr>
      <vt:lpstr>blank</vt:lpstr>
      <vt:lpstr>PowerPoint Presentation</vt:lpstr>
      <vt:lpstr>PowerPoint Presentation</vt:lpstr>
      <vt:lpstr>Background and context</vt:lpstr>
      <vt:lpstr>Background – Factors Motivating Opportunity Cost Enhancements</vt:lpstr>
      <vt:lpstr>An Enhanced Ability to Estimate Appropriate Generator-specific Opportunity Costs Provides a Number of Benefits</vt:lpstr>
      <vt:lpstr>Overview of proposed methodology</vt:lpstr>
      <vt:lpstr>How is Opportunity Cost Defined?</vt:lpstr>
      <vt:lpstr>How is Opportunity Cost Defined?   (continued)</vt:lpstr>
      <vt:lpstr>Important Input Assumptions to OC Calculations</vt:lpstr>
      <vt:lpstr>Opportunity Cost Model Design</vt:lpstr>
      <vt:lpstr>Notes on implementation</vt:lpstr>
      <vt:lpstr>Daily Timeline</vt:lpstr>
      <vt:lpstr>Anticipated Participant Impacts of OCs</vt:lpstr>
      <vt:lpstr>Opportunity cost examples</vt:lpstr>
      <vt:lpstr>The Accompanying Memo Provides Important Additional Detail</vt:lpstr>
      <vt:lpstr>Example 1: Oil unit generally out of merit; adequate fuel inventory                                      (1)</vt:lpstr>
      <vt:lpstr>Example 1: Oil unit generally out of merit; adequate fuel inventory                                      (2)</vt:lpstr>
      <vt:lpstr>Example 1: Oil unit generally out of merit; adequate fuel inventory                                      (3)</vt:lpstr>
      <vt:lpstr>Example 1: Oil unit generally out of merit; adequate fuel inventory                                      (4)</vt:lpstr>
      <vt:lpstr>Example 2: Oil unit frequently in-merit; insufficient fuel to run in all profitable hours (1)</vt:lpstr>
      <vt:lpstr>Example 2: Oil unit frequently in-merit; insufficient fuel to run in all profitable hours (2)</vt:lpstr>
      <vt:lpstr>Example 2: Oil unit frequently in-merit; insufficient fuel to run in all profitable hours (3)</vt:lpstr>
      <vt:lpstr>Example 2: Oil unit frequently in-merit; insufficient fuel to run in all profitable hours (4)</vt:lpstr>
      <vt:lpstr>Example 3: Oil unit frequently in-merit; limited fuel; LMP forecast changes      (1)</vt:lpstr>
      <vt:lpstr>Example 3: Oil unit frequently in-merit; limited fuel; LMP forecast changes      (2)</vt:lpstr>
      <vt:lpstr>Example 3: Oil unit frequently in-merit; limited fuel; LMP forecast changes      (3)</vt:lpstr>
      <vt:lpstr>Example 3: Oil unit frequently in-merit; limited fuel; LMP forecast for Day 2 changes      (4)</vt:lpstr>
      <vt:lpstr>Example 4:  Oil unit with operational constraints (Min Run Time &amp; EcoMin)       (1)</vt:lpstr>
      <vt:lpstr>Example 4:  Oil unit with operational constraints (Min Run Time &amp; EcoMin)       (2)</vt:lpstr>
      <vt:lpstr>Example 4:  Oil unit with operational constraints (Min Run Time &amp; EcoMin)       (3)</vt:lpstr>
      <vt:lpstr>Conclusion</vt:lpstr>
      <vt:lpstr>Stakeholder Schedule</vt:lpstr>
      <vt:lpstr>PowerPoint Presentation</vt:lpstr>
      <vt:lpstr>Acronyms Used in this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2018-07-30T19:04:55Z</dcterms:created>
  <dcterms:modified xsi:type="dcterms:W3CDTF">2018-09-14T17:03:24Z</dcterms:modified>
</cp:coreProperties>
</file>