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45" r:id="rId2"/>
  </p:sldMasterIdLst>
  <p:notesMasterIdLst>
    <p:notesMasterId r:id="rId46"/>
  </p:notesMasterIdLst>
  <p:handoutMasterIdLst>
    <p:handoutMasterId r:id="rId47"/>
  </p:handoutMasterIdLst>
  <p:sldIdLst>
    <p:sldId id="279" r:id="rId3"/>
    <p:sldId id="1113" r:id="rId4"/>
    <p:sldId id="1155" r:id="rId5"/>
    <p:sldId id="1226" r:id="rId6"/>
    <p:sldId id="1257" r:id="rId7"/>
    <p:sldId id="1240" r:id="rId8"/>
    <p:sldId id="1248" r:id="rId9"/>
    <p:sldId id="1241" r:id="rId10"/>
    <p:sldId id="1243" r:id="rId11"/>
    <p:sldId id="1250" r:id="rId12"/>
    <p:sldId id="1254" r:id="rId13"/>
    <p:sldId id="1255" r:id="rId14"/>
    <p:sldId id="1177" r:id="rId15"/>
    <p:sldId id="1260" r:id="rId16"/>
    <p:sldId id="1162" r:id="rId17"/>
    <p:sldId id="1202" r:id="rId18"/>
    <p:sldId id="1187" r:id="rId19"/>
    <p:sldId id="1204" r:id="rId20"/>
    <p:sldId id="1245" r:id="rId21"/>
    <p:sldId id="1201" r:id="rId22"/>
    <p:sldId id="1221" r:id="rId23"/>
    <p:sldId id="1239" r:id="rId24"/>
    <p:sldId id="1259" r:id="rId25"/>
    <p:sldId id="1222" r:id="rId26"/>
    <p:sldId id="1238" r:id="rId27"/>
    <p:sldId id="1233" r:id="rId28"/>
    <p:sldId id="1234" r:id="rId29"/>
    <p:sldId id="1235" r:id="rId30"/>
    <p:sldId id="1236" r:id="rId31"/>
    <p:sldId id="1136" r:id="rId32"/>
    <p:sldId id="1137" r:id="rId33"/>
    <p:sldId id="1139" r:id="rId34"/>
    <p:sldId id="1140" r:id="rId35"/>
    <p:sldId id="1141" r:id="rId36"/>
    <p:sldId id="1142" r:id="rId37"/>
    <p:sldId id="1145" r:id="rId38"/>
    <p:sldId id="1216" r:id="rId39"/>
    <p:sldId id="1217" r:id="rId40"/>
    <p:sldId id="1218" r:id="rId41"/>
    <p:sldId id="1219" r:id="rId42"/>
    <p:sldId id="1220" r:id="rId43"/>
    <p:sldId id="1224" r:id="rId44"/>
    <p:sldId id="1225" r:id="rId45"/>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p15:clr>
            <a:srgbClr val="A4A3A4"/>
          </p15:clr>
        </p15:guide>
        <p15:guide id="2" pos="5088">
          <p15:clr>
            <a:srgbClr val="A4A3A4"/>
          </p15:clr>
        </p15:guide>
        <p15:guide id="3" orient="horz" pos="1248">
          <p15:clr>
            <a:srgbClr val="A4A3A4"/>
          </p15:clr>
        </p15:guide>
        <p15:guide id="4" pos="16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3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943"/>
    <a:srgbClr val="EC1F25"/>
    <a:srgbClr val="1E6A9A"/>
    <a:srgbClr val="000000"/>
    <a:srgbClr val="77BD2A"/>
    <a:srgbClr val="62777F"/>
    <a:srgbClr val="FBB92F"/>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9522" autoAdjust="0"/>
  </p:normalViewPr>
  <p:slideViewPr>
    <p:cSldViewPr>
      <p:cViewPr varScale="1">
        <p:scale>
          <a:sx n="104" d="100"/>
          <a:sy n="104" d="100"/>
        </p:scale>
        <p:origin x="1446" y="96"/>
      </p:cViewPr>
      <p:guideLst>
        <p:guide orient="horz" pos="672"/>
        <p:guide pos="5088"/>
        <p:guide orient="horz" pos="1248"/>
        <p:guide pos="1632"/>
      </p:guideLst>
    </p:cSldViewPr>
  </p:slideViewPr>
  <p:outlineViewPr>
    <p:cViewPr>
      <p:scale>
        <a:sx n="33" d="100"/>
        <a:sy n="33" d="100"/>
      </p:scale>
      <p:origin x="48" y="1320"/>
    </p:cViewPr>
  </p:outlineViewPr>
  <p:notesTextViewPr>
    <p:cViewPr>
      <p:scale>
        <a:sx n="100" d="100"/>
        <a:sy n="100" d="100"/>
      </p:scale>
      <p:origin x="0" y="0"/>
    </p:cViewPr>
  </p:notesTextViewPr>
  <p:sorterViewPr>
    <p:cViewPr>
      <p:scale>
        <a:sx n="79" d="100"/>
        <a:sy n="79" d="100"/>
      </p:scale>
      <p:origin x="0" y="0"/>
    </p:cViewPr>
  </p:sorterViewPr>
  <p:notesViewPr>
    <p:cSldViewPr>
      <p:cViewPr>
        <p:scale>
          <a:sx n="100" d="100"/>
          <a:sy n="100" d="100"/>
        </p:scale>
        <p:origin x="-2352"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A7AF7-DC8B-47FA-A7E5-8133305B5566}" type="doc">
      <dgm:prSet loTypeId="urn:microsoft.com/office/officeart/2005/8/layout/process1" loCatId="process" qsTypeId="urn:microsoft.com/office/officeart/2005/8/quickstyle/simple1" qsCatId="simple" csTypeId="urn:microsoft.com/office/officeart/2005/8/colors/accent1_2" csCatId="accent1" phldr="1"/>
      <dgm:spPr/>
    </dgm:pt>
    <dgm:pt modelId="{3393D557-F6E2-4C10-BB81-D24C5C001378}">
      <dgm:prSet phldrT="[Text]"/>
      <dgm:spPr>
        <a:solidFill>
          <a:schemeClr val="accent5"/>
        </a:solidFill>
      </dgm:spPr>
      <dgm:t>
        <a:bodyPr/>
        <a:lstStyle/>
        <a:p>
          <a:r>
            <a:rPr lang="en-US" dirty="0" smtClean="0"/>
            <a:t>Respond to Participant Question</a:t>
          </a:r>
        </a:p>
      </dgm:t>
    </dgm:pt>
    <dgm:pt modelId="{DAE5855C-A385-41C3-B7F1-3F2B87DDDA4C}" type="parTrans" cxnId="{00E825BD-1437-4CC4-B035-8A51F345B041}">
      <dgm:prSet/>
      <dgm:spPr/>
      <dgm:t>
        <a:bodyPr/>
        <a:lstStyle/>
        <a:p>
          <a:endParaRPr lang="en-US"/>
        </a:p>
      </dgm:t>
    </dgm:pt>
    <dgm:pt modelId="{7A8C9BF9-21D9-4394-8D2C-684552730C84}" type="sibTrans" cxnId="{00E825BD-1437-4CC4-B035-8A51F345B041}">
      <dgm:prSet/>
      <dgm:spPr/>
      <dgm:t>
        <a:bodyPr/>
        <a:lstStyle/>
        <a:p>
          <a:endParaRPr lang="en-US"/>
        </a:p>
      </dgm:t>
    </dgm:pt>
    <dgm:pt modelId="{77BD3DD4-E87B-48D2-8DC3-783FAE74F37B}">
      <dgm:prSet/>
      <dgm:spPr/>
      <dgm:t>
        <a:bodyPr/>
        <a:lstStyle/>
        <a:p>
          <a:r>
            <a:rPr lang="en-US" dirty="0" smtClean="0"/>
            <a:t>Review Compliance Tariff Changes </a:t>
          </a:r>
          <a:endParaRPr lang="en-US" dirty="0"/>
        </a:p>
      </dgm:t>
    </dgm:pt>
    <dgm:pt modelId="{C83BC068-66E2-42E2-807A-AD85AEB3240D}" type="parTrans" cxnId="{703641F0-C218-4181-A306-9147708B3A8E}">
      <dgm:prSet/>
      <dgm:spPr/>
      <dgm:t>
        <a:bodyPr/>
        <a:lstStyle/>
        <a:p>
          <a:endParaRPr lang="en-US"/>
        </a:p>
      </dgm:t>
    </dgm:pt>
    <dgm:pt modelId="{4EBC77A1-1869-45D2-8125-D4661F51FCB8}" type="sibTrans" cxnId="{703641F0-C218-4181-A306-9147708B3A8E}">
      <dgm:prSet/>
      <dgm:spPr/>
      <dgm:t>
        <a:bodyPr/>
        <a:lstStyle/>
        <a:p>
          <a:endParaRPr lang="en-US" dirty="0"/>
        </a:p>
      </dgm:t>
    </dgm:pt>
    <dgm:pt modelId="{A6294798-607B-4B7C-A379-C97E98C32846}">
      <dgm:prSet phldrT="[Text]"/>
      <dgm:spPr>
        <a:solidFill>
          <a:srgbClr val="7030A0"/>
        </a:solidFill>
      </dgm:spPr>
      <dgm:t>
        <a:bodyPr/>
        <a:lstStyle/>
        <a:p>
          <a:r>
            <a:rPr lang="en-US" dirty="0" smtClean="0"/>
            <a:t>How ESF Rules  Account for Physical and Operational Characteristics </a:t>
          </a:r>
          <a:endParaRPr lang="en-US" dirty="0"/>
        </a:p>
      </dgm:t>
    </dgm:pt>
    <dgm:pt modelId="{761D29F7-63D9-42C2-8518-5685208BF984}" type="sibTrans" cxnId="{F6083146-8450-41F1-9BDA-040E0E3B9386}">
      <dgm:prSet/>
      <dgm:spPr/>
      <dgm:t>
        <a:bodyPr/>
        <a:lstStyle/>
        <a:p>
          <a:endParaRPr lang="en-US" dirty="0"/>
        </a:p>
      </dgm:t>
    </dgm:pt>
    <dgm:pt modelId="{6714E86D-EAE1-496A-8A25-0A4B45AF4EE2}" type="parTrans" cxnId="{F6083146-8450-41F1-9BDA-040E0E3B9386}">
      <dgm:prSet/>
      <dgm:spPr/>
      <dgm:t>
        <a:bodyPr/>
        <a:lstStyle/>
        <a:p>
          <a:endParaRPr lang="en-US"/>
        </a:p>
      </dgm:t>
    </dgm:pt>
    <dgm:pt modelId="{F10DBA71-81BE-4EA5-B3C9-66D176AFECCF}" type="pres">
      <dgm:prSet presAssocID="{8EAA7AF7-DC8B-47FA-A7E5-8133305B5566}" presName="Name0" presStyleCnt="0">
        <dgm:presLayoutVars>
          <dgm:dir/>
          <dgm:resizeHandles val="exact"/>
        </dgm:presLayoutVars>
      </dgm:prSet>
      <dgm:spPr/>
    </dgm:pt>
    <dgm:pt modelId="{D3641F51-A64F-4BE7-8546-A9E2B3E57EB4}" type="pres">
      <dgm:prSet presAssocID="{77BD3DD4-E87B-48D2-8DC3-783FAE74F37B}" presName="node" presStyleLbl="node1" presStyleIdx="0" presStyleCnt="3">
        <dgm:presLayoutVars>
          <dgm:bulletEnabled val="1"/>
        </dgm:presLayoutVars>
      </dgm:prSet>
      <dgm:spPr/>
      <dgm:t>
        <a:bodyPr/>
        <a:lstStyle/>
        <a:p>
          <a:endParaRPr lang="en-US"/>
        </a:p>
      </dgm:t>
    </dgm:pt>
    <dgm:pt modelId="{578C58D6-C3EB-4A62-B8C7-A5E60BBFE88F}" type="pres">
      <dgm:prSet presAssocID="{4EBC77A1-1869-45D2-8125-D4661F51FCB8}" presName="sibTrans" presStyleLbl="sibTrans2D1" presStyleIdx="0" presStyleCnt="2"/>
      <dgm:spPr/>
      <dgm:t>
        <a:bodyPr/>
        <a:lstStyle/>
        <a:p>
          <a:endParaRPr lang="en-US"/>
        </a:p>
      </dgm:t>
    </dgm:pt>
    <dgm:pt modelId="{99F2A3B0-7AAC-4614-BCBE-1AC865D09494}" type="pres">
      <dgm:prSet presAssocID="{4EBC77A1-1869-45D2-8125-D4661F51FCB8}" presName="connectorText" presStyleLbl="sibTrans2D1" presStyleIdx="0" presStyleCnt="2"/>
      <dgm:spPr/>
      <dgm:t>
        <a:bodyPr/>
        <a:lstStyle/>
        <a:p>
          <a:endParaRPr lang="en-US"/>
        </a:p>
      </dgm:t>
    </dgm:pt>
    <dgm:pt modelId="{B4C4EB89-0E25-4FF0-9872-159FA812456B}" type="pres">
      <dgm:prSet presAssocID="{A6294798-607B-4B7C-A379-C97E98C32846}" presName="node" presStyleLbl="node1" presStyleIdx="1" presStyleCnt="3">
        <dgm:presLayoutVars>
          <dgm:bulletEnabled val="1"/>
        </dgm:presLayoutVars>
      </dgm:prSet>
      <dgm:spPr/>
      <dgm:t>
        <a:bodyPr/>
        <a:lstStyle/>
        <a:p>
          <a:endParaRPr lang="en-US"/>
        </a:p>
      </dgm:t>
    </dgm:pt>
    <dgm:pt modelId="{B8210DDF-D2EF-49D3-9EE6-EA6876B74977}" type="pres">
      <dgm:prSet presAssocID="{761D29F7-63D9-42C2-8518-5685208BF984}" presName="sibTrans" presStyleLbl="sibTrans2D1" presStyleIdx="1" presStyleCnt="2"/>
      <dgm:spPr/>
      <dgm:t>
        <a:bodyPr/>
        <a:lstStyle/>
        <a:p>
          <a:endParaRPr lang="en-US"/>
        </a:p>
      </dgm:t>
    </dgm:pt>
    <dgm:pt modelId="{880952A1-12A9-45FA-B418-41BA90F00FE3}" type="pres">
      <dgm:prSet presAssocID="{761D29F7-63D9-42C2-8518-5685208BF984}" presName="connectorText" presStyleLbl="sibTrans2D1" presStyleIdx="1" presStyleCnt="2"/>
      <dgm:spPr/>
      <dgm:t>
        <a:bodyPr/>
        <a:lstStyle/>
        <a:p>
          <a:endParaRPr lang="en-US"/>
        </a:p>
      </dgm:t>
    </dgm:pt>
    <dgm:pt modelId="{308859C3-0F7A-4B25-84F6-BFF163CF2827}" type="pres">
      <dgm:prSet presAssocID="{3393D557-F6E2-4C10-BB81-D24C5C001378}" presName="node" presStyleLbl="node1" presStyleIdx="2" presStyleCnt="3">
        <dgm:presLayoutVars>
          <dgm:bulletEnabled val="1"/>
        </dgm:presLayoutVars>
      </dgm:prSet>
      <dgm:spPr/>
      <dgm:t>
        <a:bodyPr/>
        <a:lstStyle/>
        <a:p>
          <a:endParaRPr lang="en-US"/>
        </a:p>
      </dgm:t>
    </dgm:pt>
  </dgm:ptLst>
  <dgm:cxnLst>
    <dgm:cxn modelId="{453ECEDB-6E6B-444E-9619-3A97FE2A5C93}" type="presOf" srcId="{77BD3DD4-E87B-48D2-8DC3-783FAE74F37B}" destId="{D3641F51-A64F-4BE7-8546-A9E2B3E57EB4}" srcOrd="0" destOrd="0" presId="urn:microsoft.com/office/officeart/2005/8/layout/process1"/>
    <dgm:cxn modelId="{853B308B-5F07-4EAC-AAA2-A990048E3E53}" type="presOf" srcId="{3393D557-F6E2-4C10-BB81-D24C5C001378}" destId="{308859C3-0F7A-4B25-84F6-BFF163CF2827}" srcOrd="0" destOrd="0" presId="urn:microsoft.com/office/officeart/2005/8/layout/process1"/>
    <dgm:cxn modelId="{00E825BD-1437-4CC4-B035-8A51F345B041}" srcId="{8EAA7AF7-DC8B-47FA-A7E5-8133305B5566}" destId="{3393D557-F6E2-4C10-BB81-D24C5C001378}" srcOrd="2" destOrd="0" parTransId="{DAE5855C-A385-41C3-B7F1-3F2B87DDDA4C}" sibTransId="{7A8C9BF9-21D9-4394-8D2C-684552730C84}"/>
    <dgm:cxn modelId="{46A070F0-D440-4C41-B22A-304E8464CD88}" type="presOf" srcId="{4EBC77A1-1869-45D2-8125-D4661F51FCB8}" destId="{578C58D6-C3EB-4A62-B8C7-A5E60BBFE88F}" srcOrd="0" destOrd="0" presId="urn:microsoft.com/office/officeart/2005/8/layout/process1"/>
    <dgm:cxn modelId="{925C8FE3-4AEB-4F42-BE78-9476D12E5BC7}" type="presOf" srcId="{761D29F7-63D9-42C2-8518-5685208BF984}" destId="{880952A1-12A9-45FA-B418-41BA90F00FE3}" srcOrd="1" destOrd="0" presId="urn:microsoft.com/office/officeart/2005/8/layout/process1"/>
    <dgm:cxn modelId="{F6083146-8450-41F1-9BDA-040E0E3B9386}" srcId="{8EAA7AF7-DC8B-47FA-A7E5-8133305B5566}" destId="{A6294798-607B-4B7C-A379-C97E98C32846}" srcOrd="1" destOrd="0" parTransId="{6714E86D-EAE1-496A-8A25-0A4B45AF4EE2}" sibTransId="{761D29F7-63D9-42C2-8518-5685208BF984}"/>
    <dgm:cxn modelId="{C62C91F0-A7F6-42F8-B5BD-FDBF2375DF7A}" type="presOf" srcId="{8EAA7AF7-DC8B-47FA-A7E5-8133305B5566}" destId="{F10DBA71-81BE-4EA5-B3C9-66D176AFECCF}" srcOrd="0" destOrd="0" presId="urn:microsoft.com/office/officeart/2005/8/layout/process1"/>
    <dgm:cxn modelId="{C0279719-D5DE-4C87-8778-8B5DABAF07FF}" type="presOf" srcId="{A6294798-607B-4B7C-A379-C97E98C32846}" destId="{B4C4EB89-0E25-4FF0-9872-159FA812456B}" srcOrd="0" destOrd="0" presId="urn:microsoft.com/office/officeart/2005/8/layout/process1"/>
    <dgm:cxn modelId="{703641F0-C218-4181-A306-9147708B3A8E}" srcId="{8EAA7AF7-DC8B-47FA-A7E5-8133305B5566}" destId="{77BD3DD4-E87B-48D2-8DC3-783FAE74F37B}" srcOrd="0" destOrd="0" parTransId="{C83BC068-66E2-42E2-807A-AD85AEB3240D}" sibTransId="{4EBC77A1-1869-45D2-8125-D4661F51FCB8}"/>
    <dgm:cxn modelId="{49E1615F-D2DD-42DA-B5BF-74CA73B97EF8}" type="presOf" srcId="{761D29F7-63D9-42C2-8518-5685208BF984}" destId="{B8210DDF-D2EF-49D3-9EE6-EA6876B74977}" srcOrd="0" destOrd="0" presId="urn:microsoft.com/office/officeart/2005/8/layout/process1"/>
    <dgm:cxn modelId="{64B037FE-E0F4-4148-92EE-FC3F2D6D24EC}" type="presOf" srcId="{4EBC77A1-1869-45D2-8125-D4661F51FCB8}" destId="{99F2A3B0-7AAC-4614-BCBE-1AC865D09494}" srcOrd="1" destOrd="0" presId="urn:microsoft.com/office/officeart/2005/8/layout/process1"/>
    <dgm:cxn modelId="{05F108D9-B8AC-4FE9-827F-2B764B31B4B4}" type="presParOf" srcId="{F10DBA71-81BE-4EA5-B3C9-66D176AFECCF}" destId="{D3641F51-A64F-4BE7-8546-A9E2B3E57EB4}" srcOrd="0" destOrd="0" presId="urn:microsoft.com/office/officeart/2005/8/layout/process1"/>
    <dgm:cxn modelId="{789C635C-2B4A-4BCA-B172-E33B951F1439}" type="presParOf" srcId="{F10DBA71-81BE-4EA5-B3C9-66D176AFECCF}" destId="{578C58D6-C3EB-4A62-B8C7-A5E60BBFE88F}" srcOrd="1" destOrd="0" presId="urn:microsoft.com/office/officeart/2005/8/layout/process1"/>
    <dgm:cxn modelId="{B0F21BDC-7932-43BA-99E0-90C7DBBA9197}" type="presParOf" srcId="{578C58D6-C3EB-4A62-B8C7-A5E60BBFE88F}" destId="{99F2A3B0-7AAC-4614-BCBE-1AC865D09494}" srcOrd="0" destOrd="0" presId="urn:microsoft.com/office/officeart/2005/8/layout/process1"/>
    <dgm:cxn modelId="{2AE8CE75-78AC-48AD-B62B-716DDD10ABEE}" type="presParOf" srcId="{F10DBA71-81BE-4EA5-B3C9-66D176AFECCF}" destId="{B4C4EB89-0E25-4FF0-9872-159FA812456B}" srcOrd="2" destOrd="0" presId="urn:microsoft.com/office/officeart/2005/8/layout/process1"/>
    <dgm:cxn modelId="{21403C7B-C15F-48D5-9484-03420E18D84E}" type="presParOf" srcId="{F10DBA71-81BE-4EA5-B3C9-66D176AFECCF}" destId="{B8210DDF-D2EF-49D3-9EE6-EA6876B74977}" srcOrd="3" destOrd="0" presId="urn:microsoft.com/office/officeart/2005/8/layout/process1"/>
    <dgm:cxn modelId="{27128DEA-86E4-4334-805C-CD1A76A6CDAA}" type="presParOf" srcId="{B8210DDF-D2EF-49D3-9EE6-EA6876B74977}" destId="{880952A1-12A9-45FA-B418-41BA90F00FE3}" srcOrd="0" destOrd="0" presId="urn:microsoft.com/office/officeart/2005/8/layout/process1"/>
    <dgm:cxn modelId="{F3594D44-A9FA-44B1-92C9-646A8F29002B}" type="presParOf" srcId="{F10DBA71-81BE-4EA5-B3C9-66D176AFECCF}" destId="{308859C3-0F7A-4B25-84F6-BFF163CF282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41F51-A64F-4BE7-8546-A9E2B3E57EB4}">
      <dsp:nvSpPr>
        <dsp:cNvPr id="0" name=""/>
        <dsp:cNvSpPr/>
      </dsp:nvSpPr>
      <dsp:spPr>
        <a:xfrm>
          <a:off x="6965" y="137457"/>
          <a:ext cx="2081807" cy="1249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 Compliance Tariff Changes </a:t>
          </a:r>
          <a:endParaRPr lang="en-US" sz="1800" kern="1200" dirty="0"/>
        </a:p>
      </dsp:txBody>
      <dsp:txXfrm>
        <a:off x="43549" y="174041"/>
        <a:ext cx="2008639" cy="1175916"/>
      </dsp:txXfrm>
    </dsp:sp>
    <dsp:sp modelId="{578C58D6-C3EB-4A62-B8C7-A5E60BBFE88F}">
      <dsp:nvSpPr>
        <dsp:cNvPr id="0" name=""/>
        <dsp:cNvSpPr/>
      </dsp:nvSpPr>
      <dsp:spPr>
        <a:xfrm>
          <a:off x="2296953" y="503855"/>
          <a:ext cx="44134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296953" y="607113"/>
        <a:ext cx="308940" cy="309772"/>
      </dsp:txXfrm>
    </dsp:sp>
    <dsp:sp modelId="{B4C4EB89-0E25-4FF0-9872-159FA812456B}">
      <dsp:nvSpPr>
        <dsp:cNvPr id="0" name=""/>
        <dsp:cNvSpPr/>
      </dsp:nvSpPr>
      <dsp:spPr>
        <a:xfrm>
          <a:off x="2921496" y="137457"/>
          <a:ext cx="2081807" cy="124908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How ESF Rules  Account for Physical and Operational Characteristics </a:t>
          </a:r>
          <a:endParaRPr lang="en-US" sz="1800" kern="1200" dirty="0"/>
        </a:p>
      </dsp:txBody>
      <dsp:txXfrm>
        <a:off x="2958080" y="174041"/>
        <a:ext cx="2008639" cy="1175916"/>
      </dsp:txXfrm>
    </dsp:sp>
    <dsp:sp modelId="{B8210DDF-D2EF-49D3-9EE6-EA6876B74977}">
      <dsp:nvSpPr>
        <dsp:cNvPr id="0" name=""/>
        <dsp:cNvSpPr/>
      </dsp:nvSpPr>
      <dsp:spPr>
        <a:xfrm>
          <a:off x="5211484" y="503855"/>
          <a:ext cx="441343" cy="5162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211484" y="607113"/>
        <a:ext cx="308940" cy="309772"/>
      </dsp:txXfrm>
    </dsp:sp>
    <dsp:sp modelId="{308859C3-0F7A-4B25-84F6-BFF163CF2827}">
      <dsp:nvSpPr>
        <dsp:cNvPr id="0" name=""/>
        <dsp:cNvSpPr/>
      </dsp:nvSpPr>
      <dsp:spPr>
        <a:xfrm>
          <a:off x="5836027" y="137457"/>
          <a:ext cx="2081807" cy="1249084"/>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Respond to Participant Question</a:t>
          </a:r>
        </a:p>
      </dsp:txBody>
      <dsp:txXfrm>
        <a:off x="5872611" y="174041"/>
        <a:ext cx="2008639" cy="11759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083" tIns="46039" rIns="92083" bIns="46039"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083" tIns="46039" rIns="92083" bIns="46039" rtlCol="0"/>
          <a:lstStyle>
            <a:lvl1pPr algn="r">
              <a:defRPr sz="1300"/>
            </a:lvl1pPr>
          </a:lstStyle>
          <a:p>
            <a:fld id="{F87AAE7F-D37E-4830-9F5E-F36A5F180179}" type="datetimeFigureOut">
              <a:rPr lang="en-US" smtClean="0"/>
              <a:t>9/7/2018</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083" tIns="46039" rIns="92083" bIns="4603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083" tIns="46039" rIns="92083" bIns="46039"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69" rIns="93143" bIns="46569" rtlCol="0"/>
          <a:lstStyle>
            <a:lvl1pPr algn="l">
              <a:defRPr sz="1300"/>
            </a:lvl1pPr>
          </a:lstStyle>
          <a:p>
            <a:endParaRPr lang="en-US" dirty="0"/>
          </a:p>
        </p:txBody>
      </p:sp>
      <p:sp>
        <p:nvSpPr>
          <p:cNvPr id="3" name="Date Placeholder 2"/>
          <p:cNvSpPr>
            <a:spLocks noGrp="1"/>
          </p:cNvSpPr>
          <p:nvPr>
            <p:ph type="dt" idx="1"/>
          </p:nvPr>
        </p:nvSpPr>
        <p:spPr>
          <a:xfrm>
            <a:off x="3970944" y="0"/>
            <a:ext cx="3037840" cy="464820"/>
          </a:xfrm>
          <a:prstGeom prst="rect">
            <a:avLst/>
          </a:prstGeom>
        </p:spPr>
        <p:txBody>
          <a:bodyPr vert="horz" lIns="93143" tIns="46569" rIns="93143" bIns="46569" rtlCol="0"/>
          <a:lstStyle>
            <a:lvl1pPr algn="r">
              <a:defRPr sz="1300"/>
            </a:lvl1pPr>
          </a:lstStyle>
          <a:p>
            <a:fld id="{9EDDEDB6-CD57-44C2-AB19-AC7D3BB8FF8E}" type="datetimeFigureOut">
              <a:rPr lang="en-US" smtClean="0"/>
              <a:pPr/>
              <a:t>9/7/2018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3" tIns="46569" rIns="93143" bIns="4656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3" tIns="46569" rIns="93143" bIns="46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43" tIns="46569" rIns="93143" bIns="4656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4" y="8829966"/>
            <a:ext cx="3037840" cy="464820"/>
          </a:xfrm>
          <a:prstGeom prst="rect">
            <a:avLst/>
          </a:prstGeom>
        </p:spPr>
        <p:txBody>
          <a:bodyPr vert="horz" lIns="93143" tIns="46569" rIns="93143" bIns="46569"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76951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207702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276484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207702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143482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303832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2660307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92007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3356071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38317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351306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364633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2915995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1928452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1182256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390320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52835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234706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3389215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344138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322574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271297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32</a:t>
            </a:fld>
            <a:endParaRPr lang="en-US" dirty="0"/>
          </a:p>
        </p:txBody>
      </p:sp>
    </p:spTree>
    <p:extLst>
      <p:ext uri="{BB962C8B-B14F-4D97-AF65-F5344CB8AC3E}">
        <p14:creationId xmlns:p14="http://schemas.microsoft.com/office/powerpoint/2010/main" val="609791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3145582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2919902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35</a:t>
            </a:fld>
            <a:endParaRPr lang="en-US" dirty="0"/>
          </a:p>
        </p:txBody>
      </p:sp>
    </p:spTree>
    <p:extLst>
      <p:ext uri="{BB962C8B-B14F-4D97-AF65-F5344CB8AC3E}">
        <p14:creationId xmlns:p14="http://schemas.microsoft.com/office/powerpoint/2010/main" val="868746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1770010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2712978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38</a:t>
            </a:fld>
            <a:endParaRPr lang="en-US" dirty="0"/>
          </a:p>
        </p:txBody>
      </p:sp>
    </p:spTree>
    <p:extLst>
      <p:ext uri="{BB962C8B-B14F-4D97-AF65-F5344CB8AC3E}">
        <p14:creationId xmlns:p14="http://schemas.microsoft.com/office/powerpoint/2010/main" val="3700191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39</a:t>
            </a:fld>
            <a:endParaRPr lang="en-US" dirty="0"/>
          </a:p>
        </p:txBody>
      </p:sp>
    </p:spTree>
    <p:extLst>
      <p:ext uri="{BB962C8B-B14F-4D97-AF65-F5344CB8AC3E}">
        <p14:creationId xmlns:p14="http://schemas.microsoft.com/office/powerpoint/2010/main" val="382410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2961671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40</a:t>
            </a:fld>
            <a:endParaRPr lang="en-US" dirty="0"/>
          </a:p>
        </p:txBody>
      </p:sp>
    </p:spTree>
    <p:extLst>
      <p:ext uri="{BB962C8B-B14F-4D97-AF65-F5344CB8AC3E}">
        <p14:creationId xmlns:p14="http://schemas.microsoft.com/office/powerpoint/2010/main" val="1402567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41</a:t>
            </a:fld>
            <a:endParaRPr lang="en-US" dirty="0"/>
          </a:p>
        </p:txBody>
      </p:sp>
    </p:spTree>
    <p:extLst>
      <p:ext uri="{BB962C8B-B14F-4D97-AF65-F5344CB8AC3E}">
        <p14:creationId xmlns:p14="http://schemas.microsoft.com/office/powerpoint/2010/main" val="3349197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42</a:t>
            </a:fld>
            <a:endParaRPr lang="en-US" dirty="0"/>
          </a:p>
        </p:txBody>
      </p:sp>
    </p:spTree>
    <p:extLst>
      <p:ext uri="{BB962C8B-B14F-4D97-AF65-F5344CB8AC3E}">
        <p14:creationId xmlns:p14="http://schemas.microsoft.com/office/powerpoint/2010/main" val="3466196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43</a:t>
            </a:fld>
            <a:endParaRPr lang="en-US" dirty="0"/>
          </a:p>
        </p:txBody>
      </p:sp>
    </p:spTree>
    <p:extLst>
      <p:ext uri="{BB962C8B-B14F-4D97-AF65-F5344CB8AC3E}">
        <p14:creationId xmlns:p14="http://schemas.microsoft.com/office/powerpoint/2010/main" val="367482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174430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316080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316080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711796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9808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14886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774412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31715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09003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41133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225945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34925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859694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4098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907613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94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146201"/>
            <a:ext cx="1342288" cy="49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a:t>
            </a:r>
            <a:r>
              <a:rPr lang="en-US" sz="700" b="1" baseline="0" dirty="0" smtClean="0">
                <a:solidFill>
                  <a:schemeClr val="tx1"/>
                </a:solidFill>
              </a:rPr>
              <a:t>PUBLIC</a:t>
            </a: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57" r:id="rId14"/>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1157F-B8A6-451F-8F40-C9E3DF443E7F}" type="datetimeFigureOut">
              <a:rPr lang="en-US" smtClean="0"/>
              <a:t>9/7/2018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ISO NE Internal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6851-09EA-466C-9E74-AF868CDF8406}" type="slidenum">
              <a:rPr lang="en-US" smtClean="0"/>
              <a:t>‹#›</a:t>
            </a:fld>
            <a:endParaRPr lang="en-US" dirty="0"/>
          </a:p>
        </p:txBody>
      </p:sp>
    </p:spTree>
    <p:extLst>
      <p:ext uri="{BB962C8B-B14F-4D97-AF65-F5344CB8AC3E}">
        <p14:creationId xmlns:p14="http://schemas.microsoft.com/office/powerpoint/2010/main" val="1780102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September 12- 13,2018| NEPOOL Markets Committee</a:t>
            </a:r>
          </a:p>
        </p:txBody>
      </p:sp>
      <p:sp>
        <p:nvSpPr>
          <p:cNvPr id="10" name="Text Placeholder 9"/>
          <p:cNvSpPr>
            <a:spLocks noGrp="1"/>
          </p:cNvSpPr>
          <p:nvPr>
            <p:ph type="body" sz="quarter" idx="17"/>
          </p:nvPr>
        </p:nvSpPr>
        <p:spPr/>
        <p:txBody>
          <a:bodyPr/>
          <a:lstStyle/>
          <a:p>
            <a:r>
              <a:rPr lang="en-US" dirty="0" smtClean="0"/>
              <a:t>Catherine McDonough</a:t>
            </a:r>
            <a:endParaRPr lang="en-US" dirty="0"/>
          </a:p>
        </p:txBody>
      </p:sp>
      <p:sp>
        <p:nvSpPr>
          <p:cNvPr id="11" name="Text Placeholder 10"/>
          <p:cNvSpPr>
            <a:spLocks noGrp="1"/>
          </p:cNvSpPr>
          <p:nvPr>
            <p:ph type="body" sz="quarter" idx="18"/>
          </p:nvPr>
        </p:nvSpPr>
        <p:spPr/>
        <p:txBody>
          <a:bodyPr/>
          <a:lstStyle/>
          <a:p>
            <a:r>
              <a:rPr lang="en-US" dirty="0" smtClean="0"/>
              <a:t>413.535.4027| cmcdonough@iso-ne.com</a:t>
            </a:r>
            <a:endParaRPr lang="en-US" dirty="0"/>
          </a:p>
        </p:txBody>
      </p:sp>
      <p:sp>
        <p:nvSpPr>
          <p:cNvPr id="9" name="Text Placeholder 8"/>
          <p:cNvSpPr>
            <a:spLocks noGrp="1"/>
          </p:cNvSpPr>
          <p:nvPr>
            <p:ph type="body" sz="quarter" idx="16"/>
          </p:nvPr>
        </p:nvSpPr>
        <p:spPr/>
        <p:txBody>
          <a:bodyPr/>
          <a:lstStyle/>
          <a:p>
            <a:r>
              <a:rPr lang="en-US" dirty="0" smtClean="0"/>
              <a:t>Electric Storage Participation in Markets </a:t>
            </a:r>
            <a:endParaRPr lang="en-US" dirty="0"/>
          </a:p>
        </p:txBody>
      </p:sp>
      <p:sp>
        <p:nvSpPr>
          <p:cNvPr id="12" name="Text Placeholder 11"/>
          <p:cNvSpPr>
            <a:spLocks noGrp="1"/>
          </p:cNvSpPr>
          <p:nvPr>
            <p:ph type="body" sz="quarter" idx="19"/>
          </p:nvPr>
        </p:nvSpPr>
        <p:spPr/>
        <p:txBody>
          <a:bodyPr/>
          <a:lstStyle/>
          <a:p>
            <a:r>
              <a:rPr lang="en-US" dirty="0" smtClean="0"/>
              <a:t>FERC Order No. 841 Compliance</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a:t>
            </a:fld>
            <a:endParaRPr lang="en-US" dirty="0"/>
          </a:p>
        </p:txBody>
      </p:sp>
      <p:sp>
        <p:nvSpPr>
          <p:cNvPr id="4" name="Text Placeholder 3"/>
          <p:cNvSpPr>
            <a:spLocks noGrp="1"/>
          </p:cNvSpPr>
          <p:nvPr>
            <p:ph type="body" sz="quarter" idx="13"/>
          </p:nvPr>
        </p:nvSpPr>
        <p:spPr>
          <a:xfrm>
            <a:off x="533400" y="838200"/>
            <a:ext cx="8001000" cy="457200"/>
          </a:xfrm>
        </p:spPr>
        <p:txBody>
          <a:bodyPr>
            <a:noAutofit/>
          </a:bodyPr>
          <a:lstStyle/>
          <a:p>
            <a:r>
              <a:rPr lang="en-US" dirty="0" smtClean="0"/>
              <a:t>Effective Date for DARDs to Participate in Regulation Market</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As </a:t>
            </a:r>
            <a:r>
              <a:rPr lang="en-US" dirty="0"/>
              <a:t>part of the ISO’s review of the storage changes and </a:t>
            </a:r>
            <a:r>
              <a:rPr lang="en-US" dirty="0" smtClean="0"/>
              <a:t>FERC Order </a:t>
            </a:r>
            <a:r>
              <a:rPr lang="en-US" dirty="0"/>
              <a:t>No. </a:t>
            </a:r>
            <a:r>
              <a:rPr lang="en-US" dirty="0" smtClean="0"/>
              <a:t>841, </a:t>
            </a:r>
            <a:r>
              <a:rPr lang="en-US" dirty="0"/>
              <a:t>it was identified that the ISO does not have </a:t>
            </a:r>
            <a:r>
              <a:rPr lang="en-US" dirty="0" smtClean="0"/>
              <a:t>the systems </a:t>
            </a:r>
            <a:r>
              <a:rPr lang="en-US" dirty="0"/>
              <a:t>in place to support the ability for a DARD to </a:t>
            </a:r>
            <a:r>
              <a:rPr lang="en-US" dirty="0" smtClean="0"/>
              <a:t>provide regulation</a:t>
            </a:r>
          </a:p>
          <a:p>
            <a:r>
              <a:rPr lang="en-US" dirty="0" smtClean="0"/>
              <a:t>The ISO is proposing to delay the effective date of the implementation of this functionality because of the significant effort to implement and lack of any requests or interest for a participant to regulate as a DARD</a:t>
            </a:r>
          </a:p>
          <a:p>
            <a:r>
              <a:rPr lang="en-US" dirty="0" smtClean="0"/>
              <a:t>The proposed tariff language for December 2019 removes DARDs from the list of Regulation Resources and deletes tariff provisions that relate to a DARD’s ability to provide regulation (III.14.3 </a:t>
            </a:r>
            <a:r>
              <a:rPr lang="en-US" dirty="0"/>
              <a:t>(a)(ii), III.14.3(a)(iii) and III.14.8(d</a:t>
            </a:r>
            <a:r>
              <a:rPr lang="en-US" dirty="0" smtClean="0"/>
              <a:t>))</a:t>
            </a:r>
          </a:p>
          <a:p>
            <a:r>
              <a:rPr lang="en-US" dirty="0" smtClean="0"/>
              <a:t>The removed provisions, as well as additional </a:t>
            </a:r>
            <a:r>
              <a:rPr lang="en-US" dirty="0"/>
              <a:t>provisions </a:t>
            </a:r>
            <a:r>
              <a:rPr lang="en-US" dirty="0" smtClean="0"/>
              <a:t> (</a:t>
            </a:r>
            <a:r>
              <a:rPr lang="en-US" dirty="0"/>
              <a:t>II.14.2(a) (ii)(2), III.14.6(b</a:t>
            </a:r>
            <a:r>
              <a:rPr lang="en-US" dirty="0" smtClean="0"/>
              <a:t>) related to the BSF changes, will </a:t>
            </a:r>
            <a:r>
              <a:rPr lang="en-US" dirty="0"/>
              <a:t>be filed with a future effective </a:t>
            </a:r>
            <a:r>
              <a:rPr lang="en-US" dirty="0" smtClean="0"/>
              <a:t>date; the ISO is evaluating the effective date for when these changes could be implemented</a:t>
            </a:r>
            <a:endParaRPr lang="en-US" dirty="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387533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11</a:t>
            </a:fld>
            <a:endParaRPr lang="en-US" dirty="0"/>
          </a:p>
        </p:txBody>
      </p:sp>
      <p:sp>
        <p:nvSpPr>
          <p:cNvPr id="4" name="Text Placeholder 3"/>
          <p:cNvSpPr>
            <a:spLocks noGrp="1"/>
          </p:cNvSpPr>
          <p:nvPr>
            <p:ph type="body" sz="quarter" idx="13"/>
          </p:nvPr>
        </p:nvSpPr>
        <p:spPr/>
        <p:txBody>
          <a:bodyPr/>
          <a:lstStyle/>
          <a:p>
            <a:r>
              <a:rPr lang="en-US" dirty="0" smtClean="0"/>
              <a:t>Clean-up Changes </a:t>
            </a:r>
            <a:endParaRPr lang="en-US" dirty="0"/>
          </a:p>
        </p:txBody>
      </p:sp>
      <p:sp>
        <p:nvSpPr>
          <p:cNvPr id="5" name="Content Placeholder 4"/>
          <p:cNvSpPr>
            <a:spLocks noGrp="1"/>
          </p:cNvSpPr>
          <p:nvPr>
            <p:ph sz="quarter" idx="14"/>
          </p:nvPr>
        </p:nvSpPr>
        <p:spPr/>
        <p:txBody>
          <a:bodyPr>
            <a:normAutofit/>
          </a:bodyPr>
          <a:lstStyle/>
          <a:p>
            <a:r>
              <a:rPr lang="en-US" dirty="0" smtClean="0"/>
              <a:t>III.1.7.19.2.3.2 (c)</a:t>
            </a:r>
          </a:p>
          <a:p>
            <a:pPr lvl="1"/>
            <a:r>
              <a:rPr lang="en-US" dirty="0" smtClean="0"/>
              <a:t>Delete the term “Fast Start” following “shall be calculated” and before the term “Demand Response Resource” to make language consistent with subsection </a:t>
            </a:r>
            <a:r>
              <a:rPr lang="en-US" dirty="0"/>
              <a:t>(b) and (c)(ii) of this provision</a:t>
            </a:r>
          </a:p>
          <a:p>
            <a:r>
              <a:rPr lang="en-US" dirty="0" smtClean="0"/>
              <a:t>III.1.10.1A (c)(v)</a:t>
            </a:r>
          </a:p>
          <a:p>
            <a:pPr lvl="1"/>
            <a:r>
              <a:rPr lang="en-US" dirty="0" smtClean="0"/>
              <a:t>Removes </a:t>
            </a:r>
            <a:r>
              <a:rPr lang="en-US" dirty="0"/>
              <a:t>term “available energy” from language describing Limited Energy Resources since Available Energy is now a defined term </a:t>
            </a:r>
            <a:r>
              <a:rPr lang="en-US" dirty="0" smtClean="0"/>
              <a:t>that is not relevant to this provision</a:t>
            </a:r>
            <a:endParaRPr lang="en-US" dirty="0"/>
          </a:p>
          <a:p>
            <a:r>
              <a:rPr lang="en-US" dirty="0" smtClean="0"/>
              <a:t>III.1.10.1A (c)(vii)</a:t>
            </a:r>
          </a:p>
          <a:p>
            <a:pPr lvl="1"/>
            <a:r>
              <a:rPr lang="en-US" dirty="0" smtClean="0"/>
              <a:t>Change to clarify that a Supply Offer for all Generator Assets associated with ESFs (not just Continuous Storage Facilities) shall also meet the requirements specified in Section III.1.10.6 </a:t>
            </a:r>
          </a:p>
          <a:p>
            <a:endParaRPr lang="en-US" dirty="0"/>
          </a:p>
        </p:txBody>
      </p:sp>
    </p:spTree>
    <p:extLst>
      <p:ext uri="{BB962C8B-B14F-4D97-AF65-F5344CB8AC3E}">
        <p14:creationId xmlns:p14="http://schemas.microsoft.com/office/powerpoint/2010/main" val="1578166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12</a:t>
            </a:fld>
            <a:endParaRPr lang="en-US" dirty="0"/>
          </a:p>
        </p:txBody>
      </p:sp>
      <p:sp>
        <p:nvSpPr>
          <p:cNvPr id="4" name="Text Placeholder 3"/>
          <p:cNvSpPr>
            <a:spLocks noGrp="1"/>
          </p:cNvSpPr>
          <p:nvPr>
            <p:ph type="body" sz="quarter" idx="13"/>
          </p:nvPr>
        </p:nvSpPr>
        <p:spPr/>
        <p:txBody>
          <a:bodyPr/>
          <a:lstStyle/>
          <a:p>
            <a:r>
              <a:rPr lang="en-US" dirty="0" smtClean="0"/>
              <a:t>Clean-up Changes (continued) </a:t>
            </a:r>
            <a:endParaRPr lang="en-US" dirty="0"/>
          </a:p>
        </p:txBody>
      </p:sp>
      <p:sp>
        <p:nvSpPr>
          <p:cNvPr id="5" name="Content Placeholder 4"/>
          <p:cNvSpPr>
            <a:spLocks noGrp="1"/>
          </p:cNvSpPr>
          <p:nvPr>
            <p:ph sz="quarter" idx="14"/>
          </p:nvPr>
        </p:nvSpPr>
        <p:spPr/>
        <p:txBody>
          <a:bodyPr/>
          <a:lstStyle/>
          <a:p>
            <a:r>
              <a:rPr lang="en-US" dirty="0" smtClean="0"/>
              <a:t>III.9.7.1  through  III.9.7.2</a:t>
            </a:r>
          </a:p>
          <a:p>
            <a:pPr lvl="1"/>
            <a:r>
              <a:rPr lang="en-US" dirty="0" smtClean="0"/>
              <a:t>Revised numbering to reduce confusion</a:t>
            </a:r>
          </a:p>
          <a:p>
            <a:r>
              <a:rPr lang="en-US" dirty="0" smtClean="0"/>
              <a:t> III.9.7.2 (a)(i) and (ii) </a:t>
            </a:r>
          </a:p>
          <a:p>
            <a:pPr lvl="1"/>
            <a:r>
              <a:rPr lang="en-US" dirty="0" smtClean="0"/>
              <a:t>Adds reference to “Demand Response Resources that have been </a:t>
            </a:r>
            <a:r>
              <a:rPr lang="en-US" dirty="0"/>
              <a:t>dispatched” to language describing</a:t>
            </a:r>
            <a:r>
              <a:rPr lang="en-US" dirty="0" smtClean="0">
                <a:solidFill>
                  <a:srgbClr val="FF0000"/>
                </a:solidFill>
              </a:rPr>
              <a:t> </a:t>
            </a:r>
            <a:r>
              <a:rPr lang="en-US" dirty="0" smtClean="0"/>
              <a:t>Target Activation MW for TMNSR </a:t>
            </a:r>
            <a:r>
              <a:rPr lang="en-US" dirty="0"/>
              <a:t>and TMOR </a:t>
            </a:r>
            <a:r>
              <a:rPr lang="en-US" dirty="0" smtClean="0"/>
              <a:t>because the referenc</a:t>
            </a:r>
            <a:r>
              <a:rPr lang="en-US" dirty="0"/>
              <a:t>es </a:t>
            </a:r>
            <a:r>
              <a:rPr lang="en-US" dirty="0" smtClean="0"/>
              <a:t>to Demand Response Resources </a:t>
            </a:r>
            <a:r>
              <a:rPr lang="en-US" dirty="0"/>
              <a:t>were inadvertently deleted in the Enhanced Storage Participation changes</a:t>
            </a:r>
          </a:p>
        </p:txBody>
      </p:sp>
    </p:spTree>
    <p:extLst>
      <p:ext uri="{BB962C8B-B14F-4D97-AF65-F5344CB8AC3E}">
        <p14:creationId xmlns:p14="http://schemas.microsoft.com/office/powerpoint/2010/main" val="1958631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4" name="Text Placeholder 3"/>
          <p:cNvSpPr>
            <a:spLocks noGrp="1"/>
          </p:cNvSpPr>
          <p:nvPr>
            <p:ph type="body" idx="1"/>
          </p:nvPr>
        </p:nvSpPr>
        <p:spPr/>
        <p:txBody>
          <a:bodyPr>
            <a:normAutofit/>
          </a:bodyPr>
          <a:lstStyle/>
          <a:p>
            <a:r>
              <a:rPr lang="en-US" dirty="0" smtClean="0"/>
              <a:t>How They Comply with FERC Order 841’s Requirement to Account for Physical and Operational Characteristics  </a:t>
            </a:r>
          </a:p>
          <a:p>
            <a:r>
              <a:rPr lang="en-US" dirty="0" smtClean="0"/>
              <a:t>(Section IV.E of Order)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13</a:t>
            </a:fld>
            <a:endParaRPr lang="en-US" dirty="0"/>
          </a:p>
        </p:txBody>
      </p:sp>
    </p:spTree>
    <p:extLst>
      <p:ext uri="{BB962C8B-B14F-4D97-AF65-F5344CB8AC3E}">
        <p14:creationId xmlns:p14="http://schemas.microsoft.com/office/powerpoint/2010/main" val="4194641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FERC Order No. 841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29" name="Text Placeholder 28"/>
          <p:cNvSpPr>
            <a:spLocks noGrp="1"/>
          </p:cNvSpPr>
          <p:nvPr>
            <p:ph type="body" sz="quarter" idx="13"/>
          </p:nvPr>
        </p:nvSpPr>
        <p:spPr/>
        <p:txBody>
          <a:bodyPr/>
          <a:lstStyle/>
          <a:p>
            <a:r>
              <a:rPr lang="en-US" dirty="0" smtClean="0"/>
              <a:t>How ISO Market Rules Comply   </a:t>
            </a:r>
          </a:p>
          <a:p>
            <a:endParaRPr lang="en-US" dirty="0"/>
          </a:p>
        </p:txBody>
      </p:sp>
      <p:sp>
        <p:nvSpPr>
          <p:cNvPr id="16" name="Text Placeholder 15"/>
          <p:cNvSpPr>
            <a:spLocks noGrp="1"/>
          </p:cNvSpPr>
          <p:nvPr>
            <p:ph type="body" sz="quarter" idx="14"/>
          </p:nvPr>
        </p:nvSpPr>
        <p:spPr/>
        <p:txBody>
          <a:bodyPr>
            <a:normAutofit fontScale="85000" lnSpcReduction="20000"/>
          </a:bodyPr>
          <a:lstStyle/>
          <a:p>
            <a:pPr marL="514350" indent="-457200">
              <a:buFont typeface="+mj-lt"/>
              <a:buAutoNum type="alphaUcPeriod"/>
            </a:pPr>
            <a:r>
              <a:rPr lang="en-US" sz="2800" dirty="0"/>
              <a:t>Definition of Electric Storage </a:t>
            </a:r>
            <a:r>
              <a:rPr lang="en-US" sz="2800" dirty="0" smtClean="0"/>
              <a:t>Resource </a:t>
            </a:r>
            <a:endParaRPr lang="en-US" sz="2800" dirty="0"/>
          </a:p>
          <a:p>
            <a:pPr marL="514350" indent="-457200">
              <a:buFont typeface="+mj-lt"/>
              <a:buAutoNum type="alphaUcPeriod"/>
            </a:pPr>
            <a:r>
              <a:rPr lang="en-US" sz="2800" dirty="0"/>
              <a:t>Creation of a Participation Model for Electric Storage Resources   </a:t>
            </a:r>
          </a:p>
          <a:p>
            <a:pPr marL="514350" indent="-457200">
              <a:buFont typeface="+mj-lt"/>
              <a:buAutoNum type="alphaUcPeriod"/>
            </a:pPr>
            <a:r>
              <a:rPr lang="en-US" sz="2800" dirty="0" smtClean="0"/>
              <a:t>Eligibility of Electric Storage Resources to Participate in the RTO/ISO Markets</a:t>
            </a:r>
          </a:p>
          <a:p>
            <a:pPr marL="514350" indent="-457200">
              <a:buFont typeface="+mj-lt"/>
              <a:buAutoNum type="alphaUcPeriod"/>
            </a:pPr>
            <a:r>
              <a:rPr lang="en-US" sz="2800" dirty="0" smtClean="0"/>
              <a:t>Participation in the RTO/ISO Markets as Supply and Demand</a:t>
            </a:r>
          </a:p>
          <a:p>
            <a:pPr marL="514350" indent="-457200">
              <a:buFont typeface="+mj-lt"/>
              <a:buAutoNum type="alphaUcPeriod"/>
            </a:pPr>
            <a:r>
              <a:rPr lang="en-US" sz="2800" dirty="0"/>
              <a:t>Physical and Operational Characteristics of Electric Storage Resources  </a:t>
            </a:r>
          </a:p>
          <a:p>
            <a:pPr marL="514350" indent="-457200">
              <a:buFont typeface="+mj-lt"/>
              <a:buAutoNum type="alphaUcPeriod"/>
            </a:pPr>
            <a:r>
              <a:rPr lang="en-US" sz="2800" dirty="0"/>
              <a:t>State of Charge Management</a:t>
            </a:r>
          </a:p>
          <a:p>
            <a:pPr marL="514350" indent="-457200">
              <a:buFont typeface="+mj-lt"/>
              <a:buAutoNum type="alphaUcPeriod"/>
            </a:pPr>
            <a:r>
              <a:rPr lang="en-US" sz="2800" dirty="0"/>
              <a:t>Minimum Size Requirement</a:t>
            </a:r>
          </a:p>
          <a:p>
            <a:pPr marL="514350" indent="-457200">
              <a:buFont typeface="+mj-lt"/>
              <a:buAutoNum type="alphaUcPeriod"/>
            </a:pPr>
            <a:r>
              <a:rPr lang="en-US" sz="2800" dirty="0" smtClean="0"/>
              <a:t>Energy Used to Charge Electric Storage Resources </a:t>
            </a:r>
          </a:p>
        </p:txBody>
      </p:sp>
      <p:sp>
        <p:nvSpPr>
          <p:cNvPr id="3" name="TextBox 2"/>
          <p:cNvSpPr txBox="1"/>
          <p:nvPr/>
        </p:nvSpPr>
        <p:spPr>
          <a:xfrm>
            <a:off x="4343400" y="322676"/>
            <a:ext cx="5175269"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C00000"/>
                </a:solidFill>
              </a:rPr>
              <a:t>Today:  Review Compliance with Section IV.E</a:t>
            </a:r>
          </a:p>
          <a:p>
            <a:pPr marL="285750" indent="-285750">
              <a:buFont typeface="Arial" panose="020B0604020202020204" pitchFamily="34" charset="0"/>
              <a:buChar char="•"/>
            </a:pPr>
            <a:r>
              <a:rPr lang="en-US" dirty="0">
                <a:solidFill>
                  <a:srgbClr val="C00000"/>
                </a:solidFill>
              </a:rPr>
              <a:t>Next Time: Additional Compliance Discussion</a:t>
            </a:r>
          </a:p>
        </p:txBody>
      </p:sp>
      <p:cxnSp>
        <p:nvCxnSpPr>
          <p:cNvPr id="30" name="Straight Arrow Connector 29"/>
          <p:cNvCxnSpPr/>
          <p:nvPr/>
        </p:nvCxnSpPr>
        <p:spPr>
          <a:xfrm flipH="1">
            <a:off x="7924802" y="969007"/>
            <a:ext cx="457198" cy="2993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6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Requirement  (Section IV.E)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15</a:t>
            </a:fld>
            <a:endParaRPr lang="en-US" dirty="0"/>
          </a:p>
        </p:txBody>
      </p:sp>
      <p:sp>
        <p:nvSpPr>
          <p:cNvPr id="4" name="Text Placeholder 3"/>
          <p:cNvSpPr>
            <a:spLocks noGrp="1"/>
          </p:cNvSpPr>
          <p:nvPr>
            <p:ph type="body" sz="quarter" idx="13"/>
          </p:nvPr>
        </p:nvSpPr>
        <p:spPr/>
        <p:txBody>
          <a:bodyPr/>
          <a:lstStyle/>
          <a:p>
            <a:r>
              <a:rPr lang="en-US" dirty="0" smtClean="0"/>
              <a:t>General </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ISO/RTO must demonstrate how its Storage Participation Model accounts for thirteen physical and operating characteristics of electric storage resources (ESRs) through bidding parameters or other means  (Appendix A describes each characteristic)</a:t>
            </a:r>
          </a:p>
          <a:p>
            <a:r>
              <a:rPr lang="en-US" dirty="0" smtClean="0"/>
              <a:t>ISO/RTO can determine whether submission of information by the ESR is mandatory or discretionary;  submission of information must be consistent with how ISO/RTO accepts information from other resources </a:t>
            </a:r>
          </a:p>
          <a:p>
            <a:r>
              <a:rPr lang="en-US" dirty="0" smtClean="0"/>
              <a:t>If ISO/RTO adopts bidding parameters to account for the physical and operational characteristics, ISO/RTO must permit the resource to submit the parameters in the day-ahead and real-time markets </a:t>
            </a:r>
          </a:p>
          <a:p>
            <a:r>
              <a:rPr lang="en-US" dirty="0" smtClean="0"/>
              <a:t>Allowing storage model users to provide updated information through any applicable bidding parameters (consistent with other participants’ ability to do so) will help ensure that the RTO/ISO has necessary information to efficiently dispatch the system</a:t>
            </a:r>
          </a:p>
          <a:p>
            <a:pPr lvl="1"/>
            <a:endParaRPr lang="en-US" dirty="0" smtClean="0"/>
          </a:p>
          <a:p>
            <a:endParaRPr lang="en-US" dirty="0"/>
          </a:p>
        </p:txBody>
      </p:sp>
    </p:spTree>
    <p:extLst>
      <p:ext uri="{BB962C8B-B14F-4D97-AF65-F5344CB8AC3E}">
        <p14:creationId xmlns:p14="http://schemas.microsoft.com/office/powerpoint/2010/main" val="416505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16</a:t>
            </a:fld>
            <a:endParaRPr lang="en-US" dirty="0"/>
          </a:p>
        </p:txBody>
      </p:sp>
      <p:sp>
        <p:nvSpPr>
          <p:cNvPr id="4" name="Text Placeholder 3"/>
          <p:cNvSpPr>
            <a:spLocks noGrp="1"/>
          </p:cNvSpPr>
          <p:nvPr>
            <p:ph type="body" sz="quarter" idx="13"/>
          </p:nvPr>
        </p:nvSpPr>
        <p:spPr/>
        <p:txBody>
          <a:bodyPr>
            <a:normAutofit fontScale="77500" lnSpcReduction="20000"/>
          </a:bodyPr>
          <a:lstStyle/>
          <a:p>
            <a:r>
              <a:rPr lang="en-US" dirty="0" smtClean="0"/>
              <a:t>Account for the Requisite Characteristics in the Real-time Energy Market (RTEM) </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917950021"/>
              </p:ext>
            </p:extLst>
          </p:nvPr>
        </p:nvGraphicFramePr>
        <p:xfrm>
          <a:off x="413656" y="1359654"/>
          <a:ext cx="8305800" cy="4704471"/>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04800">
                <a:tc>
                  <a:txBody>
                    <a:bodyPr/>
                    <a:lstStyle/>
                    <a:p>
                      <a:r>
                        <a:rPr lang="en-US" sz="1600" dirty="0" smtClean="0"/>
                        <a:t>Physical Characteristic</a:t>
                      </a:r>
                      <a:r>
                        <a:rPr lang="en-US" sz="1600" baseline="0" dirty="0" smtClean="0"/>
                        <a:t>  </a:t>
                      </a:r>
                      <a:endParaRPr lang="en-US" sz="1600" dirty="0"/>
                    </a:p>
                  </a:txBody>
                  <a:tcPr/>
                </a:tc>
                <a:tc>
                  <a:txBody>
                    <a:bodyPr/>
                    <a:lstStyle/>
                    <a:p>
                      <a:r>
                        <a:rPr lang="en-US" sz="1600" dirty="0" smtClean="0"/>
                        <a:t>Bidding</a:t>
                      </a:r>
                      <a:r>
                        <a:rPr lang="en-US" sz="1600" baseline="0" dirty="0" smtClean="0"/>
                        <a:t> Parameter or Telemetered Value*</a:t>
                      </a:r>
                      <a:endParaRPr lang="en-US" sz="1600" dirty="0"/>
                    </a:p>
                  </a:txBody>
                  <a:tcPr/>
                </a:tc>
                <a:extLst>
                  <a:ext uri="{0D108BD9-81ED-4DB2-BD59-A6C34878D82A}">
                    <a16:rowId xmlns:a16="http://schemas.microsoft.com/office/drawing/2014/main" val="10000"/>
                  </a:ext>
                </a:extLst>
              </a:tr>
              <a:tr h="319228">
                <a:tc>
                  <a:txBody>
                    <a:bodyPr/>
                    <a:lstStyle/>
                    <a:p>
                      <a:r>
                        <a:rPr lang="en-US" sz="1600" dirty="0" smtClean="0"/>
                        <a:t>State of Charge</a:t>
                      </a:r>
                      <a:r>
                        <a:rPr lang="en-US" sz="1600" baseline="0" dirty="0" smtClean="0"/>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Available Energy &amp; Available Storage (</a:t>
                      </a:r>
                      <a:r>
                        <a:rPr lang="en-US" sz="1600" b="1" kern="1200" dirty="0" smtClean="0">
                          <a:solidFill>
                            <a:schemeClr val="dk1"/>
                          </a:solidFill>
                          <a:latin typeface="+mn-lt"/>
                          <a:ea typeface="+mn-ea"/>
                          <a:cs typeface="+mn-cs"/>
                        </a:rPr>
                        <a:t>MWh)</a:t>
                      </a:r>
                      <a:r>
                        <a:rPr lang="en-US" sz="1600" b="1" dirty="0" smtClean="0">
                          <a:solidFill>
                            <a:srgbClr val="C00000"/>
                          </a:solidFill>
                        </a:rPr>
                        <a:t>*</a:t>
                      </a:r>
                      <a:endParaRPr lang="en-US" sz="1600" b="1" dirty="0">
                        <a:solidFill>
                          <a:srgbClr val="C00000"/>
                        </a:solidFill>
                      </a:endParaRPr>
                    </a:p>
                  </a:txBody>
                  <a:tcPr/>
                </a:tc>
                <a:extLst>
                  <a:ext uri="{0D108BD9-81ED-4DB2-BD59-A6C34878D82A}">
                    <a16:rowId xmlns:a16="http://schemas.microsoft.com/office/drawing/2014/main" val="10001"/>
                  </a:ext>
                </a:extLst>
              </a:tr>
              <a:tr h="319228">
                <a:tc>
                  <a:txBody>
                    <a:bodyPr/>
                    <a:lstStyle/>
                    <a:p>
                      <a:r>
                        <a:rPr lang="en-US" sz="1600" dirty="0" smtClean="0"/>
                        <a:t>Maximum</a:t>
                      </a:r>
                      <a:r>
                        <a:rPr lang="en-US" sz="1600" baseline="0" dirty="0" smtClean="0"/>
                        <a:t> </a:t>
                      </a:r>
                      <a:r>
                        <a:rPr lang="en-US" sz="1600" dirty="0" smtClean="0"/>
                        <a:t>State of Charge (%)</a:t>
                      </a:r>
                      <a:endParaRPr lang="en-US" sz="1600" dirty="0"/>
                    </a:p>
                  </a:txBody>
                  <a:tcPr/>
                </a:tc>
                <a:tc>
                  <a:txBody>
                    <a:bodyPr/>
                    <a:lstStyle/>
                    <a:p>
                      <a:r>
                        <a:rPr lang="en-US" sz="1600" b="1" dirty="0" smtClean="0"/>
                        <a:t>Available Storage (</a:t>
                      </a:r>
                      <a:r>
                        <a:rPr lang="en-US" sz="1600" b="1" kern="1200" dirty="0" smtClean="0">
                          <a:solidFill>
                            <a:schemeClr val="dk1"/>
                          </a:solidFill>
                          <a:latin typeface="+mn-lt"/>
                          <a:ea typeface="+mn-ea"/>
                          <a:cs typeface="+mn-cs"/>
                        </a:rPr>
                        <a:t>MWh)</a:t>
                      </a:r>
                      <a:r>
                        <a:rPr lang="en-US" sz="1600" b="1" dirty="0" smtClean="0">
                          <a:solidFill>
                            <a:srgbClr val="C00000"/>
                          </a:solidFill>
                        </a:rPr>
                        <a:t>*</a:t>
                      </a:r>
                      <a:endParaRPr lang="en-US" sz="1600" b="1" dirty="0">
                        <a:solidFill>
                          <a:srgbClr val="C00000"/>
                        </a:solidFill>
                      </a:endParaRPr>
                    </a:p>
                  </a:txBody>
                  <a:tcPr/>
                </a:tc>
                <a:extLst>
                  <a:ext uri="{0D108BD9-81ED-4DB2-BD59-A6C34878D82A}">
                    <a16:rowId xmlns:a16="http://schemas.microsoft.com/office/drawing/2014/main" val="10002"/>
                  </a:ext>
                </a:extLst>
              </a:tr>
              <a:tr h="319228">
                <a:tc>
                  <a:txBody>
                    <a:bodyPr/>
                    <a:lstStyle/>
                    <a:p>
                      <a:r>
                        <a:rPr lang="en-US" sz="1600" dirty="0" smtClean="0"/>
                        <a:t>Minimum</a:t>
                      </a:r>
                      <a:r>
                        <a:rPr lang="en-US" sz="1600" baseline="0" dirty="0" smtClean="0"/>
                        <a:t> </a:t>
                      </a:r>
                      <a:r>
                        <a:rPr lang="en-US" sz="1600" dirty="0" smtClean="0"/>
                        <a:t> State of Charge(%)</a:t>
                      </a:r>
                      <a:endParaRPr lang="en-US" sz="1600" dirty="0"/>
                    </a:p>
                  </a:txBody>
                  <a:tcPr/>
                </a:tc>
                <a:tc>
                  <a:txBody>
                    <a:bodyPr/>
                    <a:lstStyle/>
                    <a:p>
                      <a:r>
                        <a:rPr lang="en-US" sz="1600" b="1" dirty="0" smtClean="0"/>
                        <a:t>Available</a:t>
                      </a:r>
                      <a:r>
                        <a:rPr lang="en-US" sz="1600" b="1" baseline="0" dirty="0" smtClean="0"/>
                        <a:t> Energy  (MWh) </a:t>
                      </a:r>
                      <a:r>
                        <a:rPr lang="en-US" sz="1600" b="1" baseline="0" dirty="0" smtClean="0">
                          <a:solidFill>
                            <a:srgbClr val="C00000"/>
                          </a:solidFill>
                        </a:rPr>
                        <a:t>*</a:t>
                      </a:r>
                      <a:endParaRPr lang="en-US" sz="1600" b="1" dirty="0">
                        <a:solidFill>
                          <a:srgbClr val="C00000"/>
                        </a:solidFill>
                      </a:endParaRPr>
                    </a:p>
                  </a:txBody>
                  <a:tcPr/>
                </a:tc>
                <a:extLst>
                  <a:ext uri="{0D108BD9-81ED-4DB2-BD59-A6C34878D82A}">
                    <a16:rowId xmlns:a16="http://schemas.microsoft.com/office/drawing/2014/main" val="10003"/>
                  </a:ext>
                </a:extLst>
              </a:tr>
              <a:tr h="31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Minimum</a:t>
                      </a:r>
                      <a:r>
                        <a:rPr lang="en-US" sz="1600" baseline="0" dirty="0" smtClean="0"/>
                        <a:t> Charge Limit (MW)</a:t>
                      </a:r>
                      <a:endParaRPr lang="en-US" sz="1600" dirty="0"/>
                    </a:p>
                  </a:txBody>
                  <a:tcPr/>
                </a:tc>
                <a:tc>
                  <a:txBody>
                    <a:bodyPr/>
                    <a:lstStyle/>
                    <a:p>
                      <a:r>
                        <a:rPr lang="en-US" sz="1600" b="1" dirty="0" smtClean="0"/>
                        <a:t>Minimum Consumption Limit  (MW)</a:t>
                      </a:r>
                      <a:endParaRPr lang="en-US" sz="1600" b="1" dirty="0"/>
                    </a:p>
                  </a:txBody>
                  <a:tcPr/>
                </a:tc>
                <a:extLst>
                  <a:ext uri="{0D108BD9-81ED-4DB2-BD59-A6C34878D82A}">
                    <a16:rowId xmlns:a16="http://schemas.microsoft.com/office/drawing/2014/main" val="10004"/>
                  </a:ext>
                </a:extLst>
              </a:tr>
              <a:tr h="319228">
                <a:tc>
                  <a:txBody>
                    <a:bodyPr/>
                    <a:lstStyle/>
                    <a:p>
                      <a:r>
                        <a:rPr lang="en-US" sz="1600" dirty="0" smtClean="0"/>
                        <a:t>Maximum Charge Limit (MW)</a:t>
                      </a:r>
                      <a:endParaRPr lang="en-US" sz="1600" dirty="0"/>
                    </a:p>
                  </a:txBody>
                  <a:tcPr/>
                </a:tc>
                <a:tc>
                  <a:txBody>
                    <a:bodyPr/>
                    <a:lstStyle/>
                    <a:p>
                      <a:r>
                        <a:rPr lang="en-US" sz="1600" b="1" dirty="0" smtClean="0"/>
                        <a:t>Maximum</a:t>
                      </a:r>
                      <a:r>
                        <a:rPr lang="en-US" sz="1600" b="1" baseline="0" dirty="0" smtClean="0"/>
                        <a:t> Consumption Limit  (MW)</a:t>
                      </a:r>
                      <a:endParaRPr lang="en-US" sz="1600" b="1" dirty="0"/>
                    </a:p>
                  </a:txBody>
                  <a:tcPr/>
                </a:tc>
                <a:extLst>
                  <a:ext uri="{0D108BD9-81ED-4DB2-BD59-A6C34878D82A}">
                    <a16:rowId xmlns:a16="http://schemas.microsoft.com/office/drawing/2014/main" val="10005"/>
                  </a:ext>
                </a:extLst>
              </a:tr>
              <a:tr h="345831">
                <a:tc>
                  <a:txBody>
                    <a:bodyPr/>
                    <a:lstStyle/>
                    <a:p>
                      <a:r>
                        <a:rPr lang="en-US" sz="1600" dirty="0" smtClean="0"/>
                        <a:t>Minimum</a:t>
                      </a:r>
                      <a:r>
                        <a:rPr lang="en-US" sz="1600" baseline="0" dirty="0" smtClean="0"/>
                        <a:t> Discharge Limit (MW)</a:t>
                      </a:r>
                      <a:endParaRPr lang="en-US" sz="1600" dirty="0"/>
                    </a:p>
                  </a:txBody>
                  <a:tcPr/>
                </a:tc>
                <a:tc>
                  <a:txBody>
                    <a:bodyPr/>
                    <a:lstStyle/>
                    <a:p>
                      <a:r>
                        <a:rPr lang="en-US" sz="1600" b="1" dirty="0" smtClean="0"/>
                        <a:t>Eco</a:t>
                      </a:r>
                      <a:r>
                        <a:rPr lang="en-US" sz="1600" b="1" baseline="0" dirty="0" smtClean="0"/>
                        <a:t>nomic Minimum  (MW)</a:t>
                      </a:r>
                      <a:endParaRPr lang="en-US" sz="1600" b="1" dirty="0"/>
                    </a:p>
                  </a:txBody>
                  <a:tcPr/>
                </a:tc>
                <a:extLst>
                  <a:ext uri="{0D108BD9-81ED-4DB2-BD59-A6C34878D82A}">
                    <a16:rowId xmlns:a16="http://schemas.microsoft.com/office/drawing/2014/main" val="10006"/>
                  </a:ext>
                </a:extLst>
              </a:tr>
              <a:tr h="319228">
                <a:tc>
                  <a:txBody>
                    <a:bodyPr/>
                    <a:lstStyle/>
                    <a:p>
                      <a:r>
                        <a:rPr lang="en-US" sz="1600" dirty="0" smtClean="0"/>
                        <a:t>Maximum Discharge Limit  (MW)</a:t>
                      </a:r>
                      <a:endParaRPr lang="en-US" sz="1600" dirty="0"/>
                    </a:p>
                  </a:txBody>
                  <a:tcPr/>
                </a:tc>
                <a:tc>
                  <a:txBody>
                    <a:bodyPr/>
                    <a:lstStyle/>
                    <a:p>
                      <a:r>
                        <a:rPr lang="en-US" sz="1600" b="1" dirty="0" smtClean="0"/>
                        <a:t>Economic Maximum  (MW)</a:t>
                      </a:r>
                      <a:endParaRPr lang="en-US" sz="1600" b="1" dirty="0"/>
                    </a:p>
                  </a:txBody>
                  <a:tcPr/>
                </a:tc>
                <a:extLst>
                  <a:ext uri="{0D108BD9-81ED-4DB2-BD59-A6C34878D82A}">
                    <a16:rowId xmlns:a16="http://schemas.microsoft.com/office/drawing/2014/main" val="10007"/>
                  </a:ext>
                </a:extLst>
              </a:tr>
              <a:tr h="319228">
                <a:tc>
                  <a:txBody>
                    <a:bodyPr/>
                    <a:lstStyle/>
                    <a:p>
                      <a:r>
                        <a:rPr lang="en-US" sz="1600" dirty="0" smtClean="0"/>
                        <a:t>Minimum</a:t>
                      </a:r>
                      <a:r>
                        <a:rPr lang="en-US" sz="1600" baseline="0" dirty="0" smtClean="0"/>
                        <a:t> Charge Time </a:t>
                      </a:r>
                      <a:endParaRPr lang="en-US" sz="1600" dirty="0"/>
                    </a:p>
                  </a:txBody>
                  <a:tcPr/>
                </a:tc>
                <a:tc>
                  <a:txBody>
                    <a:bodyPr/>
                    <a:lstStyle/>
                    <a:p>
                      <a:r>
                        <a:rPr lang="en-US" sz="1600" b="1" dirty="0" smtClean="0"/>
                        <a:t>Minimum Run Time for Storage</a:t>
                      </a:r>
                      <a:r>
                        <a:rPr lang="en-US" sz="1600" b="1" baseline="0" dirty="0" smtClean="0"/>
                        <a:t> DARD</a:t>
                      </a:r>
                      <a:endParaRPr lang="en-US" sz="1600" b="1" dirty="0"/>
                    </a:p>
                  </a:txBody>
                  <a:tcPr/>
                </a:tc>
                <a:extLst>
                  <a:ext uri="{0D108BD9-81ED-4DB2-BD59-A6C34878D82A}">
                    <a16:rowId xmlns:a16="http://schemas.microsoft.com/office/drawing/2014/main" val="10008"/>
                  </a:ext>
                </a:extLst>
              </a:tr>
              <a:tr h="319228">
                <a:tc>
                  <a:txBody>
                    <a:bodyPr/>
                    <a:lstStyle/>
                    <a:p>
                      <a:r>
                        <a:rPr lang="en-US" sz="1600" dirty="0" smtClean="0"/>
                        <a:t>Maximum</a:t>
                      </a:r>
                      <a:r>
                        <a:rPr lang="en-US" sz="1600" baseline="0" dirty="0" smtClean="0"/>
                        <a:t> Charge Time</a:t>
                      </a:r>
                      <a:endParaRPr lang="en-US" sz="1600" dirty="0"/>
                    </a:p>
                  </a:txBody>
                  <a:tcPr/>
                </a:tc>
                <a:tc>
                  <a:txBody>
                    <a:bodyPr/>
                    <a:lstStyle/>
                    <a:p>
                      <a:r>
                        <a:rPr lang="en-US" sz="1600" b="1" dirty="0" smtClean="0"/>
                        <a:t>Available</a:t>
                      </a:r>
                      <a:r>
                        <a:rPr lang="en-US" sz="1600" b="1" baseline="0" dirty="0" smtClean="0"/>
                        <a:t> Storage</a:t>
                      </a:r>
                      <a:r>
                        <a:rPr lang="en-US" sz="1600" b="1" kern="1200" baseline="0" dirty="0" smtClean="0">
                          <a:solidFill>
                            <a:srgbClr val="C00000"/>
                          </a:solidFill>
                          <a:latin typeface="+mn-lt"/>
                          <a:ea typeface="+mn-ea"/>
                          <a:cs typeface="+mn-cs"/>
                        </a:rPr>
                        <a:t>*</a:t>
                      </a:r>
                      <a:r>
                        <a:rPr lang="en-US" sz="1600" b="1" baseline="0" dirty="0" smtClean="0"/>
                        <a:t> </a:t>
                      </a:r>
                      <a:endParaRPr lang="en-US" sz="1600" b="1" dirty="0"/>
                    </a:p>
                  </a:txBody>
                  <a:tcPr/>
                </a:tc>
                <a:extLst>
                  <a:ext uri="{0D108BD9-81ED-4DB2-BD59-A6C34878D82A}">
                    <a16:rowId xmlns:a16="http://schemas.microsoft.com/office/drawing/2014/main" val="10009"/>
                  </a:ext>
                </a:extLst>
              </a:tr>
              <a:tr h="319228">
                <a:tc>
                  <a:txBody>
                    <a:bodyPr/>
                    <a:lstStyle/>
                    <a:p>
                      <a:r>
                        <a:rPr lang="en-US" sz="1600" dirty="0" smtClean="0"/>
                        <a:t>Minimum</a:t>
                      </a:r>
                      <a:r>
                        <a:rPr lang="en-US" sz="1600" baseline="0" dirty="0" smtClean="0"/>
                        <a:t> Run Time </a:t>
                      </a:r>
                      <a:endParaRPr lang="en-US" sz="1600" dirty="0"/>
                    </a:p>
                  </a:txBody>
                  <a:tcPr/>
                </a:tc>
                <a:tc>
                  <a:txBody>
                    <a:bodyPr/>
                    <a:lstStyle/>
                    <a:p>
                      <a:r>
                        <a:rPr lang="en-US" sz="1600" b="1" dirty="0" smtClean="0"/>
                        <a:t>Minimum Run</a:t>
                      </a:r>
                      <a:r>
                        <a:rPr lang="en-US" sz="1600" b="1" baseline="0" dirty="0" smtClean="0"/>
                        <a:t> Time for Generator Asset</a:t>
                      </a:r>
                      <a:endParaRPr lang="en-US" sz="1600" b="1" dirty="0"/>
                    </a:p>
                  </a:txBody>
                  <a:tcPr/>
                </a:tc>
                <a:extLst>
                  <a:ext uri="{0D108BD9-81ED-4DB2-BD59-A6C34878D82A}">
                    <a16:rowId xmlns:a16="http://schemas.microsoft.com/office/drawing/2014/main" val="10010"/>
                  </a:ext>
                </a:extLst>
              </a:tr>
              <a:tr h="31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Maximum</a:t>
                      </a:r>
                      <a:r>
                        <a:rPr lang="en-US" sz="1600" baseline="0" dirty="0" smtClean="0"/>
                        <a:t> Run Time</a:t>
                      </a:r>
                      <a:endParaRPr lang="en-US" sz="1600" dirty="0"/>
                    </a:p>
                  </a:txBody>
                  <a:tcPr/>
                </a:tc>
                <a:tc>
                  <a:txBody>
                    <a:bodyPr/>
                    <a:lstStyle/>
                    <a:p>
                      <a:r>
                        <a:rPr lang="en-US" sz="1600" b="1" dirty="0" smtClean="0"/>
                        <a:t>Available Energy </a:t>
                      </a:r>
                      <a:r>
                        <a:rPr lang="en-US" sz="1600" b="1" kern="1200" baseline="0" dirty="0" smtClean="0">
                          <a:solidFill>
                            <a:srgbClr val="C00000"/>
                          </a:solidFill>
                          <a:latin typeface="+mn-lt"/>
                          <a:ea typeface="+mn-ea"/>
                          <a:cs typeface="+mn-cs"/>
                        </a:rPr>
                        <a:t>*</a:t>
                      </a:r>
                      <a:endParaRPr lang="en-US" sz="1600" b="1" kern="1200" baseline="0" dirty="0">
                        <a:solidFill>
                          <a:srgbClr val="C00000"/>
                        </a:solidFill>
                        <a:latin typeface="+mn-lt"/>
                        <a:ea typeface="+mn-ea"/>
                        <a:cs typeface="+mn-cs"/>
                      </a:endParaRPr>
                    </a:p>
                  </a:txBody>
                  <a:tcPr/>
                </a:tc>
                <a:extLst>
                  <a:ext uri="{0D108BD9-81ED-4DB2-BD59-A6C34878D82A}">
                    <a16:rowId xmlns:a16="http://schemas.microsoft.com/office/drawing/2014/main" val="10011"/>
                  </a:ext>
                </a:extLst>
              </a:tr>
              <a:tr h="319228">
                <a:tc>
                  <a:txBody>
                    <a:bodyPr/>
                    <a:lstStyle/>
                    <a:p>
                      <a:r>
                        <a:rPr lang="en-US" sz="1600" dirty="0" smtClean="0"/>
                        <a:t>Charge</a:t>
                      </a:r>
                      <a:r>
                        <a:rPr lang="en-US" sz="1600" baseline="0" dirty="0" smtClean="0"/>
                        <a:t> Ramp Rate</a:t>
                      </a:r>
                      <a:endParaRPr lang="en-US" sz="1600" dirty="0"/>
                    </a:p>
                  </a:txBody>
                  <a:tcPr/>
                </a:tc>
                <a:tc>
                  <a:txBody>
                    <a:bodyPr/>
                    <a:lstStyle/>
                    <a:p>
                      <a:r>
                        <a:rPr lang="en-US" sz="1600" b="1" dirty="0" smtClean="0"/>
                        <a:t>Manual Response Rate for Storage DARD </a:t>
                      </a:r>
                      <a:endParaRPr lang="en-US" sz="1600" b="1" dirty="0"/>
                    </a:p>
                  </a:txBody>
                  <a:tcPr/>
                </a:tc>
                <a:extLst>
                  <a:ext uri="{0D108BD9-81ED-4DB2-BD59-A6C34878D82A}">
                    <a16:rowId xmlns:a16="http://schemas.microsoft.com/office/drawing/2014/main" val="10012"/>
                  </a:ext>
                </a:extLst>
              </a:tr>
              <a:tr h="319228">
                <a:tc>
                  <a:txBody>
                    <a:bodyPr/>
                    <a:lstStyle/>
                    <a:p>
                      <a:r>
                        <a:rPr lang="en-US" sz="1600" dirty="0" smtClean="0"/>
                        <a:t>Discharge Ramp</a:t>
                      </a:r>
                      <a:r>
                        <a:rPr lang="en-US" sz="1600" baseline="0" dirty="0" smtClean="0"/>
                        <a:t> Rate</a:t>
                      </a:r>
                      <a:endParaRPr lang="en-US" sz="1600" dirty="0"/>
                    </a:p>
                  </a:txBody>
                  <a:tcPr/>
                </a:tc>
                <a:tc>
                  <a:txBody>
                    <a:bodyPr/>
                    <a:lstStyle/>
                    <a:p>
                      <a:r>
                        <a:rPr lang="en-US" sz="1600" b="1" dirty="0" smtClean="0"/>
                        <a:t>Manual Response Rate </a:t>
                      </a:r>
                      <a:r>
                        <a:rPr lang="en-US" sz="1600" b="1" baseline="0" dirty="0" smtClean="0"/>
                        <a:t>for </a:t>
                      </a:r>
                      <a:r>
                        <a:rPr lang="en-US" sz="1600" b="1" dirty="0" smtClean="0"/>
                        <a:t>Generator Asset </a:t>
                      </a:r>
                      <a:endParaRPr lang="en-US" sz="1600" b="1" dirty="0"/>
                    </a:p>
                  </a:txBody>
                  <a:tcPr/>
                </a:tc>
                <a:extLst>
                  <a:ext uri="{0D108BD9-81ED-4DB2-BD59-A6C34878D82A}">
                    <a16:rowId xmlns:a16="http://schemas.microsoft.com/office/drawing/2014/main" val="10013"/>
                  </a:ext>
                </a:extLst>
              </a:tr>
            </a:tbl>
          </a:graphicData>
        </a:graphic>
      </p:graphicFrame>
      <p:sp>
        <p:nvSpPr>
          <p:cNvPr id="7" name="TextBox 6"/>
          <p:cNvSpPr txBox="1"/>
          <p:nvPr/>
        </p:nvSpPr>
        <p:spPr>
          <a:xfrm>
            <a:off x="380999" y="6011576"/>
            <a:ext cx="7324506" cy="338554"/>
          </a:xfrm>
          <a:prstGeom prst="rect">
            <a:avLst/>
          </a:prstGeom>
          <a:noFill/>
        </p:spPr>
        <p:txBody>
          <a:bodyPr wrap="none" rtlCol="0">
            <a:spAutoFit/>
          </a:bodyPr>
          <a:lstStyle/>
          <a:p>
            <a:r>
              <a:rPr lang="en-US" sz="1600" dirty="0" smtClean="0">
                <a:solidFill>
                  <a:srgbClr val="C00000"/>
                </a:solidFill>
              </a:rPr>
              <a:t>* State variables telemetered to ISO but not </a:t>
            </a:r>
            <a:r>
              <a:rPr lang="en-US" sz="1600" dirty="0">
                <a:solidFill>
                  <a:srgbClr val="C00000"/>
                </a:solidFill>
              </a:rPr>
              <a:t>included in Supply </a:t>
            </a:r>
            <a:r>
              <a:rPr lang="en-US" sz="1600" dirty="0" smtClean="0">
                <a:solidFill>
                  <a:srgbClr val="C00000"/>
                </a:solidFill>
              </a:rPr>
              <a:t>Offers </a:t>
            </a:r>
            <a:r>
              <a:rPr lang="en-US" sz="1600" dirty="0">
                <a:solidFill>
                  <a:srgbClr val="C00000"/>
                </a:solidFill>
              </a:rPr>
              <a:t>or Demand </a:t>
            </a:r>
            <a:r>
              <a:rPr lang="en-US" sz="1600" dirty="0" smtClean="0">
                <a:solidFill>
                  <a:srgbClr val="C00000"/>
                </a:solidFill>
              </a:rPr>
              <a:t>Bids</a:t>
            </a:r>
            <a:endParaRPr lang="en-US" sz="1600" dirty="0">
              <a:solidFill>
                <a:srgbClr val="C00000"/>
              </a:solidFill>
            </a:endParaRPr>
          </a:p>
        </p:txBody>
      </p:sp>
    </p:spTree>
    <p:extLst>
      <p:ext uri="{BB962C8B-B14F-4D97-AF65-F5344CB8AC3E}">
        <p14:creationId xmlns:p14="http://schemas.microsoft.com/office/powerpoint/2010/main" val="18391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17</a:t>
            </a:fld>
            <a:endParaRPr lang="en-US" dirty="0"/>
          </a:p>
        </p:txBody>
      </p:sp>
      <p:sp>
        <p:nvSpPr>
          <p:cNvPr id="4" name="Text Placeholder 3"/>
          <p:cNvSpPr>
            <a:spLocks noGrp="1"/>
          </p:cNvSpPr>
          <p:nvPr>
            <p:ph type="body" sz="quarter" idx="13"/>
          </p:nvPr>
        </p:nvSpPr>
        <p:spPr/>
        <p:txBody>
          <a:bodyPr/>
          <a:lstStyle/>
          <a:p>
            <a:r>
              <a:rPr lang="en-US" dirty="0" smtClean="0"/>
              <a:t> Account for State of Charge via Telemetered Values in RTEM </a:t>
            </a:r>
          </a:p>
          <a:p>
            <a:endParaRPr lang="en-US" dirty="0"/>
          </a:p>
        </p:txBody>
      </p:sp>
      <p:sp>
        <p:nvSpPr>
          <p:cNvPr id="5" name="Content Placeholder 4"/>
          <p:cNvSpPr>
            <a:spLocks noGrp="1"/>
          </p:cNvSpPr>
          <p:nvPr>
            <p:ph sz="quarter" idx="14"/>
          </p:nvPr>
        </p:nvSpPr>
        <p:spPr/>
        <p:txBody>
          <a:bodyPr>
            <a:normAutofit/>
          </a:bodyPr>
          <a:lstStyle/>
          <a:p>
            <a:r>
              <a:rPr lang="en-US" dirty="0" smtClean="0"/>
              <a:t>ESFs are required to telemeter their Available Energy and Available Storage to the ISO every 4 seconds</a:t>
            </a:r>
          </a:p>
          <a:p>
            <a:r>
              <a:rPr lang="en-US" dirty="0" smtClean="0"/>
              <a:t>Available Energy is a value that reflects the MWhs of energy available from an Electric Storage Facility for economic dispatch</a:t>
            </a:r>
          </a:p>
          <a:p>
            <a:r>
              <a:rPr lang="en-US" dirty="0" smtClean="0"/>
              <a:t>Available Storage is a value that reflects the MWhs of unused storage available from an Electric Storage Facility for economic dispatch of consumption</a:t>
            </a:r>
          </a:p>
          <a:p>
            <a:pPr lvl="1"/>
            <a:endParaRPr lang="en-US" dirty="0" smtClean="0"/>
          </a:p>
        </p:txBody>
      </p:sp>
    </p:spTree>
    <p:extLst>
      <p:ext uri="{BB962C8B-B14F-4D97-AF65-F5344CB8AC3E}">
        <p14:creationId xmlns:p14="http://schemas.microsoft.com/office/powerpoint/2010/main" val="409713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 Storage Facility Rules </a:t>
            </a:r>
          </a:p>
        </p:txBody>
      </p:sp>
      <p:sp>
        <p:nvSpPr>
          <p:cNvPr id="3" name="Slide Number Placeholder 2"/>
          <p:cNvSpPr>
            <a:spLocks noGrp="1"/>
          </p:cNvSpPr>
          <p:nvPr>
            <p:ph type="sldNum" sz="quarter" idx="12"/>
          </p:nvPr>
        </p:nvSpPr>
        <p:spPr/>
        <p:txBody>
          <a:bodyPr/>
          <a:lstStyle/>
          <a:p>
            <a:fld id="{F9D18D59-7AC8-45AE-9F52-DBA89AEC6EE0}" type="slidenum">
              <a:rPr lang="en-US" smtClean="0"/>
              <a:t>18</a:t>
            </a:fld>
            <a:endParaRPr lang="en-US" dirty="0"/>
          </a:p>
        </p:txBody>
      </p:sp>
      <p:sp>
        <p:nvSpPr>
          <p:cNvPr id="4" name="Text Placeholder 3"/>
          <p:cNvSpPr>
            <a:spLocks noGrp="1"/>
          </p:cNvSpPr>
          <p:nvPr>
            <p:ph type="body" sz="quarter" idx="13"/>
          </p:nvPr>
        </p:nvSpPr>
        <p:spPr/>
        <p:txBody>
          <a:bodyPr>
            <a:normAutofit/>
          </a:bodyPr>
          <a:lstStyle/>
          <a:p>
            <a:r>
              <a:rPr lang="en-US" dirty="0" smtClean="0"/>
              <a:t>Telemetered Values Ensure a Feasible Dispatch in the RTEM</a:t>
            </a:r>
            <a:endParaRPr lang="en-US" dirty="0"/>
          </a:p>
        </p:txBody>
      </p:sp>
      <p:sp>
        <p:nvSpPr>
          <p:cNvPr id="5" name="Content Placeholder 4"/>
          <p:cNvSpPr>
            <a:spLocks noGrp="1"/>
          </p:cNvSpPr>
          <p:nvPr>
            <p:ph sz="quarter" idx="14"/>
          </p:nvPr>
        </p:nvSpPr>
        <p:spPr/>
        <p:txBody>
          <a:bodyPr>
            <a:normAutofit lnSpcReduction="10000"/>
          </a:bodyPr>
          <a:lstStyle/>
          <a:p>
            <a:pPr marL="342900" lvl="1" indent="-342900">
              <a:spcBef>
                <a:spcPts val="1200"/>
              </a:spcBef>
              <a:buFont typeface="Arial" pitchFamily="34" charset="0"/>
              <a:buChar char="•"/>
            </a:pPr>
            <a:r>
              <a:rPr lang="en-US" sz="2400" dirty="0"/>
              <a:t>The ISO generally runs </a:t>
            </a:r>
            <a:r>
              <a:rPr lang="en-US" sz="2400" dirty="0" smtClean="0"/>
              <a:t>its dispatch </a:t>
            </a:r>
            <a:r>
              <a:rPr lang="en-US" sz="2400" dirty="0"/>
              <a:t>software every 10 to 15 minutes  </a:t>
            </a:r>
          </a:p>
          <a:p>
            <a:pPr marL="342900" lvl="1" indent="-342900">
              <a:spcBef>
                <a:spcPts val="1200"/>
              </a:spcBef>
              <a:buFont typeface="Arial" pitchFamily="34" charset="0"/>
              <a:buChar char="•"/>
            </a:pPr>
            <a:r>
              <a:rPr lang="en-US" sz="2400" dirty="0" smtClean="0"/>
              <a:t>To ensure that the dispatch is feasible, the </a:t>
            </a:r>
            <a:r>
              <a:rPr lang="en-US" sz="2400" dirty="0"/>
              <a:t>Maximum Consumption Limit </a:t>
            </a:r>
            <a:r>
              <a:rPr lang="en-US" sz="2400" dirty="0" smtClean="0"/>
              <a:t>must be re-declared </a:t>
            </a:r>
            <a:r>
              <a:rPr lang="en-US" sz="2400" dirty="0"/>
              <a:t>in real </a:t>
            </a:r>
            <a:r>
              <a:rPr lang="en-US" sz="2400" dirty="0" smtClean="0"/>
              <a:t>time to </a:t>
            </a:r>
            <a:r>
              <a:rPr lang="en-US" sz="2400" dirty="0"/>
              <a:t>ensure that an ESF can consume at this limit for 15 </a:t>
            </a:r>
            <a:r>
              <a:rPr lang="en-US" sz="2400" dirty="0" smtClean="0"/>
              <a:t>minutes based </a:t>
            </a:r>
            <a:r>
              <a:rPr lang="en-US" sz="2400" dirty="0"/>
              <a:t>on its Available Storage </a:t>
            </a:r>
            <a:r>
              <a:rPr lang="en-US" sz="2400" dirty="0" smtClean="0"/>
              <a:t>MWh  </a:t>
            </a:r>
            <a:endParaRPr lang="en-US" sz="2400" dirty="0"/>
          </a:p>
          <a:p>
            <a:r>
              <a:rPr lang="en-US" dirty="0" smtClean="0"/>
              <a:t>The Economic </a:t>
            </a:r>
            <a:r>
              <a:rPr lang="en-US" dirty="0"/>
              <a:t>Maximum </a:t>
            </a:r>
            <a:r>
              <a:rPr lang="en-US" dirty="0" smtClean="0"/>
              <a:t>parameter must be re-declared </a:t>
            </a:r>
            <a:r>
              <a:rPr lang="en-US" dirty="0"/>
              <a:t>in real time </a:t>
            </a:r>
            <a:r>
              <a:rPr lang="en-US" dirty="0" smtClean="0"/>
              <a:t>to </a:t>
            </a:r>
            <a:r>
              <a:rPr lang="en-US" dirty="0"/>
              <a:t>ensure that </a:t>
            </a:r>
            <a:r>
              <a:rPr lang="en-US" dirty="0" smtClean="0"/>
              <a:t>the ESF has enough Available Energy to </a:t>
            </a:r>
            <a:r>
              <a:rPr lang="en-US" dirty="0"/>
              <a:t>sustain operation </a:t>
            </a:r>
            <a:r>
              <a:rPr lang="en-US" dirty="0" smtClean="0"/>
              <a:t>for </a:t>
            </a:r>
            <a:r>
              <a:rPr lang="en-US" dirty="0"/>
              <a:t>one </a:t>
            </a:r>
            <a:r>
              <a:rPr lang="en-US" dirty="0" smtClean="0"/>
              <a:t>hour.  Doing so</a:t>
            </a:r>
            <a:r>
              <a:rPr lang="en-US" strike="sngStrike" dirty="0" smtClean="0">
                <a:solidFill>
                  <a:srgbClr val="FF0000"/>
                </a:solidFill>
              </a:rPr>
              <a:t>,</a:t>
            </a:r>
            <a:r>
              <a:rPr lang="en-US" dirty="0" smtClean="0"/>
              <a:t> enables the ISO to co-optimize the supply of energy and reserves and to  comply </a:t>
            </a:r>
            <a:r>
              <a:rPr lang="en-US" dirty="0"/>
              <a:t>with the NPCC’s one hour </a:t>
            </a:r>
            <a:r>
              <a:rPr lang="en-US" dirty="0" smtClean="0"/>
              <a:t>duration </a:t>
            </a:r>
            <a:r>
              <a:rPr lang="en-US" dirty="0"/>
              <a:t>requirement for </a:t>
            </a:r>
            <a:r>
              <a:rPr lang="en-US" dirty="0" smtClean="0"/>
              <a:t>reserves</a:t>
            </a:r>
          </a:p>
          <a:p>
            <a:endParaRPr lang="en-US" dirty="0"/>
          </a:p>
        </p:txBody>
      </p:sp>
    </p:spTree>
    <p:extLst>
      <p:ext uri="{BB962C8B-B14F-4D97-AF65-F5344CB8AC3E}">
        <p14:creationId xmlns:p14="http://schemas.microsoft.com/office/powerpoint/2010/main" val="130914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19</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Telemetered Values Ensure a Feasible Dispatch in the RTEM  (cont.)</a:t>
            </a:r>
            <a:endParaRPr lang="en-US" dirty="0"/>
          </a:p>
        </p:txBody>
      </p:sp>
      <p:sp>
        <p:nvSpPr>
          <p:cNvPr id="5" name="Content Placeholder 4"/>
          <p:cNvSpPr>
            <a:spLocks noGrp="1"/>
          </p:cNvSpPr>
          <p:nvPr>
            <p:ph sz="quarter" idx="14"/>
          </p:nvPr>
        </p:nvSpPr>
        <p:spPr/>
        <p:txBody>
          <a:bodyPr/>
          <a:lstStyle/>
          <a:p>
            <a:r>
              <a:rPr lang="en-US" dirty="0" smtClean="0"/>
              <a:t>If an ESF opts to self-dispatch, the Economic Maximum must be re-declared to ensure that the ESF can discharge at this rate for 15 minutes</a:t>
            </a:r>
          </a:p>
          <a:p>
            <a:pPr lvl="1"/>
            <a:r>
              <a:rPr lang="en-US" dirty="0" smtClean="0"/>
              <a:t>If the self-dispatch MW is greater than the MW discharge rate that can be sustained </a:t>
            </a:r>
            <a:r>
              <a:rPr lang="en-US" dirty="0"/>
              <a:t>for one hour </a:t>
            </a:r>
            <a:r>
              <a:rPr lang="en-US" dirty="0" smtClean="0"/>
              <a:t>based on Available Energy, no reserves will be counted on the ESF   </a:t>
            </a:r>
          </a:p>
          <a:p>
            <a:r>
              <a:rPr lang="en-US" dirty="0" smtClean="0"/>
              <a:t>Resources (including Limited Energy Resources) </a:t>
            </a:r>
            <a:r>
              <a:rPr lang="en-US" dirty="0"/>
              <a:t>do not </a:t>
            </a:r>
            <a:r>
              <a:rPr lang="en-US" dirty="0" smtClean="0"/>
              <a:t>submit a maximum run time or maximum </a:t>
            </a:r>
            <a:r>
              <a:rPr lang="en-US" dirty="0"/>
              <a:t>charge </a:t>
            </a:r>
            <a:r>
              <a:rPr lang="en-US" dirty="0" smtClean="0"/>
              <a:t>time in the RTEM</a:t>
            </a:r>
          </a:p>
          <a:p>
            <a:pPr lvl="1"/>
            <a:r>
              <a:rPr lang="en-US" dirty="0" smtClean="0"/>
              <a:t>The maximum run time for an ESF is determined by its Available Energy </a:t>
            </a:r>
          </a:p>
          <a:p>
            <a:pPr lvl="1"/>
            <a:r>
              <a:rPr lang="en-US" dirty="0" smtClean="0"/>
              <a:t>The maximum charge time for an ESF is determined by its Available Storage </a:t>
            </a:r>
          </a:p>
          <a:p>
            <a:endParaRPr lang="en-US" dirty="0"/>
          </a:p>
        </p:txBody>
      </p:sp>
    </p:spTree>
    <p:extLst>
      <p:ext uri="{BB962C8B-B14F-4D97-AF65-F5344CB8AC3E}">
        <p14:creationId xmlns:p14="http://schemas.microsoft.com/office/powerpoint/2010/main" val="315642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dirty="0" smtClean="0"/>
              <a:t>FERC Order No. 841 Compliance</a:t>
            </a:r>
            <a:endParaRPr lang="en-US" dirty="0"/>
          </a:p>
        </p:txBody>
      </p:sp>
      <p:sp>
        <p:nvSpPr>
          <p:cNvPr id="30" name="Text Placeholder 29"/>
          <p:cNvSpPr>
            <a:spLocks noGrp="1"/>
          </p:cNvSpPr>
          <p:nvPr>
            <p:ph type="body" sz="quarter" idx="12"/>
          </p:nvPr>
        </p:nvSpPr>
        <p:spPr>
          <a:xfrm>
            <a:off x="7010400" y="644232"/>
            <a:ext cx="1524000" cy="685800"/>
          </a:xfrm>
        </p:spPr>
        <p:txBody>
          <a:bodyPr>
            <a:normAutofit fontScale="92500" lnSpcReduction="20000"/>
          </a:bodyPr>
          <a:lstStyle/>
          <a:p>
            <a:r>
              <a:rPr lang="en-US" dirty="0" smtClean="0"/>
              <a:t>WMPP ID: 129</a:t>
            </a:r>
          </a:p>
        </p:txBody>
      </p:sp>
      <p:sp>
        <p:nvSpPr>
          <p:cNvPr id="31" name="Text Placeholder 30"/>
          <p:cNvSpPr>
            <a:spLocks noGrp="1"/>
          </p:cNvSpPr>
          <p:nvPr>
            <p:ph type="body" sz="quarter" idx="13"/>
          </p:nvPr>
        </p:nvSpPr>
        <p:spPr/>
        <p:txBody>
          <a:bodyPr/>
          <a:lstStyle/>
          <a:p>
            <a:r>
              <a:rPr lang="en-US" dirty="0" smtClean="0"/>
              <a:t>Filing Deadline: December 3, 2018</a:t>
            </a:r>
            <a:endParaRPr lang="en-US" dirty="0"/>
          </a:p>
        </p:txBody>
      </p:sp>
      <p:sp>
        <p:nvSpPr>
          <p:cNvPr id="16" name="Text Placeholder 15"/>
          <p:cNvSpPr>
            <a:spLocks noGrp="1"/>
          </p:cNvSpPr>
          <p:nvPr>
            <p:ph type="body" sz="quarter" idx="14"/>
          </p:nvPr>
        </p:nvSpPr>
        <p:spPr/>
        <p:txBody>
          <a:bodyPr>
            <a:normAutofit/>
          </a:bodyPr>
          <a:lstStyle/>
          <a:p>
            <a:r>
              <a:rPr lang="en-US" dirty="0" smtClean="0"/>
              <a:t>FERC Order No. 841 requires ISOs to establish a “participation model” (i.e., market rules) that facilitates the participation of Electric Storage Resources (ESRs) in RTO/ISO markets </a:t>
            </a:r>
          </a:p>
          <a:p>
            <a:pPr lvl="1"/>
            <a:r>
              <a:rPr lang="en-US" dirty="0" smtClean="0"/>
              <a:t>See Appendix B for a summary of participation model requirements</a:t>
            </a:r>
          </a:p>
          <a:p>
            <a:pPr lvl="1"/>
            <a:r>
              <a:rPr lang="en-US" dirty="0" smtClean="0"/>
              <a:t>Effective date for the Order: December 3, 2019 </a:t>
            </a:r>
          </a:p>
          <a:p>
            <a:r>
              <a:rPr lang="en-US" dirty="0" smtClean="0"/>
              <a:t>Enhanced Storage Participation changes (WMPP ID: 122), approved by the Participants Committee on August 24, largely (but not completely) meet the requirements of the Order</a:t>
            </a:r>
          </a:p>
          <a:p>
            <a:r>
              <a:rPr lang="en-US" dirty="0" smtClean="0"/>
              <a:t>Additional tariff changes are required to: </a:t>
            </a:r>
          </a:p>
          <a:p>
            <a:pPr lvl="1"/>
            <a:r>
              <a:rPr lang="en-US" dirty="0" smtClean="0"/>
              <a:t>Lower the minimum size requirement for the participation model  </a:t>
            </a:r>
          </a:p>
          <a:p>
            <a:pPr lvl="1"/>
            <a:r>
              <a:rPr lang="en-US" dirty="0" smtClean="0"/>
              <a:t>Make the participation model available to all storage technologies </a:t>
            </a:r>
          </a:p>
          <a:p>
            <a:pPr marL="457200" lvl="1" indent="0">
              <a:buNone/>
            </a:pPr>
            <a:endParaRPr lang="en-US" strike="sngStrike" dirty="0" smtClean="0">
              <a:solidFill>
                <a:srgbClr val="FF0000"/>
              </a:solidFill>
            </a:endParaRP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68385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Facility Rules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20</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Account for all Requisite Characteristics in Day-ahead Energy Market   </a:t>
            </a:r>
            <a:endParaRPr lang="en-US" dirty="0"/>
          </a:p>
        </p:txBody>
      </p:sp>
      <p:sp>
        <p:nvSpPr>
          <p:cNvPr id="5" name="Content Placeholder 4"/>
          <p:cNvSpPr>
            <a:spLocks noGrp="1"/>
          </p:cNvSpPr>
          <p:nvPr>
            <p:ph sz="quarter" idx="14"/>
          </p:nvPr>
        </p:nvSpPr>
        <p:spPr/>
        <p:txBody>
          <a:bodyPr>
            <a:normAutofit/>
          </a:bodyPr>
          <a:lstStyle/>
          <a:p>
            <a:r>
              <a:rPr lang="en-US" dirty="0" smtClean="0"/>
              <a:t>The day ahead energy market is economically optimized over a 24-hour period based on the bids of market participants</a:t>
            </a:r>
            <a:r>
              <a:rPr lang="en-US" strike="sngStrike" dirty="0" smtClean="0">
                <a:solidFill>
                  <a:srgbClr val="FF0000"/>
                </a:solidFill>
              </a:rPr>
              <a:t> </a:t>
            </a:r>
            <a:r>
              <a:rPr lang="en-US" dirty="0" smtClean="0"/>
              <a:t> </a:t>
            </a:r>
          </a:p>
          <a:p>
            <a:r>
              <a:rPr lang="en-US" dirty="0" smtClean="0"/>
              <a:t>ESFs can bid the same parameters into the day-ahead energy market (DAEM) as they can bid into the RTEM  </a:t>
            </a:r>
          </a:p>
          <a:p>
            <a:r>
              <a:rPr lang="en-US" dirty="0" smtClean="0"/>
              <a:t>ESFs have two bid parameters that can be used to account for available energy and available storage in the DAEM: </a:t>
            </a:r>
          </a:p>
          <a:p>
            <a:pPr lvl="1"/>
            <a:r>
              <a:rPr lang="en-US" dirty="0" smtClean="0"/>
              <a:t>Maximum Daily Energy Limit (MWh)</a:t>
            </a:r>
          </a:p>
          <a:p>
            <a:pPr lvl="2"/>
            <a:r>
              <a:rPr lang="en-US" dirty="0" smtClean="0"/>
              <a:t>Maximum amount of energy </a:t>
            </a:r>
            <a:r>
              <a:rPr lang="en-US" dirty="0"/>
              <a:t>the </a:t>
            </a:r>
            <a:r>
              <a:rPr lang="en-US" dirty="0" smtClean="0"/>
              <a:t>participant wants to sell for the </a:t>
            </a:r>
            <a:r>
              <a:rPr lang="en-US" dirty="0"/>
              <a:t>entire operating day </a:t>
            </a:r>
            <a:r>
              <a:rPr lang="en-US" dirty="0" smtClean="0"/>
              <a:t>	</a:t>
            </a:r>
          </a:p>
          <a:p>
            <a:pPr lvl="1"/>
            <a:r>
              <a:rPr lang="en-US" dirty="0" smtClean="0"/>
              <a:t>Maximum </a:t>
            </a:r>
            <a:r>
              <a:rPr lang="en-US" dirty="0"/>
              <a:t>Daily Consumption Limit (MWh</a:t>
            </a:r>
            <a:r>
              <a:rPr lang="en-US" dirty="0" smtClean="0"/>
              <a:t>)</a:t>
            </a:r>
          </a:p>
          <a:p>
            <a:pPr lvl="2"/>
            <a:r>
              <a:rPr lang="en-US" dirty="0" smtClean="0"/>
              <a:t>Maximum number of MWhs that the participant wants to buy for </a:t>
            </a:r>
            <a:r>
              <a:rPr lang="en-US" dirty="0"/>
              <a:t>the entire operating </a:t>
            </a:r>
            <a:r>
              <a:rPr lang="en-US" dirty="0" smtClean="0"/>
              <a:t>day </a:t>
            </a:r>
          </a:p>
          <a:p>
            <a:pPr marL="914400" lvl="2" indent="0">
              <a:buNone/>
            </a:pPr>
            <a:endParaRPr lang="en-US" dirty="0" smtClean="0"/>
          </a:p>
        </p:txBody>
      </p:sp>
    </p:spTree>
    <p:extLst>
      <p:ext uri="{BB962C8B-B14F-4D97-AF65-F5344CB8AC3E}">
        <p14:creationId xmlns:p14="http://schemas.microsoft.com/office/powerpoint/2010/main" val="31131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Response to participant Question </a:t>
            </a:r>
            <a:endParaRPr lang="en-US" dirty="0"/>
          </a:p>
        </p:txBody>
      </p:sp>
      <p:sp>
        <p:nvSpPr>
          <p:cNvPr id="4" name="Text Placeholder 3"/>
          <p:cNvSpPr>
            <a:spLocks noGrp="1"/>
          </p:cNvSpPr>
          <p:nvPr>
            <p:ph type="body" idx="1"/>
          </p:nvPr>
        </p:nvSpPr>
        <p:spPr/>
        <p:txBody>
          <a:bodyPr/>
          <a:lstStyle/>
          <a:p>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21</a:t>
            </a:fld>
            <a:endParaRPr lang="en-US" dirty="0"/>
          </a:p>
        </p:txBody>
      </p:sp>
    </p:spTree>
    <p:extLst>
      <p:ext uri="{BB962C8B-B14F-4D97-AF65-F5344CB8AC3E}">
        <p14:creationId xmlns:p14="http://schemas.microsoft.com/office/powerpoint/2010/main" val="2608927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Response to Participant Question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22</a:t>
            </a:fld>
            <a:endParaRPr lang="en-US" dirty="0"/>
          </a:p>
        </p:txBody>
      </p:sp>
      <p:sp>
        <p:nvSpPr>
          <p:cNvPr id="9" name="Text Placeholder 8"/>
          <p:cNvSpPr>
            <a:spLocks noGrp="1"/>
          </p:cNvSpPr>
          <p:nvPr>
            <p:ph type="body" sz="quarter" idx="13"/>
          </p:nvPr>
        </p:nvSpPr>
        <p:spPr/>
        <p:txBody>
          <a:bodyPr/>
          <a:lstStyle/>
          <a:p>
            <a:endParaRPr lang="en-US" dirty="0"/>
          </a:p>
        </p:txBody>
      </p:sp>
      <p:sp>
        <p:nvSpPr>
          <p:cNvPr id="5" name="Content Placeholder 4"/>
          <p:cNvSpPr>
            <a:spLocks noGrp="1"/>
          </p:cNvSpPr>
          <p:nvPr>
            <p:ph sz="quarter" idx="14"/>
          </p:nvPr>
        </p:nvSpPr>
        <p:spPr/>
        <p:txBody>
          <a:bodyPr>
            <a:normAutofit fontScale="92500"/>
          </a:bodyPr>
          <a:lstStyle/>
          <a:p>
            <a:r>
              <a:rPr lang="en-US" b="1" dirty="0" smtClean="0"/>
              <a:t>Question</a:t>
            </a:r>
            <a:r>
              <a:rPr lang="en-US" dirty="0" smtClean="0"/>
              <a:t>: Can you confirm that a 1 MW/2 MWh storage resource, interconnected in front of the meter, would be able to qualify for 1 MW of Capacity, given the two hour audit, even though under the ISO’s auto</a:t>
            </a:r>
            <a:r>
              <a:rPr lang="en-US" dirty="0"/>
              <a:t>matic</a:t>
            </a:r>
            <a:r>
              <a:rPr lang="en-US" dirty="0" smtClean="0">
                <a:solidFill>
                  <a:srgbClr val="FF0000"/>
                </a:solidFill>
              </a:rPr>
              <a:t> </a:t>
            </a:r>
            <a:r>
              <a:rPr lang="en-US" dirty="0" smtClean="0"/>
              <a:t>re-declaration of energy limits design, the resource would not be dispatched for 1 MW of energy for two hours?  </a:t>
            </a:r>
          </a:p>
          <a:p>
            <a:pPr lvl="0"/>
            <a:r>
              <a:rPr lang="en-US" b="1" dirty="0" smtClean="0"/>
              <a:t>ISO Response</a:t>
            </a:r>
            <a:r>
              <a:rPr lang="en-US" dirty="0" smtClean="0"/>
              <a:t>: If the storage device had 2 MWh of Available Energy at the beginning of the audit, the automatic re-declaration process would not hinder its ability to generate 1 MW for 2 hours. The Generator Asset would be placed into unit control mode (UCM) 3 (on line, non-dispatchable) at the beginning of the audit and would not be counted for reserves. This would enable the Generator Asset to discharge at 1 MW for two hours without regard to its re-declared Economic Maximum to meet the FCM audit requirement. </a:t>
            </a:r>
            <a:endParaRPr lang="en-US" dirty="0"/>
          </a:p>
        </p:txBody>
      </p:sp>
    </p:spTree>
    <p:extLst>
      <p:ext uri="{BB962C8B-B14F-4D97-AF65-F5344CB8AC3E}">
        <p14:creationId xmlns:p14="http://schemas.microsoft.com/office/powerpoint/2010/main" val="3530530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23</a:t>
            </a:fld>
            <a:endParaRPr lang="en-US" dirty="0"/>
          </a:p>
        </p:txBody>
      </p:sp>
      <p:sp>
        <p:nvSpPr>
          <p:cNvPr id="7" name="Text Placeholder 6"/>
          <p:cNvSpPr>
            <a:spLocks noGrp="1"/>
          </p:cNvSpPr>
          <p:nvPr>
            <p:ph type="body" sz="quarter" idx="13"/>
          </p:nvPr>
        </p:nvSpPr>
        <p:spPr/>
        <p:txBody>
          <a:bodyPr/>
          <a:lstStyle/>
          <a:p>
            <a:r>
              <a:rPr lang="en-US" dirty="0" smtClean="0"/>
              <a:t>FERC 841 Compliance</a:t>
            </a:r>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533458575"/>
              </p:ext>
            </p:extLst>
          </p:nvPr>
        </p:nvGraphicFramePr>
        <p:xfrm>
          <a:off x="457200" y="1600200"/>
          <a:ext cx="8229600" cy="39325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579120">
                <a:tc>
                  <a:txBody>
                    <a:bodyPr/>
                    <a:lstStyle/>
                    <a:p>
                      <a:r>
                        <a:rPr lang="en-US" b="1" dirty="0" smtClean="0"/>
                        <a:t>Market</a:t>
                      </a:r>
                      <a:r>
                        <a:rPr lang="en-US" b="1" baseline="0" dirty="0" smtClean="0"/>
                        <a:t> Committee Discussion </a:t>
                      </a:r>
                    </a:p>
                    <a:p>
                      <a:r>
                        <a:rPr lang="en-US" b="1" baseline="0" dirty="0" smtClean="0"/>
                        <a:t>July 2018</a:t>
                      </a:r>
                      <a:endParaRPr lang="en-US" b="1" dirty="0"/>
                    </a:p>
                  </a:txBody>
                  <a:tcPr marL="89777" marR="89777"/>
                </a:tc>
                <a:tc>
                  <a:txBody>
                    <a:bodyPr/>
                    <a:lstStyle/>
                    <a:p>
                      <a:r>
                        <a:rPr lang="en-US" dirty="0" smtClean="0"/>
                        <a:t>FERC Order</a:t>
                      </a:r>
                      <a:r>
                        <a:rPr lang="en-US" baseline="0" dirty="0" smtClean="0"/>
                        <a:t> 841 Requirements</a:t>
                      </a:r>
                      <a:endParaRPr lang="en-US" dirty="0"/>
                    </a:p>
                  </a:txBody>
                  <a:tcPr marL="89777" marR="89777" anchor="ctr"/>
                </a:tc>
                <a:extLst>
                  <a:ext uri="{0D108BD9-81ED-4DB2-BD59-A6C34878D82A}">
                    <a16:rowId xmlns:a16="http://schemas.microsoft.com/office/drawing/2014/main" val="10001"/>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 Discussion </a:t>
                      </a:r>
                      <a:endParaRPr lang="en-US" b="1" dirty="0" smtClean="0"/>
                    </a:p>
                    <a:p>
                      <a:r>
                        <a:rPr lang="en-US" b="1" dirty="0" smtClean="0"/>
                        <a:t>August 2018</a:t>
                      </a:r>
                      <a:endParaRPr lang="en-US" b="1" dirty="0"/>
                    </a:p>
                  </a:txBody>
                  <a:tcPr marL="89777" marR="89777"/>
                </a:tc>
                <a:tc>
                  <a:txBody>
                    <a:bodyPr/>
                    <a:lstStyle/>
                    <a:p>
                      <a:r>
                        <a:rPr lang="en-US" dirty="0" smtClean="0"/>
                        <a:t>Discuss Proposed Compliance Changes </a:t>
                      </a:r>
                      <a:endParaRPr lang="en-US" dirty="0"/>
                    </a:p>
                  </a:txBody>
                  <a:tcPr marL="89777" marR="89777" anchor="ctr"/>
                </a:tc>
                <a:extLst>
                  <a:ext uri="{0D108BD9-81ED-4DB2-BD59-A6C34878D82A}">
                    <a16:rowId xmlns:a16="http://schemas.microsoft.com/office/drawing/2014/main" val="10002"/>
                  </a:ext>
                </a:extLst>
              </a:tr>
              <a:tr h="579120">
                <a:tc>
                  <a:txBody>
                    <a:bodyPr/>
                    <a:lstStyle/>
                    <a:p>
                      <a:r>
                        <a:rPr lang="en-US" b="1" dirty="0" smtClean="0"/>
                        <a:t>Markets</a:t>
                      </a:r>
                      <a:r>
                        <a:rPr lang="en-US" b="1" baseline="0" dirty="0" smtClean="0"/>
                        <a:t> Committee </a:t>
                      </a:r>
                    </a:p>
                    <a:p>
                      <a:r>
                        <a:rPr lang="en-US" b="1" baseline="0" dirty="0" smtClean="0"/>
                        <a:t>September 2018</a:t>
                      </a:r>
                      <a:endParaRPr lang="en-US" b="1" dirty="0"/>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a:t>
                      </a:r>
                      <a:r>
                        <a:rPr lang="en-US" baseline="0" dirty="0" smtClean="0"/>
                        <a:t> Compliance Tariff Changes</a:t>
                      </a:r>
                      <a:endParaRPr lang="en-US" dirty="0"/>
                    </a:p>
                  </a:txBody>
                  <a:tcPr marL="89777" marR="89777" anchor="ctr"/>
                </a:tc>
                <a:extLst>
                  <a:ext uri="{0D108BD9-81ED-4DB2-BD59-A6C34878D82A}">
                    <a16:rowId xmlns:a16="http://schemas.microsoft.com/office/drawing/2014/main" val="10003"/>
                  </a:ext>
                </a:extLst>
              </a:tr>
              <a:tr h="822333">
                <a:tc>
                  <a:txBody>
                    <a:bodyPr/>
                    <a:lstStyle/>
                    <a:p>
                      <a:r>
                        <a:rPr lang="en-US" b="1" dirty="0" smtClean="0"/>
                        <a:t>Markets</a:t>
                      </a:r>
                      <a:r>
                        <a:rPr lang="en-US" b="1" baseline="0" dirty="0" smtClean="0"/>
                        <a:t> Committee </a:t>
                      </a:r>
                    </a:p>
                    <a:p>
                      <a:r>
                        <a:rPr lang="en-US" b="1" baseline="0" dirty="0" smtClean="0"/>
                        <a:t> October 2018 </a:t>
                      </a:r>
                      <a:endParaRPr lang="en-US" b="1" dirty="0" smtClean="0"/>
                    </a:p>
                    <a:p>
                      <a:endParaRPr lang="en-US" b="1" dirty="0"/>
                    </a:p>
                  </a:txBody>
                  <a:tcPr marL="89777" marR="89777"/>
                </a:tc>
                <a:tc>
                  <a:txBody>
                    <a:bodyPr/>
                    <a:lstStyle/>
                    <a:p>
                      <a:r>
                        <a:rPr lang="en-US" baseline="0" dirty="0" smtClean="0"/>
                        <a:t>Vote </a:t>
                      </a:r>
                      <a:endParaRPr lang="en-US" dirty="0"/>
                    </a:p>
                  </a:txBody>
                  <a:tcPr marL="89777" marR="89777" anchor="ctr"/>
                </a:tc>
                <a:extLst>
                  <a:ext uri="{0D108BD9-81ED-4DB2-BD59-A6C34878D82A}">
                    <a16:rowId xmlns:a16="http://schemas.microsoft.com/office/drawing/2014/main" val="10004"/>
                  </a:ext>
                </a:extLst>
              </a:tr>
              <a:tr h="457827">
                <a:tc>
                  <a:txBody>
                    <a:bodyPr/>
                    <a:lstStyle/>
                    <a:p>
                      <a:r>
                        <a:rPr lang="en-US" b="1" dirty="0" smtClean="0"/>
                        <a:t>Participants Committee</a:t>
                      </a:r>
                    </a:p>
                    <a:p>
                      <a:r>
                        <a:rPr lang="en-US" b="1" baseline="0" dirty="0" smtClean="0"/>
                        <a:t>November 2018</a:t>
                      </a:r>
                      <a:endParaRPr lang="en-US" b="1" dirty="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5"/>
                  </a:ext>
                </a:extLst>
              </a:tr>
            </a:tbl>
          </a:graphicData>
        </a:graphic>
      </p:graphicFrame>
      <p:sp>
        <p:nvSpPr>
          <p:cNvPr id="8" name="Rectangle 7"/>
          <p:cNvSpPr/>
          <p:nvPr/>
        </p:nvSpPr>
        <p:spPr>
          <a:xfrm>
            <a:off x="457199" y="5779532"/>
            <a:ext cx="3366947" cy="369332"/>
          </a:xfrm>
          <a:prstGeom prst="rect">
            <a:avLst/>
          </a:prstGeom>
        </p:spPr>
        <p:txBody>
          <a:bodyPr wrap="none">
            <a:spAutoFit/>
          </a:bodyPr>
          <a:lstStyle/>
          <a:p>
            <a:r>
              <a:rPr lang="en-US" b="1" dirty="0" smtClean="0"/>
              <a:t>Planned Effective </a:t>
            </a:r>
            <a:r>
              <a:rPr lang="en-US" b="1" dirty="0"/>
              <a:t>Date: </a:t>
            </a:r>
            <a:r>
              <a:rPr lang="en-US" dirty="0" smtClean="0"/>
              <a:t>Q4 2019</a:t>
            </a:r>
            <a:endParaRPr lang="en-US" dirty="0"/>
          </a:p>
        </p:txBody>
      </p:sp>
    </p:spTree>
    <p:extLst>
      <p:ext uri="{BB962C8B-B14F-4D97-AF65-F5344CB8AC3E}">
        <p14:creationId xmlns:p14="http://schemas.microsoft.com/office/powerpoint/2010/main" val="4116779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24</a:t>
            </a:fld>
            <a:endParaRPr lang="en-US" dirty="0"/>
          </a:p>
        </p:txBody>
      </p:sp>
    </p:spTree>
    <p:extLst>
      <p:ext uri="{BB962C8B-B14F-4D97-AF65-F5344CB8AC3E}">
        <p14:creationId xmlns:p14="http://schemas.microsoft.com/office/powerpoint/2010/main" val="277301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Appendix </a:t>
            </a:r>
            <a:r>
              <a:rPr lang="en-US" dirty="0"/>
              <a:t>a</a:t>
            </a:r>
          </a:p>
        </p:txBody>
      </p:sp>
      <p:sp>
        <p:nvSpPr>
          <p:cNvPr id="4" name="Text Placeholder 3"/>
          <p:cNvSpPr>
            <a:spLocks noGrp="1"/>
          </p:cNvSpPr>
          <p:nvPr>
            <p:ph type="body" idx="1"/>
          </p:nvPr>
        </p:nvSpPr>
        <p:spPr/>
        <p:txBody>
          <a:bodyPr/>
          <a:lstStyle/>
          <a:p>
            <a:r>
              <a:rPr lang="en-US" dirty="0"/>
              <a:t>Physical and Operational Characteristics </a:t>
            </a:r>
            <a:r>
              <a:rPr lang="en-US" dirty="0" smtClean="0"/>
              <a:t>to </a:t>
            </a:r>
            <a:r>
              <a:rPr lang="en-US" dirty="0"/>
              <a:t>be Accounted for in Storage Participation Model </a:t>
            </a:r>
            <a:r>
              <a:rPr lang="en-US" dirty="0" smtClean="0"/>
              <a:t>(Section </a:t>
            </a:r>
            <a:r>
              <a:rPr lang="en-US" dirty="0"/>
              <a:t>IV.E of </a:t>
            </a:r>
            <a:r>
              <a:rPr lang="en-US" dirty="0" smtClean="0"/>
              <a:t> FERC Order)</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pPr/>
              <a:t>25</a:t>
            </a:fld>
            <a:endParaRPr lang="en-US" dirty="0"/>
          </a:p>
        </p:txBody>
      </p:sp>
    </p:spTree>
    <p:extLst>
      <p:ext uri="{BB962C8B-B14F-4D97-AF65-F5344CB8AC3E}">
        <p14:creationId xmlns:p14="http://schemas.microsoft.com/office/powerpoint/2010/main" val="537045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5" name="Text Placeholder 4"/>
          <p:cNvSpPr>
            <a:spLocks noGrp="1"/>
          </p:cNvSpPr>
          <p:nvPr>
            <p:ph type="body" sz="quarter" idx="13"/>
          </p:nvPr>
        </p:nvSpPr>
        <p:spPr/>
        <p:txBody>
          <a:bodyPr>
            <a:normAutofit/>
          </a:bodyPr>
          <a:lstStyle/>
          <a:p>
            <a:r>
              <a:rPr lang="en-US" dirty="0" smtClean="0"/>
              <a:t>Must Account for the State of Charge (SOC)</a:t>
            </a:r>
            <a:endParaRPr lang="en-US" dirty="0"/>
          </a:p>
        </p:txBody>
      </p:sp>
      <p:graphicFrame>
        <p:nvGraphicFramePr>
          <p:cNvPr id="15" name="Content Placeholder 14"/>
          <p:cNvGraphicFramePr>
            <a:graphicFrameLocks noGrp="1"/>
          </p:cNvGraphicFramePr>
          <p:nvPr>
            <p:ph sz="quarter" idx="14"/>
            <p:extLst>
              <p:ext uri="{D42A27DB-BD31-4B8C-83A1-F6EECF244321}">
                <p14:modId xmlns:p14="http://schemas.microsoft.com/office/powerpoint/2010/main" val="129609970"/>
              </p:ext>
            </p:extLst>
          </p:nvPr>
        </p:nvGraphicFramePr>
        <p:xfrm>
          <a:off x="457200" y="1600200"/>
          <a:ext cx="8230272" cy="4127502"/>
        </p:xfrm>
        <a:graphic>
          <a:graphicData uri="http://schemas.openxmlformats.org/drawingml/2006/table">
            <a:tbl>
              <a:tblPr firstRow="1" firstCol="1" bandRow="1">
                <a:tableStyleId>{B301B821-A1FF-4177-AEE7-76D212191A09}</a:tableStyleId>
              </a:tblPr>
              <a:tblGrid>
                <a:gridCol w="2133600">
                  <a:extLst>
                    <a:ext uri="{9D8B030D-6E8A-4147-A177-3AD203B41FA5}">
                      <a16:colId xmlns:a16="http://schemas.microsoft.com/office/drawing/2014/main" val="20001"/>
                    </a:ext>
                  </a:extLst>
                </a:gridCol>
                <a:gridCol w="6096672">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8801" marR="78801" marT="0" marB="0" anchor="ctr"/>
                </a:tc>
                <a:tc>
                  <a:txBody>
                    <a:bodyPr/>
                    <a:lstStyle/>
                    <a:p>
                      <a:pPr marL="0" marR="0" algn="ctr">
                        <a:lnSpc>
                          <a:spcPct val="115000"/>
                        </a:lnSpc>
                        <a:spcBef>
                          <a:spcPts val="0"/>
                        </a:spcBef>
                        <a:spcAft>
                          <a:spcPts val="1000"/>
                        </a:spcAft>
                        <a:tabLst>
                          <a:tab pos="0" algn="l"/>
                          <a:tab pos="342900" algn="l"/>
                        </a:tabLst>
                      </a:pPr>
                      <a:r>
                        <a:rPr lang="en-US" sz="1600" kern="1200" dirty="0">
                          <a:effectLst/>
                        </a:rPr>
                        <a:t>Definition</a:t>
                      </a:r>
                      <a:endParaRPr lang="en-US" sz="1600" b="1" kern="1200" dirty="0">
                        <a:solidFill>
                          <a:schemeClr val="lt1"/>
                        </a:solidFill>
                        <a:effectLst/>
                        <a:latin typeface="+mn-lt"/>
                        <a:ea typeface="+mn-ea"/>
                        <a:cs typeface="+mn-cs"/>
                      </a:endParaRPr>
                    </a:p>
                  </a:txBody>
                  <a:tcPr marL="78801" marR="78801" marT="0" marB="0" anchor="ctr"/>
                </a:tc>
                <a:extLst>
                  <a:ext uri="{0D108BD9-81ED-4DB2-BD59-A6C34878D82A}">
                    <a16:rowId xmlns:a16="http://schemas.microsoft.com/office/drawing/2014/main" val="10000"/>
                  </a:ext>
                </a:extLst>
              </a:tr>
              <a:tr h="1248834">
                <a:tc>
                  <a:txBody>
                    <a:bodyPr/>
                    <a:lstStyle/>
                    <a:p>
                      <a:pPr marL="0" marR="0">
                        <a:lnSpc>
                          <a:spcPct val="115000"/>
                        </a:lnSpc>
                        <a:spcBef>
                          <a:spcPts val="0"/>
                        </a:spcBef>
                        <a:spcAft>
                          <a:spcPts val="1000"/>
                        </a:spcAft>
                        <a:tabLst>
                          <a:tab pos="0" algn="l"/>
                          <a:tab pos="342900" algn="l"/>
                        </a:tabLst>
                      </a:pPr>
                      <a:r>
                        <a:rPr lang="en-US" sz="1600" dirty="0">
                          <a:effectLst/>
                        </a:rPr>
                        <a:t>State of Charge</a:t>
                      </a:r>
                      <a:endParaRPr lang="en-US" sz="1600" b="1" dirty="0">
                        <a:effectLst/>
                        <a:latin typeface="Calibri"/>
                        <a:ea typeface="Calibri"/>
                        <a:cs typeface="Times New Roman"/>
                      </a:endParaRPr>
                    </a:p>
                  </a:txBody>
                  <a:tcPr marL="78801" marR="78801"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amount of energy stored in proportion to the limit on the amount of energy that can be stored, typically expressed as a percentage.  It represents the forecasted starting State of Charge for the market interval being offered into.</a:t>
                      </a:r>
                      <a:endParaRPr lang="en-US" sz="1600" dirty="0">
                        <a:effectLst/>
                        <a:latin typeface="Calibri"/>
                        <a:ea typeface="Calibri"/>
                        <a:cs typeface="Times New Roman"/>
                      </a:endParaRPr>
                    </a:p>
                  </a:txBody>
                  <a:tcPr marL="78801" marR="78801" marT="0" marB="0"/>
                </a:tc>
                <a:extLst>
                  <a:ext uri="{0D108BD9-81ED-4DB2-BD59-A6C34878D82A}">
                    <a16:rowId xmlns:a16="http://schemas.microsoft.com/office/drawing/2014/main" val="10001"/>
                  </a:ext>
                </a:extLst>
              </a:tr>
              <a:tr h="1248834">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Maximum State of Charge</a:t>
                      </a:r>
                    </a:p>
                  </a:txBody>
                  <a:tcPr marL="78801" marR="78801" marT="0" marB="0"/>
                </a:tc>
                <a:tc>
                  <a:txBody>
                    <a:bodyPr/>
                    <a:lstStyle/>
                    <a:p>
                      <a:pPr marL="0" marR="0">
                        <a:lnSpc>
                          <a:spcPct val="115000"/>
                        </a:lnSpc>
                        <a:spcBef>
                          <a:spcPts val="0"/>
                        </a:spcBef>
                        <a:spcAft>
                          <a:spcPts val="1000"/>
                        </a:spcAft>
                        <a:tabLst>
                          <a:tab pos="0" algn="l"/>
                          <a:tab pos="342900" algn="l"/>
                        </a:tabLst>
                      </a:pPr>
                      <a:r>
                        <a:rPr lang="en-US" sz="1600" dirty="0" smtClean="0">
                          <a:effectLst/>
                        </a:rPr>
                        <a:t>A </a:t>
                      </a:r>
                      <a:r>
                        <a:rPr lang="en-US" sz="1600" dirty="0">
                          <a:effectLst/>
                        </a:rPr>
                        <a:t>State of Charge value that should not be exceeded (i.e., gone above) when a resource using the participation model for electric storage resources is receiving electric energy from the grid (e.g., 95% State of Charge</a:t>
                      </a:r>
                      <a:r>
                        <a:rPr lang="en-US" sz="1600" dirty="0" smtClean="0">
                          <a:effectLst/>
                        </a:rPr>
                        <a:t>). </a:t>
                      </a:r>
                      <a:r>
                        <a:rPr lang="en-US" sz="1600" dirty="0" smtClean="0">
                          <a:solidFill>
                            <a:srgbClr val="000000"/>
                          </a:solidFill>
                          <a:effectLst/>
                        </a:rPr>
                        <a:t>*</a:t>
                      </a:r>
                      <a:r>
                        <a:rPr lang="en-US" sz="1600" baseline="0" dirty="0" smtClean="0">
                          <a:effectLst/>
                        </a:rPr>
                        <a:t> </a:t>
                      </a:r>
                      <a:endParaRPr lang="en-US" sz="1600" dirty="0">
                        <a:effectLst/>
                        <a:latin typeface="Calibri"/>
                        <a:ea typeface="Calibri"/>
                        <a:cs typeface="Times New Roman"/>
                      </a:endParaRPr>
                    </a:p>
                  </a:txBody>
                  <a:tcPr marL="78801" marR="78801" marT="0" marB="0"/>
                </a:tc>
                <a:extLst>
                  <a:ext uri="{0D108BD9-81ED-4DB2-BD59-A6C34878D82A}">
                    <a16:rowId xmlns:a16="http://schemas.microsoft.com/office/drawing/2014/main" val="10002"/>
                  </a:ext>
                </a:extLst>
              </a:tr>
              <a:tr h="1248834">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Minimum State of Charge</a:t>
                      </a:r>
                    </a:p>
                  </a:txBody>
                  <a:tcPr marL="78801" marR="78801" marT="0" marB="0"/>
                </a:tc>
                <a:tc>
                  <a:txBody>
                    <a:bodyPr/>
                    <a:lstStyle/>
                    <a:p>
                      <a:pPr marL="0" marR="0">
                        <a:lnSpc>
                          <a:spcPct val="115000"/>
                        </a:lnSpc>
                        <a:spcBef>
                          <a:spcPts val="0"/>
                        </a:spcBef>
                        <a:spcAft>
                          <a:spcPts val="1000"/>
                        </a:spcAft>
                        <a:tabLst>
                          <a:tab pos="0" algn="l"/>
                          <a:tab pos="342900" algn="l"/>
                        </a:tabLst>
                      </a:pPr>
                      <a:r>
                        <a:rPr lang="en-US" sz="1600" dirty="0" smtClean="0">
                          <a:effectLst/>
                        </a:rPr>
                        <a:t>A </a:t>
                      </a:r>
                      <a:r>
                        <a:rPr lang="en-US" sz="1600" dirty="0">
                          <a:effectLst/>
                        </a:rPr>
                        <a:t>State of Charge value that should not be exceeded (i.e., gone below) when a resource using the participation model for electric storage resources is injecting electric energy to the grid (e.g., 5% State of Charge</a:t>
                      </a:r>
                      <a:r>
                        <a:rPr lang="en-US" sz="1600" dirty="0" smtClean="0">
                          <a:effectLst/>
                        </a:rPr>
                        <a:t>).</a:t>
                      </a:r>
                      <a:r>
                        <a:rPr lang="en-US" sz="1600" dirty="0" smtClean="0">
                          <a:solidFill>
                            <a:srgbClr val="000000"/>
                          </a:solidFill>
                          <a:effectLst/>
                        </a:rPr>
                        <a:t>*</a:t>
                      </a:r>
                      <a:endParaRPr lang="en-US" sz="1600" dirty="0">
                        <a:solidFill>
                          <a:srgbClr val="000000"/>
                        </a:solidFill>
                        <a:effectLst/>
                        <a:latin typeface="Calibri"/>
                        <a:ea typeface="Calibri"/>
                        <a:cs typeface="Times New Roman"/>
                      </a:endParaRPr>
                    </a:p>
                  </a:txBody>
                  <a:tcPr marL="78801" marR="78801" marT="0" marB="0"/>
                </a:tc>
                <a:extLst>
                  <a:ext uri="{0D108BD9-81ED-4DB2-BD59-A6C34878D82A}">
                    <a16:rowId xmlns:a16="http://schemas.microsoft.com/office/drawing/2014/main" val="10003"/>
                  </a:ext>
                </a:extLst>
              </a:tr>
            </a:tbl>
          </a:graphicData>
        </a:graphic>
      </p:graphicFrame>
      <p:sp>
        <p:nvSpPr>
          <p:cNvPr id="3" name="TextBox 2"/>
          <p:cNvSpPr txBox="1"/>
          <p:nvPr/>
        </p:nvSpPr>
        <p:spPr>
          <a:xfrm>
            <a:off x="424543" y="5791200"/>
            <a:ext cx="8884035" cy="461665"/>
          </a:xfrm>
          <a:prstGeom prst="rect">
            <a:avLst/>
          </a:prstGeom>
          <a:noFill/>
        </p:spPr>
        <p:txBody>
          <a:bodyPr wrap="none" rtlCol="0">
            <a:spAutoFit/>
          </a:bodyPr>
          <a:lstStyle/>
          <a:p>
            <a:r>
              <a:rPr lang="en-US" sz="1200" dirty="0">
                <a:solidFill>
                  <a:srgbClr val="000000"/>
                </a:solidFill>
              </a:rPr>
              <a:t>*</a:t>
            </a:r>
            <a:r>
              <a:rPr lang="en-US" sz="1200" b="1" dirty="0">
                <a:solidFill>
                  <a:srgbClr val="000000"/>
                </a:solidFill>
              </a:rPr>
              <a:t>Note: These </a:t>
            </a:r>
            <a:r>
              <a:rPr lang="en-US" sz="1200" b="1" dirty="0" smtClean="0">
                <a:solidFill>
                  <a:srgbClr val="000000"/>
                </a:solidFill>
              </a:rPr>
              <a:t>values may either static  values  based </a:t>
            </a:r>
            <a:r>
              <a:rPr lang="en-US" sz="1200" b="1" dirty="0">
                <a:solidFill>
                  <a:srgbClr val="000000"/>
                </a:solidFill>
              </a:rPr>
              <a:t>on manufacturer specification or dynamic values depending on the operational </a:t>
            </a:r>
            <a:endParaRPr lang="en-US" sz="1200" b="1" dirty="0" smtClean="0">
              <a:solidFill>
                <a:srgbClr val="000000"/>
              </a:solidFill>
            </a:endParaRPr>
          </a:p>
          <a:p>
            <a:r>
              <a:rPr lang="en-US" sz="1200" b="1" dirty="0" smtClean="0">
                <a:solidFill>
                  <a:srgbClr val="000000"/>
                </a:solidFill>
              </a:rPr>
              <a:t>characteristics of </a:t>
            </a:r>
            <a:r>
              <a:rPr lang="en-US" sz="1200" b="1" dirty="0">
                <a:solidFill>
                  <a:srgbClr val="000000"/>
                </a:solidFill>
              </a:rPr>
              <a:t>the resource </a:t>
            </a:r>
            <a:r>
              <a:rPr lang="en-US" sz="1200" b="1" dirty="0" smtClean="0">
                <a:solidFill>
                  <a:srgbClr val="000000"/>
                </a:solidFill>
              </a:rPr>
              <a:t>(e.g. </a:t>
            </a:r>
            <a:r>
              <a:rPr lang="en-US" sz="1200" b="1" dirty="0">
                <a:solidFill>
                  <a:srgbClr val="000000"/>
                </a:solidFill>
              </a:rPr>
              <a:t>if it is providing </a:t>
            </a:r>
            <a:r>
              <a:rPr lang="en-US" sz="1200" b="1" dirty="0" smtClean="0">
                <a:solidFill>
                  <a:srgbClr val="000000"/>
                </a:solidFill>
              </a:rPr>
              <a:t>multiple services </a:t>
            </a:r>
            <a:r>
              <a:rPr lang="en-US" sz="1200" b="1" dirty="0">
                <a:solidFill>
                  <a:srgbClr val="000000"/>
                </a:solidFill>
              </a:rPr>
              <a:t>and needs to reserve part of its state of charge for another service) </a:t>
            </a:r>
          </a:p>
        </p:txBody>
      </p:sp>
    </p:spTree>
    <p:extLst>
      <p:ext uri="{BB962C8B-B14F-4D97-AF65-F5344CB8AC3E}">
        <p14:creationId xmlns:p14="http://schemas.microsoft.com/office/powerpoint/2010/main" val="1729317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5" name="Text Placeholder 4"/>
          <p:cNvSpPr>
            <a:spLocks noGrp="1"/>
          </p:cNvSpPr>
          <p:nvPr>
            <p:ph type="body" sz="quarter" idx="13"/>
          </p:nvPr>
        </p:nvSpPr>
        <p:spPr/>
        <p:txBody>
          <a:bodyPr>
            <a:normAutofit/>
          </a:bodyPr>
          <a:lstStyle/>
          <a:p>
            <a:r>
              <a:rPr lang="en-US" dirty="0" smtClean="0"/>
              <a:t>Must Account for the Dispatch Limits </a:t>
            </a:r>
            <a:endParaRPr lang="en-US"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750580733"/>
              </p:ext>
            </p:extLst>
          </p:nvPr>
        </p:nvGraphicFramePr>
        <p:xfrm>
          <a:off x="457200" y="1600200"/>
          <a:ext cx="8229837" cy="3552954"/>
        </p:xfrm>
        <a:graphic>
          <a:graphicData uri="http://schemas.openxmlformats.org/drawingml/2006/table">
            <a:tbl>
              <a:tblPr firstRow="1" firstCol="1" bandRow="1">
                <a:tableStyleId>{B301B821-A1FF-4177-AEE7-76D212191A09}</a:tableStyleId>
              </a:tblPr>
              <a:tblGrid>
                <a:gridCol w="2133600">
                  <a:extLst>
                    <a:ext uri="{9D8B030D-6E8A-4147-A177-3AD203B41FA5}">
                      <a16:colId xmlns:a16="http://schemas.microsoft.com/office/drawing/2014/main" val="20001"/>
                    </a:ext>
                  </a:extLst>
                </a:gridCol>
                <a:gridCol w="6096237">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4068" marR="74068" marT="0" marB="0" anchor="ctr"/>
                </a:tc>
                <a:tc>
                  <a:txBody>
                    <a:bodyPr/>
                    <a:lstStyle/>
                    <a:p>
                      <a:pPr marL="0" marR="0" algn="ctr">
                        <a:lnSpc>
                          <a:spcPct val="115000"/>
                        </a:lnSpc>
                        <a:spcBef>
                          <a:spcPts val="0"/>
                        </a:spcBef>
                        <a:spcAft>
                          <a:spcPts val="1000"/>
                        </a:spcAft>
                        <a:tabLst>
                          <a:tab pos="0" algn="l"/>
                          <a:tab pos="342900" algn="l"/>
                        </a:tabLst>
                      </a:pPr>
                      <a:r>
                        <a:rPr lang="en-US" sz="1600" kern="1200" dirty="0">
                          <a:effectLst/>
                        </a:rPr>
                        <a:t>Definition</a:t>
                      </a:r>
                      <a:endParaRPr lang="en-US" sz="1600" b="1" kern="1200" dirty="0">
                        <a:solidFill>
                          <a:schemeClr val="lt1"/>
                        </a:solidFill>
                        <a:effectLst/>
                        <a:latin typeface="+mn-lt"/>
                        <a:ea typeface="+mn-ea"/>
                        <a:cs typeface="+mn-cs"/>
                      </a:endParaRPr>
                    </a:p>
                  </a:txBody>
                  <a:tcPr marL="74068" marR="74068" marT="0" marB="0" anchor="ctr"/>
                </a:tc>
                <a:extLst>
                  <a:ext uri="{0D108BD9-81ED-4DB2-BD59-A6C34878D82A}">
                    <a16:rowId xmlns:a16="http://schemas.microsoft.com/office/drawing/2014/main" val="10000"/>
                  </a:ext>
                </a:extLst>
              </a:tr>
              <a:tr h="572007">
                <a:tc>
                  <a:txBody>
                    <a:bodyPr/>
                    <a:lstStyle/>
                    <a:p>
                      <a:pPr marL="0" marR="0">
                        <a:lnSpc>
                          <a:spcPct val="115000"/>
                        </a:lnSpc>
                        <a:spcBef>
                          <a:spcPts val="0"/>
                        </a:spcBef>
                        <a:spcAft>
                          <a:spcPts val="1000"/>
                        </a:spcAft>
                        <a:tabLst>
                          <a:tab pos="0" algn="l"/>
                          <a:tab pos="342900" algn="l"/>
                        </a:tabLst>
                      </a:pPr>
                      <a:r>
                        <a:rPr lang="en-US" sz="1600" dirty="0">
                          <a:effectLst/>
                        </a:rPr>
                        <a:t>Minimum Charge Limit </a:t>
                      </a:r>
                      <a:endParaRPr lang="en-US" sz="1600" b="1" dirty="0">
                        <a:effectLst/>
                        <a:latin typeface="Calibri"/>
                        <a:ea typeface="Calibri"/>
                        <a:cs typeface="Times New Roman"/>
                      </a:endParaRP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a:effectLst/>
                        </a:rPr>
                        <a:t>The minimum MW level that a resource using the participation model for electric storage resources can receive from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1"/>
                  </a:ext>
                </a:extLst>
              </a:tr>
              <a:tr h="866649">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Maximum Charge Limit</a:t>
                      </a: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maximum MW quantity of electric energy that a resource using the participation model for electric storage resources can receive from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2"/>
                  </a:ext>
                </a:extLst>
              </a:tr>
              <a:tr h="866649">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Minimum Discharge Limit </a:t>
                      </a: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a:effectLst/>
                        </a:rPr>
                        <a:t>The minimum MW output level that a resource using the participation model for electric storage resources can inject onto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3"/>
                  </a:ext>
                </a:extLst>
              </a:tr>
              <a:tr h="866649">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Maximum Discharge Limit</a:t>
                      </a:r>
                    </a:p>
                  </a:txBody>
                  <a:tcPr marL="74068" marR="7406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a:t>
                      </a:r>
                      <a:r>
                        <a:rPr lang="en-US" sz="1600" baseline="0" dirty="0" smtClean="0">
                          <a:effectLst/>
                        </a:rPr>
                        <a:t> </a:t>
                      </a:r>
                      <a:r>
                        <a:rPr lang="en-US" sz="1600" dirty="0" smtClean="0">
                          <a:effectLst/>
                        </a:rPr>
                        <a:t>maximum </a:t>
                      </a:r>
                      <a:r>
                        <a:rPr lang="en-US" sz="1600" dirty="0">
                          <a:effectLst/>
                        </a:rPr>
                        <a:t>MW quantity that a resource using the participation model for electric storage resources can inject to the grid.</a:t>
                      </a:r>
                      <a:endParaRPr lang="en-US" sz="1600" dirty="0">
                        <a:effectLst/>
                        <a:latin typeface="Calibri"/>
                        <a:ea typeface="Calibri"/>
                        <a:cs typeface="Times New Roman"/>
                      </a:endParaRPr>
                    </a:p>
                  </a:txBody>
                  <a:tcPr marL="74068" marR="7406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51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5" name="Text Placeholder 4"/>
          <p:cNvSpPr>
            <a:spLocks noGrp="1"/>
          </p:cNvSpPr>
          <p:nvPr>
            <p:ph type="body" sz="quarter" idx="13"/>
          </p:nvPr>
        </p:nvSpPr>
        <p:spPr/>
        <p:txBody>
          <a:bodyPr>
            <a:normAutofit/>
          </a:bodyPr>
          <a:lstStyle/>
          <a:p>
            <a:r>
              <a:rPr lang="en-US" dirty="0" smtClean="0"/>
              <a:t>Must Account for Intertemporal Constraints</a:t>
            </a:r>
            <a:endParaRPr lang="en-US" dirty="0"/>
          </a:p>
        </p:txBody>
      </p:sp>
      <p:graphicFrame>
        <p:nvGraphicFramePr>
          <p:cNvPr id="6" name="Content Placeholder 5"/>
          <p:cNvGraphicFramePr>
            <a:graphicFrameLocks noGrp="1"/>
          </p:cNvGraphicFramePr>
          <p:nvPr>
            <p:ph sz="quarter" idx="14"/>
            <p:extLst>
              <p:ext uri="{D42A27DB-BD31-4B8C-83A1-F6EECF244321}">
                <p14:modId xmlns:p14="http://schemas.microsoft.com/office/powerpoint/2010/main" val="2526505462"/>
              </p:ext>
            </p:extLst>
          </p:nvPr>
        </p:nvGraphicFramePr>
        <p:xfrm>
          <a:off x="457200" y="1600200"/>
          <a:ext cx="8228828" cy="4026408"/>
        </p:xfrm>
        <a:graphic>
          <a:graphicData uri="http://schemas.openxmlformats.org/drawingml/2006/table">
            <a:tbl>
              <a:tblPr firstRow="1" firstCol="1" bandRow="1">
                <a:tableStyleId>{B301B821-A1FF-4177-AEE7-76D212191A09}</a:tableStyleId>
              </a:tblPr>
              <a:tblGrid>
                <a:gridCol w="2209800">
                  <a:extLst>
                    <a:ext uri="{9D8B030D-6E8A-4147-A177-3AD203B41FA5}">
                      <a16:colId xmlns:a16="http://schemas.microsoft.com/office/drawing/2014/main" val="20001"/>
                    </a:ext>
                  </a:extLst>
                </a:gridCol>
                <a:gridCol w="6019028">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4748" marR="74748" marT="0" marB="0" anchor="ctr"/>
                </a:tc>
                <a:tc>
                  <a:txBody>
                    <a:bodyPr/>
                    <a:lstStyle/>
                    <a:p>
                      <a:pPr marL="0" marR="0" algn="ctr">
                        <a:lnSpc>
                          <a:spcPct val="115000"/>
                        </a:lnSpc>
                        <a:spcBef>
                          <a:spcPts val="0"/>
                        </a:spcBef>
                        <a:spcAft>
                          <a:spcPts val="1000"/>
                        </a:spcAft>
                        <a:tabLst>
                          <a:tab pos="0" algn="l"/>
                          <a:tab pos="342900" algn="l"/>
                        </a:tabLst>
                      </a:pPr>
                      <a:r>
                        <a:rPr lang="en-US" sz="1600" kern="1200" dirty="0">
                          <a:effectLst/>
                        </a:rPr>
                        <a:t>Definition</a:t>
                      </a:r>
                      <a:endParaRPr lang="en-US" sz="1600" b="1" kern="1200" dirty="0">
                        <a:solidFill>
                          <a:schemeClr val="lt1"/>
                        </a:solidFill>
                        <a:effectLst/>
                        <a:latin typeface="+mn-lt"/>
                        <a:ea typeface="+mn-ea"/>
                        <a:cs typeface="+mn-cs"/>
                      </a:endParaRPr>
                    </a:p>
                  </a:txBody>
                  <a:tcPr marL="74748" marR="74748" marT="0" marB="0" anchor="ctr"/>
                </a:tc>
                <a:extLst>
                  <a:ext uri="{0D108BD9-81ED-4DB2-BD59-A6C34878D82A}">
                    <a16:rowId xmlns:a16="http://schemas.microsoft.com/office/drawing/2014/main" val="10000"/>
                  </a:ext>
                </a:extLst>
              </a:tr>
              <a:tr h="795268">
                <a:tc>
                  <a:txBody>
                    <a:bodyPr/>
                    <a:lstStyle/>
                    <a:p>
                      <a:pPr marL="0" marR="0">
                        <a:lnSpc>
                          <a:spcPct val="115000"/>
                        </a:lnSpc>
                        <a:spcBef>
                          <a:spcPts val="0"/>
                        </a:spcBef>
                        <a:spcAft>
                          <a:spcPts val="1000"/>
                        </a:spcAft>
                        <a:tabLst>
                          <a:tab pos="0" algn="l"/>
                          <a:tab pos="342900" algn="l"/>
                        </a:tabLst>
                      </a:pPr>
                      <a:r>
                        <a:rPr lang="en-US" sz="1600" dirty="0">
                          <a:effectLst/>
                        </a:rPr>
                        <a:t>Minimum Charge Time</a:t>
                      </a:r>
                      <a:endParaRPr lang="en-US" sz="1600" b="1" dirty="0">
                        <a:effectLst/>
                        <a:latin typeface="Calibri"/>
                        <a:ea typeface="Calibri"/>
                        <a:cs typeface="Times New Roman"/>
                      </a:endParaRP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shortest duration that a resource using the participation model for electric storage resources is able to be dispatched by the RTO/ISO to receive electric energy from the grid </a:t>
                      </a:r>
                      <a:r>
                        <a:rPr lang="en-US" sz="1600" dirty="0" smtClean="0">
                          <a:effectLst/>
                        </a:rPr>
                        <a:t/>
                      </a:r>
                      <a:br>
                        <a:rPr lang="en-US" sz="1600" dirty="0" smtClean="0">
                          <a:effectLst/>
                        </a:rPr>
                      </a:br>
                      <a:r>
                        <a:rPr lang="en-US" sz="1600" dirty="0" smtClean="0">
                          <a:effectLst/>
                        </a:rPr>
                        <a:t>(</a:t>
                      </a:r>
                      <a:r>
                        <a:rPr lang="en-US" sz="1600" dirty="0">
                          <a:effectLst/>
                        </a:rPr>
                        <a:t>e.g., one hour).</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1"/>
                  </a:ext>
                </a:extLst>
              </a:tr>
              <a:tr h="795268">
                <a:tc>
                  <a:txBody>
                    <a:bodyPr/>
                    <a:lstStyle/>
                    <a:p>
                      <a:pPr marL="0" marR="0">
                        <a:lnSpc>
                          <a:spcPct val="115000"/>
                        </a:lnSpc>
                        <a:spcBef>
                          <a:spcPts val="0"/>
                        </a:spcBef>
                        <a:spcAft>
                          <a:spcPts val="1000"/>
                        </a:spcAft>
                        <a:tabLst>
                          <a:tab pos="0" algn="l"/>
                          <a:tab pos="342900" algn="l"/>
                        </a:tabLst>
                      </a:pPr>
                      <a:r>
                        <a:rPr lang="en-US" sz="1600" dirty="0">
                          <a:effectLst/>
                        </a:rPr>
                        <a:t>Maximum Charge </a:t>
                      </a:r>
                      <a:r>
                        <a:rPr lang="en-US" sz="1600" dirty="0" smtClean="0">
                          <a:effectLst/>
                        </a:rPr>
                        <a:t>Time</a:t>
                      </a:r>
                      <a:r>
                        <a:rPr lang="en-US" sz="1200" b="1" kern="1200" dirty="0" smtClean="0">
                          <a:solidFill>
                            <a:srgbClr val="000000"/>
                          </a:solidFill>
                          <a:latin typeface="+mn-lt"/>
                          <a:ea typeface="+mn-ea"/>
                          <a:cs typeface="+mn-cs"/>
                        </a:rPr>
                        <a:t>*</a:t>
                      </a:r>
                      <a:endParaRPr lang="en-US" sz="1200" b="1" kern="1200" dirty="0">
                        <a:solidFill>
                          <a:srgbClr val="000000"/>
                        </a:solidFill>
                        <a:latin typeface="+mn-lt"/>
                        <a:ea typeface="+mn-ea"/>
                        <a:cs typeface="+mn-cs"/>
                      </a:endParaRP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maximum duration that a resource using the participation model for electric storage resources is able to be dispatched by the RTO/ISO to receive electric energy from the grid (e.g., four hours).</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2"/>
                  </a:ext>
                </a:extLst>
              </a:tr>
              <a:tr h="795268">
                <a:tc>
                  <a:txBody>
                    <a:bodyPr/>
                    <a:lstStyle/>
                    <a:p>
                      <a:pPr marL="0" marR="0">
                        <a:lnSpc>
                          <a:spcPct val="115000"/>
                        </a:lnSpc>
                        <a:spcBef>
                          <a:spcPts val="0"/>
                        </a:spcBef>
                        <a:spcAft>
                          <a:spcPts val="1000"/>
                        </a:spcAft>
                        <a:tabLst>
                          <a:tab pos="0" algn="l"/>
                          <a:tab pos="342900" algn="l"/>
                        </a:tabLst>
                      </a:pPr>
                      <a:r>
                        <a:rPr lang="en-US" sz="1600" b="1" kern="1200" dirty="0">
                          <a:solidFill>
                            <a:schemeClr val="dk1"/>
                          </a:solidFill>
                          <a:effectLst/>
                          <a:latin typeface="+mn-lt"/>
                          <a:ea typeface="+mn-ea"/>
                          <a:cs typeface="+mn-cs"/>
                        </a:rPr>
                        <a:t>Minimum Run Time</a:t>
                      </a: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minimum amount of time that a resource using the participation model for electric storage resources is able to inject electric energy to the grid (e.g., one hour).</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3"/>
                  </a:ext>
                </a:extLst>
              </a:tr>
              <a:tr h="795268">
                <a:tc>
                  <a:txBody>
                    <a:bodyPr/>
                    <a:lstStyle/>
                    <a:p>
                      <a:pPr marL="0" marR="0">
                        <a:lnSpc>
                          <a:spcPct val="115000"/>
                        </a:lnSpc>
                        <a:spcBef>
                          <a:spcPts val="0"/>
                        </a:spcBef>
                        <a:spcAft>
                          <a:spcPts val="1000"/>
                        </a:spcAft>
                        <a:tabLst>
                          <a:tab pos="0" algn="l"/>
                          <a:tab pos="342900" algn="l"/>
                        </a:tabLst>
                      </a:pPr>
                      <a:r>
                        <a:rPr lang="en-US" sz="1600" dirty="0">
                          <a:effectLst/>
                        </a:rPr>
                        <a:t>Maximum Run </a:t>
                      </a:r>
                      <a:r>
                        <a:rPr lang="en-US" sz="1600" dirty="0" smtClean="0">
                          <a:effectLst/>
                        </a:rPr>
                        <a:t>Time</a:t>
                      </a:r>
                      <a:r>
                        <a:rPr lang="en-US" sz="1200" b="1" kern="1200" dirty="0" smtClean="0">
                          <a:solidFill>
                            <a:srgbClr val="000000"/>
                          </a:solidFill>
                          <a:latin typeface="+mn-lt"/>
                          <a:ea typeface="+mn-ea"/>
                          <a:cs typeface="+mn-cs"/>
                        </a:rPr>
                        <a:t>*</a:t>
                      </a:r>
                      <a:endParaRPr lang="en-US" sz="1200" b="1" kern="1200" dirty="0">
                        <a:solidFill>
                          <a:srgbClr val="000000"/>
                        </a:solidFill>
                        <a:latin typeface="+mn-lt"/>
                        <a:ea typeface="+mn-ea"/>
                        <a:cs typeface="+mn-cs"/>
                      </a:endParaRPr>
                    </a:p>
                  </a:txBody>
                  <a:tcPr marL="74748" marR="74748" marT="0" marB="0"/>
                </a:tc>
                <a:tc>
                  <a:txBody>
                    <a:bodyPr/>
                    <a:lstStyle/>
                    <a:p>
                      <a:pPr marL="0" marR="0">
                        <a:lnSpc>
                          <a:spcPct val="115000"/>
                        </a:lnSpc>
                        <a:spcBef>
                          <a:spcPts val="0"/>
                        </a:spcBef>
                        <a:spcAft>
                          <a:spcPts val="1000"/>
                        </a:spcAft>
                        <a:tabLst>
                          <a:tab pos="0" algn="l"/>
                          <a:tab pos="342900" algn="l"/>
                        </a:tabLst>
                      </a:pPr>
                      <a:r>
                        <a:rPr lang="en-US" sz="1600" dirty="0" smtClean="0">
                          <a:effectLst/>
                        </a:rPr>
                        <a:t>The </a:t>
                      </a:r>
                      <a:r>
                        <a:rPr lang="en-US" sz="1600" dirty="0">
                          <a:effectLst/>
                        </a:rPr>
                        <a:t>maximum amount of time that a resource using the participation model for electric storage resources is able to inject electric energy to the grid (e.g., four hours).</a:t>
                      </a:r>
                      <a:endParaRPr lang="en-US" sz="1600" dirty="0">
                        <a:effectLst/>
                        <a:latin typeface="Calibri"/>
                        <a:ea typeface="Calibri"/>
                        <a:cs typeface="Times New Roman"/>
                      </a:endParaRPr>
                    </a:p>
                  </a:txBody>
                  <a:tcPr marL="74748" marR="74748"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457200" y="5715000"/>
            <a:ext cx="7924800" cy="307777"/>
          </a:xfrm>
          <a:prstGeom prst="rect">
            <a:avLst/>
          </a:prstGeom>
          <a:noFill/>
        </p:spPr>
        <p:txBody>
          <a:bodyPr wrap="square" rtlCol="0">
            <a:spAutoFit/>
          </a:bodyPr>
          <a:lstStyle/>
          <a:p>
            <a:r>
              <a:rPr lang="en-US" sz="1400" b="1" dirty="0" smtClean="0">
                <a:solidFill>
                  <a:srgbClr val="000000"/>
                </a:solidFill>
              </a:rPr>
              <a:t>*May be required to ensure that the duration of the dispatch is feasible    </a:t>
            </a:r>
            <a:endParaRPr lang="en-US" sz="1400" b="1" dirty="0">
              <a:solidFill>
                <a:srgbClr val="000000"/>
              </a:solidFill>
            </a:endParaRPr>
          </a:p>
        </p:txBody>
      </p:sp>
    </p:spTree>
    <p:extLst>
      <p:ext uri="{BB962C8B-B14F-4D97-AF65-F5344CB8AC3E}">
        <p14:creationId xmlns:p14="http://schemas.microsoft.com/office/powerpoint/2010/main" val="887928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Storage Participation Model</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5" name="Text Placeholder 4"/>
          <p:cNvSpPr>
            <a:spLocks noGrp="1"/>
          </p:cNvSpPr>
          <p:nvPr>
            <p:ph type="body" sz="quarter" idx="13"/>
          </p:nvPr>
        </p:nvSpPr>
        <p:spPr/>
        <p:txBody>
          <a:bodyPr/>
          <a:lstStyle/>
          <a:p>
            <a:r>
              <a:rPr lang="en-US" dirty="0" smtClean="0"/>
              <a:t>Must Account for Ramp Rates </a:t>
            </a:r>
            <a:endParaRPr lang="en-US" dirty="0"/>
          </a:p>
        </p:txBody>
      </p:sp>
      <p:graphicFrame>
        <p:nvGraphicFramePr>
          <p:cNvPr id="7" name="Content Placeholder 6"/>
          <p:cNvGraphicFramePr>
            <a:graphicFrameLocks noGrp="1"/>
          </p:cNvGraphicFramePr>
          <p:nvPr>
            <p:ph sz="quarter" idx="14"/>
            <p:extLst>
              <p:ext uri="{D42A27DB-BD31-4B8C-83A1-F6EECF244321}">
                <p14:modId xmlns:p14="http://schemas.microsoft.com/office/powerpoint/2010/main" val="2210692291"/>
              </p:ext>
            </p:extLst>
          </p:nvPr>
        </p:nvGraphicFramePr>
        <p:xfrm>
          <a:off x="457200" y="1600200"/>
          <a:ext cx="8228792" cy="2063496"/>
        </p:xfrm>
        <a:graphic>
          <a:graphicData uri="http://schemas.openxmlformats.org/drawingml/2006/table">
            <a:tbl>
              <a:tblPr firstRow="1" firstCol="1" bandRow="1">
                <a:tableStyleId>{B301B821-A1FF-4177-AEE7-76D212191A09}</a:tableStyleId>
              </a:tblPr>
              <a:tblGrid>
                <a:gridCol w="2133600">
                  <a:extLst>
                    <a:ext uri="{9D8B030D-6E8A-4147-A177-3AD203B41FA5}">
                      <a16:colId xmlns:a16="http://schemas.microsoft.com/office/drawing/2014/main" val="20001"/>
                    </a:ext>
                  </a:extLst>
                </a:gridCol>
                <a:gridCol w="6095192">
                  <a:extLst>
                    <a:ext uri="{9D8B030D-6E8A-4147-A177-3AD203B41FA5}">
                      <a16:colId xmlns:a16="http://schemas.microsoft.com/office/drawing/2014/main" val="20002"/>
                    </a:ext>
                  </a:extLst>
                </a:gridCol>
              </a:tblGrid>
              <a:tr h="381000">
                <a:tc>
                  <a:txBody>
                    <a:bodyPr/>
                    <a:lstStyle/>
                    <a:p>
                      <a:pPr marL="0" marR="0" algn="ctr">
                        <a:lnSpc>
                          <a:spcPct val="115000"/>
                        </a:lnSpc>
                        <a:spcBef>
                          <a:spcPts val="0"/>
                        </a:spcBef>
                        <a:spcAft>
                          <a:spcPts val="1000"/>
                        </a:spcAft>
                        <a:tabLst>
                          <a:tab pos="0" algn="l"/>
                          <a:tab pos="342900" algn="l"/>
                        </a:tabLst>
                      </a:pPr>
                      <a:r>
                        <a:rPr lang="en-US" sz="1600" dirty="0" smtClean="0">
                          <a:effectLst/>
                        </a:rPr>
                        <a:t>Characteristic</a:t>
                      </a:r>
                      <a:endParaRPr lang="en-US" sz="1600" dirty="0">
                        <a:effectLst/>
                        <a:latin typeface="Calibri"/>
                        <a:ea typeface="Calibri"/>
                        <a:cs typeface="Times New Roman"/>
                      </a:endParaRPr>
                    </a:p>
                  </a:txBody>
                  <a:tcPr marL="76154" marR="76154" marT="0" marB="0" anchor="ctr"/>
                </a:tc>
                <a:tc>
                  <a:txBody>
                    <a:bodyPr/>
                    <a:lstStyle/>
                    <a:p>
                      <a:pPr marL="0" marR="0" algn="ctr">
                        <a:lnSpc>
                          <a:spcPct val="115000"/>
                        </a:lnSpc>
                        <a:spcBef>
                          <a:spcPts val="0"/>
                        </a:spcBef>
                        <a:spcAft>
                          <a:spcPts val="1000"/>
                        </a:spcAft>
                        <a:tabLst>
                          <a:tab pos="0" algn="l"/>
                          <a:tab pos="342900" algn="l"/>
                        </a:tabLst>
                      </a:pPr>
                      <a:r>
                        <a:rPr lang="en-US" sz="1600" dirty="0">
                          <a:effectLst/>
                        </a:rPr>
                        <a:t>Definition</a:t>
                      </a:r>
                      <a:endParaRPr lang="en-US" sz="1600" dirty="0">
                        <a:effectLst/>
                        <a:latin typeface="Calibri"/>
                        <a:ea typeface="Calibri"/>
                        <a:cs typeface="Times New Roman"/>
                      </a:endParaRPr>
                    </a:p>
                  </a:txBody>
                  <a:tcPr marL="76154" marR="76154" marT="0" marB="0" anchor="ct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1000"/>
                        </a:spcAft>
                        <a:tabLst>
                          <a:tab pos="0" algn="l"/>
                          <a:tab pos="342900" algn="l"/>
                        </a:tabLst>
                      </a:pPr>
                      <a:r>
                        <a:rPr lang="en-US" sz="1600" dirty="0">
                          <a:effectLst/>
                        </a:rPr>
                        <a:t>Discharge Ramp Rate</a:t>
                      </a:r>
                      <a:endParaRPr lang="en-US" sz="1600" b="1" dirty="0">
                        <a:effectLst/>
                        <a:latin typeface="Calibri"/>
                        <a:ea typeface="Calibri"/>
                        <a:cs typeface="Times New Roman"/>
                      </a:endParaRPr>
                    </a:p>
                  </a:txBody>
                  <a:tcPr marL="76154" marR="76154" marT="0" marB="0"/>
                </a:tc>
                <a:tc>
                  <a:txBody>
                    <a:bodyPr/>
                    <a:lstStyle/>
                    <a:p>
                      <a:pPr marL="0" marR="0">
                        <a:lnSpc>
                          <a:spcPct val="115000"/>
                        </a:lnSpc>
                        <a:spcBef>
                          <a:spcPts val="0"/>
                        </a:spcBef>
                        <a:spcAft>
                          <a:spcPts val="1000"/>
                        </a:spcAft>
                        <a:tabLst>
                          <a:tab pos="0" algn="l"/>
                          <a:tab pos="342900" algn="l"/>
                        </a:tabLst>
                      </a:pPr>
                      <a:r>
                        <a:rPr lang="en-US" sz="1600" dirty="0">
                          <a:effectLst/>
                        </a:rPr>
                        <a:t>The speed at which a resource using the participation model for electric storage resources can move from zero output to its Maximum Discharge Limit.</a:t>
                      </a:r>
                      <a:endParaRPr lang="en-US" sz="1600" dirty="0">
                        <a:effectLst/>
                        <a:latin typeface="Calibri"/>
                        <a:ea typeface="Calibri"/>
                        <a:cs typeface="Times New Roman"/>
                      </a:endParaRPr>
                    </a:p>
                  </a:txBody>
                  <a:tcPr marL="76154" marR="76154"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1000"/>
                        </a:spcAft>
                        <a:tabLst>
                          <a:tab pos="0" algn="l"/>
                          <a:tab pos="342900" algn="l"/>
                        </a:tabLst>
                      </a:pPr>
                      <a:r>
                        <a:rPr lang="en-US" sz="1600" dirty="0">
                          <a:effectLst/>
                        </a:rPr>
                        <a:t>Charge Ramp Rate</a:t>
                      </a:r>
                      <a:endParaRPr lang="en-US" sz="1600" b="1" dirty="0">
                        <a:effectLst/>
                        <a:latin typeface="Calibri"/>
                        <a:ea typeface="Calibri"/>
                        <a:cs typeface="Times New Roman"/>
                      </a:endParaRPr>
                    </a:p>
                  </a:txBody>
                  <a:tcPr marL="76154" marR="76154" marT="0" marB="0"/>
                </a:tc>
                <a:tc>
                  <a:txBody>
                    <a:bodyPr/>
                    <a:lstStyle/>
                    <a:p>
                      <a:pPr marL="0" marR="0">
                        <a:lnSpc>
                          <a:spcPct val="115000"/>
                        </a:lnSpc>
                        <a:spcBef>
                          <a:spcPts val="0"/>
                        </a:spcBef>
                        <a:spcAft>
                          <a:spcPts val="1000"/>
                        </a:spcAft>
                        <a:tabLst>
                          <a:tab pos="0" algn="l"/>
                          <a:tab pos="342900" algn="l"/>
                        </a:tabLst>
                      </a:pPr>
                      <a:r>
                        <a:rPr lang="en-US" sz="1600" dirty="0">
                          <a:effectLst/>
                        </a:rPr>
                        <a:t>The speed at which a resource using the participation model for electric storage resources can move from zero output to its Maximum Charge Limit.</a:t>
                      </a:r>
                      <a:endParaRPr lang="en-US" sz="1600" dirty="0">
                        <a:effectLst/>
                        <a:latin typeface="Calibri"/>
                        <a:ea typeface="Calibri"/>
                        <a:cs typeface="Times New Roman"/>
                      </a:endParaRPr>
                    </a:p>
                  </a:txBody>
                  <a:tcPr marL="76154" marR="7615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6095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8" name="Title 7"/>
          <p:cNvSpPr>
            <a:spLocks noGrp="1"/>
          </p:cNvSpPr>
          <p:nvPr>
            <p:ph type="title"/>
          </p:nvPr>
        </p:nvSpPr>
        <p:spPr/>
        <p:txBody>
          <a:bodyPr/>
          <a:lstStyle/>
          <a:p>
            <a:r>
              <a:rPr lang="en-US" dirty="0" smtClean="0"/>
              <a:t> Overview of Today’s Presentation</a:t>
            </a:r>
            <a:endParaRPr lang="en-US" dirty="0"/>
          </a:p>
        </p:txBody>
      </p:sp>
      <p:sp>
        <p:nvSpPr>
          <p:cNvPr id="9" name="Content Placeholder 8"/>
          <p:cNvSpPr>
            <a:spLocks noGrp="1"/>
          </p:cNvSpPr>
          <p:nvPr>
            <p:ph sz="quarter" idx="13"/>
          </p:nvPr>
        </p:nvSpPr>
        <p:spPr>
          <a:xfrm>
            <a:off x="533400" y="2438400"/>
            <a:ext cx="8229600" cy="3886200"/>
          </a:xfrm>
        </p:spPr>
        <p:txBody>
          <a:bodyPr>
            <a:normAutofit lnSpcReduction="10000"/>
          </a:bodyPr>
          <a:lstStyle/>
          <a:p>
            <a:r>
              <a:rPr lang="en-US" dirty="0" smtClean="0"/>
              <a:t>Review tariff changes for the compliance filing to: </a:t>
            </a:r>
          </a:p>
          <a:p>
            <a:pPr lvl="1"/>
            <a:r>
              <a:rPr lang="en-US" dirty="0" smtClean="0"/>
              <a:t>Add new definitions</a:t>
            </a:r>
          </a:p>
          <a:p>
            <a:pPr lvl="1"/>
            <a:r>
              <a:rPr lang="en-US" dirty="0" smtClean="0"/>
              <a:t>Lower the minimum size requirement for the participation model </a:t>
            </a:r>
          </a:p>
          <a:p>
            <a:pPr lvl="1"/>
            <a:r>
              <a:rPr lang="en-US" dirty="0" smtClean="0"/>
              <a:t>Make the participation model available to all storage technologies </a:t>
            </a:r>
          </a:p>
          <a:p>
            <a:pPr lvl="1"/>
            <a:r>
              <a:rPr lang="en-US" dirty="0" smtClean="0"/>
              <a:t>Effective date for DARDs to participate in the Regulation Market</a:t>
            </a:r>
          </a:p>
          <a:p>
            <a:pPr lvl="1"/>
            <a:r>
              <a:rPr lang="en-US" dirty="0"/>
              <a:t>Additional Clean-up</a:t>
            </a:r>
          </a:p>
          <a:p>
            <a:r>
              <a:rPr lang="en-US" dirty="0"/>
              <a:t>Begin overview of ISO compliance approach with review of how Electric Storage Facility (ESF) rules account for </a:t>
            </a:r>
            <a:r>
              <a:rPr lang="en-US" dirty="0" smtClean="0"/>
              <a:t>specific physical and operational characteristics described in  FERC’s Order No. 841 (Section IV.E)</a:t>
            </a:r>
          </a:p>
          <a:p>
            <a:r>
              <a:rPr lang="en-US" dirty="0" smtClean="0"/>
              <a:t>Respond to participant question </a:t>
            </a:r>
          </a:p>
        </p:txBody>
      </p:sp>
      <p:graphicFrame>
        <p:nvGraphicFramePr>
          <p:cNvPr id="10" name="Diagram 9"/>
          <p:cNvGraphicFramePr/>
          <p:nvPr>
            <p:extLst>
              <p:ext uri="{D42A27DB-BD31-4B8C-83A1-F6EECF244321}">
                <p14:modId xmlns:p14="http://schemas.microsoft.com/office/powerpoint/2010/main" val="1903139989"/>
              </p:ext>
            </p:extLst>
          </p:nvPr>
        </p:nvGraphicFramePr>
        <p:xfrm>
          <a:off x="533400" y="990600"/>
          <a:ext cx="7924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4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B </a:t>
            </a:r>
            <a:endParaRPr lang="en-US" dirty="0"/>
          </a:p>
        </p:txBody>
      </p:sp>
      <p:sp>
        <p:nvSpPr>
          <p:cNvPr id="4" name="Text Placeholder 3"/>
          <p:cNvSpPr>
            <a:spLocks noGrp="1"/>
          </p:cNvSpPr>
          <p:nvPr>
            <p:ph type="body" idx="1"/>
          </p:nvPr>
        </p:nvSpPr>
        <p:spPr/>
        <p:txBody>
          <a:bodyPr/>
          <a:lstStyle/>
          <a:p>
            <a:r>
              <a:rPr lang="en-US" dirty="0" smtClean="0"/>
              <a:t>Summary of FERC Order No. 841 Requirements </a:t>
            </a:r>
          </a:p>
          <a:p>
            <a:r>
              <a:rPr lang="en-US" dirty="0" smtClean="0"/>
              <a:t>(July Markets Committee)</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30</a:t>
            </a:fld>
            <a:endParaRPr lang="en-US" dirty="0"/>
          </a:p>
        </p:txBody>
      </p:sp>
    </p:spTree>
    <p:extLst>
      <p:ext uri="{BB962C8B-B14F-4D97-AF65-F5344CB8AC3E}">
        <p14:creationId xmlns:p14="http://schemas.microsoft.com/office/powerpoint/2010/main" val="1401739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FERC Order No. 841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29" name="Text Placeholder 28"/>
          <p:cNvSpPr>
            <a:spLocks noGrp="1"/>
          </p:cNvSpPr>
          <p:nvPr>
            <p:ph type="body" sz="quarter" idx="13"/>
          </p:nvPr>
        </p:nvSpPr>
        <p:spPr/>
        <p:txBody>
          <a:bodyPr/>
          <a:lstStyle/>
          <a:p>
            <a:r>
              <a:rPr lang="en-US" dirty="0" smtClean="0"/>
              <a:t>Eight Major Sections  </a:t>
            </a:r>
          </a:p>
          <a:p>
            <a:endParaRPr lang="en-US" dirty="0"/>
          </a:p>
        </p:txBody>
      </p:sp>
      <p:sp>
        <p:nvSpPr>
          <p:cNvPr id="16" name="Text Placeholder 15"/>
          <p:cNvSpPr>
            <a:spLocks noGrp="1"/>
          </p:cNvSpPr>
          <p:nvPr>
            <p:ph type="body" sz="quarter" idx="14"/>
          </p:nvPr>
        </p:nvSpPr>
        <p:spPr/>
        <p:txBody>
          <a:bodyPr>
            <a:normAutofit fontScale="85000" lnSpcReduction="20000"/>
          </a:bodyPr>
          <a:lstStyle/>
          <a:p>
            <a:pPr marL="514350" indent="-457200">
              <a:buFont typeface="+mj-lt"/>
              <a:buAutoNum type="alphaUcPeriod"/>
            </a:pPr>
            <a:r>
              <a:rPr lang="en-US" sz="2800" dirty="0"/>
              <a:t>Definition</a:t>
            </a:r>
            <a:r>
              <a:rPr lang="en-US" sz="2800" dirty="0" smtClean="0"/>
              <a:t> </a:t>
            </a:r>
            <a:r>
              <a:rPr lang="en-US" sz="2800" dirty="0"/>
              <a:t>of Electric Storage Resource</a:t>
            </a:r>
          </a:p>
          <a:p>
            <a:pPr marL="514350" indent="-457200">
              <a:buFont typeface="+mj-lt"/>
              <a:buAutoNum type="alphaUcPeriod"/>
            </a:pPr>
            <a:r>
              <a:rPr lang="en-US" sz="2800" dirty="0"/>
              <a:t>Creation of a Participation Model for Electric Storage Resources</a:t>
            </a:r>
          </a:p>
          <a:p>
            <a:pPr marL="514350" indent="-457200">
              <a:buFont typeface="+mj-lt"/>
              <a:buAutoNum type="alphaUcPeriod"/>
            </a:pPr>
            <a:r>
              <a:rPr lang="en-US" sz="2800" dirty="0"/>
              <a:t>Eligibility of Electric Storage Resources to Participate in the RTO/ISO Markets</a:t>
            </a:r>
          </a:p>
          <a:p>
            <a:pPr marL="514350" indent="-457200">
              <a:buFont typeface="+mj-lt"/>
              <a:buAutoNum type="alphaUcPeriod"/>
            </a:pPr>
            <a:r>
              <a:rPr lang="en-US" sz="2800" dirty="0"/>
              <a:t>Participation in the RTO/ISO Markets as Supply and Demand</a:t>
            </a:r>
          </a:p>
          <a:p>
            <a:pPr marL="514350" indent="-457200">
              <a:buFont typeface="+mj-lt"/>
              <a:buAutoNum type="alphaUcPeriod"/>
            </a:pPr>
            <a:r>
              <a:rPr lang="en-US" sz="2800" dirty="0"/>
              <a:t>Physical and Operational Characteristics of Electric Storage Resources</a:t>
            </a:r>
          </a:p>
          <a:p>
            <a:pPr marL="514350" indent="-457200">
              <a:buFont typeface="+mj-lt"/>
              <a:buAutoNum type="alphaUcPeriod"/>
            </a:pPr>
            <a:r>
              <a:rPr lang="en-US" sz="2800" dirty="0"/>
              <a:t>State of Charge Management</a:t>
            </a:r>
          </a:p>
          <a:p>
            <a:pPr marL="514350" indent="-457200">
              <a:buFont typeface="+mj-lt"/>
              <a:buAutoNum type="alphaUcPeriod"/>
            </a:pPr>
            <a:r>
              <a:rPr lang="en-US" sz="2800" dirty="0"/>
              <a:t>Minimum Size Requirement</a:t>
            </a:r>
          </a:p>
          <a:p>
            <a:pPr marL="514350" indent="-457200">
              <a:buFont typeface="+mj-lt"/>
              <a:buAutoNum type="alphaUcPeriod"/>
            </a:pPr>
            <a:r>
              <a:rPr lang="en-US" sz="2800" dirty="0"/>
              <a:t>Energy Used to Charge Electric Storage Resources </a:t>
            </a:r>
            <a:endParaRPr lang="en-US" sz="2800" dirty="0" smtClean="0"/>
          </a:p>
        </p:txBody>
      </p:sp>
    </p:spTree>
    <p:extLst>
      <p:ext uri="{BB962C8B-B14F-4D97-AF65-F5344CB8AC3E}">
        <p14:creationId xmlns:p14="http://schemas.microsoft.com/office/powerpoint/2010/main" val="52726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32</a:t>
            </a:fld>
            <a:endParaRPr lang="en-US" dirty="0"/>
          </a:p>
        </p:txBody>
      </p:sp>
      <p:sp>
        <p:nvSpPr>
          <p:cNvPr id="4" name="Text Placeholder 3"/>
          <p:cNvSpPr>
            <a:spLocks noGrp="1"/>
          </p:cNvSpPr>
          <p:nvPr>
            <p:ph type="body" sz="quarter" idx="13"/>
          </p:nvPr>
        </p:nvSpPr>
        <p:spPr/>
        <p:txBody>
          <a:bodyPr/>
          <a:lstStyle/>
          <a:p>
            <a:r>
              <a:rPr lang="en-US" dirty="0" smtClean="0"/>
              <a:t>Summary of Requirements </a:t>
            </a:r>
            <a:endParaRPr lang="en-US" dirty="0"/>
          </a:p>
        </p:txBody>
      </p:sp>
      <p:sp>
        <p:nvSpPr>
          <p:cNvPr id="5" name="Content Placeholder 4"/>
          <p:cNvSpPr>
            <a:spLocks noGrp="1"/>
          </p:cNvSpPr>
          <p:nvPr>
            <p:ph sz="quarter" idx="14"/>
          </p:nvPr>
        </p:nvSpPr>
        <p:spPr/>
        <p:txBody>
          <a:bodyPr>
            <a:normAutofit fontScale="92500" lnSpcReduction="10000"/>
          </a:bodyPr>
          <a:lstStyle/>
          <a:p>
            <a:pPr marL="0" lvl="1" indent="0">
              <a:spcBef>
                <a:spcPts val="1200"/>
              </a:spcBef>
              <a:buNone/>
            </a:pPr>
            <a:r>
              <a:rPr lang="en-US" dirty="0" smtClean="0"/>
              <a:t>A. </a:t>
            </a:r>
            <a:r>
              <a:rPr lang="en-US" sz="2400" dirty="0"/>
              <a:t>Definition of Electric Storage Resource</a:t>
            </a:r>
          </a:p>
          <a:p>
            <a:pPr marL="342900" lvl="1" indent="-342900">
              <a:spcBef>
                <a:spcPts val="1200"/>
              </a:spcBef>
            </a:pPr>
            <a:r>
              <a:rPr lang="en-US" dirty="0" smtClean="0"/>
              <a:t>Defines an electric storage resource (ESR) as “a resource capable of receiving electric energy from the grid and storing it for later injection of electric energy back to the grid.”</a:t>
            </a:r>
          </a:p>
          <a:p>
            <a:pPr marL="0" lvl="1" indent="0">
              <a:spcBef>
                <a:spcPts val="1200"/>
              </a:spcBef>
              <a:buNone/>
            </a:pPr>
            <a:r>
              <a:rPr lang="en-US" sz="2400" dirty="0"/>
              <a:t>B. Creation of a Participation Model for Electric Storage Resources</a:t>
            </a:r>
          </a:p>
          <a:p>
            <a:pPr marL="342900" lvl="1" indent="-342900">
              <a:spcBef>
                <a:spcPts val="1200"/>
              </a:spcBef>
            </a:pPr>
            <a:r>
              <a:rPr lang="en-US" dirty="0" smtClean="0"/>
              <a:t>Requires ISOs to establish a </a:t>
            </a:r>
            <a:r>
              <a:rPr lang="en-US" sz="2100" dirty="0"/>
              <a:t>“participation model consisting of market rules that, recognizing the physical and operational characteristics of [ESRs], facilitates their participation in the RTO/ISO markets</a:t>
            </a:r>
            <a:r>
              <a:rPr lang="en-US" dirty="0" smtClean="0"/>
              <a:t>”; participation model should:</a:t>
            </a:r>
          </a:p>
          <a:p>
            <a:pPr marL="742950" lvl="2" indent="-342900">
              <a:spcBef>
                <a:spcPts val="1200"/>
              </a:spcBef>
            </a:pPr>
            <a:r>
              <a:rPr lang="en-US" dirty="0" smtClean="0"/>
              <a:t>Facilitate participation of ESRs and clearly specify qualification criteria </a:t>
            </a:r>
          </a:p>
          <a:p>
            <a:pPr marL="742950" lvl="2" indent="-342900">
              <a:spcBef>
                <a:spcPts val="1200"/>
              </a:spcBef>
            </a:pPr>
            <a:r>
              <a:rPr lang="en-US" dirty="0" smtClean="0">
                <a:solidFill>
                  <a:srgbClr val="C00000"/>
                </a:solidFill>
              </a:rPr>
              <a:t>Be available for all types of electric storage technologies  </a:t>
            </a:r>
          </a:p>
          <a:p>
            <a:pPr marL="742950" lvl="2" indent="-342900">
              <a:spcBef>
                <a:spcPts val="1200"/>
              </a:spcBef>
            </a:pPr>
            <a:r>
              <a:rPr lang="en-US" dirty="0" smtClean="0"/>
              <a:t>Not preclude the use of existing models (i.e., Alternative Technology Regulation Resource</a:t>
            </a:r>
            <a:r>
              <a:rPr lang="en-US" dirty="0"/>
              <a:t>, demand response</a:t>
            </a:r>
            <a:r>
              <a:rPr lang="en-US" dirty="0" smtClean="0"/>
              <a:t>)</a:t>
            </a:r>
          </a:p>
          <a:p>
            <a:pPr marL="1200150" lvl="3" indent="-342900">
              <a:spcBef>
                <a:spcPts val="1200"/>
              </a:spcBef>
            </a:pPr>
            <a:endParaRPr lang="en-US" dirty="0" smtClean="0"/>
          </a:p>
          <a:p>
            <a:pPr marL="857250" lvl="3" indent="0">
              <a:spcBef>
                <a:spcPts val="1200"/>
              </a:spcBef>
              <a:buNone/>
            </a:pPr>
            <a:endParaRPr lang="en-US" dirty="0"/>
          </a:p>
        </p:txBody>
      </p:sp>
    </p:spTree>
    <p:extLst>
      <p:ext uri="{BB962C8B-B14F-4D97-AF65-F5344CB8AC3E}">
        <p14:creationId xmlns:p14="http://schemas.microsoft.com/office/powerpoint/2010/main" val="2979028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FERC </a:t>
            </a:r>
            <a:r>
              <a:rPr lang="en-US" dirty="0" smtClean="0"/>
              <a:t>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33</a:t>
            </a:fld>
            <a:endParaRPr lang="en-US" dirty="0"/>
          </a:p>
        </p:txBody>
      </p:sp>
      <p:sp>
        <p:nvSpPr>
          <p:cNvPr id="4" name="Text Placeholder 3"/>
          <p:cNvSpPr>
            <a:spLocks noGrp="1"/>
          </p:cNvSpPr>
          <p:nvPr>
            <p:ph type="body" sz="quarter" idx="13"/>
          </p:nvPr>
        </p:nvSpPr>
        <p:spPr/>
        <p:txBody>
          <a:bodyPr/>
          <a:lstStyle/>
          <a:p>
            <a:r>
              <a:rPr lang="en-US" dirty="0" smtClean="0"/>
              <a:t>Summary of Participation Model Requirements </a:t>
            </a:r>
            <a:endParaRPr lang="en-US" dirty="0"/>
          </a:p>
        </p:txBody>
      </p:sp>
      <p:sp>
        <p:nvSpPr>
          <p:cNvPr id="5" name="Content Placeholder 4"/>
          <p:cNvSpPr>
            <a:spLocks noGrp="1"/>
          </p:cNvSpPr>
          <p:nvPr>
            <p:ph sz="quarter" idx="14"/>
          </p:nvPr>
        </p:nvSpPr>
        <p:spPr/>
        <p:txBody>
          <a:bodyPr>
            <a:normAutofit lnSpcReduction="10000"/>
          </a:bodyPr>
          <a:lstStyle/>
          <a:p>
            <a:pPr marL="0" lvl="1" indent="0">
              <a:spcBef>
                <a:spcPts val="1200"/>
              </a:spcBef>
              <a:buNone/>
            </a:pPr>
            <a:r>
              <a:rPr lang="en-US" sz="2400" dirty="0"/>
              <a:t>C. Eligibility of Electric Storage Resources to Participate in the RTO/ISO Markets </a:t>
            </a:r>
          </a:p>
          <a:p>
            <a:pPr marL="342900" lvl="1" indent="-342900">
              <a:spcBef>
                <a:spcPts val="1200"/>
              </a:spcBef>
            </a:pPr>
            <a:r>
              <a:rPr lang="en-US" dirty="0"/>
              <a:t>ESRs </a:t>
            </a:r>
            <a:r>
              <a:rPr lang="en-US" dirty="0" smtClean="0"/>
              <a:t>must </a:t>
            </a:r>
            <a:r>
              <a:rPr lang="en-US" dirty="0"/>
              <a:t>be eligible to provide all capacity, energy and ancillary services that they are technically able to </a:t>
            </a:r>
            <a:r>
              <a:rPr lang="en-US" dirty="0" smtClean="0"/>
              <a:t>provide</a:t>
            </a:r>
          </a:p>
          <a:p>
            <a:pPr marL="342900" lvl="1" indent="-342900">
              <a:spcBef>
                <a:spcPts val="1200"/>
              </a:spcBef>
            </a:pPr>
            <a:r>
              <a:rPr lang="en-US" dirty="0" smtClean="0"/>
              <a:t>ESRs must </a:t>
            </a:r>
            <a:r>
              <a:rPr lang="en-US" dirty="0"/>
              <a:t>be able to de-rate </a:t>
            </a:r>
            <a:r>
              <a:rPr lang="en-US" dirty="0" smtClean="0"/>
              <a:t>their </a:t>
            </a:r>
            <a:r>
              <a:rPr lang="en-US" dirty="0"/>
              <a:t>capacity to meet the minimum duration requirements </a:t>
            </a:r>
          </a:p>
          <a:p>
            <a:pPr marL="0" lvl="1" indent="0">
              <a:spcBef>
                <a:spcPts val="1200"/>
              </a:spcBef>
              <a:buNone/>
            </a:pPr>
            <a:r>
              <a:rPr lang="en-US" sz="2400" dirty="0"/>
              <a:t>D. Participation in the RTO/ISO Markets as Supply and Demand</a:t>
            </a:r>
          </a:p>
          <a:p>
            <a:pPr marL="342900" lvl="1" indent="-342900">
              <a:spcBef>
                <a:spcPts val="1200"/>
              </a:spcBef>
            </a:pPr>
            <a:r>
              <a:rPr lang="en-US" dirty="0" smtClean="0"/>
              <a:t>ESRs must be able to set </a:t>
            </a:r>
            <a:r>
              <a:rPr lang="en-US" dirty="0"/>
              <a:t>the market clearing </a:t>
            </a:r>
            <a:r>
              <a:rPr lang="en-US" dirty="0" smtClean="0"/>
              <a:t>price as </a:t>
            </a:r>
            <a:r>
              <a:rPr lang="en-US" dirty="0"/>
              <a:t>a wholesale market seller </a:t>
            </a:r>
            <a:r>
              <a:rPr lang="en-US" dirty="0" smtClean="0"/>
              <a:t>and </a:t>
            </a:r>
            <a:r>
              <a:rPr lang="en-US" dirty="0"/>
              <a:t>buyer </a:t>
            </a:r>
          </a:p>
          <a:p>
            <a:pPr marL="342900" lvl="1" indent="-342900">
              <a:spcBef>
                <a:spcPts val="1200"/>
              </a:spcBef>
            </a:pPr>
            <a:r>
              <a:rPr lang="en-US" dirty="0" smtClean="0"/>
              <a:t>ISO must </a:t>
            </a:r>
            <a:r>
              <a:rPr lang="en-US" dirty="0"/>
              <a:t>prevent conflicting dispatch </a:t>
            </a:r>
            <a:r>
              <a:rPr lang="en-US" dirty="0" smtClean="0"/>
              <a:t>signals to an ESR </a:t>
            </a:r>
            <a:endParaRPr lang="en-US" dirty="0"/>
          </a:p>
          <a:p>
            <a:pPr marL="342900" lvl="1" indent="-342900">
              <a:spcBef>
                <a:spcPts val="1200"/>
              </a:spcBef>
            </a:pPr>
            <a:r>
              <a:rPr lang="en-US" dirty="0" smtClean="0"/>
              <a:t>ESRs</a:t>
            </a:r>
            <a:r>
              <a:rPr lang="en-US" dirty="0" smtClean="0">
                <a:solidFill>
                  <a:schemeClr val="accent6"/>
                </a:solidFill>
              </a:rPr>
              <a:t> </a:t>
            </a:r>
            <a:r>
              <a:rPr lang="en-US" dirty="0" smtClean="0"/>
              <a:t>are </a:t>
            </a:r>
            <a:r>
              <a:rPr lang="en-US" dirty="0"/>
              <a:t>eligible to receive </a:t>
            </a:r>
            <a:r>
              <a:rPr lang="en-US" dirty="0" smtClean="0"/>
              <a:t>make-whole </a:t>
            </a:r>
            <a:r>
              <a:rPr lang="en-US" dirty="0"/>
              <a:t>(Net Commitment Period Compensation) </a:t>
            </a:r>
            <a:r>
              <a:rPr lang="en-US" dirty="0" smtClean="0"/>
              <a:t>payments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50404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34</a:t>
            </a:fld>
            <a:endParaRPr lang="en-US" dirty="0"/>
          </a:p>
        </p:txBody>
      </p:sp>
      <p:sp>
        <p:nvSpPr>
          <p:cNvPr id="4" name="Text Placeholder 3"/>
          <p:cNvSpPr>
            <a:spLocks noGrp="1"/>
          </p:cNvSpPr>
          <p:nvPr>
            <p:ph type="body" sz="quarter" idx="13"/>
          </p:nvPr>
        </p:nvSpPr>
        <p:spPr/>
        <p:txBody>
          <a:bodyPr/>
          <a:lstStyle/>
          <a:p>
            <a:r>
              <a:rPr lang="en-US" dirty="0" smtClean="0"/>
              <a:t>Summary of Participation Model Requirements (continued)</a:t>
            </a:r>
            <a:endParaRPr lang="en-US" dirty="0"/>
          </a:p>
        </p:txBody>
      </p:sp>
      <p:sp>
        <p:nvSpPr>
          <p:cNvPr id="5" name="Content Placeholder 4"/>
          <p:cNvSpPr>
            <a:spLocks noGrp="1"/>
          </p:cNvSpPr>
          <p:nvPr>
            <p:ph sz="quarter" idx="14"/>
          </p:nvPr>
        </p:nvSpPr>
        <p:spPr/>
        <p:txBody>
          <a:bodyPr>
            <a:normAutofit/>
          </a:bodyPr>
          <a:lstStyle/>
          <a:p>
            <a:pPr marL="0" lvl="1" indent="0">
              <a:spcBef>
                <a:spcPts val="1200"/>
              </a:spcBef>
              <a:buNone/>
            </a:pPr>
            <a:r>
              <a:rPr lang="en-US" sz="2200" dirty="0"/>
              <a:t>E</a:t>
            </a:r>
            <a:r>
              <a:rPr lang="en-US" sz="2400" dirty="0"/>
              <a:t>. Physical and Operational Characteristics of Electric Storage Resources</a:t>
            </a:r>
          </a:p>
          <a:p>
            <a:pPr marL="342900" lvl="1" indent="-342900">
              <a:spcBef>
                <a:spcPts val="1200"/>
              </a:spcBef>
            </a:pPr>
            <a:r>
              <a:rPr lang="en-US" dirty="0" smtClean="0"/>
              <a:t>Must account for 13 physical and operational characteristics through bidding parameters or other means</a:t>
            </a:r>
          </a:p>
          <a:p>
            <a:pPr marL="0" indent="0">
              <a:buNone/>
            </a:pPr>
            <a:r>
              <a:rPr lang="en-US" dirty="0"/>
              <a:t>F. State of Charge Management </a:t>
            </a:r>
          </a:p>
          <a:p>
            <a:pPr marL="342900" lvl="1" indent="-342900">
              <a:spcBef>
                <a:spcPts val="1200"/>
              </a:spcBef>
            </a:pPr>
            <a:r>
              <a:rPr lang="en-US" dirty="0" smtClean="0"/>
              <a:t>Must allow ESRS to self-manage their </a:t>
            </a:r>
            <a:r>
              <a:rPr lang="en-US" dirty="0"/>
              <a:t>state of charge </a:t>
            </a:r>
          </a:p>
          <a:p>
            <a:pPr marL="0" indent="0">
              <a:buNone/>
            </a:pPr>
            <a:r>
              <a:rPr lang="en-US" dirty="0"/>
              <a:t>G. Minimum Size Requirement </a:t>
            </a:r>
          </a:p>
          <a:p>
            <a:pPr marL="342900" lvl="1" indent="-342900">
              <a:spcBef>
                <a:spcPts val="1200"/>
              </a:spcBef>
            </a:pPr>
            <a:r>
              <a:rPr lang="en-US" dirty="0" smtClean="0">
                <a:solidFill>
                  <a:srgbClr val="C00000"/>
                </a:solidFill>
              </a:rPr>
              <a:t>Must allow ESRs </a:t>
            </a:r>
            <a:r>
              <a:rPr lang="en-US" dirty="0">
                <a:solidFill>
                  <a:srgbClr val="C00000"/>
                </a:solidFill>
              </a:rPr>
              <a:t>that are </a:t>
            </a:r>
            <a:r>
              <a:rPr lang="en-US" dirty="0" smtClean="0">
                <a:solidFill>
                  <a:srgbClr val="C00000"/>
                </a:solidFill>
              </a:rPr>
              <a:t>0.1MW or larger to use participation model  </a:t>
            </a:r>
            <a:endParaRPr lang="en-US" dirty="0">
              <a:solidFill>
                <a:srgbClr val="C00000"/>
              </a:solidFill>
            </a:endParaRPr>
          </a:p>
          <a:p>
            <a:pPr marL="0" lvl="1" indent="0">
              <a:spcBef>
                <a:spcPts val="1200"/>
              </a:spcBef>
              <a:buNone/>
            </a:pPr>
            <a:endParaRPr lang="en-US" sz="1800" dirty="0">
              <a:solidFill>
                <a:srgbClr val="C00000"/>
              </a:solidFill>
            </a:endParaRPr>
          </a:p>
          <a:p>
            <a:pPr marL="0" indent="0">
              <a:buNone/>
            </a:pPr>
            <a:endParaRPr lang="en-US" dirty="0" smtClean="0"/>
          </a:p>
          <a:p>
            <a:pPr marL="0" indent="0">
              <a:buNone/>
            </a:pPr>
            <a:endParaRPr lang="en-US" sz="1800"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85889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FERC </a:t>
            </a:r>
            <a:r>
              <a:rPr lang="en-US" dirty="0" smtClean="0"/>
              <a:t>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35</a:t>
            </a:fld>
            <a:endParaRPr lang="en-US" dirty="0"/>
          </a:p>
        </p:txBody>
      </p:sp>
      <p:sp>
        <p:nvSpPr>
          <p:cNvPr id="4" name="Text Placeholder 3"/>
          <p:cNvSpPr>
            <a:spLocks noGrp="1"/>
          </p:cNvSpPr>
          <p:nvPr>
            <p:ph type="body" sz="quarter" idx="13"/>
          </p:nvPr>
        </p:nvSpPr>
        <p:spPr/>
        <p:txBody>
          <a:bodyPr>
            <a:normAutofit/>
          </a:bodyPr>
          <a:lstStyle/>
          <a:p>
            <a:r>
              <a:rPr lang="en-US" dirty="0" smtClean="0"/>
              <a:t>Other Requirements </a:t>
            </a:r>
            <a:endParaRPr lang="en-US" dirty="0"/>
          </a:p>
        </p:txBody>
      </p:sp>
      <p:sp>
        <p:nvSpPr>
          <p:cNvPr id="5" name="Content Placeholder 4"/>
          <p:cNvSpPr>
            <a:spLocks noGrp="1"/>
          </p:cNvSpPr>
          <p:nvPr>
            <p:ph sz="quarter" idx="14"/>
          </p:nvPr>
        </p:nvSpPr>
        <p:spPr/>
        <p:txBody>
          <a:bodyPr>
            <a:normAutofit/>
          </a:bodyPr>
          <a:lstStyle/>
          <a:p>
            <a:pPr marL="0" indent="0">
              <a:buNone/>
            </a:pPr>
            <a:r>
              <a:rPr lang="en-US" dirty="0"/>
              <a:t>H. Energy Used to Charge Electric Storage Resources </a:t>
            </a:r>
            <a:endParaRPr lang="en-US" dirty="0" smtClean="0"/>
          </a:p>
          <a:p>
            <a:pPr marL="342900" lvl="1" indent="-342900">
              <a:spcBef>
                <a:spcPts val="1200"/>
              </a:spcBef>
            </a:pPr>
            <a:r>
              <a:rPr lang="en-US" dirty="0"/>
              <a:t>“The sale of electric energy from RTO/ISO markets to an [ESR] that the [ESR] then resells back to those markets must be at the wholesale locational marginal price”</a:t>
            </a:r>
          </a:p>
          <a:p>
            <a:pPr marL="342900" lvl="1" indent="-342900">
              <a:spcBef>
                <a:spcPts val="1200"/>
              </a:spcBef>
            </a:pPr>
            <a:r>
              <a:rPr lang="en-US" dirty="0"/>
              <a:t>ESRs should be exempt from transmission charges (normally allocated to load) when they are dispatched by the RTO/ISO to provide ancillary services</a:t>
            </a:r>
          </a:p>
          <a:p>
            <a:pPr marL="342900" lvl="1" indent="-342900">
              <a:spcBef>
                <a:spcPts val="1200"/>
              </a:spcBef>
            </a:pPr>
            <a:r>
              <a:rPr lang="en-US" dirty="0"/>
              <a:t>Requires ISO to directly meter ESRs so all energy entering and exiting can be measured by that meter </a:t>
            </a:r>
            <a:endParaRPr lang="en-US" dirty="0" smtClean="0"/>
          </a:p>
          <a:p>
            <a:pPr marL="742950" lvl="2" indent="-342900">
              <a:spcBef>
                <a:spcPts val="1200"/>
              </a:spcBef>
            </a:pPr>
            <a:r>
              <a:rPr lang="en-US" sz="2000" dirty="0" smtClean="0"/>
              <a:t>The Commission </a:t>
            </a:r>
            <a:r>
              <a:rPr lang="en-US" sz="2000" dirty="0"/>
              <a:t>will </a:t>
            </a:r>
            <a:r>
              <a:rPr lang="en-US" sz="2000" dirty="0" smtClean="0"/>
              <a:t>also consider </a:t>
            </a:r>
            <a:r>
              <a:rPr lang="en-US" sz="2000" dirty="0"/>
              <a:t>alternate proposals</a:t>
            </a:r>
          </a:p>
          <a:p>
            <a:pPr marL="0" indent="0">
              <a:buNone/>
            </a:pPr>
            <a:endParaRPr lang="en-US" dirty="0"/>
          </a:p>
          <a:p>
            <a:endParaRPr lang="en-US" dirty="0"/>
          </a:p>
          <a:p>
            <a:endParaRPr lang="en-US" dirty="0" smtClean="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19394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FERC Order No. 841 </a:t>
            </a:r>
            <a:endParaRPr lang="en-US" dirty="0"/>
          </a:p>
        </p:txBody>
      </p:sp>
      <p:sp>
        <p:nvSpPr>
          <p:cNvPr id="2" name="Slide Number Placeholder 1"/>
          <p:cNvSpPr>
            <a:spLocks noGrp="1"/>
          </p:cNvSpPr>
          <p:nvPr>
            <p:ph type="sldNum" sz="quarter" idx="12"/>
          </p:nvPr>
        </p:nvSpPr>
        <p:spPr/>
        <p:txBody>
          <a:bodyPr/>
          <a:lstStyle/>
          <a:p>
            <a:fld id="{10C7F894-2A36-495D-AB7C-1055F7AC0F9D}" type="slidenum">
              <a:rPr lang="en-US" smtClean="0"/>
              <a:pPr/>
              <a:t>36</a:t>
            </a:fld>
            <a:endParaRPr lang="en-US" dirty="0"/>
          </a:p>
        </p:txBody>
      </p:sp>
      <p:sp>
        <p:nvSpPr>
          <p:cNvPr id="8" name="Text Placeholder 7"/>
          <p:cNvSpPr>
            <a:spLocks noGrp="1"/>
          </p:cNvSpPr>
          <p:nvPr>
            <p:ph type="body" sz="quarter" idx="13"/>
          </p:nvPr>
        </p:nvSpPr>
        <p:spPr/>
        <p:txBody>
          <a:bodyPr>
            <a:normAutofit/>
          </a:bodyPr>
          <a:lstStyle/>
          <a:p>
            <a:r>
              <a:rPr lang="en-US" dirty="0" smtClean="0"/>
              <a:t>Initial Compliance Changes Identified By ISO </a:t>
            </a:r>
            <a:endParaRPr lang="en-US" dirty="0"/>
          </a:p>
        </p:txBody>
      </p:sp>
      <p:sp>
        <p:nvSpPr>
          <p:cNvPr id="9" name="Content Placeholder 8"/>
          <p:cNvSpPr>
            <a:spLocks noGrp="1"/>
          </p:cNvSpPr>
          <p:nvPr>
            <p:ph sz="quarter" idx="14"/>
          </p:nvPr>
        </p:nvSpPr>
        <p:spPr/>
        <p:txBody>
          <a:bodyPr>
            <a:normAutofit/>
          </a:bodyPr>
          <a:lstStyle/>
          <a:p>
            <a:r>
              <a:rPr lang="en-US" dirty="0" smtClean="0"/>
              <a:t>Allow Binary Storage Facility rules to be used by any storage </a:t>
            </a:r>
            <a:r>
              <a:rPr lang="en-US" dirty="0"/>
              <a:t>technology </a:t>
            </a:r>
            <a:r>
              <a:rPr lang="en-US" dirty="0" smtClean="0"/>
              <a:t>that meets the qualification requirements (not </a:t>
            </a:r>
            <a:r>
              <a:rPr lang="en-US" dirty="0"/>
              <a:t>just </a:t>
            </a:r>
            <a:r>
              <a:rPr lang="en-US" dirty="0" smtClean="0"/>
              <a:t>pumped-storage hydro)</a:t>
            </a:r>
          </a:p>
          <a:p>
            <a:r>
              <a:rPr lang="en-US" dirty="0" smtClean="0"/>
              <a:t>Establish 0.1 MW size limit for all Electric Storage Facilities (i.e., Binary and Continuous Storage Facilities)  </a:t>
            </a:r>
          </a:p>
          <a:p>
            <a:r>
              <a:rPr lang="en-US" dirty="0" smtClean="0"/>
              <a:t>Define when Electric </a:t>
            </a:r>
            <a:r>
              <a:rPr lang="en-US" dirty="0"/>
              <a:t>Storage Facilities </a:t>
            </a:r>
            <a:r>
              <a:rPr lang="en-US" dirty="0" smtClean="0"/>
              <a:t>are exempted from transmission charges</a:t>
            </a:r>
          </a:p>
        </p:txBody>
      </p:sp>
    </p:spTree>
    <p:extLst>
      <p:ext uri="{BB962C8B-B14F-4D97-AF65-F5344CB8AC3E}">
        <p14:creationId xmlns:p14="http://schemas.microsoft.com/office/powerpoint/2010/main" val="1486624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C </a:t>
            </a:r>
            <a:endParaRPr lang="en-US" dirty="0"/>
          </a:p>
        </p:txBody>
      </p:sp>
      <p:sp>
        <p:nvSpPr>
          <p:cNvPr id="4" name="Text Placeholder 3"/>
          <p:cNvSpPr>
            <a:spLocks noGrp="1"/>
          </p:cNvSpPr>
          <p:nvPr>
            <p:ph type="body" idx="1"/>
          </p:nvPr>
        </p:nvSpPr>
        <p:spPr/>
        <p:txBody>
          <a:bodyPr/>
          <a:lstStyle/>
          <a:p>
            <a:r>
              <a:rPr lang="en-US" dirty="0" smtClean="0"/>
              <a:t>Changes Required for Compliance Filing </a:t>
            </a:r>
          </a:p>
          <a:p>
            <a:r>
              <a:rPr lang="en-US" dirty="0" smtClean="0"/>
              <a:t>(August Markets Committee Meeting)</a:t>
            </a:r>
          </a:p>
          <a:p>
            <a:r>
              <a:rPr lang="en-US" dirty="0" smtClean="0"/>
              <a:t>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37</a:t>
            </a:fld>
            <a:endParaRPr lang="en-US" dirty="0"/>
          </a:p>
        </p:txBody>
      </p:sp>
    </p:spTree>
    <p:extLst>
      <p:ext uri="{BB962C8B-B14F-4D97-AF65-F5344CB8AC3E}">
        <p14:creationId xmlns:p14="http://schemas.microsoft.com/office/powerpoint/2010/main" val="4092603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38</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Participation Model Must Be Available to All Storage Technologies</a:t>
            </a:r>
            <a:endParaRPr lang="en-US" dirty="0"/>
          </a:p>
        </p:txBody>
      </p:sp>
      <p:sp>
        <p:nvSpPr>
          <p:cNvPr id="5" name="Content Placeholder 4"/>
          <p:cNvSpPr>
            <a:spLocks noGrp="1"/>
          </p:cNvSpPr>
          <p:nvPr>
            <p:ph sz="quarter" idx="14"/>
          </p:nvPr>
        </p:nvSpPr>
        <p:spPr/>
        <p:txBody>
          <a:bodyPr>
            <a:normAutofit fontScale="85000" lnSpcReduction="10000"/>
          </a:bodyPr>
          <a:lstStyle/>
          <a:p>
            <a:r>
              <a:rPr lang="en-US" dirty="0" smtClean="0"/>
              <a:t>The Electric Storage Facility (ESF) rules described  in the recently  proposed “Electric Storage” section of the tariff  (Market Rule 1, Section III.1.10.6  (a through c) is a “storage participation model” that meets most of Order’s requirements </a:t>
            </a:r>
          </a:p>
          <a:p>
            <a:r>
              <a:rPr lang="en-US" dirty="0" smtClean="0"/>
              <a:t>Under the ESF rules, a storage facility can participate as either a Binary Storage Facility (BSF) or a Continuous Storage Facility (CSF) depending on the facility’s physical characteristics  </a:t>
            </a:r>
          </a:p>
          <a:p>
            <a:r>
              <a:rPr lang="en-US" dirty="0" smtClean="0"/>
              <a:t>Any storage technology that meets the requirements can participate under the CSF rules, but the BSF rules are currently limited to only the pumped-storage hydro technology </a:t>
            </a:r>
          </a:p>
          <a:p>
            <a:r>
              <a:rPr lang="en-US" dirty="0" smtClean="0"/>
              <a:t>As part of its compliance filing, the ISO will make the BSF rules available to all storage technologies </a:t>
            </a:r>
          </a:p>
          <a:p>
            <a:r>
              <a:rPr lang="en-US" dirty="0" smtClean="0"/>
              <a:t>Other than the reduction in the minimum size requirement discussed below, no other changes to the BSF rules have been identified</a:t>
            </a:r>
            <a:endParaRPr lang="en-US" dirty="0"/>
          </a:p>
        </p:txBody>
      </p:sp>
    </p:spTree>
    <p:extLst>
      <p:ext uri="{BB962C8B-B14F-4D97-AF65-F5344CB8AC3E}">
        <p14:creationId xmlns:p14="http://schemas.microsoft.com/office/powerpoint/2010/main" val="278469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39</a:t>
            </a:fld>
            <a:endParaRPr lang="en-US" dirty="0"/>
          </a:p>
        </p:txBody>
      </p:sp>
      <p:sp>
        <p:nvSpPr>
          <p:cNvPr id="4" name="Text Placeholder 3"/>
          <p:cNvSpPr>
            <a:spLocks noGrp="1"/>
          </p:cNvSpPr>
          <p:nvPr>
            <p:ph type="body" sz="quarter" idx="13"/>
          </p:nvPr>
        </p:nvSpPr>
        <p:spPr/>
        <p:txBody>
          <a:bodyPr>
            <a:normAutofit fontScale="92500"/>
          </a:bodyPr>
          <a:lstStyle/>
          <a:p>
            <a:r>
              <a:rPr lang="en-US" dirty="0" smtClean="0"/>
              <a:t>Minimum Size Requirement for Participation Model Must Be 100 kW</a:t>
            </a:r>
            <a:endParaRPr lang="en-US" dirty="0"/>
          </a:p>
        </p:txBody>
      </p:sp>
      <p:sp>
        <p:nvSpPr>
          <p:cNvPr id="5" name="Content Placeholder 4"/>
          <p:cNvSpPr>
            <a:spLocks noGrp="1"/>
          </p:cNvSpPr>
          <p:nvPr>
            <p:ph sz="quarter" idx="14"/>
          </p:nvPr>
        </p:nvSpPr>
        <p:spPr/>
        <p:txBody>
          <a:bodyPr>
            <a:normAutofit fontScale="92500"/>
          </a:bodyPr>
          <a:lstStyle/>
          <a:p>
            <a:r>
              <a:rPr lang="en-US" dirty="0" smtClean="0"/>
              <a:t>The Order states that its 100 kW minimum size requirement  “applies to all minimum capacity requirements, minimum offer to sell requirements, and minimum bid to buy requirements” for electric storage resources that use the “participation model”</a:t>
            </a:r>
          </a:p>
          <a:p>
            <a:r>
              <a:rPr lang="en-US" dirty="0" smtClean="0"/>
              <a:t>Order has no minimum size requirement with regard to MWhs of storage capacity  </a:t>
            </a:r>
          </a:p>
          <a:p>
            <a:r>
              <a:rPr lang="en-US" dirty="0" smtClean="0"/>
              <a:t>To comply with the Order, the ISO will lower the minimum size threshold for Generator Assets, DARDs and ATRRs associated with Electric Storage Facilities from 1 MW to 100 kW  </a:t>
            </a:r>
          </a:p>
          <a:p>
            <a:r>
              <a:rPr lang="en-US" dirty="0" smtClean="0"/>
              <a:t>Because the Forward Reserve Market (FRM) is portfolio (not resource ) based, the ISO will lower the minimum bid threshold for the FRM  from 1 MW to 100 kW </a:t>
            </a:r>
          </a:p>
        </p:txBody>
      </p:sp>
    </p:spTree>
    <p:extLst>
      <p:ext uri="{BB962C8B-B14F-4D97-AF65-F5344CB8AC3E}">
        <p14:creationId xmlns:p14="http://schemas.microsoft.com/office/powerpoint/2010/main" val="379455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Changes </a:t>
            </a:r>
            <a:endParaRPr lang="en-US" dirty="0"/>
          </a:p>
        </p:txBody>
      </p:sp>
      <p:sp>
        <p:nvSpPr>
          <p:cNvPr id="4" name="Text Placeholder 3"/>
          <p:cNvSpPr>
            <a:spLocks noGrp="1"/>
          </p:cNvSpPr>
          <p:nvPr>
            <p:ph type="body" idx="1"/>
          </p:nvPr>
        </p:nvSpPr>
        <p:spPr/>
        <p:txBody>
          <a:bodyPr/>
          <a:lstStyle/>
          <a:p>
            <a:r>
              <a:rPr lang="en-US" dirty="0" smtClean="0"/>
              <a:t>To Comply with FERC Order </a:t>
            </a:r>
            <a:r>
              <a:rPr lang="en-US" dirty="0"/>
              <a:t>No. 841</a:t>
            </a:r>
          </a:p>
        </p:txBody>
      </p:sp>
      <p:sp>
        <p:nvSpPr>
          <p:cNvPr id="3" name="Slide Number Placeholder 2"/>
          <p:cNvSpPr>
            <a:spLocks noGrp="1"/>
          </p:cNvSpPr>
          <p:nvPr>
            <p:ph type="sldNum" sz="quarter" idx="4"/>
          </p:nvPr>
        </p:nvSpPr>
        <p:spPr/>
        <p:txBody>
          <a:bodyPr/>
          <a:lstStyle/>
          <a:p>
            <a:fld id="{F9D18D59-7AC8-45AE-9F52-DBA89AEC6EE0}" type="slidenum">
              <a:rPr lang="en-US" smtClean="0"/>
              <a:pPr/>
              <a:t>4</a:t>
            </a:fld>
            <a:endParaRPr lang="en-US" dirty="0"/>
          </a:p>
        </p:txBody>
      </p:sp>
    </p:spTree>
    <p:extLst>
      <p:ext uri="{BB962C8B-B14F-4D97-AF65-F5344CB8AC3E}">
        <p14:creationId xmlns:p14="http://schemas.microsoft.com/office/powerpoint/2010/main" val="37229834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40</a:t>
            </a:fld>
            <a:endParaRPr lang="en-US" dirty="0"/>
          </a:p>
        </p:txBody>
      </p:sp>
      <p:sp>
        <p:nvSpPr>
          <p:cNvPr id="4" name="Text Placeholder 3"/>
          <p:cNvSpPr>
            <a:spLocks noGrp="1"/>
          </p:cNvSpPr>
          <p:nvPr>
            <p:ph type="body" sz="quarter" idx="13"/>
          </p:nvPr>
        </p:nvSpPr>
        <p:spPr/>
        <p:txBody>
          <a:bodyPr/>
          <a:lstStyle/>
          <a:p>
            <a:r>
              <a:rPr lang="en-US" dirty="0" smtClean="0"/>
              <a:t>Implication of Lower Minimum Size Requirement for ESFs</a:t>
            </a:r>
            <a:endParaRPr lang="en-US" dirty="0"/>
          </a:p>
        </p:txBody>
      </p:sp>
      <p:sp>
        <p:nvSpPr>
          <p:cNvPr id="5" name="Content Placeholder 4"/>
          <p:cNvSpPr>
            <a:spLocks noGrp="1"/>
          </p:cNvSpPr>
          <p:nvPr>
            <p:ph sz="quarter" idx="14"/>
          </p:nvPr>
        </p:nvSpPr>
        <p:spPr/>
        <p:txBody>
          <a:bodyPr>
            <a:normAutofit fontScale="92500"/>
          </a:bodyPr>
          <a:lstStyle/>
          <a:p>
            <a:r>
              <a:rPr lang="en-US" dirty="0" smtClean="0"/>
              <a:t>Electric Storage Facilities (ESFs) can bid/offer a minimum of 100 kW as Generator Asset and/or DARD into the Day-Ahead Energy Market  Real Time Energy Market  </a:t>
            </a:r>
          </a:p>
          <a:p>
            <a:r>
              <a:rPr lang="en-US" dirty="0" smtClean="0"/>
              <a:t>All Participants (including ESFs) can take on a 100 kW FRM obligation; Participants can already assign a DARD or Generator Asset in 100 kW increments to meet a FRM obligation </a:t>
            </a:r>
          </a:p>
          <a:p>
            <a:r>
              <a:rPr lang="en-US" dirty="0" smtClean="0"/>
              <a:t>ESF Generator Assets can offer 100 kW of qualified capacity into the Forward Capacity Market (FCM)</a:t>
            </a:r>
          </a:p>
          <a:p>
            <a:r>
              <a:rPr lang="en-US" dirty="0" smtClean="0"/>
              <a:t>ESFs can offer 100 kW of capacity into  the Regulation Market </a:t>
            </a:r>
          </a:p>
          <a:p>
            <a:r>
              <a:rPr lang="en-US" dirty="0" smtClean="0"/>
              <a:t>No change in ESFs ability to provide Black Start Service or VAR since there is no minimum size requirement to offer these services</a:t>
            </a:r>
          </a:p>
        </p:txBody>
      </p:sp>
    </p:spTree>
    <p:extLst>
      <p:ext uri="{BB962C8B-B14F-4D97-AF65-F5344CB8AC3E}">
        <p14:creationId xmlns:p14="http://schemas.microsoft.com/office/powerpoint/2010/main" val="332274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41</a:t>
            </a:fld>
            <a:endParaRPr lang="en-US" dirty="0"/>
          </a:p>
        </p:txBody>
      </p:sp>
      <p:sp>
        <p:nvSpPr>
          <p:cNvPr id="4" name="Text Placeholder 3"/>
          <p:cNvSpPr>
            <a:spLocks noGrp="1"/>
          </p:cNvSpPr>
          <p:nvPr>
            <p:ph type="body" sz="quarter" idx="13"/>
          </p:nvPr>
        </p:nvSpPr>
        <p:spPr/>
        <p:txBody>
          <a:bodyPr/>
          <a:lstStyle/>
          <a:p>
            <a:r>
              <a:rPr lang="en-US" dirty="0" smtClean="0"/>
              <a:t>No Change to Bid/Offer Granularity in any Market </a:t>
            </a:r>
            <a:endParaRPr lang="en-US" dirty="0"/>
          </a:p>
        </p:txBody>
      </p:sp>
      <p:sp>
        <p:nvSpPr>
          <p:cNvPr id="5" name="Content Placeholder 4"/>
          <p:cNvSpPr>
            <a:spLocks noGrp="1"/>
          </p:cNvSpPr>
          <p:nvPr>
            <p:ph sz="quarter" idx="14"/>
          </p:nvPr>
        </p:nvSpPr>
        <p:spPr/>
        <p:txBody>
          <a:bodyPr/>
          <a:lstStyle/>
          <a:p>
            <a:r>
              <a:rPr lang="en-US" dirty="0" smtClean="0"/>
              <a:t>Resources can currently offer in: </a:t>
            </a:r>
          </a:p>
          <a:p>
            <a:pPr lvl="1"/>
            <a:r>
              <a:rPr lang="en-US" dirty="0" smtClean="0"/>
              <a:t>100 kW increments over the minimum size threshold in the energy and regulation markets</a:t>
            </a:r>
          </a:p>
          <a:p>
            <a:pPr lvl="1"/>
            <a:r>
              <a:rPr lang="en-US" dirty="0" smtClean="0"/>
              <a:t>1 kW increments over the minimum bid threshold in the FRM and FCM </a:t>
            </a:r>
          </a:p>
          <a:p>
            <a:r>
              <a:rPr lang="en-US" dirty="0" smtClean="0"/>
              <a:t>The Order does not require and the ISO is not proposing any change to bid/offer granularity in any market </a:t>
            </a:r>
          </a:p>
        </p:txBody>
      </p:sp>
    </p:spTree>
    <p:extLst>
      <p:ext uri="{BB962C8B-B14F-4D97-AF65-F5344CB8AC3E}">
        <p14:creationId xmlns:p14="http://schemas.microsoft.com/office/powerpoint/2010/main" val="681723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05128"/>
            <a:ext cx="8229600" cy="4767072"/>
          </a:xfrm>
        </p:spPr>
        <p:txBody>
          <a:bodyPr>
            <a:normAutofit fontScale="92500" lnSpcReduction="20000"/>
          </a:bodyPr>
          <a:lstStyle/>
          <a:p>
            <a:r>
              <a:rPr lang="en-US" dirty="0"/>
              <a:t>AGC – Automatic Generation </a:t>
            </a:r>
            <a:r>
              <a:rPr lang="en-US" dirty="0" smtClean="0"/>
              <a:t>Control</a:t>
            </a:r>
            <a:endParaRPr lang="en-US" dirty="0" smtClean="0">
              <a:solidFill>
                <a:srgbClr val="FF0000"/>
              </a:solidFill>
            </a:endParaRPr>
          </a:p>
          <a:p>
            <a:r>
              <a:rPr lang="en-US" dirty="0" smtClean="0"/>
              <a:t>ATRR </a:t>
            </a:r>
            <a:r>
              <a:rPr lang="en-US" dirty="0"/>
              <a:t>– </a:t>
            </a:r>
            <a:r>
              <a:rPr lang="en-US" dirty="0" smtClean="0"/>
              <a:t>Alternative Technology Regulation Resource</a:t>
            </a:r>
          </a:p>
          <a:p>
            <a:r>
              <a:rPr lang="en-US" dirty="0"/>
              <a:t>BSF – Binary </a:t>
            </a:r>
            <a:r>
              <a:rPr lang="en-US" dirty="0" smtClean="0"/>
              <a:t>Storage Facility </a:t>
            </a:r>
          </a:p>
          <a:p>
            <a:r>
              <a:rPr lang="en-US" dirty="0" smtClean="0"/>
              <a:t>CSF </a:t>
            </a:r>
            <a:r>
              <a:rPr lang="en-US" dirty="0"/>
              <a:t>– </a:t>
            </a:r>
            <a:r>
              <a:rPr lang="en-US" dirty="0" smtClean="0"/>
              <a:t>Continuous Storage Facility </a:t>
            </a:r>
          </a:p>
          <a:p>
            <a:r>
              <a:rPr lang="en-US" dirty="0" smtClean="0"/>
              <a:t>ESF </a:t>
            </a:r>
            <a:r>
              <a:rPr lang="en-US" dirty="0"/>
              <a:t>–  </a:t>
            </a:r>
            <a:r>
              <a:rPr lang="en-US" dirty="0" smtClean="0"/>
              <a:t>Electric Storage Facility (BSF or CSF)</a:t>
            </a:r>
          </a:p>
          <a:p>
            <a:r>
              <a:rPr lang="en-US" dirty="0"/>
              <a:t>DAEM </a:t>
            </a:r>
            <a:r>
              <a:rPr lang="en-US" dirty="0">
                <a:solidFill>
                  <a:srgbClr val="FF0000"/>
                </a:solidFill>
              </a:rPr>
              <a:t>–</a:t>
            </a:r>
            <a:r>
              <a:rPr lang="en-US" dirty="0"/>
              <a:t> </a:t>
            </a:r>
            <a:r>
              <a:rPr lang="en-US" dirty="0" smtClean="0"/>
              <a:t>Day-ahead Energy Market</a:t>
            </a:r>
          </a:p>
          <a:p>
            <a:r>
              <a:rPr lang="en-US" dirty="0" smtClean="0"/>
              <a:t>DARD – Dispatchable Asset Related Demand </a:t>
            </a:r>
          </a:p>
          <a:p>
            <a:r>
              <a:rPr lang="en-US" dirty="0" smtClean="0"/>
              <a:t>ESR – electric storage resource</a:t>
            </a:r>
          </a:p>
          <a:p>
            <a:r>
              <a:rPr lang="en-US" dirty="0" smtClean="0"/>
              <a:t>FERC </a:t>
            </a:r>
            <a:r>
              <a:rPr lang="en-US" dirty="0"/>
              <a:t>–</a:t>
            </a:r>
            <a:r>
              <a:rPr lang="en-US" dirty="0" smtClean="0"/>
              <a:t> Federal Energy Regulatory Commission</a:t>
            </a:r>
          </a:p>
          <a:p>
            <a:r>
              <a:rPr lang="en-US" dirty="0" smtClean="0"/>
              <a:t>FCM – Forward Capacity Market</a:t>
            </a:r>
          </a:p>
          <a:p>
            <a:r>
              <a:rPr lang="en-US" dirty="0" smtClean="0"/>
              <a:t>FRM – Forward Reserve Market  </a:t>
            </a:r>
          </a:p>
        </p:txBody>
      </p:sp>
      <p:sp>
        <p:nvSpPr>
          <p:cNvPr id="3" name="Slide Number Placeholder 2"/>
          <p:cNvSpPr>
            <a:spLocks noGrp="1"/>
          </p:cNvSpPr>
          <p:nvPr>
            <p:ph type="sldNum" sz="quarter" idx="10"/>
          </p:nvPr>
        </p:nvSpPr>
        <p:spPr/>
        <p:txBody>
          <a:bodyPr/>
          <a:lstStyle/>
          <a:p>
            <a:fld id="{F9D18D59-7AC8-45AE-9F52-DBA89AEC6EE0}" type="slidenum">
              <a:rPr lang="en-US" smtClean="0"/>
              <a:t>42</a:t>
            </a:fld>
            <a:endParaRPr lang="en-US" dirty="0"/>
          </a:p>
        </p:txBody>
      </p:sp>
      <p:sp>
        <p:nvSpPr>
          <p:cNvPr id="6" name="Title 5"/>
          <p:cNvSpPr>
            <a:spLocks noGrp="1"/>
          </p:cNvSpPr>
          <p:nvPr>
            <p:ph type="title"/>
          </p:nvPr>
        </p:nvSpPr>
        <p:spPr/>
        <p:txBody>
          <a:bodyPr/>
          <a:lstStyle/>
          <a:p>
            <a:r>
              <a:rPr lang="en-US" dirty="0" smtClean="0"/>
              <a:t>Acronyms used</a:t>
            </a:r>
            <a:endParaRPr lang="en-US" dirty="0"/>
          </a:p>
        </p:txBody>
      </p:sp>
    </p:spTree>
    <p:extLst>
      <p:ext uri="{BB962C8B-B14F-4D97-AF65-F5344CB8AC3E}">
        <p14:creationId xmlns:p14="http://schemas.microsoft.com/office/powerpoint/2010/main" val="176664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405128"/>
            <a:ext cx="8229600" cy="4767072"/>
          </a:xfrm>
        </p:spPr>
        <p:txBody>
          <a:bodyPr>
            <a:normAutofit/>
          </a:bodyPr>
          <a:lstStyle/>
          <a:p>
            <a:r>
              <a:rPr lang="en-US" dirty="0"/>
              <a:t>NPCC – Northeast Power Coordinating Council</a:t>
            </a:r>
          </a:p>
          <a:p>
            <a:r>
              <a:rPr lang="en-US" dirty="0"/>
              <a:t>PC – Participants Committee</a:t>
            </a:r>
          </a:p>
          <a:p>
            <a:r>
              <a:rPr lang="en-US" dirty="0"/>
              <a:t>RC – Reliability Committee</a:t>
            </a:r>
          </a:p>
          <a:p>
            <a:r>
              <a:rPr lang="en-US" dirty="0"/>
              <a:t>RTEM – </a:t>
            </a:r>
            <a:r>
              <a:rPr lang="en-US" dirty="0" smtClean="0"/>
              <a:t>Real-time Energy Market </a:t>
            </a:r>
          </a:p>
          <a:p>
            <a:r>
              <a:rPr lang="en-US" dirty="0" smtClean="0"/>
              <a:t>RTO – Regional Transmission Organization </a:t>
            </a:r>
          </a:p>
          <a:p>
            <a:r>
              <a:rPr lang="en-US" dirty="0"/>
              <a:t>TC – Transmission Committee </a:t>
            </a:r>
            <a:r>
              <a:rPr lang="en-US" dirty="0" smtClean="0"/>
              <a:t>  </a:t>
            </a:r>
            <a:endParaRPr lang="en-US" dirty="0"/>
          </a:p>
        </p:txBody>
      </p:sp>
      <p:sp>
        <p:nvSpPr>
          <p:cNvPr id="3" name="Slide Number Placeholder 2"/>
          <p:cNvSpPr>
            <a:spLocks noGrp="1"/>
          </p:cNvSpPr>
          <p:nvPr>
            <p:ph type="sldNum" sz="quarter" idx="10"/>
          </p:nvPr>
        </p:nvSpPr>
        <p:spPr/>
        <p:txBody>
          <a:bodyPr/>
          <a:lstStyle/>
          <a:p>
            <a:fld id="{F9D18D59-7AC8-45AE-9F52-DBA89AEC6EE0}" type="slidenum">
              <a:rPr lang="en-US" smtClean="0"/>
              <a:t>43</a:t>
            </a:fld>
            <a:endParaRPr lang="en-US" dirty="0"/>
          </a:p>
        </p:txBody>
      </p:sp>
      <p:sp>
        <p:nvSpPr>
          <p:cNvPr id="6" name="Title 5"/>
          <p:cNvSpPr>
            <a:spLocks noGrp="1"/>
          </p:cNvSpPr>
          <p:nvPr>
            <p:ph type="title"/>
          </p:nvPr>
        </p:nvSpPr>
        <p:spPr/>
        <p:txBody>
          <a:bodyPr/>
          <a:lstStyle/>
          <a:p>
            <a:r>
              <a:rPr lang="en-US" dirty="0" smtClean="0"/>
              <a:t>Acronyms used </a:t>
            </a:r>
            <a:r>
              <a:rPr lang="en-US" i="1" dirty="0" smtClean="0"/>
              <a:t>(continued)</a:t>
            </a:r>
            <a:endParaRPr lang="en-US" i="1" dirty="0"/>
          </a:p>
        </p:txBody>
      </p:sp>
    </p:spTree>
    <p:extLst>
      <p:ext uri="{BB962C8B-B14F-4D97-AF65-F5344CB8AC3E}">
        <p14:creationId xmlns:p14="http://schemas.microsoft.com/office/powerpoint/2010/main" val="387943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5</a:t>
            </a:fld>
            <a:endParaRPr lang="en-US" dirty="0"/>
          </a:p>
        </p:txBody>
      </p:sp>
      <p:sp>
        <p:nvSpPr>
          <p:cNvPr id="4" name="Text Placeholder 3"/>
          <p:cNvSpPr>
            <a:spLocks noGrp="1"/>
          </p:cNvSpPr>
          <p:nvPr>
            <p:ph type="body" sz="quarter" idx="13"/>
          </p:nvPr>
        </p:nvSpPr>
        <p:spPr/>
        <p:txBody>
          <a:bodyPr/>
          <a:lstStyle/>
          <a:p>
            <a:r>
              <a:rPr lang="en-US" dirty="0" smtClean="0"/>
              <a:t>Overview of Changes to Market Rule 1 </a:t>
            </a:r>
            <a:endParaRPr lang="en-US" dirty="0"/>
          </a:p>
        </p:txBody>
      </p:sp>
      <p:sp>
        <p:nvSpPr>
          <p:cNvPr id="5" name="Content Placeholder 4"/>
          <p:cNvSpPr>
            <a:spLocks noGrp="1"/>
          </p:cNvSpPr>
          <p:nvPr>
            <p:ph sz="quarter" idx="14"/>
          </p:nvPr>
        </p:nvSpPr>
        <p:spPr/>
        <p:txBody>
          <a:bodyPr>
            <a:normAutofit fontScale="92500" lnSpcReduction="20000"/>
          </a:bodyPr>
          <a:lstStyle/>
          <a:p>
            <a:r>
              <a:rPr lang="en-US" dirty="0" smtClean="0"/>
              <a:t>New definitions</a:t>
            </a:r>
          </a:p>
          <a:p>
            <a:pPr lvl="1"/>
            <a:r>
              <a:rPr lang="en-US" dirty="0" smtClean="0"/>
              <a:t>Available Energy and Available Storage </a:t>
            </a:r>
          </a:p>
          <a:p>
            <a:pPr lvl="1"/>
            <a:r>
              <a:rPr lang="en-US" dirty="0" smtClean="0"/>
              <a:t>Maximum Daily Energy Limit</a:t>
            </a:r>
          </a:p>
          <a:p>
            <a:r>
              <a:rPr lang="en-US" dirty="0" smtClean="0"/>
              <a:t>Lower the minimum size requirement  for ESFs</a:t>
            </a:r>
          </a:p>
          <a:p>
            <a:pPr lvl="1"/>
            <a:r>
              <a:rPr lang="en-US" dirty="0" smtClean="0"/>
              <a:t>Definition of Asset Related Demand (ARD) </a:t>
            </a:r>
          </a:p>
          <a:p>
            <a:pPr lvl="1"/>
            <a:r>
              <a:rPr lang="en-US" dirty="0" smtClean="0"/>
              <a:t>Electric Storage Facilities Section III.1.10.6 (a)</a:t>
            </a:r>
          </a:p>
          <a:p>
            <a:pPr lvl="1"/>
            <a:r>
              <a:rPr lang="en-US" dirty="0" smtClean="0"/>
              <a:t>Regulation Market Section III.1.14 (a)</a:t>
            </a:r>
          </a:p>
          <a:p>
            <a:r>
              <a:rPr lang="en-US" dirty="0" smtClean="0"/>
              <a:t>Enable all technologies to participate under EFS rules </a:t>
            </a:r>
          </a:p>
          <a:p>
            <a:pPr lvl="1"/>
            <a:r>
              <a:rPr lang="en-US" dirty="0" smtClean="0"/>
              <a:t>Electric Storage Facilities Section III.1.10.6</a:t>
            </a:r>
          </a:p>
          <a:p>
            <a:r>
              <a:rPr lang="en-US" dirty="0" smtClean="0"/>
              <a:t>Effective </a:t>
            </a:r>
            <a:r>
              <a:rPr lang="en-US" dirty="0"/>
              <a:t>date for </a:t>
            </a:r>
            <a:r>
              <a:rPr lang="en-US" sz="2200" dirty="0"/>
              <a:t>DARDs</a:t>
            </a:r>
            <a:r>
              <a:rPr lang="en-US" dirty="0"/>
              <a:t> to participate in Regulation Market </a:t>
            </a:r>
            <a:endParaRPr lang="en-US" dirty="0" smtClean="0"/>
          </a:p>
          <a:p>
            <a:pPr lvl="1"/>
            <a:r>
              <a:rPr lang="en-US" sz="2100" dirty="0"/>
              <a:t>Modify definition of Regulation Resources</a:t>
            </a:r>
          </a:p>
          <a:p>
            <a:pPr lvl="1"/>
            <a:r>
              <a:rPr lang="en-US" sz="2100" dirty="0" smtClean="0"/>
              <a:t>Sections III.14 .2,III.14 .3, III.14.6, and III.14.8 </a:t>
            </a:r>
            <a:endParaRPr lang="en-US" sz="2100" dirty="0"/>
          </a:p>
          <a:p>
            <a:r>
              <a:rPr lang="en-US" dirty="0" smtClean="0"/>
              <a:t>Clean-up changes </a:t>
            </a:r>
          </a:p>
          <a:p>
            <a:pPr lvl="1"/>
            <a:r>
              <a:rPr lang="en-US" dirty="0" smtClean="0"/>
              <a:t>III.1.7.19.2.3.2 (c), III.1.10.1A (c)(v) and (vii), </a:t>
            </a:r>
          </a:p>
          <a:p>
            <a:pPr lvl="1"/>
            <a:r>
              <a:rPr lang="en-US" dirty="0" smtClean="0"/>
              <a:t>III.9.7.1 through III.9.7.2 , III.9.7.2 (a)(i) and (ii)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23315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a:t>
            </a:fld>
            <a:endParaRPr lang="en-US" dirty="0"/>
          </a:p>
        </p:txBody>
      </p:sp>
      <p:sp>
        <p:nvSpPr>
          <p:cNvPr id="4" name="Text Placeholder 3"/>
          <p:cNvSpPr>
            <a:spLocks noGrp="1"/>
          </p:cNvSpPr>
          <p:nvPr>
            <p:ph type="body" sz="quarter" idx="13"/>
          </p:nvPr>
        </p:nvSpPr>
        <p:spPr/>
        <p:txBody>
          <a:bodyPr/>
          <a:lstStyle/>
          <a:p>
            <a:r>
              <a:rPr lang="en-US" dirty="0" smtClean="0"/>
              <a:t>New Definitions </a:t>
            </a:r>
          </a:p>
          <a:p>
            <a:endParaRPr lang="en-US" dirty="0"/>
          </a:p>
        </p:txBody>
      </p:sp>
      <p:sp>
        <p:nvSpPr>
          <p:cNvPr id="5" name="Content Placeholder 4"/>
          <p:cNvSpPr>
            <a:spLocks noGrp="1"/>
          </p:cNvSpPr>
          <p:nvPr>
            <p:ph sz="quarter" idx="14"/>
          </p:nvPr>
        </p:nvSpPr>
        <p:spPr/>
        <p:txBody>
          <a:bodyPr/>
          <a:lstStyle/>
          <a:p>
            <a:r>
              <a:rPr lang="en-US" dirty="0" smtClean="0"/>
              <a:t>Available Energy </a:t>
            </a:r>
          </a:p>
          <a:p>
            <a:pPr lvl="1"/>
            <a:r>
              <a:rPr lang="en-US" dirty="0" smtClean="0"/>
              <a:t>is a value that reflects the MWhs of energy available from an Electric Storage Facility for economic dispatch”</a:t>
            </a:r>
          </a:p>
          <a:p>
            <a:r>
              <a:rPr lang="en-US" dirty="0" smtClean="0"/>
              <a:t>Available Storage </a:t>
            </a:r>
          </a:p>
          <a:p>
            <a:pPr lvl="1"/>
            <a:r>
              <a:rPr lang="en-US" dirty="0" smtClean="0"/>
              <a:t>is a value that reflects the MWhs of unused storage available from an Electric Storage Facility for economic dispatch of consumption</a:t>
            </a:r>
          </a:p>
          <a:p>
            <a:r>
              <a:rPr lang="en-US" dirty="0" smtClean="0"/>
              <a:t>Maximum Daily Energy Limit</a:t>
            </a:r>
          </a:p>
          <a:p>
            <a:pPr lvl="1"/>
            <a:r>
              <a:rPr lang="en-US" dirty="0" smtClean="0"/>
              <a:t>is the maximum amount of megawatt-hours that a Limited Energy Resource expects to be able to generate in the next Operating Day </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01912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a:t>
            </a:fld>
            <a:endParaRPr lang="en-US" dirty="0"/>
          </a:p>
        </p:txBody>
      </p:sp>
      <p:sp>
        <p:nvSpPr>
          <p:cNvPr id="4" name="Text Placeholder 3"/>
          <p:cNvSpPr>
            <a:spLocks noGrp="1"/>
          </p:cNvSpPr>
          <p:nvPr>
            <p:ph type="body" sz="quarter" idx="13"/>
          </p:nvPr>
        </p:nvSpPr>
        <p:spPr/>
        <p:txBody>
          <a:bodyPr/>
          <a:lstStyle/>
          <a:p>
            <a:r>
              <a:rPr lang="en-US" dirty="0" smtClean="0"/>
              <a:t>Lower the Minimum Size Requirement </a:t>
            </a:r>
            <a:endParaRPr lang="en-US" dirty="0"/>
          </a:p>
        </p:txBody>
      </p:sp>
      <p:sp>
        <p:nvSpPr>
          <p:cNvPr id="5" name="Content Placeholder 4"/>
          <p:cNvSpPr>
            <a:spLocks noGrp="1"/>
          </p:cNvSpPr>
          <p:nvPr>
            <p:ph sz="quarter" idx="14"/>
          </p:nvPr>
        </p:nvSpPr>
        <p:spPr/>
        <p:txBody>
          <a:bodyPr/>
          <a:lstStyle/>
          <a:p>
            <a:r>
              <a:rPr lang="en-US" dirty="0" smtClean="0"/>
              <a:t>Asset Related Demand </a:t>
            </a:r>
          </a:p>
          <a:p>
            <a:pPr lvl="1"/>
            <a:r>
              <a:rPr lang="en-US" dirty="0" smtClean="0"/>
              <a:t>Lowering the size requirement for Storage DARDs to 0.1 MW </a:t>
            </a:r>
          </a:p>
          <a:p>
            <a:r>
              <a:rPr lang="en-US" dirty="0" smtClean="0"/>
              <a:t>Section III.1.10.6 (a)</a:t>
            </a:r>
          </a:p>
          <a:p>
            <a:pPr lvl="1"/>
            <a:r>
              <a:rPr lang="en-US" dirty="0" smtClean="0"/>
              <a:t>New subsection (i) that says ESF “should have the ability to inject 0.1 MW and consume 0.1 MW”</a:t>
            </a:r>
          </a:p>
          <a:p>
            <a:pPr lvl="1"/>
            <a:r>
              <a:rPr lang="en-US" dirty="0" smtClean="0"/>
              <a:t>Sections re-numbered to accommodate addition of a new sub-section</a:t>
            </a:r>
          </a:p>
          <a:p>
            <a:r>
              <a:rPr lang="en-US" dirty="0" smtClean="0"/>
              <a:t>Section III.1.14.2 (a)(ii) 1</a:t>
            </a:r>
          </a:p>
          <a:p>
            <a:pPr lvl="1"/>
            <a:r>
              <a:rPr lang="en-US" dirty="0" smtClean="0"/>
              <a:t>Replace Continuous Storage Facility with Electric Storage Facility because Order No. 841 requires 0.1 MW minimum size requirement for all resources using electric storage participation model (not just Continuous Storage Facilities). </a:t>
            </a:r>
          </a:p>
          <a:p>
            <a:pPr lvl="2"/>
            <a:r>
              <a:rPr lang="en-US" dirty="0" smtClean="0"/>
              <a:t>This change makes it clear that the minimum size requirement for Generator Assets not associated with the ESF model has not changed</a:t>
            </a:r>
          </a:p>
          <a:p>
            <a:endParaRPr lang="en-US" dirty="0" smtClean="0"/>
          </a:p>
          <a:p>
            <a:endParaRPr lang="en-US" dirty="0"/>
          </a:p>
        </p:txBody>
      </p:sp>
    </p:spTree>
    <p:extLst>
      <p:ext uri="{BB962C8B-B14F-4D97-AF65-F5344CB8AC3E}">
        <p14:creationId xmlns:p14="http://schemas.microsoft.com/office/powerpoint/2010/main" val="182510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8</a:t>
            </a:fld>
            <a:endParaRPr lang="en-US" dirty="0"/>
          </a:p>
        </p:txBody>
      </p:sp>
      <p:sp>
        <p:nvSpPr>
          <p:cNvPr id="4" name="Text Placeholder 3"/>
          <p:cNvSpPr>
            <a:spLocks noGrp="1"/>
          </p:cNvSpPr>
          <p:nvPr>
            <p:ph type="body" sz="quarter" idx="13"/>
          </p:nvPr>
        </p:nvSpPr>
        <p:spPr/>
        <p:txBody>
          <a:bodyPr/>
          <a:lstStyle/>
          <a:p>
            <a:r>
              <a:rPr lang="en-US" dirty="0" smtClean="0"/>
              <a:t>Lower the Minimum Size Requirement (continued) </a:t>
            </a:r>
            <a:endParaRPr lang="en-US" dirty="0"/>
          </a:p>
        </p:txBody>
      </p:sp>
      <p:sp>
        <p:nvSpPr>
          <p:cNvPr id="5" name="Content Placeholder 4"/>
          <p:cNvSpPr>
            <a:spLocks noGrp="1"/>
          </p:cNvSpPr>
          <p:nvPr>
            <p:ph sz="quarter" idx="14"/>
          </p:nvPr>
        </p:nvSpPr>
        <p:spPr/>
        <p:txBody>
          <a:bodyPr/>
          <a:lstStyle/>
          <a:p>
            <a:r>
              <a:rPr lang="en-US" dirty="0" smtClean="0"/>
              <a:t>III.1.14.2 (a)(iii) 2</a:t>
            </a:r>
          </a:p>
          <a:p>
            <a:pPr lvl="1"/>
            <a:r>
              <a:rPr lang="en-US" dirty="0" smtClean="0"/>
              <a:t>Add new subsection to drop minimum Regulation Capacity of Continuous Storage ATRRs and of Generator Assets associated with Binary Storage Facilities to 0.1 MW </a:t>
            </a:r>
          </a:p>
          <a:p>
            <a:r>
              <a:rPr lang="en-US" dirty="0" smtClean="0"/>
              <a:t>III.1.14.2 (a)(ii) 3</a:t>
            </a:r>
          </a:p>
          <a:p>
            <a:pPr lvl="1"/>
            <a:r>
              <a:rPr lang="en-US" dirty="0" smtClean="0"/>
              <a:t>Delete “as a Generator Asset” because it is unnecessary and confusing</a:t>
            </a:r>
          </a:p>
          <a:p>
            <a:pPr lvl="1"/>
            <a:r>
              <a:rPr lang="en-US" dirty="0" smtClean="0"/>
              <a:t>Add reference to new subsection 2 so that the 1 MW minimum to provide Regulation Capacity does not apply to ESFs</a:t>
            </a:r>
          </a:p>
          <a:p>
            <a:pPr lvl="1"/>
            <a:r>
              <a:rPr lang="en-US" dirty="0" smtClean="0"/>
              <a:t>Delete phrase “no less than” because it is unnecessary</a:t>
            </a:r>
          </a:p>
          <a:p>
            <a:pPr marL="0" indent="0">
              <a:buNone/>
            </a:pPr>
            <a:endParaRPr lang="en-US" dirty="0" smtClean="0"/>
          </a:p>
          <a:p>
            <a:endParaRPr lang="en-US" dirty="0"/>
          </a:p>
        </p:txBody>
      </p:sp>
    </p:spTree>
    <p:extLst>
      <p:ext uri="{BB962C8B-B14F-4D97-AF65-F5344CB8AC3E}">
        <p14:creationId xmlns:p14="http://schemas.microsoft.com/office/powerpoint/2010/main" val="368617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FERC Order No. 841 Compliance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9</a:t>
            </a:fld>
            <a:endParaRPr lang="en-US" dirty="0"/>
          </a:p>
        </p:txBody>
      </p:sp>
      <p:sp>
        <p:nvSpPr>
          <p:cNvPr id="4" name="Text Placeholder 3"/>
          <p:cNvSpPr>
            <a:spLocks noGrp="1"/>
          </p:cNvSpPr>
          <p:nvPr>
            <p:ph type="body" sz="quarter" idx="13"/>
          </p:nvPr>
        </p:nvSpPr>
        <p:spPr/>
        <p:txBody>
          <a:bodyPr/>
          <a:lstStyle/>
          <a:p>
            <a:r>
              <a:rPr lang="en-US" dirty="0" smtClean="0"/>
              <a:t>Make ESF Rules Available to all Storage Technologies  </a:t>
            </a:r>
            <a:endParaRPr lang="en-US" dirty="0"/>
          </a:p>
        </p:txBody>
      </p:sp>
      <p:sp>
        <p:nvSpPr>
          <p:cNvPr id="5" name="Content Placeholder 4"/>
          <p:cNvSpPr>
            <a:spLocks noGrp="1"/>
          </p:cNvSpPr>
          <p:nvPr>
            <p:ph sz="quarter" idx="14"/>
          </p:nvPr>
        </p:nvSpPr>
        <p:spPr/>
        <p:txBody>
          <a:bodyPr/>
          <a:lstStyle/>
          <a:p>
            <a:r>
              <a:rPr lang="en-US" dirty="0" smtClean="0"/>
              <a:t>III.1.10.6 (b)</a:t>
            </a:r>
          </a:p>
          <a:p>
            <a:pPr lvl="1"/>
            <a:r>
              <a:rPr lang="en-US" dirty="0" smtClean="0"/>
              <a:t>Delete (iii) requirement that Binary Storage Facility must “comprise one or more reversible hydraulic turbines” because the Order requires the storage participation model to be applicable to any storage technology</a:t>
            </a:r>
          </a:p>
          <a:p>
            <a:pPr lvl="1"/>
            <a:r>
              <a:rPr lang="en-US" dirty="0" smtClean="0"/>
              <a:t>Delete “and” from subsection (ii) and add “and” to subsection (i) to account for the deletion of subsection (iii)</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31749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C Presentation  Storage Project">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3890</Words>
  <Application>Microsoft Office PowerPoint</Application>
  <PresentationFormat>On-screen Show (4:3)</PresentationFormat>
  <Paragraphs>463</Paragraphs>
  <Slides>43</Slides>
  <Notes>43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Calibri</vt:lpstr>
      <vt:lpstr>Times New Roman</vt:lpstr>
      <vt:lpstr>MC Presentation  Storage Project</vt:lpstr>
      <vt:lpstr>Custom Design</vt:lpstr>
      <vt:lpstr>PowerPoint Presentation</vt:lpstr>
      <vt:lpstr>PowerPoint Presentation</vt:lpstr>
      <vt:lpstr> Overview of Today’s Presentation</vt:lpstr>
      <vt:lpstr>Tariff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FERC Order No. 841 Compliance Changes </vt:lpstr>
      <vt:lpstr>Electric Storage Facility Rules </vt:lpstr>
      <vt:lpstr>FERC Order No. 841 </vt:lpstr>
      <vt:lpstr>FERC Order No. 841- Requirement  (Section IV.E)  </vt:lpstr>
      <vt:lpstr>Electric Storage Facility Rules </vt:lpstr>
      <vt:lpstr>Electric Storage Facility Rules </vt:lpstr>
      <vt:lpstr>Electric Storage Facility Rules </vt:lpstr>
      <vt:lpstr>Electric Storage Facility Rules </vt:lpstr>
      <vt:lpstr>Electric Storage Facility Rules </vt:lpstr>
      <vt:lpstr> Response to participant Question </vt:lpstr>
      <vt:lpstr> Response to Participant Question</vt:lpstr>
      <vt:lpstr>Expected Stakeholder Schedule</vt:lpstr>
      <vt:lpstr>PowerPoint Presentation</vt:lpstr>
      <vt:lpstr> Appendix a</vt:lpstr>
      <vt:lpstr>Storage Participation Model </vt:lpstr>
      <vt:lpstr>Storage Participation Model </vt:lpstr>
      <vt:lpstr>Storage Participation Model</vt:lpstr>
      <vt:lpstr>Storage Participation Model</vt:lpstr>
      <vt:lpstr>Appendix B </vt:lpstr>
      <vt:lpstr>FERC Order No. 841 </vt:lpstr>
      <vt:lpstr>FERC Order No. 841 </vt:lpstr>
      <vt:lpstr>FERC Order No. 841 </vt:lpstr>
      <vt:lpstr>FERC Order No. 841 </vt:lpstr>
      <vt:lpstr>FERC Order No. 841 </vt:lpstr>
      <vt:lpstr>FERC Order No. 841 </vt:lpstr>
      <vt:lpstr>Appendix C </vt:lpstr>
      <vt:lpstr>FERC Order No. 841 </vt:lpstr>
      <vt:lpstr>FERC Order No. 841  </vt:lpstr>
      <vt:lpstr>FERC Order No. 841  </vt:lpstr>
      <vt:lpstr>FERC Order No. 841  </vt:lpstr>
      <vt:lpstr>Acronyms used</vt:lpstr>
      <vt:lpstr>Acronyms used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2018-04-04T22:04:11Z</dcterms:created>
  <dcterms:modified xsi:type="dcterms:W3CDTF">2018-09-07T19:26:12Z</dcterms:modified>
</cp:coreProperties>
</file>